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c:style val="2"/>
  <c:chart>
    <c:autoTitleDeleted val="1"/>
    <c:plotArea>
      <c:layout/>
      <c:barChart>
        <c:barDir val="bar"/>
        <c:grouping val="clustered"/>
        <c:varyColors val="0"/>
        <c:ser>
          <c:idx val="0"/>
          <c:order val="0"/>
          <c:tx>
            <c:strRef>
              <c:f>label 0</c:f>
              <c:strCache>
                <c:ptCount val="1"/>
                <c:pt idx="0">
                  <c:v>NEPI Madagascar</c:v>
                </c:pt>
              </c:strCache>
            </c:strRef>
          </c:tx>
          <c:spPr>
            <a:solidFill>
              <a:srgbClr val="004586"/>
            </a:solidFill>
            <a:ln w="0">
              <a:noFill/>
            </a:ln>
          </c:spPr>
          <c:invertIfNegative val="0"/>
          <c:dLbls>
            <c:spPr>
              <a:noFill/>
              <a:ln>
                <a:noFill/>
              </a:ln>
              <a:effectLst/>
            </c:spPr>
            <c:txPr>
              <a:bodyPr wrap="none"/>
              <a:lstStyle/>
              <a:p>
                <a:pPr>
                  <a:defRPr sz="1000" b="0" strike="noStrike" spc="-1">
                    <a:solidFill>
                      <a:srgbClr val="000000"/>
                    </a:solidFill>
                    <a:latin typeface="Arial"/>
                  </a:defRPr>
                </a:pPr>
                <a:endParaRPr lang="fr-FR"/>
              </a:p>
            </c:txPr>
            <c:dLblPos val="outEnd"/>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strCache>
            </c:strRef>
          </c:cat>
          <c:val>
            <c:numRef>
              <c:f>0</c:f>
              <c:numCache>
                <c:formatCode>General</c:formatCode>
                <c:ptCount val="32"/>
                <c:pt idx="0">
                  <c:v>0.20623024335558299</c:v>
                </c:pt>
                <c:pt idx="1">
                  <c:v>0.27471905818104397</c:v>
                </c:pt>
                <c:pt idx="2">
                  <c:v>0.277230833711339</c:v>
                </c:pt>
                <c:pt idx="3">
                  <c:v>0.13860488401606799</c:v>
                </c:pt>
                <c:pt idx="4">
                  <c:v>0.123151014460399</c:v>
                </c:pt>
                <c:pt idx="5">
                  <c:v>0.30805208638481701</c:v>
                </c:pt>
                <c:pt idx="6">
                  <c:v>0.36728637858322499</c:v>
                </c:pt>
                <c:pt idx="7">
                  <c:v>0.32350340163793301</c:v>
                </c:pt>
                <c:pt idx="8">
                  <c:v>0.34992684567730598</c:v>
                </c:pt>
                <c:pt idx="9">
                  <c:v>0.33262255604122798</c:v>
                </c:pt>
                <c:pt idx="10">
                  <c:v>0.465580497657266</c:v>
                </c:pt>
                <c:pt idx="11">
                  <c:v>0.123244011552007</c:v>
                </c:pt>
                <c:pt idx="12">
                  <c:v>0.518504316130177</c:v>
                </c:pt>
                <c:pt idx="13">
                  <c:v>0.38697544323854799</c:v>
                </c:pt>
                <c:pt idx="14">
                  <c:v>0.33310010357819902</c:v>
                </c:pt>
                <c:pt idx="15">
                  <c:v>0.43325242897307698</c:v>
                </c:pt>
                <c:pt idx="16">
                  <c:v>0.40787275975736798</c:v>
                </c:pt>
                <c:pt idx="17">
                  <c:v>0.27209057904075601</c:v>
                </c:pt>
                <c:pt idx="18">
                  <c:v>0.13167655075523901</c:v>
                </c:pt>
                <c:pt idx="19">
                  <c:v>0.31933094144794499</c:v>
                </c:pt>
                <c:pt idx="20">
                  <c:v>0.46734026989663102</c:v>
                </c:pt>
                <c:pt idx="21">
                  <c:v>0.60704898992489698</c:v>
                </c:pt>
                <c:pt idx="22">
                  <c:v>0.59380498555975203</c:v>
                </c:pt>
                <c:pt idx="23">
                  <c:v>0.72212823887615896</c:v>
                </c:pt>
                <c:pt idx="24">
                  <c:v>0.64813415558521603</c:v>
                </c:pt>
                <c:pt idx="25">
                  <c:v>0.72815959344500503</c:v>
                </c:pt>
                <c:pt idx="26">
                  <c:v>0.68116370420456096</c:v>
                </c:pt>
                <c:pt idx="27">
                  <c:v>0.67794892718747601</c:v>
                </c:pt>
                <c:pt idx="28">
                  <c:v>0.64955349210638003</c:v>
                </c:pt>
                <c:pt idx="29">
                  <c:v>0.37982263959666801</c:v>
                </c:pt>
                <c:pt idx="30">
                  <c:v>0.54364935327576402</c:v>
                </c:pt>
                <c:pt idx="31">
                  <c:v>0.50615610612005901</c:v>
                </c:pt>
              </c:numCache>
            </c:numRef>
          </c:val>
          <c:extLst>
            <c:ext xmlns:c16="http://schemas.microsoft.com/office/drawing/2014/chart" uri="{C3380CC4-5D6E-409C-BE32-E72D297353CC}">
              <c16:uniqueId val="{00000000-0CB2-48F2-BB1A-217B183146FA}"/>
            </c:ext>
          </c:extLst>
        </c:ser>
        <c:dLbls>
          <c:showLegendKey val="0"/>
          <c:showVal val="0"/>
          <c:showCatName val="0"/>
          <c:showSerName val="0"/>
          <c:showPercent val="0"/>
          <c:showBubbleSize val="0"/>
        </c:dLbls>
        <c:gapWidth val="100"/>
        <c:axId val="16132581"/>
        <c:axId val="14707143"/>
      </c:barChart>
      <c:catAx>
        <c:axId val="16132581"/>
        <c:scaling>
          <c:orientation val="minMax"/>
        </c:scaling>
        <c:delete val="0"/>
        <c:axPos val="l"/>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defRPr>
            </a:pPr>
            <a:endParaRPr lang="fr-FR"/>
          </a:p>
        </c:txPr>
        <c:crossAx val="14707143"/>
        <c:crosses val="autoZero"/>
        <c:auto val="1"/>
        <c:lblAlgn val="ctr"/>
        <c:lblOffset val="100"/>
        <c:noMultiLvlLbl val="0"/>
      </c:catAx>
      <c:valAx>
        <c:axId val="14707143"/>
        <c:scaling>
          <c:orientation val="minMax"/>
        </c:scaling>
        <c:delete val="0"/>
        <c:axPos val="b"/>
        <c:majorGridlines>
          <c:spPr>
            <a:ln w="0">
              <a:solidFill>
                <a:srgbClr val="B3B3B3"/>
              </a:solidFill>
            </a:ln>
          </c:spPr>
        </c:majorGridlines>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defRPr>
            </a:pPr>
            <a:endParaRPr lang="fr-FR"/>
          </a:p>
        </c:txPr>
        <c:crossAx val="16132581"/>
        <c:crosses val="autoZero"/>
        <c:crossBetween val="between"/>
      </c:valAx>
      <c:spPr>
        <a:noFill/>
        <a:ln w="0">
          <a:solidFill>
            <a:srgbClr val="B3B3B3"/>
          </a:solidFill>
        </a:ln>
      </c:spPr>
    </c:plotArea>
    <c:legend>
      <c:legendPos val="b"/>
      <c:overlay val="0"/>
      <c:spPr>
        <a:noFill/>
        <a:ln w="0">
          <a:noFill/>
        </a:ln>
      </c:spPr>
      <c:txPr>
        <a:bodyPr/>
        <a:lstStyle/>
        <a:p>
          <a:pPr>
            <a:defRPr sz="1000" b="0" strike="noStrike" spc="-1">
              <a:solidFill>
                <a:srgbClr val="000000"/>
              </a:solidFill>
              <a:latin typeface="Arial"/>
            </a:defRPr>
          </a:pPr>
          <a:endParaRPr lang="fr-FR"/>
        </a:p>
      </c:txPr>
    </c:legend>
    <c:plotVisOnly val="1"/>
    <c:dispBlanksAs val="gap"/>
    <c:showDLblsOverMax val="1"/>
  </c:chart>
  <c:spPr>
    <a:solidFill>
      <a:srgbClr val="FFFFFF"/>
    </a:solidFill>
    <a:ln w="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c:style val="2"/>
  <c:chart>
    <c:autoTitleDeleted val="1"/>
    <c:plotArea>
      <c:layout/>
      <c:lineChart>
        <c:grouping val="standard"/>
        <c:varyColors val="0"/>
        <c:ser>
          <c:idx val="0"/>
          <c:order val="0"/>
          <c:tx>
            <c:strRef>
              <c:f>label 0</c:f>
              <c:strCache>
                <c:ptCount val="1"/>
                <c:pt idx="0">
                  <c:v>SPI</c:v>
                </c:pt>
              </c:strCache>
            </c:strRef>
          </c:tx>
          <c:spPr>
            <a:ln w="28800">
              <a:solidFill>
                <a:srgbClr val="3465A4"/>
              </a:solidFill>
              <a:round/>
            </a:ln>
          </c:spPr>
          <c:marker>
            <c:symbol val="none"/>
          </c:marker>
          <c:dLbls>
            <c:spPr>
              <a:noFill/>
              <a:ln>
                <a:noFill/>
              </a:ln>
              <a:effectLst/>
            </c:spPr>
            <c:txPr>
              <a:bodyPr wrap="none"/>
              <a:lstStyle/>
              <a:p>
                <a:pPr>
                  <a:defRPr sz="1000" b="0" strike="noStrike" spc="-1">
                    <a:solidFill>
                      <a:srgbClr val="000000"/>
                    </a:solidFill>
                    <a:latin typeface="Arial"/>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288"/>
                <c:pt idx="0">
                  <c:v>199101</c:v>
                </c:pt>
                <c:pt idx="1">
                  <c:v>199102</c:v>
                </c:pt>
                <c:pt idx="2">
                  <c:v>199103</c:v>
                </c:pt>
                <c:pt idx="3">
                  <c:v>199104</c:v>
                </c:pt>
                <c:pt idx="4">
                  <c:v>199105</c:v>
                </c:pt>
                <c:pt idx="5">
                  <c:v>199106</c:v>
                </c:pt>
                <c:pt idx="6">
                  <c:v>199107</c:v>
                </c:pt>
                <c:pt idx="7">
                  <c:v>199108</c:v>
                </c:pt>
                <c:pt idx="8">
                  <c:v>199109</c:v>
                </c:pt>
                <c:pt idx="9">
                  <c:v>199110</c:v>
                </c:pt>
                <c:pt idx="10">
                  <c:v>199111</c:v>
                </c:pt>
                <c:pt idx="11">
                  <c:v>199112</c:v>
                </c:pt>
                <c:pt idx="12">
                  <c:v>199201</c:v>
                </c:pt>
                <c:pt idx="13">
                  <c:v>199202</c:v>
                </c:pt>
                <c:pt idx="14">
                  <c:v>199203</c:v>
                </c:pt>
                <c:pt idx="15">
                  <c:v>199204</c:v>
                </c:pt>
                <c:pt idx="16">
                  <c:v>199205</c:v>
                </c:pt>
                <c:pt idx="17">
                  <c:v>199206</c:v>
                </c:pt>
                <c:pt idx="18">
                  <c:v>199207</c:v>
                </c:pt>
                <c:pt idx="19">
                  <c:v>199208</c:v>
                </c:pt>
                <c:pt idx="20">
                  <c:v>199209</c:v>
                </c:pt>
                <c:pt idx="21">
                  <c:v>199210</c:v>
                </c:pt>
                <c:pt idx="22">
                  <c:v>199211</c:v>
                </c:pt>
                <c:pt idx="23">
                  <c:v>199212</c:v>
                </c:pt>
                <c:pt idx="24">
                  <c:v>199301</c:v>
                </c:pt>
                <c:pt idx="25">
                  <c:v>199302</c:v>
                </c:pt>
                <c:pt idx="26">
                  <c:v>199303</c:v>
                </c:pt>
                <c:pt idx="27">
                  <c:v>199304</c:v>
                </c:pt>
                <c:pt idx="28">
                  <c:v>199305</c:v>
                </c:pt>
                <c:pt idx="29">
                  <c:v>199306</c:v>
                </c:pt>
                <c:pt idx="30">
                  <c:v>199307</c:v>
                </c:pt>
                <c:pt idx="31">
                  <c:v>199308</c:v>
                </c:pt>
                <c:pt idx="32">
                  <c:v>199309</c:v>
                </c:pt>
                <c:pt idx="33">
                  <c:v>199310</c:v>
                </c:pt>
                <c:pt idx="34">
                  <c:v>199311</c:v>
                </c:pt>
                <c:pt idx="35">
                  <c:v>199312</c:v>
                </c:pt>
                <c:pt idx="36">
                  <c:v>199401</c:v>
                </c:pt>
                <c:pt idx="37">
                  <c:v>199402</c:v>
                </c:pt>
                <c:pt idx="38">
                  <c:v>199403</c:v>
                </c:pt>
                <c:pt idx="39">
                  <c:v>199404</c:v>
                </c:pt>
                <c:pt idx="40">
                  <c:v>199405</c:v>
                </c:pt>
                <c:pt idx="41">
                  <c:v>199406</c:v>
                </c:pt>
                <c:pt idx="42">
                  <c:v>199407</c:v>
                </c:pt>
                <c:pt idx="43">
                  <c:v>199408</c:v>
                </c:pt>
                <c:pt idx="44">
                  <c:v>199409</c:v>
                </c:pt>
                <c:pt idx="45">
                  <c:v>199410</c:v>
                </c:pt>
                <c:pt idx="46">
                  <c:v>199411</c:v>
                </c:pt>
                <c:pt idx="47">
                  <c:v>199412</c:v>
                </c:pt>
                <c:pt idx="48">
                  <c:v>199501</c:v>
                </c:pt>
                <c:pt idx="49">
                  <c:v>199502</c:v>
                </c:pt>
                <c:pt idx="50">
                  <c:v>199503</c:v>
                </c:pt>
                <c:pt idx="51">
                  <c:v>199504</c:v>
                </c:pt>
                <c:pt idx="52">
                  <c:v>199505</c:v>
                </c:pt>
                <c:pt idx="53">
                  <c:v>199506</c:v>
                </c:pt>
                <c:pt idx="54">
                  <c:v>199507</c:v>
                </c:pt>
                <c:pt idx="55">
                  <c:v>199508</c:v>
                </c:pt>
                <c:pt idx="56">
                  <c:v>199509</c:v>
                </c:pt>
                <c:pt idx="57">
                  <c:v>199510</c:v>
                </c:pt>
                <c:pt idx="58">
                  <c:v>199511</c:v>
                </c:pt>
                <c:pt idx="59">
                  <c:v>199512</c:v>
                </c:pt>
                <c:pt idx="60">
                  <c:v>199601</c:v>
                </c:pt>
                <c:pt idx="61">
                  <c:v>199602</c:v>
                </c:pt>
                <c:pt idx="62">
                  <c:v>199603</c:v>
                </c:pt>
                <c:pt idx="63">
                  <c:v>199604</c:v>
                </c:pt>
                <c:pt idx="64">
                  <c:v>199605</c:v>
                </c:pt>
                <c:pt idx="65">
                  <c:v>199606</c:v>
                </c:pt>
                <c:pt idx="66">
                  <c:v>199607</c:v>
                </c:pt>
                <c:pt idx="67">
                  <c:v>199608</c:v>
                </c:pt>
                <c:pt idx="68">
                  <c:v>199609</c:v>
                </c:pt>
                <c:pt idx="69">
                  <c:v>199610</c:v>
                </c:pt>
                <c:pt idx="70">
                  <c:v>199611</c:v>
                </c:pt>
                <c:pt idx="71">
                  <c:v>199612</c:v>
                </c:pt>
                <c:pt idx="72">
                  <c:v>199701</c:v>
                </c:pt>
                <c:pt idx="73">
                  <c:v>199702</c:v>
                </c:pt>
                <c:pt idx="74">
                  <c:v>199703</c:v>
                </c:pt>
                <c:pt idx="75">
                  <c:v>199704</c:v>
                </c:pt>
                <c:pt idx="76">
                  <c:v>199705</c:v>
                </c:pt>
                <c:pt idx="77">
                  <c:v>199706</c:v>
                </c:pt>
                <c:pt idx="78">
                  <c:v>199707</c:v>
                </c:pt>
                <c:pt idx="79">
                  <c:v>199708</c:v>
                </c:pt>
                <c:pt idx="80">
                  <c:v>199709</c:v>
                </c:pt>
                <c:pt idx="81">
                  <c:v>199710</c:v>
                </c:pt>
                <c:pt idx="82">
                  <c:v>199711</c:v>
                </c:pt>
                <c:pt idx="83">
                  <c:v>199712</c:v>
                </c:pt>
                <c:pt idx="84">
                  <c:v>199801</c:v>
                </c:pt>
                <c:pt idx="85">
                  <c:v>199802</c:v>
                </c:pt>
                <c:pt idx="86">
                  <c:v>199803</c:v>
                </c:pt>
                <c:pt idx="87">
                  <c:v>199804</c:v>
                </c:pt>
                <c:pt idx="88">
                  <c:v>199805</c:v>
                </c:pt>
                <c:pt idx="89">
                  <c:v>199806</c:v>
                </c:pt>
                <c:pt idx="90">
                  <c:v>199807</c:v>
                </c:pt>
                <c:pt idx="91">
                  <c:v>199808</c:v>
                </c:pt>
                <c:pt idx="92">
                  <c:v>199809</c:v>
                </c:pt>
                <c:pt idx="93">
                  <c:v>199810</c:v>
                </c:pt>
                <c:pt idx="94">
                  <c:v>199811</c:v>
                </c:pt>
                <c:pt idx="95">
                  <c:v>199812</c:v>
                </c:pt>
                <c:pt idx="96">
                  <c:v>199901</c:v>
                </c:pt>
                <c:pt idx="97">
                  <c:v>199902</c:v>
                </c:pt>
                <c:pt idx="98">
                  <c:v>199903</c:v>
                </c:pt>
                <c:pt idx="99">
                  <c:v>199904</c:v>
                </c:pt>
                <c:pt idx="100">
                  <c:v>199905</c:v>
                </c:pt>
                <c:pt idx="101">
                  <c:v>199906</c:v>
                </c:pt>
                <c:pt idx="102">
                  <c:v>199907</c:v>
                </c:pt>
                <c:pt idx="103">
                  <c:v>199908</c:v>
                </c:pt>
                <c:pt idx="104">
                  <c:v>199909</c:v>
                </c:pt>
                <c:pt idx="105">
                  <c:v>199910</c:v>
                </c:pt>
                <c:pt idx="106">
                  <c:v>199911</c:v>
                </c:pt>
                <c:pt idx="107">
                  <c:v>199912</c:v>
                </c:pt>
                <c:pt idx="108">
                  <c:v>200001</c:v>
                </c:pt>
                <c:pt idx="109">
                  <c:v>200002</c:v>
                </c:pt>
                <c:pt idx="110">
                  <c:v>200003</c:v>
                </c:pt>
                <c:pt idx="111">
                  <c:v>200004</c:v>
                </c:pt>
                <c:pt idx="112">
                  <c:v>200005</c:v>
                </c:pt>
                <c:pt idx="113">
                  <c:v>200006</c:v>
                </c:pt>
                <c:pt idx="114">
                  <c:v>200007</c:v>
                </c:pt>
                <c:pt idx="115">
                  <c:v>200008</c:v>
                </c:pt>
                <c:pt idx="116">
                  <c:v>200009</c:v>
                </c:pt>
                <c:pt idx="117">
                  <c:v>200010</c:v>
                </c:pt>
                <c:pt idx="118">
                  <c:v>200011</c:v>
                </c:pt>
                <c:pt idx="119">
                  <c:v>200012</c:v>
                </c:pt>
                <c:pt idx="120">
                  <c:v>200101</c:v>
                </c:pt>
                <c:pt idx="121">
                  <c:v>200102</c:v>
                </c:pt>
                <c:pt idx="122">
                  <c:v>200103</c:v>
                </c:pt>
                <c:pt idx="123">
                  <c:v>200104</c:v>
                </c:pt>
                <c:pt idx="124">
                  <c:v>200105</c:v>
                </c:pt>
                <c:pt idx="125">
                  <c:v>200106</c:v>
                </c:pt>
                <c:pt idx="126">
                  <c:v>200107</c:v>
                </c:pt>
                <c:pt idx="127">
                  <c:v>200108</c:v>
                </c:pt>
                <c:pt idx="128">
                  <c:v>200109</c:v>
                </c:pt>
                <c:pt idx="129">
                  <c:v>200110</c:v>
                </c:pt>
                <c:pt idx="130">
                  <c:v>200111</c:v>
                </c:pt>
                <c:pt idx="131">
                  <c:v>200112</c:v>
                </c:pt>
                <c:pt idx="132">
                  <c:v>200201</c:v>
                </c:pt>
                <c:pt idx="133">
                  <c:v>200202</c:v>
                </c:pt>
                <c:pt idx="134">
                  <c:v>200203</c:v>
                </c:pt>
                <c:pt idx="135">
                  <c:v>200204</c:v>
                </c:pt>
                <c:pt idx="136">
                  <c:v>200205</c:v>
                </c:pt>
                <c:pt idx="137">
                  <c:v>200206</c:v>
                </c:pt>
                <c:pt idx="138">
                  <c:v>200207</c:v>
                </c:pt>
                <c:pt idx="139">
                  <c:v>200208</c:v>
                </c:pt>
                <c:pt idx="140">
                  <c:v>200209</c:v>
                </c:pt>
                <c:pt idx="141">
                  <c:v>200210</c:v>
                </c:pt>
                <c:pt idx="142">
                  <c:v>200211</c:v>
                </c:pt>
                <c:pt idx="143">
                  <c:v>200212</c:v>
                </c:pt>
                <c:pt idx="144">
                  <c:v>200301</c:v>
                </c:pt>
                <c:pt idx="145">
                  <c:v>200302</c:v>
                </c:pt>
                <c:pt idx="146">
                  <c:v>200303</c:v>
                </c:pt>
                <c:pt idx="147">
                  <c:v>200304</c:v>
                </c:pt>
                <c:pt idx="148">
                  <c:v>200305</c:v>
                </c:pt>
                <c:pt idx="149">
                  <c:v>200306</c:v>
                </c:pt>
                <c:pt idx="150">
                  <c:v>200307</c:v>
                </c:pt>
                <c:pt idx="151">
                  <c:v>200308</c:v>
                </c:pt>
                <c:pt idx="152">
                  <c:v>200309</c:v>
                </c:pt>
                <c:pt idx="153">
                  <c:v>200310</c:v>
                </c:pt>
                <c:pt idx="154">
                  <c:v>200311</c:v>
                </c:pt>
                <c:pt idx="155">
                  <c:v>200312</c:v>
                </c:pt>
                <c:pt idx="156">
                  <c:v>200401</c:v>
                </c:pt>
                <c:pt idx="157">
                  <c:v>200402</c:v>
                </c:pt>
                <c:pt idx="158">
                  <c:v>200403</c:v>
                </c:pt>
                <c:pt idx="159">
                  <c:v>200404</c:v>
                </c:pt>
                <c:pt idx="160">
                  <c:v>200405</c:v>
                </c:pt>
                <c:pt idx="161">
                  <c:v>200406</c:v>
                </c:pt>
                <c:pt idx="162">
                  <c:v>200407</c:v>
                </c:pt>
                <c:pt idx="163">
                  <c:v>200408</c:v>
                </c:pt>
                <c:pt idx="164">
                  <c:v>200409</c:v>
                </c:pt>
                <c:pt idx="165">
                  <c:v>200410</c:v>
                </c:pt>
                <c:pt idx="166">
                  <c:v>200411</c:v>
                </c:pt>
                <c:pt idx="167">
                  <c:v>200412</c:v>
                </c:pt>
                <c:pt idx="168">
                  <c:v>200501</c:v>
                </c:pt>
                <c:pt idx="169">
                  <c:v>200502</c:v>
                </c:pt>
                <c:pt idx="170">
                  <c:v>200503</c:v>
                </c:pt>
                <c:pt idx="171">
                  <c:v>200504</c:v>
                </c:pt>
                <c:pt idx="172">
                  <c:v>200505</c:v>
                </c:pt>
                <c:pt idx="173">
                  <c:v>200506</c:v>
                </c:pt>
                <c:pt idx="174">
                  <c:v>200507</c:v>
                </c:pt>
                <c:pt idx="175">
                  <c:v>200508</c:v>
                </c:pt>
                <c:pt idx="176">
                  <c:v>200509</c:v>
                </c:pt>
                <c:pt idx="177">
                  <c:v>200510</c:v>
                </c:pt>
                <c:pt idx="178">
                  <c:v>200511</c:v>
                </c:pt>
                <c:pt idx="179">
                  <c:v>200512</c:v>
                </c:pt>
                <c:pt idx="180">
                  <c:v>200601</c:v>
                </c:pt>
                <c:pt idx="181">
                  <c:v>200602</c:v>
                </c:pt>
                <c:pt idx="182">
                  <c:v>200603</c:v>
                </c:pt>
                <c:pt idx="183">
                  <c:v>200604</c:v>
                </c:pt>
                <c:pt idx="184">
                  <c:v>200605</c:v>
                </c:pt>
                <c:pt idx="185">
                  <c:v>200606</c:v>
                </c:pt>
                <c:pt idx="186">
                  <c:v>200607</c:v>
                </c:pt>
                <c:pt idx="187">
                  <c:v>200608</c:v>
                </c:pt>
                <c:pt idx="188">
                  <c:v>200609</c:v>
                </c:pt>
                <c:pt idx="189">
                  <c:v>200610</c:v>
                </c:pt>
                <c:pt idx="190">
                  <c:v>200611</c:v>
                </c:pt>
                <c:pt idx="191">
                  <c:v>200612</c:v>
                </c:pt>
                <c:pt idx="192">
                  <c:v>200701</c:v>
                </c:pt>
                <c:pt idx="193">
                  <c:v>200702</c:v>
                </c:pt>
                <c:pt idx="194">
                  <c:v>200703</c:v>
                </c:pt>
                <c:pt idx="195">
                  <c:v>200704</c:v>
                </c:pt>
                <c:pt idx="196">
                  <c:v>200705</c:v>
                </c:pt>
                <c:pt idx="197">
                  <c:v>200706</c:v>
                </c:pt>
                <c:pt idx="198">
                  <c:v>200707</c:v>
                </c:pt>
                <c:pt idx="199">
                  <c:v>200708</c:v>
                </c:pt>
                <c:pt idx="200">
                  <c:v>200709</c:v>
                </c:pt>
                <c:pt idx="201">
                  <c:v>200710</c:v>
                </c:pt>
                <c:pt idx="202">
                  <c:v>200711</c:v>
                </c:pt>
                <c:pt idx="203">
                  <c:v>200712</c:v>
                </c:pt>
                <c:pt idx="204">
                  <c:v>200801</c:v>
                </c:pt>
                <c:pt idx="205">
                  <c:v>200802</c:v>
                </c:pt>
                <c:pt idx="206">
                  <c:v>200803</c:v>
                </c:pt>
                <c:pt idx="207">
                  <c:v>200804</c:v>
                </c:pt>
                <c:pt idx="208">
                  <c:v>200805</c:v>
                </c:pt>
                <c:pt idx="209">
                  <c:v>200806</c:v>
                </c:pt>
                <c:pt idx="210">
                  <c:v>200807</c:v>
                </c:pt>
                <c:pt idx="211">
                  <c:v>200808</c:v>
                </c:pt>
                <c:pt idx="212">
                  <c:v>200809</c:v>
                </c:pt>
                <c:pt idx="213">
                  <c:v>200810</c:v>
                </c:pt>
                <c:pt idx="214">
                  <c:v>200811</c:v>
                </c:pt>
                <c:pt idx="215">
                  <c:v>200812</c:v>
                </c:pt>
                <c:pt idx="216">
                  <c:v>200901</c:v>
                </c:pt>
                <c:pt idx="217">
                  <c:v>200902</c:v>
                </c:pt>
                <c:pt idx="218">
                  <c:v>200903</c:v>
                </c:pt>
                <c:pt idx="219">
                  <c:v>200904</c:v>
                </c:pt>
                <c:pt idx="220">
                  <c:v>200905</c:v>
                </c:pt>
                <c:pt idx="221">
                  <c:v>200906</c:v>
                </c:pt>
                <c:pt idx="222">
                  <c:v>200907</c:v>
                </c:pt>
                <c:pt idx="223">
                  <c:v>200908</c:v>
                </c:pt>
                <c:pt idx="224">
                  <c:v>200909</c:v>
                </c:pt>
                <c:pt idx="225">
                  <c:v>200910</c:v>
                </c:pt>
                <c:pt idx="226">
                  <c:v>200911</c:v>
                </c:pt>
                <c:pt idx="227">
                  <c:v>200912</c:v>
                </c:pt>
                <c:pt idx="228">
                  <c:v>201001</c:v>
                </c:pt>
                <c:pt idx="229">
                  <c:v>201002</c:v>
                </c:pt>
                <c:pt idx="230">
                  <c:v>201003</c:v>
                </c:pt>
                <c:pt idx="231">
                  <c:v>201004</c:v>
                </c:pt>
                <c:pt idx="232">
                  <c:v>201005</c:v>
                </c:pt>
                <c:pt idx="233">
                  <c:v>201006</c:v>
                </c:pt>
                <c:pt idx="234">
                  <c:v>201007</c:v>
                </c:pt>
                <c:pt idx="235">
                  <c:v>201008</c:v>
                </c:pt>
                <c:pt idx="236">
                  <c:v>201009</c:v>
                </c:pt>
                <c:pt idx="237">
                  <c:v>201010</c:v>
                </c:pt>
                <c:pt idx="238">
                  <c:v>201011</c:v>
                </c:pt>
                <c:pt idx="239">
                  <c:v>201012</c:v>
                </c:pt>
                <c:pt idx="240">
                  <c:v>201101</c:v>
                </c:pt>
                <c:pt idx="241">
                  <c:v>201102</c:v>
                </c:pt>
                <c:pt idx="242">
                  <c:v>201103</c:v>
                </c:pt>
                <c:pt idx="243">
                  <c:v>201104</c:v>
                </c:pt>
                <c:pt idx="244">
                  <c:v>201105</c:v>
                </c:pt>
                <c:pt idx="245">
                  <c:v>201106</c:v>
                </c:pt>
                <c:pt idx="246">
                  <c:v>201107</c:v>
                </c:pt>
                <c:pt idx="247">
                  <c:v>201108</c:v>
                </c:pt>
                <c:pt idx="248">
                  <c:v>201109</c:v>
                </c:pt>
                <c:pt idx="249">
                  <c:v>201110</c:v>
                </c:pt>
                <c:pt idx="250">
                  <c:v>201111</c:v>
                </c:pt>
                <c:pt idx="251">
                  <c:v>201112</c:v>
                </c:pt>
                <c:pt idx="252">
                  <c:v>201201</c:v>
                </c:pt>
                <c:pt idx="253">
                  <c:v>201202</c:v>
                </c:pt>
                <c:pt idx="254">
                  <c:v>201203</c:v>
                </c:pt>
                <c:pt idx="255">
                  <c:v>201204</c:v>
                </c:pt>
                <c:pt idx="256">
                  <c:v>201205</c:v>
                </c:pt>
                <c:pt idx="257">
                  <c:v>201206</c:v>
                </c:pt>
                <c:pt idx="258">
                  <c:v>201207</c:v>
                </c:pt>
                <c:pt idx="259">
                  <c:v>201208</c:v>
                </c:pt>
                <c:pt idx="260">
                  <c:v>201209</c:v>
                </c:pt>
                <c:pt idx="261">
                  <c:v>201210</c:v>
                </c:pt>
                <c:pt idx="262">
                  <c:v>201211</c:v>
                </c:pt>
                <c:pt idx="263">
                  <c:v>201212</c:v>
                </c:pt>
                <c:pt idx="264">
                  <c:v>201301</c:v>
                </c:pt>
                <c:pt idx="265">
                  <c:v>201302</c:v>
                </c:pt>
                <c:pt idx="266">
                  <c:v>201303</c:v>
                </c:pt>
                <c:pt idx="267">
                  <c:v>201304</c:v>
                </c:pt>
                <c:pt idx="268">
                  <c:v>201305</c:v>
                </c:pt>
                <c:pt idx="269">
                  <c:v>201306</c:v>
                </c:pt>
                <c:pt idx="270">
                  <c:v>201307</c:v>
                </c:pt>
                <c:pt idx="271">
                  <c:v>201308</c:v>
                </c:pt>
                <c:pt idx="272">
                  <c:v>201309</c:v>
                </c:pt>
                <c:pt idx="273">
                  <c:v>201310</c:v>
                </c:pt>
                <c:pt idx="274">
                  <c:v>201311</c:v>
                </c:pt>
                <c:pt idx="275">
                  <c:v>201312</c:v>
                </c:pt>
                <c:pt idx="276">
                  <c:v>201401</c:v>
                </c:pt>
                <c:pt idx="277">
                  <c:v>201402</c:v>
                </c:pt>
                <c:pt idx="278">
                  <c:v>201403</c:v>
                </c:pt>
                <c:pt idx="279">
                  <c:v>201404</c:v>
                </c:pt>
                <c:pt idx="280">
                  <c:v>201405</c:v>
                </c:pt>
                <c:pt idx="281">
                  <c:v>201406</c:v>
                </c:pt>
                <c:pt idx="282">
                  <c:v>201407</c:v>
                </c:pt>
                <c:pt idx="283">
                  <c:v>201408</c:v>
                </c:pt>
                <c:pt idx="284">
                  <c:v>201409</c:v>
                </c:pt>
                <c:pt idx="285">
                  <c:v>201410</c:v>
                </c:pt>
                <c:pt idx="286">
                  <c:v>201411</c:v>
                </c:pt>
                <c:pt idx="287">
                  <c:v>201412</c:v>
                </c:pt>
              </c:strCache>
            </c:strRef>
          </c:cat>
          <c:val>
            <c:numRef>
              <c:f>0</c:f>
              <c:numCache>
                <c:formatCode>General</c:formatCode>
                <c:ptCount val="288"/>
                <c:pt idx="0">
                  <c:v>2.509045E-2</c:v>
                </c:pt>
                <c:pt idx="1">
                  <c:v>0.33421018000000002</c:v>
                </c:pt>
                <c:pt idx="2">
                  <c:v>0.44911602</c:v>
                </c:pt>
                <c:pt idx="3">
                  <c:v>0.51278681999999998</c:v>
                </c:pt>
                <c:pt idx="4">
                  <c:v>0.58924536999999999</c:v>
                </c:pt>
                <c:pt idx="5">
                  <c:v>0.73886631000000003</c:v>
                </c:pt>
                <c:pt idx="6">
                  <c:v>0.73886631000000003</c:v>
                </c:pt>
                <c:pt idx="7">
                  <c:v>0.73886631000000003</c:v>
                </c:pt>
                <c:pt idx="8">
                  <c:v>0.73886631000000003</c:v>
                </c:pt>
                <c:pt idx="9">
                  <c:v>0.73886631000000003</c:v>
                </c:pt>
                <c:pt idx="10">
                  <c:v>0.73886631000000003</c:v>
                </c:pt>
                <c:pt idx="11">
                  <c:v>0.73886631000000003</c:v>
                </c:pt>
                <c:pt idx="12">
                  <c:v>7.5591930000000002E-2</c:v>
                </c:pt>
                <c:pt idx="13">
                  <c:v>-0.30185970000000001</c:v>
                </c:pt>
                <c:pt idx="14">
                  <c:v>-0.44445248999999998</c:v>
                </c:pt>
                <c:pt idx="15">
                  <c:v>-0.52413708000000003</c:v>
                </c:pt>
                <c:pt idx="16">
                  <c:v>-0.62088708000000004</c:v>
                </c:pt>
                <c:pt idx="17">
                  <c:v>-0.77634506000000003</c:v>
                </c:pt>
                <c:pt idx="18">
                  <c:v>-0.77634506000000003</c:v>
                </c:pt>
                <c:pt idx="19">
                  <c:v>-0.77634506000000003</c:v>
                </c:pt>
                <c:pt idx="20">
                  <c:v>-0.77634506000000003</c:v>
                </c:pt>
                <c:pt idx="21">
                  <c:v>-0.77634506000000003</c:v>
                </c:pt>
                <c:pt idx="22">
                  <c:v>-0.77634506000000003</c:v>
                </c:pt>
                <c:pt idx="23">
                  <c:v>-0.77634506000000003</c:v>
                </c:pt>
                <c:pt idx="24">
                  <c:v>-0.34543743999999998</c:v>
                </c:pt>
                <c:pt idx="25">
                  <c:v>-2.7442959999999999E-2</c:v>
                </c:pt>
                <c:pt idx="26">
                  <c:v>0.10594705</c:v>
                </c:pt>
                <c:pt idx="27">
                  <c:v>0.18424452999999999</c:v>
                </c:pt>
                <c:pt idx="28">
                  <c:v>0.28269945000000002</c:v>
                </c:pt>
                <c:pt idx="29">
                  <c:v>0.48840476999999999</c:v>
                </c:pt>
                <c:pt idx="30">
                  <c:v>0.48840476999999999</c:v>
                </c:pt>
                <c:pt idx="31">
                  <c:v>0.48840476999999999</c:v>
                </c:pt>
                <c:pt idx="32">
                  <c:v>0.48840476999999999</c:v>
                </c:pt>
                <c:pt idx="33">
                  <c:v>0.48840476999999999</c:v>
                </c:pt>
                <c:pt idx="34">
                  <c:v>0.48840476999999999</c:v>
                </c:pt>
                <c:pt idx="35">
                  <c:v>0.48840476999999999</c:v>
                </c:pt>
                <c:pt idx="36">
                  <c:v>-0.57440184999999999</c:v>
                </c:pt>
                <c:pt idx="37">
                  <c:v>-1.0557461299999999</c:v>
                </c:pt>
                <c:pt idx="38">
                  <c:v>-1.2154826999999999</c:v>
                </c:pt>
                <c:pt idx="39">
                  <c:v>-1.2990118500000001</c:v>
                </c:pt>
                <c:pt idx="40">
                  <c:v>-1.3956261000000001</c:v>
                </c:pt>
                <c:pt idx="41">
                  <c:v>-1.53614498</c:v>
                </c:pt>
                <c:pt idx="42">
                  <c:v>-1.53614498</c:v>
                </c:pt>
                <c:pt idx="43">
                  <c:v>-1.53614498</c:v>
                </c:pt>
                <c:pt idx="44">
                  <c:v>-1.53614498</c:v>
                </c:pt>
                <c:pt idx="45">
                  <c:v>-1.53614498</c:v>
                </c:pt>
                <c:pt idx="46">
                  <c:v>-1.53614498</c:v>
                </c:pt>
                <c:pt idx="47">
                  <c:v>-1.53614498</c:v>
                </c:pt>
                <c:pt idx="48">
                  <c:v>-1.7428702199999999</c:v>
                </c:pt>
                <c:pt idx="49">
                  <c:v>-1.46278708</c:v>
                </c:pt>
                <c:pt idx="50">
                  <c:v>-1.2843075399999999</c:v>
                </c:pt>
                <c:pt idx="51">
                  <c:v>-1.1638529799999999</c:v>
                </c:pt>
                <c:pt idx="52">
                  <c:v>-0.99727111000000002</c:v>
                </c:pt>
                <c:pt idx="53">
                  <c:v>-0.60206492</c:v>
                </c:pt>
                <c:pt idx="54">
                  <c:v>-0.60206492</c:v>
                </c:pt>
                <c:pt idx="55">
                  <c:v>-0.60206492</c:v>
                </c:pt>
                <c:pt idx="56">
                  <c:v>-0.60206492</c:v>
                </c:pt>
                <c:pt idx="57">
                  <c:v>-0.60206492</c:v>
                </c:pt>
                <c:pt idx="58">
                  <c:v>-0.60206492</c:v>
                </c:pt>
                <c:pt idx="59">
                  <c:v>-0.60206492</c:v>
                </c:pt>
                <c:pt idx="60">
                  <c:v>-1.2368217399999999</c:v>
                </c:pt>
                <c:pt idx="61">
                  <c:v>-1.2862609300000001</c:v>
                </c:pt>
                <c:pt idx="62">
                  <c:v>-1.24801133</c:v>
                </c:pt>
                <c:pt idx="63">
                  <c:v>-1.2101428700000001</c:v>
                </c:pt>
                <c:pt idx="64">
                  <c:v>-1.1474278</c:v>
                </c:pt>
                <c:pt idx="65">
                  <c:v>-0.94989045000000005</c:v>
                </c:pt>
                <c:pt idx="66">
                  <c:v>-0.94989045000000005</c:v>
                </c:pt>
                <c:pt idx="67">
                  <c:v>-0.94989045000000005</c:v>
                </c:pt>
                <c:pt idx="68">
                  <c:v>-0.94989045000000005</c:v>
                </c:pt>
                <c:pt idx="69">
                  <c:v>-0.94989045000000005</c:v>
                </c:pt>
                <c:pt idx="70">
                  <c:v>-0.94989045000000005</c:v>
                </c:pt>
                <c:pt idx="71">
                  <c:v>-0.94989045000000005</c:v>
                </c:pt>
                <c:pt idx="72">
                  <c:v>-0.45318861999999999</c:v>
                </c:pt>
                <c:pt idx="73">
                  <c:v>-8.5787619999999995E-2</c:v>
                </c:pt>
                <c:pt idx="74">
                  <c:v>6.8990750000000003E-2</c:v>
                </c:pt>
                <c:pt idx="75">
                  <c:v>0.15995756</c:v>
                </c:pt>
                <c:pt idx="76">
                  <c:v>0.27435282999999999</c:v>
                </c:pt>
                <c:pt idx="77">
                  <c:v>0.51034952</c:v>
                </c:pt>
                <c:pt idx="78">
                  <c:v>0.51034952</c:v>
                </c:pt>
                <c:pt idx="79">
                  <c:v>0.51034952</c:v>
                </c:pt>
                <c:pt idx="80">
                  <c:v>0.51034952</c:v>
                </c:pt>
                <c:pt idx="81">
                  <c:v>0.51034952</c:v>
                </c:pt>
                <c:pt idx="82">
                  <c:v>0.51034952</c:v>
                </c:pt>
                <c:pt idx="83">
                  <c:v>0.51034952</c:v>
                </c:pt>
                <c:pt idx="84">
                  <c:v>0.86364764000000005</c:v>
                </c:pt>
                <c:pt idx="85">
                  <c:v>0.90464721999999997</c:v>
                </c:pt>
                <c:pt idx="86">
                  <c:v>0.88982174000000003</c:v>
                </c:pt>
                <c:pt idx="87">
                  <c:v>0.87318483000000002</c:v>
                </c:pt>
                <c:pt idx="88">
                  <c:v>0.84504714999999997</c:v>
                </c:pt>
                <c:pt idx="89">
                  <c:v>0.78170954999999998</c:v>
                </c:pt>
                <c:pt idx="90">
                  <c:v>0.78170954999999998</c:v>
                </c:pt>
                <c:pt idx="91">
                  <c:v>0.78170954999999998</c:v>
                </c:pt>
                <c:pt idx="92">
                  <c:v>0.78170954999999998</c:v>
                </c:pt>
                <c:pt idx="93">
                  <c:v>0.78170954999999998</c:v>
                </c:pt>
                <c:pt idx="94">
                  <c:v>0.78170954999999998</c:v>
                </c:pt>
                <c:pt idx="95">
                  <c:v>0.78170954999999998</c:v>
                </c:pt>
                <c:pt idx="96">
                  <c:v>0.44603082999999999</c:v>
                </c:pt>
                <c:pt idx="97">
                  <c:v>0.18623344999999999</c:v>
                </c:pt>
                <c:pt idx="98">
                  <c:v>7.5397610000000004E-2</c:v>
                </c:pt>
                <c:pt idx="99">
                  <c:v>1.0112950000000001E-2</c:v>
                </c:pt>
                <c:pt idx="100">
                  <c:v>-7.2062979999999999E-2</c:v>
                </c:pt>
                <c:pt idx="101">
                  <c:v>-0.21138478999999999</c:v>
                </c:pt>
                <c:pt idx="102">
                  <c:v>-0.21138478999999999</c:v>
                </c:pt>
                <c:pt idx="103">
                  <c:v>-0.21138478999999999</c:v>
                </c:pt>
                <c:pt idx="104">
                  <c:v>-0.21138478999999999</c:v>
                </c:pt>
                <c:pt idx="105">
                  <c:v>-0.21138478999999999</c:v>
                </c:pt>
                <c:pt idx="106">
                  <c:v>-0.21138478999999999</c:v>
                </c:pt>
                <c:pt idx="107">
                  <c:v>-0.21138478999999999</c:v>
                </c:pt>
                <c:pt idx="108">
                  <c:v>6.6847519999999994E-2</c:v>
                </c:pt>
                <c:pt idx="109">
                  <c:v>0.23214823000000001</c:v>
                </c:pt>
                <c:pt idx="110">
                  <c:v>0.29501707999999999</c:v>
                </c:pt>
                <c:pt idx="111">
                  <c:v>0.33042750999999998</c:v>
                </c:pt>
                <c:pt idx="112">
                  <c:v>0.37377851000000001</c:v>
                </c:pt>
                <c:pt idx="113">
                  <c:v>0.47023109000000002</c:v>
                </c:pt>
                <c:pt idx="114">
                  <c:v>0.47023109000000002</c:v>
                </c:pt>
                <c:pt idx="115">
                  <c:v>0.47023109000000002</c:v>
                </c:pt>
                <c:pt idx="116">
                  <c:v>0.47023109000000002</c:v>
                </c:pt>
                <c:pt idx="117">
                  <c:v>0.47023109000000002</c:v>
                </c:pt>
                <c:pt idx="118">
                  <c:v>0.47023109000000002</c:v>
                </c:pt>
                <c:pt idx="119">
                  <c:v>0.47023109000000002</c:v>
                </c:pt>
                <c:pt idx="120">
                  <c:v>1.35950495</c:v>
                </c:pt>
                <c:pt idx="121">
                  <c:v>1.5731183799999999</c:v>
                </c:pt>
                <c:pt idx="122">
                  <c:v>1.59930134</c:v>
                </c:pt>
                <c:pt idx="123">
                  <c:v>1.5985170799999999</c:v>
                </c:pt>
                <c:pt idx="124">
                  <c:v>1.58223157</c:v>
                </c:pt>
                <c:pt idx="125">
                  <c:v>1.50934261</c:v>
                </c:pt>
                <c:pt idx="126">
                  <c:v>1.50934261</c:v>
                </c:pt>
                <c:pt idx="127">
                  <c:v>1.50934261</c:v>
                </c:pt>
                <c:pt idx="128">
                  <c:v>1.50934261</c:v>
                </c:pt>
                <c:pt idx="129">
                  <c:v>1.50934261</c:v>
                </c:pt>
                <c:pt idx="130">
                  <c:v>1.50934261</c:v>
                </c:pt>
                <c:pt idx="131">
                  <c:v>1.50934261</c:v>
                </c:pt>
                <c:pt idx="132">
                  <c:v>0.89555072999999996</c:v>
                </c:pt>
                <c:pt idx="133">
                  <c:v>0.34431877</c:v>
                </c:pt>
                <c:pt idx="134">
                  <c:v>9.8504540000000002E-2</c:v>
                </c:pt>
                <c:pt idx="135">
                  <c:v>-5.0004880000000002E-2</c:v>
                </c:pt>
                <c:pt idx="136">
                  <c:v>-0.24204336000000001</c:v>
                </c:pt>
                <c:pt idx="137">
                  <c:v>-0.61788560000000003</c:v>
                </c:pt>
                <c:pt idx="138">
                  <c:v>-0.61788560000000003</c:v>
                </c:pt>
                <c:pt idx="139">
                  <c:v>-0.61788560000000003</c:v>
                </c:pt>
                <c:pt idx="140">
                  <c:v>-0.61788560000000003</c:v>
                </c:pt>
                <c:pt idx="141">
                  <c:v>-0.61788560000000003</c:v>
                </c:pt>
                <c:pt idx="142">
                  <c:v>-0.61788560000000003</c:v>
                </c:pt>
                <c:pt idx="143">
                  <c:v>-0.61788560000000003</c:v>
                </c:pt>
                <c:pt idx="144">
                  <c:v>0.96026845999999999</c:v>
                </c:pt>
                <c:pt idx="145">
                  <c:v>1.5445075399999999</c:v>
                </c:pt>
                <c:pt idx="146">
                  <c:v>1.7127458499999999</c:v>
                </c:pt>
                <c:pt idx="147">
                  <c:v>1.7915270599999999</c:v>
                </c:pt>
                <c:pt idx="148">
                  <c:v>1.8708440900000001</c:v>
                </c:pt>
                <c:pt idx="149">
                  <c:v>1.9619236799999999</c:v>
                </c:pt>
                <c:pt idx="150">
                  <c:v>1.9619236799999999</c:v>
                </c:pt>
                <c:pt idx="151">
                  <c:v>1.9619236799999999</c:v>
                </c:pt>
                <c:pt idx="152">
                  <c:v>1.9619236799999999</c:v>
                </c:pt>
                <c:pt idx="153">
                  <c:v>1.9619236799999999</c:v>
                </c:pt>
                <c:pt idx="154">
                  <c:v>1.9619236799999999</c:v>
                </c:pt>
                <c:pt idx="155">
                  <c:v>1.9619236799999999</c:v>
                </c:pt>
                <c:pt idx="156">
                  <c:v>1.82171197</c:v>
                </c:pt>
                <c:pt idx="157">
                  <c:v>1.35282228</c:v>
                </c:pt>
                <c:pt idx="158">
                  <c:v>1.10417542</c:v>
                </c:pt>
                <c:pt idx="159">
                  <c:v>0.94491415999999995</c:v>
                </c:pt>
                <c:pt idx="160">
                  <c:v>0.73151717999999999</c:v>
                </c:pt>
                <c:pt idx="161">
                  <c:v>0.28834689000000002</c:v>
                </c:pt>
                <c:pt idx="162">
                  <c:v>0.28834689000000002</c:v>
                </c:pt>
                <c:pt idx="163">
                  <c:v>0.28834689000000002</c:v>
                </c:pt>
                <c:pt idx="164">
                  <c:v>0.28834689000000002</c:v>
                </c:pt>
                <c:pt idx="165">
                  <c:v>0.28834689000000002</c:v>
                </c:pt>
                <c:pt idx="166">
                  <c:v>0.28834689000000002</c:v>
                </c:pt>
                <c:pt idx="167">
                  <c:v>0.28834689000000002</c:v>
                </c:pt>
                <c:pt idx="168">
                  <c:v>0.30745215999999997</c:v>
                </c:pt>
                <c:pt idx="169">
                  <c:v>0.28594782000000002</c:v>
                </c:pt>
                <c:pt idx="170">
                  <c:v>0.27118144</c:v>
                </c:pt>
                <c:pt idx="171">
                  <c:v>0.26135220999999997</c:v>
                </c:pt>
                <c:pt idx="172">
                  <c:v>0.24827848</c:v>
                </c:pt>
                <c:pt idx="173">
                  <c:v>0.23925970999999999</c:v>
                </c:pt>
                <c:pt idx="174">
                  <c:v>0.23925970999999999</c:v>
                </c:pt>
                <c:pt idx="175">
                  <c:v>0.23925970999999999</c:v>
                </c:pt>
                <c:pt idx="176">
                  <c:v>0.23925970999999999</c:v>
                </c:pt>
                <c:pt idx="177">
                  <c:v>0.23925970999999999</c:v>
                </c:pt>
                <c:pt idx="178">
                  <c:v>0.23925970999999999</c:v>
                </c:pt>
                <c:pt idx="179">
                  <c:v>0.23925970999999999</c:v>
                </c:pt>
                <c:pt idx="180">
                  <c:v>-0.38257685000000002</c:v>
                </c:pt>
                <c:pt idx="181">
                  <c:v>-0.62220470999999999</c:v>
                </c:pt>
                <c:pt idx="182">
                  <c:v>-0.69174234000000001</c:v>
                </c:pt>
                <c:pt idx="183">
                  <c:v>-0.72440784000000003</c:v>
                </c:pt>
                <c:pt idx="184">
                  <c:v>-0.75760664</c:v>
                </c:pt>
                <c:pt idx="185">
                  <c:v>-0.77242186999999995</c:v>
                </c:pt>
                <c:pt idx="186">
                  <c:v>-0.77242186999999995</c:v>
                </c:pt>
                <c:pt idx="187">
                  <c:v>-0.77242186999999995</c:v>
                </c:pt>
                <c:pt idx="188">
                  <c:v>-0.77242186999999995</c:v>
                </c:pt>
                <c:pt idx="189">
                  <c:v>-0.77242186999999995</c:v>
                </c:pt>
                <c:pt idx="190">
                  <c:v>-0.77242186999999995</c:v>
                </c:pt>
                <c:pt idx="191">
                  <c:v>-0.77242186999999995</c:v>
                </c:pt>
                <c:pt idx="192">
                  <c:v>-1.6051173599999999</c:v>
                </c:pt>
                <c:pt idx="193">
                  <c:v>-1.6863786300000001</c:v>
                </c:pt>
                <c:pt idx="194">
                  <c:v>-1.64514366</c:v>
                </c:pt>
                <c:pt idx="195">
                  <c:v>-1.6013535400000001</c:v>
                </c:pt>
                <c:pt idx="196">
                  <c:v>-1.5272567699999999</c:v>
                </c:pt>
                <c:pt idx="197">
                  <c:v>-1.29269725</c:v>
                </c:pt>
                <c:pt idx="198">
                  <c:v>-1.29269725</c:v>
                </c:pt>
                <c:pt idx="199">
                  <c:v>-1.29269725</c:v>
                </c:pt>
                <c:pt idx="200">
                  <c:v>-1.29269725</c:v>
                </c:pt>
                <c:pt idx="201">
                  <c:v>-1.29269725</c:v>
                </c:pt>
                <c:pt idx="202">
                  <c:v>-1.29269725</c:v>
                </c:pt>
                <c:pt idx="203">
                  <c:v>-1.29269725</c:v>
                </c:pt>
                <c:pt idx="204">
                  <c:v>0.75325242000000003</c:v>
                </c:pt>
                <c:pt idx="205">
                  <c:v>1.53627282</c:v>
                </c:pt>
                <c:pt idx="206">
                  <c:v>1.7768504599999999</c:v>
                </c:pt>
                <c:pt idx="207">
                  <c:v>1.89517347</c:v>
                </c:pt>
                <c:pt idx="208">
                  <c:v>2.0209180199999999</c:v>
                </c:pt>
                <c:pt idx="209">
                  <c:v>2.1875576099999998</c:v>
                </c:pt>
                <c:pt idx="210">
                  <c:v>2.1875576099999998</c:v>
                </c:pt>
                <c:pt idx="211">
                  <c:v>2.1875576099999998</c:v>
                </c:pt>
                <c:pt idx="212">
                  <c:v>2.1875576099999998</c:v>
                </c:pt>
                <c:pt idx="213">
                  <c:v>2.1875576099999998</c:v>
                </c:pt>
                <c:pt idx="214">
                  <c:v>2.1875576099999998</c:v>
                </c:pt>
                <c:pt idx="215">
                  <c:v>2.1875576099999998</c:v>
                </c:pt>
                <c:pt idx="216">
                  <c:v>1.7664913</c:v>
                </c:pt>
                <c:pt idx="217">
                  <c:v>1.12362056</c:v>
                </c:pt>
                <c:pt idx="218">
                  <c:v>0.80594529999999998</c:v>
                </c:pt>
                <c:pt idx="219">
                  <c:v>0.60650291000000001</c:v>
                </c:pt>
                <c:pt idx="220">
                  <c:v>0.34168705999999999</c:v>
                </c:pt>
                <c:pt idx="221">
                  <c:v>-0.20917385999999999</c:v>
                </c:pt>
                <c:pt idx="222">
                  <c:v>-0.20917385999999999</c:v>
                </c:pt>
                <c:pt idx="223">
                  <c:v>-0.20917385999999999</c:v>
                </c:pt>
                <c:pt idx="224">
                  <c:v>-0.20917385999999999</c:v>
                </c:pt>
                <c:pt idx="225">
                  <c:v>-0.20917385999999999</c:v>
                </c:pt>
                <c:pt idx="226">
                  <c:v>-0.20917385999999999</c:v>
                </c:pt>
                <c:pt idx="227">
                  <c:v>-0.20917385999999999</c:v>
                </c:pt>
                <c:pt idx="228">
                  <c:v>-1.06824034</c:v>
                </c:pt>
                <c:pt idx="229">
                  <c:v>-1.29159606</c:v>
                </c:pt>
                <c:pt idx="230">
                  <c:v>-1.3271543400000001</c:v>
                </c:pt>
                <c:pt idx="231">
                  <c:v>-1.3329508800000001</c:v>
                </c:pt>
                <c:pt idx="232">
                  <c:v>-1.3257915600000001</c:v>
                </c:pt>
                <c:pt idx="233">
                  <c:v>-1.2379730499999999</c:v>
                </c:pt>
                <c:pt idx="234">
                  <c:v>-1.2379730499999999</c:v>
                </c:pt>
                <c:pt idx="235">
                  <c:v>-1.2379730499999999</c:v>
                </c:pt>
                <c:pt idx="236">
                  <c:v>-1.2379730499999999</c:v>
                </c:pt>
                <c:pt idx="237">
                  <c:v>-1.2379730499999999</c:v>
                </c:pt>
                <c:pt idx="238">
                  <c:v>-1.2379730499999999</c:v>
                </c:pt>
                <c:pt idx="239">
                  <c:v>-1.2379730499999999</c:v>
                </c:pt>
                <c:pt idx="240">
                  <c:v>-0.95780876000000004</c:v>
                </c:pt>
                <c:pt idx="241">
                  <c:v>-0.59728650999999999</c:v>
                </c:pt>
                <c:pt idx="242">
                  <c:v>-0.42382881</c:v>
                </c:pt>
                <c:pt idx="243">
                  <c:v>-0.31635785999999999</c:v>
                </c:pt>
                <c:pt idx="244">
                  <c:v>-0.17588305000000001</c:v>
                </c:pt>
                <c:pt idx="245">
                  <c:v>0.13080729999999999</c:v>
                </c:pt>
                <c:pt idx="246">
                  <c:v>0.13080729999999999</c:v>
                </c:pt>
                <c:pt idx="247">
                  <c:v>0.13080729999999999</c:v>
                </c:pt>
                <c:pt idx="248">
                  <c:v>0.13080729999999999</c:v>
                </c:pt>
                <c:pt idx="249">
                  <c:v>0.13080729999999999</c:v>
                </c:pt>
                <c:pt idx="250">
                  <c:v>0.13080729999999999</c:v>
                </c:pt>
                <c:pt idx="251">
                  <c:v>0.13080729999999999</c:v>
                </c:pt>
                <c:pt idx="252">
                  <c:v>1.05802131</c:v>
                </c:pt>
                <c:pt idx="253">
                  <c:v>1.3469128100000001</c:v>
                </c:pt>
                <c:pt idx="254">
                  <c:v>1.4118380500000001</c:v>
                </c:pt>
                <c:pt idx="255">
                  <c:v>1.43554907</c:v>
                </c:pt>
                <c:pt idx="256">
                  <c:v>1.4516147500000001</c:v>
                </c:pt>
                <c:pt idx="257">
                  <c:v>1.4462808</c:v>
                </c:pt>
                <c:pt idx="258">
                  <c:v>1.4462808</c:v>
                </c:pt>
                <c:pt idx="259">
                  <c:v>1.4462808</c:v>
                </c:pt>
                <c:pt idx="260">
                  <c:v>1.4462808</c:v>
                </c:pt>
                <c:pt idx="261">
                  <c:v>1.4462808</c:v>
                </c:pt>
                <c:pt idx="262">
                  <c:v>1.4462808</c:v>
                </c:pt>
                <c:pt idx="263">
                  <c:v>1.4462808</c:v>
                </c:pt>
                <c:pt idx="264">
                  <c:v>0.66892249999999998</c:v>
                </c:pt>
                <c:pt idx="265">
                  <c:v>6.2986020000000004E-2</c:v>
                </c:pt>
                <c:pt idx="266">
                  <c:v>-0.19695484999999999</c:v>
                </c:pt>
                <c:pt idx="267">
                  <c:v>-0.35185812</c:v>
                </c:pt>
                <c:pt idx="268">
                  <c:v>-0.55074769999999995</c:v>
                </c:pt>
                <c:pt idx="269">
                  <c:v>-0.93840193000000005</c:v>
                </c:pt>
                <c:pt idx="270">
                  <c:v>-0.93840193000000005</c:v>
                </c:pt>
                <c:pt idx="271">
                  <c:v>-0.93840193000000005</c:v>
                </c:pt>
                <c:pt idx="272">
                  <c:v>-0.93840193000000005</c:v>
                </c:pt>
                <c:pt idx="273">
                  <c:v>-0.93840193000000005</c:v>
                </c:pt>
                <c:pt idx="274">
                  <c:v>-0.93840193000000005</c:v>
                </c:pt>
                <c:pt idx="275">
                  <c:v>-0.93840193000000005</c:v>
                </c:pt>
                <c:pt idx="276">
                  <c:v>-0.74265152000000001</c:v>
                </c:pt>
                <c:pt idx="277">
                  <c:v>-0.46058008</c:v>
                </c:pt>
                <c:pt idx="278">
                  <c:v>-0.32305484000000001</c:v>
                </c:pt>
                <c:pt idx="279">
                  <c:v>-0.23736272999999999</c:v>
                </c:pt>
                <c:pt idx="280">
                  <c:v>-0.12477837999999999</c:v>
                </c:pt>
                <c:pt idx="281">
                  <c:v>0.12697484000000001</c:v>
                </c:pt>
                <c:pt idx="282">
                  <c:v>0.12697484000000001</c:v>
                </c:pt>
                <c:pt idx="283">
                  <c:v>0.12697484000000001</c:v>
                </c:pt>
                <c:pt idx="284">
                  <c:v>0.12697484000000001</c:v>
                </c:pt>
                <c:pt idx="285">
                  <c:v>0.12697484000000001</c:v>
                </c:pt>
                <c:pt idx="286">
                  <c:v>0.12697484000000001</c:v>
                </c:pt>
                <c:pt idx="287">
                  <c:v>0.12697484000000001</c:v>
                </c:pt>
              </c:numCache>
            </c:numRef>
          </c:val>
          <c:smooth val="0"/>
          <c:extLst>
            <c:ext xmlns:c16="http://schemas.microsoft.com/office/drawing/2014/chart" uri="{C3380CC4-5D6E-409C-BE32-E72D297353CC}">
              <c16:uniqueId val="{00000000-9F0F-4419-BC48-B11FD6924BB3}"/>
            </c:ext>
          </c:extLst>
        </c:ser>
        <c:dLbls>
          <c:showLegendKey val="0"/>
          <c:showVal val="0"/>
          <c:showCatName val="0"/>
          <c:showSerName val="0"/>
          <c:showPercent val="0"/>
          <c:showBubbleSize val="0"/>
        </c:dLbls>
        <c:hiLowLines>
          <c:spPr>
            <a:ln w="0">
              <a:noFill/>
            </a:ln>
          </c:spPr>
        </c:hiLowLines>
        <c:smooth val="0"/>
        <c:axId val="70032711"/>
        <c:axId val="94682982"/>
      </c:lineChart>
      <c:catAx>
        <c:axId val="70032711"/>
        <c:scaling>
          <c:orientation val="minMax"/>
        </c:scaling>
        <c:delete val="0"/>
        <c:axPos val="b"/>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defRPr>
            </a:pPr>
            <a:endParaRPr lang="fr-FR"/>
          </a:p>
        </c:txPr>
        <c:crossAx val="94682982"/>
        <c:crosses val="autoZero"/>
        <c:auto val="1"/>
        <c:lblAlgn val="ctr"/>
        <c:lblOffset val="100"/>
        <c:noMultiLvlLbl val="0"/>
      </c:catAx>
      <c:valAx>
        <c:axId val="94682982"/>
        <c:scaling>
          <c:orientation val="minMax"/>
        </c:scaling>
        <c:delete val="0"/>
        <c:axPos val="l"/>
        <c:majorGridlines>
          <c:spPr>
            <a:ln w="0">
              <a:solidFill>
                <a:srgbClr val="B3B3B3"/>
              </a:solidFill>
            </a:ln>
          </c:spPr>
        </c:majorGridlines>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defRPr>
            </a:pPr>
            <a:endParaRPr lang="fr-FR"/>
          </a:p>
        </c:txPr>
        <c:crossAx val="70032711"/>
        <c:crosses val="autoZero"/>
        <c:crossBetween val="midCat"/>
      </c:valAx>
      <c:spPr>
        <a:solidFill>
          <a:srgbClr val="C2E0FD"/>
        </a:solidFill>
        <a:ln w="0">
          <a:solidFill>
            <a:srgbClr val="B3B3B3"/>
          </a:solidFill>
        </a:ln>
      </c:spPr>
    </c:plotArea>
    <c:legend>
      <c:legendPos val="b"/>
      <c:overlay val="0"/>
      <c:spPr>
        <a:noFill/>
        <a:ln w="0">
          <a:noFill/>
        </a:ln>
      </c:spPr>
      <c:txPr>
        <a:bodyPr/>
        <a:lstStyle/>
        <a:p>
          <a:pPr>
            <a:defRPr sz="1000" b="0" strike="noStrike" spc="-1">
              <a:solidFill>
                <a:srgbClr val="000000"/>
              </a:solidFill>
              <a:latin typeface="Arial"/>
            </a:defRPr>
          </a:pPr>
          <a:endParaRPr lang="fr-FR"/>
        </a:p>
      </c:txPr>
    </c:legend>
    <c:plotVisOnly val="1"/>
    <c:dispBlanksAs val="gap"/>
    <c:showDLblsOverMax val="1"/>
  </c:chart>
  <c:spPr>
    <a:solidFill>
      <a:srgbClr val="FFFFFF"/>
    </a:solidFill>
    <a:ln w="0">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c:style val="2"/>
  <c:chart>
    <c:autoTitleDeleted val="1"/>
    <c:plotArea>
      <c:layout/>
      <c:lineChart>
        <c:grouping val="standard"/>
        <c:varyColors val="0"/>
        <c:ser>
          <c:idx val="0"/>
          <c:order val="0"/>
          <c:tx>
            <c:strRef>
              <c:f>label 0</c:f>
              <c:strCache>
                <c:ptCount val="1"/>
                <c:pt idx="0">
                  <c:v>SSP1-2.6</c:v>
                </c:pt>
              </c:strCache>
            </c:strRef>
          </c:tx>
          <c:spPr>
            <a:ln w="28800">
              <a:solidFill>
                <a:srgbClr val="004586"/>
              </a:solidFill>
              <a:round/>
            </a:ln>
          </c:spPr>
          <c:marker>
            <c:symbol val="square"/>
            <c:size val="8"/>
            <c:spPr>
              <a:solidFill>
                <a:srgbClr val="004586"/>
              </a:solidFill>
            </c:spPr>
          </c:marker>
          <c:dLbls>
            <c:spPr>
              <a:noFill/>
              <a:ln>
                <a:noFill/>
              </a:ln>
              <a:effectLst/>
            </c:spPr>
            <c:txPr>
              <a:bodyPr wrap="none"/>
              <a:lstStyle/>
              <a:p>
                <a:pPr>
                  <a:defRPr sz="1000" b="0" strike="noStrike" spc="-1">
                    <a:solidFill>
                      <a:srgbClr val="000000"/>
                    </a:solidFill>
                    <a:latin typeface="Arial"/>
                    <a:ea typeface="DejaVu Sans"/>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2021-2040</c:v>
                </c:pt>
                <c:pt idx="1">
                  <c:v>2041-2060</c:v>
                </c:pt>
                <c:pt idx="2">
                  <c:v>2081-2100</c:v>
                </c:pt>
              </c:strCache>
            </c:strRef>
          </c:cat>
          <c:val>
            <c:numRef>
              <c:f>0</c:f>
              <c:numCache>
                <c:formatCode>General</c:formatCode>
                <c:ptCount val="3"/>
                <c:pt idx="0">
                  <c:v>-12.7</c:v>
                </c:pt>
                <c:pt idx="1">
                  <c:v>-21.1</c:v>
                </c:pt>
                <c:pt idx="2">
                  <c:v>-16.8</c:v>
                </c:pt>
              </c:numCache>
            </c:numRef>
          </c:val>
          <c:smooth val="0"/>
          <c:extLst>
            <c:ext xmlns:c16="http://schemas.microsoft.com/office/drawing/2014/chart" uri="{C3380CC4-5D6E-409C-BE32-E72D297353CC}">
              <c16:uniqueId val="{00000000-6D72-4359-816C-6E1F4A4031B1}"/>
            </c:ext>
          </c:extLst>
        </c:ser>
        <c:ser>
          <c:idx val="1"/>
          <c:order val="1"/>
          <c:tx>
            <c:strRef>
              <c:f>label 1</c:f>
              <c:strCache>
                <c:ptCount val="1"/>
                <c:pt idx="0">
                  <c:v>SSP2-4.5</c:v>
                </c:pt>
              </c:strCache>
            </c:strRef>
          </c:tx>
          <c:spPr>
            <a:ln w="28800">
              <a:solidFill>
                <a:srgbClr val="FF420E"/>
              </a:solidFill>
              <a:round/>
            </a:ln>
          </c:spPr>
          <c:marker>
            <c:symbol val="diamond"/>
            <c:size val="8"/>
            <c:spPr>
              <a:solidFill>
                <a:srgbClr val="FF420E"/>
              </a:solidFill>
            </c:spPr>
          </c:marker>
          <c:dLbls>
            <c:spPr>
              <a:noFill/>
              <a:ln>
                <a:noFill/>
              </a:ln>
              <a:effectLst/>
            </c:spPr>
            <c:txPr>
              <a:bodyPr wrap="none"/>
              <a:lstStyle/>
              <a:p>
                <a:pPr>
                  <a:defRPr sz="1000" b="0" strike="noStrike" spc="-1">
                    <a:solidFill>
                      <a:srgbClr val="000000"/>
                    </a:solidFill>
                    <a:latin typeface="Arial"/>
                    <a:ea typeface="DejaVu Sans"/>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2021-2040</c:v>
                </c:pt>
                <c:pt idx="1">
                  <c:v>2041-2060</c:v>
                </c:pt>
                <c:pt idx="2">
                  <c:v>2081-2100</c:v>
                </c:pt>
              </c:strCache>
            </c:strRef>
          </c:cat>
          <c:val>
            <c:numRef>
              <c:f>1</c:f>
              <c:numCache>
                <c:formatCode>General</c:formatCode>
                <c:ptCount val="3"/>
                <c:pt idx="0">
                  <c:v>-14.9</c:v>
                </c:pt>
                <c:pt idx="1">
                  <c:v>-14.4</c:v>
                </c:pt>
                <c:pt idx="2">
                  <c:v>-25.3</c:v>
                </c:pt>
              </c:numCache>
            </c:numRef>
          </c:val>
          <c:smooth val="0"/>
          <c:extLst>
            <c:ext xmlns:c16="http://schemas.microsoft.com/office/drawing/2014/chart" uri="{C3380CC4-5D6E-409C-BE32-E72D297353CC}">
              <c16:uniqueId val="{00000001-6D72-4359-816C-6E1F4A4031B1}"/>
            </c:ext>
          </c:extLst>
        </c:ser>
        <c:ser>
          <c:idx val="2"/>
          <c:order val="2"/>
          <c:tx>
            <c:strRef>
              <c:f>label 2</c:f>
              <c:strCache>
                <c:ptCount val="1"/>
                <c:pt idx="0">
                  <c:v>SSP5-8.5</c:v>
                </c:pt>
              </c:strCache>
            </c:strRef>
          </c:tx>
          <c:spPr>
            <a:ln w="28800">
              <a:solidFill>
                <a:srgbClr val="FFD320"/>
              </a:solidFill>
              <a:round/>
            </a:ln>
          </c:spPr>
          <c:marker>
            <c:symbol val="triangle"/>
            <c:size val="8"/>
            <c:spPr>
              <a:solidFill>
                <a:srgbClr val="FFD320"/>
              </a:solidFill>
            </c:spPr>
          </c:marker>
          <c:dLbls>
            <c:spPr>
              <a:noFill/>
              <a:ln>
                <a:noFill/>
              </a:ln>
              <a:effectLst/>
            </c:spPr>
            <c:txPr>
              <a:bodyPr wrap="none"/>
              <a:lstStyle/>
              <a:p>
                <a:pPr>
                  <a:defRPr sz="1000" b="0" strike="noStrike" spc="-1">
                    <a:solidFill>
                      <a:srgbClr val="000000"/>
                    </a:solidFill>
                    <a:latin typeface="Arial"/>
                    <a:ea typeface="DejaVu Sans"/>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2021-2040</c:v>
                </c:pt>
                <c:pt idx="1">
                  <c:v>2041-2060</c:v>
                </c:pt>
                <c:pt idx="2">
                  <c:v>2081-2100</c:v>
                </c:pt>
              </c:strCache>
            </c:strRef>
          </c:cat>
          <c:val>
            <c:numRef>
              <c:f>2</c:f>
              <c:numCache>
                <c:formatCode>General</c:formatCode>
                <c:ptCount val="3"/>
                <c:pt idx="0">
                  <c:v>-15.7</c:v>
                </c:pt>
                <c:pt idx="1">
                  <c:v>-23.5</c:v>
                </c:pt>
                <c:pt idx="2">
                  <c:v>-34.1</c:v>
                </c:pt>
              </c:numCache>
            </c:numRef>
          </c:val>
          <c:smooth val="0"/>
          <c:extLst>
            <c:ext xmlns:c16="http://schemas.microsoft.com/office/drawing/2014/chart" uri="{C3380CC4-5D6E-409C-BE32-E72D297353CC}">
              <c16:uniqueId val="{00000002-6D72-4359-816C-6E1F4A4031B1}"/>
            </c:ext>
          </c:extLst>
        </c:ser>
        <c:dLbls>
          <c:showLegendKey val="0"/>
          <c:showVal val="0"/>
          <c:showCatName val="0"/>
          <c:showSerName val="0"/>
          <c:showPercent val="0"/>
          <c:showBubbleSize val="0"/>
        </c:dLbls>
        <c:hiLowLines>
          <c:spPr>
            <a:ln w="0">
              <a:noFill/>
            </a:ln>
          </c:spPr>
        </c:hiLowLines>
        <c:marker val="1"/>
        <c:smooth val="0"/>
        <c:axId val="61401854"/>
        <c:axId val="67194581"/>
      </c:lineChart>
      <c:catAx>
        <c:axId val="61401854"/>
        <c:scaling>
          <c:orientation val="minMax"/>
        </c:scaling>
        <c:delete val="0"/>
        <c:axPos val="b"/>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ea typeface="DejaVu Sans"/>
              </a:defRPr>
            </a:pPr>
            <a:endParaRPr lang="fr-FR"/>
          </a:p>
        </c:txPr>
        <c:crossAx val="67194581"/>
        <c:crosses val="autoZero"/>
        <c:auto val="1"/>
        <c:lblAlgn val="ctr"/>
        <c:lblOffset val="100"/>
        <c:noMultiLvlLbl val="0"/>
      </c:catAx>
      <c:valAx>
        <c:axId val="67194581"/>
        <c:scaling>
          <c:orientation val="minMax"/>
        </c:scaling>
        <c:delete val="0"/>
        <c:axPos val="l"/>
        <c:majorGridlines>
          <c:spPr>
            <a:ln w="0">
              <a:solidFill>
                <a:srgbClr val="B3B3B3"/>
              </a:solidFill>
            </a:ln>
          </c:spPr>
        </c:majorGridlines>
        <c:numFmt formatCode="General" sourceLinked="0"/>
        <c:majorTickMark val="out"/>
        <c:minorTickMark val="none"/>
        <c:tickLblPos val="nextTo"/>
        <c:spPr>
          <a:ln w="0">
            <a:solidFill>
              <a:srgbClr val="B3B3B3"/>
            </a:solidFill>
          </a:ln>
        </c:spPr>
        <c:txPr>
          <a:bodyPr/>
          <a:lstStyle/>
          <a:p>
            <a:pPr>
              <a:defRPr sz="1000" b="0" strike="noStrike" spc="-1">
                <a:solidFill>
                  <a:srgbClr val="000000"/>
                </a:solidFill>
                <a:latin typeface="Arial"/>
                <a:ea typeface="DejaVu Sans"/>
              </a:defRPr>
            </a:pPr>
            <a:endParaRPr lang="fr-FR"/>
          </a:p>
        </c:txPr>
        <c:crossAx val="61401854"/>
        <c:crosses val="autoZero"/>
        <c:crossBetween val="midCat"/>
      </c:valAx>
      <c:spPr>
        <a:noFill/>
        <a:ln w="0">
          <a:solidFill>
            <a:srgbClr val="B3B3B3"/>
          </a:solidFill>
        </a:ln>
      </c:spPr>
    </c:plotArea>
    <c:legend>
      <c:legendPos val="r"/>
      <c:overlay val="0"/>
      <c:spPr>
        <a:noFill/>
        <a:ln w="0">
          <a:noFill/>
        </a:ln>
      </c:spPr>
      <c:txPr>
        <a:bodyPr/>
        <a:lstStyle/>
        <a:p>
          <a:pPr>
            <a:defRPr sz="1000" b="0" strike="noStrike" spc="-1">
              <a:solidFill>
                <a:srgbClr val="000000"/>
              </a:solidFill>
              <a:latin typeface="Arial"/>
              <a:ea typeface="DejaVu Sans"/>
            </a:defRPr>
          </a:pPr>
          <a:endParaRPr lang="fr-FR"/>
        </a:p>
      </c:txPr>
    </c:legend>
    <c:plotVisOnly val="1"/>
    <c:dispBlanksAs val="gap"/>
    <c:showDLblsOverMax val="1"/>
  </c:chart>
  <c:spPr>
    <a:solidFill>
      <a:srgbClr val="FFFFFF"/>
    </a:solidFill>
    <a:ln w="0">
      <a:noFill/>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4CC2F4B1-9061-4873-98D7-8E39A7912AC7}"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7" name="PlaceHolder 2"/>
          <p:cNvSpPr>
            <a:spLocks noGrp="1"/>
          </p:cNvSpPr>
          <p:nvPr>
            <p:ph/>
          </p:nvPr>
        </p:nvSpPr>
        <p:spPr>
          <a:xfrm>
            <a:off x="609120" y="1604160"/>
            <a:ext cx="109724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28" name="PlaceHolder 3"/>
          <p:cNvSpPr>
            <a:spLocks noGrp="1"/>
          </p:cNvSpPr>
          <p:nvPr>
            <p:ph/>
          </p:nvPr>
        </p:nvSpPr>
        <p:spPr>
          <a:xfrm>
            <a:off x="609120" y="3681720"/>
            <a:ext cx="109724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EB9A694-6EB1-4020-973C-7D396BCD4C5E}"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0" name="PlaceHolder 2"/>
          <p:cNvSpPr>
            <a:spLocks noGrp="1"/>
          </p:cNvSpPr>
          <p:nvPr>
            <p:ph/>
          </p:nvPr>
        </p:nvSpPr>
        <p:spPr>
          <a:xfrm>
            <a:off x="609120" y="160416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1" name="PlaceHolder 3"/>
          <p:cNvSpPr>
            <a:spLocks noGrp="1"/>
          </p:cNvSpPr>
          <p:nvPr>
            <p:ph/>
          </p:nvPr>
        </p:nvSpPr>
        <p:spPr>
          <a:xfrm>
            <a:off x="6231600" y="160416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2" name="PlaceHolder 4"/>
          <p:cNvSpPr>
            <a:spLocks noGrp="1"/>
          </p:cNvSpPr>
          <p:nvPr>
            <p:ph/>
          </p:nvPr>
        </p:nvSpPr>
        <p:spPr>
          <a:xfrm>
            <a:off x="609120" y="368172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3" name="PlaceHolder 5"/>
          <p:cNvSpPr>
            <a:spLocks noGrp="1"/>
          </p:cNvSpPr>
          <p:nvPr>
            <p:ph/>
          </p:nvPr>
        </p:nvSpPr>
        <p:spPr>
          <a:xfrm>
            <a:off x="6231600" y="368172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1B38FE2A-CD1B-4391-936D-D4D2C856ADE9}" type="slidenum">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5" name="PlaceHolder 2"/>
          <p:cNvSpPr>
            <a:spLocks noGrp="1"/>
          </p:cNvSpPr>
          <p:nvPr>
            <p:ph/>
          </p:nvPr>
        </p:nvSpPr>
        <p:spPr>
          <a:xfrm>
            <a:off x="609120" y="1604160"/>
            <a:ext cx="35330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6" name="PlaceHolder 3"/>
          <p:cNvSpPr>
            <a:spLocks noGrp="1"/>
          </p:cNvSpPr>
          <p:nvPr>
            <p:ph/>
          </p:nvPr>
        </p:nvSpPr>
        <p:spPr>
          <a:xfrm>
            <a:off x="4319280" y="1604160"/>
            <a:ext cx="35330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7" name="PlaceHolder 4"/>
          <p:cNvSpPr>
            <a:spLocks noGrp="1"/>
          </p:cNvSpPr>
          <p:nvPr>
            <p:ph/>
          </p:nvPr>
        </p:nvSpPr>
        <p:spPr>
          <a:xfrm>
            <a:off x="8029440" y="1604160"/>
            <a:ext cx="35330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8" name="PlaceHolder 5"/>
          <p:cNvSpPr>
            <a:spLocks noGrp="1"/>
          </p:cNvSpPr>
          <p:nvPr>
            <p:ph/>
          </p:nvPr>
        </p:nvSpPr>
        <p:spPr>
          <a:xfrm>
            <a:off x="609120" y="3681720"/>
            <a:ext cx="35330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39" name="PlaceHolder 6"/>
          <p:cNvSpPr>
            <a:spLocks noGrp="1"/>
          </p:cNvSpPr>
          <p:nvPr>
            <p:ph/>
          </p:nvPr>
        </p:nvSpPr>
        <p:spPr>
          <a:xfrm>
            <a:off x="4319280" y="3681720"/>
            <a:ext cx="35330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40" name="PlaceHolder 7"/>
          <p:cNvSpPr>
            <a:spLocks noGrp="1"/>
          </p:cNvSpPr>
          <p:nvPr>
            <p:ph/>
          </p:nvPr>
        </p:nvSpPr>
        <p:spPr>
          <a:xfrm>
            <a:off x="8029440" y="3681720"/>
            <a:ext cx="35330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2850B9A-A2E0-4561-9DC4-D0D573CD7026}" type="slidenum">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6" name="PlaceHolder 2"/>
          <p:cNvSpPr>
            <a:spLocks noGrp="1"/>
          </p:cNvSpPr>
          <p:nvPr>
            <p:ph type="subTitle"/>
          </p:nvPr>
        </p:nvSpPr>
        <p:spPr>
          <a:xfrm>
            <a:off x="609120" y="160416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8F3AE659-DB86-45DA-A0CD-C6F7AB4BE2C8}" type="slidenum">
              <a:t>‹N°›</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8" name="PlaceHolder 2"/>
          <p:cNvSpPr>
            <a:spLocks noGrp="1"/>
          </p:cNvSpPr>
          <p:nvPr>
            <p:ph/>
          </p:nvPr>
        </p:nvSpPr>
        <p:spPr>
          <a:xfrm>
            <a:off x="609120" y="1604160"/>
            <a:ext cx="10972440" cy="397728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3A1F2395-BDBA-49EF-B6C6-7E0651672121}"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0" name="PlaceHolder 2"/>
          <p:cNvSpPr>
            <a:spLocks noGrp="1"/>
          </p:cNvSpPr>
          <p:nvPr>
            <p:ph/>
          </p:nvPr>
        </p:nvSpPr>
        <p:spPr>
          <a:xfrm>
            <a:off x="609120" y="1604160"/>
            <a:ext cx="5354280" cy="397728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11" name="PlaceHolder 3"/>
          <p:cNvSpPr>
            <a:spLocks noGrp="1"/>
          </p:cNvSpPr>
          <p:nvPr>
            <p:ph/>
          </p:nvPr>
        </p:nvSpPr>
        <p:spPr>
          <a:xfrm>
            <a:off x="6231600" y="1604160"/>
            <a:ext cx="5354280" cy="397728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BE94E15-FF36-421B-94FF-E7FBB8CB56B9}"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D6CF0378-8AF6-404C-BF8F-99FFB8A6CE4B}"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12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5BD7C7AB-9B08-4C0D-93B8-994F0E675BAB}"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 name="PlaceHolder 2"/>
          <p:cNvSpPr>
            <a:spLocks noGrp="1"/>
          </p:cNvSpPr>
          <p:nvPr>
            <p:ph/>
          </p:nvPr>
        </p:nvSpPr>
        <p:spPr>
          <a:xfrm>
            <a:off x="609120" y="160416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16" name="PlaceHolder 3"/>
          <p:cNvSpPr>
            <a:spLocks noGrp="1"/>
          </p:cNvSpPr>
          <p:nvPr>
            <p:ph/>
          </p:nvPr>
        </p:nvSpPr>
        <p:spPr>
          <a:xfrm>
            <a:off x="6231600" y="1604160"/>
            <a:ext cx="5354280" cy="397728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17" name="PlaceHolder 4"/>
          <p:cNvSpPr>
            <a:spLocks noGrp="1"/>
          </p:cNvSpPr>
          <p:nvPr>
            <p:ph/>
          </p:nvPr>
        </p:nvSpPr>
        <p:spPr>
          <a:xfrm>
            <a:off x="609120" y="368172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DAA1A48-FAFB-408C-8215-FB905D6B1C69}"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9" name="PlaceHolder 2"/>
          <p:cNvSpPr>
            <a:spLocks noGrp="1"/>
          </p:cNvSpPr>
          <p:nvPr>
            <p:ph/>
          </p:nvPr>
        </p:nvSpPr>
        <p:spPr>
          <a:xfrm>
            <a:off x="609120" y="1604160"/>
            <a:ext cx="5354280" cy="397728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20" name="PlaceHolder 3"/>
          <p:cNvSpPr>
            <a:spLocks noGrp="1"/>
          </p:cNvSpPr>
          <p:nvPr>
            <p:ph/>
          </p:nvPr>
        </p:nvSpPr>
        <p:spPr>
          <a:xfrm>
            <a:off x="6231600" y="160416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21" name="PlaceHolder 4"/>
          <p:cNvSpPr>
            <a:spLocks noGrp="1"/>
          </p:cNvSpPr>
          <p:nvPr>
            <p:ph/>
          </p:nvPr>
        </p:nvSpPr>
        <p:spPr>
          <a:xfrm>
            <a:off x="6231600" y="368172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128AC21-BCBB-479F-8223-A7F67EF3AFB5}"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23" name="PlaceHolder 2"/>
          <p:cNvSpPr>
            <a:spLocks noGrp="1"/>
          </p:cNvSpPr>
          <p:nvPr>
            <p:ph/>
          </p:nvPr>
        </p:nvSpPr>
        <p:spPr>
          <a:xfrm>
            <a:off x="609120" y="160416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24" name="PlaceHolder 3"/>
          <p:cNvSpPr>
            <a:spLocks noGrp="1"/>
          </p:cNvSpPr>
          <p:nvPr>
            <p:ph/>
          </p:nvPr>
        </p:nvSpPr>
        <p:spPr>
          <a:xfrm>
            <a:off x="6231600" y="1604160"/>
            <a:ext cx="535428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25" name="PlaceHolder 4"/>
          <p:cNvSpPr>
            <a:spLocks noGrp="1"/>
          </p:cNvSpPr>
          <p:nvPr>
            <p:ph/>
          </p:nvPr>
        </p:nvSpPr>
        <p:spPr>
          <a:xfrm>
            <a:off x="609120" y="3681720"/>
            <a:ext cx="10972440" cy="1896840"/>
          </a:xfrm>
          <a:prstGeom prst="rect">
            <a:avLst/>
          </a:prstGeom>
          <a:noFill/>
          <a:ln w="0">
            <a:noFill/>
          </a:ln>
        </p:spPr>
        <p:txBody>
          <a:bodyPr lIns="0" tIns="0" rIns="0" bIns="0" anchor="t">
            <a:normAutofit/>
          </a:bodyPr>
          <a:lstStyle/>
          <a:p>
            <a:pPr indent="0">
              <a:spcBef>
                <a:spcPts val="1414"/>
              </a:spcBef>
              <a:buNone/>
            </a:pPr>
            <a:endParaRPr lang="fr-FR"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2BABDD8-94B2-4081-9207-E043F0C88A53}"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7760" y="6356160"/>
            <a:ext cx="4106880" cy="3574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r-FR" sz="1400" b="0" strike="noStrike" spc="-1">
                <a:solidFill>
                  <a:srgbClr val="000000"/>
                </a:solidFill>
                <a:latin typeface="Times New Roman"/>
              </a:defRPr>
            </a:lvl1pPr>
          </a:lstStyle>
          <a:p>
            <a:pPr indent="0" algn="ctr">
              <a:lnSpc>
                <a:spcPct val="100000"/>
              </a:lnSpc>
              <a:buNone/>
              <a:tabLst>
                <a:tab pos="0" algn="l"/>
              </a:tabLst>
            </a:pPr>
            <a:r>
              <a:rPr lang="fr-FR" sz="1400" b="0" strike="noStrike" spc="-1">
                <a:solidFill>
                  <a:srgbClr val="000000"/>
                </a:solidFill>
                <a:latin typeface="Times New Roman"/>
              </a:rPr>
              <a:t>&lt;pied de page&gt;</a:t>
            </a:r>
          </a:p>
        </p:txBody>
      </p:sp>
      <p:sp>
        <p:nvSpPr>
          <p:cNvPr id="6" name="PlaceHolder 2"/>
          <p:cNvSpPr>
            <a:spLocks noGrp="1"/>
          </p:cNvSpPr>
          <p:nvPr>
            <p:ph type="sldNum" idx="2"/>
          </p:nvPr>
        </p:nvSpPr>
        <p:spPr>
          <a:xfrm>
            <a:off x="8609760" y="6356160"/>
            <a:ext cx="2735280" cy="3574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fr-FR" sz="1200" b="0" strike="noStrike" spc="-1">
                <a:solidFill>
                  <a:srgbClr val="8B8B8B"/>
                </a:solidFill>
                <a:latin typeface="Calibri"/>
              </a:defRPr>
            </a:lvl1pPr>
          </a:lstStyle>
          <a:p>
            <a:pPr indent="0" algn="r">
              <a:lnSpc>
                <a:spcPct val="100000"/>
              </a:lnSpc>
              <a:buNone/>
              <a:tabLst>
                <a:tab pos="0" algn="l"/>
              </a:tabLst>
            </a:pPr>
            <a:fld id="{C123685F-8A0D-41A8-9181-08BDBEA29641}" type="slidenum">
              <a:rPr lang="fr-FR" sz="1200" b="0" strike="noStrike" spc="-1">
                <a:solidFill>
                  <a:srgbClr val="8B8B8B"/>
                </a:solidFill>
                <a:latin typeface="Calibri"/>
              </a:rPr>
              <a:t>‹N°›</a:t>
            </a:fld>
            <a:endParaRPr lang="fr-FR" sz="1200" b="0" strike="noStrike" spc="-1">
              <a:solidFill>
                <a:srgbClr val="000000"/>
              </a:solidFill>
              <a:latin typeface="Times New Roman"/>
            </a:endParaRPr>
          </a:p>
        </p:txBody>
      </p:sp>
      <p:sp>
        <p:nvSpPr>
          <p:cNvPr id="2" name="PlaceHolder 3"/>
          <p:cNvSpPr>
            <a:spLocks noGrp="1"/>
          </p:cNvSpPr>
          <p:nvPr>
            <p:ph type="dt" idx="3"/>
          </p:nvPr>
        </p:nvSpPr>
        <p:spPr>
          <a:xfrm>
            <a:off x="837000" y="6356160"/>
            <a:ext cx="2735280" cy="357480"/>
          </a:xfrm>
          <a:prstGeom prst="rect">
            <a:avLst/>
          </a:prstGeom>
          <a:noFill/>
          <a:ln w="0">
            <a:noFill/>
          </a:ln>
        </p:spPr>
        <p:txBody>
          <a:bodyPr lIns="90000" tIns="45000" rIns="90000" bIns="4500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3" name="PlaceHolder 4"/>
          <p:cNvSpPr>
            <a:spLocks noGrp="1"/>
          </p:cNvSpPr>
          <p:nvPr>
            <p:ph type="title"/>
          </p:nvPr>
        </p:nvSpPr>
        <p:spPr>
          <a:xfrm>
            <a:off x="609120" y="273600"/>
            <a:ext cx="10972440" cy="1144800"/>
          </a:xfrm>
          <a:prstGeom prst="rect">
            <a:avLst/>
          </a:prstGeom>
          <a:noFill/>
          <a:ln w="0">
            <a:noFill/>
          </a:ln>
        </p:spPr>
        <p:txBody>
          <a:bodyPr lIns="0" tIns="0" rIns="0" bIns="0" anchor="ctr">
            <a:noAutofit/>
          </a:bodyPr>
          <a:lstStyle/>
          <a:p>
            <a:pPr indent="0" algn="ctr">
              <a:buNone/>
            </a:pPr>
            <a:r>
              <a:rPr lang="fr-FR" sz="4400" b="0" strike="noStrike" spc="-1">
                <a:solidFill>
                  <a:srgbClr val="000000"/>
                </a:solidFill>
                <a:latin typeface="Arial"/>
              </a:rPr>
              <a:t>Cliquez pour éditer le format du texte-titre</a:t>
            </a:r>
          </a:p>
        </p:txBody>
      </p:sp>
      <p:sp>
        <p:nvSpPr>
          <p:cNvPr id="4" name="PlaceHolder 5"/>
          <p:cNvSpPr>
            <a:spLocks noGrp="1"/>
          </p:cNvSpPr>
          <p:nvPr>
            <p:ph type="body"/>
          </p:nvPr>
        </p:nvSpPr>
        <p:spPr>
          <a:xfrm>
            <a:off x="609120" y="1604160"/>
            <a:ext cx="10972440" cy="3977280"/>
          </a:xfrm>
          <a:prstGeom prst="rect">
            <a:avLst/>
          </a:prstGeom>
          <a:noFill/>
          <a:ln w="0">
            <a:noFill/>
          </a:ln>
        </p:spPr>
        <p:txBody>
          <a:bodyPr lIns="0" tIns="0" rIns="0" bIns="0" anchor="t">
            <a:normAutofit/>
          </a:bodyPr>
          <a:lstStyle/>
          <a:p>
            <a:pPr marL="432000" indent="-324000">
              <a:spcBef>
                <a:spcPts val="1414"/>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1"/>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48"/>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4"/>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1"/>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1"/>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1"/>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9760" y="1907640"/>
            <a:ext cx="11397960" cy="2090520"/>
          </a:xfrm>
          <a:prstGeom prst="rect">
            <a:avLst/>
          </a:prstGeom>
          <a:noFill/>
          <a:ln w="0">
            <a:noFill/>
          </a:ln>
        </p:spPr>
        <p:txBody>
          <a:bodyPr lIns="0" tIns="0" rIns="0" bIns="0" anchor="b">
            <a:noAutofit/>
          </a:bodyPr>
          <a:lstStyle/>
          <a:p>
            <a:pPr indent="0">
              <a:lnSpc>
                <a:spcPct val="150000"/>
              </a:lnSpc>
              <a:buNone/>
              <a:tabLst>
                <a:tab pos="0" algn="l"/>
              </a:tabLst>
            </a:pPr>
            <a:r>
              <a:rPr lang="fr-FR" sz="3200" b="1" strike="noStrike" spc="-1">
                <a:solidFill>
                  <a:srgbClr val="000000"/>
                </a:solidFill>
                <a:latin typeface="Times New Roman"/>
              </a:rPr>
              <a:t>RESILIENCE MACROECONOMIQUE DE MADAGASCAR FACE A LA SECHERESSE METEOROLOGIQUE, DANS LE CONTEXTE DE CHANGEMENT CLIMATIQUE</a:t>
            </a:r>
            <a:endParaRPr lang="fr-FR" sz="3200" b="0" strike="noStrike" spc="-1">
              <a:solidFill>
                <a:srgbClr val="000000"/>
              </a:solidFill>
              <a:latin typeface="Arial"/>
            </a:endParaRPr>
          </a:p>
        </p:txBody>
      </p:sp>
      <p:sp>
        <p:nvSpPr>
          <p:cNvPr id="42" name="ZoneTexte 24"/>
          <p:cNvSpPr/>
          <p:nvPr/>
        </p:nvSpPr>
        <p:spPr>
          <a:xfrm>
            <a:off x="478800" y="4679640"/>
            <a:ext cx="6893280" cy="216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1" strike="noStrike" spc="-1">
                <a:solidFill>
                  <a:srgbClr val="000000"/>
                </a:solidFill>
                <a:latin typeface="DM sans"/>
                <a:ea typeface="DejaVu Sans"/>
              </a:rPr>
              <a:t>Par Hasintsoa RATEFY</a:t>
            </a:r>
            <a:endParaRPr lang="fr-FR" sz="1800" b="0" strike="noStrike" spc="-1">
              <a:solidFill>
                <a:srgbClr val="000000"/>
              </a:solidFill>
              <a:latin typeface="Arial"/>
            </a:endParaRPr>
          </a:p>
          <a:p>
            <a:pPr>
              <a:lnSpc>
                <a:spcPct val="100000"/>
              </a:lnSpc>
            </a:pPr>
            <a:endParaRPr lang="fr-FR" sz="1400" b="0" strike="noStrike" spc="-1">
              <a:solidFill>
                <a:srgbClr val="000000"/>
              </a:solidFill>
              <a:latin typeface="Arial"/>
            </a:endParaRPr>
          </a:p>
          <a:p>
            <a:pPr>
              <a:lnSpc>
                <a:spcPct val="100000"/>
              </a:lnSpc>
            </a:pPr>
            <a:r>
              <a:rPr lang="fr-FR" sz="1400" b="0" strike="noStrike" spc="-1">
                <a:solidFill>
                  <a:srgbClr val="000000"/>
                </a:solidFill>
                <a:latin typeface="DM sans"/>
                <a:ea typeface="DejaVu Sans"/>
              </a:rPr>
              <a:t>Doctorante en Economie </a:t>
            </a:r>
            <a:endParaRPr lang="fr-FR" sz="1400" b="0" strike="noStrike" spc="-1">
              <a:solidFill>
                <a:srgbClr val="000000"/>
              </a:solidFill>
              <a:latin typeface="Arial"/>
            </a:endParaRPr>
          </a:p>
          <a:p>
            <a:pPr>
              <a:lnSpc>
                <a:spcPct val="150000"/>
              </a:lnSpc>
            </a:pPr>
            <a:r>
              <a:rPr lang="fr-FR" sz="1400" b="0" strike="noStrike" spc="-1">
                <a:solidFill>
                  <a:srgbClr val="000000"/>
                </a:solidFill>
                <a:latin typeface="DM sans"/>
                <a:ea typeface="DejaVu Sans"/>
              </a:rPr>
              <a:t>Université d’Antananarivo - Madagascar, </a:t>
            </a:r>
            <a:endParaRPr lang="fr-FR" sz="1400" b="0" strike="noStrike" spc="-1">
              <a:solidFill>
                <a:srgbClr val="000000"/>
              </a:solidFill>
              <a:latin typeface="Arial"/>
            </a:endParaRPr>
          </a:p>
          <a:p>
            <a:pPr>
              <a:lnSpc>
                <a:spcPct val="150000"/>
              </a:lnSpc>
            </a:pPr>
            <a:r>
              <a:rPr lang="fr-FR" sz="1400" b="0" strike="noStrike" spc="-1">
                <a:solidFill>
                  <a:srgbClr val="000000"/>
                </a:solidFill>
                <a:latin typeface="DM sans"/>
                <a:ea typeface="DejaVu Sans"/>
              </a:rPr>
              <a:t>Ecole doctorale Sciences Humaines et Sociales , </a:t>
            </a:r>
            <a:endParaRPr lang="fr-FR" sz="1400" b="0" strike="noStrike" spc="-1">
              <a:solidFill>
                <a:srgbClr val="000000"/>
              </a:solidFill>
              <a:latin typeface="Arial"/>
            </a:endParaRPr>
          </a:p>
          <a:p>
            <a:pPr>
              <a:lnSpc>
                <a:spcPct val="150000"/>
              </a:lnSpc>
            </a:pPr>
            <a:r>
              <a:rPr lang="fr-FR" sz="1400" b="0" strike="noStrike" spc="-1">
                <a:solidFill>
                  <a:srgbClr val="000000"/>
                </a:solidFill>
                <a:latin typeface="DM sans"/>
                <a:ea typeface="DejaVu Sans"/>
              </a:rPr>
              <a:t>Centre d’Etudes et de Recherches Economiques pour le Développement (CERED),</a:t>
            </a:r>
            <a:endParaRPr lang="fr-FR" sz="1400" b="0" strike="noStrike" spc="-1">
              <a:solidFill>
                <a:srgbClr val="000000"/>
              </a:solidFill>
              <a:latin typeface="Arial"/>
            </a:endParaRPr>
          </a:p>
          <a:p>
            <a:pPr>
              <a:lnSpc>
                <a:spcPct val="150000"/>
              </a:lnSpc>
            </a:pPr>
            <a:r>
              <a:rPr lang="fr-FR" sz="1400" b="0" strike="noStrike" spc="-1">
                <a:solidFill>
                  <a:srgbClr val="000000"/>
                </a:solidFill>
                <a:latin typeface="DM sans"/>
                <a:ea typeface="DejaVu Sans"/>
              </a:rPr>
              <a:t>Directeur de thèse : Pr RANDRIANALIJAONA Tiana Mahefasoa</a:t>
            </a:r>
            <a:r>
              <a:rPr lang="fr-FR" sz="1800" b="0" strike="noStrike" spc="-1">
                <a:solidFill>
                  <a:srgbClr val="000000"/>
                </a:solidFill>
                <a:latin typeface="DM sans"/>
                <a:ea typeface="DejaVu Sans"/>
              </a:rPr>
              <a:t> </a:t>
            </a:r>
            <a:endParaRPr lang="fr-FR" sz="1800" b="0" strike="noStrike" spc="-1">
              <a:solidFill>
                <a:srgbClr val="000000"/>
              </a:solidFill>
              <a:latin typeface="Arial"/>
            </a:endParaRPr>
          </a:p>
        </p:txBody>
      </p:sp>
      <p:cxnSp>
        <p:nvCxnSpPr>
          <p:cNvPr id="43" name="Connecteur droit 8"/>
          <p:cNvCxnSpPr/>
          <p:nvPr/>
        </p:nvCxnSpPr>
        <p:spPr>
          <a:xfrm>
            <a:off x="0" y="1352520"/>
            <a:ext cx="12199320" cy="7560"/>
          </a:xfrm>
          <a:prstGeom prst="straightConnector1">
            <a:avLst/>
          </a:prstGeom>
          <a:ln w="19050">
            <a:solidFill>
              <a:srgbClr val="D9D9D9"/>
            </a:solidFill>
            <a:round/>
          </a:ln>
        </p:spPr>
      </p:cxnSp>
      <p:cxnSp>
        <p:nvCxnSpPr>
          <p:cNvPr id="44" name="Connecteur droit 9"/>
          <p:cNvCxnSpPr/>
          <p:nvPr/>
        </p:nvCxnSpPr>
        <p:spPr>
          <a:xfrm flipV="1">
            <a:off x="-66240" y="4684320"/>
            <a:ext cx="12270960" cy="20160"/>
          </a:xfrm>
          <a:prstGeom prst="straightConnector1">
            <a:avLst/>
          </a:prstGeom>
          <a:ln w="19050">
            <a:solidFill>
              <a:srgbClr val="D9D9D9"/>
            </a:solidFill>
            <a:round/>
          </a:ln>
        </p:spPr>
      </p:cxnSp>
      <p:sp>
        <p:nvSpPr>
          <p:cNvPr id="45" name="Rectangle 2"/>
          <p:cNvSpPr/>
          <p:nvPr/>
        </p:nvSpPr>
        <p:spPr>
          <a:xfrm>
            <a:off x="7562880" y="4700880"/>
            <a:ext cx="4624560" cy="17283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endParaRPr lang="fr-FR" sz="1800" b="0" strike="noStrike" spc="-1">
              <a:solidFill>
                <a:schemeClr val="lt1"/>
              </a:solidFill>
              <a:latin typeface="Calibri"/>
              <a:ea typeface="DejaVu Sans"/>
            </a:endParaRPr>
          </a:p>
        </p:txBody>
      </p:sp>
      <p:sp>
        <p:nvSpPr>
          <p:cNvPr id="46" name="Rectangle 10"/>
          <p:cNvSpPr/>
          <p:nvPr/>
        </p:nvSpPr>
        <p:spPr>
          <a:xfrm>
            <a:off x="7558920" y="5122440"/>
            <a:ext cx="4624560" cy="172836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a typeface="DejaVu Sans"/>
            </a:endParaRPr>
          </a:p>
        </p:txBody>
      </p:sp>
      <p:sp>
        <p:nvSpPr>
          <p:cNvPr id="47" name="ZoneTexte 11"/>
          <p:cNvSpPr/>
          <p:nvPr/>
        </p:nvSpPr>
        <p:spPr>
          <a:xfrm>
            <a:off x="7775280" y="5311800"/>
            <a:ext cx="373680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1800" b="1" strike="noStrike" spc="-1">
                <a:solidFill>
                  <a:srgbClr val="FFFFFF"/>
                </a:solidFill>
                <a:latin typeface="DM sans"/>
                <a:ea typeface="DejaVu Sans"/>
              </a:rPr>
              <a:t>JUMI 2025</a:t>
            </a:r>
            <a:endParaRPr lang="fr-FR" sz="1800" b="0" strike="noStrike" spc="-1">
              <a:solidFill>
                <a:srgbClr val="000000"/>
              </a:solidFill>
              <a:latin typeface="Arial"/>
            </a:endParaRPr>
          </a:p>
          <a:p>
            <a:pPr>
              <a:lnSpc>
                <a:spcPct val="150000"/>
              </a:lnSpc>
            </a:pPr>
            <a:r>
              <a:rPr lang="fr-FR" sz="1800" b="1" strike="noStrike" spc="-1">
                <a:solidFill>
                  <a:srgbClr val="FFFFFF"/>
                </a:solidFill>
                <a:latin typeface="DM sans"/>
                <a:ea typeface="DejaVu Sans"/>
              </a:rPr>
              <a:t>UMI SOURCE</a:t>
            </a:r>
            <a:endParaRPr lang="fr-FR" sz="1800" b="0" strike="noStrike" spc="-1">
              <a:solidFill>
                <a:srgbClr val="000000"/>
              </a:solidFill>
              <a:latin typeface="Arial"/>
            </a:endParaRPr>
          </a:p>
          <a:p>
            <a:pPr>
              <a:lnSpc>
                <a:spcPct val="150000"/>
              </a:lnSpc>
            </a:pPr>
            <a:r>
              <a:rPr lang="fr-FR" sz="1800" b="0" strike="noStrike" spc="-1">
                <a:solidFill>
                  <a:srgbClr val="FFFFFF"/>
                </a:solidFill>
                <a:latin typeface="DM sans"/>
                <a:ea typeface="DejaVu Sans"/>
              </a:rPr>
              <a:t>Juin 2025</a:t>
            </a:r>
            <a:endParaRPr lang="fr-FR" sz="1800" b="0" strike="noStrike" spc="-1">
              <a:solidFill>
                <a:srgbClr val="000000"/>
              </a:solidFill>
              <a:latin typeface="Arial"/>
            </a:endParaRPr>
          </a:p>
        </p:txBody>
      </p:sp>
      <p:pic>
        <p:nvPicPr>
          <p:cNvPr id="48" name="Image 14"/>
          <p:cNvPicPr/>
          <p:nvPr/>
        </p:nvPicPr>
        <p:blipFill>
          <a:blip r:embed="rId2"/>
          <a:stretch/>
        </p:blipFill>
        <p:spPr>
          <a:xfrm>
            <a:off x="9300240" y="411120"/>
            <a:ext cx="2288160" cy="592920"/>
          </a:xfrm>
          <a:prstGeom prst="rect">
            <a:avLst/>
          </a:prstGeom>
          <a:ln w="0">
            <a:noFill/>
          </a:ln>
        </p:spPr>
      </p:pic>
      <p:grpSp>
        <p:nvGrpSpPr>
          <p:cNvPr id="49" name="Group 48"/>
          <p:cNvGrpSpPr/>
          <p:nvPr/>
        </p:nvGrpSpPr>
        <p:grpSpPr>
          <a:xfrm>
            <a:off x="452880" y="240480"/>
            <a:ext cx="3532680" cy="958320"/>
            <a:chOff x="452880" y="240480"/>
            <a:chExt cx="3532680" cy="958320"/>
          </a:xfrm>
        </p:grpSpPr>
        <p:pic>
          <p:nvPicPr>
            <p:cNvPr id="50" name="Picture 49"/>
            <p:cNvPicPr/>
            <p:nvPr/>
          </p:nvPicPr>
          <p:blipFill>
            <a:blip r:embed="rId3"/>
            <a:stretch/>
          </p:blipFill>
          <p:spPr>
            <a:xfrm>
              <a:off x="1819440" y="263520"/>
              <a:ext cx="836280" cy="935280"/>
            </a:xfrm>
            <a:prstGeom prst="rect">
              <a:avLst/>
            </a:prstGeom>
            <a:ln w="0">
              <a:noFill/>
            </a:ln>
          </p:spPr>
        </p:pic>
        <p:pic>
          <p:nvPicPr>
            <p:cNvPr id="51" name="Picture 50"/>
            <p:cNvPicPr/>
            <p:nvPr/>
          </p:nvPicPr>
          <p:blipFill>
            <a:blip r:embed="rId4"/>
            <a:stretch/>
          </p:blipFill>
          <p:spPr>
            <a:xfrm>
              <a:off x="452880" y="240480"/>
              <a:ext cx="1015200" cy="908280"/>
            </a:xfrm>
            <a:prstGeom prst="rect">
              <a:avLst/>
            </a:prstGeom>
            <a:ln w="0">
              <a:noFill/>
            </a:ln>
          </p:spPr>
        </p:pic>
        <p:pic>
          <p:nvPicPr>
            <p:cNvPr id="52" name="Picture 51"/>
            <p:cNvPicPr/>
            <p:nvPr/>
          </p:nvPicPr>
          <p:blipFill>
            <a:blip r:embed="rId5"/>
            <a:stretch/>
          </p:blipFill>
          <p:spPr>
            <a:xfrm>
              <a:off x="3058920" y="287640"/>
              <a:ext cx="926640" cy="813960"/>
            </a:xfrm>
            <a:prstGeom prst="rect">
              <a:avLst/>
            </a:prstGeom>
            <a:ln w="0">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69" name="Picture 168"/>
          <p:cNvPicPr/>
          <p:nvPr/>
        </p:nvPicPr>
        <p:blipFill>
          <a:blip r:embed="rId2"/>
          <a:stretch/>
        </p:blipFill>
        <p:spPr>
          <a:xfrm>
            <a:off x="0" y="0"/>
            <a:ext cx="12191400" cy="68576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70" name="ZoneTexte 33"/>
          <p:cNvSpPr/>
          <p:nvPr/>
        </p:nvSpPr>
        <p:spPr>
          <a:xfrm>
            <a:off x="75960" y="181080"/>
            <a:ext cx="6224040" cy="72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pPr>
            <a:r>
              <a:rPr lang="fr-FR" sz="1800" b="1" strike="noStrike" spc="-1">
                <a:solidFill>
                  <a:srgbClr val="2A6099"/>
                </a:solidFill>
                <a:latin typeface="DM sans"/>
                <a:ea typeface="DejaVu Sans"/>
              </a:rPr>
              <a:t>Résultat 1a : L’indice Normalisé de Performance Économique de Madagascar (1991-2021)</a:t>
            </a:r>
            <a:endParaRPr lang="fr-FR" sz="1800" b="0" strike="noStrike" spc="-1">
              <a:solidFill>
                <a:srgbClr val="000000"/>
              </a:solidFill>
              <a:latin typeface="Arial"/>
            </a:endParaRPr>
          </a:p>
        </p:txBody>
      </p:sp>
      <p:sp>
        <p:nvSpPr>
          <p:cNvPr id="171" name="ZoneTexte 34"/>
          <p:cNvSpPr/>
          <p:nvPr/>
        </p:nvSpPr>
        <p:spPr>
          <a:xfrm>
            <a:off x="219240" y="6228000"/>
            <a:ext cx="3740040" cy="63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1200" b="0" u="sng" strike="noStrike" spc="-1">
                <a:solidFill>
                  <a:srgbClr val="000000"/>
                </a:solidFill>
                <a:uFillTx/>
                <a:latin typeface="Times New Roman"/>
                <a:ea typeface="Open sans"/>
              </a:rPr>
              <a:t>Source :</a:t>
            </a:r>
            <a:r>
              <a:rPr lang="fr-FR" sz="1200" b="0" strike="noStrike" spc="-1">
                <a:solidFill>
                  <a:srgbClr val="000000"/>
                </a:solidFill>
                <a:latin typeface="Times New Roman"/>
                <a:ea typeface="Open sans"/>
              </a:rPr>
              <a:t> Calcul de l’auteure avec les données de la Banque Mondiale, 2025</a:t>
            </a:r>
            <a:endParaRPr lang="fr-FR" sz="1200" b="0" strike="noStrike" spc="-1">
              <a:solidFill>
                <a:srgbClr val="000000"/>
              </a:solidFill>
              <a:latin typeface="Arial"/>
            </a:endParaRPr>
          </a:p>
        </p:txBody>
      </p:sp>
      <p:graphicFrame>
        <p:nvGraphicFramePr>
          <p:cNvPr id="172" name="Chart 171"/>
          <p:cNvGraphicFramePr/>
          <p:nvPr/>
        </p:nvGraphicFramePr>
        <p:xfrm>
          <a:off x="180360" y="1067400"/>
          <a:ext cx="4858920" cy="5232240"/>
        </p:xfrm>
        <a:graphic>
          <a:graphicData uri="http://schemas.openxmlformats.org/drawingml/2006/chart">
            <c:chart xmlns:c="http://schemas.openxmlformats.org/drawingml/2006/chart" xmlns:r="http://schemas.openxmlformats.org/officeDocument/2006/relationships" r:id="rId2"/>
          </a:graphicData>
        </a:graphic>
      </p:graphicFrame>
      <p:sp>
        <p:nvSpPr>
          <p:cNvPr id="173" name="ZoneTexte 35"/>
          <p:cNvSpPr/>
          <p:nvPr/>
        </p:nvSpPr>
        <p:spPr>
          <a:xfrm>
            <a:off x="5939640" y="1079640"/>
            <a:ext cx="6355800" cy="72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pPr>
            <a:r>
              <a:rPr lang="fr-FR" sz="1800" b="1" strike="noStrike" spc="-1">
                <a:solidFill>
                  <a:srgbClr val="2A6099"/>
                </a:solidFill>
                <a:latin typeface="DM sans"/>
                <a:ea typeface="DejaVu Sans"/>
              </a:rPr>
              <a:t>Résultat 1b : L’indice Standardisé de Précipitation de Madagascar (1981-2014) </a:t>
            </a:r>
            <a:endParaRPr lang="fr-FR" sz="1800" b="0" strike="noStrike" spc="-1">
              <a:solidFill>
                <a:srgbClr val="000000"/>
              </a:solidFill>
              <a:latin typeface="Arial"/>
            </a:endParaRPr>
          </a:p>
        </p:txBody>
      </p:sp>
      <p:graphicFrame>
        <p:nvGraphicFramePr>
          <p:cNvPr id="174" name="Chart 173"/>
          <p:cNvGraphicFramePr/>
          <p:nvPr/>
        </p:nvGraphicFramePr>
        <p:xfrm>
          <a:off x="5940360" y="1879200"/>
          <a:ext cx="5939280" cy="3340440"/>
        </p:xfrm>
        <a:graphic>
          <a:graphicData uri="http://schemas.openxmlformats.org/drawingml/2006/chart">
            <c:chart xmlns:c="http://schemas.openxmlformats.org/drawingml/2006/chart" xmlns:r="http://schemas.openxmlformats.org/officeDocument/2006/relationships" r:id="rId3"/>
          </a:graphicData>
        </a:graphic>
      </p:graphicFrame>
      <p:sp>
        <p:nvSpPr>
          <p:cNvPr id="175" name="ZoneTexte 38"/>
          <p:cNvSpPr/>
          <p:nvPr/>
        </p:nvSpPr>
        <p:spPr>
          <a:xfrm>
            <a:off x="5939640" y="5220000"/>
            <a:ext cx="442440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1200" b="0" u="sng" strike="noStrike" spc="-1">
                <a:solidFill>
                  <a:srgbClr val="000000"/>
                </a:solidFill>
                <a:uFillTx/>
                <a:latin typeface="Times New Roman"/>
                <a:ea typeface="Open sans"/>
              </a:rPr>
              <a:t>Source :</a:t>
            </a:r>
            <a:r>
              <a:rPr lang="fr-FR" sz="1200" b="0" strike="noStrike" spc="-1">
                <a:solidFill>
                  <a:srgbClr val="000000"/>
                </a:solidFill>
                <a:latin typeface="Times New Roman"/>
                <a:ea typeface="Open sans"/>
              </a:rPr>
              <a:t> Calcul de l’auteure avec les données du BRIO, 2025</a:t>
            </a:r>
            <a:endParaRPr lang="fr-FR" sz="12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76" name="ZoneTexte 28"/>
          <p:cNvSpPr/>
          <p:nvPr/>
        </p:nvSpPr>
        <p:spPr>
          <a:xfrm>
            <a:off x="75960" y="181080"/>
            <a:ext cx="8563680" cy="4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pPr>
            <a:r>
              <a:rPr lang="fr-FR" sz="1800" b="1" strike="noStrike" spc="-1">
                <a:solidFill>
                  <a:srgbClr val="2A6099"/>
                </a:solidFill>
                <a:latin typeface="DM sans"/>
                <a:ea typeface="DejaVu Sans"/>
              </a:rPr>
              <a:t>Résultat 1a : Fonction de réponses impulsionnelles </a:t>
            </a:r>
            <a:endParaRPr lang="fr-FR" sz="1800" b="0" strike="noStrike" spc="-1">
              <a:solidFill>
                <a:srgbClr val="000000"/>
              </a:solidFill>
              <a:latin typeface="Arial"/>
            </a:endParaRPr>
          </a:p>
        </p:txBody>
      </p:sp>
      <p:sp>
        <p:nvSpPr>
          <p:cNvPr id="177" name="ZoneTexte 32"/>
          <p:cNvSpPr/>
          <p:nvPr/>
        </p:nvSpPr>
        <p:spPr>
          <a:xfrm>
            <a:off x="219240" y="6228000"/>
            <a:ext cx="374004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1200" b="0" u="sng" strike="noStrike" spc="-1">
                <a:solidFill>
                  <a:srgbClr val="000000"/>
                </a:solidFill>
                <a:uFillTx/>
                <a:latin typeface="Times New Roman"/>
                <a:ea typeface="Open sans"/>
              </a:rPr>
              <a:t>Source :</a:t>
            </a:r>
            <a:r>
              <a:rPr lang="fr-FR" sz="1200" b="0" strike="noStrike" spc="-1">
                <a:solidFill>
                  <a:srgbClr val="000000"/>
                </a:solidFill>
                <a:latin typeface="Times New Roman"/>
                <a:ea typeface="Open sans"/>
              </a:rPr>
              <a:t> Calcul de l’auteure sur  R, 2025</a:t>
            </a:r>
            <a:endParaRPr lang="fr-FR" sz="1200" b="0" strike="noStrike" spc="-1">
              <a:solidFill>
                <a:srgbClr val="000000"/>
              </a:solidFill>
              <a:latin typeface="Arial"/>
            </a:endParaRPr>
          </a:p>
        </p:txBody>
      </p:sp>
      <p:pic>
        <p:nvPicPr>
          <p:cNvPr id="178" name="Picture 177"/>
          <p:cNvPicPr/>
          <p:nvPr/>
        </p:nvPicPr>
        <p:blipFill>
          <a:blip r:embed="rId2"/>
          <a:srcRect r="2340"/>
          <a:stretch/>
        </p:blipFill>
        <p:spPr>
          <a:xfrm>
            <a:off x="1566720" y="899640"/>
            <a:ext cx="9088560" cy="521496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79" name="ZoneTexte 36"/>
          <p:cNvSpPr/>
          <p:nvPr/>
        </p:nvSpPr>
        <p:spPr>
          <a:xfrm>
            <a:off x="615600" y="181080"/>
            <a:ext cx="10903680" cy="72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pPr>
            <a:r>
              <a:rPr lang="fr-FR" sz="1800" b="1" strike="noStrike" spc="-1">
                <a:solidFill>
                  <a:srgbClr val="2A6099"/>
                </a:solidFill>
                <a:latin typeface="DM sans"/>
                <a:ea typeface="DejaVu Sans"/>
              </a:rPr>
              <a:t>Résultat 2 : Impacts macroéconomiques de la sècheresse dans le contexte de changement climatique</a:t>
            </a:r>
            <a:endParaRPr lang="fr-FR" sz="1800" b="0" strike="noStrike" spc="-1">
              <a:solidFill>
                <a:srgbClr val="000000"/>
              </a:solidFill>
              <a:latin typeface="Arial"/>
            </a:endParaRPr>
          </a:p>
        </p:txBody>
      </p:sp>
      <p:sp>
        <p:nvSpPr>
          <p:cNvPr id="180" name="ZoneTexte 37"/>
          <p:cNvSpPr/>
          <p:nvPr/>
        </p:nvSpPr>
        <p:spPr>
          <a:xfrm>
            <a:off x="219240" y="6228000"/>
            <a:ext cx="3740040" cy="3344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1200" b="0" u="sng" strike="noStrike" spc="-1" dirty="0">
                <a:solidFill>
                  <a:srgbClr val="000000"/>
                </a:solidFill>
                <a:uFillTx/>
                <a:latin typeface="Times New Roman"/>
                <a:ea typeface="Open sans"/>
              </a:rPr>
              <a:t>Source :</a:t>
            </a:r>
            <a:r>
              <a:rPr lang="fr-FR" sz="1200" b="0" strike="noStrike" spc="-1" dirty="0">
                <a:solidFill>
                  <a:srgbClr val="000000"/>
                </a:solidFill>
                <a:latin typeface="Times New Roman"/>
                <a:ea typeface="Open sans"/>
              </a:rPr>
              <a:t> </a:t>
            </a:r>
            <a:r>
              <a:rPr lang="fr-FR" sz="1200" spc="-1" dirty="0">
                <a:solidFill>
                  <a:srgbClr val="000000"/>
                </a:solidFill>
                <a:latin typeface="Times New Roman"/>
                <a:ea typeface="Open sans"/>
              </a:rPr>
              <a:t>Auteure, IPCC</a:t>
            </a:r>
            <a:r>
              <a:rPr lang="fr-FR" sz="1200" b="0" strike="noStrike" spc="-1" dirty="0">
                <a:solidFill>
                  <a:srgbClr val="000000"/>
                </a:solidFill>
                <a:latin typeface="Times New Roman"/>
                <a:ea typeface="Open sans"/>
              </a:rPr>
              <a:t> 2025</a:t>
            </a:r>
            <a:endParaRPr lang="fr-FR" sz="1200" b="0" strike="noStrike" spc="-1" dirty="0">
              <a:solidFill>
                <a:srgbClr val="000000"/>
              </a:solidFill>
              <a:latin typeface="Arial"/>
            </a:endParaRPr>
          </a:p>
        </p:txBody>
      </p:sp>
      <p:graphicFrame>
        <p:nvGraphicFramePr>
          <p:cNvPr id="181" name="Chart 180"/>
          <p:cNvGraphicFramePr/>
          <p:nvPr/>
        </p:nvGraphicFramePr>
        <p:xfrm>
          <a:off x="154800" y="2339640"/>
          <a:ext cx="704448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182" name="TextBox 181"/>
          <p:cNvSpPr txBox="1"/>
          <p:nvPr/>
        </p:nvSpPr>
        <p:spPr>
          <a:xfrm>
            <a:off x="899640" y="1432800"/>
            <a:ext cx="5760000" cy="906840"/>
          </a:xfrm>
          <a:prstGeom prst="rect">
            <a:avLst/>
          </a:prstGeom>
          <a:noFill/>
          <a:ln w="0">
            <a:noFill/>
          </a:ln>
        </p:spPr>
        <p:txBody>
          <a:bodyPr lIns="90000" tIns="45000" rIns="90000" bIns="45000" anchor="t">
            <a:noAutofit/>
          </a:bodyPr>
          <a:lstStyle/>
          <a:p>
            <a:pPr algn="ctr">
              <a:lnSpc>
                <a:spcPct val="150000"/>
              </a:lnSpc>
            </a:pPr>
            <a:r>
              <a:rPr lang="fr-FR" sz="1300" b="0" u="sng" strike="noStrike" spc="-1">
                <a:solidFill>
                  <a:srgbClr val="000000"/>
                </a:solidFill>
                <a:uFillTx/>
                <a:latin typeface="Times New Roman"/>
                <a:ea typeface="Microsoft YaHei"/>
              </a:rPr>
              <a:t>Graphique 2b : Projection sur la variation de la sècheresse météorologique (médiane) à court, moyen et long terme dans le contexte du changement climatique </a:t>
            </a:r>
            <a:endParaRPr lang="fr-FR" sz="1300" b="0" strike="noStrike" spc="-1">
              <a:solidFill>
                <a:srgbClr val="000000"/>
              </a:solidFill>
              <a:latin typeface="Arial"/>
            </a:endParaRPr>
          </a:p>
        </p:txBody>
      </p:sp>
      <p:sp>
        <p:nvSpPr>
          <p:cNvPr id="183" name="TextBox 182"/>
          <p:cNvSpPr txBox="1"/>
          <p:nvPr/>
        </p:nvSpPr>
        <p:spPr>
          <a:xfrm>
            <a:off x="7559640" y="2457360"/>
            <a:ext cx="4140360" cy="2203560"/>
          </a:xfrm>
          <a:prstGeom prst="rect">
            <a:avLst/>
          </a:prstGeom>
          <a:noFill/>
          <a:ln w="0">
            <a:noFill/>
          </a:ln>
        </p:spPr>
        <p:txBody>
          <a:bodyPr lIns="90000" tIns="45000" rIns="90000" bIns="45000" anchor="t">
            <a:noAutofit/>
          </a:bodyPr>
          <a:lstStyle/>
          <a:p>
            <a:pPr>
              <a:lnSpc>
                <a:spcPct val="150000"/>
              </a:lnSpc>
            </a:pPr>
            <a:r>
              <a:rPr lang="fr-FR" sz="2000" b="0" strike="noStrike" spc="-1">
                <a:solidFill>
                  <a:srgbClr val="000000"/>
                </a:solidFill>
                <a:latin typeface="Times New Roman"/>
              </a:rPr>
              <a:t>- tendance à la baisse du SPI pour toutes les scénarios</a:t>
            </a:r>
          </a:p>
          <a:p>
            <a:pPr>
              <a:lnSpc>
                <a:spcPct val="150000"/>
              </a:lnSpc>
            </a:pPr>
            <a:r>
              <a:rPr lang="fr-FR" sz="2000" b="0" strike="noStrike" spc="-1">
                <a:solidFill>
                  <a:srgbClr val="000000"/>
                </a:solidFill>
                <a:latin typeface="Times New Roman"/>
              </a:rPr>
              <a:t>* 10 à 15 % à court terme</a:t>
            </a:r>
          </a:p>
          <a:p>
            <a:pPr>
              <a:lnSpc>
                <a:spcPct val="150000"/>
              </a:lnSpc>
            </a:pPr>
            <a:r>
              <a:rPr lang="fr-FR" sz="2000" b="0" strike="noStrike" spc="-1">
                <a:solidFill>
                  <a:srgbClr val="000000"/>
                </a:solidFill>
                <a:latin typeface="Times New Roman"/>
              </a:rPr>
              <a:t>* 21 à 25 % à moyen terme</a:t>
            </a:r>
          </a:p>
          <a:p>
            <a:pPr>
              <a:lnSpc>
                <a:spcPct val="150000"/>
              </a:lnSpc>
            </a:pPr>
            <a:r>
              <a:rPr lang="fr-FR" sz="2000" b="0" strike="noStrike" spc="-1">
                <a:solidFill>
                  <a:srgbClr val="000000"/>
                </a:solidFill>
                <a:latin typeface="Times New Roman"/>
              </a:rPr>
              <a:t>* 25 à 34 % à long terme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84" name="ZoneTexte 39"/>
          <p:cNvSpPr/>
          <p:nvPr/>
        </p:nvSpPr>
        <p:spPr>
          <a:xfrm>
            <a:off x="540000" y="314640"/>
            <a:ext cx="5400000" cy="72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pPr>
            <a:r>
              <a:rPr lang="fr-FR" sz="1800" b="1" strike="noStrike" spc="-1" dirty="0">
                <a:solidFill>
                  <a:srgbClr val="2A6099"/>
                </a:solidFill>
                <a:latin typeface="DM sans"/>
                <a:ea typeface="DejaVu Sans"/>
              </a:rPr>
              <a:t>Résultat 3 : Réalités économiques sur l’impact de la sècheresse à Madagascar</a:t>
            </a:r>
            <a:endParaRPr lang="fr-FR" sz="1800" b="0" strike="noStrike" spc="-1" dirty="0">
              <a:solidFill>
                <a:srgbClr val="000000"/>
              </a:solidFill>
              <a:latin typeface="Arial"/>
            </a:endParaRPr>
          </a:p>
        </p:txBody>
      </p:sp>
      <p:sp>
        <p:nvSpPr>
          <p:cNvPr id="185" name="ZoneTexte 40"/>
          <p:cNvSpPr/>
          <p:nvPr/>
        </p:nvSpPr>
        <p:spPr>
          <a:xfrm>
            <a:off x="9180000" y="6116760"/>
            <a:ext cx="374004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1200" b="0" u="sng" strike="noStrike" spc="-1">
                <a:solidFill>
                  <a:srgbClr val="000000"/>
                </a:solidFill>
                <a:uFillTx/>
                <a:latin typeface="Times New Roman"/>
                <a:ea typeface="Open sans"/>
              </a:rPr>
              <a:t>Source :</a:t>
            </a:r>
            <a:r>
              <a:rPr lang="fr-FR" sz="1200" b="0" strike="noStrike" spc="-1">
                <a:solidFill>
                  <a:srgbClr val="000000"/>
                </a:solidFill>
                <a:latin typeface="Times New Roman"/>
                <a:ea typeface="Open sans"/>
              </a:rPr>
              <a:t> Auteure, 2025</a:t>
            </a:r>
            <a:endParaRPr lang="fr-FR" sz="1200" b="0" strike="noStrike" spc="-1">
              <a:solidFill>
                <a:srgbClr val="000000"/>
              </a:solidFill>
              <a:latin typeface="Arial"/>
            </a:endParaRPr>
          </a:p>
        </p:txBody>
      </p:sp>
      <p:pic>
        <p:nvPicPr>
          <p:cNvPr id="186" name="Picture 185"/>
          <p:cNvPicPr/>
          <p:nvPr/>
        </p:nvPicPr>
        <p:blipFill>
          <a:blip r:embed="rId2"/>
          <a:srcRect l="5049" t="10464" r="42773" b="6218"/>
          <a:stretch/>
        </p:blipFill>
        <p:spPr>
          <a:xfrm>
            <a:off x="6160320" y="0"/>
            <a:ext cx="5897880" cy="6659280"/>
          </a:xfrm>
          <a:prstGeom prst="rect">
            <a:avLst/>
          </a:prstGeom>
          <a:ln w="0">
            <a:noFill/>
          </a:ln>
        </p:spPr>
      </p:pic>
      <p:sp>
        <p:nvSpPr>
          <p:cNvPr id="187" name="Rectangle 186"/>
          <p:cNvSpPr/>
          <p:nvPr/>
        </p:nvSpPr>
        <p:spPr>
          <a:xfrm>
            <a:off x="293760" y="1058040"/>
            <a:ext cx="5866560" cy="473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gn="just">
              <a:lnSpc>
                <a:spcPct val="150000"/>
              </a:lnSpc>
              <a:buClr>
                <a:srgbClr val="000000"/>
              </a:buClr>
              <a:buSzPct val="45000"/>
              <a:buFont typeface="Wingdings" charset="2"/>
              <a:buChar char=""/>
              <a:tabLst>
                <a:tab pos="29160" algn="l"/>
              </a:tabLst>
            </a:pPr>
            <a:r>
              <a:rPr lang="fr-FR" sz="2000" b="0" strike="noStrike" spc="-1">
                <a:solidFill>
                  <a:srgbClr val="000000"/>
                </a:solidFill>
                <a:latin typeface="Times New Roman"/>
                <a:ea typeface="Microsoft YaHei"/>
              </a:rPr>
              <a:t>Baisse générale du niveau de la production (baisse du PIB/habitant)</a:t>
            </a:r>
            <a:endParaRPr lang="fr-FR" sz="2000" b="0" strike="noStrike" spc="-1">
              <a:solidFill>
                <a:srgbClr val="000000"/>
              </a:solidFill>
              <a:latin typeface="Arial"/>
            </a:endParaRPr>
          </a:p>
          <a:p>
            <a:pPr marL="216000" indent="-216000" algn="just">
              <a:lnSpc>
                <a:spcPct val="150000"/>
              </a:lnSpc>
              <a:buClr>
                <a:srgbClr val="000000"/>
              </a:buClr>
              <a:buSzPct val="45000"/>
              <a:buFont typeface="Wingdings" charset="2"/>
              <a:buChar char=""/>
              <a:tabLst>
                <a:tab pos="29160" algn="l"/>
              </a:tabLst>
            </a:pPr>
            <a:r>
              <a:rPr lang="fr-FR" sz="2000" b="0" strike="noStrike" spc="-1">
                <a:solidFill>
                  <a:srgbClr val="000000"/>
                </a:solidFill>
                <a:latin typeface="Times New Roman"/>
                <a:ea typeface="Microsoft YaHei"/>
              </a:rPr>
              <a:t>le niveau de chômage augmente</a:t>
            </a:r>
            <a:endParaRPr lang="fr-FR" sz="2000" b="0" strike="noStrike" spc="-1">
              <a:solidFill>
                <a:srgbClr val="000000"/>
              </a:solidFill>
              <a:latin typeface="Arial"/>
            </a:endParaRPr>
          </a:p>
          <a:p>
            <a:pPr marL="216000" indent="-216000" algn="just">
              <a:lnSpc>
                <a:spcPct val="150000"/>
              </a:lnSpc>
              <a:buClr>
                <a:srgbClr val="000000"/>
              </a:buClr>
              <a:buSzPct val="45000"/>
              <a:buFont typeface="Wingdings" charset="2"/>
              <a:buChar char=""/>
              <a:tabLst>
                <a:tab pos="29160" algn="l"/>
              </a:tabLst>
            </a:pPr>
            <a:r>
              <a:rPr lang="fr-FR" sz="2000" b="0" strike="noStrike" spc="-1">
                <a:solidFill>
                  <a:srgbClr val="000000"/>
                </a:solidFill>
                <a:latin typeface="Times New Roman"/>
                <a:ea typeface="Microsoft YaHei"/>
              </a:rPr>
              <a:t>Il y a moins d’exportation et plus d’importations d’où un déficit budgétaire</a:t>
            </a:r>
            <a:endParaRPr lang="fr-FR" sz="2000" b="0" strike="noStrike" spc="-1">
              <a:solidFill>
                <a:srgbClr val="000000"/>
              </a:solidFill>
              <a:latin typeface="Arial"/>
            </a:endParaRPr>
          </a:p>
          <a:p>
            <a:pPr marL="216000" indent="-216000" algn="just">
              <a:lnSpc>
                <a:spcPct val="150000"/>
              </a:lnSpc>
              <a:buClr>
                <a:srgbClr val="000000"/>
              </a:buClr>
              <a:buSzPct val="45000"/>
              <a:buFont typeface="Wingdings" charset="2"/>
              <a:buChar char=""/>
              <a:tabLst>
                <a:tab pos="29160" algn="l"/>
              </a:tabLst>
            </a:pPr>
            <a:r>
              <a:rPr lang="fr-FR" sz="2000" b="0" strike="noStrike" spc="-1">
                <a:solidFill>
                  <a:srgbClr val="000000"/>
                </a:solidFill>
                <a:latin typeface="Times New Roman"/>
                <a:ea typeface="Microsoft YaHei"/>
              </a:rPr>
              <a:t>Il y a inflation à trois niveaux : prix de l’eau, prix des produits agricoles et hausse générale des prix. </a:t>
            </a:r>
            <a:endParaRPr lang="fr-FR" sz="2000" b="0" strike="noStrike" spc="-1">
              <a:solidFill>
                <a:srgbClr val="000000"/>
              </a:solidFill>
              <a:latin typeface="Arial"/>
            </a:endParaRPr>
          </a:p>
          <a:p>
            <a:pPr marL="216000" indent="-216000" algn="just">
              <a:lnSpc>
                <a:spcPct val="150000"/>
              </a:lnSpc>
              <a:buClr>
                <a:srgbClr val="000000"/>
              </a:buClr>
              <a:buSzPct val="45000"/>
              <a:buFont typeface="Wingdings" charset="2"/>
              <a:buChar char=""/>
              <a:tabLst>
                <a:tab pos="29160" algn="l"/>
              </a:tabLst>
            </a:pPr>
            <a:r>
              <a:rPr lang="fr-FR" sz="2000" b="0" u="sng" strike="noStrike" spc="-1">
                <a:solidFill>
                  <a:srgbClr val="000000"/>
                </a:solidFill>
                <a:uFillTx/>
                <a:latin typeface="Times New Roman"/>
                <a:ea typeface="Microsoft YaHei"/>
              </a:rPr>
              <a:t>=&gt; baisse de la performance économique conforme au résultat 2a.</a:t>
            </a:r>
            <a:r>
              <a:rPr lang="fr-FR" sz="2000" b="0" strike="noStrike" spc="-1">
                <a:solidFill>
                  <a:srgbClr val="000000"/>
                </a:solidFill>
                <a:latin typeface="Times New Roman"/>
                <a:ea typeface="Microsoft YaHei"/>
              </a:rPr>
              <a:t> </a:t>
            </a:r>
            <a:endParaRPr lang="fr-FR" sz="2000" b="0" strike="noStrike" spc="-1">
              <a:solidFill>
                <a:srgbClr val="000000"/>
              </a:solidFill>
              <a:latin typeface="Arial"/>
            </a:endParaRPr>
          </a:p>
          <a:p>
            <a:pPr marL="216000" indent="-216000" algn="just">
              <a:lnSpc>
                <a:spcPct val="150000"/>
              </a:lnSpc>
              <a:buClr>
                <a:srgbClr val="000000"/>
              </a:buClr>
              <a:buSzPct val="45000"/>
              <a:buFont typeface="Wingdings" charset="2"/>
              <a:buChar char=""/>
              <a:tabLst>
                <a:tab pos="29160" algn="l"/>
              </a:tabLst>
            </a:pPr>
            <a:r>
              <a:rPr lang="fr-FR" sz="2000" b="0" strike="noStrike" spc="-1">
                <a:solidFill>
                  <a:srgbClr val="000000"/>
                </a:solidFill>
                <a:latin typeface="Times New Roman"/>
                <a:ea typeface="Microsoft YaHei"/>
              </a:rPr>
              <a:t>****A court terme, cet impact est encore faible, car le secteur agricole le secteur primaire est moins développé. </a:t>
            </a:r>
            <a:endParaRPr lang="fr-FR" sz="20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88" name="Picture 187"/>
          <p:cNvPicPr/>
          <p:nvPr/>
        </p:nvPicPr>
        <p:blipFill>
          <a:blip r:embed="rId2"/>
          <a:stretch/>
        </p:blipFill>
        <p:spPr>
          <a:xfrm>
            <a:off x="0" y="360"/>
            <a:ext cx="12191400" cy="685764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89" name="Picture 188"/>
          <p:cNvPicPr/>
          <p:nvPr/>
        </p:nvPicPr>
        <p:blipFill>
          <a:blip r:embed="rId2"/>
          <a:stretch/>
        </p:blipFill>
        <p:spPr>
          <a:xfrm>
            <a:off x="12600" y="0"/>
            <a:ext cx="12191400" cy="6857640"/>
          </a:xfrm>
          <a:prstGeom prst="rect">
            <a:avLst/>
          </a:prstGeom>
          <a:ln w="0">
            <a:noFill/>
          </a:ln>
        </p:spPr>
      </p:pic>
      <p:sp>
        <p:nvSpPr>
          <p:cNvPr id="190" name="TextBox 189"/>
          <p:cNvSpPr txBox="1"/>
          <p:nvPr/>
        </p:nvSpPr>
        <p:spPr>
          <a:xfrm>
            <a:off x="540000" y="0"/>
            <a:ext cx="10620000" cy="2583000"/>
          </a:xfrm>
          <a:prstGeom prst="rect">
            <a:avLst/>
          </a:prstGeom>
          <a:noFill/>
          <a:ln w="0">
            <a:noFill/>
          </a:ln>
        </p:spPr>
        <p:txBody>
          <a:bodyPr lIns="90000" tIns="45000" rIns="90000" bIns="45000" anchor="t">
            <a:noAutofit/>
          </a:bodyPr>
          <a:lstStyle/>
          <a:p>
            <a:pPr>
              <a:lnSpc>
                <a:spcPct val="150000"/>
              </a:lnSpc>
            </a:pPr>
            <a:r>
              <a:rPr lang="fr-FR" sz="2000" b="1" strike="noStrike" spc="-1">
                <a:solidFill>
                  <a:srgbClr val="000000"/>
                </a:solidFill>
                <a:latin typeface="Times New Roman"/>
              </a:rPr>
              <a:t>LIMITES</a:t>
            </a:r>
          </a:p>
          <a:p>
            <a:pPr>
              <a:lnSpc>
                <a:spcPct val="150000"/>
              </a:lnSpc>
            </a:pPr>
            <a:r>
              <a:rPr lang="fr-FR" sz="2000" b="1" strike="noStrike" spc="-1">
                <a:solidFill>
                  <a:srgbClr val="000000"/>
                </a:solidFill>
                <a:latin typeface="Times New Roman"/>
              </a:rPr>
              <a:t>- Données (jusqu’en 2014)</a:t>
            </a:r>
          </a:p>
          <a:p>
            <a:pPr>
              <a:lnSpc>
                <a:spcPct val="150000"/>
              </a:lnSpc>
            </a:pPr>
            <a:r>
              <a:rPr lang="fr-FR" sz="2000" b="1" strike="noStrike" spc="-1">
                <a:solidFill>
                  <a:srgbClr val="000000"/>
                </a:solidFill>
                <a:latin typeface="Times New Roman"/>
              </a:rPr>
              <a:t>- L’analyse pourrait être plus élargie (inclure d’autres variables qui pourraient influencer l’INPE), tester avec le modèle DSGE</a:t>
            </a:r>
          </a:p>
          <a:p>
            <a:pPr>
              <a:lnSpc>
                <a:spcPct val="150000"/>
              </a:lnSpc>
            </a:pPr>
            <a:r>
              <a:rPr lang="fr-FR" sz="2000" b="1" strike="noStrike" spc="-1">
                <a:solidFill>
                  <a:srgbClr val="000000"/>
                </a:solidFill>
                <a:latin typeface="Times New Roman"/>
              </a:rPr>
              <a:t>- Nécessite d’observations sur terrain</a:t>
            </a:r>
          </a:p>
          <a:p>
            <a:pPr>
              <a:lnSpc>
                <a:spcPct val="150000"/>
              </a:lnSpc>
            </a:pPr>
            <a:endParaRPr lang="fr-FR" sz="1800" b="1" strike="noStrike" spc="-1">
              <a:solidFill>
                <a:srgbClr val="000000"/>
              </a:solidFill>
              <a:latin typeface="Times New Roman"/>
            </a:endParaRPr>
          </a:p>
        </p:txBody>
      </p:sp>
      <p:sp>
        <p:nvSpPr>
          <p:cNvPr id="191" name="TextBox 190"/>
          <p:cNvSpPr txBox="1"/>
          <p:nvPr/>
        </p:nvSpPr>
        <p:spPr>
          <a:xfrm>
            <a:off x="540000" y="2203920"/>
            <a:ext cx="10620000" cy="4716720"/>
          </a:xfrm>
          <a:prstGeom prst="rect">
            <a:avLst/>
          </a:prstGeom>
          <a:noFill/>
          <a:ln w="0">
            <a:noFill/>
          </a:ln>
        </p:spPr>
        <p:txBody>
          <a:bodyPr lIns="90000" tIns="45000" rIns="90000" bIns="45000" anchor="t">
            <a:noAutofit/>
          </a:bodyPr>
          <a:lstStyle/>
          <a:p>
            <a:pPr>
              <a:lnSpc>
                <a:spcPct val="150000"/>
              </a:lnSpc>
            </a:pPr>
            <a:r>
              <a:rPr lang="fr-FR" sz="2100" b="1" strike="noStrike" spc="-1">
                <a:solidFill>
                  <a:schemeClr val="lt1"/>
                </a:solidFill>
                <a:latin typeface="Times New Roman"/>
              </a:rPr>
              <a:t>APPORTS</a:t>
            </a:r>
          </a:p>
          <a:p>
            <a:pPr algn="just">
              <a:lnSpc>
                <a:spcPct val="150000"/>
              </a:lnSpc>
            </a:pPr>
            <a:r>
              <a:rPr lang="fr-FR" sz="2000" b="1" strike="noStrike" spc="-1">
                <a:solidFill>
                  <a:schemeClr val="lt1"/>
                </a:solidFill>
                <a:latin typeface="Times New Roman"/>
                <a:ea typeface="Microsoft YaHei"/>
              </a:rPr>
              <a:t>- L’Indice normalisé de performance économique (INPE) est un bon indicateur pour analyser l’impact macroéconomique d’un choc. </a:t>
            </a:r>
            <a:endParaRPr lang="fr-FR" sz="2000" b="1" strike="noStrike" spc="-1">
              <a:solidFill>
                <a:schemeClr val="lt1"/>
              </a:solidFill>
              <a:latin typeface="Times New Roman"/>
            </a:endParaRPr>
          </a:p>
          <a:p>
            <a:pPr algn="just">
              <a:lnSpc>
                <a:spcPct val="150000"/>
              </a:lnSpc>
            </a:pPr>
            <a:r>
              <a:rPr lang="fr-FR" sz="2000" b="1" strike="noStrike" spc="-1">
                <a:solidFill>
                  <a:schemeClr val="lt1"/>
                </a:solidFill>
                <a:latin typeface="Times New Roman"/>
                <a:ea typeface="Microsoft YaHei"/>
              </a:rPr>
              <a:t>- Pour le cas de Madagascar, face à une sècheresse météorologique de 1 mois, l’INPE a tendance à baisser de 0,015 point dans les 20 premiers mois et il faudra encore 20 mois de plus pour rebondir après le choc. </a:t>
            </a:r>
            <a:endParaRPr lang="fr-FR" sz="2000" b="1" strike="noStrike" spc="-1">
              <a:solidFill>
                <a:schemeClr val="lt1"/>
              </a:solidFill>
              <a:latin typeface="Times New Roman"/>
            </a:endParaRPr>
          </a:p>
          <a:p>
            <a:pPr algn="just">
              <a:lnSpc>
                <a:spcPct val="150000"/>
              </a:lnSpc>
            </a:pPr>
            <a:r>
              <a:rPr lang="fr-FR" sz="2000" b="1" strike="noStrike" spc="-1">
                <a:solidFill>
                  <a:schemeClr val="lt1"/>
                </a:solidFill>
                <a:latin typeface="Times New Roman"/>
                <a:ea typeface="Microsoft YaHei"/>
              </a:rPr>
              <a:t>- L’analyse à court, moyen et long terme faite dans le cadre de cette recherche ont montré que face au changement climatique,  la sècheresse s’intensifiera dans le temps et les impacts seront plus grave s’il n’y aura pas de mesures prises rapidement.</a:t>
            </a:r>
            <a:endParaRPr lang="fr-FR" sz="2000" b="1" strike="noStrike" spc="-1">
              <a:solidFill>
                <a:schemeClr val="lt1"/>
              </a:solidFill>
              <a:latin typeface="Times New Roman"/>
            </a:endParaRPr>
          </a:p>
          <a:p>
            <a:pPr algn="just">
              <a:lnSpc>
                <a:spcPct val="150000"/>
              </a:lnSpc>
            </a:pPr>
            <a:r>
              <a:rPr lang="fr-FR" sz="2000" b="1" strike="noStrike" spc="-1">
                <a:solidFill>
                  <a:schemeClr val="lt1"/>
                </a:solidFill>
                <a:latin typeface="Times New Roman"/>
                <a:ea typeface="Microsoft YaHei"/>
              </a:rPr>
              <a:t>=&gt; L’hypothèse a été vérifiée </a:t>
            </a:r>
            <a:endParaRPr lang="fr-FR" sz="2000" b="1" strike="noStrike" spc="-1">
              <a:solidFill>
                <a:schemeClr val="lt1"/>
              </a:solidFill>
              <a:latin typeface="Times New Roman"/>
            </a:endParaRPr>
          </a:p>
          <a:p>
            <a:pPr>
              <a:lnSpc>
                <a:spcPct val="150000"/>
              </a:lnSpc>
            </a:pPr>
            <a:endParaRPr lang="fr-FR" sz="1800" b="1" strike="noStrike" spc="-1">
              <a:solidFill>
                <a:schemeClr val="lt1"/>
              </a:solidFill>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D7"/>
        </a:solidFill>
        <a:effectLst/>
      </p:bgPr>
    </p:bg>
    <p:spTree>
      <p:nvGrpSpPr>
        <p:cNvPr id="1" name=""/>
        <p:cNvGrpSpPr/>
        <p:nvPr/>
      </p:nvGrpSpPr>
      <p:grpSpPr>
        <a:xfrm>
          <a:off x="0" y="0"/>
          <a:ext cx="0" cy="0"/>
          <a:chOff x="0" y="0"/>
          <a:chExt cx="0" cy="0"/>
        </a:xfrm>
      </p:grpSpPr>
      <p:graphicFrame>
        <p:nvGraphicFramePr>
          <p:cNvPr id="192" name="Table 191"/>
          <p:cNvGraphicFramePr/>
          <p:nvPr/>
        </p:nvGraphicFramePr>
        <p:xfrm>
          <a:off x="1403280" y="71640"/>
          <a:ext cx="10619640" cy="5651832"/>
        </p:xfrm>
        <a:graphic>
          <a:graphicData uri="http://schemas.openxmlformats.org/drawingml/2006/table">
            <a:tbl>
              <a:tblPr/>
              <a:tblGrid>
                <a:gridCol w="825480">
                  <a:extLst>
                    <a:ext uri="{9D8B030D-6E8A-4147-A177-3AD203B41FA5}">
                      <a16:colId xmlns:a16="http://schemas.microsoft.com/office/drawing/2014/main" val="20000"/>
                    </a:ext>
                  </a:extLst>
                </a:gridCol>
                <a:gridCol w="3926880">
                  <a:extLst>
                    <a:ext uri="{9D8B030D-6E8A-4147-A177-3AD203B41FA5}">
                      <a16:colId xmlns:a16="http://schemas.microsoft.com/office/drawing/2014/main" val="20001"/>
                    </a:ext>
                  </a:extLst>
                </a:gridCol>
                <a:gridCol w="2168640">
                  <a:extLst>
                    <a:ext uri="{9D8B030D-6E8A-4147-A177-3AD203B41FA5}">
                      <a16:colId xmlns:a16="http://schemas.microsoft.com/office/drawing/2014/main" val="20002"/>
                    </a:ext>
                  </a:extLst>
                </a:gridCol>
                <a:gridCol w="3698640">
                  <a:extLst>
                    <a:ext uri="{9D8B030D-6E8A-4147-A177-3AD203B41FA5}">
                      <a16:colId xmlns:a16="http://schemas.microsoft.com/office/drawing/2014/main" val="20003"/>
                    </a:ext>
                  </a:extLst>
                </a:gridCol>
              </a:tblGrid>
              <a:tr h="541440">
                <a:tc>
                  <a:txBody>
                    <a:bodyPr/>
                    <a:lstStyle/>
                    <a:p>
                      <a:endParaRPr lang="fr-FR" sz="1300" b="1" strike="noStrike" spc="-1">
                        <a:solidFill>
                          <a:srgbClr val="080809"/>
                        </a:solidFill>
                        <a:latin typeface="Times New Roman"/>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81D41A"/>
                    </a:solidFill>
                  </a:tcPr>
                </a:tc>
                <a:tc>
                  <a:txBody>
                    <a:bodyPr/>
                    <a:lstStyle/>
                    <a:p>
                      <a:pPr marL="5400">
                        <a:lnSpc>
                          <a:spcPct val="150000"/>
                        </a:lnSpc>
                      </a:pPr>
                      <a:r>
                        <a:rPr lang="fr-FR" sz="1300" b="1" strike="noStrike" spc="-1">
                          <a:solidFill>
                            <a:srgbClr val="080809"/>
                          </a:solidFill>
                          <a:latin typeface="Times New Roman"/>
                        </a:rPr>
                        <a:t>A court terme</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81D41A"/>
                    </a:solidFill>
                  </a:tcPr>
                </a:tc>
                <a:tc>
                  <a:txBody>
                    <a:bodyPr/>
                    <a:lstStyle/>
                    <a:p>
                      <a:pPr marL="5400">
                        <a:lnSpc>
                          <a:spcPct val="150000"/>
                        </a:lnSpc>
                      </a:pPr>
                      <a:r>
                        <a:rPr lang="fr-FR" sz="1300" b="1" strike="noStrike" spc="-1">
                          <a:solidFill>
                            <a:srgbClr val="080809"/>
                          </a:solidFill>
                          <a:latin typeface="Times New Roman"/>
                        </a:rPr>
                        <a:t>A moyen terme</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81D41A"/>
                    </a:solidFill>
                  </a:tcPr>
                </a:tc>
                <a:tc>
                  <a:txBody>
                    <a:bodyPr/>
                    <a:lstStyle/>
                    <a:p>
                      <a:pPr marL="5400">
                        <a:lnSpc>
                          <a:spcPct val="150000"/>
                        </a:lnSpc>
                      </a:pPr>
                      <a:r>
                        <a:rPr lang="fr-FR" sz="1300" b="1" strike="noStrike" spc="-1">
                          <a:solidFill>
                            <a:srgbClr val="080809"/>
                          </a:solidFill>
                          <a:latin typeface="Times New Roman"/>
                        </a:rPr>
                        <a:t>A long terme</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81D41A"/>
                    </a:solidFill>
                  </a:tcPr>
                </a:tc>
                <a:extLst>
                  <a:ext uri="{0D108BD9-81ED-4DB2-BD59-A6C34878D82A}">
                    <a16:rowId xmlns:a16="http://schemas.microsoft.com/office/drawing/2014/main" val="10000"/>
                  </a:ext>
                </a:extLst>
              </a:tr>
              <a:tr h="2396520">
                <a:tc>
                  <a:txBody>
                    <a:bodyPr/>
                    <a:lstStyle/>
                    <a:p>
                      <a:pPr marL="5400">
                        <a:lnSpc>
                          <a:spcPct val="150000"/>
                        </a:lnSpc>
                      </a:pPr>
                      <a:r>
                        <a:rPr lang="fr-FR" sz="1300" b="1" strike="noStrike" spc="-1">
                          <a:solidFill>
                            <a:srgbClr val="080809"/>
                          </a:solidFill>
                          <a:latin typeface="Times New Roman"/>
                        </a:rPr>
                        <a:t>Avant</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42A7CF"/>
                    </a:solidFill>
                  </a:tcPr>
                </a:tc>
                <a:tc>
                  <a:txBody>
                    <a:bodyPr/>
                    <a:lstStyle/>
                    <a:p>
                      <a:pPr marL="5400">
                        <a:lnSpc>
                          <a:spcPct val="150000"/>
                        </a:lnSpc>
                      </a:pPr>
                      <a:r>
                        <a:rPr lang="fr-FR" sz="1300" b="0" strike="noStrike" spc="-1">
                          <a:solidFill>
                            <a:srgbClr val="080809"/>
                          </a:solidFill>
                          <a:latin typeface="Times New Roman"/>
                        </a:rPr>
                        <a:t>L’introduction de semences hybrides</a:t>
                      </a:r>
                      <a:endParaRPr lang="fr-FR" sz="1300" b="0" strike="noStrike" spc="-1">
                        <a:solidFill>
                          <a:srgbClr val="000000"/>
                        </a:solidFill>
                        <a:latin typeface="Arial"/>
                      </a:endParaRPr>
                    </a:p>
                    <a:p>
                      <a:pPr marL="5400">
                        <a:lnSpc>
                          <a:spcPct val="150000"/>
                        </a:lnSpc>
                      </a:pP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tc>
                  <a:txBody>
                    <a:bodyPr/>
                    <a:lstStyle/>
                    <a:p>
                      <a:pPr marL="5400">
                        <a:lnSpc>
                          <a:spcPct val="150000"/>
                        </a:lnSpc>
                      </a:pPr>
                      <a:r>
                        <a:rPr lang="fr-FR" sz="1300" b="0" strike="noStrike" spc="-1">
                          <a:solidFill>
                            <a:schemeClr val="dk1">
                              <a:lumMod val="75000"/>
                            </a:schemeClr>
                          </a:solidFill>
                          <a:latin typeface="Times New Roman"/>
                        </a:rPr>
                        <a:t>fambolena voly malaky</a:t>
                      </a:r>
                      <a:endParaRPr lang="fr-FR" sz="1300" b="0" strike="noStrike" spc="-1">
                        <a:solidFill>
                          <a:schemeClr val="dk1">
                            <a:lumMod val="75000"/>
                          </a:schemeClr>
                        </a:solidFill>
                        <a:latin typeface="Arial"/>
                      </a:endParaRPr>
                    </a:p>
                    <a:p>
                      <a:pPr marL="5400">
                        <a:lnSpc>
                          <a:spcPct val="150000"/>
                        </a:lnSpc>
                      </a:pPr>
                      <a:r>
                        <a:rPr lang="fr-FR" sz="1300" b="0" strike="noStrike" spc="-1">
                          <a:solidFill>
                            <a:schemeClr val="dk1">
                              <a:lumMod val="75000"/>
                            </a:schemeClr>
                          </a:solidFill>
                          <a:latin typeface="Times New Roman"/>
                        </a:rPr>
                        <a:t>- Distribution de tracteurs, </a:t>
                      </a:r>
                      <a:endParaRPr lang="fr-FR" sz="1300" b="0" strike="noStrike" spc="-1">
                        <a:solidFill>
                          <a:schemeClr val="dk1">
                            <a:lumMod val="75000"/>
                          </a:schemeClr>
                        </a:solidFill>
                        <a:latin typeface="Arial"/>
                      </a:endParaRPr>
                    </a:p>
                    <a:p>
                      <a:pPr marL="5400">
                        <a:lnSpc>
                          <a:spcPct val="150000"/>
                        </a:lnSpc>
                      </a:pPr>
                      <a:r>
                        <a:rPr lang="fr-FR" sz="1300" b="0" strike="noStrike" spc="-1">
                          <a:solidFill>
                            <a:schemeClr val="dk1">
                              <a:lumMod val="75000"/>
                            </a:schemeClr>
                          </a:solidFill>
                          <a:latin typeface="Times New Roman"/>
                        </a:rPr>
                        <a:t>- Promotion de l’énergie renouvelable (solaire)</a:t>
                      </a:r>
                      <a:endParaRPr lang="fr-FR" sz="1300" b="0" strike="noStrike" spc="-1">
                        <a:solidFill>
                          <a:schemeClr val="dk1">
                            <a:lumMod val="75000"/>
                          </a:schemeClr>
                        </a:solidFill>
                        <a:latin typeface="Arial"/>
                      </a:endParaRPr>
                    </a:p>
                    <a:p>
                      <a:pPr marL="5400">
                        <a:lnSpc>
                          <a:spcPct val="150000"/>
                        </a:lnSpc>
                      </a:pPr>
                      <a:r>
                        <a:rPr lang="fr-FR" sz="1300" b="0" strike="noStrike" spc="-1">
                          <a:solidFill>
                            <a:schemeClr val="dk1">
                              <a:lumMod val="75000"/>
                            </a:schemeClr>
                          </a:solidFill>
                          <a:latin typeface="Times New Roman"/>
                        </a:rPr>
                        <a:t>- Amélioration agri et élevage (PNAMN4 2022-2026)</a:t>
                      </a:r>
                      <a:endParaRPr lang="fr-FR" sz="1300" b="0" strike="noStrike" spc="-1">
                        <a:solidFill>
                          <a:schemeClr val="dk1">
                            <a:lumMod val="75000"/>
                          </a:schemeClr>
                        </a:solidFill>
                        <a:latin typeface="Arial"/>
                      </a:endParaRPr>
                    </a:p>
                    <a:p>
                      <a:pPr marL="5400">
                        <a:lnSpc>
                          <a:spcPct val="150000"/>
                        </a:lnSpc>
                      </a:pPr>
                      <a:r>
                        <a:rPr lang="fr-FR" sz="1300" b="0" strike="noStrike" spc="-1">
                          <a:solidFill>
                            <a:schemeClr val="dk1">
                              <a:lumMod val="75000"/>
                            </a:schemeClr>
                          </a:solidFill>
                          <a:latin typeface="Times New Roman"/>
                        </a:rPr>
                        <a:t>- Early Warning System avec ARC, NDMC, etc.</a:t>
                      </a:r>
                      <a:endParaRPr lang="fr-FR" sz="1300" b="0" strike="noStrike" spc="-1">
                        <a:solidFill>
                          <a:schemeClr val="dk1">
                            <a:lumMod val="75000"/>
                          </a:schemeClr>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tc>
                  <a:txBody>
                    <a:bodyPr/>
                    <a:lstStyle/>
                    <a:p>
                      <a:pPr>
                        <a:lnSpc>
                          <a:spcPct val="150000"/>
                        </a:lnSpc>
                      </a:pPr>
                      <a:r>
                        <a:rPr lang="fr-FR" sz="1300" b="0" strike="noStrike" spc="-1">
                          <a:solidFill>
                            <a:schemeClr val="dk1">
                              <a:lumMod val="75000"/>
                            </a:schemeClr>
                          </a:solidFill>
                          <a:latin typeface="Times New Roman"/>
                        </a:rPr>
                        <a:t>Gestion des remblaiement de rizières</a:t>
                      </a:r>
                      <a:endParaRPr lang="fr-FR" sz="1300" b="0" strike="noStrike" spc="-1">
                        <a:solidFill>
                          <a:schemeClr val="dk1">
                            <a:lumMod val="75000"/>
                          </a:schemeClr>
                        </a:solidFill>
                        <a:latin typeface="Arial"/>
                      </a:endParaRPr>
                    </a:p>
                    <a:p>
                      <a:pPr>
                        <a:lnSpc>
                          <a:spcPct val="150000"/>
                        </a:lnSpc>
                      </a:pPr>
                      <a:r>
                        <a:rPr lang="fr-FR" sz="1300" b="0" strike="noStrike" spc="-1">
                          <a:solidFill>
                            <a:schemeClr val="dk1">
                              <a:lumMod val="75000"/>
                            </a:schemeClr>
                          </a:solidFill>
                          <a:latin typeface="Times New Roman"/>
                        </a:rPr>
                        <a:t>- agriculture biologique</a:t>
                      </a:r>
                      <a:endParaRPr lang="fr-FR" sz="1300" b="0" strike="noStrike" spc="-1">
                        <a:solidFill>
                          <a:schemeClr val="dk1">
                            <a:lumMod val="75000"/>
                          </a:schemeClr>
                        </a:solidFill>
                        <a:latin typeface="Arial"/>
                      </a:endParaRPr>
                    </a:p>
                    <a:p>
                      <a:pPr>
                        <a:lnSpc>
                          <a:spcPct val="150000"/>
                        </a:lnSpc>
                      </a:pPr>
                      <a:r>
                        <a:rPr lang="fr-FR" sz="1300" b="0" strike="noStrike" spc="-1">
                          <a:solidFill>
                            <a:schemeClr val="dk1">
                              <a:lumMod val="75000"/>
                            </a:schemeClr>
                          </a:solidFill>
                          <a:latin typeface="Times New Roman"/>
                        </a:rPr>
                        <a:t>- Construction des barrages et forages</a:t>
                      </a:r>
                      <a:endParaRPr lang="fr-FR" sz="1300" b="0" strike="noStrike" spc="-1">
                        <a:solidFill>
                          <a:schemeClr val="dk1">
                            <a:lumMod val="75000"/>
                          </a:schemeClr>
                        </a:solidFill>
                        <a:latin typeface="Arial"/>
                      </a:endParaRPr>
                    </a:p>
                    <a:p>
                      <a:pPr>
                        <a:lnSpc>
                          <a:spcPct val="150000"/>
                        </a:lnSpc>
                      </a:pPr>
                      <a:r>
                        <a:rPr lang="fr-FR" sz="1300" b="0" strike="noStrike" spc="-1">
                          <a:solidFill>
                            <a:schemeClr val="dk1">
                              <a:lumMod val="75000"/>
                            </a:schemeClr>
                          </a:solidFill>
                          <a:latin typeface="Times New Roman"/>
                        </a:rPr>
                        <a:t>Station de pompage solaire dans la région d’Androy :Pipeline de transfert d’eau potable Ampotaka (réponse structurelle par MEAH et UNICEF)</a:t>
                      </a:r>
                      <a:endParaRPr lang="fr-FR" sz="1300" b="0" strike="noStrike" spc="-1">
                        <a:solidFill>
                          <a:schemeClr val="dk1">
                            <a:lumMod val="75000"/>
                          </a:schemeClr>
                        </a:solidFill>
                        <a:latin typeface="Arial"/>
                      </a:endParaRPr>
                    </a:p>
                    <a:p>
                      <a:pPr>
                        <a:lnSpc>
                          <a:spcPct val="150000"/>
                        </a:lnSpc>
                      </a:pPr>
                      <a:r>
                        <a:rPr lang="fr-FR" sz="1300" b="0" strike="noStrike" spc="-1">
                          <a:solidFill>
                            <a:schemeClr val="dk1">
                              <a:lumMod val="75000"/>
                            </a:schemeClr>
                          </a:solidFill>
                          <a:latin typeface="Times New Roman"/>
                        </a:rPr>
                        <a:t>Construction de reservoir en eau</a:t>
                      </a:r>
                      <a:endParaRPr lang="fr-FR" sz="1300" b="0" strike="noStrike" spc="-1">
                        <a:solidFill>
                          <a:schemeClr val="dk1">
                            <a:lumMod val="75000"/>
                          </a:schemeClr>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extLst>
                  <a:ext uri="{0D108BD9-81ED-4DB2-BD59-A6C34878D82A}">
                    <a16:rowId xmlns:a16="http://schemas.microsoft.com/office/drawing/2014/main" val="10001"/>
                  </a:ext>
                </a:extLst>
              </a:tr>
              <a:tr h="1996920">
                <a:tc>
                  <a:txBody>
                    <a:bodyPr/>
                    <a:lstStyle/>
                    <a:p>
                      <a:pPr marL="5400">
                        <a:lnSpc>
                          <a:spcPct val="150000"/>
                        </a:lnSpc>
                      </a:pPr>
                      <a:r>
                        <a:rPr lang="fr-FR" sz="1300" b="1" strike="noStrike" spc="-1">
                          <a:solidFill>
                            <a:srgbClr val="080809"/>
                          </a:solidFill>
                          <a:latin typeface="Times New Roman"/>
                        </a:rPr>
                        <a:t>Pendant</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42A7CF"/>
                    </a:solidFill>
                  </a:tcPr>
                </a:tc>
                <a:tc>
                  <a:txBody>
                    <a:bodyPr/>
                    <a:lstStyle/>
                    <a:p>
                      <a:pPr marL="5400">
                        <a:lnSpc>
                          <a:spcPct val="150000"/>
                        </a:lnSpc>
                      </a:pPr>
                      <a:r>
                        <a:rPr lang="fr-FR" sz="1300" b="0" strike="noStrike" spc="-1">
                          <a:solidFill>
                            <a:srgbClr val="080809"/>
                          </a:solidFill>
                          <a:latin typeface="Times New Roman"/>
                        </a:rPr>
                        <a:t>- Aide hummanitaire (PAM, MINAGRI)</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 Mise en place d’une cellule de crise</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 Substitution des activités (pêches et élevage contre agri)</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 Provocation des pluies et achat de fuel lourd</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 Citernes d’eau au niveau des Fokontany (Quartier)</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 Politique alimentaire et cantine scolaire (PNAMN 4)</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tc>
                  <a:txBody>
                    <a:bodyPr/>
                    <a:lstStyle/>
                    <a:p>
                      <a:pPr marL="5400">
                        <a:lnSpc>
                          <a:spcPct val="150000"/>
                        </a:lnSpc>
                      </a:pPr>
                      <a:r>
                        <a:rPr lang="fr-FR" sz="1300" b="0" strike="noStrike" spc="-1">
                          <a:solidFill>
                            <a:srgbClr val="080809"/>
                          </a:solidFill>
                          <a:latin typeface="Times New Roman"/>
                        </a:rPr>
                        <a:t>Installation de motopompes (MEAH, BNGRC)</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PPP (JIRAMA, BIONEX)</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installation des machines de purifications</a:t>
                      </a:r>
                      <a:endParaRPr lang="fr-FR" sz="1300" b="0" strike="noStrike" spc="-1">
                        <a:solidFill>
                          <a:srgbClr val="000000"/>
                        </a:solidFill>
                        <a:latin typeface="Arial"/>
                      </a:endParaRPr>
                    </a:p>
                    <a:p>
                      <a:pPr marL="5400">
                        <a:lnSpc>
                          <a:spcPct val="150000"/>
                        </a:lnSpc>
                      </a:pPr>
                      <a:r>
                        <a:rPr lang="fr-FR" sz="1300" b="0" strike="noStrike" spc="-1">
                          <a:solidFill>
                            <a:srgbClr val="080809"/>
                          </a:solidFill>
                          <a:latin typeface="Times New Roman"/>
                        </a:rPr>
                        <a:t>Lutte contre les feux</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tc>
                  <a:txBody>
                    <a:bodyPr/>
                    <a:lstStyle/>
                    <a:p>
                      <a:endParaRPr lang="fr-FR" sz="1300" b="0" strike="noStrike" spc="-1">
                        <a:solidFill>
                          <a:srgbClr val="080809"/>
                        </a:solidFill>
                        <a:latin typeface="Times New Roman"/>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extLst>
                  <a:ext uri="{0D108BD9-81ED-4DB2-BD59-A6C34878D82A}">
                    <a16:rowId xmlns:a16="http://schemas.microsoft.com/office/drawing/2014/main" val="10002"/>
                  </a:ext>
                </a:extLst>
              </a:tr>
              <a:tr h="541440">
                <a:tc>
                  <a:txBody>
                    <a:bodyPr/>
                    <a:lstStyle/>
                    <a:p>
                      <a:pPr marL="5400">
                        <a:lnSpc>
                          <a:spcPct val="150000"/>
                        </a:lnSpc>
                      </a:pPr>
                      <a:r>
                        <a:rPr lang="fr-FR" sz="1300" b="1" strike="noStrike" spc="-1">
                          <a:solidFill>
                            <a:srgbClr val="080809"/>
                          </a:solidFill>
                          <a:latin typeface="Times New Roman"/>
                        </a:rPr>
                        <a:t>Après</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42A7CF"/>
                    </a:solidFill>
                  </a:tcPr>
                </a:tc>
                <a:tc>
                  <a:txBody>
                    <a:bodyPr/>
                    <a:lstStyle/>
                    <a:p>
                      <a:endParaRPr lang="fr-FR" sz="1300" b="0" strike="noStrike" spc="-1">
                        <a:solidFill>
                          <a:srgbClr val="080809"/>
                        </a:solidFill>
                        <a:latin typeface="Times New Roman"/>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tc>
                  <a:txBody>
                    <a:bodyPr/>
                    <a:lstStyle/>
                    <a:p>
                      <a:endParaRPr lang="fr-FR" sz="1300" b="0" strike="noStrike" spc="-1">
                        <a:solidFill>
                          <a:srgbClr val="080809"/>
                        </a:solidFill>
                        <a:latin typeface="Times New Roman"/>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tc>
                  <a:txBody>
                    <a:bodyPr/>
                    <a:lstStyle/>
                    <a:p>
                      <a:pPr marL="5400">
                        <a:lnSpc>
                          <a:spcPct val="150000"/>
                        </a:lnSpc>
                      </a:pPr>
                      <a:r>
                        <a:rPr lang="fr-FR" sz="1300" b="0" strike="noStrike" spc="-1">
                          <a:solidFill>
                            <a:srgbClr val="080809"/>
                          </a:solidFill>
                          <a:latin typeface="Times New Roman"/>
                        </a:rPr>
                        <a:t>Reboisement</a:t>
                      </a:r>
                      <a:endParaRPr lang="fr-FR" sz="1300" b="0" strike="noStrike" spc="-1">
                        <a:solidFill>
                          <a:srgbClr val="000000"/>
                        </a:solidFill>
                        <a:latin typeface="Arial"/>
                      </a:endParaRPr>
                    </a:p>
                  </a:txBody>
                  <a:tcPr marL="90000" marR="90000">
                    <a:lnL w="10800">
                      <a:solidFill>
                        <a:srgbClr val="000000"/>
                      </a:solidFill>
                      <a:prstDash val="solid"/>
                    </a:lnL>
                    <a:lnR w="10800">
                      <a:solidFill>
                        <a:srgbClr val="000000"/>
                      </a:solidFill>
                      <a:prstDash val="solid"/>
                    </a:lnR>
                    <a:lnT w="10800">
                      <a:solidFill>
                        <a:srgbClr val="000000"/>
                      </a:solidFill>
                      <a:prstDash val="solid"/>
                    </a:lnT>
                    <a:lnB w="10800">
                      <a:solidFill>
                        <a:srgbClr val="000000"/>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193" name="Rectangle 192"/>
          <p:cNvSpPr/>
          <p:nvPr/>
        </p:nvSpPr>
        <p:spPr>
          <a:xfrm>
            <a:off x="1367640" y="5543640"/>
            <a:ext cx="9972360" cy="117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pPr>
            <a:r>
              <a:rPr lang="fr-FR" sz="1300" b="1" u="sng" strike="noStrike" spc="-1">
                <a:solidFill>
                  <a:srgbClr val="000000"/>
                </a:solidFill>
                <a:uFillTx/>
                <a:latin typeface="Times New Roman"/>
                <a:ea typeface="Microsoft YaHei"/>
              </a:rPr>
              <a:t>Les  principaux acteurs :</a:t>
            </a:r>
            <a:r>
              <a:rPr lang="fr-FR" sz="1300" b="0" strike="noStrike" spc="-1">
                <a:solidFill>
                  <a:srgbClr val="000000"/>
                </a:solidFill>
                <a:latin typeface="Times New Roman"/>
                <a:ea typeface="Microsoft YaHei"/>
              </a:rPr>
              <a:t> Le gouvernement malagasy  à 30 % (MEAH, MINAGRI avec Jirama, AES, etc.) et les donateurs à 70 % ( </a:t>
            </a:r>
            <a:r>
              <a:rPr lang="fr-FR" sz="1300" b="0" strike="noStrike" spc="-1">
                <a:solidFill>
                  <a:srgbClr val="031C2D"/>
                </a:solidFill>
                <a:latin typeface="Times New Roman"/>
                <a:ea typeface="Microsoft YaHei"/>
              </a:rPr>
              <a:t>banque Mondiale, GIZ, GFDRR, CARE, UNICEF, PAM, MEDAIR, UNDP/GEF, AfDP/GEF)</a:t>
            </a:r>
            <a:endParaRPr lang="fr-FR" sz="1300" b="0" strike="noStrike" spc="-1">
              <a:solidFill>
                <a:srgbClr val="000000"/>
              </a:solidFill>
              <a:latin typeface="Arial"/>
            </a:endParaRPr>
          </a:p>
          <a:p>
            <a:pPr algn="just">
              <a:lnSpc>
                <a:spcPct val="150000"/>
              </a:lnSpc>
            </a:pPr>
            <a:r>
              <a:rPr lang="fr-FR" sz="1300" b="1" u="sng" strike="noStrike" spc="-1">
                <a:solidFill>
                  <a:srgbClr val="031C2D"/>
                </a:solidFill>
                <a:uFillTx/>
                <a:latin typeface="Times New Roman"/>
                <a:ea typeface="Microsoft YaHei"/>
              </a:rPr>
              <a:t>Les principaux domaines d’intervention</a:t>
            </a:r>
            <a:r>
              <a:rPr lang="fr-FR" sz="1300" b="1" strike="noStrike" spc="-1">
                <a:solidFill>
                  <a:srgbClr val="031C2D"/>
                </a:solidFill>
                <a:latin typeface="Times New Roman"/>
                <a:ea typeface="Microsoft YaHei"/>
              </a:rPr>
              <a:t> : </a:t>
            </a:r>
            <a:r>
              <a:rPr lang="fr-FR" sz="1300" b="0" strike="noStrike" spc="-1">
                <a:solidFill>
                  <a:srgbClr val="031C2D"/>
                </a:solidFill>
                <a:latin typeface="Times New Roman"/>
                <a:ea typeface="Microsoft YaHei"/>
              </a:rPr>
              <a:t>Gouvernance, gouvernance des risques, </a:t>
            </a:r>
            <a:r>
              <a:rPr lang="fr-FR" sz="1300" b="0" strike="noStrike" spc="-1">
                <a:solidFill>
                  <a:srgbClr val="1C1E21"/>
                </a:solidFill>
                <a:latin typeface="Times New Roman"/>
                <a:ea typeface="Microsoft YaHei"/>
              </a:rPr>
              <a:t>approvisionnement en eau potable, la santé, la sécurité alimentaire et la nutrition, </a:t>
            </a:r>
            <a:r>
              <a:rPr lang="fr-FR" sz="1300" b="0" strike="noStrike" spc="-1">
                <a:solidFill>
                  <a:srgbClr val="031C2D"/>
                </a:solidFill>
                <a:latin typeface="Times New Roman"/>
                <a:ea typeface="Microsoft YaHei"/>
              </a:rPr>
              <a:t>l’agriculture  et l’élevage, distribution d’électricité</a:t>
            </a:r>
            <a:endParaRPr lang="fr-FR" sz="1300" b="0" strike="noStrike" spc="-1">
              <a:solidFill>
                <a:srgbClr val="000000"/>
              </a:solidFill>
              <a:latin typeface="Arial"/>
            </a:endParaRPr>
          </a:p>
        </p:txBody>
      </p:sp>
      <p:sp>
        <p:nvSpPr>
          <p:cNvPr id="194" name="ZoneTexte 55"/>
          <p:cNvSpPr/>
          <p:nvPr/>
        </p:nvSpPr>
        <p:spPr>
          <a:xfrm rot="16200000" flipH="1">
            <a:off x="-2727720" y="2732760"/>
            <a:ext cx="6401160" cy="100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pPr>
            <a:r>
              <a:rPr lang="fr-FR" sz="2600" b="1" strike="noStrike" spc="-1">
                <a:solidFill>
                  <a:srgbClr val="808080"/>
                </a:solidFill>
                <a:latin typeface="DM sans"/>
                <a:ea typeface="DejaVu Sans"/>
              </a:rPr>
              <a:t>Madagascar face à la sècheresse météorologique</a:t>
            </a:r>
            <a:endParaRPr lang="fr-FR" sz="2600" b="0" strike="noStrike" spc="-1">
              <a:solidFill>
                <a:srgbClr val="000000"/>
              </a:solidFill>
              <a:latin typeface="Arial"/>
            </a:endParaRPr>
          </a:p>
        </p:txBody>
      </p:sp>
      <p:sp>
        <p:nvSpPr>
          <p:cNvPr id="195" name="Rectangle 194"/>
          <p:cNvSpPr/>
          <p:nvPr/>
        </p:nvSpPr>
        <p:spPr>
          <a:xfrm rot="16200000">
            <a:off x="-444600" y="4419360"/>
            <a:ext cx="3345120" cy="63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pPr>
            <a:r>
              <a:rPr lang="fr-FR" sz="1300" b="0" u="sng" strike="noStrike" spc="-1">
                <a:solidFill>
                  <a:srgbClr val="000000"/>
                </a:solidFill>
                <a:uFillTx/>
                <a:latin typeface="Times New Roman"/>
                <a:ea typeface="Microsoft YaHei"/>
              </a:rPr>
              <a:t>Source</a:t>
            </a:r>
            <a:r>
              <a:rPr lang="fr-FR" sz="1300" b="0" strike="noStrike" spc="-1">
                <a:solidFill>
                  <a:srgbClr val="000000"/>
                </a:solidFill>
                <a:latin typeface="Times New Roman"/>
                <a:ea typeface="Microsoft YaHei"/>
              </a:rPr>
              <a:t> : Litterature grise, 2010-2024</a:t>
            </a:r>
            <a:endParaRPr lang="fr-FR" sz="13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874E"/>
        </a:solidFill>
        <a:effectLst/>
      </p:bgPr>
    </p:bg>
    <p:spTree>
      <p:nvGrpSpPr>
        <p:cNvPr id="1" name=""/>
        <p:cNvGrpSpPr/>
        <p:nvPr/>
      </p:nvGrpSpPr>
      <p:grpSpPr>
        <a:xfrm>
          <a:off x="0" y="0"/>
          <a:ext cx="0" cy="0"/>
          <a:chOff x="0" y="0"/>
          <a:chExt cx="0" cy="0"/>
        </a:xfrm>
      </p:grpSpPr>
      <p:pic>
        <p:nvPicPr>
          <p:cNvPr id="196" name="Picture 195"/>
          <p:cNvPicPr/>
          <p:nvPr/>
        </p:nvPicPr>
        <p:blipFill>
          <a:blip r:embed="rId2">
            <a:alphaModFix amt="48000"/>
          </a:blip>
          <a:stretch/>
        </p:blipFill>
        <p:spPr>
          <a:xfrm>
            <a:off x="1439280" y="899640"/>
            <a:ext cx="10474920" cy="4093200"/>
          </a:xfrm>
          <a:prstGeom prst="rect">
            <a:avLst/>
          </a:prstGeom>
          <a:ln w="0">
            <a:noFill/>
          </a:ln>
        </p:spPr>
      </p:pic>
      <p:pic>
        <p:nvPicPr>
          <p:cNvPr id="197" name="Picture 196"/>
          <p:cNvPicPr/>
          <p:nvPr/>
        </p:nvPicPr>
        <p:blipFill>
          <a:blip r:embed="rId2"/>
          <a:stretch/>
        </p:blipFill>
        <p:spPr>
          <a:xfrm>
            <a:off x="142560" y="224280"/>
            <a:ext cx="10474920" cy="4093200"/>
          </a:xfrm>
          <a:prstGeom prst="rect">
            <a:avLst/>
          </a:prstGeom>
          <a:ln w="0">
            <a:noFill/>
          </a:ln>
        </p:spPr>
      </p:pic>
      <p:sp>
        <p:nvSpPr>
          <p:cNvPr id="198" name="Rectangle 197"/>
          <p:cNvSpPr/>
          <p:nvPr/>
        </p:nvSpPr>
        <p:spPr>
          <a:xfrm>
            <a:off x="3396240" y="4379760"/>
            <a:ext cx="7127280" cy="69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4800" b="1" strike="noStrike" spc="151">
                <a:solidFill>
                  <a:srgbClr val="FFFFFF"/>
                </a:solidFill>
                <a:latin typeface="Bahnschrift SemiBold Condensed"/>
                <a:ea typeface="DejaVu Sans"/>
              </a:rPr>
              <a:t>MERCI  POUR  VOTRE  ATTENTION</a:t>
            </a:r>
            <a:endParaRPr lang="fr-FR" sz="4800" b="0" strike="noStrike" spc="-1">
              <a:solidFill>
                <a:srgbClr val="000000"/>
              </a:solidFill>
              <a:latin typeface="Arial"/>
            </a:endParaRPr>
          </a:p>
        </p:txBody>
      </p:sp>
      <p:grpSp>
        <p:nvGrpSpPr>
          <p:cNvPr id="199" name="Google Shape;10932;p 1"/>
          <p:cNvGrpSpPr/>
          <p:nvPr/>
        </p:nvGrpSpPr>
        <p:grpSpPr>
          <a:xfrm>
            <a:off x="414000" y="5532840"/>
            <a:ext cx="663480" cy="404640"/>
            <a:chOff x="414000" y="5532840"/>
            <a:chExt cx="663480" cy="404640"/>
          </a:xfrm>
        </p:grpSpPr>
        <p:sp>
          <p:nvSpPr>
            <p:cNvPr id="200" name="Google Shape;10933;p 1"/>
            <p:cNvSpPr/>
            <p:nvPr/>
          </p:nvSpPr>
          <p:spPr>
            <a:xfrm>
              <a:off x="414000" y="5532840"/>
              <a:ext cx="614880" cy="404640"/>
            </a:xfrm>
            <a:custGeom>
              <a:avLst/>
              <a:gdLst>
                <a:gd name="textAreaLeft" fmla="*/ 0 w 614880"/>
                <a:gd name="textAreaRight" fmla="*/ 626760 w 614880"/>
                <a:gd name="textAreaTop" fmla="*/ 0 h 404640"/>
                <a:gd name="textAreaBottom" fmla="*/ 412560 h 404640"/>
              </a:gdLst>
              <a:ahLst/>
              <a:cxnLst/>
              <a:rect l="textAreaLeft" t="textAreaTop" r="textAreaRight" b="textAreaBottom"/>
              <a:pathLst>
                <a:path w="7645" h="8814">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01" name="Google Shape;10934;p 1"/>
            <p:cNvSpPr/>
            <p:nvPr/>
          </p:nvSpPr>
          <p:spPr>
            <a:xfrm>
              <a:off x="534960" y="5639400"/>
              <a:ext cx="75600" cy="41760"/>
            </a:xfrm>
            <a:custGeom>
              <a:avLst/>
              <a:gdLst>
                <a:gd name="textAreaLeft" fmla="*/ 0 w 75600"/>
                <a:gd name="textAreaRight" fmla="*/ 87840 w 75600"/>
                <a:gd name="textAreaTop" fmla="*/ 0 h 41760"/>
                <a:gd name="textAreaBottom" fmla="*/ 49680 h 41760"/>
              </a:gdLst>
              <a:ahLst/>
              <a:cxnLst/>
              <a:rect l="textAreaLeft" t="textAreaTop" r="textAreaRight" b="textAreaBottom"/>
              <a:pathLst>
                <a:path w="1072" h="1072">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22680" rIns="122040" bIns="2268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02" name="Google Shape;10935;p 1"/>
            <p:cNvSpPr/>
            <p:nvPr/>
          </p:nvSpPr>
          <p:spPr>
            <a:xfrm>
              <a:off x="656640" y="5639400"/>
              <a:ext cx="54720" cy="3960"/>
            </a:xfrm>
            <a:custGeom>
              <a:avLst/>
              <a:gdLst>
                <a:gd name="textAreaLeft" fmla="*/ 0 w 54720"/>
                <a:gd name="textAreaRight" fmla="*/ 66240 w 54720"/>
                <a:gd name="textAreaTop" fmla="*/ 0 h 3960"/>
                <a:gd name="textAreaBottom" fmla="*/ 11520 h 3960"/>
              </a:gdLst>
              <a:ahLst/>
              <a:cxnLst/>
              <a:rect l="textAreaLeft" t="textAreaTop" r="textAreaRight" b="textAreaBottom"/>
              <a:pathLst>
                <a:path w="823" h="263">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5400" rIns="122040" bIns="540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03" name="Google Shape;10936;p 1"/>
            <p:cNvSpPr/>
            <p:nvPr/>
          </p:nvSpPr>
          <p:spPr>
            <a:xfrm>
              <a:off x="657000" y="5671800"/>
              <a:ext cx="209880" cy="4320"/>
            </a:xfrm>
            <a:custGeom>
              <a:avLst/>
              <a:gdLst>
                <a:gd name="textAreaLeft" fmla="*/ 0 w 209880"/>
                <a:gd name="textAreaRight" fmla="*/ 222120 w 209880"/>
                <a:gd name="textAreaTop" fmla="*/ 0 h 4320"/>
                <a:gd name="textAreaBottom" fmla="*/ 12240 h 4320"/>
              </a:gdLst>
              <a:ahLst/>
              <a:cxnLst/>
              <a:rect l="textAreaLeft" t="textAreaTop" r="textAreaRight" b="textAreaBottom"/>
              <a:pathLst>
                <a:path w="2704" h="263">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5400" rIns="122040" bIns="540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04" name="Google Shape;10937;p 1"/>
            <p:cNvSpPr/>
            <p:nvPr/>
          </p:nvSpPr>
          <p:spPr>
            <a:xfrm>
              <a:off x="561600" y="5721480"/>
              <a:ext cx="120600" cy="4680"/>
            </a:xfrm>
            <a:custGeom>
              <a:avLst/>
              <a:gdLst>
                <a:gd name="textAreaLeft" fmla="*/ 0 w 120600"/>
                <a:gd name="textAreaRight" fmla="*/ 132480 w 120600"/>
                <a:gd name="textAreaTop" fmla="*/ 0 h 4680"/>
                <a:gd name="textAreaBottom" fmla="*/ 12600 h 4680"/>
              </a:gdLst>
              <a:ahLst/>
              <a:cxnLst/>
              <a:rect l="textAreaLeft" t="textAreaTop" r="textAreaRight" b="textAreaBottom"/>
              <a:pathLst>
                <a:path w="1620" h="275">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5760" rIns="122040" bIns="576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05" name="Google Shape;10938;p 1"/>
            <p:cNvSpPr/>
            <p:nvPr/>
          </p:nvSpPr>
          <p:spPr>
            <a:xfrm>
              <a:off x="480960" y="5898240"/>
              <a:ext cx="97560" cy="4320"/>
            </a:xfrm>
            <a:custGeom>
              <a:avLst/>
              <a:gdLst>
                <a:gd name="textAreaLeft" fmla="*/ 0 w 97560"/>
                <a:gd name="textAreaRight" fmla="*/ 109800 w 97560"/>
                <a:gd name="textAreaTop" fmla="*/ 0 h 4320"/>
                <a:gd name="textAreaBottom" fmla="*/ 12240 h 4320"/>
              </a:gdLst>
              <a:ahLst/>
              <a:cxnLst/>
              <a:rect l="textAreaLeft" t="textAreaTop" r="textAreaRight" b="textAreaBottom"/>
              <a:pathLst>
                <a:path w="1334" h="263">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5400" rIns="122040" bIns="540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06" name="Google Shape;10939;p 1"/>
            <p:cNvSpPr/>
            <p:nvPr/>
          </p:nvSpPr>
          <p:spPr>
            <a:xfrm>
              <a:off x="516240" y="5649480"/>
              <a:ext cx="561240" cy="288000"/>
            </a:xfrm>
            <a:custGeom>
              <a:avLst/>
              <a:gdLst>
                <a:gd name="textAreaLeft" fmla="*/ 0 w 561240"/>
                <a:gd name="textAreaRight" fmla="*/ 573480 w 561240"/>
                <a:gd name="textAreaTop" fmla="*/ 0 h 288000"/>
                <a:gd name="textAreaBottom" fmla="*/ 295920 h 288000"/>
              </a:gdLst>
              <a:ahLst/>
              <a:cxnLst/>
              <a:rect l="textAreaLeft" t="textAreaTop" r="textAreaRight" b="textAreaBottom"/>
              <a:pathLst>
                <a:path w="6978" h="6323">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nSpc>
                  <a:spcPct val="100000"/>
                </a:lnSpc>
              </a:pPr>
              <a:endParaRPr lang="fr-FR" sz="2400" b="0" strike="noStrike" spc="-1">
                <a:solidFill>
                  <a:srgbClr val="000000"/>
                </a:solidFill>
                <a:latin typeface="Century Gothic"/>
                <a:ea typeface="DejaVu Sans"/>
              </a:endParaRPr>
            </a:p>
          </p:txBody>
        </p:sp>
      </p:grpSp>
      <p:sp>
        <p:nvSpPr>
          <p:cNvPr id="207" name="Rectangle 206"/>
          <p:cNvSpPr/>
          <p:nvPr/>
        </p:nvSpPr>
        <p:spPr>
          <a:xfrm>
            <a:off x="1115280" y="5472000"/>
            <a:ext cx="5361840" cy="48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2800" b="1" strike="noStrike" spc="-1">
                <a:solidFill>
                  <a:srgbClr val="FFFFFF"/>
                </a:solidFill>
                <a:latin typeface="Times New Roman"/>
                <a:ea typeface="DejaVu Sans"/>
              </a:rPr>
              <a:t>soafeno.ratefy@gmail.com</a:t>
            </a:r>
            <a:endParaRPr lang="fr-FR" sz="2800" b="0" strike="noStrike" spc="-1">
              <a:solidFill>
                <a:srgbClr val="000000"/>
              </a:solidFill>
              <a:latin typeface="Arial"/>
            </a:endParaRPr>
          </a:p>
        </p:txBody>
      </p:sp>
      <p:grpSp>
        <p:nvGrpSpPr>
          <p:cNvPr id="208" name="Google Shape;10742;p 1"/>
          <p:cNvGrpSpPr/>
          <p:nvPr/>
        </p:nvGrpSpPr>
        <p:grpSpPr>
          <a:xfrm>
            <a:off x="6466680" y="5471640"/>
            <a:ext cx="550800" cy="537840"/>
            <a:chOff x="6466680" y="5471640"/>
            <a:chExt cx="550800" cy="537840"/>
          </a:xfrm>
        </p:grpSpPr>
        <p:sp>
          <p:nvSpPr>
            <p:cNvPr id="209" name="Google Shape;10743;p 1"/>
            <p:cNvSpPr/>
            <p:nvPr/>
          </p:nvSpPr>
          <p:spPr>
            <a:xfrm>
              <a:off x="6466680" y="5471640"/>
              <a:ext cx="550800" cy="537840"/>
            </a:xfrm>
            <a:custGeom>
              <a:avLst/>
              <a:gdLst>
                <a:gd name="textAreaLeft" fmla="*/ 0 w 550800"/>
                <a:gd name="textAreaRight" fmla="*/ 559080 w 550800"/>
                <a:gd name="textAreaTop" fmla="*/ 0 h 537840"/>
                <a:gd name="textAreaBottom" fmla="*/ 546120 h 537840"/>
              </a:gdLst>
              <a:ahLst/>
              <a:cxnLst/>
              <a:rect l="textAreaLeft" t="textAreaTop" r="textAreaRight" b="textAreaBottom"/>
              <a:pathLst>
                <a:path w="10872" h="1086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10" name="Google Shape;10744;p 1"/>
            <p:cNvSpPr/>
            <p:nvPr/>
          </p:nvSpPr>
          <p:spPr>
            <a:xfrm>
              <a:off x="6594480" y="5690160"/>
              <a:ext cx="69120" cy="181800"/>
            </a:xfrm>
            <a:custGeom>
              <a:avLst/>
              <a:gdLst>
                <a:gd name="textAreaLeft" fmla="*/ 0 w 69120"/>
                <a:gd name="textAreaRight" fmla="*/ 77760 w 69120"/>
                <a:gd name="textAreaTop" fmla="*/ 0 h 181800"/>
                <a:gd name="textAreaBottom" fmla="*/ 190080 h 181800"/>
              </a:gdLst>
              <a:ahLst/>
              <a:cxnLst/>
              <a:rect l="textAreaLeft" t="textAreaTop" r="textAreaRight" b="textAreaBottom"/>
              <a:pathLst>
                <a:path w="1502" h="3787">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80280" rIns="122040" bIns="8028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11" name="Google Shape;10745;p 1"/>
            <p:cNvSpPr/>
            <p:nvPr/>
          </p:nvSpPr>
          <p:spPr>
            <a:xfrm>
              <a:off x="6583680" y="5586480"/>
              <a:ext cx="79920" cy="78480"/>
            </a:xfrm>
            <a:custGeom>
              <a:avLst/>
              <a:gdLst>
                <a:gd name="textAreaLeft" fmla="*/ 0 w 79920"/>
                <a:gd name="textAreaRight" fmla="*/ 87840 w 79920"/>
                <a:gd name="textAreaTop" fmla="*/ 0 h 78480"/>
                <a:gd name="textAreaBottom" fmla="*/ 86760 h 78480"/>
              </a:gdLst>
              <a:ahLst/>
              <a:cxnLst/>
              <a:rect l="textAreaLeft" t="textAreaTop" r="textAreaRight" b="textAreaBottom"/>
              <a:pathLst>
                <a:path w="1728" h="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36720" rIns="122040" bIns="36720" anchor="ctr">
              <a:noAutofit/>
            </a:bodyPr>
            <a:lstStyle/>
            <a:p>
              <a:pPr>
                <a:lnSpc>
                  <a:spcPct val="100000"/>
                </a:lnSpc>
              </a:pPr>
              <a:endParaRPr lang="fr-FR" sz="2400" b="0" strike="noStrike" spc="-1">
                <a:solidFill>
                  <a:srgbClr val="000000"/>
                </a:solidFill>
                <a:latin typeface="Century Gothic"/>
                <a:ea typeface="DejaVu Sans"/>
              </a:endParaRPr>
            </a:p>
          </p:txBody>
        </p:sp>
        <p:sp>
          <p:nvSpPr>
            <p:cNvPr id="212" name="Google Shape;10746;p 1"/>
            <p:cNvSpPr/>
            <p:nvPr/>
          </p:nvSpPr>
          <p:spPr>
            <a:xfrm>
              <a:off x="6712920" y="5690160"/>
              <a:ext cx="198360" cy="181800"/>
            </a:xfrm>
            <a:custGeom>
              <a:avLst/>
              <a:gdLst>
                <a:gd name="textAreaLeft" fmla="*/ 0 w 198360"/>
                <a:gd name="textAreaRight" fmla="*/ 206280 w 198360"/>
                <a:gd name="textAreaTop" fmla="*/ 0 h 181800"/>
                <a:gd name="textAreaBottom" fmla="*/ 190080 h 181800"/>
              </a:gdLst>
              <a:ahLst/>
              <a:cxnLst/>
              <a:rect l="textAreaLeft" t="textAreaTop" r="textAreaRight" b="textAreaBottom"/>
              <a:pathLst>
                <a:path w="4026" h="3787">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122040" tIns="80280" rIns="122040" bIns="80280" anchor="ctr">
              <a:noAutofit/>
            </a:bodyPr>
            <a:lstStyle/>
            <a:p>
              <a:pPr>
                <a:lnSpc>
                  <a:spcPct val="100000"/>
                </a:lnSpc>
              </a:pPr>
              <a:endParaRPr lang="fr-FR" sz="2400" b="0" strike="noStrike" spc="-1">
                <a:solidFill>
                  <a:srgbClr val="000000"/>
                </a:solidFill>
                <a:latin typeface="Century Gothic"/>
                <a:ea typeface="DejaVu Sans"/>
              </a:endParaRPr>
            </a:p>
          </p:txBody>
        </p:sp>
      </p:grpSp>
      <p:sp>
        <p:nvSpPr>
          <p:cNvPr id="213" name="Rectangle 212"/>
          <p:cNvSpPr/>
          <p:nvPr/>
        </p:nvSpPr>
        <p:spPr>
          <a:xfrm>
            <a:off x="7163280" y="5472000"/>
            <a:ext cx="5361840" cy="48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2800" b="1" strike="noStrike" spc="-1">
                <a:solidFill>
                  <a:srgbClr val="FFFFFF"/>
                </a:solidFill>
                <a:latin typeface="Times New Roman"/>
                <a:ea typeface="DejaVu Sans"/>
              </a:rPr>
              <a:t>Hasintsoa RATEFY</a:t>
            </a:r>
            <a:endParaRPr lang="fr-FR" sz="2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 name="Picture 52"/>
          <p:cNvPicPr/>
          <p:nvPr/>
        </p:nvPicPr>
        <p:blipFill>
          <a:blip r:embed="rId2"/>
          <a:srcRect t="9997" r="5" b="48001"/>
          <a:stretch/>
        </p:blipFill>
        <p:spPr>
          <a:xfrm>
            <a:off x="332640" y="-360"/>
            <a:ext cx="11545560" cy="68580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 name="Rectangle 5"/>
          <p:cNvSpPr/>
          <p:nvPr/>
        </p:nvSpPr>
        <p:spPr>
          <a:xfrm>
            <a:off x="0" y="0"/>
            <a:ext cx="12413520" cy="701352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endParaRPr lang="fr-FR" sz="1800" b="0" strike="noStrike" spc="-1">
              <a:solidFill>
                <a:schemeClr val="lt1"/>
              </a:solidFill>
              <a:latin typeface="Calibri"/>
              <a:ea typeface="DejaVu Sans"/>
            </a:endParaRPr>
          </a:p>
        </p:txBody>
      </p:sp>
      <p:cxnSp>
        <p:nvCxnSpPr>
          <p:cNvPr id="55" name="Connecteur droit 8"/>
          <p:cNvCxnSpPr/>
          <p:nvPr/>
        </p:nvCxnSpPr>
        <p:spPr>
          <a:xfrm flipV="1">
            <a:off x="11474640" y="0"/>
            <a:ext cx="10800" cy="6865560"/>
          </a:xfrm>
          <a:prstGeom prst="straightConnector1">
            <a:avLst/>
          </a:prstGeom>
          <a:ln w="19050">
            <a:solidFill>
              <a:srgbClr val="D9D9D9"/>
            </a:solidFill>
            <a:round/>
          </a:ln>
        </p:spPr>
      </p:cxnSp>
      <p:sp>
        <p:nvSpPr>
          <p:cNvPr id="56" name="ZoneTexte 17"/>
          <p:cNvSpPr/>
          <p:nvPr/>
        </p:nvSpPr>
        <p:spPr>
          <a:xfrm>
            <a:off x="155880" y="-30960"/>
            <a:ext cx="5057280" cy="73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4200" b="1" strike="noStrike" spc="-1">
                <a:solidFill>
                  <a:srgbClr val="FFFFFF"/>
                </a:solidFill>
                <a:latin typeface="DM sans"/>
                <a:ea typeface="DejaVu Sans"/>
              </a:rPr>
              <a:t>Introduction</a:t>
            </a:r>
            <a:endParaRPr lang="fr-FR" sz="4200" b="0" strike="noStrike" spc="-1">
              <a:solidFill>
                <a:srgbClr val="000000"/>
              </a:solidFill>
              <a:latin typeface="Arial"/>
            </a:endParaRPr>
          </a:p>
        </p:txBody>
      </p:sp>
      <p:sp>
        <p:nvSpPr>
          <p:cNvPr id="57" name="ZoneTexte 12"/>
          <p:cNvSpPr/>
          <p:nvPr/>
        </p:nvSpPr>
        <p:spPr>
          <a:xfrm>
            <a:off x="65160" y="684000"/>
            <a:ext cx="5580000" cy="612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fr-FR" sz="1800" b="0" strike="noStrike" spc="-1">
                <a:solidFill>
                  <a:srgbClr val="FFFFFF"/>
                </a:solidFill>
                <a:latin typeface="Times New Roman"/>
                <a:ea typeface="Open sans"/>
              </a:rPr>
              <a:t>La sècheresse météorologique est une des préoccupations principales du gouvernement malagasy actuellement. </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algn="just">
              <a:lnSpc>
                <a:spcPct val="100000"/>
              </a:lnSpc>
            </a:pPr>
            <a:r>
              <a:rPr lang="fr-FR" sz="1800" b="1" strike="noStrike" spc="-1">
                <a:solidFill>
                  <a:srgbClr val="FFFFFF"/>
                </a:solidFill>
                <a:latin typeface="Times New Roman"/>
                <a:ea typeface="Open sans"/>
              </a:rPr>
              <a:t>QUELQUES CHIFFRES CLEFS :</a:t>
            </a:r>
            <a:r>
              <a:rPr lang="fr-FR" sz="1800" b="0" strike="noStrike" spc="-1">
                <a:solidFill>
                  <a:srgbClr val="FFFFFF"/>
                </a:solidFill>
                <a:latin typeface="Times New Roman"/>
                <a:ea typeface="Open sans"/>
              </a:rPr>
              <a:t> </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algn="just">
              <a:lnSpc>
                <a:spcPct val="100000"/>
              </a:lnSpc>
            </a:pPr>
            <a:r>
              <a:rPr lang="fr-FR" sz="1800" b="0" strike="noStrike" spc="-1">
                <a:solidFill>
                  <a:srgbClr val="FFFFFF"/>
                </a:solidFill>
                <a:latin typeface="Times New Roman"/>
                <a:ea typeface="Open sans"/>
              </a:rPr>
              <a:t>- </a:t>
            </a:r>
            <a:r>
              <a:rPr lang="fr-FR" sz="1800" b="1" strike="noStrike" spc="-1">
                <a:solidFill>
                  <a:srgbClr val="FFFFFF"/>
                </a:solidFill>
                <a:latin typeface="Times New Roman"/>
                <a:ea typeface="Open sans"/>
              </a:rPr>
              <a:t>stress hydrique : </a:t>
            </a:r>
            <a:r>
              <a:rPr lang="fr-FR" sz="1800" b="0" strike="noStrike" spc="-1">
                <a:solidFill>
                  <a:srgbClr val="FFFFFF"/>
                </a:solidFill>
                <a:latin typeface="Times New Roman"/>
                <a:ea typeface="Open sans"/>
              </a:rPr>
              <a:t>l’eau est très coûteuse pour les ménages (équivaut à 1,25kg de riz)</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algn="just">
              <a:lnSpc>
                <a:spcPct val="100000"/>
              </a:lnSpc>
            </a:pPr>
            <a:r>
              <a:rPr lang="fr-FR" sz="1800" b="0" strike="noStrike" spc="-1">
                <a:solidFill>
                  <a:srgbClr val="FFFFFF"/>
                </a:solidFill>
                <a:latin typeface="Times New Roman"/>
                <a:ea typeface="Open sans"/>
              </a:rPr>
              <a:t>- </a:t>
            </a:r>
            <a:r>
              <a:rPr lang="fr-FR" sz="1800" b="1" strike="noStrike" spc="-1">
                <a:solidFill>
                  <a:srgbClr val="FFFFFF"/>
                </a:solidFill>
                <a:latin typeface="Times New Roman"/>
                <a:ea typeface="Open sans"/>
              </a:rPr>
              <a:t>inflation alimentaire</a:t>
            </a:r>
            <a:r>
              <a:rPr lang="fr-FR" sz="1800" b="0" strike="noStrike" spc="-1">
                <a:solidFill>
                  <a:srgbClr val="FFFFFF"/>
                </a:solidFill>
                <a:latin typeface="Times New Roman"/>
                <a:ea typeface="Open sans"/>
              </a:rPr>
              <a:t> dépassant 15% avec une </a:t>
            </a:r>
            <a:r>
              <a:rPr lang="fr-FR" sz="1800" b="1" strike="noStrike" spc="-1">
                <a:solidFill>
                  <a:srgbClr val="FFFFFF"/>
                </a:solidFill>
                <a:latin typeface="Times New Roman"/>
                <a:ea typeface="Open sans"/>
              </a:rPr>
              <a:t>baisse de 30 % des récoltes agricoles</a:t>
            </a:r>
            <a:r>
              <a:rPr lang="fr-FR" sz="1800" b="0" strike="noStrike" spc="-1">
                <a:solidFill>
                  <a:srgbClr val="FFFFFF"/>
                </a:solidFill>
                <a:latin typeface="Times New Roman"/>
                <a:ea typeface="Open sans"/>
              </a:rPr>
              <a:t> de base (maïs et tubercules) en 2024 (FEWS.NET 2024)</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algn="just">
              <a:lnSpc>
                <a:spcPct val="100000"/>
              </a:lnSpc>
            </a:pPr>
            <a:r>
              <a:rPr lang="fr-FR" sz="1800" b="0" strike="noStrike" spc="-1">
                <a:solidFill>
                  <a:srgbClr val="FFFFFF"/>
                </a:solidFill>
                <a:latin typeface="Times New Roman"/>
                <a:ea typeface="Open sans"/>
              </a:rPr>
              <a:t>- 1 à 1,49 million de malagasy risquaient l’</a:t>
            </a:r>
            <a:r>
              <a:rPr lang="fr-FR" sz="1800" b="1" strike="noStrike" spc="-1">
                <a:solidFill>
                  <a:srgbClr val="FFFFFF"/>
                </a:solidFill>
                <a:latin typeface="Times New Roman"/>
                <a:ea typeface="Open sans"/>
              </a:rPr>
              <a:t>insécurité alimentaire</a:t>
            </a:r>
            <a:r>
              <a:rPr lang="fr-FR" sz="1800" b="0" strike="noStrike" spc="-1">
                <a:solidFill>
                  <a:srgbClr val="FFFFFF"/>
                </a:solidFill>
                <a:latin typeface="Times New Roman"/>
                <a:ea typeface="Open sans"/>
              </a:rPr>
              <a:t> entre Octobre 2024 et Mai 2025 (FEWS.NET 2024) alors que l’USAID </a:t>
            </a:r>
            <a:r>
              <a:rPr lang="fr-FR" sz="1800" b="1" strike="noStrike" spc="-1">
                <a:solidFill>
                  <a:srgbClr val="FFFFFF"/>
                </a:solidFill>
                <a:latin typeface="Times New Roman"/>
                <a:ea typeface="Open sans"/>
              </a:rPr>
              <a:t>se retire des financements</a:t>
            </a:r>
            <a:r>
              <a:rPr lang="fr-FR" sz="1800" b="0" strike="noStrike" spc="-1">
                <a:solidFill>
                  <a:srgbClr val="FFFFFF"/>
                </a:solidFill>
                <a:latin typeface="Times New Roman"/>
                <a:ea typeface="Open sans"/>
              </a:rPr>
              <a:t>.</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algn="just">
              <a:lnSpc>
                <a:spcPct val="100000"/>
              </a:lnSpc>
            </a:pPr>
            <a:r>
              <a:rPr lang="fr-FR" sz="1800" b="0" strike="noStrike" spc="-1">
                <a:solidFill>
                  <a:srgbClr val="FFFFFF"/>
                </a:solidFill>
                <a:latin typeface="Times New Roman"/>
                <a:ea typeface="Open sans"/>
              </a:rPr>
              <a:t>- 40 à 70 millions d’Ariary (10000 euros) investis pour chaque </a:t>
            </a:r>
            <a:r>
              <a:rPr lang="fr-FR" sz="1800" b="1" strike="noStrike" spc="-1">
                <a:solidFill>
                  <a:srgbClr val="FFFFFF"/>
                </a:solidFill>
                <a:latin typeface="Times New Roman"/>
                <a:ea typeface="Open sans"/>
              </a:rPr>
              <a:t>provocation de pluie</a:t>
            </a:r>
            <a:r>
              <a:rPr lang="fr-FR" sz="1800" b="0" strike="noStrike" spc="-1">
                <a:solidFill>
                  <a:srgbClr val="FFFFFF"/>
                </a:solidFill>
                <a:latin typeface="Times New Roman"/>
                <a:ea typeface="Open sans"/>
              </a:rPr>
              <a:t> au détriment d’autres secteurs de base comme l’éducation. (DGM et JIRAMA, 2024)</a:t>
            </a:r>
            <a:endParaRPr lang="fr-FR" sz="1800" b="0" strike="noStrike" spc="-1">
              <a:solidFill>
                <a:srgbClr val="000000"/>
              </a:solidFill>
              <a:latin typeface="Arial"/>
            </a:endParaRPr>
          </a:p>
          <a:p>
            <a:pPr algn="just">
              <a:lnSpc>
                <a:spcPct val="100000"/>
              </a:lnSpc>
            </a:pPr>
            <a:endParaRPr lang="fr-FR" sz="1800" b="0" strike="noStrike" spc="-1">
              <a:solidFill>
                <a:srgbClr val="000000"/>
              </a:solidFill>
              <a:latin typeface="Arial"/>
            </a:endParaRPr>
          </a:p>
          <a:p>
            <a:pPr algn="just">
              <a:lnSpc>
                <a:spcPct val="100000"/>
              </a:lnSpc>
            </a:pPr>
            <a:r>
              <a:rPr lang="fr-FR" sz="1800" b="0" strike="noStrike" spc="-1">
                <a:solidFill>
                  <a:srgbClr val="FFFFFF"/>
                </a:solidFill>
                <a:latin typeface="Times New Roman"/>
                <a:ea typeface="Open sans"/>
              </a:rPr>
              <a:t> </a:t>
            </a:r>
            <a:endParaRPr lang="fr-FR" sz="1800" b="0" strike="noStrike" spc="-1">
              <a:solidFill>
                <a:srgbClr val="000000"/>
              </a:solidFill>
              <a:latin typeface="Arial"/>
            </a:endParaRPr>
          </a:p>
        </p:txBody>
      </p:sp>
      <p:pic>
        <p:nvPicPr>
          <p:cNvPr id="58" name="Image 2"/>
          <p:cNvPicPr/>
          <p:nvPr/>
        </p:nvPicPr>
        <p:blipFill>
          <a:blip r:embed="rId2"/>
          <a:stretch/>
        </p:blipFill>
        <p:spPr>
          <a:xfrm>
            <a:off x="179640" y="6335640"/>
            <a:ext cx="2288160" cy="592920"/>
          </a:xfrm>
          <a:prstGeom prst="rect">
            <a:avLst/>
          </a:prstGeom>
          <a:ln w="0">
            <a:noFill/>
          </a:ln>
        </p:spPr>
      </p:pic>
      <p:pic>
        <p:nvPicPr>
          <p:cNvPr id="59" name="Picture 58"/>
          <p:cNvPicPr/>
          <p:nvPr/>
        </p:nvPicPr>
        <p:blipFill>
          <a:blip r:embed="rId3"/>
          <a:stretch/>
        </p:blipFill>
        <p:spPr>
          <a:xfrm>
            <a:off x="5759280" y="150120"/>
            <a:ext cx="6413400" cy="66607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0" name="Connecteur droit 8"/>
          <p:cNvCxnSpPr/>
          <p:nvPr/>
        </p:nvCxnSpPr>
        <p:spPr>
          <a:xfrm>
            <a:off x="0" y="600840"/>
            <a:ext cx="12199320" cy="7560"/>
          </a:xfrm>
          <a:prstGeom prst="straightConnector1">
            <a:avLst/>
          </a:prstGeom>
          <a:ln w="19050">
            <a:solidFill>
              <a:srgbClr val="D9D9D9"/>
            </a:solidFill>
            <a:round/>
          </a:ln>
        </p:spPr>
      </p:cxnSp>
      <p:cxnSp>
        <p:nvCxnSpPr>
          <p:cNvPr id="61" name="Connecteur droit 9"/>
          <p:cNvCxnSpPr/>
          <p:nvPr/>
        </p:nvCxnSpPr>
        <p:spPr>
          <a:xfrm>
            <a:off x="0" y="6292800"/>
            <a:ext cx="12199320" cy="7560"/>
          </a:xfrm>
          <a:prstGeom prst="straightConnector1">
            <a:avLst/>
          </a:prstGeom>
          <a:ln w="19050">
            <a:solidFill>
              <a:srgbClr val="D9D9D9"/>
            </a:solidFill>
            <a:round/>
          </a:ln>
        </p:spPr>
      </p:cxnSp>
      <p:cxnSp>
        <p:nvCxnSpPr>
          <p:cNvPr id="62" name="Connecteur droit 10"/>
          <p:cNvCxnSpPr/>
          <p:nvPr/>
        </p:nvCxnSpPr>
        <p:spPr>
          <a:xfrm flipV="1">
            <a:off x="815760" y="780840"/>
            <a:ext cx="7560" cy="5303520"/>
          </a:xfrm>
          <a:prstGeom prst="straightConnector1">
            <a:avLst/>
          </a:prstGeom>
          <a:ln w="19050">
            <a:solidFill>
              <a:srgbClr val="D9D9D9"/>
            </a:solidFill>
            <a:round/>
          </a:ln>
        </p:spPr>
      </p:cxnSp>
      <p:sp>
        <p:nvSpPr>
          <p:cNvPr id="63" name="ZoneTexte 29"/>
          <p:cNvSpPr/>
          <p:nvPr/>
        </p:nvSpPr>
        <p:spPr>
          <a:xfrm>
            <a:off x="4140000" y="744840"/>
            <a:ext cx="452808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3600" b="1" strike="noStrike" spc="-1">
                <a:solidFill>
                  <a:srgbClr val="414042"/>
                </a:solidFill>
                <a:latin typeface="DM sans"/>
                <a:ea typeface="DejaVu Sans"/>
              </a:rPr>
              <a:t>Problématique</a:t>
            </a:r>
            <a:endParaRPr lang="fr-FR" sz="3600" b="0" strike="noStrike" spc="-1">
              <a:solidFill>
                <a:srgbClr val="000000"/>
              </a:solidFill>
              <a:latin typeface="Arial"/>
            </a:endParaRPr>
          </a:p>
        </p:txBody>
      </p:sp>
      <p:sp>
        <p:nvSpPr>
          <p:cNvPr id="64" name="ZoneTexte 31"/>
          <p:cNvSpPr/>
          <p:nvPr/>
        </p:nvSpPr>
        <p:spPr>
          <a:xfrm>
            <a:off x="4067640" y="1258200"/>
            <a:ext cx="3952800" cy="484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fr-FR" sz="2600" b="0" strike="noStrike" spc="-1">
                <a:solidFill>
                  <a:srgbClr val="221913"/>
                </a:solidFill>
                <a:latin typeface="Times New Roman"/>
                <a:ea typeface="Open sans"/>
              </a:rPr>
              <a:t>Dans le contexte de changement climatique, comment améliorer la résilience macroéconomique de Madagascar face à la sècheresse météorologique ?</a:t>
            </a:r>
            <a:endParaRPr lang="fr-FR" sz="2600" b="0" strike="noStrike" spc="-1">
              <a:solidFill>
                <a:srgbClr val="000000"/>
              </a:solidFill>
              <a:latin typeface="Arial"/>
            </a:endParaRPr>
          </a:p>
        </p:txBody>
      </p:sp>
      <p:pic>
        <p:nvPicPr>
          <p:cNvPr id="65" name="Picture 64"/>
          <p:cNvPicPr/>
          <p:nvPr/>
        </p:nvPicPr>
        <p:blipFill>
          <a:blip r:embed="rId2"/>
          <a:stretch/>
        </p:blipFill>
        <p:spPr>
          <a:xfrm>
            <a:off x="150120" y="585000"/>
            <a:ext cx="3802320" cy="5707440"/>
          </a:xfrm>
          <a:prstGeom prst="rect">
            <a:avLst/>
          </a:prstGeom>
          <a:ln w="0">
            <a:noFill/>
          </a:ln>
        </p:spPr>
      </p:pic>
      <p:pic>
        <p:nvPicPr>
          <p:cNvPr id="66" name="Picture 65"/>
          <p:cNvPicPr/>
          <p:nvPr/>
        </p:nvPicPr>
        <p:blipFill>
          <a:blip r:embed="rId3"/>
          <a:srcRect l="4831" t="8034"/>
          <a:stretch/>
        </p:blipFill>
        <p:spPr>
          <a:xfrm>
            <a:off x="8207280" y="635400"/>
            <a:ext cx="3898440" cy="5649840"/>
          </a:xfrm>
          <a:prstGeom prst="rect">
            <a:avLst/>
          </a:prstGeom>
          <a:ln w="0">
            <a:noFill/>
          </a:ln>
        </p:spPr>
      </p:pic>
      <p:sp>
        <p:nvSpPr>
          <p:cNvPr id="67" name="ZoneTexte 21"/>
          <p:cNvSpPr/>
          <p:nvPr/>
        </p:nvSpPr>
        <p:spPr>
          <a:xfrm>
            <a:off x="144000" y="6292800"/>
            <a:ext cx="380808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400" b="0" strike="noStrike" spc="-1">
                <a:solidFill>
                  <a:schemeClr val="dk1"/>
                </a:solidFill>
                <a:latin typeface="DM sans"/>
                <a:ea typeface="DejaVu Sans"/>
              </a:rPr>
              <a:t>Lac Tsiazompaniry, pendant les saisons de pluies</a:t>
            </a:r>
            <a:endParaRPr lang="fr-FR" sz="1400" b="0" strike="noStrike" spc="-1">
              <a:solidFill>
                <a:srgbClr val="000000"/>
              </a:solidFill>
              <a:latin typeface="Arial"/>
            </a:endParaRPr>
          </a:p>
        </p:txBody>
      </p:sp>
      <p:sp>
        <p:nvSpPr>
          <p:cNvPr id="68" name="ZoneTexte 25"/>
          <p:cNvSpPr/>
          <p:nvPr/>
        </p:nvSpPr>
        <p:spPr>
          <a:xfrm>
            <a:off x="8208000" y="6249960"/>
            <a:ext cx="3808080" cy="5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1500" b="0" strike="noStrike" spc="-1">
                <a:solidFill>
                  <a:schemeClr val="dk1"/>
                </a:solidFill>
                <a:latin typeface="DM sans"/>
                <a:ea typeface="DejaVu Sans"/>
              </a:rPr>
              <a:t>Lac Tsiazompaniry, pendant les saisons sans pluies</a:t>
            </a:r>
            <a:endParaRPr lang="fr-FR" sz="15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9" name="Connecteur droit 6"/>
          <p:cNvCxnSpPr/>
          <p:nvPr/>
        </p:nvCxnSpPr>
        <p:spPr>
          <a:xfrm>
            <a:off x="0" y="780840"/>
            <a:ext cx="12199320" cy="7560"/>
          </a:xfrm>
          <a:prstGeom prst="straightConnector1">
            <a:avLst/>
          </a:prstGeom>
          <a:ln w="19050">
            <a:solidFill>
              <a:srgbClr val="D9D9D9"/>
            </a:solidFill>
            <a:round/>
          </a:ln>
        </p:spPr>
      </p:cxnSp>
      <p:cxnSp>
        <p:nvCxnSpPr>
          <p:cNvPr id="70" name="Connecteur droit 7"/>
          <p:cNvCxnSpPr/>
          <p:nvPr/>
        </p:nvCxnSpPr>
        <p:spPr>
          <a:xfrm>
            <a:off x="0" y="6076800"/>
            <a:ext cx="12199320" cy="7560"/>
          </a:xfrm>
          <a:prstGeom prst="straightConnector1">
            <a:avLst/>
          </a:prstGeom>
          <a:ln w="19050">
            <a:solidFill>
              <a:srgbClr val="D9D9D9"/>
            </a:solidFill>
            <a:round/>
          </a:ln>
        </p:spPr>
      </p:cxnSp>
      <p:cxnSp>
        <p:nvCxnSpPr>
          <p:cNvPr id="71" name="Connecteur droit 13"/>
          <p:cNvCxnSpPr/>
          <p:nvPr/>
        </p:nvCxnSpPr>
        <p:spPr>
          <a:xfrm flipV="1">
            <a:off x="6095880" y="780840"/>
            <a:ext cx="7560" cy="5303520"/>
          </a:xfrm>
          <a:prstGeom prst="straightConnector1">
            <a:avLst/>
          </a:prstGeom>
          <a:ln w="19050">
            <a:solidFill>
              <a:srgbClr val="D9D9D9"/>
            </a:solidFill>
            <a:round/>
          </a:ln>
        </p:spPr>
      </p:cxnSp>
      <p:sp>
        <p:nvSpPr>
          <p:cNvPr id="72" name="Rectangle 6"/>
          <p:cNvSpPr/>
          <p:nvPr/>
        </p:nvSpPr>
        <p:spPr>
          <a:xfrm>
            <a:off x="360" y="780840"/>
            <a:ext cx="6088320" cy="264024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a typeface="DejaVu Sans"/>
            </a:endParaRPr>
          </a:p>
        </p:txBody>
      </p:sp>
      <p:sp>
        <p:nvSpPr>
          <p:cNvPr id="73" name="ZoneTexte 1"/>
          <p:cNvSpPr/>
          <p:nvPr/>
        </p:nvSpPr>
        <p:spPr>
          <a:xfrm>
            <a:off x="914400" y="1786680"/>
            <a:ext cx="502452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5400" b="1" strike="noStrike" spc="-1">
                <a:solidFill>
                  <a:srgbClr val="FFFFFF"/>
                </a:solidFill>
                <a:latin typeface="DM sans"/>
                <a:ea typeface="DejaVu Sans"/>
              </a:rPr>
              <a:t>Objectif</a:t>
            </a:r>
            <a:endParaRPr lang="fr-FR" sz="5400" b="0" strike="noStrike" spc="-1">
              <a:solidFill>
                <a:srgbClr val="000000"/>
              </a:solidFill>
              <a:latin typeface="Arial"/>
            </a:endParaRPr>
          </a:p>
        </p:txBody>
      </p:sp>
      <p:sp>
        <p:nvSpPr>
          <p:cNvPr id="74" name="ZoneTexte 48"/>
          <p:cNvSpPr/>
          <p:nvPr/>
        </p:nvSpPr>
        <p:spPr>
          <a:xfrm>
            <a:off x="6659640" y="1980000"/>
            <a:ext cx="5123160" cy="365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gn="just">
              <a:lnSpc>
                <a:spcPct val="150000"/>
              </a:lnSpc>
              <a:buClr>
                <a:srgbClr val="000000"/>
              </a:buClr>
              <a:buFont typeface="Wingdings" charset="2"/>
              <a:buChar char=""/>
            </a:pPr>
            <a:r>
              <a:rPr lang="fr-FR" sz="2600" b="0" strike="noStrike" spc="-1">
                <a:solidFill>
                  <a:srgbClr val="000000"/>
                </a:solidFill>
                <a:latin typeface="Times New Roman"/>
                <a:ea typeface="Open sans"/>
              </a:rPr>
              <a:t>Étudier les impacts macroéconomiques à court, moyen et long terme de la sècheresse météorologique à Madagascar.</a:t>
            </a:r>
            <a:endParaRPr lang="fr-FR" sz="2600" b="0" strike="noStrike" spc="-1">
              <a:solidFill>
                <a:srgbClr val="000000"/>
              </a:solidFill>
              <a:latin typeface="Arial"/>
            </a:endParaRPr>
          </a:p>
          <a:p>
            <a:pPr marL="216000" indent="-216000" algn="just">
              <a:lnSpc>
                <a:spcPct val="150000"/>
              </a:lnSpc>
              <a:buClr>
                <a:srgbClr val="000000"/>
              </a:buClr>
              <a:buFont typeface="Wingdings" charset="2"/>
              <a:buChar char=""/>
            </a:pPr>
            <a:endParaRPr lang="fr-FR" sz="2600" b="0" strike="noStrike" spc="-1">
              <a:solidFill>
                <a:srgbClr val="000000"/>
              </a:solidFill>
              <a:latin typeface="Arial"/>
            </a:endParaRPr>
          </a:p>
          <a:p>
            <a:pPr marL="216000" indent="-216000" algn="just">
              <a:lnSpc>
                <a:spcPct val="150000"/>
              </a:lnSpc>
              <a:buClr>
                <a:srgbClr val="000000"/>
              </a:buClr>
              <a:buFont typeface="Wingdings" charset="2"/>
              <a:buChar char=""/>
            </a:pPr>
            <a:endParaRPr lang="fr-FR" sz="26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5" name="Connecteur droit 3"/>
          <p:cNvCxnSpPr/>
          <p:nvPr/>
        </p:nvCxnSpPr>
        <p:spPr>
          <a:xfrm>
            <a:off x="0" y="780840"/>
            <a:ext cx="12199320" cy="7560"/>
          </a:xfrm>
          <a:prstGeom prst="straightConnector1">
            <a:avLst/>
          </a:prstGeom>
          <a:ln w="19050">
            <a:solidFill>
              <a:srgbClr val="D9D9D9"/>
            </a:solidFill>
            <a:round/>
          </a:ln>
        </p:spPr>
      </p:cxnSp>
      <p:cxnSp>
        <p:nvCxnSpPr>
          <p:cNvPr id="76" name="Connecteur droit 4"/>
          <p:cNvCxnSpPr/>
          <p:nvPr/>
        </p:nvCxnSpPr>
        <p:spPr>
          <a:xfrm>
            <a:off x="0" y="6076800"/>
            <a:ext cx="12199320" cy="7560"/>
          </a:xfrm>
          <a:prstGeom prst="straightConnector1">
            <a:avLst/>
          </a:prstGeom>
          <a:ln w="19050">
            <a:solidFill>
              <a:srgbClr val="D9D9D9"/>
            </a:solidFill>
            <a:round/>
          </a:ln>
        </p:spPr>
      </p:cxnSp>
      <p:cxnSp>
        <p:nvCxnSpPr>
          <p:cNvPr id="77" name="Connecteur droit 5"/>
          <p:cNvCxnSpPr/>
          <p:nvPr/>
        </p:nvCxnSpPr>
        <p:spPr>
          <a:xfrm flipV="1">
            <a:off x="6095880" y="1104840"/>
            <a:ext cx="7560" cy="5303520"/>
          </a:xfrm>
          <a:prstGeom prst="straightConnector1">
            <a:avLst/>
          </a:prstGeom>
          <a:ln w="19050">
            <a:solidFill>
              <a:srgbClr val="D9D9D9"/>
            </a:solidFill>
            <a:round/>
          </a:ln>
        </p:spPr>
      </p:cxnSp>
      <p:sp>
        <p:nvSpPr>
          <p:cNvPr id="78" name="Rectangle 4"/>
          <p:cNvSpPr/>
          <p:nvPr/>
        </p:nvSpPr>
        <p:spPr>
          <a:xfrm>
            <a:off x="360" y="780840"/>
            <a:ext cx="6088320" cy="264024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fr-FR" sz="1800" b="0" strike="noStrike" spc="-1">
              <a:solidFill>
                <a:schemeClr val="lt1"/>
              </a:solidFill>
              <a:latin typeface="Calibri"/>
              <a:ea typeface="DejaVu Sans"/>
            </a:endParaRPr>
          </a:p>
        </p:txBody>
      </p:sp>
      <p:sp>
        <p:nvSpPr>
          <p:cNvPr id="79" name="ZoneTexte 14"/>
          <p:cNvSpPr/>
          <p:nvPr/>
        </p:nvSpPr>
        <p:spPr>
          <a:xfrm>
            <a:off x="539280" y="1144440"/>
            <a:ext cx="5024520" cy="173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5400" b="1" strike="noStrike" spc="-1">
                <a:solidFill>
                  <a:srgbClr val="FFFFFF"/>
                </a:solidFill>
                <a:latin typeface="DM sans"/>
                <a:ea typeface="DejaVu Sans"/>
              </a:rPr>
              <a:t>Hypothèse à vérifier</a:t>
            </a:r>
            <a:endParaRPr lang="fr-FR" sz="5400" b="0" strike="noStrike" spc="-1">
              <a:solidFill>
                <a:srgbClr val="000000"/>
              </a:solidFill>
              <a:latin typeface="Arial"/>
            </a:endParaRPr>
          </a:p>
        </p:txBody>
      </p:sp>
      <p:sp>
        <p:nvSpPr>
          <p:cNvPr id="80" name="ZoneTexte 20"/>
          <p:cNvSpPr/>
          <p:nvPr/>
        </p:nvSpPr>
        <p:spPr>
          <a:xfrm>
            <a:off x="6473520" y="1404000"/>
            <a:ext cx="450576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2800" b="1" strike="noStrike" spc="-1">
                <a:solidFill>
                  <a:srgbClr val="999999"/>
                </a:solidFill>
                <a:latin typeface="DM sans"/>
                <a:ea typeface="DejaVu Sans"/>
              </a:rPr>
              <a:t>Hypothèse 2</a:t>
            </a:r>
            <a:endParaRPr lang="fr-FR" sz="2800" b="0" strike="noStrike" spc="-1">
              <a:solidFill>
                <a:srgbClr val="000000"/>
              </a:solidFill>
              <a:latin typeface="Arial"/>
            </a:endParaRPr>
          </a:p>
        </p:txBody>
      </p:sp>
      <p:sp>
        <p:nvSpPr>
          <p:cNvPr id="81" name="ZoneTexte 22"/>
          <p:cNvSpPr/>
          <p:nvPr/>
        </p:nvSpPr>
        <p:spPr>
          <a:xfrm>
            <a:off x="6300000" y="2304000"/>
            <a:ext cx="5429160" cy="30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2600" b="0" strike="noStrike" spc="-1">
                <a:solidFill>
                  <a:srgbClr val="221913"/>
                </a:solidFill>
                <a:latin typeface="Times New Roman"/>
                <a:ea typeface="Open sans"/>
              </a:rPr>
              <a:t>La connaissance des informations relatives au changement climatique permet de mieux anticiper les impacts macroéconomiques de la sècheresse météorologique à Madagascar.</a:t>
            </a:r>
            <a:endParaRPr lang="fr-FR" sz="26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82" name="Connecteur droit 2"/>
          <p:cNvCxnSpPr/>
          <p:nvPr/>
        </p:nvCxnSpPr>
        <p:spPr>
          <a:xfrm flipV="1">
            <a:off x="3165840" y="-11160"/>
            <a:ext cx="7560" cy="5303520"/>
          </a:xfrm>
          <a:prstGeom prst="straightConnector1">
            <a:avLst/>
          </a:prstGeom>
          <a:ln w="19050">
            <a:solidFill>
              <a:srgbClr val="D9D9D9"/>
            </a:solidFill>
            <a:round/>
          </a:ln>
        </p:spPr>
      </p:cxnSp>
      <p:sp>
        <p:nvSpPr>
          <p:cNvPr id="83" name="Rectangle 9"/>
          <p:cNvSpPr/>
          <p:nvPr/>
        </p:nvSpPr>
        <p:spPr>
          <a:xfrm>
            <a:off x="360" y="0"/>
            <a:ext cx="3165480" cy="414000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fr-FR" sz="1800" b="0" strike="noStrike" spc="-1">
              <a:solidFill>
                <a:schemeClr val="lt1"/>
              </a:solidFill>
              <a:latin typeface="Calibri"/>
              <a:ea typeface="DejaVu Sans"/>
            </a:endParaRPr>
          </a:p>
        </p:txBody>
      </p:sp>
      <p:sp>
        <p:nvSpPr>
          <p:cNvPr id="84" name="ZoneTexte 29"/>
          <p:cNvSpPr/>
          <p:nvPr/>
        </p:nvSpPr>
        <p:spPr>
          <a:xfrm>
            <a:off x="179640" y="1440000"/>
            <a:ext cx="393804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3200" b="1" strike="noStrike" spc="-1">
                <a:solidFill>
                  <a:srgbClr val="414042"/>
                </a:solidFill>
                <a:latin typeface="Times New Roman"/>
                <a:ea typeface="DejaVu Sans"/>
              </a:rPr>
              <a:t>Revue de </a:t>
            </a:r>
            <a:endParaRPr lang="fr-FR" sz="3200" b="0" strike="noStrike" spc="-1">
              <a:solidFill>
                <a:srgbClr val="000000"/>
              </a:solidFill>
              <a:latin typeface="Arial"/>
            </a:endParaRPr>
          </a:p>
          <a:p>
            <a:pPr>
              <a:lnSpc>
                <a:spcPct val="100000"/>
              </a:lnSpc>
            </a:pPr>
            <a:r>
              <a:rPr lang="fr-FR" sz="3200" b="1" strike="noStrike" spc="-1">
                <a:solidFill>
                  <a:srgbClr val="414042"/>
                </a:solidFill>
                <a:latin typeface="Times New Roman"/>
                <a:ea typeface="DejaVu Sans"/>
              </a:rPr>
              <a:t>littérature</a:t>
            </a:r>
            <a:endParaRPr lang="fr-FR" sz="3200" b="0" strike="noStrike" spc="-1">
              <a:solidFill>
                <a:srgbClr val="000000"/>
              </a:solidFill>
              <a:latin typeface="Arial"/>
            </a:endParaRPr>
          </a:p>
        </p:txBody>
      </p:sp>
      <p:pic>
        <p:nvPicPr>
          <p:cNvPr id="85" name="Image 7"/>
          <p:cNvPicPr/>
          <p:nvPr/>
        </p:nvPicPr>
        <p:blipFill>
          <a:blip r:embed="rId2"/>
          <a:srcRect t="9543" r="7047" b="52982"/>
          <a:stretch/>
        </p:blipFill>
        <p:spPr>
          <a:xfrm>
            <a:off x="58680" y="4283640"/>
            <a:ext cx="3111120" cy="2291400"/>
          </a:xfrm>
          <a:prstGeom prst="rect">
            <a:avLst/>
          </a:prstGeom>
          <a:ln w="0">
            <a:noFill/>
          </a:ln>
        </p:spPr>
      </p:pic>
      <p:sp>
        <p:nvSpPr>
          <p:cNvPr id="86" name="ZoneTexte 47"/>
          <p:cNvSpPr/>
          <p:nvPr/>
        </p:nvSpPr>
        <p:spPr>
          <a:xfrm>
            <a:off x="3251160" y="3387240"/>
            <a:ext cx="88084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1800" b="0" strike="noStrike" spc="-1" dirty="0">
                <a:solidFill>
                  <a:srgbClr val="221913"/>
                </a:solidFill>
                <a:latin typeface="Times New Roman"/>
                <a:ea typeface="Open sans"/>
              </a:rPr>
              <a:t> « Index of </a:t>
            </a:r>
            <a:r>
              <a:rPr lang="fr-FR" sz="1800" b="0" strike="noStrike" spc="-1" dirty="0" err="1">
                <a:solidFill>
                  <a:srgbClr val="221913"/>
                </a:solidFill>
                <a:latin typeface="Times New Roman"/>
                <a:ea typeface="Open sans"/>
              </a:rPr>
              <a:t>Macroeconomic</a:t>
            </a:r>
            <a:r>
              <a:rPr lang="fr-FR" sz="1800" b="0" strike="noStrike" spc="-1" dirty="0">
                <a:solidFill>
                  <a:srgbClr val="221913"/>
                </a:solidFill>
                <a:latin typeface="Times New Roman"/>
                <a:ea typeface="Open sans"/>
              </a:rPr>
              <a:t> Performance for a </a:t>
            </a:r>
            <a:r>
              <a:rPr lang="fr-FR" sz="1800" b="0" strike="noStrike" spc="-1" dirty="0" err="1">
                <a:solidFill>
                  <a:srgbClr val="221913"/>
                </a:solidFill>
                <a:latin typeface="Times New Roman"/>
                <a:ea typeface="Open sans"/>
              </a:rPr>
              <a:t>Subset</a:t>
            </a:r>
            <a:r>
              <a:rPr lang="fr-FR" sz="1800" b="0" strike="noStrike" spc="-1" dirty="0">
                <a:solidFill>
                  <a:srgbClr val="221913"/>
                </a:solidFill>
                <a:latin typeface="Times New Roman"/>
                <a:ea typeface="Open sans"/>
              </a:rPr>
              <a:t> of  Countries: A </a:t>
            </a:r>
            <a:r>
              <a:rPr lang="fr-FR" sz="1800" b="0" strike="noStrike" spc="-1" dirty="0" err="1">
                <a:solidFill>
                  <a:srgbClr val="221913"/>
                </a:solidFill>
                <a:latin typeface="Times New Roman"/>
                <a:ea typeface="Open sans"/>
              </a:rPr>
              <a:t>Kaldorian</a:t>
            </a:r>
            <a:r>
              <a:rPr lang="fr-FR" sz="1800" b="0" strike="noStrike" spc="-1" dirty="0">
                <a:solidFill>
                  <a:srgbClr val="221913"/>
                </a:solidFill>
                <a:latin typeface="Times New Roman"/>
                <a:ea typeface="Open sans"/>
              </a:rPr>
              <a:t> </a:t>
            </a:r>
            <a:r>
              <a:rPr lang="fr-FR" sz="1800" b="0" strike="noStrike" spc="-1" dirty="0" err="1">
                <a:solidFill>
                  <a:srgbClr val="221913"/>
                </a:solidFill>
                <a:latin typeface="Times New Roman"/>
                <a:ea typeface="Open sans"/>
              </a:rPr>
              <a:t>Analysis</a:t>
            </a:r>
            <a:r>
              <a:rPr lang="fr-FR" sz="1800" b="0" strike="noStrike" spc="-1" dirty="0">
                <a:solidFill>
                  <a:srgbClr val="221913"/>
                </a:solidFill>
                <a:latin typeface="Times New Roman"/>
                <a:ea typeface="Open sans"/>
              </a:rPr>
              <a:t> </a:t>
            </a:r>
            <a:r>
              <a:rPr lang="fr-FR" sz="1800" b="0" strike="noStrike" spc="-1" dirty="0" err="1">
                <a:solidFill>
                  <a:srgbClr val="221913"/>
                </a:solidFill>
                <a:latin typeface="Times New Roman"/>
                <a:ea typeface="Open sans"/>
              </a:rPr>
              <a:t>from</a:t>
            </a:r>
            <a:r>
              <a:rPr lang="fr-FR" sz="1800" b="0" strike="noStrike" spc="-1" dirty="0">
                <a:solidFill>
                  <a:srgbClr val="221913"/>
                </a:solidFill>
                <a:latin typeface="Times New Roman"/>
                <a:ea typeface="Open sans"/>
              </a:rPr>
              <a:t> the Magic Square, </a:t>
            </a:r>
            <a:r>
              <a:rPr lang="fr-FR" sz="1800" b="0" strike="noStrike" spc="-1" dirty="0" err="1">
                <a:solidFill>
                  <a:srgbClr val="221913"/>
                </a:solidFill>
                <a:latin typeface="Times New Roman"/>
                <a:ea typeface="Open sans"/>
              </a:rPr>
              <a:t>Approach</a:t>
            </a:r>
            <a:r>
              <a:rPr lang="fr-FR" sz="1800" b="0" strike="noStrike" spc="-1" dirty="0">
                <a:solidFill>
                  <a:srgbClr val="221913"/>
                </a:solidFill>
                <a:latin typeface="Times New Roman"/>
                <a:ea typeface="Open sans"/>
              </a:rPr>
              <a:t> </a:t>
            </a:r>
            <a:r>
              <a:rPr lang="fr-FR" sz="1800" b="0" strike="noStrike" spc="-1" dirty="0" err="1">
                <a:solidFill>
                  <a:srgbClr val="221913"/>
                </a:solidFill>
                <a:latin typeface="Times New Roman"/>
                <a:ea typeface="Open sans"/>
              </a:rPr>
              <a:t>Focusing</a:t>
            </a:r>
            <a:r>
              <a:rPr lang="fr-FR" sz="1800" b="0" strike="noStrike" spc="-1" dirty="0">
                <a:solidFill>
                  <a:srgbClr val="221913"/>
                </a:solidFill>
                <a:latin typeface="Times New Roman"/>
                <a:ea typeface="Open sans"/>
              </a:rPr>
              <a:t> on </a:t>
            </a:r>
            <a:r>
              <a:rPr lang="fr-FR" sz="1800" b="0" strike="noStrike" spc="-1" dirty="0" err="1">
                <a:solidFill>
                  <a:srgbClr val="221913"/>
                </a:solidFill>
                <a:latin typeface="Times New Roman"/>
                <a:ea typeface="Open sans"/>
              </a:rPr>
              <a:t>Brazilian</a:t>
            </a:r>
            <a:r>
              <a:rPr lang="fr-FR" sz="1800" b="0" strike="noStrike" spc="-1" dirty="0">
                <a:solidFill>
                  <a:srgbClr val="221913"/>
                </a:solidFill>
                <a:latin typeface="Times New Roman"/>
                <a:ea typeface="Open sans"/>
              </a:rPr>
              <a:t> Economy in the </a:t>
            </a:r>
            <a:r>
              <a:rPr lang="fr-FR" sz="1800" b="0" strike="noStrike" spc="-1" dirty="0" err="1">
                <a:solidFill>
                  <a:srgbClr val="221913"/>
                </a:solidFill>
                <a:latin typeface="Times New Roman"/>
                <a:ea typeface="Open sans"/>
              </a:rPr>
              <a:t>period</a:t>
            </a:r>
            <a:r>
              <a:rPr lang="fr-FR" sz="1800" b="0" strike="noStrike" spc="-1" dirty="0">
                <a:solidFill>
                  <a:srgbClr val="221913"/>
                </a:solidFill>
                <a:latin typeface="Times New Roman"/>
                <a:ea typeface="Open sans"/>
              </a:rPr>
              <a:t> 1997-2012» in : </a:t>
            </a:r>
            <a:r>
              <a:rPr lang="fr-FR" sz="1800" b="0" strike="noStrike" spc="-1" dirty="0" err="1">
                <a:solidFill>
                  <a:srgbClr val="221913"/>
                </a:solidFill>
                <a:latin typeface="Times New Roman"/>
                <a:ea typeface="Open sans"/>
              </a:rPr>
              <a:t>Panoeconomicus</a:t>
            </a:r>
            <a:r>
              <a:rPr lang="fr-FR" sz="1800" b="0" strike="noStrike" spc="-1" dirty="0">
                <a:solidFill>
                  <a:srgbClr val="221913"/>
                </a:solidFill>
                <a:latin typeface="Times New Roman"/>
                <a:ea typeface="Open sans"/>
              </a:rPr>
              <a:t>, 2014, 5, </a:t>
            </a:r>
            <a:r>
              <a:rPr lang="fr-FR" sz="1800" b="0" strike="noStrike" spc="-1" dirty="0" err="1">
                <a:solidFill>
                  <a:srgbClr val="221913"/>
                </a:solidFill>
                <a:latin typeface="Times New Roman"/>
                <a:ea typeface="Open sans"/>
              </a:rPr>
              <a:t>Special</a:t>
            </a:r>
            <a:r>
              <a:rPr lang="fr-FR" sz="1800" b="0" strike="noStrike" spc="-1" dirty="0">
                <a:solidFill>
                  <a:srgbClr val="221913"/>
                </a:solidFill>
                <a:latin typeface="Times New Roman"/>
                <a:ea typeface="Open sans"/>
              </a:rPr>
              <a:t> Issue, pp. 527-542 </a:t>
            </a:r>
            <a:endParaRPr lang="fr-FR" sz="1800" b="0" strike="noStrike" spc="-1" dirty="0">
              <a:solidFill>
                <a:srgbClr val="000000"/>
              </a:solidFill>
              <a:latin typeface="Arial"/>
            </a:endParaRPr>
          </a:p>
        </p:txBody>
      </p:sp>
      <p:sp>
        <p:nvSpPr>
          <p:cNvPr id="87" name="ZoneTexte 2"/>
          <p:cNvSpPr/>
          <p:nvPr/>
        </p:nvSpPr>
        <p:spPr>
          <a:xfrm>
            <a:off x="4181040" y="2818080"/>
            <a:ext cx="6778080" cy="56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ED874E"/>
                </a:solidFill>
                <a:latin typeface="Times New Roman"/>
                <a:ea typeface="DejaVu Sans"/>
              </a:rPr>
              <a:t>VINICIUS et TEXEIRA (2014)</a:t>
            </a:r>
            <a:endParaRPr lang="fr-FR" sz="2100" b="0" strike="noStrike" spc="-1">
              <a:solidFill>
                <a:srgbClr val="000000"/>
              </a:solidFill>
              <a:latin typeface="Arial"/>
            </a:endParaRPr>
          </a:p>
        </p:txBody>
      </p:sp>
      <p:grpSp>
        <p:nvGrpSpPr>
          <p:cNvPr id="88" name="Google Shape;10416;p 1"/>
          <p:cNvGrpSpPr/>
          <p:nvPr/>
        </p:nvGrpSpPr>
        <p:grpSpPr>
          <a:xfrm>
            <a:off x="3419280" y="3059640"/>
            <a:ext cx="673920" cy="375120"/>
            <a:chOff x="3419280" y="3059640"/>
            <a:chExt cx="673920" cy="375120"/>
          </a:xfrm>
        </p:grpSpPr>
        <p:sp>
          <p:nvSpPr>
            <p:cNvPr id="89" name="Google Shape;10417;p 1"/>
            <p:cNvSpPr/>
            <p:nvPr/>
          </p:nvSpPr>
          <p:spPr>
            <a:xfrm>
              <a:off x="3419280" y="3059640"/>
              <a:ext cx="673920" cy="375120"/>
            </a:xfrm>
            <a:custGeom>
              <a:avLst/>
              <a:gdLst>
                <a:gd name="textAreaLeft" fmla="*/ 0 w 673920"/>
                <a:gd name="textAreaRight" fmla="*/ 684360 w 673920"/>
                <a:gd name="textAreaTop" fmla="*/ 0 h 375120"/>
                <a:gd name="textAreaBottom" fmla="*/ 382680 h 375120"/>
              </a:gdLst>
              <a:ahLst/>
              <a:cxnLst/>
              <a:rect l="textAreaLeft" t="textAreaTop" r="textAreaRight" b="textAreaBottom"/>
              <a:pathLst>
                <a:path w="11086" h="9026">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endParaRPr lang="fr-FR" sz="2400" b="0" strike="noStrike" spc="-1">
                <a:solidFill>
                  <a:srgbClr val="000000"/>
                </a:solidFill>
                <a:latin typeface="Times New Roman"/>
                <a:ea typeface="DejaVu Sans"/>
              </a:endParaRPr>
            </a:p>
          </p:txBody>
        </p:sp>
        <p:sp>
          <p:nvSpPr>
            <p:cNvPr id="90" name="Google Shape;10418;p 1"/>
            <p:cNvSpPr/>
            <p:nvPr/>
          </p:nvSpPr>
          <p:spPr>
            <a:xfrm>
              <a:off x="3570120" y="3106080"/>
              <a:ext cx="133200" cy="6480"/>
            </a:xfrm>
            <a:custGeom>
              <a:avLst/>
              <a:gdLst>
                <a:gd name="textAreaLeft" fmla="*/ 0 w 133200"/>
                <a:gd name="textAreaRight" fmla="*/ 143640 w 133200"/>
                <a:gd name="textAreaTop" fmla="*/ 0 h 6480"/>
                <a:gd name="textAreaBottom" fmla="*/ 14040 h 6480"/>
              </a:gdLst>
              <a:ahLst/>
              <a:cxnLst/>
              <a:rect l="textAreaLeft" t="textAreaTop" r="textAreaRight" b="textAreaBottom"/>
              <a:pathLst>
                <a:path w="2323" h="334">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1" name="Google Shape;10419;p 1"/>
            <p:cNvSpPr/>
            <p:nvPr/>
          </p:nvSpPr>
          <p:spPr>
            <a:xfrm>
              <a:off x="3514680" y="3133800"/>
              <a:ext cx="187920" cy="6480"/>
            </a:xfrm>
            <a:custGeom>
              <a:avLst/>
              <a:gdLst>
                <a:gd name="textAreaLeft" fmla="*/ 0 w 187920"/>
                <a:gd name="textAreaRight" fmla="*/ 198000 w 18792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2" name="Google Shape;10420;p 1"/>
            <p:cNvSpPr/>
            <p:nvPr/>
          </p:nvSpPr>
          <p:spPr>
            <a:xfrm>
              <a:off x="3514680" y="3161160"/>
              <a:ext cx="187920" cy="6480"/>
            </a:xfrm>
            <a:custGeom>
              <a:avLst/>
              <a:gdLst>
                <a:gd name="textAreaLeft" fmla="*/ 0 w 187920"/>
                <a:gd name="textAreaRight" fmla="*/ 198000 w 18792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3" name="Google Shape;10421;p 1"/>
            <p:cNvSpPr/>
            <p:nvPr/>
          </p:nvSpPr>
          <p:spPr>
            <a:xfrm>
              <a:off x="3514680" y="3188880"/>
              <a:ext cx="146520" cy="6480"/>
            </a:xfrm>
            <a:custGeom>
              <a:avLst/>
              <a:gdLst>
                <a:gd name="textAreaLeft" fmla="*/ 0 w 146520"/>
                <a:gd name="textAreaRight" fmla="*/ 156960 w 146520"/>
                <a:gd name="textAreaTop" fmla="*/ 0 h 6480"/>
                <a:gd name="textAreaBottom" fmla="*/ 14040 h 6480"/>
              </a:gdLst>
              <a:ahLst/>
              <a:cxnLst/>
              <a:rect l="textAreaLeft" t="textAreaTop" r="textAreaRight" b="textAreaBottom"/>
              <a:pathLst>
                <a:path w="2549" h="334">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4" name="Google Shape;10422;p 1"/>
            <p:cNvSpPr/>
            <p:nvPr/>
          </p:nvSpPr>
          <p:spPr>
            <a:xfrm>
              <a:off x="3570120" y="3243960"/>
              <a:ext cx="133200" cy="6480"/>
            </a:xfrm>
            <a:custGeom>
              <a:avLst/>
              <a:gdLst>
                <a:gd name="textAreaLeft" fmla="*/ 0 w 133200"/>
                <a:gd name="textAreaRight" fmla="*/ 143640 w 133200"/>
                <a:gd name="textAreaTop" fmla="*/ 0 h 6480"/>
                <a:gd name="textAreaBottom" fmla="*/ 14040 h 6480"/>
              </a:gdLst>
              <a:ahLst/>
              <a:cxnLst/>
              <a:rect l="textAreaLeft" t="textAreaTop" r="textAreaRight" b="textAreaBottom"/>
              <a:pathLst>
                <a:path w="2323" h="335">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5" name="Google Shape;10423;p 1"/>
            <p:cNvSpPr/>
            <p:nvPr/>
          </p:nvSpPr>
          <p:spPr>
            <a:xfrm>
              <a:off x="3514680" y="3271320"/>
              <a:ext cx="187920" cy="6120"/>
            </a:xfrm>
            <a:custGeom>
              <a:avLst/>
              <a:gdLst>
                <a:gd name="textAreaLeft" fmla="*/ 0 w 187920"/>
                <a:gd name="textAreaRight" fmla="*/ 198000 w 187920"/>
                <a:gd name="textAreaTop" fmla="*/ 0 h 6120"/>
                <a:gd name="textAreaBottom" fmla="*/ 13680 h 6120"/>
              </a:gdLst>
              <a:ahLst/>
              <a:cxnLst/>
              <a:rect l="textAreaLeft" t="textAreaTop" r="textAreaRight" b="textAreaBottom"/>
              <a:pathLst>
                <a:path w="3228" h="323">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6" name="Google Shape;10424;p 1"/>
            <p:cNvSpPr/>
            <p:nvPr/>
          </p:nvSpPr>
          <p:spPr>
            <a:xfrm>
              <a:off x="3514680" y="3299040"/>
              <a:ext cx="84240" cy="6120"/>
            </a:xfrm>
            <a:custGeom>
              <a:avLst/>
              <a:gdLst>
                <a:gd name="textAreaLeft" fmla="*/ 0 w 84240"/>
                <a:gd name="textAreaRight" fmla="*/ 94680 w 84240"/>
                <a:gd name="textAreaTop" fmla="*/ 0 h 6120"/>
                <a:gd name="textAreaBottom" fmla="*/ 13680 h 6120"/>
              </a:gdLst>
              <a:ahLst/>
              <a:cxnLst/>
              <a:rect l="textAreaLeft" t="textAreaTop" r="textAreaRight" b="textAreaBottom"/>
              <a:pathLst>
                <a:path w="1549" h="323">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7" name="Google Shape;10425;p 1"/>
            <p:cNvSpPr/>
            <p:nvPr/>
          </p:nvSpPr>
          <p:spPr>
            <a:xfrm>
              <a:off x="3860280" y="3198600"/>
              <a:ext cx="132480" cy="6480"/>
            </a:xfrm>
            <a:custGeom>
              <a:avLst/>
              <a:gdLst>
                <a:gd name="textAreaLeft" fmla="*/ 0 w 132480"/>
                <a:gd name="textAreaRight" fmla="*/ 142560 w 132480"/>
                <a:gd name="textAreaTop" fmla="*/ 0 h 6480"/>
                <a:gd name="textAreaBottom" fmla="*/ 14040 h 6480"/>
              </a:gdLst>
              <a:ahLst/>
              <a:cxnLst/>
              <a:rect l="textAreaLeft" t="textAreaTop" r="textAreaRight" b="textAreaBottom"/>
              <a:pathLst>
                <a:path w="2323" h="334">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8" name="Google Shape;10426;p 1"/>
            <p:cNvSpPr/>
            <p:nvPr/>
          </p:nvSpPr>
          <p:spPr>
            <a:xfrm>
              <a:off x="3804480" y="3225600"/>
              <a:ext cx="188280" cy="6120"/>
            </a:xfrm>
            <a:custGeom>
              <a:avLst/>
              <a:gdLst>
                <a:gd name="textAreaLeft" fmla="*/ 0 w 188280"/>
                <a:gd name="textAreaRight" fmla="*/ 198720 w 188280"/>
                <a:gd name="textAreaTop" fmla="*/ 0 h 6120"/>
                <a:gd name="textAreaBottom" fmla="*/ 13680 h 6120"/>
              </a:gdLst>
              <a:ahLst/>
              <a:cxnLst/>
              <a:rect l="textAreaLeft" t="textAreaTop" r="textAreaRight" b="textAreaBottom"/>
              <a:pathLst>
                <a:path w="3228" h="322">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99" name="Google Shape;10427;p 1"/>
            <p:cNvSpPr/>
            <p:nvPr/>
          </p:nvSpPr>
          <p:spPr>
            <a:xfrm>
              <a:off x="3804480" y="3253680"/>
              <a:ext cx="84600" cy="6120"/>
            </a:xfrm>
            <a:custGeom>
              <a:avLst/>
              <a:gdLst>
                <a:gd name="textAreaLeft" fmla="*/ 0 w 84600"/>
                <a:gd name="textAreaRight" fmla="*/ 95040 w 84600"/>
                <a:gd name="textAreaTop" fmla="*/ 0 h 6120"/>
                <a:gd name="textAreaBottom" fmla="*/ 13680 h 6120"/>
              </a:gdLst>
              <a:ahLst/>
              <a:cxnLst/>
              <a:rect l="textAreaLeft" t="textAreaTop" r="textAreaRight" b="textAreaBottom"/>
              <a:pathLst>
                <a:path w="1549" h="322">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00" name="Google Shape;10428;p 1"/>
            <p:cNvSpPr/>
            <p:nvPr/>
          </p:nvSpPr>
          <p:spPr>
            <a:xfrm>
              <a:off x="3808440" y="3106080"/>
              <a:ext cx="188640" cy="52560"/>
            </a:xfrm>
            <a:custGeom>
              <a:avLst/>
              <a:gdLst>
                <a:gd name="textAreaLeft" fmla="*/ 0 w 188640"/>
                <a:gd name="textAreaRight" fmla="*/ 199080 w 188640"/>
                <a:gd name="textAreaTop" fmla="*/ 0 h 52560"/>
                <a:gd name="textAreaBottom" fmla="*/ 60120 h 52560"/>
              </a:gdLst>
              <a:ahLst/>
              <a:cxnLst/>
              <a:rect l="textAreaLeft" t="textAreaTop" r="textAreaRight" b="textAreaBottom"/>
              <a:pathLst>
                <a:path w="3227" h="1418">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29880" rIns="122040" bIns="29880" anchor="ctr">
              <a:noAutofit/>
            </a:bodyPr>
            <a:lstStyle/>
            <a:p>
              <a:endParaRPr lang="fr-FR" sz="2400" b="0" strike="noStrike" spc="-1">
                <a:solidFill>
                  <a:srgbClr val="000000"/>
                </a:solidFill>
                <a:latin typeface="Times New Roman"/>
                <a:ea typeface="DejaVu Sans"/>
              </a:endParaRPr>
            </a:p>
          </p:txBody>
        </p:sp>
      </p:grpSp>
      <p:grpSp>
        <p:nvGrpSpPr>
          <p:cNvPr id="101" name="Group 100"/>
          <p:cNvGrpSpPr/>
          <p:nvPr/>
        </p:nvGrpSpPr>
        <p:grpSpPr>
          <a:xfrm>
            <a:off x="3276000" y="179640"/>
            <a:ext cx="7697520" cy="1184760"/>
            <a:chOff x="3276000" y="179640"/>
            <a:chExt cx="7697520" cy="1184760"/>
          </a:xfrm>
        </p:grpSpPr>
        <p:sp>
          <p:nvSpPr>
            <p:cNvPr id="102" name="ZoneTexte 30"/>
            <p:cNvSpPr/>
            <p:nvPr/>
          </p:nvSpPr>
          <p:spPr>
            <a:xfrm>
              <a:off x="4195080" y="179640"/>
              <a:ext cx="6778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2000" b="1" strike="noStrike" spc="-1">
                  <a:solidFill>
                    <a:srgbClr val="ED874E"/>
                  </a:solidFill>
                  <a:latin typeface="Times New Roman"/>
                  <a:ea typeface="DejaVu Sans"/>
                </a:rPr>
                <a:t>GRAVELINE M.H et GERMAIN D. (2022)</a:t>
              </a:r>
              <a:endParaRPr lang="fr-FR" sz="2000" b="0" strike="noStrike" spc="-1">
                <a:solidFill>
                  <a:srgbClr val="000000"/>
                </a:solidFill>
                <a:latin typeface="Arial"/>
              </a:endParaRPr>
            </a:p>
          </p:txBody>
        </p:sp>
        <p:sp>
          <p:nvSpPr>
            <p:cNvPr id="103" name="Rectangle 102"/>
            <p:cNvSpPr/>
            <p:nvPr/>
          </p:nvSpPr>
          <p:spPr>
            <a:xfrm>
              <a:off x="3276000" y="587880"/>
              <a:ext cx="7691760" cy="776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50000"/>
                </a:lnSpc>
              </a:pPr>
              <a:r>
                <a:rPr lang="fr-FR" sz="1800" b="0" strike="noStrike" spc="-1">
                  <a:solidFill>
                    <a:srgbClr val="000000"/>
                  </a:solidFill>
                  <a:latin typeface="Times New Roman"/>
                  <a:ea typeface="DejaVu Sans"/>
                </a:rPr>
                <a:t>« Disaster Risk Resilience: Conceptual Evolution, Key Issues, and Opportunities » in : International Journal of Disaster Risk Science-  13:330–341 </a:t>
              </a:r>
              <a:endParaRPr lang="fr-FR" sz="1800" b="0" strike="noStrike" spc="-1">
                <a:solidFill>
                  <a:srgbClr val="000000"/>
                </a:solidFill>
                <a:latin typeface="Arial"/>
              </a:endParaRPr>
            </a:p>
          </p:txBody>
        </p:sp>
        <p:grpSp>
          <p:nvGrpSpPr>
            <p:cNvPr id="104" name="Google Shape;10416;p 2"/>
            <p:cNvGrpSpPr/>
            <p:nvPr/>
          </p:nvGrpSpPr>
          <p:grpSpPr>
            <a:xfrm>
              <a:off x="3502080" y="249840"/>
              <a:ext cx="673920" cy="375120"/>
              <a:chOff x="3502080" y="249840"/>
              <a:chExt cx="673920" cy="375120"/>
            </a:xfrm>
          </p:grpSpPr>
          <p:sp>
            <p:nvSpPr>
              <p:cNvPr id="105" name="Google Shape;10417;p 2"/>
              <p:cNvSpPr/>
              <p:nvPr/>
            </p:nvSpPr>
            <p:spPr>
              <a:xfrm>
                <a:off x="3502080" y="249840"/>
                <a:ext cx="673920" cy="375120"/>
              </a:xfrm>
              <a:custGeom>
                <a:avLst/>
                <a:gdLst>
                  <a:gd name="textAreaLeft" fmla="*/ 0 w 673920"/>
                  <a:gd name="textAreaRight" fmla="*/ 684360 w 673920"/>
                  <a:gd name="textAreaTop" fmla="*/ 0 h 375120"/>
                  <a:gd name="textAreaBottom" fmla="*/ 382680 h 375120"/>
                </a:gdLst>
                <a:ahLst/>
                <a:cxnLst/>
                <a:rect l="textAreaLeft" t="textAreaTop" r="textAreaRight" b="textAreaBottom"/>
                <a:pathLst>
                  <a:path w="11086" h="9026">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endParaRPr lang="fr-FR" sz="2400" b="0" strike="noStrike" spc="-1">
                  <a:solidFill>
                    <a:srgbClr val="000000"/>
                  </a:solidFill>
                  <a:latin typeface="Times New Roman"/>
                  <a:ea typeface="DejaVu Sans"/>
                </a:endParaRPr>
              </a:p>
            </p:txBody>
          </p:sp>
          <p:sp>
            <p:nvSpPr>
              <p:cNvPr id="106" name="Google Shape;10418;p 2"/>
              <p:cNvSpPr/>
              <p:nvPr/>
            </p:nvSpPr>
            <p:spPr>
              <a:xfrm>
                <a:off x="3652920" y="296280"/>
                <a:ext cx="133200" cy="6480"/>
              </a:xfrm>
              <a:custGeom>
                <a:avLst/>
                <a:gdLst>
                  <a:gd name="textAreaLeft" fmla="*/ 0 w 133200"/>
                  <a:gd name="textAreaRight" fmla="*/ 143640 w 133200"/>
                  <a:gd name="textAreaTop" fmla="*/ 0 h 6480"/>
                  <a:gd name="textAreaBottom" fmla="*/ 14040 h 6480"/>
                </a:gdLst>
                <a:ahLst/>
                <a:cxnLst/>
                <a:rect l="textAreaLeft" t="textAreaTop" r="textAreaRight" b="textAreaBottom"/>
                <a:pathLst>
                  <a:path w="2323" h="334">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07" name="Google Shape;10419;p 2"/>
              <p:cNvSpPr/>
              <p:nvPr/>
            </p:nvSpPr>
            <p:spPr>
              <a:xfrm>
                <a:off x="3597120" y="324000"/>
                <a:ext cx="188280" cy="6480"/>
              </a:xfrm>
              <a:custGeom>
                <a:avLst/>
                <a:gdLst>
                  <a:gd name="textAreaLeft" fmla="*/ 0 w 188280"/>
                  <a:gd name="textAreaRight" fmla="*/ 198720 w 18828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08" name="Google Shape;10420;p 2"/>
              <p:cNvSpPr/>
              <p:nvPr/>
            </p:nvSpPr>
            <p:spPr>
              <a:xfrm>
                <a:off x="3597120" y="351360"/>
                <a:ext cx="188280" cy="6480"/>
              </a:xfrm>
              <a:custGeom>
                <a:avLst/>
                <a:gdLst>
                  <a:gd name="textAreaLeft" fmla="*/ 0 w 188280"/>
                  <a:gd name="textAreaRight" fmla="*/ 198720 w 18828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09" name="Google Shape;10421;p 2"/>
              <p:cNvSpPr/>
              <p:nvPr/>
            </p:nvSpPr>
            <p:spPr>
              <a:xfrm>
                <a:off x="3597120" y="379080"/>
                <a:ext cx="146880" cy="6480"/>
              </a:xfrm>
              <a:custGeom>
                <a:avLst/>
                <a:gdLst>
                  <a:gd name="textAreaLeft" fmla="*/ 0 w 146880"/>
                  <a:gd name="textAreaRight" fmla="*/ 157320 w 146880"/>
                  <a:gd name="textAreaTop" fmla="*/ 0 h 6480"/>
                  <a:gd name="textAreaBottom" fmla="*/ 14040 h 6480"/>
                </a:gdLst>
                <a:ahLst/>
                <a:cxnLst/>
                <a:rect l="textAreaLeft" t="textAreaTop" r="textAreaRight" b="textAreaBottom"/>
                <a:pathLst>
                  <a:path w="2549" h="334">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10" name="Google Shape;10422;p 2"/>
              <p:cNvSpPr/>
              <p:nvPr/>
            </p:nvSpPr>
            <p:spPr>
              <a:xfrm>
                <a:off x="3652920" y="434160"/>
                <a:ext cx="133200" cy="6480"/>
              </a:xfrm>
              <a:custGeom>
                <a:avLst/>
                <a:gdLst>
                  <a:gd name="textAreaLeft" fmla="*/ 0 w 133200"/>
                  <a:gd name="textAreaRight" fmla="*/ 143640 w 133200"/>
                  <a:gd name="textAreaTop" fmla="*/ 0 h 6480"/>
                  <a:gd name="textAreaBottom" fmla="*/ 14040 h 6480"/>
                </a:gdLst>
                <a:ahLst/>
                <a:cxnLst/>
                <a:rect l="textAreaLeft" t="textAreaTop" r="textAreaRight" b="textAreaBottom"/>
                <a:pathLst>
                  <a:path w="2323" h="335">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11" name="Google Shape;10423;p 2"/>
              <p:cNvSpPr/>
              <p:nvPr/>
            </p:nvSpPr>
            <p:spPr>
              <a:xfrm>
                <a:off x="3597120" y="461520"/>
                <a:ext cx="188280" cy="5760"/>
              </a:xfrm>
              <a:custGeom>
                <a:avLst/>
                <a:gdLst>
                  <a:gd name="textAreaLeft" fmla="*/ 0 w 188280"/>
                  <a:gd name="textAreaRight" fmla="*/ 198720 w 188280"/>
                  <a:gd name="textAreaTop" fmla="*/ 0 h 5760"/>
                  <a:gd name="textAreaBottom" fmla="*/ 12600 h 5760"/>
                </a:gdLst>
                <a:ahLst/>
                <a:cxnLst/>
                <a:rect l="textAreaLeft" t="textAreaTop" r="textAreaRight" b="textAreaBottom"/>
                <a:pathLst>
                  <a:path w="3228" h="323">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5760" rIns="122040" bIns="5760" anchor="ctr">
                <a:noAutofit/>
              </a:bodyPr>
              <a:lstStyle/>
              <a:p>
                <a:endParaRPr lang="fr-FR" sz="2400" b="0" strike="noStrike" spc="-1">
                  <a:solidFill>
                    <a:srgbClr val="000000"/>
                  </a:solidFill>
                  <a:latin typeface="Times New Roman"/>
                  <a:ea typeface="DejaVu Sans"/>
                </a:endParaRPr>
              </a:p>
            </p:txBody>
          </p:sp>
          <p:sp>
            <p:nvSpPr>
              <p:cNvPr id="112" name="Google Shape;10424;p 2"/>
              <p:cNvSpPr/>
              <p:nvPr/>
            </p:nvSpPr>
            <p:spPr>
              <a:xfrm>
                <a:off x="3597120" y="489240"/>
                <a:ext cx="84600" cy="6120"/>
              </a:xfrm>
              <a:custGeom>
                <a:avLst/>
                <a:gdLst>
                  <a:gd name="textAreaLeft" fmla="*/ 0 w 84600"/>
                  <a:gd name="textAreaRight" fmla="*/ 95040 w 84600"/>
                  <a:gd name="textAreaTop" fmla="*/ 0 h 6120"/>
                  <a:gd name="textAreaBottom" fmla="*/ 13680 h 6120"/>
                </a:gdLst>
                <a:ahLst/>
                <a:cxnLst/>
                <a:rect l="textAreaLeft" t="textAreaTop" r="textAreaRight" b="textAreaBottom"/>
                <a:pathLst>
                  <a:path w="1549" h="323">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13" name="Google Shape;10425;p 2"/>
              <p:cNvSpPr/>
              <p:nvPr/>
            </p:nvSpPr>
            <p:spPr>
              <a:xfrm>
                <a:off x="3942720" y="388800"/>
                <a:ext cx="132480" cy="6480"/>
              </a:xfrm>
              <a:custGeom>
                <a:avLst/>
                <a:gdLst>
                  <a:gd name="textAreaLeft" fmla="*/ 0 w 132480"/>
                  <a:gd name="textAreaRight" fmla="*/ 142560 w 132480"/>
                  <a:gd name="textAreaTop" fmla="*/ 0 h 6480"/>
                  <a:gd name="textAreaBottom" fmla="*/ 14040 h 6480"/>
                </a:gdLst>
                <a:ahLst/>
                <a:cxnLst/>
                <a:rect l="textAreaLeft" t="textAreaTop" r="textAreaRight" b="textAreaBottom"/>
                <a:pathLst>
                  <a:path w="2323" h="334">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14" name="Google Shape;10426;p 2"/>
              <p:cNvSpPr/>
              <p:nvPr/>
            </p:nvSpPr>
            <p:spPr>
              <a:xfrm>
                <a:off x="3887280" y="415440"/>
                <a:ext cx="187920" cy="6120"/>
              </a:xfrm>
              <a:custGeom>
                <a:avLst/>
                <a:gdLst>
                  <a:gd name="textAreaLeft" fmla="*/ 0 w 187920"/>
                  <a:gd name="textAreaRight" fmla="*/ 198000 w 187920"/>
                  <a:gd name="textAreaTop" fmla="*/ 0 h 6120"/>
                  <a:gd name="textAreaBottom" fmla="*/ 13680 h 6120"/>
                </a:gdLst>
                <a:ahLst/>
                <a:cxnLst/>
                <a:rect l="textAreaLeft" t="textAreaTop" r="textAreaRight" b="textAreaBottom"/>
                <a:pathLst>
                  <a:path w="3228" h="322">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15" name="Google Shape;10427;p 2"/>
              <p:cNvSpPr/>
              <p:nvPr/>
            </p:nvSpPr>
            <p:spPr>
              <a:xfrm>
                <a:off x="3887280" y="443880"/>
                <a:ext cx="84240" cy="6120"/>
              </a:xfrm>
              <a:custGeom>
                <a:avLst/>
                <a:gdLst>
                  <a:gd name="textAreaLeft" fmla="*/ 0 w 84240"/>
                  <a:gd name="textAreaRight" fmla="*/ 94680 w 84240"/>
                  <a:gd name="textAreaTop" fmla="*/ 0 h 6120"/>
                  <a:gd name="textAreaBottom" fmla="*/ 13680 h 6120"/>
                </a:gdLst>
                <a:ahLst/>
                <a:cxnLst/>
                <a:rect l="textAreaLeft" t="textAreaTop" r="textAreaRight" b="textAreaBottom"/>
                <a:pathLst>
                  <a:path w="1549" h="322">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16" name="Google Shape;10428;p 2"/>
              <p:cNvSpPr/>
              <p:nvPr/>
            </p:nvSpPr>
            <p:spPr>
              <a:xfrm>
                <a:off x="3890880" y="296280"/>
                <a:ext cx="189000" cy="52560"/>
              </a:xfrm>
              <a:custGeom>
                <a:avLst/>
                <a:gdLst>
                  <a:gd name="textAreaLeft" fmla="*/ 0 w 189000"/>
                  <a:gd name="textAreaRight" fmla="*/ 199440 w 189000"/>
                  <a:gd name="textAreaTop" fmla="*/ 0 h 52560"/>
                  <a:gd name="textAreaBottom" fmla="*/ 60120 h 52560"/>
                </a:gdLst>
                <a:ahLst/>
                <a:cxnLst/>
                <a:rect l="textAreaLeft" t="textAreaTop" r="textAreaRight" b="textAreaBottom"/>
                <a:pathLst>
                  <a:path w="3227" h="1418">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29880" rIns="122040" bIns="29880" anchor="ctr">
                <a:noAutofit/>
              </a:bodyPr>
              <a:lstStyle/>
              <a:p>
                <a:endParaRPr lang="fr-FR" sz="2400" b="0" strike="noStrike" spc="-1">
                  <a:solidFill>
                    <a:srgbClr val="000000"/>
                  </a:solidFill>
                  <a:latin typeface="Times New Roman"/>
                  <a:ea typeface="DejaVu Sans"/>
                </a:endParaRPr>
              </a:p>
            </p:txBody>
          </p:sp>
        </p:grpSp>
      </p:grpSp>
      <p:sp>
        <p:nvSpPr>
          <p:cNvPr id="117" name="ZoneTexte 5"/>
          <p:cNvSpPr/>
          <p:nvPr/>
        </p:nvSpPr>
        <p:spPr>
          <a:xfrm>
            <a:off x="4201560" y="1653480"/>
            <a:ext cx="6778080" cy="57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ED874E"/>
                </a:solidFill>
                <a:latin typeface="Times New Roman"/>
                <a:ea typeface="DejaVu Sans"/>
              </a:rPr>
              <a:t>GALLIC et VERMANDEL (2019)</a:t>
            </a:r>
            <a:endParaRPr lang="fr-FR" sz="2100" b="0" strike="noStrike" spc="-1">
              <a:solidFill>
                <a:srgbClr val="000000"/>
              </a:solidFill>
              <a:latin typeface="Arial"/>
            </a:endParaRPr>
          </a:p>
        </p:txBody>
      </p:sp>
      <p:grpSp>
        <p:nvGrpSpPr>
          <p:cNvPr id="118" name="Google Shape;10416;p 3"/>
          <p:cNvGrpSpPr/>
          <p:nvPr/>
        </p:nvGrpSpPr>
        <p:grpSpPr>
          <a:xfrm>
            <a:off x="3467880" y="1847880"/>
            <a:ext cx="673200" cy="375120"/>
            <a:chOff x="3467880" y="1847880"/>
            <a:chExt cx="673200" cy="375120"/>
          </a:xfrm>
        </p:grpSpPr>
        <p:sp>
          <p:nvSpPr>
            <p:cNvPr id="119" name="Google Shape;10417;p 3"/>
            <p:cNvSpPr/>
            <p:nvPr/>
          </p:nvSpPr>
          <p:spPr>
            <a:xfrm>
              <a:off x="3467880" y="1847880"/>
              <a:ext cx="673200" cy="375120"/>
            </a:xfrm>
            <a:custGeom>
              <a:avLst/>
              <a:gdLst>
                <a:gd name="textAreaLeft" fmla="*/ 0 w 673200"/>
                <a:gd name="textAreaRight" fmla="*/ 683280 w 673200"/>
                <a:gd name="textAreaTop" fmla="*/ 0 h 375120"/>
                <a:gd name="textAreaBottom" fmla="*/ 382680 h 375120"/>
              </a:gdLst>
              <a:ahLst/>
              <a:cxnLst/>
              <a:rect l="textAreaLeft" t="textAreaTop" r="textAreaRight" b="textAreaBottom"/>
              <a:pathLst>
                <a:path w="11086" h="9026">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endParaRPr lang="fr-FR" sz="2400" b="0" strike="noStrike" spc="-1">
                <a:solidFill>
                  <a:srgbClr val="000000"/>
                </a:solidFill>
                <a:latin typeface="Times New Roman"/>
                <a:ea typeface="DejaVu Sans"/>
              </a:endParaRPr>
            </a:p>
          </p:txBody>
        </p:sp>
        <p:sp>
          <p:nvSpPr>
            <p:cNvPr id="120" name="Google Shape;10418;p 3"/>
            <p:cNvSpPr/>
            <p:nvPr/>
          </p:nvSpPr>
          <p:spPr>
            <a:xfrm>
              <a:off x="3619080" y="1894320"/>
              <a:ext cx="132480" cy="6480"/>
            </a:xfrm>
            <a:custGeom>
              <a:avLst/>
              <a:gdLst>
                <a:gd name="textAreaLeft" fmla="*/ 0 w 132480"/>
                <a:gd name="textAreaRight" fmla="*/ 142560 w 132480"/>
                <a:gd name="textAreaTop" fmla="*/ 0 h 6480"/>
                <a:gd name="textAreaBottom" fmla="*/ 14040 h 6480"/>
              </a:gdLst>
              <a:ahLst/>
              <a:cxnLst/>
              <a:rect l="textAreaLeft" t="textAreaTop" r="textAreaRight" b="textAreaBottom"/>
              <a:pathLst>
                <a:path w="2323" h="334">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1" name="Google Shape;10419;p 3"/>
            <p:cNvSpPr/>
            <p:nvPr/>
          </p:nvSpPr>
          <p:spPr>
            <a:xfrm>
              <a:off x="3563280" y="1922040"/>
              <a:ext cx="188280" cy="6480"/>
            </a:xfrm>
            <a:custGeom>
              <a:avLst/>
              <a:gdLst>
                <a:gd name="textAreaLeft" fmla="*/ 0 w 188280"/>
                <a:gd name="textAreaRight" fmla="*/ 198720 w 18828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2" name="Google Shape;10420;p 3"/>
            <p:cNvSpPr/>
            <p:nvPr/>
          </p:nvSpPr>
          <p:spPr>
            <a:xfrm>
              <a:off x="3563280" y="1949400"/>
              <a:ext cx="188280" cy="6480"/>
            </a:xfrm>
            <a:custGeom>
              <a:avLst/>
              <a:gdLst>
                <a:gd name="textAreaLeft" fmla="*/ 0 w 188280"/>
                <a:gd name="textAreaRight" fmla="*/ 198720 w 18828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3" name="Google Shape;10421;p 3"/>
            <p:cNvSpPr/>
            <p:nvPr/>
          </p:nvSpPr>
          <p:spPr>
            <a:xfrm>
              <a:off x="3563280" y="1977120"/>
              <a:ext cx="145800" cy="6480"/>
            </a:xfrm>
            <a:custGeom>
              <a:avLst/>
              <a:gdLst>
                <a:gd name="textAreaLeft" fmla="*/ 0 w 145800"/>
                <a:gd name="textAreaRight" fmla="*/ 155880 w 145800"/>
                <a:gd name="textAreaTop" fmla="*/ 0 h 6480"/>
                <a:gd name="textAreaBottom" fmla="*/ 14040 h 6480"/>
              </a:gdLst>
              <a:ahLst/>
              <a:cxnLst/>
              <a:rect l="textAreaLeft" t="textAreaTop" r="textAreaRight" b="textAreaBottom"/>
              <a:pathLst>
                <a:path w="2549" h="334">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4" name="Google Shape;10422;p 3"/>
            <p:cNvSpPr/>
            <p:nvPr/>
          </p:nvSpPr>
          <p:spPr>
            <a:xfrm>
              <a:off x="3619080" y="2032200"/>
              <a:ext cx="132480" cy="6480"/>
            </a:xfrm>
            <a:custGeom>
              <a:avLst/>
              <a:gdLst>
                <a:gd name="textAreaLeft" fmla="*/ 0 w 132480"/>
                <a:gd name="textAreaRight" fmla="*/ 142560 w 132480"/>
                <a:gd name="textAreaTop" fmla="*/ 0 h 6480"/>
                <a:gd name="textAreaBottom" fmla="*/ 14040 h 6480"/>
              </a:gdLst>
              <a:ahLst/>
              <a:cxnLst/>
              <a:rect l="textAreaLeft" t="textAreaTop" r="textAreaRight" b="textAreaBottom"/>
              <a:pathLst>
                <a:path w="2323" h="335">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5" name="Google Shape;10423;p 3"/>
            <p:cNvSpPr/>
            <p:nvPr/>
          </p:nvSpPr>
          <p:spPr>
            <a:xfrm>
              <a:off x="3563280" y="2059560"/>
              <a:ext cx="188280" cy="6120"/>
            </a:xfrm>
            <a:custGeom>
              <a:avLst/>
              <a:gdLst>
                <a:gd name="textAreaLeft" fmla="*/ 0 w 188280"/>
                <a:gd name="textAreaRight" fmla="*/ 198720 w 188280"/>
                <a:gd name="textAreaTop" fmla="*/ 0 h 6120"/>
                <a:gd name="textAreaBottom" fmla="*/ 13680 h 6120"/>
              </a:gdLst>
              <a:ahLst/>
              <a:cxnLst/>
              <a:rect l="textAreaLeft" t="textAreaTop" r="textAreaRight" b="textAreaBottom"/>
              <a:pathLst>
                <a:path w="3228" h="323">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6" name="Google Shape;10424;p 3"/>
            <p:cNvSpPr/>
            <p:nvPr/>
          </p:nvSpPr>
          <p:spPr>
            <a:xfrm>
              <a:off x="3563280" y="2087280"/>
              <a:ext cx="83880" cy="6120"/>
            </a:xfrm>
            <a:custGeom>
              <a:avLst/>
              <a:gdLst>
                <a:gd name="textAreaLeft" fmla="*/ 0 w 83880"/>
                <a:gd name="textAreaRight" fmla="*/ 93960 w 83880"/>
                <a:gd name="textAreaTop" fmla="*/ 0 h 6120"/>
                <a:gd name="textAreaBottom" fmla="*/ 13680 h 6120"/>
              </a:gdLst>
              <a:ahLst/>
              <a:cxnLst/>
              <a:rect l="textAreaLeft" t="textAreaTop" r="textAreaRight" b="textAreaBottom"/>
              <a:pathLst>
                <a:path w="1549" h="323">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7" name="Google Shape;10425;p 3"/>
            <p:cNvSpPr/>
            <p:nvPr/>
          </p:nvSpPr>
          <p:spPr>
            <a:xfrm>
              <a:off x="3908160" y="1986840"/>
              <a:ext cx="133200" cy="6480"/>
            </a:xfrm>
            <a:custGeom>
              <a:avLst/>
              <a:gdLst>
                <a:gd name="textAreaLeft" fmla="*/ 0 w 133200"/>
                <a:gd name="textAreaRight" fmla="*/ 143640 w 133200"/>
                <a:gd name="textAreaTop" fmla="*/ 0 h 6480"/>
                <a:gd name="textAreaBottom" fmla="*/ 14040 h 6480"/>
              </a:gdLst>
              <a:ahLst/>
              <a:cxnLst/>
              <a:rect l="textAreaLeft" t="textAreaTop" r="textAreaRight" b="textAreaBottom"/>
              <a:pathLst>
                <a:path w="2323" h="334">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8" name="Google Shape;10426;p 3"/>
            <p:cNvSpPr/>
            <p:nvPr/>
          </p:nvSpPr>
          <p:spPr>
            <a:xfrm>
              <a:off x="3852360" y="2013840"/>
              <a:ext cx="189000" cy="6120"/>
            </a:xfrm>
            <a:custGeom>
              <a:avLst/>
              <a:gdLst>
                <a:gd name="textAreaLeft" fmla="*/ 0 w 189000"/>
                <a:gd name="textAreaRight" fmla="*/ 199440 w 189000"/>
                <a:gd name="textAreaTop" fmla="*/ 0 h 6120"/>
                <a:gd name="textAreaBottom" fmla="*/ 13680 h 6120"/>
              </a:gdLst>
              <a:ahLst/>
              <a:cxnLst/>
              <a:rect l="textAreaLeft" t="textAreaTop" r="textAreaRight" b="textAreaBottom"/>
              <a:pathLst>
                <a:path w="3228" h="322">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29" name="Google Shape;10427;p 3"/>
            <p:cNvSpPr/>
            <p:nvPr/>
          </p:nvSpPr>
          <p:spPr>
            <a:xfrm>
              <a:off x="3852360" y="2041920"/>
              <a:ext cx="84600" cy="6120"/>
            </a:xfrm>
            <a:custGeom>
              <a:avLst/>
              <a:gdLst>
                <a:gd name="textAreaLeft" fmla="*/ 0 w 84600"/>
                <a:gd name="textAreaRight" fmla="*/ 95040 w 84600"/>
                <a:gd name="textAreaTop" fmla="*/ 0 h 6120"/>
                <a:gd name="textAreaBottom" fmla="*/ 13680 h 6120"/>
              </a:gdLst>
              <a:ahLst/>
              <a:cxnLst/>
              <a:rect l="textAreaLeft" t="textAreaTop" r="textAreaRight" b="textAreaBottom"/>
              <a:pathLst>
                <a:path w="1549" h="322">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30" name="Google Shape;10428;p 3"/>
            <p:cNvSpPr/>
            <p:nvPr/>
          </p:nvSpPr>
          <p:spPr>
            <a:xfrm>
              <a:off x="3857040" y="1894320"/>
              <a:ext cx="188280" cy="52560"/>
            </a:xfrm>
            <a:custGeom>
              <a:avLst/>
              <a:gdLst>
                <a:gd name="textAreaLeft" fmla="*/ 0 w 188280"/>
                <a:gd name="textAreaRight" fmla="*/ 198360 w 188280"/>
                <a:gd name="textAreaTop" fmla="*/ 0 h 52560"/>
                <a:gd name="textAreaBottom" fmla="*/ 60120 h 52560"/>
              </a:gdLst>
              <a:ahLst/>
              <a:cxnLst/>
              <a:rect l="textAreaLeft" t="textAreaTop" r="textAreaRight" b="textAreaBottom"/>
              <a:pathLst>
                <a:path w="3227" h="1418">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29880" rIns="122040" bIns="29880" anchor="ctr">
              <a:noAutofit/>
            </a:bodyPr>
            <a:lstStyle/>
            <a:p>
              <a:endParaRPr lang="fr-FR" sz="2400" b="0" strike="noStrike" spc="-1">
                <a:solidFill>
                  <a:srgbClr val="000000"/>
                </a:solidFill>
                <a:latin typeface="Times New Roman"/>
                <a:ea typeface="DejaVu Sans"/>
              </a:endParaRPr>
            </a:p>
          </p:txBody>
        </p:sp>
      </p:grpSp>
      <p:sp>
        <p:nvSpPr>
          <p:cNvPr id="131" name="ZoneTexte 7"/>
          <p:cNvSpPr/>
          <p:nvPr/>
        </p:nvSpPr>
        <p:spPr>
          <a:xfrm>
            <a:off x="3299040" y="2175840"/>
            <a:ext cx="7680240" cy="50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1800" b="0" strike="noStrike" spc="-1">
                <a:solidFill>
                  <a:srgbClr val="221913"/>
                </a:solidFill>
                <a:latin typeface="Times New Roman"/>
                <a:ea typeface="Open sans"/>
              </a:rPr>
              <a:t>« Weather Shocks » ffhalshs-02127846</a:t>
            </a:r>
            <a:endParaRPr lang="fr-FR" sz="1800" b="0" strike="noStrike" spc="-1">
              <a:solidFill>
                <a:srgbClr val="000000"/>
              </a:solidFill>
              <a:latin typeface="Arial"/>
            </a:endParaRPr>
          </a:p>
        </p:txBody>
      </p:sp>
      <p:grpSp>
        <p:nvGrpSpPr>
          <p:cNvPr id="132" name="Google Shape;10416;p 4"/>
          <p:cNvGrpSpPr/>
          <p:nvPr/>
        </p:nvGrpSpPr>
        <p:grpSpPr>
          <a:xfrm>
            <a:off x="3420000" y="5038920"/>
            <a:ext cx="673200" cy="375120"/>
            <a:chOff x="3420000" y="5038920"/>
            <a:chExt cx="673200" cy="375120"/>
          </a:xfrm>
        </p:grpSpPr>
        <p:sp>
          <p:nvSpPr>
            <p:cNvPr id="133" name="Google Shape;10417;p 4"/>
            <p:cNvSpPr/>
            <p:nvPr/>
          </p:nvSpPr>
          <p:spPr>
            <a:xfrm>
              <a:off x="3420000" y="5038920"/>
              <a:ext cx="673200" cy="375120"/>
            </a:xfrm>
            <a:custGeom>
              <a:avLst/>
              <a:gdLst>
                <a:gd name="textAreaLeft" fmla="*/ 0 w 673200"/>
                <a:gd name="textAreaRight" fmla="*/ 683280 w 673200"/>
                <a:gd name="textAreaTop" fmla="*/ 0 h 375120"/>
                <a:gd name="textAreaBottom" fmla="*/ 382680 h 375120"/>
              </a:gdLst>
              <a:ahLst/>
              <a:cxnLst/>
              <a:rect l="textAreaLeft" t="textAreaTop" r="textAreaRight" b="textAreaBottom"/>
              <a:pathLst>
                <a:path w="11086" h="9026">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122040" rIns="122040" bIns="122040" anchor="ctr">
              <a:noAutofit/>
            </a:bodyPr>
            <a:lstStyle/>
            <a:p>
              <a:endParaRPr lang="fr-FR" sz="2400" b="0" strike="noStrike" spc="-1">
                <a:solidFill>
                  <a:srgbClr val="000000"/>
                </a:solidFill>
                <a:latin typeface="Times New Roman"/>
                <a:ea typeface="DejaVu Sans"/>
              </a:endParaRPr>
            </a:p>
          </p:txBody>
        </p:sp>
        <p:sp>
          <p:nvSpPr>
            <p:cNvPr id="134" name="Google Shape;10418;p 4"/>
            <p:cNvSpPr/>
            <p:nvPr/>
          </p:nvSpPr>
          <p:spPr>
            <a:xfrm>
              <a:off x="3571200" y="5085360"/>
              <a:ext cx="132480" cy="6480"/>
            </a:xfrm>
            <a:custGeom>
              <a:avLst/>
              <a:gdLst>
                <a:gd name="textAreaLeft" fmla="*/ 0 w 132480"/>
                <a:gd name="textAreaRight" fmla="*/ 142560 w 132480"/>
                <a:gd name="textAreaTop" fmla="*/ 0 h 6480"/>
                <a:gd name="textAreaBottom" fmla="*/ 14040 h 6480"/>
              </a:gdLst>
              <a:ahLst/>
              <a:cxnLst/>
              <a:rect l="textAreaLeft" t="textAreaTop" r="textAreaRight" b="textAreaBottom"/>
              <a:pathLst>
                <a:path w="2323" h="334">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35" name="Google Shape;10419;p 4"/>
            <p:cNvSpPr/>
            <p:nvPr/>
          </p:nvSpPr>
          <p:spPr>
            <a:xfrm>
              <a:off x="3515400" y="5113080"/>
              <a:ext cx="188280" cy="6480"/>
            </a:xfrm>
            <a:custGeom>
              <a:avLst/>
              <a:gdLst>
                <a:gd name="textAreaLeft" fmla="*/ 0 w 188280"/>
                <a:gd name="textAreaRight" fmla="*/ 198720 w 18828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36" name="Google Shape;10420;p 4"/>
            <p:cNvSpPr/>
            <p:nvPr/>
          </p:nvSpPr>
          <p:spPr>
            <a:xfrm>
              <a:off x="3515400" y="5140440"/>
              <a:ext cx="188280" cy="6480"/>
            </a:xfrm>
            <a:custGeom>
              <a:avLst/>
              <a:gdLst>
                <a:gd name="textAreaLeft" fmla="*/ 0 w 188280"/>
                <a:gd name="textAreaRight" fmla="*/ 198720 w 188280"/>
                <a:gd name="textAreaTop" fmla="*/ 0 h 6480"/>
                <a:gd name="textAreaBottom" fmla="*/ 14040 h 6480"/>
              </a:gdLst>
              <a:ahLst/>
              <a:cxnLst/>
              <a:rect l="textAreaLeft" t="textAreaTop" r="textAreaRight" b="textAreaBottom"/>
              <a:pathLst>
                <a:path w="3228" h="334">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37" name="Google Shape;10421;p 4"/>
            <p:cNvSpPr/>
            <p:nvPr/>
          </p:nvSpPr>
          <p:spPr>
            <a:xfrm>
              <a:off x="3515400" y="5168160"/>
              <a:ext cx="145800" cy="6480"/>
            </a:xfrm>
            <a:custGeom>
              <a:avLst/>
              <a:gdLst>
                <a:gd name="textAreaLeft" fmla="*/ 0 w 145800"/>
                <a:gd name="textAreaRight" fmla="*/ 155880 w 145800"/>
                <a:gd name="textAreaTop" fmla="*/ 0 h 6480"/>
                <a:gd name="textAreaBottom" fmla="*/ 14040 h 6480"/>
              </a:gdLst>
              <a:ahLst/>
              <a:cxnLst/>
              <a:rect l="textAreaLeft" t="textAreaTop" r="textAreaRight" b="textAreaBottom"/>
              <a:pathLst>
                <a:path w="2549" h="334">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38" name="Google Shape;10422;p 4"/>
            <p:cNvSpPr/>
            <p:nvPr/>
          </p:nvSpPr>
          <p:spPr>
            <a:xfrm>
              <a:off x="3571200" y="5223240"/>
              <a:ext cx="132480" cy="6480"/>
            </a:xfrm>
            <a:custGeom>
              <a:avLst/>
              <a:gdLst>
                <a:gd name="textAreaLeft" fmla="*/ 0 w 132480"/>
                <a:gd name="textAreaRight" fmla="*/ 142560 w 132480"/>
                <a:gd name="textAreaTop" fmla="*/ 0 h 6480"/>
                <a:gd name="textAreaBottom" fmla="*/ 14040 h 6480"/>
              </a:gdLst>
              <a:ahLst/>
              <a:cxnLst/>
              <a:rect l="textAreaLeft" t="textAreaTop" r="textAreaRight" b="textAreaBottom"/>
              <a:pathLst>
                <a:path w="2323" h="335">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39" name="Google Shape;10423;p 4"/>
            <p:cNvSpPr/>
            <p:nvPr/>
          </p:nvSpPr>
          <p:spPr>
            <a:xfrm>
              <a:off x="3515400" y="5250600"/>
              <a:ext cx="188280" cy="6120"/>
            </a:xfrm>
            <a:custGeom>
              <a:avLst/>
              <a:gdLst>
                <a:gd name="textAreaLeft" fmla="*/ 0 w 188280"/>
                <a:gd name="textAreaRight" fmla="*/ 198720 w 188280"/>
                <a:gd name="textAreaTop" fmla="*/ 0 h 6120"/>
                <a:gd name="textAreaBottom" fmla="*/ 13680 h 6120"/>
              </a:gdLst>
              <a:ahLst/>
              <a:cxnLst/>
              <a:rect l="textAreaLeft" t="textAreaTop" r="textAreaRight" b="textAreaBottom"/>
              <a:pathLst>
                <a:path w="3228" h="323">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40" name="Google Shape;10424;p 4"/>
            <p:cNvSpPr/>
            <p:nvPr/>
          </p:nvSpPr>
          <p:spPr>
            <a:xfrm>
              <a:off x="3515400" y="5278320"/>
              <a:ext cx="83880" cy="6120"/>
            </a:xfrm>
            <a:custGeom>
              <a:avLst/>
              <a:gdLst>
                <a:gd name="textAreaLeft" fmla="*/ 0 w 83880"/>
                <a:gd name="textAreaRight" fmla="*/ 93960 w 83880"/>
                <a:gd name="textAreaTop" fmla="*/ 0 h 6120"/>
                <a:gd name="textAreaBottom" fmla="*/ 13680 h 6120"/>
              </a:gdLst>
              <a:ahLst/>
              <a:cxnLst/>
              <a:rect l="textAreaLeft" t="textAreaTop" r="textAreaRight" b="textAreaBottom"/>
              <a:pathLst>
                <a:path w="1549" h="323">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41" name="Google Shape;10425;p 4"/>
            <p:cNvSpPr/>
            <p:nvPr/>
          </p:nvSpPr>
          <p:spPr>
            <a:xfrm>
              <a:off x="3860280" y="5177880"/>
              <a:ext cx="133200" cy="6480"/>
            </a:xfrm>
            <a:custGeom>
              <a:avLst/>
              <a:gdLst>
                <a:gd name="textAreaLeft" fmla="*/ 0 w 133200"/>
                <a:gd name="textAreaRight" fmla="*/ 143640 w 133200"/>
                <a:gd name="textAreaTop" fmla="*/ 0 h 6480"/>
                <a:gd name="textAreaBottom" fmla="*/ 14040 h 6480"/>
              </a:gdLst>
              <a:ahLst/>
              <a:cxnLst/>
              <a:rect l="textAreaLeft" t="textAreaTop" r="textAreaRight" b="textAreaBottom"/>
              <a:pathLst>
                <a:path w="2323" h="334">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42" name="Google Shape;10426;p 4"/>
            <p:cNvSpPr/>
            <p:nvPr/>
          </p:nvSpPr>
          <p:spPr>
            <a:xfrm>
              <a:off x="3804480" y="5204880"/>
              <a:ext cx="189000" cy="6120"/>
            </a:xfrm>
            <a:custGeom>
              <a:avLst/>
              <a:gdLst>
                <a:gd name="textAreaLeft" fmla="*/ 0 w 189000"/>
                <a:gd name="textAreaRight" fmla="*/ 199440 w 189000"/>
                <a:gd name="textAreaTop" fmla="*/ 0 h 6120"/>
                <a:gd name="textAreaBottom" fmla="*/ 13680 h 6120"/>
              </a:gdLst>
              <a:ahLst/>
              <a:cxnLst/>
              <a:rect l="textAreaLeft" t="textAreaTop" r="textAreaRight" b="textAreaBottom"/>
              <a:pathLst>
                <a:path w="3228" h="322">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43" name="Google Shape;10427;p 4"/>
            <p:cNvSpPr/>
            <p:nvPr/>
          </p:nvSpPr>
          <p:spPr>
            <a:xfrm>
              <a:off x="3804480" y="5232960"/>
              <a:ext cx="84600" cy="6120"/>
            </a:xfrm>
            <a:custGeom>
              <a:avLst/>
              <a:gdLst>
                <a:gd name="textAreaLeft" fmla="*/ 0 w 84600"/>
                <a:gd name="textAreaRight" fmla="*/ 95040 w 84600"/>
                <a:gd name="textAreaTop" fmla="*/ 0 h 6120"/>
                <a:gd name="textAreaBottom" fmla="*/ 13680 h 6120"/>
              </a:gdLst>
              <a:ahLst/>
              <a:cxnLst/>
              <a:rect l="textAreaLeft" t="textAreaTop" r="textAreaRight" b="textAreaBottom"/>
              <a:pathLst>
                <a:path w="1549" h="322">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6840" rIns="122040" bIns="6840" anchor="ctr">
              <a:noAutofit/>
            </a:bodyPr>
            <a:lstStyle/>
            <a:p>
              <a:endParaRPr lang="fr-FR" sz="2400" b="0" strike="noStrike" spc="-1">
                <a:solidFill>
                  <a:srgbClr val="000000"/>
                </a:solidFill>
                <a:latin typeface="Times New Roman"/>
                <a:ea typeface="DejaVu Sans"/>
              </a:endParaRPr>
            </a:p>
          </p:txBody>
        </p:sp>
        <p:sp>
          <p:nvSpPr>
            <p:cNvPr id="144" name="Google Shape;10428;p 4"/>
            <p:cNvSpPr/>
            <p:nvPr/>
          </p:nvSpPr>
          <p:spPr>
            <a:xfrm>
              <a:off x="3809160" y="5085360"/>
              <a:ext cx="188280" cy="52560"/>
            </a:xfrm>
            <a:custGeom>
              <a:avLst/>
              <a:gdLst>
                <a:gd name="textAreaLeft" fmla="*/ 0 w 188280"/>
                <a:gd name="textAreaRight" fmla="*/ 198360 w 188280"/>
                <a:gd name="textAreaTop" fmla="*/ 0 h 52560"/>
                <a:gd name="textAreaBottom" fmla="*/ 60120 h 52560"/>
              </a:gdLst>
              <a:ahLst/>
              <a:cxnLst/>
              <a:rect l="textAreaLeft" t="textAreaTop" r="textAreaRight" b="textAreaBottom"/>
              <a:pathLst>
                <a:path w="3227" h="1418">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ED874E"/>
            </a:solidFill>
            <a:ln w="0">
              <a:noFill/>
            </a:ln>
          </p:spPr>
          <p:style>
            <a:lnRef idx="0">
              <a:scrgbClr r="0" g="0" b="0"/>
            </a:lnRef>
            <a:fillRef idx="0">
              <a:scrgbClr r="0" g="0" b="0"/>
            </a:fillRef>
            <a:effectRef idx="0">
              <a:scrgbClr r="0" g="0" b="0"/>
            </a:effectRef>
            <a:fontRef idx="minor"/>
          </p:style>
          <p:txBody>
            <a:bodyPr lIns="122040" tIns="29880" rIns="122040" bIns="29880" anchor="ctr">
              <a:noAutofit/>
            </a:bodyPr>
            <a:lstStyle/>
            <a:p>
              <a:endParaRPr lang="fr-FR" sz="2400" b="0" strike="noStrike" spc="-1">
                <a:solidFill>
                  <a:srgbClr val="000000"/>
                </a:solidFill>
                <a:latin typeface="Times New Roman"/>
                <a:ea typeface="DejaVu Sans"/>
              </a:endParaRPr>
            </a:p>
          </p:txBody>
        </p:sp>
      </p:grpSp>
      <p:sp>
        <p:nvSpPr>
          <p:cNvPr id="145" name="ZoneTexte 9"/>
          <p:cNvSpPr/>
          <p:nvPr/>
        </p:nvSpPr>
        <p:spPr>
          <a:xfrm>
            <a:off x="4181040" y="4833720"/>
            <a:ext cx="6778080" cy="56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ED874E"/>
                </a:solidFill>
                <a:latin typeface="Times New Roman"/>
                <a:ea typeface="DejaVu Sans"/>
              </a:rPr>
              <a:t>RAKHMATOVA et al. (2024)</a:t>
            </a:r>
            <a:endParaRPr lang="fr-FR" sz="2100" b="0" strike="noStrike" spc="-1">
              <a:solidFill>
                <a:srgbClr val="000000"/>
              </a:solidFill>
              <a:latin typeface="Arial"/>
            </a:endParaRPr>
          </a:p>
        </p:txBody>
      </p:sp>
      <p:sp>
        <p:nvSpPr>
          <p:cNvPr id="146" name="ZoneTexte 8"/>
          <p:cNvSpPr/>
          <p:nvPr/>
        </p:nvSpPr>
        <p:spPr>
          <a:xfrm>
            <a:off x="3251160" y="5331240"/>
            <a:ext cx="89402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1800" b="0" strike="noStrike" spc="-1">
                <a:solidFill>
                  <a:srgbClr val="221913"/>
                </a:solidFill>
                <a:latin typeface="Times New Roman"/>
                <a:ea typeface="Open sans"/>
              </a:rPr>
              <a:t>« Assessing the Potential Impacts of Climate Change on Drought in Uzbekistan: Findings from RCP and SSP Scenarios » in : Atmosphere, 15,866</a:t>
            </a:r>
            <a:endParaRPr lang="fr-FR" sz="18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47" name="Connecteur droit 11"/>
          <p:cNvCxnSpPr/>
          <p:nvPr/>
        </p:nvCxnSpPr>
        <p:spPr>
          <a:xfrm>
            <a:off x="0" y="816840"/>
            <a:ext cx="12199320" cy="7560"/>
          </a:xfrm>
          <a:prstGeom prst="straightConnector1">
            <a:avLst/>
          </a:prstGeom>
          <a:ln w="19050">
            <a:solidFill>
              <a:srgbClr val="D9D9D9"/>
            </a:solidFill>
            <a:round/>
          </a:ln>
        </p:spPr>
      </p:cxnSp>
      <p:sp>
        <p:nvSpPr>
          <p:cNvPr id="148" name="Rectangle 8"/>
          <p:cNvSpPr/>
          <p:nvPr/>
        </p:nvSpPr>
        <p:spPr>
          <a:xfrm>
            <a:off x="360" y="0"/>
            <a:ext cx="8459640" cy="83880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fr-FR" sz="1800" b="0" strike="noStrike" spc="-1">
              <a:solidFill>
                <a:schemeClr val="lt1"/>
              </a:solidFill>
              <a:latin typeface="Calibri"/>
              <a:ea typeface="DejaVu Sans"/>
            </a:endParaRPr>
          </a:p>
        </p:txBody>
      </p:sp>
      <p:sp>
        <p:nvSpPr>
          <p:cNvPr id="149" name="ZoneTexte 15"/>
          <p:cNvSpPr/>
          <p:nvPr/>
        </p:nvSpPr>
        <p:spPr>
          <a:xfrm>
            <a:off x="554760" y="106200"/>
            <a:ext cx="502452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3200" b="1" strike="noStrike" spc="-1">
                <a:solidFill>
                  <a:srgbClr val="FFFFFF"/>
                </a:solidFill>
                <a:latin typeface="DM sans"/>
                <a:ea typeface="DejaVu Sans"/>
              </a:rPr>
              <a:t>METHODOLOGIE</a:t>
            </a:r>
            <a:endParaRPr lang="fr-FR" sz="3200" b="0" strike="noStrike" spc="-1">
              <a:solidFill>
                <a:srgbClr val="000000"/>
              </a:solidFill>
              <a:latin typeface="Arial"/>
            </a:endParaRPr>
          </a:p>
        </p:txBody>
      </p:sp>
      <p:sp>
        <p:nvSpPr>
          <p:cNvPr id="150" name="ZoneTexte 16"/>
          <p:cNvSpPr/>
          <p:nvPr/>
        </p:nvSpPr>
        <p:spPr>
          <a:xfrm>
            <a:off x="35640" y="1391760"/>
            <a:ext cx="2526120" cy="248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999999"/>
                </a:solidFill>
                <a:latin typeface="DM sans"/>
                <a:ea typeface="DejaVu Sans"/>
              </a:rPr>
              <a:t>Fonction de réponses impulsionnelles avec le Modèle VAR</a:t>
            </a:r>
            <a:endParaRPr lang="fr-FR" sz="2100" b="0" strike="noStrike" spc="-1">
              <a:solidFill>
                <a:srgbClr val="000000"/>
              </a:solidFill>
              <a:latin typeface="Arial"/>
            </a:endParaRPr>
          </a:p>
        </p:txBody>
      </p:sp>
      <p:sp>
        <p:nvSpPr>
          <p:cNvPr id="151" name="ZoneTexte 18"/>
          <p:cNvSpPr/>
          <p:nvPr/>
        </p:nvSpPr>
        <p:spPr>
          <a:xfrm>
            <a:off x="2526120" y="959400"/>
            <a:ext cx="8813520" cy="488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2600" b="0" strike="noStrike" spc="-1">
                <a:solidFill>
                  <a:srgbClr val="221913"/>
                </a:solidFill>
                <a:highlight>
                  <a:srgbClr val="FFFF00"/>
                </a:highlight>
                <a:latin typeface="Times New Roman"/>
                <a:ea typeface="Open sans"/>
              </a:rPr>
              <a:t>=&gt; Une variable d’impulsion (choc) : </a:t>
            </a:r>
            <a:endParaRPr lang="fr-FR" sz="2600" b="0" strike="noStrike" spc="-1">
              <a:solidFill>
                <a:srgbClr val="000000"/>
              </a:solidFill>
              <a:latin typeface="Arial"/>
            </a:endParaRPr>
          </a:p>
          <a:p>
            <a:pPr algn="just">
              <a:lnSpc>
                <a:spcPct val="150000"/>
              </a:lnSpc>
            </a:pPr>
            <a:r>
              <a:rPr lang="fr-FR" sz="2000" b="0" strike="noStrike" spc="-1">
                <a:solidFill>
                  <a:srgbClr val="221913"/>
                </a:solidFill>
                <a:latin typeface="Times New Roman"/>
                <a:ea typeface="Open sans"/>
              </a:rPr>
              <a:t>- Standardized Precipitation Index de Madagascar </a:t>
            </a:r>
            <a:endParaRPr lang="fr-FR" sz="2000" b="0" strike="noStrike" spc="-1">
              <a:solidFill>
                <a:srgbClr val="000000"/>
              </a:solidFill>
              <a:latin typeface="Arial"/>
            </a:endParaRPr>
          </a:p>
          <a:p>
            <a:pPr algn="just">
              <a:lnSpc>
                <a:spcPct val="150000"/>
              </a:lnSpc>
            </a:pPr>
            <a:r>
              <a:rPr lang="fr-FR" sz="2000" b="0" strike="noStrike" spc="-1">
                <a:solidFill>
                  <a:srgbClr val="221913"/>
                </a:solidFill>
                <a:latin typeface="Times New Roman"/>
                <a:ea typeface="Open sans"/>
              </a:rPr>
              <a:t>- Données : données pluviométriques 1981 à 2014 (BRIO, 2025)</a:t>
            </a:r>
            <a:endParaRPr lang="fr-FR" sz="2000" b="0" strike="noStrike" spc="-1">
              <a:solidFill>
                <a:srgbClr val="000000"/>
              </a:solidFill>
              <a:latin typeface="Arial"/>
            </a:endParaRPr>
          </a:p>
          <a:p>
            <a:pPr algn="just">
              <a:lnSpc>
                <a:spcPct val="150000"/>
              </a:lnSpc>
            </a:pPr>
            <a:r>
              <a:rPr lang="fr-FR" sz="2600" b="0" strike="noStrike" spc="-1">
                <a:solidFill>
                  <a:srgbClr val="221913"/>
                </a:solidFill>
                <a:highlight>
                  <a:srgbClr val="FFFF00"/>
                </a:highlight>
                <a:latin typeface="Times New Roman"/>
                <a:ea typeface="Open sans"/>
              </a:rPr>
              <a:t>=&gt; Une variable d’influence (réaction) :</a:t>
            </a:r>
            <a:endParaRPr lang="fr-FR" sz="2600" b="0" strike="noStrike" spc="-1">
              <a:solidFill>
                <a:srgbClr val="000000"/>
              </a:solidFill>
              <a:latin typeface="Arial"/>
            </a:endParaRPr>
          </a:p>
          <a:p>
            <a:pPr algn="just">
              <a:lnSpc>
                <a:spcPct val="150000"/>
              </a:lnSpc>
            </a:pPr>
            <a:r>
              <a:rPr lang="fr-FR" sz="2000" b="0" strike="noStrike" spc="-1">
                <a:solidFill>
                  <a:srgbClr val="221913"/>
                </a:solidFill>
                <a:latin typeface="Times New Roman"/>
                <a:ea typeface="Open sans"/>
              </a:rPr>
              <a:t>- Un indice de performance économique de Madagascar </a:t>
            </a:r>
            <a:endParaRPr lang="fr-FR" sz="2000" b="0" strike="noStrike" spc="-1">
              <a:solidFill>
                <a:srgbClr val="000000"/>
              </a:solidFill>
              <a:latin typeface="Arial"/>
            </a:endParaRPr>
          </a:p>
          <a:p>
            <a:pPr algn="just">
              <a:lnSpc>
                <a:spcPct val="150000"/>
              </a:lnSpc>
            </a:pPr>
            <a:r>
              <a:rPr lang="fr-FR" sz="2000" b="0" strike="noStrike" spc="-1">
                <a:solidFill>
                  <a:srgbClr val="221913"/>
                </a:solidFill>
                <a:latin typeface="Times New Roman"/>
                <a:ea typeface="Open sans"/>
              </a:rPr>
              <a:t>- Données :</a:t>
            </a:r>
            <a:r>
              <a:rPr lang="fr-FR" sz="2600" b="0" strike="noStrike" spc="-1">
                <a:solidFill>
                  <a:srgbClr val="221913"/>
                </a:solidFill>
                <a:latin typeface="Times New Roman"/>
                <a:ea typeface="Open sans"/>
              </a:rPr>
              <a:t>  </a:t>
            </a:r>
            <a:r>
              <a:rPr lang="fr-FR" sz="2000" b="0" strike="noStrike" spc="-1">
                <a:solidFill>
                  <a:srgbClr val="221913"/>
                </a:solidFill>
                <a:latin typeface="Times New Roman"/>
                <a:ea typeface="Open sans"/>
              </a:rPr>
              <a:t>1991 à 2021(Banque mondiale, 2025)</a:t>
            </a:r>
            <a:endParaRPr lang="fr-FR" sz="2000" b="0" strike="noStrike" spc="-1">
              <a:solidFill>
                <a:srgbClr val="000000"/>
              </a:solidFill>
              <a:latin typeface="Arial"/>
            </a:endParaRPr>
          </a:p>
          <a:p>
            <a:pPr algn="just">
              <a:lnSpc>
                <a:spcPct val="150000"/>
              </a:lnSpc>
            </a:pPr>
            <a:r>
              <a:rPr lang="fr-FR" sz="1800" b="1" strike="noStrike" spc="-1">
                <a:solidFill>
                  <a:srgbClr val="000000"/>
                </a:solidFill>
                <a:latin typeface="Times New Roman"/>
                <a:ea typeface="Microsoft YaHei"/>
              </a:rPr>
              <a:t>G : </a:t>
            </a:r>
            <a:r>
              <a:rPr lang="fr-FR" sz="1800" b="0" strike="noStrike" spc="-1">
                <a:solidFill>
                  <a:srgbClr val="000000"/>
                </a:solidFill>
                <a:latin typeface="Times New Roman"/>
                <a:ea typeface="Microsoft YaHei"/>
              </a:rPr>
              <a:t>le taux de croissance du PIB/hab</a:t>
            </a:r>
            <a:endParaRPr lang="fr-FR" sz="1800" b="0" strike="noStrike" spc="-1">
              <a:solidFill>
                <a:srgbClr val="000000"/>
              </a:solidFill>
              <a:latin typeface="Arial"/>
            </a:endParaRPr>
          </a:p>
          <a:p>
            <a:pPr algn="just">
              <a:lnSpc>
                <a:spcPct val="150000"/>
              </a:lnSpc>
            </a:pPr>
            <a:r>
              <a:rPr lang="fr-FR" sz="1800" b="1" strike="noStrike" spc="-1">
                <a:solidFill>
                  <a:srgbClr val="000000"/>
                </a:solidFill>
                <a:latin typeface="Times New Roman"/>
                <a:ea typeface="Microsoft YaHei"/>
              </a:rPr>
              <a:t>TC :</a:t>
            </a:r>
            <a:r>
              <a:rPr lang="fr-FR" sz="1800" b="0" strike="noStrike" spc="-1">
                <a:solidFill>
                  <a:srgbClr val="000000"/>
                </a:solidFill>
                <a:latin typeface="Times New Roman"/>
                <a:ea typeface="Microsoft YaHei"/>
              </a:rPr>
              <a:t> le solde des transactions courantes ( % PIB)</a:t>
            </a:r>
            <a:endParaRPr lang="fr-FR" sz="1800" b="0" strike="noStrike" spc="-1">
              <a:solidFill>
                <a:srgbClr val="000000"/>
              </a:solidFill>
              <a:latin typeface="Arial"/>
            </a:endParaRPr>
          </a:p>
          <a:p>
            <a:pPr algn="just">
              <a:lnSpc>
                <a:spcPct val="150000"/>
              </a:lnSpc>
            </a:pPr>
            <a:r>
              <a:rPr lang="fr-FR" sz="1800" b="1" strike="noStrike" spc="-1">
                <a:solidFill>
                  <a:srgbClr val="000000"/>
                </a:solidFill>
                <a:latin typeface="Times New Roman"/>
                <a:ea typeface="Microsoft YaHei"/>
              </a:rPr>
              <a:t>P :</a:t>
            </a:r>
            <a:r>
              <a:rPr lang="fr-FR" sz="1800" b="0" strike="noStrike" spc="-1">
                <a:solidFill>
                  <a:srgbClr val="000000"/>
                </a:solidFill>
                <a:latin typeface="Times New Roman"/>
                <a:ea typeface="Microsoft YaHei"/>
              </a:rPr>
              <a:t> le taux d’inflation  </a:t>
            </a:r>
            <a:endParaRPr lang="fr-FR" sz="1800" b="0" strike="noStrike" spc="-1">
              <a:solidFill>
                <a:srgbClr val="000000"/>
              </a:solidFill>
              <a:latin typeface="Arial"/>
            </a:endParaRPr>
          </a:p>
          <a:p>
            <a:pPr algn="just">
              <a:lnSpc>
                <a:spcPct val="150000"/>
              </a:lnSpc>
            </a:pPr>
            <a:r>
              <a:rPr lang="fr-FR" sz="1800" b="1" strike="noStrike" spc="-1">
                <a:solidFill>
                  <a:srgbClr val="000000"/>
                </a:solidFill>
                <a:latin typeface="Times New Roman"/>
                <a:ea typeface="Microsoft YaHei"/>
              </a:rPr>
              <a:t>U</a:t>
            </a:r>
            <a:r>
              <a:rPr lang="fr-FR" sz="1800" b="0" strike="noStrike" spc="-1">
                <a:solidFill>
                  <a:srgbClr val="000000"/>
                </a:solidFill>
                <a:latin typeface="Times New Roman"/>
                <a:ea typeface="Microsoft YaHei"/>
              </a:rPr>
              <a:t> le taux de chômage</a:t>
            </a:r>
            <a:endParaRPr lang="fr-FR" sz="1800" b="0" strike="noStrike" spc="-1">
              <a:solidFill>
                <a:srgbClr val="000000"/>
              </a:solidFill>
              <a:latin typeface="Arial"/>
            </a:endParaRPr>
          </a:p>
        </p:txBody>
      </p:sp>
      <p:sp>
        <p:nvSpPr>
          <p:cNvPr id="152" name="Straight Connector 151"/>
          <p:cNvSpPr/>
          <p:nvPr/>
        </p:nvSpPr>
        <p:spPr>
          <a:xfrm flipH="1">
            <a:off x="2483280" y="959400"/>
            <a:ext cx="6120" cy="580824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pic>
        <p:nvPicPr>
          <p:cNvPr id="153" name="Picture 152"/>
          <p:cNvPicPr/>
          <p:nvPr/>
        </p:nvPicPr>
        <p:blipFill>
          <a:blip r:embed="rId2"/>
          <a:srcRect l="17495" r="20000" b="15515"/>
          <a:stretch/>
        </p:blipFill>
        <p:spPr>
          <a:xfrm>
            <a:off x="5760000" y="8128080"/>
            <a:ext cx="4496040" cy="4316400"/>
          </a:xfrm>
          <a:prstGeom prst="rect">
            <a:avLst/>
          </a:prstGeom>
          <a:ln w="0">
            <a:noFill/>
          </a:ln>
        </p:spPr>
      </p:pic>
      <p:pic>
        <p:nvPicPr>
          <p:cNvPr id="154" name="Picture 153"/>
          <p:cNvPicPr/>
          <p:nvPr/>
        </p:nvPicPr>
        <p:blipFill>
          <a:blip r:embed="rId2"/>
          <a:stretch/>
        </p:blipFill>
        <p:spPr>
          <a:xfrm>
            <a:off x="6300000" y="2265840"/>
            <a:ext cx="7199280" cy="5113800"/>
          </a:xfrm>
          <a:prstGeom prst="rect">
            <a:avLst/>
          </a:prstGeom>
          <a:ln w="0">
            <a:noFill/>
          </a:ln>
        </p:spPr>
      </p:pic>
      <p:sp>
        <p:nvSpPr>
          <p:cNvPr id="155" name="ZoneTexte 3"/>
          <p:cNvSpPr/>
          <p:nvPr/>
        </p:nvSpPr>
        <p:spPr>
          <a:xfrm>
            <a:off x="35640" y="4199760"/>
            <a:ext cx="2526120" cy="1048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FF0000"/>
                </a:solidFill>
                <a:latin typeface="DM sans"/>
                <a:ea typeface="DejaVu Sans"/>
              </a:rPr>
              <a:t>(Impact à court terme)</a:t>
            </a:r>
            <a:endParaRPr lang="fr-FR" sz="2100" b="0" strike="noStrike" spc="-1">
              <a:solidFill>
                <a:srgbClr val="FF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56" name="Connecteur droit 1"/>
          <p:cNvCxnSpPr/>
          <p:nvPr/>
        </p:nvCxnSpPr>
        <p:spPr>
          <a:xfrm>
            <a:off x="0" y="816840"/>
            <a:ext cx="12199320" cy="7560"/>
          </a:xfrm>
          <a:prstGeom prst="straightConnector1">
            <a:avLst/>
          </a:prstGeom>
          <a:ln w="19050">
            <a:solidFill>
              <a:srgbClr val="D9D9D9"/>
            </a:solidFill>
            <a:round/>
          </a:ln>
        </p:spPr>
      </p:cxnSp>
      <p:sp>
        <p:nvSpPr>
          <p:cNvPr id="157" name="Rectangle 11"/>
          <p:cNvSpPr/>
          <p:nvPr/>
        </p:nvSpPr>
        <p:spPr>
          <a:xfrm>
            <a:off x="360" y="0"/>
            <a:ext cx="8459640" cy="83880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fr-FR" sz="1800" b="0" strike="noStrike" spc="-1">
              <a:solidFill>
                <a:schemeClr val="lt1"/>
              </a:solidFill>
              <a:latin typeface="Calibri"/>
              <a:ea typeface="DejaVu Sans"/>
            </a:endParaRPr>
          </a:p>
        </p:txBody>
      </p:sp>
      <p:sp>
        <p:nvSpPr>
          <p:cNvPr id="158" name="ZoneTexte 6"/>
          <p:cNvSpPr/>
          <p:nvPr/>
        </p:nvSpPr>
        <p:spPr>
          <a:xfrm>
            <a:off x="554760" y="106200"/>
            <a:ext cx="502452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3200" b="1" strike="noStrike" spc="-1">
                <a:solidFill>
                  <a:srgbClr val="FFFFFF"/>
                </a:solidFill>
                <a:latin typeface="DM sans"/>
                <a:ea typeface="DejaVu Sans"/>
              </a:rPr>
              <a:t>METHODOLOGIE</a:t>
            </a:r>
            <a:endParaRPr lang="fr-FR" sz="3200" b="0" strike="noStrike" spc="-1">
              <a:solidFill>
                <a:srgbClr val="000000"/>
              </a:solidFill>
              <a:latin typeface="Arial"/>
            </a:endParaRPr>
          </a:p>
        </p:txBody>
      </p:sp>
      <p:sp>
        <p:nvSpPr>
          <p:cNvPr id="159" name="ZoneTexte 10"/>
          <p:cNvSpPr/>
          <p:nvPr/>
        </p:nvSpPr>
        <p:spPr>
          <a:xfrm>
            <a:off x="35640" y="946800"/>
            <a:ext cx="2526120" cy="152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999999"/>
                </a:solidFill>
                <a:latin typeface="DM sans"/>
                <a:ea typeface="DejaVu Sans"/>
              </a:rPr>
              <a:t>Projection climatique de la GIEC</a:t>
            </a:r>
            <a:endParaRPr lang="fr-FR" sz="2100" b="0" strike="noStrike" spc="-1">
              <a:solidFill>
                <a:srgbClr val="000000"/>
              </a:solidFill>
              <a:latin typeface="Arial"/>
            </a:endParaRPr>
          </a:p>
        </p:txBody>
      </p:sp>
      <p:sp>
        <p:nvSpPr>
          <p:cNvPr id="160" name="ZoneTexte 13"/>
          <p:cNvSpPr/>
          <p:nvPr/>
        </p:nvSpPr>
        <p:spPr>
          <a:xfrm>
            <a:off x="2958120" y="959400"/>
            <a:ext cx="4133880" cy="257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2600" b="0" strike="noStrike" spc="-1">
                <a:solidFill>
                  <a:srgbClr val="221913"/>
                </a:solidFill>
                <a:highlight>
                  <a:srgbClr val="FFFF00"/>
                </a:highlight>
                <a:latin typeface="Times New Roman"/>
                <a:ea typeface="Open sans"/>
              </a:rPr>
              <a:t>=&gt; scénarios climatiques SSP</a:t>
            </a:r>
            <a:endParaRPr lang="fr-FR" sz="2600" b="0" strike="noStrike" spc="-1">
              <a:solidFill>
                <a:srgbClr val="000000"/>
              </a:solidFill>
              <a:latin typeface="Arial"/>
            </a:endParaRPr>
          </a:p>
          <a:p>
            <a:pPr algn="just">
              <a:lnSpc>
                <a:spcPct val="150000"/>
              </a:lnSpc>
            </a:pPr>
            <a:r>
              <a:rPr lang="fr-FR" sz="2100" b="0" strike="noStrike" spc="-1">
                <a:solidFill>
                  <a:srgbClr val="221913"/>
                </a:solidFill>
                <a:latin typeface="Times New Roman"/>
                <a:ea typeface="Open sans"/>
              </a:rPr>
              <a:t>Optimiste : SSP 1-2.6</a:t>
            </a:r>
            <a:endParaRPr lang="fr-FR" sz="2100" b="0" strike="noStrike" spc="-1">
              <a:solidFill>
                <a:srgbClr val="000000"/>
              </a:solidFill>
              <a:latin typeface="Arial"/>
            </a:endParaRPr>
          </a:p>
          <a:p>
            <a:pPr algn="just">
              <a:lnSpc>
                <a:spcPct val="150000"/>
              </a:lnSpc>
            </a:pPr>
            <a:r>
              <a:rPr lang="fr-FR" sz="2100" b="0" strike="noStrike" spc="-1">
                <a:solidFill>
                  <a:srgbClr val="221913"/>
                </a:solidFill>
                <a:latin typeface="Times New Roman"/>
                <a:ea typeface="Open sans"/>
              </a:rPr>
              <a:t>Intermédiaire : SSP 2-4.5</a:t>
            </a:r>
            <a:endParaRPr lang="fr-FR" sz="2100" b="0" strike="noStrike" spc="-1">
              <a:solidFill>
                <a:srgbClr val="000000"/>
              </a:solidFill>
              <a:latin typeface="Arial"/>
            </a:endParaRPr>
          </a:p>
          <a:p>
            <a:pPr algn="just">
              <a:lnSpc>
                <a:spcPct val="150000"/>
              </a:lnSpc>
            </a:pPr>
            <a:r>
              <a:rPr lang="fr-FR" sz="2100" b="0" strike="noStrike" spc="-1">
                <a:solidFill>
                  <a:srgbClr val="221913"/>
                </a:solidFill>
                <a:latin typeface="Times New Roman"/>
                <a:ea typeface="Open sans"/>
              </a:rPr>
              <a:t>Pessimiste : SSP 5-8.5</a:t>
            </a:r>
            <a:endParaRPr lang="fr-FR" sz="2100" b="0" strike="noStrike" spc="-1">
              <a:solidFill>
                <a:srgbClr val="000000"/>
              </a:solidFill>
              <a:latin typeface="Arial"/>
            </a:endParaRPr>
          </a:p>
          <a:p>
            <a:pPr algn="just">
              <a:lnSpc>
                <a:spcPct val="150000"/>
              </a:lnSpc>
            </a:pPr>
            <a:endParaRPr lang="fr-FR" sz="2000" b="0" strike="noStrike" spc="-1">
              <a:solidFill>
                <a:srgbClr val="000000"/>
              </a:solidFill>
              <a:latin typeface="Arial"/>
            </a:endParaRPr>
          </a:p>
        </p:txBody>
      </p:sp>
      <p:sp>
        <p:nvSpPr>
          <p:cNvPr id="161" name="Straight Connector 160"/>
          <p:cNvSpPr/>
          <p:nvPr/>
        </p:nvSpPr>
        <p:spPr>
          <a:xfrm flipH="1">
            <a:off x="2915280" y="1103400"/>
            <a:ext cx="6120" cy="282024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pic>
        <p:nvPicPr>
          <p:cNvPr id="162" name="Picture 161"/>
          <p:cNvPicPr/>
          <p:nvPr/>
        </p:nvPicPr>
        <p:blipFill>
          <a:blip r:embed="rId2"/>
          <a:srcRect l="17495" r="20000" b="15515"/>
          <a:stretch/>
        </p:blipFill>
        <p:spPr>
          <a:xfrm>
            <a:off x="5760000" y="8128080"/>
            <a:ext cx="4496040" cy="4316400"/>
          </a:xfrm>
          <a:prstGeom prst="rect">
            <a:avLst/>
          </a:prstGeom>
          <a:ln w="0">
            <a:noFill/>
          </a:ln>
        </p:spPr>
      </p:pic>
      <p:sp>
        <p:nvSpPr>
          <p:cNvPr id="163" name="ZoneTexte 19"/>
          <p:cNvSpPr/>
          <p:nvPr/>
        </p:nvSpPr>
        <p:spPr>
          <a:xfrm>
            <a:off x="35640" y="2431800"/>
            <a:ext cx="2526120" cy="152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FF0000"/>
                </a:solidFill>
                <a:latin typeface="DM sans"/>
                <a:ea typeface="DejaVu Sans"/>
              </a:rPr>
              <a:t>(Impact à moyen et long terme)</a:t>
            </a:r>
            <a:endParaRPr lang="fr-FR" sz="2100" b="0" strike="noStrike" spc="-1">
              <a:solidFill>
                <a:srgbClr val="FF0000"/>
              </a:solidFill>
              <a:latin typeface="Arial"/>
            </a:endParaRPr>
          </a:p>
        </p:txBody>
      </p:sp>
      <p:sp>
        <p:nvSpPr>
          <p:cNvPr id="164" name="ZoneTexte 4"/>
          <p:cNvSpPr/>
          <p:nvPr/>
        </p:nvSpPr>
        <p:spPr>
          <a:xfrm>
            <a:off x="7134120" y="642528"/>
            <a:ext cx="4133880" cy="259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endParaRPr lang="fr-FR" sz="4000" b="0" strike="noStrike" spc="-1" dirty="0">
              <a:solidFill>
                <a:srgbClr val="000000"/>
              </a:solidFill>
              <a:latin typeface="Arial"/>
            </a:endParaRPr>
          </a:p>
          <a:p>
            <a:pPr algn="just">
              <a:lnSpc>
                <a:spcPct val="150000"/>
              </a:lnSpc>
            </a:pPr>
            <a:r>
              <a:rPr lang="fr-FR" sz="2100" b="0" strike="noStrike" spc="-1" dirty="0">
                <a:solidFill>
                  <a:srgbClr val="221913"/>
                </a:solidFill>
                <a:latin typeface="Times New Roman"/>
                <a:ea typeface="Open sans"/>
              </a:rPr>
              <a:t>Court terme : 2021-2040</a:t>
            </a:r>
            <a:endParaRPr lang="fr-FR" sz="2100" b="0" strike="noStrike" spc="-1" dirty="0">
              <a:solidFill>
                <a:srgbClr val="000000"/>
              </a:solidFill>
              <a:latin typeface="Arial"/>
            </a:endParaRPr>
          </a:p>
          <a:p>
            <a:pPr algn="just">
              <a:lnSpc>
                <a:spcPct val="150000"/>
              </a:lnSpc>
            </a:pPr>
            <a:r>
              <a:rPr lang="fr-FR" sz="2100" b="0" strike="noStrike" spc="-1" dirty="0">
                <a:solidFill>
                  <a:srgbClr val="221913"/>
                </a:solidFill>
                <a:latin typeface="Times New Roman"/>
                <a:ea typeface="Open sans"/>
              </a:rPr>
              <a:t>Moyen terme : 2041-2060</a:t>
            </a:r>
            <a:endParaRPr lang="fr-FR" sz="2100" b="0" strike="noStrike" spc="-1" dirty="0">
              <a:solidFill>
                <a:srgbClr val="000000"/>
              </a:solidFill>
              <a:latin typeface="Arial"/>
            </a:endParaRPr>
          </a:p>
          <a:p>
            <a:pPr algn="just">
              <a:lnSpc>
                <a:spcPct val="150000"/>
              </a:lnSpc>
            </a:pPr>
            <a:r>
              <a:rPr lang="fr-FR" sz="2100" b="0" strike="noStrike" spc="-1" dirty="0">
                <a:solidFill>
                  <a:srgbClr val="221913"/>
                </a:solidFill>
                <a:latin typeface="Times New Roman"/>
                <a:ea typeface="Open sans"/>
              </a:rPr>
              <a:t>Long terme : 2081- 2100</a:t>
            </a:r>
            <a:endParaRPr lang="fr-FR" sz="2100" b="0" strike="noStrike" spc="-1" dirty="0">
              <a:solidFill>
                <a:srgbClr val="000000"/>
              </a:solidFill>
              <a:latin typeface="Arial"/>
            </a:endParaRPr>
          </a:p>
          <a:p>
            <a:pPr algn="just">
              <a:lnSpc>
                <a:spcPct val="150000"/>
              </a:lnSpc>
            </a:pPr>
            <a:endParaRPr lang="fr-FR" sz="2000" b="0" strike="noStrike" spc="-1" dirty="0">
              <a:solidFill>
                <a:srgbClr val="000000"/>
              </a:solidFill>
              <a:latin typeface="Arial"/>
            </a:endParaRPr>
          </a:p>
        </p:txBody>
      </p:sp>
      <p:sp>
        <p:nvSpPr>
          <p:cNvPr id="165" name="Straight Connector 164"/>
          <p:cNvSpPr/>
          <p:nvPr/>
        </p:nvSpPr>
        <p:spPr>
          <a:xfrm>
            <a:off x="1979640" y="4139640"/>
            <a:ext cx="7920000" cy="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66" name="ZoneTexte 23"/>
          <p:cNvSpPr/>
          <p:nvPr/>
        </p:nvSpPr>
        <p:spPr>
          <a:xfrm>
            <a:off x="35640" y="5311800"/>
            <a:ext cx="3383640" cy="152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FF0000"/>
                </a:solidFill>
                <a:latin typeface="DM sans"/>
                <a:ea typeface="DejaVu Sans"/>
              </a:rPr>
              <a:t>(Cohérence avec </a:t>
            </a:r>
            <a:endParaRPr lang="fr-FR" sz="2100" b="0" strike="noStrike" spc="-1">
              <a:solidFill>
                <a:srgbClr val="FF0000"/>
              </a:solidFill>
              <a:latin typeface="Arial"/>
            </a:endParaRPr>
          </a:p>
          <a:p>
            <a:pPr>
              <a:lnSpc>
                <a:spcPct val="150000"/>
              </a:lnSpc>
            </a:pPr>
            <a:r>
              <a:rPr lang="fr-FR" sz="2100" b="1" strike="noStrike" spc="-1">
                <a:solidFill>
                  <a:srgbClr val="FF0000"/>
                </a:solidFill>
                <a:latin typeface="DM sans"/>
                <a:ea typeface="DejaVu Sans"/>
              </a:rPr>
              <a:t>les réalités économiques)</a:t>
            </a:r>
            <a:endParaRPr lang="fr-FR" sz="2100" b="0" strike="noStrike" spc="-1">
              <a:solidFill>
                <a:srgbClr val="FF0000"/>
              </a:solidFill>
              <a:latin typeface="Arial"/>
            </a:endParaRPr>
          </a:p>
        </p:txBody>
      </p:sp>
      <p:sp>
        <p:nvSpPr>
          <p:cNvPr id="167" name="ZoneTexte 26"/>
          <p:cNvSpPr/>
          <p:nvPr/>
        </p:nvSpPr>
        <p:spPr>
          <a:xfrm>
            <a:off x="35640" y="4186800"/>
            <a:ext cx="2526120" cy="1048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fr-FR" sz="2100" b="1" strike="noStrike" spc="-1">
                <a:solidFill>
                  <a:srgbClr val="999999"/>
                </a:solidFill>
                <a:latin typeface="DM sans"/>
                <a:ea typeface="DejaVu Sans"/>
              </a:rPr>
              <a:t>Analyse qualitative</a:t>
            </a:r>
            <a:endParaRPr lang="fr-FR" sz="2100" b="0" strike="noStrike" spc="-1">
              <a:solidFill>
                <a:srgbClr val="000000"/>
              </a:solidFill>
              <a:latin typeface="Arial"/>
            </a:endParaRPr>
          </a:p>
        </p:txBody>
      </p:sp>
      <p:sp>
        <p:nvSpPr>
          <p:cNvPr id="168" name="ZoneTexte 27"/>
          <p:cNvSpPr/>
          <p:nvPr/>
        </p:nvSpPr>
        <p:spPr>
          <a:xfrm>
            <a:off x="2885760" y="4055400"/>
            <a:ext cx="7193520" cy="1963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pPr>
            <a:r>
              <a:rPr lang="fr-FR" sz="2600" b="0" strike="noStrike" spc="-1">
                <a:solidFill>
                  <a:srgbClr val="221913"/>
                </a:solidFill>
                <a:highlight>
                  <a:srgbClr val="FFFF00"/>
                </a:highlight>
                <a:latin typeface="Times New Roman"/>
                <a:ea typeface="Open sans"/>
              </a:rPr>
              <a:t>=&gt; revue de presse et recueil de documents</a:t>
            </a:r>
            <a:endParaRPr lang="fr-FR" sz="2600" b="0" strike="noStrike" spc="-1">
              <a:solidFill>
                <a:srgbClr val="000000"/>
              </a:solidFill>
              <a:latin typeface="Arial"/>
            </a:endParaRPr>
          </a:p>
          <a:p>
            <a:pPr algn="just">
              <a:lnSpc>
                <a:spcPct val="150000"/>
              </a:lnSpc>
            </a:pPr>
            <a:r>
              <a:rPr lang="fr-FR" sz="1800" b="0" strike="noStrike" spc="-1">
                <a:solidFill>
                  <a:srgbClr val="000000"/>
                </a:solidFill>
                <a:latin typeface="Times New Roman"/>
                <a:ea typeface="Microsoft YaHei"/>
              </a:rPr>
              <a:t>Nombre d’articles de presses lus : 12 </a:t>
            </a:r>
            <a:endParaRPr lang="fr-FR" sz="1800" b="0" strike="noStrike" spc="-1">
              <a:solidFill>
                <a:srgbClr val="000000"/>
              </a:solidFill>
              <a:latin typeface="Arial"/>
            </a:endParaRPr>
          </a:p>
          <a:p>
            <a:pPr algn="just">
              <a:lnSpc>
                <a:spcPct val="150000"/>
              </a:lnSpc>
            </a:pPr>
            <a:r>
              <a:rPr lang="fr-FR" sz="1800" b="0" strike="noStrike" spc="-1">
                <a:solidFill>
                  <a:srgbClr val="000000"/>
                </a:solidFill>
                <a:latin typeface="Times New Roman"/>
                <a:ea typeface="Microsoft YaHei"/>
              </a:rPr>
              <a:t>Autres documents : 29</a:t>
            </a:r>
            <a:endParaRPr lang="fr-FR" sz="1800" b="0" strike="noStrike" spc="-1">
              <a:solidFill>
                <a:srgbClr val="000000"/>
              </a:solidFill>
              <a:latin typeface="Arial"/>
            </a:endParaRPr>
          </a:p>
          <a:p>
            <a:pPr algn="just">
              <a:lnSpc>
                <a:spcPct val="150000"/>
              </a:lnSpc>
            </a:pPr>
            <a:endParaRPr lang="fr-FR" sz="20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4295</TotalTime>
  <Words>1254</Words>
  <Application>Microsoft Office PowerPoint</Application>
  <PresentationFormat>Grand écran</PresentationFormat>
  <Paragraphs>139</Paragraphs>
  <Slides>18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vt:lpstr>
      <vt:lpstr>Bahnschrift SemiBold Condensed</vt:lpstr>
      <vt:lpstr>Calibri</vt:lpstr>
      <vt:lpstr>Century Gothic</vt:lpstr>
      <vt:lpstr>DM sans</vt:lpstr>
      <vt:lpstr>Symbol</vt:lpstr>
      <vt:lpstr>Times New Roman</vt:lpstr>
      <vt:lpstr>Wingdings</vt:lpstr>
      <vt:lpstr>Thème Office</vt:lpstr>
      <vt:lpstr>RESILIENCE MACROECONOMIQUE DE MADAGASCAR FACE A LA SECHERESSE METEOROLOGIQUE, DANS LE CONTEXTE DE CHANGEMENT CLIMATIQUE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dc:title>
  <dc:subject/>
  <dc:creator>lisa dep</dc:creator>
  <dc:description/>
  <cp:lastModifiedBy>MANATO</cp:lastModifiedBy>
  <cp:revision>75</cp:revision>
  <dcterms:created xsi:type="dcterms:W3CDTF">2023-02-08T15:51:58Z</dcterms:created>
  <dcterms:modified xsi:type="dcterms:W3CDTF">2025-06-18T11:07:07Z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Grand écran</vt:lpwstr>
  </property>
  <property fmtid="{D5CDD505-2E9C-101B-9397-08002B2CF9AE}" pid="4" name="Slides">
    <vt:i4>33</vt:i4>
  </property>
</Properties>
</file>