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63" r:id="rId2"/>
    <p:sldId id="258" r:id="rId3"/>
    <p:sldId id="405" r:id="rId4"/>
    <p:sldId id="406" r:id="rId5"/>
    <p:sldId id="260" r:id="rId6"/>
    <p:sldId id="407" r:id="rId7"/>
    <p:sldId id="408" r:id="rId8"/>
    <p:sldId id="409" r:id="rId9"/>
    <p:sldId id="256" r:id="rId10"/>
    <p:sldId id="389" r:id="rId11"/>
    <p:sldId id="392" r:id="rId12"/>
    <p:sldId id="395" r:id="rId13"/>
    <p:sldId id="396" r:id="rId14"/>
    <p:sldId id="393" r:id="rId15"/>
    <p:sldId id="394" r:id="rId16"/>
    <p:sldId id="397" r:id="rId17"/>
    <p:sldId id="398" r:id="rId18"/>
    <p:sldId id="400" r:id="rId19"/>
    <p:sldId id="262" r:id="rId20"/>
    <p:sldId id="410" r:id="rId21"/>
    <p:sldId id="401" r:id="rId22"/>
    <p:sldId id="404" r:id="rId23"/>
    <p:sldId id="403" r:id="rId24"/>
    <p:sldId id="402" r:id="rId25"/>
    <p:sldId id="261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DM Sans" panose="020B0604020202020204" charset="0"/>
      <p:regular r:id="rId36"/>
      <p:bold r:id="rId37"/>
      <p:italic r:id="rId38"/>
      <p:boldItalic r:id="rId39"/>
    </p:embeddedFont>
    <p:embeddedFont>
      <p:font typeface="DM Sans" panose="020B060402020202020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iwXDJFp0G8NJdsVg40OsYoaLv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7"/>
    <p:restoredTop sz="94659"/>
  </p:normalViewPr>
  <p:slideViewPr>
    <p:cSldViewPr snapToGrid="0">
      <p:cViewPr varScale="1">
        <p:scale>
          <a:sx n="75" d="100"/>
          <a:sy n="75" d="100"/>
        </p:scale>
        <p:origin x="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813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46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290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5573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140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6683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8618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048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138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14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54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8904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457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1648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26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38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215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68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7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tw6X8u_3Q&amp;t=420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6370321" y="5572125"/>
            <a:ext cx="5821679" cy="1285875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AC46A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910721" y="1852710"/>
            <a:ext cx="9057357" cy="19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</a:pPr>
            <a:r>
              <a:rPr lang="fr-FR" sz="4400" b="1" dirty="0">
                <a:latin typeface="DM 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Inégalités de recherche Nords-Suds et transition juste de la recherche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910721" y="3601045"/>
            <a:ext cx="7960659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/>
            <a:r>
              <a:rPr lang="fr-FR" sz="2800" dirty="0">
                <a:solidFill>
                  <a:srgbClr val="63003C"/>
                </a:solidFill>
                <a:latin typeface="DM 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Projet d’ANR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274320" y="5744171"/>
            <a:ext cx="582167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800" b="1" dirty="0">
                <a:latin typeface="DM sans" pitchFamily="2" charset="0"/>
              </a:rPr>
              <a:t>Vincent GERONIMI, Ibrahim DIARRA, Alexandre MATHIEU</a:t>
            </a:r>
            <a:endParaRPr lang="fr-FR" sz="1800" dirty="0">
              <a:latin typeface="DM sans" pitchFamily="2" charset="0"/>
            </a:endParaRPr>
          </a:p>
          <a:p>
            <a:r>
              <a:rPr lang="fr-FR" sz="1800" dirty="0">
                <a:latin typeface="DM sans" pitchFamily="2" charset="0"/>
              </a:rPr>
              <a:t>Université Paris-Saclay, UMI SOURCE, IRD </a:t>
            </a:r>
          </a:p>
        </p:txBody>
      </p:sp>
      <p:cxnSp>
        <p:nvCxnSpPr>
          <p:cNvPr id="92" name="Google Shape;92;p1"/>
          <p:cNvCxnSpPr/>
          <p:nvPr/>
        </p:nvCxnSpPr>
        <p:spPr>
          <a:xfrm>
            <a:off x="0" y="1352550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1"/>
          <p:cNvCxnSpPr/>
          <p:nvPr/>
        </p:nvCxnSpPr>
        <p:spPr>
          <a:xfrm>
            <a:off x="0" y="5572125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"/>
          <p:cNvSpPr txBox="1"/>
          <p:nvPr/>
        </p:nvSpPr>
        <p:spPr>
          <a:xfrm>
            <a:off x="7176470" y="5888504"/>
            <a:ext cx="47412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JUMI 2025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DM Sans"/>
                <a:sym typeface="DM Sans"/>
              </a:rPr>
              <a:t>18/06/2025</a:t>
            </a:r>
            <a:endParaRPr dirty="0"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1159" y="411524"/>
            <a:ext cx="2295230" cy="600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2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31807" y="447946"/>
            <a:ext cx="10126913" cy="1044521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36280" y="617509"/>
            <a:ext cx="99224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Le contexte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74A9F0-236E-68FD-AA2A-2189845A0857}"/>
              </a:ext>
            </a:extLst>
          </p:cNvPr>
          <p:cNvSpPr txBox="1"/>
          <p:nvPr/>
        </p:nvSpPr>
        <p:spPr>
          <a:xfrm>
            <a:off x="727718" y="2071137"/>
            <a:ext cx="10126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fr-FR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ère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administration du questionnaire effectuée dans le cadre de la MLD de Loïc PIAN, avec l’appui de Mansour M. NGUIRANE, </a:t>
            </a:r>
            <a:r>
              <a:rPr lang="fr-FR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Éphigénie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M. MADIOUNE, Yanis RIHI et Soraya SANTINI (stagiaire M2 EEDS, </a:t>
            </a:r>
            <a:r>
              <a:rPr lang="fr-FR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UPSaclay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 objectif de la MLD de Loïc : </a:t>
            </a:r>
          </a:p>
          <a:p>
            <a:pPr marL="45720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Prises d’informations et contacts avec différentes ED de l’UCAD et autres universités ; </a:t>
            </a:r>
          </a:p>
          <a:p>
            <a:pPr marL="45720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Appui à l’administration de l’enquête.</a:t>
            </a:r>
          </a:p>
          <a:p>
            <a:pPr marL="45720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Plusieurs rendez-vous Zoom ont été effectués avec l’antenne France pour le suivi.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b="0" i="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3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31807" y="447946"/>
            <a:ext cx="10126913" cy="1044521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36280" y="617509"/>
            <a:ext cx="99224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Premier terrain : l’EDEQUE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74A9F0-236E-68FD-AA2A-2189845A0857}"/>
              </a:ext>
            </a:extLst>
          </p:cNvPr>
          <p:cNvSpPr txBox="1"/>
          <p:nvPr/>
        </p:nvSpPr>
        <p:spPr>
          <a:xfrm>
            <a:off x="699143" y="2613392"/>
            <a:ext cx="10126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Enjeu d’interroger la question doctorale dans une des plus grandes universités d’Afrique de l’Ouest : l’Université Cheikh Anta Diop, UCAD (Dakar, Sénégal).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b="0" i="0" u="none" strike="noStrike" dirty="0">
              <a:effectLst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Premier accès : l’École Doctorale Eau, Qualité et Usages de l’Eau (EDEQUE). </a:t>
            </a:r>
            <a:endParaRPr lang="fr-FR" sz="2000" b="0" i="0" u="none" strike="noStrike" dirty="0">
              <a:effectLst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2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31807" y="447946"/>
            <a:ext cx="10126913" cy="1044521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36280" y="617509"/>
            <a:ext cx="99224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Objectifs et cadre de l’enquête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74A9F0-236E-68FD-AA2A-2189845A0857}"/>
              </a:ext>
            </a:extLst>
          </p:cNvPr>
          <p:cNvSpPr txBox="1"/>
          <p:nvPr/>
        </p:nvSpPr>
        <p:spPr>
          <a:xfrm>
            <a:off x="711768" y="2185471"/>
            <a:ext cx="11117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Enquête </a:t>
            </a:r>
            <a:r>
              <a:rPr lang="fr-FR" sz="2000" dirty="0" err="1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co-construire</a:t>
            </a: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représentation des doctorants des 4 antennes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</a:t>
            </a: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Diversité disciplinaire et contextuelle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sur les inégalités structurelles dans les parcours doctoraux en SHS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Objectif : produire des données originales sur les inégalités Nords-Suds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Situer les questions d’accès à un niveau minimum de ressources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</a:t>
            </a: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Interroger s’il existe de potentiels seuils qui figent les trajectoires doctorales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Questionnement : La science ouverte est-elle un levier ou un facteur d’inégalités ? </a:t>
            </a:r>
          </a:p>
        </p:txBody>
      </p:sp>
    </p:spTree>
    <p:extLst>
      <p:ext uri="{BB962C8B-B14F-4D97-AF65-F5344CB8AC3E}">
        <p14:creationId xmlns:p14="http://schemas.microsoft.com/office/powerpoint/2010/main" val="404116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31808" y="447946"/>
            <a:ext cx="6095999" cy="158213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40754" y="638846"/>
            <a:ext cx="56552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Trois grandes sections du questionnaire</a:t>
            </a:r>
            <a:endParaRPr dirty="0"/>
          </a:p>
        </p:txBody>
      </p:sp>
      <p:cxnSp>
        <p:nvCxnSpPr>
          <p:cNvPr id="138" name="Google Shape;138;p4"/>
          <p:cNvCxnSpPr/>
          <p:nvPr/>
        </p:nvCxnSpPr>
        <p:spPr>
          <a:xfrm rot="10800000">
            <a:off x="3750918" y="2184889"/>
            <a:ext cx="0" cy="4550019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4"/>
          <p:cNvCxnSpPr/>
          <p:nvPr/>
        </p:nvCxnSpPr>
        <p:spPr>
          <a:xfrm rot="10800000">
            <a:off x="8039979" y="2184889"/>
            <a:ext cx="0" cy="4550019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4"/>
          <p:cNvSpPr txBox="1"/>
          <p:nvPr/>
        </p:nvSpPr>
        <p:spPr>
          <a:xfrm>
            <a:off x="152339" y="2505745"/>
            <a:ext cx="32168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1. Dotations structurelles analysées</a:t>
            </a:r>
            <a:endParaRPr dirty="0"/>
          </a:p>
        </p:txBody>
      </p:sp>
      <p:sp>
        <p:nvSpPr>
          <p:cNvPr id="141" name="Google Shape;141;p4"/>
          <p:cNvSpPr txBox="1"/>
          <p:nvPr/>
        </p:nvSpPr>
        <p:spPr>
          <a:xfrm>
            <a:off x="3965715" y="2505744"/>
            <a:ext cx="371087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63003C"/>
                </a:solidFill>
                <a:latin typeface="DM Sans"/>
                <a:sym typeface="DM Sans"/>
              </a:rPr>
              <a:t>2. Perception et usage de la science ouverte</a:t>
            </a:r>
            <a:endParaRPr dirty="0"/>
          </a:p>
        </p:txBody>
      </p:sp>
      <p:sp>
        <p:nvSpPr>
          <p:cNvPr id="142" name="Google Shape;142;p4"/>
          <p:cNvSpPr txBox="1"/>
          <p:nvPr/>
        </p:nvSpPr>
        <p:spPr>
          <a:xfrm>
            <a:off x="8510978" y="2505743"/>
            <a:ext cx="31915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3. Données sociodémographiques</a:t>
            </a:r>
            <a:endParaRPr dirty="0"/>
          </a:p>
        </p:txBody>
      </p:sp>
      <p:sp>
        <p:nvSpPr>
          <p:cNvPr id="143" name="Google Shape;143;p4"/>
          <p:cNvSpPr txBox="1"/>
          <p:nvPr/>
        </p:nvSpPr>
        <p:spPr>
          <a:xfrm>
            <a:off x="152339" y="3567499"/>
            <a:ext cx="338378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Financières</a:t>
            </a: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type de financement, stabilité, montant, stratégies alternatives</a:t>
            </a: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Matérielles &amp; infrastructures </a:t>
            </a: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espace de travail, équipements, déplacements, internet</a:t>
            </a: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fr-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essources documentaires </a:t>
            </a: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accès aux bases de données, revues, outils numériques</a:t>
            </a: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Dotation humaine </a:t>
            </a: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formations, accompagnement, appui méthodologique. </a:t>
            </a:r>
            <a:endParaRPr lang="fr-FR"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4287019" y="3567499"/>
            <a:ext cx="321686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Utilisation des plateformes, formations disponibles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fr-FR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sym typeface="Century Gothic"/>
              </a:rPr>
              <a:t>Obstacles identifiés : techniques, conceptuels, financiers.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8510978" y="3542673"/>
            <a:ext cx="321686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contextualiser les profils doctorants interrogés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fr-FR"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Anonymisation garantie pour le traitement des données. 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98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-10737" y="194606"/>
            <a:ext cx="11611553" cy="1623191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36279" y="406057"/>
            <a:ext cx="1111752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1</a:t>
            </a:r>
            <a:r>
              <a:rPr lang="fr-FR" sz="3600" b="1" baseline="30000" dirty="0">
                <a:solidFill>
                  <a:schemeClr val="lt1"/>
                </a:solidFill>
                <a:latin typeface="DM Sans"/>
                <a:sym typeface="DM Sans"/>
              </a:rPr>
              <a:t>ère</a:t>
            </a: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 phase de notre devis de recherche mixte : un questionnaire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74A9F0-236E-68FD-AA2A-2189845A0857}"/>
              </a:ext>
            </a:extLst>
          </p:cNvPr>
          <p:cNvSpPr txBox="1"/>
          <p:nvPr/>
        </p:nvSpPr>
        <p:spPr>
          <a:xfrm>
            <a:off x="236279" y="2386032"/>
            <a:ext cx="11308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constitution du </a:t>
            </a:r>
            <a:r>
              <a:rPr lang="fr-FR" sz="1800" i="0" u="none" strike="noStrike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questionnaire</a:t>
            </a:r>
            <a:r>
              <a:rPr lang="fr-FR" sz="1800" b="0" i="0" u="none" strike="noStrike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résulte d’un </a:t>
            </a:r>
            <a:r>
              <a:rPr lang="fr-FR" sz="1800" b="1" i="0" u="none" strike="noStrike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travail collectif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18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Proposition d’une </a:t>
            </a:r>
            <a:r>
              <a:rPr lang="fr-FR" sz="1800" b="1" i="0" u="none" strike="noStrike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première version du questionnaire</a:t>
            </a:r>
            <a:r>
              <a:rPr lang="fr-FR" sz="1800" b="0" i="0" u="none" strike="noStrike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soumise à évaluation et retours par : </a:t>
            </a:r>
          </a:p>
          <a:p>
            <a:pPr marL="45720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membres du GTDID eux-mêmes, et des </a:t>
            </a:r>
            <a:r>
              <a:rPr lang="fr-FR" sz="1800" dirty="0" err="1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chercheur.e.s</a:t>
            </a: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 différentes antennes de l’UMI SOURCE ; </a:t>
            </a:r>
          </a:p>
          <a:p>
            <a:pPr marL="457200" indent="-457200">
              <a:buFont typeface="Arial"/>
              <a:buAutoNum type="arabicParenR"/>
            </a:pPr>
            <a:r>
              <a:rPr lang="fr-FR" sz="1800" b="0" i="0" u="none" strike="noStrike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le cadre d’un atelier </a:t>
            </a: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aux Journées Doctorales Regards critiques sur le développement (</a:t>
            </a:r>
            <a:r>
              <a:rPr lang="fr-FR" sz="1800" dirty="0" err="1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JDrcd</a:t>
            </a: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disponible sur </a:t>
            </a:r>
            <a:r>
              <a:rPr lang="fr-FR" sz="1800" dirty="0" err="1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youtube</a:t>
            </a: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https://www.youtube.com/watch?v=MYtw6X8u_3Q&amp;t=420s</a:t>
            </a: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; </a:t>
            </a:r>
          </a:p>
          <a:p>
            <a:pPr marL="457200" indent="-457200">
              <a:buFont typeface="Arial"/>
              <a:buAutoNum type="arabicParenR"/>
            </a:pPr>
            <a:r>
              <a:rPr lang="fr-FR" sz="1800" b="0" i="0" u="none" strike="noStrike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d’un cycle de workshop « Vers une transition juste de la recherche : souveraineté sur les données, équité et soutenabilité ». </a:t>
            </a:r>
          </a:p>
          <a:p>
            <a:endParaRPr lang="fr-FR" sz="18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Plusieurs </a:t>
            </a:r>
            <a:r>
              <a:rPr lang="fr-FR" sz="1800" b="1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essais</a:t>
            </a: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fr-FR" sz="1800" b="1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</a:t>
            </a: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effectués : </a:t>
            </a:r>
          </a:p>
          <a:p>
            <a:pPr marL="457200" indent="-457200">
              <a:buAutoNum type="arabicParenR"/>
            </a:pP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Auprès de doctorants sénégalais en visite à l’UMI ; </a:t>
            </a:r>
          </a:p>
          <a:p>
            <a:pPr marL="457200" indent="-457200">
              <a:buAutoNum type="arabicParenR"/>
            </a:pPr>
            <a:r>
              <a:rPr lang="fr-FR" sz="1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Auprès d’un dizaine de doctorants à l’UCAD (toutes ED confondues), avant l’administration effective du questionnaire auprès des doctorants de l’UCAD. </a:t>
            </a:r>
          </a:p>
        </p:txBody>
      </p:sp>
    </p:spTree>
    <p:extLst>
      <p:ext uri="{BB962C8B-B14F-4D97-AF65-F5344CB8AC3E}">
        <p14:creationId xmlns:p14="http://schemas.microsoft.com/office/powerpoint/2010/main" val="43939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-10737" y="194607"/>
            <a:ext cx="11611553" cy="1207474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36279" y="406057"/>
            <a:ext cx="111175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Stratégie d’échantillonnage (1/2)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74A9F0-236E-68FD-AA2A-2189845A0857}"/>
              </a:ext>
            </a:extLst>
          </p:cNvPr>
          <p:cNvSpPr txBox="1"/>
          <p:nvPr/>
        </p:nvSpPr>
        <p:spPr>
          <a:xfrm>
            <a:off x="236279" y="1829931"/>
            <a:ext cx="11308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Définition de la population d’intérêt : EDEQUE, UCAD.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Cadre de sondage : liste de doctorants anciens et encore inscrits, appui actif de sa directrice Awa Niang </a:t>
            </a:r>
            <a:r>
              <a:rPr lang="fr-FR" sz="2000" dirty="0" err="1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</a:t>
            </a: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Logique de stratification : chaque université au Sénégal constitue une strate, et chaque ED des sous-strates.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SHS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Tirage aléatoire simple (fonction « =ALEATOIRE » sur Excel)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les probabilités relatives de sélection soient connues : p = n/N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8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-10737" y="194607"/>
            <a:ext cx="11611553" cy="1207474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36279" y="406057"/>
            <a:ext cx="111175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Stratégie d’échantillonnage (2/2)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 dirty="0"/>
          </a:p>
        </p:txBody>
      </p:sp>
      <p:pic>
        <p:nvPicPr>
          <p:cNvPr id="4" name="Image 3" descr="Une image contenant texte, reçu, Police, capture d’écran&#10;&#10;Description générée automatiquement">
            <a:extLst>
              <a:ext uri="{FF2B5EF4-FFF2-40B4-BE49-F238E27FC236}">
                <a16:creationId xmlns:a16="http://schemas.microsoft.com/office/drawing/2014/main" id="{DE0900D1-6076-C9F6-2CFF-FDF2BF070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79" y="2810803"/>
            <a:ext cx="5229802" cy="1733869"/>
          </a:xfrm>
          <a:prstGeom prst="rect">
            <a:avLst/>
          </a:prstGeom>
        </p:spPr>
      </p:pic>
      <p:pic>
        <p:nvPicPr>
          <p:cNvPr id="6" name="Image 5" descr="Une image contenant texte, Police, blanc, algèbre&#10;&#10;Description générée automatiquement">
            <a:extLst>
              <a:ext uri="{FF2B5EF4-FFF2-40B4-BE49-F238E27FC236}">
                <a16:creationId xmlns:a16="http://schemas.microsoft.com/office/drawing/2014/main" id="{C5141EB3-16CC-D7DD-5F7D-E3B2EEC68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17" y="4610152"/>
            <a:ext cx="5073564" cy="8805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7C9CE3-6090-2E6D-4FFE-452CD2BFF22B}"/>
              </a:ext>
            </a:extLst>
          </p:cNvPr>
          <p:cNvSpPr txBox="1"/>
          <p:nvPr/>
        </p:nvSpPr>
        <p:spPr>
          <a:xfrm>
            <a:off x="287079" y="1756410"/>
            <a:ext cx="5910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Données entre </a:t>
            </a:r>
            <a:r>
              <a:rPr lang="fr-FR" b="1" dirty="0">
                <a:latin typeface="Century Gothic" panose="020B0502020202020204" pitchFamily="34" charset="0"/>
              </a:rPr>
              <a:t>2008 et 2025 </a:t>
            </a:r>
            <a:r>
              <a:rPr lang="fr-FR" dirty="0">
                <a:latin typeface="Century Gothic" panose="020B0502020202020204" pitchFamily="34" charset="0"/>
              </a:rPr>
              <a:t>sur </a:t>
            </a:r>
            <a:r>
              <a:rPr lang="fr-FR" b="1" dirty="0">
                <a:latin typeface="Century Gothic" panose="020B0502020202020204" pitchFamily="34" charset="0"/>
              </a:rPr>
              <a:t>406 doctorants </a:t>
            </a:r>
            <a:r>
              <a:rPr lang="fr-FR" dirty="0">
                <a:latin typeface="Century Gothic" panose="020B0502020202020204" pitchFamily="34" charset="0"/>
              </a:rPr>
              <a:t>inscrits en thèse dans cette période. 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La formule standard pour calculer la taille de l’échantillon à partir d’une population finie : </a:t>
            </a:r>
          </a:p>
        </p:txBody>
      </p:sp>
      <p:pic>
        <p:nvPicPr>
          <p:cNvPr id="10" name="Image 9" descr="Une image contenant texte, capture d’écran, Police, algèbre&#10;&#10;Description générée automatiquement">
            <a:extLst>
              <a:ext uri="{FF2B5EF4-FFF2-40B4-BE49-F238E27FC236}">
                <a16:creationId xmlns:a16="http://schemas.microsoft.com/office/drawing/2014/main" id="{229F51BC-6AB2-BBC3-0C0D-6F3CC1D3D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041" y="2925961"/>
            <a:ext cx="5107880" cy="2638083"/>
          </a:xfrm>
          <a:prstGeom prst="rect">
            <a:avLst/>
          </a:prstGeom>
        </p:spPr>
      </p:pic>
      <p:cxnSp>
        <p:nvCxnSpPr>
          <p:cNvPr id="11" name="Google Shape;138;p4">
            <a:extLst>
              <a:ext uri="{FF2B5EF4-FFF2-40B4-BE49-F238E27FC236}">
                <a16:creationId xmlns:a16="http://schemas.microsoft.com/office/drawing/2014/main" id="{45943779-88D0-A23A-0620-D6C88B81BC07}"/>
              </a:ext>
            </a:extLst>
          </p:cNvPr>
          <p:cNvCxnSpPr>
            <a:cxnSpLocks/>
          </p:cNvCxnSpPr>
          <p:nvPr/>
        </p:nvCxnSpPr>
        <p:spPr>
          <a:xfrm flipV="1">
            <a:off x="6572626" y="1439204"/>
            <a:ext cx="0" cy="5186271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3EC89E2-8DB8-30A4-79F8-DFA1C9F1F0E9}"/>
              </a:ext>
            </a:extLst>
          </p:cNvPr>
          <p:cNvSpPr txBox="1"/>
          <p:nvPr/>
        </p:nvSpPr>
        <p:spPr>
          <a:xfrm>
            <a:off x="6947897" y="1754862"/>
            <a:ext cx="477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Panel visé : </a:t>
            </a:r>
          </a:p>
        </p:txBody>
      </p:sp>
    </p:spTree>
    <p:extLst>
      <p:ext uri="{BB962C8B-B14F-4D97-AF65-F5344CB8AC3E}">
        <p14:creationId xmlns:p14="http://schemas.microsoft.com/office/powerpoint/2010/main" val="329873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-10737" y="194607"/>
            <a:ext cx="11611553" cy="1207474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36279" y="406057"/>
            <a:ext cx="111175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Premiers résultats 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7C9CE3-6090-2E6D-4FFE-452CD2BFF22B}"/>
              </a:ext>
            </a:extLst>
          </p:cNvPr>
          <p:cNvSpPr txBox="1"/>
          <p:nvPr/>
        </p:nvSpPr>
        <p:spPr>
          <a:xfrm>
            <a:off x="415667" y="2448054"/>
            <a:ext cx="5398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Données récoltées par </a:t>
            </a:r>
            <a:r>
              <a:rPr lang="fr-FR" sz="1800" dirty="0" err="1">
                <a:latin typeface="Century Gothic" panose="020B0502020202020204" pitchFamily="34" charset="0"/>
              </a:rPr>
              <a:t>KoboCollect</a:t>
            </a:r>
            <a:endParaRPr lang="fr-FR" sz="1800" dirty="0">
              <a:latin typeface="Century Gothic" panose="020B0502020202020204" pitchFamily="34" charset="0"/>
            </a:endParaRPr>
          </a:p>
          <a:p>
            <a:endParaRPr lang="fr-FR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Enquêtes finalement effectuées sur 5 journées </a:t>
            </a:r>
          </a:p>
          <a:p>
            <a:endParaRPr lang="fr-FR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Trentaine de doctorants enquêtés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Données disponibles sur un fichier .csv : il reste le </a:t>
            </a:r>
            <a:r>
              <a:rPr lang="fr-FR" sz="1800" i="1" dirty="0">
                <a:latin typeface="Century Gothic" panose="020B0502020202020204" pitchFamily="34" charset="0"/>
              </a:rPr>
              <a:t>data </a:t>
            </a:r>
            <a:r>
              <a:rPr lang="fr-FR" sz="1800" i="1" dirty="0" err="1">
                <a:latin typeface="Century Gothic" panose="020B0502020202020204" pitchFamily="34" charset="0"/>
              </a:rPr>
              <a:t>cleaning</a:t>
            </a:r>
            <a:r>
              <a:rPr lang="fr-FR" sz="1800" dirty="0">
                <a:latin typeface="Century Gothic" panose="020B0502020202020204" pitchFamily="34" charset="0"/>
              </a:rPr>
              <a:t>, et diverses préparation. </a:t>
            </a:r>
          </a:p>
          <a:p>
            <a:endParaRPr lang="fr-FR" sz="1800" dirty="0">
              <a:latin typeface="Century Gothic" panose="020B0502020202020204" pitchFamily="34" charset="0"/>
            </a:endParaRPr>
          </a:p>
          <a:p>
            <a:endParaRPr lang="fr-FR" sz="1800" dirty="0">
              <a:latin typeface="Century Gothic" panose="020B0502020202020204" pitchFamily="34" charset="0"/>
            </a:endParaRPr>
          </a:p>
        </p:txBody>
      </p:sp>
      <p:cxnSp>
        <p:nvCxnSpPr>
          <p:cNvPr id="9" name="Google Shape;138;p4">
            <a:extLst>
              <a:ext uri="{FF2B5EF4-FFF2-40B4-BE49-F238E27FC236}">
                <a16:creationId xmlns:a16="http://schemas.microsoft.com/office/drawing/2014/main" id="{081C3182-161D-BD0C-3C4C-38AC2F356484}"/>
              </a:ext>
            </a:extLst>
          </p:cNvPr>
          <p:cNvCxnSpPr>
            <a:cxnSpLocks/>
          </p:cNvCxnSpPr>
          <p:nvPr/>
        </p:nvCxnSpPr>
        <p:spPr>
          <a:xfrm flipV="1">
            <a:off x="6377356" y="1547625"/>
            <a:ext cx="0" cy="517385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96AFF23-543C-E7C7-AAD5-A37EFA10FB83}"/>
              </a:ext>
            </a:extLst>
          </p:cNvPr>
          <p:cNvSpPr txBox="1"/>
          <p:nvPr/>
        </p:nvSpPr>
        <p:spPr>
          <a:xfrm>
            <a:off x="6793021" y="2448054"/>
            <a:ext cx="53989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Pour rappel plusieurs valorisations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Century Gothic" panose="020B0502020202020204" pitchFamily="34" charset="0"/>
            </a:endParaRPr>
          </a:p>
          <a:p>
            <a:pPr marL="342900" indent="-342900">
              <a:buAutoNum type="arabicParenR"/>
            </a:pPr>
            <a:r>
              <a:rPr lang="fr-FR" sz="1800" dirty="0">
                <a:latin typeface="Century Gothic" panose="020B0502020202020204" pitchFamily="34" charset="0"/>
              </a:rPr>
              <a:t>Un rapport déposé sur HAL ; </a:t>
            </a:r>
          </a:p>
          <a:p>
            <a:pPr marL="342900" indent="-342900">
              <a:buAutoNum type="arabicParenR"/>
            </a:pPr>
            <a:r>
              <a:rPr lang="fr-FR" sz="1800" dirty="0">
                <a:latin typeface="Century Gothic" panose="020B0502020202020204" pitchFamily="34" charset="0"/>
              </a:rPr>
              <a:t>Un chapitre d’ouvrage éditions IRD et </a:t>
            </a:r>
            <a:r>
              <a:rPr lang="fr-FR" sz="1800" dirty="0" err="1">
                <a:latin typeface="Century Gothic" panose="020B0502020202020204" pitchFamily="34" charset="0"/>
              </a:rPr>
              <a:t>African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Minds</a:t>
            </a:r>
            <a:r>
              <a:rPr lang="fr-FR" sz="1800" dirty="0">
                <a:latin typeface="Century Gothic" panose="020B0502020202020204" pitchFamily="34" charset="0"/>
              </a:rPr>
              <a:t> ; </a:t>
            </a:r>
          </a:p>
          <a:p>
            <a:pPr marL="342900" indent="-342900">
              <a:buAutoNum type="arabicParenR"/>
            </a:pPr>
            <a:r>
              <a:rPr lang="fr-FR" sz="1800" dirty="0">
                <a:latin typeface="Century Gothic" panose="020B0502020202020204" pitchFamily="34" charset="0"/>
              </a:rPr>
              <a:t>Animation d’ateliers dédiés au sein du GEMDEV, ainsi que dans le cadre d’un workshop organisé par l’UMI. </a:t>
            </a:r>
          </a:p>
          <a:p>
            <a:endParaRPr lang="fr-FR" sz="1800" dirty="0">
              <a:latin typeface="Century Gothic" panose="020B0502020202020204" pitchFamily="34" charset="0"/>
            </a:endParaRPr>
          </a:p>
          <a:p>
            <a:endParaRPr lang="fr-FR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31808" y="447946"/>
            <a:ext cx="6095999" cy="158213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40754" y="638846"/>
            <a:ext cx="56552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Premiers retours d’expérience</a:t>
            </a:r>
            <a:endParaRPr dirty="0"/>
          </a:p>
        </p:txBody>
      </p:sp>
      <p:cxnSp>
        <p:nvCxnSpPr>
          <p:cNvPr id="138" name="Google Shape;138;p4"/>
          <p:cNvCxnSpPr/>
          <p:nvPr/>
        </p:nvCxnSpPr>
        <p:spPr>
          <a:xfrm rot="10800000">
            <a:off x="3750918" y="2184889"/>
            <a:ext cx="0" cy="4550019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4"/>
          <p:cNvCxnSpPr/>
          <p:nvPr/>
        </p:nvCxnSpPr>
        <p:spPr>
          <a:xfrm rot="10800000">
            <a:off x="8039979" y="2184889"/>
            <a:ext cx="0" cy="4550019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4"/>
          <p:cNvSpPr txBox="1"/>
          <p:nvPr/>
        </p:nvSpPr>
        <p:spPr>
          <a:xfrm>
            <a:off x="152339" y="2505745"/>
            <a:ext cx="32168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Difficultés </a:t>
            </a:r>
            <a:endParaRPr dirty="0"/>
          </a:p>
        </p:txBody>
      </p:sp>
      <p:sp>
        <p:nvSpPr>
          <p:cNvPr id="141" name="Google Shape;141;p4"/>
          <p:cNvSpPr txBox="1"/>
          <p:nvPr/>
        </p:nvSpPr>
        <p:spPr>
          <a:xfrm>
            <a:off x="3965715" y="2505744"/>
            <a:ext cx="37108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63003C"/>
                </a:solidFill>
                <a:latin typeface="DM Sans"/>
                <a:sym typeface="DM Sans"/>
              </a:rPr>
              <a:t>Réponses</a:t>
            </a:r>
            <a:endParaRPr dirty="0"/>
          </a:p>
        </p:txBody>
      </p:sp>
      <p:sp>
        <p:nvSpPr>
          <p:cNvPr id="142" name="Google Shape;142;p4"/>
          <p:cNvSpPr txBox="1"/>
          <p:nvPr/>
        </p:nvSpPr>
        <p:spPr>
          <a:xfrm>
            <a:off x="8510978" y="2505743"/>
            <a:ext cx="31915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Perspectives</a:t>
            </a:r>
            <a:endParaRPr dirty="0"/>
          </a:p>
        </p:txBody>
      </p:sp>
      <p:sp>
        <p:nvSpPr>
          <p:cNvPr id="143" name="Google Shape;143;p4"/>
          <p:cNvSpPr txBox="1"/>
          <p:nvPr/>
        </p:nvSpPr>
        <p:spPr>
          <a:xfrm>
            <a:off x="298558" y="3121090"/>
            <a:ext cx="321686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Accès au comité d’éthique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Collaboration juste et équilibrée au sein du GTDID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Accès aux données des ED 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Temps d’enquête court : défis de collectes de données en peu de temps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oogle Shape;143;p4">
            <a:extLst>
              <a:ext uri="{FF2B5EF4-FFF2-40B4-BE49-F238E27FC236}">
                <a16:creationId xmlns:a16="http://schemas.microsoft.com/office/drawing/2014/main" id="{2F4DAC5A-9E68-3455-D76F-02648AF6DD05}"/>
              </a:ext>
            </a:extLst>
          </p:cNvPr>
          <p:cNvSpPr txBox="1"/>
          <p:nvPr/>
        </p:nvSpPr>
        <p:spPr>
          <a:xfrm>
            <a:off x="3965715" y="3121090"/>
            <a:ext cx="3710873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Protocole en interne suit recommandations RGPD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Constitution d’un groupe d’enquête </a:t>
            </a:r>
            <a:r>
              <a:rPr lang="fr-FR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éqiilibré</a:t>
            </a: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Par ex: 3 SN, 3 FR. Idéal de meilleures fusions à l’avenir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Contacts facilités par Awa, notamment pour l’obtention des listes.</a:t>
            </a:r>
            <a:endParaRPr lang="fr-FR"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Locaux mis à disposition à l’UCAD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Contacts téléphoniques 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143;p4">
            <a:extLst>
              <a:ext uri="{FF2B5EF4-FFF2-40B4-BE49-F238E27FC236}">
                <a16:creationId xmlns:a16="http://schemas.microsoft.com/office/drawing/2014/main" id="{674666DF-0460-34B1-01D7-FBE7D616F059}"/>
              </a:ext>
            </a:extLst>
          </p:cNvPr>
          <p:cNvSpPr txBox="1"/>
          <p:nvPr/>
        </p:nvSpPr>
        <p:spPr>
          <a:xfrm>
            <a:off x="8748788" y="3121090"/>
            <a:ext cx="321686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fr-FR" sz="1400" baseline="30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ème</a:t>
            </a: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MLD en octobre, objectif d’étoffer l’échantillon (ED ETHOS, etc...)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Gestion des données (PGD, dépôt, </a:t>
            </a:r>
            <a:r>
              <a:rPr lang="fr-FR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</a:t>
            </a:r>
            <a:r>
              <a:rPr lang="fr-FR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paper</a:t>
            </a: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Validation comité éthique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504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A8CC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/>
        </p:nvSpPr>
        <p:spPr>
          <a:xfrm>
            <a:off x="0" y="2290512"/>
            <a:ext cx="12192000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Tahoma"/>
              <a:buNone/>
            </a:pPr>
            <a:r>
              <a:rPr lang="fr-FR" sz="115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Merci</a:t>
            </a:r>
            <a:endParaRPr lang="fr-FR" dirty="0">
              <a:ea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Tahoma"/>
              <a:buNone/>
            </a:pPr>
            <a:endParaRPr sz="1100" b="1" i="0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endParaRPr lang="fr-FR" sz="2000" b="1" i="1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endParaRPr lang="fr-FR" sz="2000" b="1" i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endParaRPr lang="fr-FR" sz="2000" b="1" i="1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3"/>
          <p:cNvCxnSpPr/>
          <p:nvPr/>
        </p:nvCxnSpPr>
        <p:spPr>
          <a:xfrm>
            <a:off x="0" y="781050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3"/>
          <p:cNvCxnSpPr/>
          <p:nvPr/>
        </p:nvCxnSpPr>
        <p:spPr>
          <a:xfrm>
            <a:off x="0" y="6076950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3"/>
          <p:cNvCxnSpPr/>
          <p:nvPr/>
        </p:nvCxnSpPr>
        <p:spPr>
          <a:xfrm rot="10800000" flipH="1">
            <a:off x="0" y="2546349"/>
            <a:ext cx="12192000" cy="1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3"/>
          <p:cNvCxnSpPr/>
          <p:nvPr/>
        </p:nvCxnSpPr>
        <p:spPr>
          <a:xfrm rot="10800000" flipH="1">
            <a:off x="0" y="4432468"/>
            <a:ext cx="12192000" cy="1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3"/>
          <p:cNvSpPr/>
          <p:nvPr/>
        </p:nvSpPr>
        <p:spPr>
          <a:xfrm rot="-5400000">
            <a:off x="-1323978" y="2105029"/>
            <a:ext cx="5295903" cy="2647946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3"/>
          <p:cNvSpPr txBox="1"/>
          <p:nvPr/>
        </p:nvSpPr>
        <p:spPr>
          <a:xfrm rot="-5400000">
            <a:off x="-1372786" y="2459504"/>
            <a:ext cx="525781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I. Des inégalités de la recherche Nord / Sud</a:t>
            </a:r>
            <a:endParaRPr sz="40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2876042" y="4541161"/>
            <a:ext cx="9223087" cy="1121237"/>
            <a:chOff x="6603645" y="822168"/>
            <a:chExt cx="4904069" cy="1121237"/>
          </a:xfrm>
        </p:grpSpPr>
        <p:sp>
          <p:nvSpPr>
            <p:cNvPr id="121" name="Google Shape;121;p3"/>
            <p:cNvSpPr txBox="1"/>
            <p:nvPr/>
          </p:nvSpPr>
          <p:spPr>
            <a:xfrm>
              <a:off x="6634765" y="822168"/>
              <a:ext cx="4779730" cy="892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>
                  <a:solidFill>
                    <a:srgbClr val="63003C"/>
                  </a:solidFill>
                  <a:latin typeface="DM Sans"/>
                  <a:ea typeface="DM Sans"/>
                  <a:cs typeface="DM Sans"/>
                  <a:sym typeface="DM Sans"/>
                </a:rPr>
                <a:t>Implications politiques et scientifiques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6603645" y="1635628"/>
              <a:ext cx="49040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1968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2842235" y="830737"/>
            <a:ext cx="8426401" cy="859902"/>
            <a:chOff x="6606989" y="722613"/>
            <a:chExt cx="4904070" cy="824629"/>
          </a:xfrm>
        </p:grpSpPr>
        <p:sp>
          <p:nvSpPr>
            <p:cNvPr id="124" name="Google Shape;124;p3"/>
            <p:cNvSpPr txBox="1"/>
            <p:nvPr/>
          </p:nvSpPr>
          <p:spPr>
            <a:xfrm>
              <a:off x="6606989" y="722613"/>
              <a:ext cx="4831974" cy="442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>
                  <a:solidFill>
                    <a:srgbClr val="63003C"/>
                  </a:solidFill>
                  <a:latin typeface="DM Sans"/>
                  <a:ea typeface="DM Sans"/>
                  <a:cs typeface="DM Sans"/>
                  <a:sym typeface="DM Sans"/>
                </a:rPr>
                <a:t>Évolution de long terme</a:t>
              </a: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6606990" y="1239465"/>
              <a:ext cx="49040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1968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2774624" y="2608550"/>
            <a:ext cx="9700445" cy="1176944"/>
            <a:chOff x="6527691" y="659515"/>
            <a:chExt cx="4865889" cy="1176944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6561606" y="659515"/>
              <a:ext cx="4831974" cy="892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>
                  <a:solidFill>
                    <a:srgbClr val="63003C"/>
                  </a:solidFill>
                  <a:latin typeface="DM Sans"/>
                  <a:ea typeface="DM Sans"/>
                  <a:cs typeface="DM Sans"/>
                  <a:sym typeface="DM Sans"/>
                </a:rPr>
                <a:t>Coopération internationale et dynamiques de pouvoir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6527691" y="1528682"/>
              <a:ext cx="47620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1968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9" name="Google Shape;129;p3"/>
          <p:cNvSpPr txBox="1"/>
          <p:nvPr/>
        </p:nvSpPr>
        <p:spPr>
          <a:xfrm>
            <a:off x="2842235" y="1291209"/>
            <a:ext cx="92907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colonialisme et ses impacts sur la recherche (Kleiche-Dray 2018 ; Keim 2010 ;  Waast 1996 ; Gaillard &amp; Waast 1988).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développement d’un </a:t>
            </a:r>
            <a:r>
              <a:rPr lang="fr-FR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marché international du travail scientifique </a:t>
            </a: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(Arvanitis 2022 ; Waast &amp; Gaillard 2018) contribue à renforcer certaines inégalités.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Spécificités de la recherche dans les Suds (Waas &amp; Gaillard 2018)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2842235" y="3279252"/>
            <a:ext cx="92907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Partenariats Nords-Suds et leurs défis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Influences des politiques scientifiques internationales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Mobilité et circulation des chercheurs</a:t>
            </a:r>
            <a:endParaRPr dirty="0"/>
          </a:p>
        </p:txBody>
      </p:sp>
      <p:sp>
        <p:nvSpPr>
          <p:cNvPr id="131" name="Google Shape;131;p3"/>
          <p:cNvSpPr txBox="1"/>
          <p:nvPr/>
        </p:nvSpPr>
        <p:spPr>
          <a:xfrm>
            <a:off x="2842235" y="5026816"/>
            <a:ext cx="92907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Stratégies pour réduire ces inégalités (Gerard &amp; Henaff 2019 ; Bartrolo &amp; Arvanitis 2020 ; Carbonier &amp; Kontinen 2014 ; ...)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Adaptation et résilience des pratiques scientifiques dans les Suds (Quashie 2019, Kleiche-Dray &amp; Waast 2018 ; Dumoulin Kervran 2017 ; ...)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5"/>
          <p:cNvCxnSpPr/>
          <p:nvPr/>
        </p:nvCxnSpPr>
        <p:spPr>
          <a:xfrm>
            <a:off x="0" y="1062875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"/>
          <p:cNvCxnSpPr/>
          <p:nvPr/>
        </p:nvCxnSpPr>
        <p:spPr>
          <a:xfrm>
            <a:off x="0" y="6581800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"/>
          <p:cNvCxnSpPr>
            <a:cxnSpLocks/>
          </p:cNvCxnSpPr>
          <p:nvPr/>
        </p:nvCxnSpPr>
        <p:spPr>
          <a:xfrm flipV="1">
            <a:off x="3519897" y="1062876"/>
            <a:ext cx="0" cy="5518924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5"/>
          <p:cNvSpPr txBox="1"/>
          <p:nvPr/>
        </p:nvSpPr>
        <p:spPr>
          <a:xfrm>
            <a:off x="430305" y="250359"/>
            <a:ext cx="10468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 err="1">
                <a:solidFill>
                  <a:srgbClr val="414042"/>
                </a:solidFill>
                <a:latin typeface="DM Sans"/>
                <a:ea typeface="DM Sans"/>
                <a:cs typeface="DM Sans"/>
                <a:sym typeface="DM Sans"/>
              </a:rPr>
              <a:t>Workpackages</a:t>
            </a:r>
            <a:r>
              <a:rPr lang="fr-FR" sz="3200" b="1" dirty="0">
                <a:solidFill>
                  <a:srgbClr val="414042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fr-FR" sz="3200" b="1" dirty="0" err="1">
                <a:solidFill>
                  <a:srgbClr val="414042"/>
                </a:solidFill>
                <a:latin typeface="DM Sans"/>
                <a:ea typeface="DM Sans"/>
                <a:cs typeface="DM Sans"/>
                <a:sym typeface="DM Sans"/>
              </a:rPr>
              <a:t>WPs</a:t>
            </a:r>
            <a:r>
              <a:rPr lang="fr-FR" sz="3200" b="1" dirty="0">
                <a:solidFill>
                  <a:srgbClr val="414042"/>
                </a:solidFill>
                <a:latin typeface="DM Sans"/>
                <a:ea typeface="DM Sans"/>
                <a:cs typeface="DM Sans"/>
                <a:sym typeface="DM Sans"/>
              </a:rPr>
              <a:t>) - Discussions</a:t>
            </a:r>
            <a:endParaRPr sz="3200" b="1" i="0" u="none" strike="noStrike" dirty="0">
              <a:solidFill>
                <a:srgbClr val="41404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30305" y="1372988"/>
            <a:ext cx="242262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63003C"/>
                </a:solidFill>
                <a:latin typeface="DM Sans"/>
                <a:sym typeface="DM Sans"/>
              </a:rPr>
              <a:t>Diagnostic des inégalités de recherche entre Nords et Suds</a:t>
            </a:r>
            <a:endParaRPr dirty="0"/>
          </a:p>
        </p:txBody>
      </p:sp>
      <p:cxnSp>
        <p:nvCxnSpPr>
          <p:cNvPr id="155" name="Google Shape;155;p5"/>
          <p:cNvCxnSpPr>
            <a:cxnSpLocks/>
          </p:cNvCxnSpPr>
          <p:nvPr/>
        </p:nvCxnSpPr>
        <p:spPr>
          <a:xfrm flipV="1">
            <a:off x="6252716" y="1049955"/>
            <a:ext cx="32624" cy="5544765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5"/>
          <p:cNvSpPr txBox="1"/>
          <p:nvPr/>
        </p:nvSpPr>
        <p:spPr>
          <a:xfrm>
            <a:off x="3864117" y="1372988"/>
            <a:ext cx="211630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Science ouverte et équité dans les partenariats Nords-Suds</a:t>
            </a:r>
            <a:endParaRPr dirty="0"/>
          </a:p>
        </p:txBody>
      </p:sp>
      <p:sp>
        <p:nvSpPr>
          <p:cNvPr id="158" name="Google Shape;158;p5"/>
          <p:cNvSpPr txBox="1"/>
          <p:nvPr/>
        </p:nvSpPr>
        <p:spPr>
          <a:xfrm>
            <a:off x="6686871" y="1221001"/>
            <a:ext cx="190136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Souveraineté des données et indépendance scientifique</a:t>
            </a:r>
            <a:endParaRPr dirty="0"/>
          </a:p>
        </p:txBody>
      </p:sp>
      <p:sp>
        <p:nvSpPr>
          <p:cNvPr id="160" name="Google Shape;160;p5"/>
          <p:cNvSpPr txBox="1"/>
          <p:nvPr/>
        </p:nvSpPr>
        <p:spPr>
          <a:xfrm>
            <a:off x="346056" y="3254139"/>
            <a:ext cx="24226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Enquête GTDID 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</a:t>
            </a: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Point d’entrée doctorants à élargir</a:t>
            </a:r>
          </a:p>
        </p:txBody>
      </p:sp>
      <p:sp>
        <p:nvSpPr>
          <p:cNvPr id="4" name="Google Shape;160;p5">
            <a:extLst>
              <a:ext uri="{FF2B5EF4-FFF2-40B4-BE49-F238E27FC236}">
                <a16:creationId xmlns:a16="http://schemas.microsoft.com/office/drawing/2014/main" id="{82102DF8-5ACD-F7E0-940D-C51A2AD63D38}"/>
              </a:ext>
            </a:extLst>
          </p:cNvPr>
          <p:cNvSpPr txBox="1"/>
          <p:nvPr/>
        </p:nvSpPr>
        <p:spPr>
          <a:xfrm>
            <a:off x="3832755" y="3254139"/>
            <a:ext cx="20184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Enquête GTDID comme base ;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Wingdings" pitchFamily="2" charset="2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Travaux du PSF en appui à la réflexion</a:t>
            </a: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60;p5">
            <a:extLst>
              <a:ext uri="{FF2B5EF4-FFF2-40B4-BE49-F238E27FC236}">
                <a16:creationId xmlns:a16="http://schemas.microsoft.com/office/drawing/2014/main" id="{2F0D6843-AB56-F680-302D-BACEE31BC653}"/>
              </a:ext>
            </a:extLst>
          </p:cNvPr>
          <p:cNvSpPr txBox="1"/>
          <p:nvPr/>
        </p:nvSpPr>
        <p:spPr>
          <a:xfrm>
            <a:off x="6557636" y="3192393"/>
            <a:ext cx="1770873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Interroger le CAMES ?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Wingdings" pitchFamily="2" charset="2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Différences de régimes entre recherche </a:t>
            </a:r>
            <a:r>
              <a:rPr lang="fr-FR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afrique</a:t>
            </a: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 francophone et </a:t>
            </a:r>
            <a:r>
              <a:rPr lang="fr-FR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afrique</a:t>
            </a: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 anglophone ?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Wingdings" pitchFamily="2" charset="2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Question de la langue de la recherche.</a:t>
            </a: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" name="Google Shape;155;p5">
            <a:extLst>
              <a:ext uri="{FF2B5EF4-FFF2-40B4-BE49-F238E27FC236}">
                <a16:creationId xmlns:a16="http://schemas.microsoft.com/office/drawing/2014/main" id="{64EBC478-9E2A-AD51-6ED5-5928C9B8A54F}"/>
              </a:ext>
            </a:extLst>
          </p:cNvPr>
          <p:cNvCxnSpPr>
            <a:cxnSpLocks/>
          </p:cNvCxnSpPr>
          <p:nvPr/>
        </p:nvCxnSpPr>
        <p:spPr>
          <a:xfrm flipV="1">
            <a:off x="9068173" y="1062123"/>
            <a:ext cx="32624" cy="5544765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58;p5">
            <a:extLst>
              <a:ext uri="{FF2B5EF4-FFF2-40B4-BE49-F238E27FC236}">
                <a16:creationId xmlns:a16="http://schemas.microsoft.com/office/drawing/2014/main" id="{BC7D9DF6-DC8F-CEB9-9571-7047A8F481B8}"/>
              </a:ext>
            </a:extLst>
          </p:cNvPr>
          <p:cNvSpPr txBox="1"/>
          <p:nvPr/>
        </p:nvSpPr>
        <p:spPr>
          <a:xfrm>
            <a:off x="9714727" y="1680764"/>
            <a:ext cx="20469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Décarbonation de la recherche</a:t>
            </a:r>
            <a:endParaRPr dirty="0"/>
          </a:p>
        </p:txBody>
      </p:sp>
      <p:sp>
        <p:nvSpPr>
          <p:cNvPr id="6" name="Google Shape;160;p5">
            <a:extLst>
              <a:ext uri="{FF2B5EF4-FFF2-40B4-BE49-F238E27FC236}">
                <a16:creationId xmlns:a16="http://schemas.microsoft.com/office/drawing/2014/main" id="{65DD7807-EBBC-C280-37A3-4E39E27C78D2}"/>
              </a:ext>
            </a:extLst>
          </p:cNvPr>
          <p:cNvSpPr txBox="1"/>
          <p:nvPr/>
        </p:nvSpPr>
        <p:spPr>
          <a:xfrm>
            <a:off x="9580731" y="3255183"/>
            <a:ext cx="20184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Mesure des coûts, quid des avantages ?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0819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A8CC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/>
        </p:nvSpPr>
        <p:spPr>
          <a:xfrm>
            <a:off x="0" y="2307090"/>
            <a:ext cx="12192000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Tahoma"/>
              <a:buNone/>
            </a:pPr>
            <a:r>
              <a:rPr lang="fr-FR" sz="115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Annexes</a:t>
            </a:r>
            <a:endParaRPr lang="fr-FR" dirty="0">
              <a:ea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Tahoma"/>
              <a:buNone/>
            </a:pPr>
            <a:endParaRPr sz="1100" b="1" i="0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endParaRPr lang="fr-FR" sz="2000" b="1" i="1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endParaRPr lang="fr-FR" sz="2000" b="1" i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endParaRPr lang="fr-FR" sz="2000" b="1" i="1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88569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31807" y="447946"/>
            <a:ext cx="10126913" cy="1044521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36280" y="617509"/>
            <a:ext cx="99224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Qu’est-ce qu’un devis de recherche mixte ?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74A9F0-236E-68FD-AA2A-2189845A0857}"/>
              </a:ext>
            </a:extLst>
          </p:cNvPr>
          <p:cNvSpPr txBox="1"/>
          <p:nvPr/>
        </p:nvSpPr>
        <p:spPr>
          <a:xfrm>
            <a:off x="636278" y="1662030"/>
            <a:ext cx="101269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Deux types basiques de devis de recherche mixte (Creswell et Creswell 2018)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0" i="1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evis </a:t>
            </a:r>
            <a:r>
              <a:rPr lang="fr-FR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séquentiels</a:t>
            </a:r>
            <a:r>
              <a:rPr lang="fr-FR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résultats de la phase 1 informent la phase 2.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0" i="1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Devis </a:t>
            </a:r>
            <a:r>
              <a:rPr lang="fr-FR" sz="2000" b="1" i="1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convergents</a:t>
            </a:r>
            <a:r>
              <a:rPr lang="fr-FR" sz="2000" b="0" i="1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  <a:r>
              <a:rPr lang="fr-FR" sz="2000" b="0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données quantitatives et qualitatives sont produites de façon concomitante.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</a:t>
            </a:r>
            <a:r>
              <a:rPr lang="fr-F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infinité de variantes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peuvent être développées (</a:t>
            </a:r>
            <a:r>
              <a:rPr lang="fr-FR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Pluye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 2019).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b="0" i="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Image 15" descr="Une image contenant texte, capture d’écran, conception, Police&#10;&#10;Description générée automatiquement">
            <a:extLst>
              <a:ext uri="{FF2B5EF4-FFF2-40B4-BE49-F238E27FC236}">
                <a16:creationId xmlns:a16="http://schemas.microsoft.com/office/drawing/2014/main" id="{623ABBC7-9C75-AE77-B433-C9F1E9FAF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08" y="3429000"/>
            <a:ext cx="4528211" cy="298476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CC2431A-686C-9844-C643-D7A41F609F28}"/>
              </a:ext>
            </a:extLst>
          </p:cNvPr>
          <p:cNvSpPr txBox="1"/>
          <p:nvPr/>
        </p:nvSpPr>
        <p:spPr>
          <a:xfrm>
            <a:off x="8319158" y="4459715"/>
            <a:ext cx="215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Source: Claire </a:t>
            </a:r>
            <a:r>
              <a:rPr lang="fr-FR" i="1" dirty="0" err="1"/>
              <a:t>Gondard</a:t>
            </a:r>
            <a:r>
              <a:rPr lang="fr-FR" i="1" dirty="0"/>
              <a:t>-Delcroix (2023)</a:t>
            </a:r>
          </a:p>
        </p:txBody>
      </p:sp>
    </p:spTree>
    <p:extLst>
      <p:ext uri="{BB962C8B-B14F-4D97-AF65-F5344CB8AC3E}">
        <p14:creationId xmlns:p14="http://schemas.microsoft.com/office/powerpoint/2010/main" val="3973443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31807" y="447946"/>
            <a:ext cx="10130502" cy="1044521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40752" y="638846"/>
            <a:ext cx="93890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Intérêt des méthodes mixtes</a:t>
            </a:r>
            <a:endParaRPr dirty="0"/>
          </a:p>
        </p:txBody>
      </p:sp>
      <p:cxnSp>
        <p:nvCxnSpPr>
          <p:cNvPr id="138" name="Google Shape;138;p4"/>
          <p:cNvCxnSpPr>
            <a:cxnSpLocks/>
          </p:cNvCxnSpPr>
          <p:nvPr/>
        </p:nvCxnSpPr>
        <p:spPr>
          <a:xfrm flipV="1">
            <a:off x="6096000" y="1860036"/>
            <a:ext cx="0" cy="4861439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4"/>
          <p:cNvSpPr txBox="1"/>
          <p:nvPr/>
        </p:nvSpPr>
        <p:spPr>
          <a:xfrm>
            <a:off x="1105189" y="2024082"/>
            <a:ext cx="371087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63003C"/>
                </a:solidFill>
                <a:latin typeface="DM Sans"/>
                <a:sym typeface="DM Sans"/>
              </a:rPr>
              <a:t>Complémentarité</a:t>
            </a:r>
            <a:endParaRPr dirty="0"/>
          </a:p>
        </p:txBody>
      </p:sp>
      <p:sp>
        <p:nvSpPr>
          <p:cNvPr id="141" name="Google Shape;141;p4"/>
          <p:cNvSpPr txBox="1"/>
          <p:nvPr/>
        </p:nvSpPr>
        <p:spPr>
          <a:xfrm>
            <a:off x="7375938" y="2024082"/>
            <a:ext cx="403043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Richesse analytique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 dirty="0"/>
          </a:p>
        </p:txBody>
      </p:sp>
      <p:cxnSp>
        <p:nvCxnSpPr>
          <p:cNvPr id="4" name="Google Shape;138;p4">
            <a:extLst>
              <a:ext uri="{FF2B5EF4-FFF2-40B4-BE49-F238E27FC236}">
                <a16:creationId xmlns:a16="http://schemas.microsoft.com/office/drawing/2014/main" id="{79F07B0B-F731-08C4-D513-F08349B3699A}"/>
              </a:ext>
            </a:extLst>
          </p:cNvPr>
          <p:cNvCxnSpPr>
            <a:cxnSpLocks/>
          </p:cNvCxnSpPr>
          <p:nvPr/>
        </p:nvCxnSpPr>
        <p:spPr>
          <a:xfrm>
            <a:off x="31807" y="4145974"/>
            <a:ext cx="12160193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41;p4">
            <a:extLst>
              <a:ext uri="{FF2B5EF4-FFF2-40B4-BE49-F238E27FC236}">
                <a16:creationId xmlns:a16="http://schemas.microsoft.com/office/drawing/2014/main" id="{773D9299-CA07-6E5C-0984-05E1C17B9BB3}"/>
              </a:ext>
            </a:extLst>
          </p:cNvPr>
          <p:cNvSpPr txBox="1"/>
          <p:nvPr/>
        </p:nvSpPr>
        <p:spPr>
          <a:xfrm>
            <a:off x="7188443" y="4392996"/>
            <a:ext cx="403043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3003C"/>
                </a:solidFill>
                <a:latin typeface="DM Sans"/>
                <a:sym typeface="DM Sans"/>
              </a:rPr>
              <a:t>Flexibilité</a:t>
            </a:r>
            <a:endParaRPr dirty="0"/>
          </a:p>
        </p:txBody>
      </p:sp>
      <p:sp>
        <p:nvSpPr>
          <p:cNvPr id="10" name="Google Shape;141;p4">
            <a:extLst>
              <a:ext uri="{FF2B5EF4-FFF2-40B4-BE49-F238E27FC236}">
                <a16:creationId xmlns:a16="http://schemas.microsoft.com/office/drawing/2014/main" id="{EAF1EA57-A050-8431-A225-E6699050727A}"/>
              </a:ext>
            </a:extLst>
          </p:cNvPr>
          <p:cNvSpPr txBox="1"/>
          <p:nvPr/>
        </p:nvSpPr>
        <p:spPr>
          <a:xfrm>
            <a:off x="945406" y="4419101"/>
            <a:ext cx="403043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Validation croisée</a:t>
            </a:r>
            <a:endParaRPr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0A768F-57FB-E7AE-C1F4-08C3DBF7AA5F}"/>
              </a:ext>
            </a:extLst>
          </p:cNvPr>
          <p:cNvSpPr txBox="1"/>
          <p:nvPr/>
        </p:nvSpPr>
        <p:spPr>
          <a:xfrm>
            <a:off x="440752" y="5078198"/>
            <a:ext cx="509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Triangulation des résultats </a:t>
            </a:r>
            <a:r>
              <a:rPr lang="fr-FR" dirty="0"/>
              <a:t>pour renforcer la fiabilité et révéler des divergences inattendues entre données qualitatives et quantitatives.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570489-8551-42EA-7436-A63035557511}"/>
              </a:ext>
            </a:extLst>
          </p:cNvPr>
          <p:cNvSpPr txBox="1"/>
          <p:nvPr/>
        </p:nvSpPr>
        <p:spPr>
          <a:xfrm>
            <a:off x="6656078" y="5078198"/>
            <a:ext cx="509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Adaptation</a:t>
            </a:r>
            <a:r>
              <a:rPr lang="fr-FR" dirty="0"/>
              <a:t> des outils selon les </a:t>
            </a:r>
            <a:r>
              <a:rPr lang="fr-FR" b="1" dirty="0"/>
              <a:t>spécificités</a:t>
            </a:r>
            <a:r>
              <a:rPr lang="fr-FR" dirty="0"/>
              <a:t> des terrains institutionnels et disciplinaires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74A9F0-236E-68FD-AA2A-2189845A0857}"/>
              </a:ext>
            </a:extLst>
          </p:cNvPr>
          <p:cNvSpPr txBox="1"/>
          <p:nvPr/>
        </p:nvSpPr>
        <p:spPr>
          <a:xfrm>
            <a:off x="6656078" y="2679840"/>
            <a:ext cx="509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Les approches combinées relient les </a:t>
            </a:r>
            <a:r>
              <a:rPr lang="fr-FR" b="1" dirty="0"/>
              <a:t>expériences individuelles </a:t>
            </a:r>
            <a:r>
              <a:rPr lang="fr-FR" dirty="0"/>
              <a:t>aux </a:t>
            </a:r>
            <a:r>
              <a:rPr lang="fr-FR" b="1" dirty="0"/>
              <a:t>données systémiques</a:t>
            </a:r>
            <a:r>
              <a:rPr lang="fr-FR" dirty="0"/>
              <a:t> pour identifier les leviers d’action contre les disparités.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75A279-AA2F-F3F3-0C1D-8BEBCFB88626}"/>
              </a:ext>
            </a:extLst>
          </p:cNvPr>
          <p:cNvSpPr txBox="1"/>
          <p:nvPr/>
        </p:nvSpPr>
        <p:spPr>
          <a:xfrm>
            <a:off x="516319" y="2679840"/>
            <a:ext cx="509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Combinaison</a:t>
            </a:r>
            <a:r>
              <a:rPr lang="fr-FR" dirty="0"/>
              <a:t> des méthodes qualitatives pour explorer les </a:t>
            </a:r>
            <a:r>
              <a:rPr lang="fr-FR" b="1" dirty="0"/>
              <a:t>dynamiques sociales </a:t>
            </a:r>
            <a:r>
              <a:rPr lang="fr-FR" dirty="0"/>
              <a:t>et des méthodes quantitatives pour mesurer les disparités et les </a:t>
            </a:r>
            <a:r>
              <a:rPr lang="fr-FR" b="1" dirty="0"/>
              <a:t>généraliser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699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31807" y="447946"/>
            <a:ext cx="10130502" cy="1044521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40752" y="638846"/>
            <a:ext cx="93890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Devis séquentiel exploratoire du GTDID</a:t>
            </a:r>
            <a:endParaRPr dirty="0"/>
          </a:p>
        </p:txBody>
      </p:sp>
      <p:cxnSp>
        <p:nvCxnSpPr>
          <p:cNvPr id="138" name="Google Shape;138;p4"/>
          <p:cNvCxnSpPr>
            <a:cxnSpLocks/>
          </p:cNvCxnSpPr>
          <p:nvPr/>
        </p:nvCxnSpPr>
        <p:spPr>
          <a:xfrm flipV="1">
            <a:off x="3251194" y="1492467"/>
            <a:ext cx="0" cy="5365533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4"/>
          <p:cNvSpPr txBox="1"/>
          <p:nvPr/>
        </p:nvSpPr>
        <p:spPr>
          <a:xfrm>
            <a:off x="132404" y="2317029"/>
            <a:ext cx="311879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3003C"/>
                </a:solidFill>
                <a:latin typeface="DM Sans"/>
                <a:sym typeface="DM Sans"/>
              </a:rPr>
              <a:t>1. Phase initiale : observation et typologie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24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75A279-AA2F-F3F3-0C1D-8BEBCFB88626}"/>
              </a:ext>
            </a:extLst>
          </p:cNvPr>
          <p:cNvSpPr txBox="1"/>
          <p:nvPr/>
        </p:nvSpPr>
        <p:spPr>
          <a:xfrm>
            <a:off x="246702" y="3429000"/>
            <a:ext cx="2890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Basée sur l’expérience de l’UMI et la littérature, </a:t>
            </a:r>
            <a:r>
              <a:rPr lang="fr-FR" b="1" dirty="0"/>
              <a:t>typologie </a:t>
            </a:r>
            <a:r>
              <a:rPr lang="fr-FR" dirty="0"/>
              <a:t>de Mathieu et al. (2024, 2023) pour structurer les </a:t>
            </a:r>
            <a:r>
              <a:rPr lang="fr-FR" b="1" dirty="0"/>
              <a:t>dimensions des inégalités</a:t>
            </a:r>
            <a:r>
              <a:rPr lang="fr-FR" dirty="0"/>
              <a:t>.</a:t>
            </a:r>
          </a:p>
        </p:txBody>
      </p:sp>
      <p:sp>
        <p:nvSpPr>
          <p:cNvPr id="2" name="Google Shape;140;p4">
            <a:extLst>
              <a:ext uri="{FF2B5EF4-FFF2-40B4-BE49-F238E27FC236}">
                <a16:creationId xmlns:a16="http://schemas.microsoft.com/office/drawing/2014/main" id="{B64DCA24-5471-7B2F-A91E-390A34B2EEF4}"/>
              </a:ext>
            </a:extLst>
          </p:cNvPr>
          <p:cNvSpPr txBox="1"/>
          <p:nvPr/>
        </p:nvSpPr>
        <p:spPr>
          <a:xfrm>
            <a:off x="3251194" y="2317030"/>
            <a:ext cx="31187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3003C"/>
                </a:solidFill>
                <a:latin typeface="DM Sans"/>
                <a:sym typeface="DM Sans"/>
              </a:rPr>
              <a:t>2. Phase de quantification</a:t>
            </a:r>
            <a:endParaRPr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3C2618-90D9-75C9-6831-0920531BEEF7}"/>
              </a:ext>
            </a:extLst>
          </p:cNvPr>
          <p:cNvSpPr txBox="1"/>
          <p:nvPr/>
        </p:nvSpPr>
        <p:spPr>
          <a:xfrm>
            <a:off x="3525187" y="3429000"/>
            <a:ext cx="26161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Utilisation de questionnaires et bases de données pour </a:t>
            </a:r>
            <a:r>
              <a:rPr lang="fr-FR" b="1" dirty="0"/>
              <a:t>mesurer l’ampleur des disparités </a:t>
            </a:r>
            <a:r>
              <a:rPr lang="fr-FR" dirty="0"/>
              <a:t>(financements, encadrement, débouchés, etc.)</a:t>
            </a:r>
          </a:p>
        </p:txBody>
      </p:sp>
      <p:cxnSp>
        <p:nvCxnSpPr>
          <p:cNvPr id="6" name="Google Shape;138;p4">
            <a:extLst>
              <a:ext uri="{FF2B5EF4-FFF2-40B4-BE49-F238E27FC236}">
                <a16:creationId xmlns:a16="http://schemas.microsoft.com/office/drawing/2014/main" id="{562B7BE5-F769-5ACF-83E1-16D84CAFBFE2}"/>
              </a:ext>
            </a:extLst>
          </p:cNvPr>
          <p:cNvCxnSpPr>
            <a:cxnSpLocks/>
          </p:cNvCxnSpPr>
          <p:nvPr/>
        </p:nvCxnSpPr>
        <p:spPr>
          <a:xfrm flipV="1">
            <a:off x="6369984" y="1494911"/>
            <a:ext cx="0" cy="5363089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40;p4">
            <a:extLst>
              <a:ext uri="{FF2B5EF4-FFF2-40B4-BE49-F238E27FC236}">
                <a16:creationId xmlns:a16="http://schemas.microsoft.com/office/drawing/2014/main" id="{3B4543A1-5F8F-BD4C-DFD6-E08BA6034629}"/>
              </a:ext>
            </a:extLst>
          </p:cNvPr>
          <p:cNvSpPr txBox="1"/>
          <p:nvPr/>
        </p:nvSpPr>
        <p:spPr>
          <a:xfrm>
            <a:off x="6369984" y="2317029"/>
            <a:ext cx="273050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3003C"/>
                </a:solidFill>
                <a:latin typeface="DM Sans"/>
                <a:sym typeface="DM Sans"/>
              </a:rPr>
              <a:t>3. Phase qualitative</a:t>
            </a:r>
            <a:endParaRPr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52AFA9F-B838-0C22-3A57-64CE0D2613F7}"/>
              </a:ext>
            </a:extLst>
          </p:cNvPr>
          <p:cNvSpPr txBox="1"/>
          <p:nvPr/>
        </p:nvSpPr>
        <p:spPr>
          <a:xfrm>
            <a:off x="6506981" y="3429000"/>
            <a:ext cx="2593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Approfondissement des mécanismes </a:t>
            </a:r>
            <a:r>
              <a:rPr lang="fr-FR" dirty="0" err="1"/>
              <a:t>sou-jacents</a:t>
            </a:r>
            <a:r>
              <a:rPr lang="fr-FR" dirty="0"/>
              <a:t> grâce à des entretiens semis-directifs et des observations ciblées. </a:t>
            </a:r>
          </a:p>
        </p:txBody>
      </p:sp>
      <p:cxnSp>
        <p:nvCxnSpPr>
          <p:cNvPr id="18" name="Google Shape;138;p4">
            <a:extLst>
              <a:ext uri="{FF2B5EF4-FFF2-40B4-BE49-F238E27FC236}">
                <a16:creationId xmlns:a16="http://schemas.microsoft.com/office/drawing/2014/main" id="{3179764C-ADE0-B5AB-5BF5-B193401A0F9F}"/>
              </a:ext>
            </a:extLst>
          </p:cNvPr>
          <p:cNvCxnSpPr>
            <a:cxnSpLocks/>
          </p:cNvCxnSpPr>
          <p:nvPr/>
        </p:nvCxnSpPr>
        <p:spPr>
          <a:xfrm flipV="1">
            <a:off x="9374477" y="1494911"/>
            <a:ext cx="0" cy="5363089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40;p4">
            <a:extLst>
              <a:ext uri="{FF2B5EF4-FFF2-40B4-BE49-F238E27FC236}">
                <a16:creationId xmlns:a16="http://schemas.microsoft.com/office/drawing/2014/main" id="{789E4FD5-43B8-3416-7429-8CFC194BCBCE}"/>
              </a:ext>
            </a:extLst>
          </p:cNvPr>
          <p:cNvSpPr txBox="1"/>
          <p:nvPr/>
        </p:nvSpPr>
        <p:spPr>
          <a:xfrm>
            <a:off x="9329095" y="2317029"/>
            <a:ext cx="27305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3003C"/>
                </a:solidFill>
                <a:latin typeface="DM Sans"/>
                <a:sym typeface="DM Sans"/>
              </a:rPr>
              <a:t>4. Intégration des résultats</a:t>
            </a:r>
            <a:endParaRPr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BC2A49C-1B5B-948C-1486-5B2CD4D26018}"/>
              </a:ext>
            </a:extLst>
          </p:cNvPr>
          <p:cNvSpPr txBox="1"/>
          <p:nvPr/>
        </p:nvSpPr>
        <p:spPr>
          <a:xfrm>
            <a:off x="9504934" y="3429000"/>
            <a:ext cx="2593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Croisement</a:t>
            </a:r>
            <a:r>
              <a:rPr lang="fr-FR" dirty="0"/>
              <a:t> des données QUANTI et QUALI pour </a:t>
            </a:r>
            <a:r>
              <a:rPr lang="fr-FR" b="1" dirty="0"/>
              <a:t>valider les hypothèses </a:t>
            </a:r>
            <a:r>
              <a:rPr lang="fr-FR" dirty="0"/>
              <a:t>et expliquer les disparités. </a:t>
            </a:r>
          </a:p>
        </p:txBody>
      </p:sp>
    </p:spTree>
    <p:extLst>
      <p:ext uri="{BB962C8B-B14F-4D97-AF65-F5344CB8AC3E}">
        <p14:creationId xmlns:p14="http://schemas.microsoft.com/office/powerpoint/2010/main" val="2853903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6"/>
          <p:cNvCxnSpPr/>
          <p:nvPr/>
        </p:nvCxnSpPr>
        <p:spPr>
          <a:xfrm>
            <a:off x="70338" y="130996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6"/>
          <p:cNvCxnSpPr/>
          <p:nvPr/>
        </p:nvCxnSpPr>
        <p:spPr>
          <a:xfrm>
            <a:off x="70338" y="4355499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6"/>
          <p:cNvCxnSpPr/>
          <p:nvPr/>
        </p:nvCxnSpPr>
        <p:spPr>
          <a:xfrm rot="10800000" flipH="1">
            <a:off x="70338" y="2785281"/>
            <a:ext cx="12192000" cy="1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6"/>
          <p:cNvSpPr/>
          <p:nvPr/>
        </p:nvSpPr>
        <p:spPr>
          <a:xfrm>
            <a:off x="8633016" y="0"/>
            <a:ext cx="3558984" cy="685861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1053461" y="273526"/>
            <a:ext cx="314149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i="0" u="none" strike="noStrike">
                <a:solidFill>
                  <a:srgbClr val="414042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459246" y="1671712"/>
            <a:ext cx="70180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Peu de données d’enquêtes...</a:t>
            </a:r>
            <a:endParaRPr sz="3200" i="0" u="none" strike="noStrike">
              <a:solidFill>
                <a:srgbClr val="63003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459246" y="3241929"/>
            <a:ext cx="57264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Disparités ou inégalités ? </a:t>
            </a:r>
            <a:endParaRPr sz="3200" i="0" u="none" strike="noStrike">
              <a:solidFill>
                <a:srgbClr val="63003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459246" y="4809340"/>
            <a:ext cx="808818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i="0" u="none" strike="noStrike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Economie politique de la science : </a:t>
            </a:r>
            <a:r>
              <a:rPr lang="fr-FR" sz="3200" i="1" u="none" strike="noStrike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quid</a:t>
            </a:r>
            <a:r>
              <a:rPr lang="fr-FR" sz="3200" i="0" u="none" strike="noStrike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 des sciences ouvertes ?</a:t>
            </a:r>
            <a:endParaRPr/>
          </a:p>
        </p:txBody>
      </p:sp>
      <p:cxnSp>
        <p:nvCxnSpPr>
          <p:cNvPr id="173" name="Google Shape;173;p6"/>
          <p:cNvCxnSpPr/>
          <p:nvPr/>
        </p:nvCxnSpPr>
        <p:spPr>
          <a:xfrm>
            <a:off x="70338" y="6340399"/>
            <a:ext cx="8545386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31807" y="447946"/>
            <a:ext cx="10126913" cy="1044521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36280" y="617509"/>
            <a:ext cx="99224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Problématique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74A9F0-236E-68FD-AA2A-2189845A0857}"/>
              </a:ext>
            </a:extLst>
          </p:cNvPr>
          <p:cNvSpPr txBox="1"/>
          <p:nvPr/>
        </p:nvSpPr>
        <p:spPr>
          <a:xfrm>
            <a:off x="727718" y="2071137"/>
            <a:ext cx="101269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 à : </a:t>
            </a:r>
          </a:p>
          <a:p>
            <a:pPr marL="45720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déséquilibres entre les Nords et les Suds (accès différencié aux ressources, financements et à la reconnaissance scientifique) ; </a:t>
            </a:r>
          </a:p>
          <a:p>
            <a:pPr marL="45720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Dépendance de chercheurs en ASS aux unités des Nords : contrôle limité sur l’utilisation de leurs données, fréquemment conservées dans des infrastructures Nords (Carbonnier &amp; </a:t>
            </a:r>
            <a:r>
              <a:rPr lang="fr-FR" sz="2000" dirty="0" err="1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Kontinen</a:t>
            </a: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2015 ; Keim 2010). </a:t>
            </a:r>
          </a:p>
          <a:p>
            <a:pPr marL="45720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science ouverte est malgré tout présentée comme levier d’atténuation de ces disparités. </a:t>
            </a:r>
          </a:p>
          <a:p>
            <a:pPr marL="45720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science ouverte est-elle un levier pour la souveraineté et la réduction des inégalités de recherche ? </a:t>
            </a:r>
          </a:p>
          <a:p>
            <a:pPr marL="45720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b="0" i="0" u="none" strike="noStrike" dirty="0">
              <a:effectLst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0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31807" y="447946"/>
            <a:ext cx="10126913" cy="1044521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36280" y="617509"/>
            <a:ext cx="99224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Triple objectifs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74A9F0-236E-68FD-AA2A-2189845A0857}"/>
              </a:ext>
            </a:extLst>
          </p:cNvPr>
          <p:cNvSpPr txBox="1"/>
          <p:nvPr/>
        </p:nvSpPr>
        <p:spPr>
          <a:xfrm>
            <a:off x="912913" y="2607581"/>
            <a:ext cx="10126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Diagnostiquer les inégalités de recherche Nords/Suds ;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Analyser l’impact de la science ouverte sur les activités de recherches, et les possibilités ;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Promouvoir la souveraineté des données et l’indépendance des chercheurs des Suds ;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b="0" i="0" u="none" strike="noStrike" dirty="0">
              <a:effectLst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7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5"/>
          <p:cNvCxnSpPr/>
          <p:nvPr/>
        </p:nvCxnSpPr>
        <p:spPr>
          <a:xfrm>
            <a:off x="0" y="1062875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"/>
          <p:cNvCxnSpPr/>
          <p:nvPr/>
        </p:nvCxnSpPr>
        <p:spPr>
          <a:xfrm>
            <a:off x="0" y="6581800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"/>
          <p:cNvCxnSpPr>
            <a:cxnSpLocks/>
          </p:cNvCxnSpPr>
          <p:nvPr/>
        </p:nvCxnSpPr>
        <p:spPr>
          <a:xfrm flipV="1">
            <a:off x="4336761" y="1062876"/>
            <a:ext cx="0" cy="5518924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5"/>
          <p:cNvSpPr txBox="1"/>
          <p:nvPr/>
        </p:nvSpPr>
        <p:spPr>
          <a:xfrm>
            <a:off x="430305" y="250359"/>
            <a:ext cx="10468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414042"/>
                </a:solidFill>
                <a:latin typeface="DM Sans"/>
                <a:ea typeface="DM Sans"/>
                <a:cs typeface="DM Sans"/>
                <a:sym typeface="DM Sans"/>
              </a:rPr>
              <a:t>Trois </a:t>
            </a:r>
            <a:r>
              <a:rPr lang="fr-FR" sz="3200" b="1" dirty="0" err="1">
                <a:solidFill>
                  <a:srgbClr val="414042"/>
                </a:solidFill>
                <a:latin typeface="DM Sans"/>
                <a:ea typeface="DM Sans"/>
                <a:cs typeface="DM Sans"/>
                <a:sym typeface="DM Sans"/>
              </a:rPr>
              <a:t>workpackages</a:t>
            </a:r>
            <a:r>
              <a:rPr lang="fr-FR" sz="3200" b="1" dirty="0">
                <a:solidFill>
                  <a:srgbClr val="414042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fr-FR" sz="3200" b="1" dirty="0" err="1">
                <a:solidFill>
                  <a:srgbClr val="414042"/>
                </a:solidFill>
                <a:latin typeface="DM Sans"/>
                <a:ea typeface="DM Sans"/>
                <a:cs typeface="DM Sans"/>
                <a:sym typeface="DM Sans"/>
              </a:rPr>
              <a:t>WPs</a:t>
            </a:r>
            <a:r>
              <a:rPr lang="fr-FR" sz="3200" b="1" dirty="0">
                <a:solidFill>
                  <a:srgbClr val="414042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endParaRPr sz="3200" b="1" i="0" u="none" strike="noStrike" dirty="0">
              <a:solidFill>
                <a:srgbClr val="41404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30305" y="1372988"/>
            <a:ext cx="309225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63003C"/>
                </a:solidFill>
                <a:latin typeface="DM Sans"/>
                <a:sym typeface="DM Sans"/>
              </a:rPr>
              <a:t>Diagnostic des inégalités de recherche entre Nords et Suds</a:t>
            </a:r>
            <a:endParaRPr dirty="0"/>
          </a:p>
        </p:txBody>
      </p:sp>
      <p:cxnSp>
        <p:nvCxnSpPr>
          <p:cNvPr id="155" name="Google Shape;155;p5"/>
          <p:cNvCxnSpPr>
            <a:cxnSpLocks/>
          </p:cNvCxnSpPr>
          <p:nvPr/>
        </p:nvCxnSpPr>
        <p:spPr>
          <a:xfrm flipV="1">
            <a:off x="8231756" y="1062876"/>
            <a:ext cx="32624" cy="5544765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5"/>
          <p:cNvSpPr txBox="1"/>
          <p:nvPr/>
        </p:nvSpPr>
        <p:spPr>
          <a:xfrm>
            <a:off x="4738133" y="1290463"/>
            <a:ext cx="309225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Science ouverte et équité dans les partenariats Nords-Suds</a:t>
            </a:r>
            <a:endParaRPr dirty="0"/>
          </a:p>
        </p:txBody>
      </p:sp>
      <p:sp>
        <p:nvSpPr>
          <p:cNvPr id="158" name="Google Shape;158;p5"/>
          <p:cNvSpPr txBox="1"/>
          <p:nvPr/>
        </p:nvSpPr>
        <p:spPr>
          <a:xfrm>
            <a:off x="8742248" y="1290463"/>
            <a:ext cx="309225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63003C"/>
                </a:solidFill>
                <a:latin typeface="DM Sans"/>
                <a:ea typeface="DM Sans"/>
                <a:cs typeface="DM Sans"/>
                <a:sym typeface="DM Sans"/>
              </a:rPr>
              <a:t>Souveraineté des données et indépendance scientifique</a:t>
            </a:r>
            <a:endParaRPr dirty="0"/>
          </a:p>
        </p:txBody>
      </p:sp>
      <p:sp>
        <p:nvSpPr>
          <p:cNvPr id="160" name="Google Shape;160;p5"/>
          <p:cNvSpPr txBox="1"/>
          <p:nvPr/>
        </p:nvSpPr>
        <p:spPr>
          <a:xfrm>
            <a:off x="120106" y="2813621"/>
            <a:ext cx="3712649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Objectifs 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Cartographier les </a:t>
            </a:r>
            <a:r>
              <a:rPr lang="fr-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disparités Nords-Suds en ressources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Développer des </a:t>
            </a:r>
            <a:r>
              <a:rPr lang="fr-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indicateurs</a:t>
            </a: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fondés sur les capabilités des chercheurs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Approche  : 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Recherche mixte 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Comparaison longitudinale Afrique francophone / Afrique anglophone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Résultats attendus : 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Jeu de données et indicateurs pour mesurer ces inégalités</a:t>
            </a:r>
          </a:p>
        </p:txBody>
      </p:sp>
      <p:sp>
        <p:nvSpPr>
          <p:cNvPr id="4" name="Google Shape;160;p5">
            <a:extLst>
              <a:ext uri="{FF2B5EF4-FFF2-40B4-BE49-F238E27FC236}">
                <a16:creationId xmlns:a16="http://schemas.microsoft.com/office/drawing/2014/main" id="{82102DF8-5ACD-F7E0-940D-C51A2AD63D38}"/>
              </a:ext>
            </a:extLst>
          </p:cNvPr>
          <p:cNvSpPr txBox="1"/>
          <p:nvPr/>
        </p:nvSpPr>
        <p:spPr>
          <a:xfrm>
            <a:off x="4467792" y="2658765"/>
            <a:ext cx="3712649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Objectifs :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Évalue comment les chercheurs perçoivent, utilisent et s’approprient les </a:t>
            </a:r>
            <a:r>
              <a:rPr lang="fr-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outils SO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Identifier freins et leviers à l’adoption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Approche :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Enquête mixte 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Conception d’ateliers et formations pratiques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Résultats attendus 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Guide de bonnes pratiques et outils adaptés aux besoins des chercheurs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Cadre éthique et recommandations </a:t>
            </a:r>
          </a:p>
        </p:txBody>
      </p:sp>
      <p:sp>
        <p:nvSpPr>
          <p:cNvPr id="5" name="Google Shape;160;p5">
            <a:extLst>
              <a:ext uri="{FF2B5EF4-FFF2-40B4-BE49-F238E27FC236}">
                <a16:creationId xmlns:a16="http://schemas.microsoft.com/office/drawing/2014/main" id="{2F0D6843-AB56-F680-302D-BACEE31BC653}"/>
              </a:ext>
            </a:extLst>
          </p:cNvPr>
          <p:cNvSpPr txBox="1"/>
          <p:nvPr/>
        </p:nvSpPr>
        <p:spPr>
          <a:xfrm>
            <a:off x="8371865" y="2611523"/>
            <a:ext cx="354477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Objectifs 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Explorer comment les chercheurs peuvent renforcer leur </a:t>
            </a:r>
            <a:r>
              <a:rPr lang="fr-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indépendance scientifique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Approche 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Cadre juridiques et institutionnels ; réflexions en termes de bonnes pratiques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Résultats attendus 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Proposition d’un cadre de gouvernance pour renforcer l’autonomie scientifique et l’intégration des communautés épistémiques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5"/>
          <p:cNvCxnSpPr/>
          <p:nvPr/>
        </p:nvCxnSpPr>
        <p:spPr>
          <a:xfrm>
            <a:off x="0" y="1062875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"/>
          <p:cNvCxnSpPr/>
          <p:nvPr/>
        </p:nvCxnSpPr>
        <p:spPr>
          <a:xfrm>
            <a:off x="0" y="6429400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5"/>
          <p:cNvSpPr txBox="1"/>
          <p:nvPr/>
        </p:nvSpPr>
        <p:spPr>
          <a:xfrm>
            <a:off x="430305" y="250359"/>
            <a:ext cx="11282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414042"/>
                </a:solidFill>
                <a:latin typeface="DM Sans"/>
                <a:ea typeface="DM Sans"/>
                <a:cs typeface="DM Sans"/>
                <a:sym typeface="DM Sans"/>
              </a:rPr>
              <a:t>Refus mais retours positifs de l’ANR ! Points saillants :</a:t>
            </a:r>
            <a:endParaRPr sz="3200" b="1" i="0" u="none" strike="noStrike" dirty="0">
              <a:solidFill>
                <a:srgbClr val="41404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" name="Google Shape;138;p4">
            <a:extLst>
              <a:ext uri="{FF2B5EF4-FFF2-40B4-BE49-F238E27FC236}">
                <a16:creationId xmlns:a16="http://schemas.microsoft.com/office/drawing/2014/main" id="{849D52C9-F76B-870D-EF13-4D7B3EEDEFCF}"/>
              </a:ext>
            </a:extLst>
          </p:cNvPr>
          <p:cNvCxnSpPr>
            <a:cxnSpLocks/>
          </p:cNvCxnSpPr>
          <p:nvPr/>
        </p:nvCxnSpPr>
        <p:spPr>
          <a:xfrm flipV="1">
            <a:off x="6096000" y="1062876"/>
            <a:ext cx="0" cy="5366524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154;p5">
            <a:extLst>
              <a:ext uri="{FF2B5EF4-FFF2-40B4-BE49-F238E27FC236}">
                <a16:creationId xmlns:a16="http://schemas.microsoft.com/office/drawing/2014/main" id="{14BD6F7F-3667-DB72-BA1B-1DCE1E3BE91B}"/>
              </a:ext>
            </a:extLst>
          </p:cNvPr>
          <p:cNvSpPr txBox="1"/>
          <p:nvPr/>
        </p:nvSpPr>
        <p:spPr>
          <a:xfrm>
            <a:off x="7597874" y="1345521"/>
            <a:ext cx="309225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63003C"/>
                </a:solidFill>
                <a:latin typeface="DM Sans"/>
                <a:sym typeface="DM Sans"/>
              </a:rPr>
              <a:t>A améliorer</a:t>
            </a:r>
            <a:endParaRPr dirty="0"/>
          </a:p>
        </p:txBody>
      </p:sp>
      <p:sp>
        <p:nvSpPr>
          <p:cNvPr id="7" name="Google Shape;154;p5">
            <a:extLst>
              <a:ext uri="{FF2B5EF4-FFF2-40B4-BE49-F238E27FC236}">
                <a16:creationId xmlns:a16="http://schemas.microsoft.com/office/drawing/2014/main" id="{82359FD0-1386-271C-2EDB-06CCC1656CBC}"/>
              </a:ext>
            </a:extLst>
          </p:cNvPr>
          <p:cNvSpPr txBox="1"/>
          <p:nvPr/>
        </p:nvSpPr>
        <p:spPr>
          <a:xfrm>
            <a:off x="430305" y="1372988"/>
            <a:ext cx="38574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63003C"/>
                </a:solidFill>
                <a:latin typeface="DM Sans"/>
                <a:sym typeface="DM Sans"/>
              </a:rPr>
              <a:t>Points appréciés par le comité</a:t>
            </a:r>
            <a:endParaRPr dirty="0"/>
          </a:p>
        </p:txBody>
      </p:sp>
      <p:sp>
        <p:nvSpPr>
          <p:cNvPr id="8" name="Google Shape;160;p5">
            <a:extLst>
              <a:ext uri="{FF2B5EF4-FFF2-40B4-BE49-F238E27FC236}">
                <a16:creationId xmlns:a16="http://schemas.microsoft.com/office/drawing/2014/main" id="{83217958-A1C3-E2BD-694C-72CCFFB72BF9}"/>
              </a:ext>
            </a:extLst>
          </p:cNvPr>
          <p:cNvSpPr txBox="1"/>
          <p:nvPr/>
        </p:nvSpPr>
        <p:spPr>
          <a:xfrm>
            <a:off x="6575449" y="1886913"/>
            <a:ext cx="513710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Affirmer clairement l’impact scientifique et sociétal attendu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Structurer une méthodologie robuste et détaillée pour chaque WP (approches, outils, indicateurs de réussite)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Mettre en place une gouvernance explicite (rôles, responsabilités, instances de pilotage, processus de décision)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Planifier des livrables et une stratégie de valorisation ciblée (publications, guides, ateliers, diffusion auprès des acteurs Nords-Suds)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Détailler un calendrier et un budget réalistes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60;p5">
            <a:extLst>
              <a:ext uri="{FF2B5EF4-FFF2-40B4-BE49-F238E27FC236}">
                <a16:creationId xmlns:a16="http://schemas.microsoft.com/office/drawing/2014/main" id="{E606B7C6-64B1-6279-E929-0F4392EE338A}"/>
              </a:ext>
            </a:extLst>
          </p:cNvPr>
          <p:cNvSpPr txBox="1"/>
          <p:nvPr/>
        </p:nvSpPr>
        <p:spPr>
          <a:xfrm>
            <a:off x="280087" y="1886913"/>
            <a:ext cx="5137102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Consortium UMI Nords-Suds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Expertise avérée du coordinateur (son maître </a:t>
            </a:r>
            <a:r>
              <a:rPr lang="fr-FR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intergalactique</a:t>
            </a: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Vincent </a:t>
            </a:r>
            <a:r>
              <a:rPr lang="fr-FR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Geronimi</a:t>
            </a: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Travaux préalables du GTDID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Positionnement clair par rapport à la littérature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Interdisciplinarité affirmée : collaboration entre économistes, géographes, philosophe et juriste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Structuration en trois WP complémentaires : (1) indicateurs d’inégalités, (2) La science ouverte comme porte d’entrée, (3) Réflexion en terme d’économie politique sur la souveraineté des données et indépendance scientifique</a:t>
            </a:r>
          </a:p>
        </p:txBody>
      </p:sp>
    </p:spTree>
    <p:extLst>
      <p:ext uri="{BB962C8B-B14F-4D97-AF65-F5344CB8AC3E}">
        <p14:creationId xmlns:p14="http://schemas.microsoft.com/office/powerpoint/2010/main" val="336492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201927" y="432768"/>
            <a:ext cx="11923913" cy="1573832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36280" y="617509"/>
            <a:ext cx="1131944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lt1"/>
                </a:solidFill>
                <a:latin typeface="DM Sans"/>
                <a:sym typeface="DM Sans"/>
              </a:rPr>
              <a:t>Problématique nouvelle : décarbonation de la recherche</a:t>
            </a:r>
            <a:endParaRPr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CBB6820-5660-8DE7-B78C-FEB61D455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74A9F0-236E-68FD-AA2A-2189845A0857}"/>
              </a:ext>
            </a:extLst>
          </p:cNvPr>
          <p:cNvSpPr txBox="1"/>
          <p:nvPr/>
        </p:nvSpPr>
        <p:spPr>
          <a:xfrm>
            <a:off x="585478" y="2793435"/>
            <a:ext cx="10126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Engagés aujourd’hui dans des réflexions plus élargies de « Transition juste de la recherche »  ; </a:t>
            </a: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dimension : (1) environnementale ; (2) inégalités de recherche ; (3) réflexions épistémologiques de qualité de la science derrière la SO ;</a:t>
            </a: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 carbone comme mesure des coûts... Quid des avantages ? </a:t>
            </a: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 Comment intégrer cette dimension ?</a:t>
            </a: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fr-FR" sz="2000" b="0" i="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nombre, ligne&#10;&#10;Description générée automatiquement">
            <a:extLst>
              <a:ext uri="{FF2B5EF4-FFF2-40B4-BE49-F238E27FC236}">
                <a16:creationId xmlns:a16="http://schemas.microsoft.com/office/drawing/2014/main" id="{6D4893F7-2158-EEFD-26B1-F28FAE70B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25305"/>
            <a:ext cx="10905066" cy="460738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14B98D-2337-E99B-0A7A-954C93F5DB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8</a:t>
            </a:fld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88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6370321" y="5572125"/>
            <a:ext cx="5821679" cy="1285875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AC46A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910721" y="1808180"/>
            <a:ext cx="10370558" cy="19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</a:pPr>
            <a:r>
              <a:rPr lang="fr-FR" sz="4400" b="1" dirty="0">
                <a:latin typeface="DM 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Première enquête du Groupe de travail disparités et inégalités doctorales (GTDID)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910721" y="3238042"/>
            <a:ext cx="7960659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/>
            <a:r>
              <a:rPr lang="fr-FR" sz="2800" dirty="0">
                <a:solidFill>
                  <a:srgbClr val="63003C"/>
                </a:solidFill>
                <a:latin typeface="DM 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Le cas de l’EDEQUE à l’UCAD (Dakar, Sénégal)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274321" y="5597813"/>
            <a:ext cx="582167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800" b="1" dirty="0" err="1">
                <a:latin typeface="DM sans" pitchFamily="2" charset="0"/>
              </a:rPr>
              <a:t>Éphigénie</a:t>
            </a:r>
            <a:r>
              <a:rPr lang="fr-FR" sz="1800" b="1" dirty="0">
                <a:latin typeface="DM sans" pitchFamily="2" charset="0"/>
              </a:rPr>
              <a:t> M. </a:t>
            </a:r>
            <a:r>
              <a:rPr lang="fr-FR" sz="1800" b="1" dirty="0" err="1">
                <a:latin typeface="DM sans" pitchFamily="2" charset="0"/>
              </a:rPr>
              <a:t>Mackane</a:t>
            </a:r>
            <a:r>
              <a:rPr lang="fr-FR" sz="1800" b="1" dirty="0">
                <a:latin typeface="DM sans" pitchFamily="2" charset="0"/>
              </a:rPr>
              <a:t>, Mansour M. NGUIRANE, Loïc PIAN, Yanis RIHI, Soraya SANTINI, Alexandre MATHIEU</a:t>
            </a:r>
            <a:endParaRPr lang="fr-FR" sz="1800" dirty="0">
              <a:latin typeface="DM sans" pitchFamily="2" charset="0"/>
            </a:endParaRPr>
          </a:p>
          <a:p>
            <a:r>
              <a:rPr lang="fr-FR" sz="1800" dirty="0">
                <a:latin typeface="DM sans" pitchFamily="2" charset="0"/>
              </a:rPr>
              <a:t>Université Paris-Saclay, UMI SOURCE, IRD </a:t>
            </a:r>
          </a:p>
        </p:txBody>
      </p:sp>
      <p:cxnSp>
        <p:nvCxnSpPr>
          <p:cNvPr id="92" name="Google Shape;92;p1"/>
          <p:cNvCxnSpPr/>
          <p:nvPr/>
        </p:nvCxnSpPr>
        <p:spPr>
          <a:xfrm>
            <a:off x="0" y="1352550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1"/>
          <p:cNvCxnSpPr/>
          <p:nvPr/>
        </p:nvCxnSpPr>
        <p:spPr>
          <a:xfrm>
            <a:off x="0" y="5572125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"/>
          <p:cNvSpPr txBox="1"/>
          <p:nvPr/>
        </p:nvSpPr>
        <p:spPr>
          <a:xfrm>
            <a:off x="7176470" y="5888504"/>
            <a:ext cx="47412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JUMI 2025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DM Sans"/>
                <a:sym typeface="DM Sans"/>
              </a:rPr>
              <a:t>18/06/2025</a:t>
            </a:r>
            <a:endParaRPr dirty="0"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1159" y="411524"/>
            <a:ext cx="2295230" cy="60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1897</Words>
  <Application>Microsoft Office PowerPoint</Application>
  <PresentationFormat>Grand écran</PresentationFormat>
  <Paragraphs>282</Paragraphs>
  <Slides>25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Century Gothic</vt:lpstr>
      <vt:lpstr>DM Sans</vt:lpstr>
      <vt:lpstr>Calibri</vt:lpstr>
      <vt:lpstr>Wingdings</vt:lpstr>
      <vt:lpstr>DM Sans</vt:lpstr>
      <vt:lpstr>Tahoma</vt:lpstr>
      <vt:lpstr>Open Sans</vt:lpstr>
      <vt:lpstr>Arial</vt:lpstr>
      <vt:lpstr>Thème Office</vt:lpstr>
      <vt:lpstr>Inégalités de recherche Nords-Suds et transition juste de la recherche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Première enquête du Groupe de travail disparités et inégalités doctorales (GTDID)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just transition in research</dc:title>
  <dc:creator>lisa dep</dc:creator>
  <cp:lastModifiedBy>Admin_SOC</cp:lastModifiedBy>
  <cp:revision>29</cp:revision>
  <dcterms:created xsi:type="dcterms:W3CDTF">2023-02-08T15:51:58Z</dcterms:created>
  <dcterms:modified xsi:type="dcterms:W3CDTF">2025-06-18T06:28:04Z</dcterms:modified>
</cp:coreProperties>
</file>