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65" r:id="rId2"/>
    <p:sldId id="278" r:id="rId3"/>
    <p:sldId id="284" r:id="rId4"/>
    <p:sldId id="266" r:id="rId5"/>
    <p:sldId id="267" r:id="rId6"/>
    <p:sldId id="270" r:id="rId7"/>
    <p:sldId id="271" r:id="rId8"/>
    <p:sldId id="268" r:id="rId9"/>
    <p:sldId id="272" r:id="rId10"/>
    <p:sldId id="257" r:id="rId11"/>
    <p:sldId id="258" r:id="rId12"/>
    <p:sldId id="259" r:id="rId13"/>
    <p:sldId id="260" r:id="rId14"/>
    <p:sldId id="261" r:id="rId15"/>
    <p:sldId id="262" r:id="rId16"/>
    <p:sldId id="263" r:id="rId17"/>
    <p:sldId id="264" r:id="rId18"/>
    <p:sldId id="286" r:id="rId19"/>
    <p:sldId id="287" r:id="rId20"/>
    <p:sldId id="273" r:id="rId21"/>
    <p:sldId id="275" r:id="rId22"/>
    <p:sldId id="276" r:id="rId23"/>
    <p:sldId id="277" r:id="rId24"/>
    <p:sldId id="274" r:id="rId25"/>
    <p:sldId id="282" r:id="rId26"/>
    <p:sldId id="280" r:id="rId27"/>
    <p:sldId id="283" r:id="rId28"/>
    <p:sldId id="289" r:id="rId29"/>
    <p:sldId id="290" r:id="rId30"/>
    <p:sldId id="288" r:id="rId31"/>
    <p:sldId id="291" r:id="rId3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078" autoAdjust="0"/>
  </p:normalViewPr>
  <p:slideViewPr>
    <p:cSldViewPr snapToGrid="0">
      <p:cViewPr varScale="1">
        <p:scale>
          <a:sx n="57" d="100"/>
          <a:sy n="57" d="100"/>
        </p:scale>
        <p:origin x="37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67C03-99CE-4393-9EAC-B838BDDEFE15}" type="datetimeFigureOut">
              <a:rPr lang="fr-FR" smtClean="0"/>
              <a:t>08/11/2022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49DA1-02E4-453C-9139-EE526C16EF7F}" type="slidenum">
              <a:rPr lang="fr-FR" smtClean="0"/>
              <a:t>‹N°›</a:t>
            </a:fld>
            <a:endParaRPr lang="fr-FR"/>
          </a:p>
        </p:txBody>
      </p:sp>
    </p:spTree>
    <p:extLst>
      <p:ext uri="{BB962C8B-B14F-4D97-AF65-F5344CB8AC3E}">
        <p14:creationId xmlns:p14="http://schemas.microsoft.com/office/powerpoint/2010/main" val="678734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4</a:t>
            </a:fld>
            <a:endParaRPr lang="fr-FR"/>
          </a:p>
        </p:txBody>
      </p:sp>
    </p:spTree>
    <p:extLst>
      <p:ext uri="{BB962C8B-B14F-4D97-AF65-F5344CB8AC3E}">
        <p14:creationId xmlns:p14="http://schemas.microsoft.com/office/powerpoint/2010/main" val="33060729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Tout tourne autour des normes en vigueur qui sont</a:t>
            </a:r>
            <a:r>
              <a:rPr lang="fr-FR" baseline="0" dirty="0" smtClean="0"/>
              <a:t> intériorisées. Donc obligation de chercher des moyens complémentaires pour s’en sortir, autres activités, etc.</a:t>
            </a:r>
          </a:p>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31</a:t>
            </a:fld>
            <a:endParaRPr lang="fr-FR"/>
          </a:p>
        </p:txBody>
      </p:sp>
    </p:spTree>
    <p:extLst>
      <p:ext uri="{BB962C8B-B14F-4D97-AF65-F5344CB8AC3E}">
        <p14:creationId xmlns:p14="http://schemas.microsoft.com/office/powerpoint/2010/main" val="3135985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smtClean="0">
                <a:solidFill>
                  <a:schemeClr val="accent2">
                    <a:lumMod val="50000"/>
                  </a:schemeClr>
                </a:solidFill>
              </a:rPr>
              <a:t>Prendre en compte la structuration sociale et la dimension communautaire pour construire des projets de développement soutenables et inclusifs</a:t>
            </a:r>
          </a:p>
          <a:p>
            <a:endParaRPr lang="fr-FR" dirty="0"/>
          </a:p>
        </p:txBody>
      </p:sp>
      <p:sp>
        <p:nvSpPr>
          <p:cNvPr id="4" name="Espace réservé du numéro de diapositive 3"/>
          <p:cNvSpPr>
            <a:spLocks noGrp="1"/>
          </p:cNvSpPr>
          <p:nvPr>
            <p:ph type="sldNum" sz="quarter" idx="10"/>
          </p:nvPr>
        </p:nvSpPr>
        <p:spPr/>
        <p:txBody>
          <a:bodyPr/>
          <a:lstStyle/>
          <a:p>
            <a:fld id="{8D6891BA-D3CB-4F8B-94AA-BBF36C127374}" type="slidenum">
              <a:rPr lang="fr-FR" smtClean="0"/>
              <a:t>5</a:t>
            </a:fld>
            <a:endParaRPr lang="fr-FR"/>
          </a:p>
        </p:txBody>
      </p:sp>
    </p:spTree>
    <p:extLst>
      <p:ext uri="{BB962C8B-B14F-4D97-AF65-F5344CB8AC3E}">
        <p14:creationId xmlns:p14="http://schemas.microsoft.com/office/powerpoint/2010/main" val="40032163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smtClean="0">
                <a:solidFill>
                  <a:schemeClr val="accent2">
                    <a:lumMod val="50000"/>
                  </a:schemeClr>
                </a:solidFill>
              </a:rPr>
              <a:t>Prendre en compte la structuration sociale et la dimension communautaire pour construire des projets de développement soutenables et inclusifs</a:t>
            </a:r>
          </a:p>
          <a:p>
            <a:endParaRPr lang="fr-FR" dirty="0"/>
          </a:p>
        </p:txBody>
      </p:sp>
      <p:sp>
        <p:nvSpPr>
          <p:cNvPr id="4" name="Espace réservé du numéro de diapositive 3"/>
          <p:cNvSpPr>
            <a:spLocks noGrp="1"/>
          </p:cNvSpPr>
          <p:nvPr>
            <p:ph type="sldNum" sz="quarter" idx="10"/>
          </p:nvPr>
        </p:nvSpPr>
        <p:spPr/>
        <p:txBody>
          <a:bodyPr/>
          <a:lstStyle/>
          <a:p>
            <a:fld id="{8D6891BA-D3CB-4F8B-94AA-BBF36C127374}" type="slidenum">
              <a:rPr lang="fr-FR" smtClean="0"/>
              <a:t>7</a:t>
            </a:fld>
            <a:endParaRPr lang="fr-FR"/>
          </a:p>
        </p:txBody>
      </p:sp>
    </p:spTree>
    <p:extLst>
      <p:ext uri="{BB962C8B-B14F-4D97-AF65-F5344CB8AC3E}">
        <p14:creationId xmlns:p14="http://schemas.microsoft.com/office/powerpoint/2010/main" val="509566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Non exhaustif</a:t>
            </a:r>
          </a:p>
        </p:txBody>
      </p:sp>
      <p:sp>
        <p:nvSpPr>
          <p:cNvPr id="4" name="Espace réservé du numéro de diapositive 3"/>
          <p:cNvSpPr>
            <a:spLocks noGrp="1"/>
          </p:cNvSpPr>
          <p:nvPr>
            <p:ph type="sldNum" sz="quarter" idx="5"/>
          </p:nvPr>
        </p:nvSpPr>
        <p:spPr/>
        <p:txBody>
          <a:bodyPr/>
          <a:lstStyle/>
          <a:p>
            <a:fld id="{44249DA1-02E4-453C-9139-EE526C16EF7F}" type="slidenum">
              <a:rPr lang="fr-FR" smtClean="0"/>
              <a:t>25</a:t>
            </a:fld>
            <a:endParaRPr lang="fr-FR"/>
          </a:p>
        </p:txBody>
      </p:sp>
    </p:spTree>
    <p:extLst>
      <p:ext uri="{BB962C8B-B14F-4D97-AF65-F5344CB8AC3E}">
        <p14:creationId xmlns:p14="http://schemas.microsoft.com/office/powerpoint/2010/main" val="15758904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-pas de protection</a:t>
            </a:r>
            <a:r>
              <a:rPr lang="fr-FR" baseline="0" dirty="0" smtClean="0"/>
              <a:t> sociale donc rôle des transferts pour faire face au risque</a:t>
            </a:r>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26</a:t>
            </a:fld>
            <a:endParaRPr lang="fr-FR"/>
          </a:p>
        </p:txBody>
      </p:sp>
    </p:spTree>
    <p:extLst>
      <p:ext uri="{BB962C8B-B14F-4D97-AF65-F5344CB8AC3E}">
        <p14:creationId xmlns:p14="http://schemas.microsoft.com/office/powerpoint/2010/main" val="632947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Tout tourne autour des normes en vigueur qui sont</a:t>
            </a:r>
            <a:r>
              <a:rPr lang="fr-FR" baseline="0" dirty="0" smtClean="0"/>
              <a:t> </a:t>
            </a:r>
            <a:r>
              <a:rPr lang="fr-FR" baseline="0" dirty="0" err="1" smtClean="0"/>
              <a:t>interiorisées</a:t>
            </a:r>
            <a:r>
              <a:rPr lang="fr-FR" baseline="0" dirty="0" smtClean="0"/>
              <a:t>. Donc obligation de chercher des moyens complémentaires pour s’en </a:t>
            </a:r>
            <a:r>
              <a:rPr lang="fr-FR" baseline="0" dirty="0" err="1" smtClean="0"/>
              <a:t>sortr</a:t>
            </a:r>
            <a:r>
              <a:rPr lang="fr-FR" baseline="0" dirty="0" smtClean="0"/>
              <a:t>, autres </a:t>
            </a:r>
            <a:r>
              <a:rPr lang="fr-FR" baseline="0" dirty="0" err="1" smtClean="0"/>
              <a:t>activiés</a:t>
            </a:r>
            <a:r>
              <a:rPr lang="fr-FR" baseline="0" smtClean="0"/>
              <a:t>, etc.</a:t>
            </a:r>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27</a:t>
            </a:fld>
            <a:endParaRPr lang="fr-FR"/>
          </a:p>
        </p:txBody>
      </p:sp>
    </p:spTree>
    <p:extLst>
      <p:ext uri="{BB962C8B-B14F-4D97-AF65-F5344CB8AC3E}">
        <p14:creationId xmlns:p14="http://schemas.microsoft.com/office/powerpoint/2010/main" val="3926926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Tout tourne autour des normes en vigueur qui sont</a:t>
            </a:r>
            <a:r>
              <a:rPr lang="fr-FR" baseline="0" dirty="0" smtClean="0"/>
              <a:t> </a:t>
            </a:r>
            <a:r>
              <a:rPr lang="fr-FR" baseline="0" dirty="0" err="1" smtClean="0"/>
              <a:t>interiorisées</a:t>
            </a:r>
            <a:r>
              <a:rPr lang="fr-FR" baseline="0" dirty="0" smtClean="0"/>
              <a:t>. Donc obligation de chercher des moyens complémentaires pour s’en </a:t>
            </a:r>
            <a:r>
              <a:rPr lang="fr-FR" baseline="0" dirty="0" err="1" smtClean="0"/>
              <a:t>sortr</a:t>
            </a:r>
            <a:r>
              <a:rPr lang="fr-FR" baseline="0" dirty="0" smtClean="0"/>
              <a:t>, autres </a:t>
            </a:r>
            <a:r>
              <a:rPr lang="fr-FR" baseline="0" dirty="0" err="1" smtClean="0"/>
              <a:t>activiés</a:t>
            </a:r>
            <a:r>
              <a:rPr lang="fr-FR" baseline="0" smtClean="0"/>
              <a:t>, etc.</a:t>
            </a:r>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28</a:t>
            </a:fld>
            <a:endParaRPr lang="fr-FR"/>
          </a:p>
        </p:txBody>
      </p:sp>
    </p:spTree>
    <p:extLst>
      <p:ext uri="{BB962C8B-B14F-4D97-AF65-F5344CB8AC3E}">
        <p14:creationId xmlns:p14="http://schemas.microsoft.com/office/powerpoint/2010/main" val="24759258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Tout tourne autour des normes en vigueur qui sont</a:t>
            </a:r>
            <a:r>
              <a:rPr lang="fr-FR" baseline="0" dirty="0" smtClean="0"/>
              <a:t> </a:t>
            </a:r>
            <a:r>
              <a:rPr lang="fr-FR" baseline="0" dirty="0" err="1" smtClean="0"/>
              <a:t>interiorisées</a:t>
            </a:r>
            <a:r>
              <a:rPr lang="fr-FR" baseline="0" dirty="0" smtClean="0"/>
              <a:t>. Donc obligation de chercher des moyens complémentaires pour s’en </a:t>
            </a:r>
            <a:r>
              <a:rPr lang="fr-FR" baseline="0" dirty="0" err="1" smtClean="0"/>
              <a:t>sortr</a:t>
            </a:r>
            <a:r>
              <a:rPr lang="fr-FR" baseline="0" dirty="0" smtClean="0"/>
              <a:t>, autres </a:t>
            </a:r>
            <a:r>
              <a:rPr lang="fr-FR" baseline="0" dirty="0" err="1" smtClean="0"/>
              <a:t>activiés</a:t>
            </a:r>
            <a:r>
              <a:rPr lang="fr-FR" baseline="0" smtClean="0"/>
              <a:t>, etc.</a:t>
            </a:r>
            <a:endParaRPr lang="fr-FR" baseline="0" dirty="0" smtClean="0"/>
          </a:p>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29</a:t>
            </a:fld>
            <a:endParaRPr lang="fr-FR"/>
          </a:p>
        </p:txBody>
      </p:sp>
    </p:spTree>
    <p:extLst>
      <p:ext uri="{BB962C8B-B14F-4D97-AF65-F5344CB8AC3E}">
        <p14:creationId xmlns:p14="http://schemas.microsoft.com/office/powerpoint/2010/main" val="3233894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smtClean="0"/>
              <a:t>Tout tourne autour des normes en vigueur qui sont</a:t>
            </a:r>
            <a:r>
              <a:rPr lang="fr-FR" baseline="0" dirty="0" smtClean="0"/>
              <a:t> intériorisées. Donc obligation de chercher des moyens complémentaires pour s’en sortir, autres activités, etc.</a:t>
            </a:r>
          </a:p>
          <a:p>
            <a:endParaRPr lang="fr-FR" dirty="0"/>
          </a:p>
        </p:txBody>
      </p:sp>
      <p:sp>
        <p:nvSpPr>
          <p:cNvPr id="4" name="Espace réservé du numéro de diapositive 3"/>
          <p:cNvSpPr>
            <a:spLocks noGrp="1"/>
          </p:cNvSpPr>
          <p:nvPr>
            <p:ph type="sldNum" sz="quarter" idx="10"/>
          </p:nvPr>
        </p:nvSpPr>
        <p:spPr/>
        <p:txBody>
          <a:bodyPr/>
          <a:lstStyle/>
          <a:p>
            <a:fld id="{44249DA1-02E4-453C-9139-EE526C16EF7F}" type="slidenum">
              <a:rPr lang="fr-FR" smtClean="0"/>
              <a:t>30</a:t>
            </a:fld>
            <a:endParaRPr lang="fr-FR"/>
          </a:p>
        </p:txBody>
      </p:sp>
    </p:spTree>
    <p:extLst>
      <p:ext uri="{BB962C8B-B14F-4D97-AF65-F5344CB8AC3E}">
        <p14:creationId xmlns:p14="http://schemas.microsoft.com/office/powerpoint/2010/main" val="1342421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D80C18-E2C2-4CE0-AA0E-E14D1B40D30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D34A1B8-DEFD-4BA2-9589-5281263E78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46A17F18-9AC5-4416-89CF-39D21DD658E3}"/>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BC324D1A-8E17-4CB0-B300-7AE99849A0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13F4E71-9CD7-4CB1-B094-6B945A1A9090}"/>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3014816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B9F31FF-BC83-4A7C-961E-BEDE9B5AC7D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8582A415-BAE3-427E-B4F4-1FC34651D4B8}"/>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E81926-8136-4D85-9B31-8884FF1F6F24}"/>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FFC56EA3-D8CE-488A-8866-666CC8FA541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030AD9F-31A6-48D4-8063-6E5CD4B9EBF3}"/>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106850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E832698-CC17-4A85-B614-4CF6B426F68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8EC8C22D-0941-4352-874C-05E9E207F7E9}"/>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9A06703-84FB-4871-B2AF-FA38C62282A7}"/>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9B4BC5BF-BABE-43D3-8B96-E262A6B2F5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04E1AB2-B5B3-49D9-B8E0-7B4EAE166D1E}"/>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3655329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D87B8F-FC65-42A6-94E9-1C61B37B0B6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493AECD-A45A-44E9-B575-2AD732EFF0E1}"/>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8A6A88-C27A-4F9B-B890-7474A334B188}"/>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B62838EA-DE75-4645-9CC9-6573510ED7C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A207F98-C422-438D-AC73-896C5B259B18}"/>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284829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9D77F4-5051-4C42-AB5C-D30969D173AC}"/>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A6C9E7F-062F-43C7-AE19-CBF1AF1FDC7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531A43C2-F203-4797-81C3-BF75BDC25C06}"/>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A22B06B7-CB4F-4A5B-B9D1-39B151BDEE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9AB8F11-0AE7-4769-BB21-21EADF0E76CA}"/>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675664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DFB525-7A5D-456D-B4DB-BBCA22F6B42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7B31C23-AC30-461E-89A4-98439DFA3C8C}"/>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A5BD3AC-E112-4E5D-8439-271ACE94E491}"/>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B3A9B03-F6CE-4B34-BC6E-7AACCED7D12A}"/>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6" name="Espace réservé du pied de page 5">
            <a:extLst>
              <a:ext uri="{FF2B5EF4-FFF2-40B4-BE49-F238E27FC236}">
                <a16:creationId xmlns:a16="http://schemas.microsoft.com/office/drawing/2014/main" id="{C1926367-1883-4E45-A5AD-E8F5422F962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5726C3A-E46B-41D4-A528-7E176346CB53}"/>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1884465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863038-4A58-4C2E-8716-A409EDD50A96}"/>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367C1D1-8E97-4052-A056-6E9B8CA00B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CFAC5B1F-EB67-4D64-AD12-6C386AC39EF8}"/>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A2BA01A6-09A5-415A-8559-4C7C906C7A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0569CE6D-C626-40CC-A725-6843BC229637}"/>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606F048-D1A3-4424-BD6A-EFCA08B1AACB}"/>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8" name="Espace réservé du pied de page 7">
            <a:extLst>
              <a:ext uri="{FF2B5EF4-FFF2-40B4-BE49-F238E27FC236}">
                <a16:creationId xmlns:a16="http://schemas.microsoft.com/office/drawing/2014/main" id="{33D275EE-A6A8-4A06-9853-1C2CE887403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3B53002-3229-4FD3-BA3A-275DB34F503C}"/>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2105400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79A51A-920A-4953-9F3E-781FD4DFB18E}"/>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25F6A7A7-4E13-4B75-914D-F37EDA3C1DE2}"/>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4" name="Espace réservé du pied de page 3">
            <a:extLst>
              <a:ext uri="{FF2B5EF4-FFF2-40B4-BE49-F238E27FC236}">
                <a16:creationId xmlns:a16="http://schemas.microsoft.com/office/drawing/2014/main" id="{8E7481CE-F710-46C6-884A-C9DEA997A63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93A61FA5-DAA2-448F-BAC9-7DCCA9E661AB}"/>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2587301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B1A0AC6-C921-4C9D-94C0-C0CA0447B98C}"/>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3" name="Espace réservé du pied de page 2">
            <a:extLst>
              <a:ext uri="{FF2B5EF4-FFF2-40B4-BE49-F238E27FC236}">
                <a16:creationId xmlns:a16="http://schemas.microsoft.com/office/drawing/2014/main" id="{AB636E7C-1473-45CF-B1A0-E18B9441C41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0ACC211-E1D3-42B7-8DBA-A96BD2D331FE}"/>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1670538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73DD27-6E40-43BC-9B6C-98E7220BCDF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3347D727-3BEC-4249-8759-4721E8FF30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9E15E6AD-AC11-42E3-A2B0-ED0C3AF0CB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0E2F0B4E-7C75-451D-B37F-932A5ECDDAB6}"/>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6" name="Espace réservé du pied de page 5">
            <a:extLst>
              <a:ext uri="{FF2B5EF4-FFF2-40B4-BE49-F238E27FC236}">
                <a16:creationId xmlns:a16="http://schemas.microsoft.com/office/drawing/2014/main" id="{1280A178-0CA3-4C7D-8FBA-7085B7759A3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44E779A-6C75-4AB8-A78B-906A2E311C31}"/>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3154555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EF58DC-9A57-49C5-9F23-0F487A7400D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12163B2-C5F5-4887-8CB9-24EC5A131F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485F882-F693-4E69-A34C-A6BFC4AB0B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E14EE046-4F5B-4BFF-9180-86AA19E1FEB2}"/>
              </a:ext>
            </a:extLst>
          </p:cNvPr>
          <p:cNvSpPr>
            <a:spLocks noGrp="1"/>
          </p:cNvSpPr>
          <p:nvPr>
            <p:ph type="dt" sz="half" idx="10"/>
          </p:nvPr>
        </p:nvSpPr>
        <p:spPr/>
        <p:txBody>
          <a:bodyPr/>
          <a:lstStyle/>
          <a:p>
            <a:fld id="{F12BA820-2F88-4C82-9A43-AD7ED4F1EE26}" type="datetimeFigureOut">
              <a:rPr lang="fr-FR" smtClean="0"/>
              <a:t>08/11/2022</a:t>
            </a:fld>
            <a:endParaRPr lang="fr-FR"/>
          </a:p>
        </p:txBody>
      </p:sp>
      <p:sp>
        <p:nvSpPr>
          <p:cNvPr id="6" name="Espace réservé du pied de page 5">
            <a:extLst>
              <a:ext uri="{FF2B5EF4-FFF2-40B4-BE49-F238E27FC236}">
                <a16:creationId xmlns:a16="http://schemas.microsoft.com/office/drawing/2014/main" id="{B63E15AE-8FF5-41D1-A27B-51BF5B8FB22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DAF399D-CAC9-46CB-85FE-5642D0A75F03}"/>
              </a:ext>
            </a:extLst>
          </p:cNvPr>
          <p:cNvSpPr>
            <a:spLocks noGrp="1"/>
          </p:cNvSpPr>
          <p:nvPr>
            <p:ph type="sldNum" sz="quarter" idx="12"/>
          </p:nvPr>
        </p:nvSpPr>
        <p:spPr/>
        <p:txBody>
          <a:bodyPr/>
          <a:lstStyle/>
          <a:p>
            <a:fld id="{401F3DCD-BD53-46D9-BCA3-AC6D6E286F34}" type="slidenum">
              <a:rPr lang="fr-FR" smtClean="0"/>
              <a:t>‹N°›</a:t>
            </a:fld>
            <a:endParaRPr lang="fr-FR"/>
          </a:p>
        </p:txBody>
      </p:sp>
    </p:spTree>
    <p:extLst>
      <p:ext uri="{BB962C8B-B14F-4D97-AF65-F5344CB8AC3E}">
        <p14:creationId xmlns:p14="http://schemas.microsoft.com/office/powerpoint/2010/main" val="79352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5193347-ABB6-410D-AEE0-58B334F3A0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8441E9C8-7A5C-4106-AA6C-88E3BE9C8D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7454583-B6E5-436D-BE01-3B3FFCD3B8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2BA820-2F88-4C82-9A43-AD7ED4F1EE26}" type="datetimeFigureOut">
              <a:rPr lang="fr-FR" smtClean="0"/>
              <a:t>08/11/2022</a:t>
            </a:fld>
            <a:endParaRPr lang="fr-FR"/>
          </a:p>
        </p:txBody>
      </p:sp>
      <p:sp>
        <p:nvSpPr>
          <p:cNvPr id="5" name="Espace réservé du pied de page 4">
            <a:extLst>
              <a:ext uri="{FF2B5EF4-FFF2-40B4-BE49-F238E27FC236}">
                <a16:creationId xmlns:a16="http://schemas.microsoft.com/office/drawing/2014/main" id="{FD44F79F-853F-4119-A0A2-063B152C45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B69532F-4D26-4EB0-AB1C-63BE09FFB0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1F3DCD-BD53-46D9-BCA3-AC6D6E286F34}" type="slidenum">
              <a:rPr lang="fr-FR" smtClean="0"/>
              <a:t>‹N°›</a:t>
            </a:fld>
            <a:endParaRPr lang="fr-FR"/>
          </a:p>
        </p:txBody>
      </p:sp>
    </p:spTree>
    <p:extLst>
      <p:ext uri="{BB962C8B-B14F-4D97-AF65-F5344CB8AC3E}">
        <p14:creationId xmlns:p14="http://schemas.microsoft.com/office/powerpoint/2010/main" val="2463749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1.emf"/><Relationship Id="rId4" Type="http://schemas.openxmlformats.org/officeDocument/2006/relationships/oleObject" Target="../embeddings/oleObject10.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2.emf"/><Relationship Id="rId4" Type="http://schemas.openxmlformats.org/officeDocument/2006/relationships/oleObject" Target="../embeddings/oleObject11.bin"/></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3.emf"/><Relationship Id="rId4" Type="http://schemas.openxmlformats.org/officeDocument/2006/relationships/oleObject" Target="../embeddings/oleObject12.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000" dirty="0" smtClean="0"/>
              <a:t>L’enquête Systèmes micro-locaux de protection sociale : </a:t>
            </a:r>
            <a:br>
              <a:rPr lang="fr-FR" sz="4000" dirty="0" smtClean="0"/>
            </a:br>
            <a:r>
              <a:rPr lang="fr-FR" sz="3600" dirty="0" smtClean="0"/>
              <a:t>Innovations méthodologiques, questionnements scientifiques et premiers résultats</a:t>
            </a:r>
            <a:endParaRPr lang="fr-FR" sz="3600" dirty="0"/>
          </a:p>
        </p:txBody>
      </p:sp>
      <p:sp>
        <p:nvSpPr>
          <p:cNvPr id="3" name="Sous-titre 2"/>
          <p:cNvSpPr>
            <a:spLocks noGrp="1"/>
          </p:cNvSpPr>
          <p:nvPr>
            <p:ph type="subTitle" idx="1"/>
          </p:nvPr>
        </p:nvSpPr>
        <p:spPr/>
        <p:txBody>
          <a:bodyPr/>
          <a:lstStyle/>
          <a:p>
            <a:r>
              <a:rPr lang="fr-FR" dirty="0" smtClean="0"/>
              <a:t>Matthieu Clément, Léo </a:t>
            </a:r>
            <a:r>
              <a:rPr lang="fr-FR" dirty="0" err="1" smtClean="0"/>
              <a:t>Delpy</a:t>
            </a:r>
            <a:r>
              <a:rPr lang="fr-FR" dirty="0" smtClean="0"/>
              <a:t>, Claire Gondard et Louis </a:t>
            </a:r>
            <a:r>
              <a:rPr lang="fr-FR" dirty="0" err="1" smtClean="0"/>
              <a:t>Ollié</a:t>
            </a:r>
            <a:endParaRPr lang="fr-FR" dirty="0"/>
          </a:p>
        </p:txBody>
      </p:sp>
      <p:sp>
        <p:nvSpPr>
          <p:cNvPr id="4" name="Rectangle 3"/>
          <p:cNvSpPr/>
          <p:nvPr/>
        </p:nvSpPr>
        <p:spPr>
          <a:xfrm>
            <a:off x="427349" y="6048090"/>
            <a:ext cx="11502272" cy="646331"/>
          </a:xfrm>
          <a:prstGeom prst="rect">
            <a:avLst/>
          </a:prstGeom>
        </p:spPr>
        <p:txBody>
          <a:bodyPr wrap="square">
            <a:spAutoFit/>
          </a:bodyPr>
          <a:lstStyle/>
          <a:p>
            <a:pPr algn="just"/>
            <a:r>
              <a:rPr lang="fr-FR" i="1" dirty="0"/>
              <a:t>Colloque International , "Protection sociale, gestion des risques, et développement durable : Analyses malgaches et perspectives comparées « , Université d'Antananarivo (Madagascar); 08-09 novembre 2022</a:t>
            </a:r>
          </a:p>
        </p:txBody>
      </p:sp>
    </p:spTree>
    <p:extLst>
      <p:ext uri="{BB962C8B-B14F-4D97-AF65-F5344CB8AC3E}">
        <p14:creationId xmlns:p14="http://schemas.microsoft.com/office/powerpoint/2010/main" val="11265806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38983"/>
            <a:ext cx="10515600" cy="854075"/>
          </a:xfrm>
        </p:spPr>
        <p:txBody>
          <a:bodyPr>
            <a:normAutofit/>
          </a:bodyPr>
          <a:lstStyle/>
          <a:p>
            <a:pPr algn="ctr"/>
            <a:r>
              <a:rPr lang="fr-FR" sz="3000" b="1" dirty="0" smtClean="0"/>
              <a:t>Pauvreté multidimensionnelle</a:t>
            </a:r>
            <a:endParaRPr lang="fr-FR" sz="3000" b="1" dirty="0"/>
          </a:p>
        </p:txBody>
      </p:sp>
      <p:graphicFrame>
        <p:nvGraphicFramePr>
          <p:cNvPr id="7" name="Objet 6"/>
          <p:cNvGraphicFramePr>
            <a:graphicFrameLocks noChangeAspect="1"/>
          </p:cNvGraphicFramePr>
          <p:nvPr>
            <p:extLst>
              <p:ext uri="{D42A27DB-BD31-4B8C-83A1-F6EECF244321}">
                <p14:modId xmlns:p14="http://schemas.microsoft.com/office/powerpoint/2010/main" val="2231354112"/>
              </p:ext>
            </p:extLst>
          </p:nvPr>
        </p:nvGraphicFramePr>
        <p:xfrm>
          <a:off x="187579" y="1071715"/>
          <a:ext cx="11797177" cy="6676103"/>
        </p:xfrm>
        <a:graphic>
          <a:graphicData uri="http://schemas.openxmlformats.org/presentationml/2006/ole">
            <mc:AlternateContent xmlns:mc="http://schemas.openxmlformats.org/markup-compatibility/2006">
              <mc:Choice xmlns:v="urn:schemas-microsoft-com:vml" Requires="v">
                <p:oleObj spid="_x0000_s1071" name="Document" r:id="rId3" imgW="9611198" imgH="5439342" progId="Word.Document.12">
                  <p:embed/>
                </p:oleObj>
              </mc:Choice>
              <mc:Fallback>
                <p:oleObj name="Document" r:id="rId3" imgW="9611198" imgH="5439342" progId="Word.Document.12">
                  <p:embed/>
                  <p:pic>
                    <p:nvPicPr>
                      <p:cNvPr id="0" name=""/>
                      <p:cNvPicPr/>
                      <p:nvPr/>
                    </p:nvPicPr>
                    <p:blipFill>
                      <a:blip r:embed="rId4"/>
                      <a:stretch>
                        <a:fillRect/>
                      </a:stretch>
                    </p:blipFill>
                    <p:spPr>
                      <a:xfrm>
                        <a:off x="187579" y="1071715"/>
                        <a:ext cx="11797177" cy="6676103"/>
                      </a:xfrm>
                      <a:prstGeom prst="rect">
                        <a:avLst/>
                      </a:prstGeom>
                    </p:spPr>
                  </p:pic>
                </p:oleObj>
              </mc:Fallback>
            </mc:AlternateContent>
          </a:graphicData>
        </a:graphic>
      </p:graphicFrame>
    </p:spTree>
    <p:extLst>
      <p:ext uri="{BB962C8B-B14F-4D97-AF65-F5344CB8AC3E}">
        <p14:creationId xmlns:p14="http://schemas.microsoft.com/office/powerpoint/2010/main" val="715785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Pauvreté multidimensionnelle</a:t>
            </a:r>
            <a:endParaRPr lang="fr-FR" sz="3000" b="1" dirty="0"/>
          </a:p>
        </p:txBody>
      </p:sp>
      <p:graphicFrame>
        <p:nvGraphicFramePr>
          <p:cNvPr id="4" name="Objet 3"/>
          <p:cNvGraphicFramePr>
            <a:graphicFrameLocks noChangeAspect="1"/>
          </p:cNvGraphicFramePr>
          <p:nvPr>
            <p:extLst>
              <p:ext uri="{D42A27DB-BD31-4B8C-83A1-F6EECF244321}">
                <p14:modId xmlns:p14="http://schemas.microsoft.com/office/powerpoint/2010/main" val="2695158453"/>
              </p:ext>
            </p:extLst>
          </p:nvPr>
        </p:nvGraphicFramePr>
        <p:xfrm>
          <a:off x="426759" y="1351577"/>
          <a:ext cx="11318817" cy="7546616"/>
        </p:xfrm>
        <a:graphic>
          <a:graphicData uri="http://schemas.openxmlformats.org/presentationml/2006/ole">
            <mc:AlternateContent xmlns:mc="http://schemas.openxmlformats.org/markup-compatibility/2006">
              <mc:Choice xmlns:v="urn:schemas-microsoft-com:vml" Requires="v">
                <p:oleObj spid="_x0000_s2095" name="Document" r:id="rId3" imgW="8116333" imgH="5411718" progId="Word.Document.12">
                  <p:embed/>
                </p:oleObj>
              </mc:Choice>
              <mc:Fallback>
                <p:oleObj name="Document" r:id="rId3" imgW="8116333" imgH="5411718" progId="Word.Document.12">
                  <p:embed/>
                  <p:pic>
                    <p:nvPicPr>
                      <p:cNvPr id="0" name=""/>
                      <p:cNvPicPr/>
                      <p:nvPr/>
                    </p:nvPicPr>
                    <p:blipFill>
                      <a:blip r:embed="rId4"/>
                      <a:stretch>
                        <a:fillRect/>
                      </a:stretch>
                    </p:blipFill>
                    <p:spPr>
                      <a:xfrm>
                        <a:off x="426759" y="1351577"/>
                        <a:ext cx="11318817" cy="7546616"/>
                      </a:xfrm>
                      <a:prstGeom prst="rect">
                        <a:avLst/>
                      </a:prstGeom>
                    </p:spPr>
                  </p:pic>
                </p:oleObj>
              </mc:Fallback>
            </mc:AlternateContent>
          </a:graphicData>
        </a:graphic>
      </p:graphicFrame>
    </p:spTree>
    <p:extLst>
      <p:ext uri="{BB962C8B-B14F-4D97-AF65-F5344CB8AC3E}">
        <p14:creationId xmlns:p14="http://schemas.microsoft.com/office/powerpoint/2010/main" val="132295461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Pauvreté multidimensionnelle</a:t>
            </a:r>
            <a:endParaRPr lang="fr-FR" sz="3000" b="1" dirty="0"/>
          </a:p>
        </p:txBody>
      </p:sp>
      <p:graphicFrame>
        <p:nvGraphicFramePr>
          <p:cNvPr id="4" name="Objet 3"/>
          <p:cNvGraphicFramePr>
            <a:graphicFrameLocks noChangeAspect="1"/>
          </p:cNvGraphicFramePr>
          <p:nvPr>
            <p:extLst>
              <p:ext uri="{D42A27DB-BD31-4B8C-83A1-F6EECF244321}">
                <p14:modId xmlns:p14="http://schemas.microsoft.com/office/powerpoint/2010/main" val="783054733"/>
              </p:ext>
            </p:extLst>
          </p:nvPr>
        </p:nvGraphicFramePr>
        <p:xfrm>
          <a:off x="1237123" y="1127003"/>
          <a:ext cx="9698089" cy="6463499"/>
        </p:xfrm>
        <a:graphic>
          <a:graphicData uri="http://schemas.openxmlformats.org/presentationml/2006/ole">
            <mc:AlternateContent xmlns:mc="http://schemas.openxmlformats.org/markup-compatibility/2006">
              <mc:Choice xmlns:v="urn:schemas-microsoft-com:vml" Requires="v">
                <p:oleObj spid="_x0000_s3119" name="Document" r:id="rId3" imgW="8129452" imgH="5417858" progId="Word.Document.12">
                  <p:embed/>
                </p:oleObj>
              </mc:Choice>
              <mc:Fallback>
                <p:oleObj name="Document" r:id="rId3" imgW="8129452" imgH="5417858" progId="Word.Document.12">
                  <p:embed/>
                  <p:pic>
                    <p:nvPicPr>
                      <p:cNvPr id="0" name=""/>
                      <p:cNvPicPr/>
                      <p:nvPr/>
                    </p:nvPicPr>
                    <p:blipFill>
                      <a:blip r:embed="rId4"/>
                      <a:stretch>
                        <a:fillRect/>
                      </a:stretch>
                    </p:blipFill>
                    <p:spPr>
                      <a:xfrm>
                        <a:off x="1237123" y="1127003"/>
                        <a:ext cx="9698089" cy="6463499"/>
                      </a:xfrm>
                      <a:prstGeom prst="rect">
                        <a:avLst/>
                      </a:prstGeom>
                    </p:spPr>
                  </p:pic>
                </p:oleObj>
              </mc:Fallback>
            </mc:AlternateContent>
          </a:graphicData>
        </a:graphic>
      </p:graphicFrame>
    </p:spTree>
    <p:extLst>
      <p:ext uri="{BB962C8B-B14F-4D97-AF65-F5344CB8AC3E}">
        <p14:creationId xmlns:p14="http://schemas.microsoft.com/office/powerpoint/2010/main" val="3766102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t 4"/>
          <p:cNvGraphicFramePr>
            <a:graphicFrameLocks noChangeAspect="1"/>
          </p:cNvGraphicFramePr>
          <p:nvPr>
            <p:extLst>
              <p:ext uri="{D42A27DB-BD31-4B8C-83A1-F6EECF244321}">
                <p14:modId xmlns:p14="http://schemas.microsoft.com/office/powerpoint/2010/main" val="1887814280"/>
              </p:ext>
            </p:extLst>
          </p:nvPr>
        </p:nvGraphicFramePr>
        <p:xfrm>
          <a:off x="6460972" y="1435920"/>
          <a:ext cx="5416395" cy="4949641"/>
        </p:xfrm>
        <a:graphic>
          <a:graphicData uri="http://schemas.openxmlformats.org/presentationml/2006/ole">
            <mc:AlternateContent xmlns:mc="http://schemas.openxmlformats.org/markup-compatibility/2006">
              <mc:Choice xmlns:v="urn:schemas-microsoft-com:vml" Requires="v">
                <p:oleObj spid="_x0000_s4186" name="Document" r:id="rId3" imgW="5029575" imgH="4595205" progId="Word.Document.12">
                  <p:embed/>
                </p:oleObj>
              </mc:Choice>
              <mc:Fallback>
                <p:oleObj name="Document" r:id="rId3" imgW="5029575" imgH="4595205" progId="Word.Document.12">
                  <p:embed/>
                  <p:pic>
                    <p:nvPicPr>
                      <p:cNvPr id="0" name=""/>
                      <p:cNvPicPr/>
                      <p:nvPr/>
                    </p:nvPicPr>
                    <p:blipFill>
                      <a:blip r:embed="rId4"/>
                      <a:stretch>
                        <a:fillRect/>
                      </a:stretch>
                    </p:blipFill>
                    <p:spPr>
                      <a:xfrm>
                        <a:off x="6460972" y="1435920"/>
                        <a:ext cx="5416395" cy="4949641"/>
                      </a:xfrm>
                      <a:prstGeom prst="rect">
                        <a:avLst/>
                      </a:prstGeom>
                    </p:spPr>
                  </p:pic>
                </p:oleObj>
              </mc:Fallback>
            </mc:AlternateContent>
          </a:graphicData>
        </a:graphic>
      </p:graphicFrame>
      <p:graphicFrame>
        <p:nvGraphicFramePr>
          <p:cNvPr id="9" name="Objet 8"/>
          <p:cNvGraphicFramePr>
            <a:graphicFrameLocks noChangeAspect="1"/>
          </p:cNvGraphicFramePr>
          <p:nvPr>
            <p:extLst>
              <p:ext uri="{D42A27DB-BD31-4B8C-83A1-F6EECF244321}">
                <p14:modId xmlns:p14="http://schemas.microsoft.com/office/powerpoint/2010/main" val="56793909"/>
              </p:ext>
            </p:extLst>
          </p:nvPr>
        </p:nvGraphicFramePr>
        <p:xfrm>
          <a:off x="-1094659" y="1435920"/>
          <a:ext cx="8799377" cy="5864532"/>
        </p:xfrm>
        <a:graphic>
          <a:graphicData uri="http://schemas.openxmlformats.org/presentationml/2006/ole">
            <mc:AlternateContent xmlns:mc="http://schemas.openxmlformats.org/markup-compatibility/2006">
              <mc:Choice xmlns:v="urn:schemas-microsoft-com:vml" Requires="v">
                <p:oleObj spid="_x0000_s4187" name="Document" r:id="rId5" imgW="8129452" imgH="5417858" progId="Word.Document.12">
                  <p:embed/>
                </p:oleObj>
              </mc:Choice>
              <mc:Fallback>
                <p:oleObj name="Document" r:id="rId5" imgW="8129452" imgH="5417858" progId="Word.Document.12">
                  <p:embed/>
                  <p:pic>
                    <p:nvPicPr>
                      <p:cNvPr id="0" name=""/>
                      <p:cNvPicPr/>
                      <p:nvPr/>
                    </p:nvPicPr>
                    <p:blipFill>
                      <a:blip r:embed="rId6"/>
                      <a:stretch>
                        <a:fillRect/>
                      </a:stretch>
                    </p:blipFill>
                    <p:spPr>
                      <a:xfrm>
                        <a:off x="-1094659" y="1435920"/>
                        <a:ext cx="8799377" cy="5864532"/>
                      </a:xfrm>
                      <a:prstGeom prst="rect">
                        <a:avLst/>
                      </a:prstGeom>
                    </p:spPr>
                  </p:pic>
                </p:oleObj>
              </mc:Fallback>
            </mc:AlternateContent>
          </a:graphicData>
        </a:graphic>
      </p:graphicFrame>
      <p:sp>
        <p:nvSpPr>
          <p:cNvPr id="10"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Pauvreté multidimensionnelle</a:t>
            </a:r>
            <a:endParaRPr lang="fr-FR" sz="3000" b="1" dirty="0"/>
          </a:p>
        </p:txBody>
      </p:sp>
    </p:spTree>
    <p:extLst>
      <p:ext uri="{BB962C8B-B14F-4D97-AF65-F5344CB8AC3E}">
        <p14:creationId xmlns:p14="http://schemas.microsoft.com/office/powerpoint/2010/main" val="40343158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Pauvreté multidimensionnelle</a:t>
            </a:r>
            <a:endParaRPr lang="fr-FR" sz="3000" b="1" dirty="0"/>
          </a:p>
        </p:txBody>
      </p:sp>
      <p:graphicFrame>
        <p:nvGraphicFramePr>
          <p:cNvPr id="3" name="Objet 2"/>
          <p:cNvGraphicFramePr>
            <a:graphicFrameLocks noChangeAspect="1"/>
          </p:cNvGraphicFramePr>
          <p:nvPr>
            <p:extLst>
              <p:ext uri="{D42A27DB-BD31-4B8C-83A1-F6EECF244321}">
                <p14:modId xmlns:p14="http://schemas.microsoft.com/office/powerpoint/2010/main" val="3599260656"/>
              </p:ext>
            </p:extLst>
          </p:nvPr>
        </p:nvGraphicFramePr>
        <p:xfrm>
          <a:off x="1248697" y="1212635"/>
          <a:ext cx="9674942" cy="6448072"/>
        </p:xfrm>
        <a:graphic>
          <a:graphicData uri="http://schemas.openxmlformats.org/presentationml/2006/ole">
            <mc:AlternateContent xmlns:mc="http://schemas.openxmlformats.org/markup-compatibility/2006">
              <mc:Choice xmlns:v="urn:schemas-microsoft-com:vml" Requires="v">
                <p:oleObj spid="_x0000_s5166" name="Document" r:id="rId3" imgW="8129452" imgH="5417858" progId="Word.Document.12">
                  <p:embed/>
                </p:oleObj>
              </mc:Choice>
              <mc:Fallback>
                <p:oleObj name="Document" r:id="rId3" imgW="8129452" imgH="5417858" progId="Word.Document.12">
                  <p:embed/>
                  <p:pic>
                    <p:nvPicPr>
                      <p:cNvPr id="0" name=""/>
                      <p:cNvPicPr/>
                      <p:nvPr/>
                    </p:nvPicPr>
                    <p:blipFill>
                      <a:blip r:embed="rId4"/>
                      <a:stretch>
                        <a:fillRect/>
                      </a:stretch>
                    </p:blipFill>
                    <p:spPr>
                      <a:xfrm>
                        <a:off x="1248697" y="1212635"/>
                        <a:ext cx="9674942" cy="6448072"/>
                      </a:xfrm>
                      <a:prstGeom prst="rect">
                        <a:avLst/>
                      </a:prstGeom>
                    </p:spPr>
                  </p:pic>
                </p:oleObj>
              </mc:Fallback>
            </mc:AlternateContent>
          </a:graphicData>
        </a:graphic>
      </p:graphicFrame>
    </p:spTree>
    <p:extLst>
      <p:ext uri="{BB962C8B-B14F-4D97-AF65-F5344CB8AC3E}">
        <p14:creationId xmlns:p14="http://schemas.microsoft.com/office/powerpoint/2010/main" val="3439802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Pauvreté multidimensionnelle et bien-être subjectif</a:t>
            </a:r>
            <a:endParaRPr lang="fr-FR" sz="3000" b="1" dirty="0"/>
          </a:p>
        </p:txBody>
      </p:sp>
      <p:graphicFrame>
        <p:nvGraphicFramePr>
          <p:cNvPr id="4" name="Objet 3"/>
          <p:cNvGraphicFramePr>
            <a:graphicFrameLocks noChangeAspect="1"/>
          </p:cNvGraphicFramePr>
          <p:nvPr>
            <p:extLst>
              <p:ext uri="{D42A27DB-BD31-4B8C-83A1-F6EECF244321}">
                <p14:modId xmlns:p14="http://schemas.microsoft.com/office/powerpoint/2010/main" val="818155783"/>
              </p:ext>
            </p:extLst>
          </p:nvPr>
        </p:nvGraphicFramePr>
        <p:xfrm>
          <a:off x="163769" y="1528558"/>
          <a:ext cx="11844798" cy="7897304"/>
        </p:xfrm>
        <a:graphic>
          <a:graphicData uri="http://schemas.openxmlformats.org/presentationml/2006/ole">
            <mc:AlternateContent xmlns:mc="http://schemas.openxmlformats.org/markup-compatibility/2006">
              <mc:Choice xmlns:v="urn:schemas-microsoft-com:vml" Requires="v">
                <p:oleObj spid="_x0000_s8234" name="Document" r:id="rId3" imgW="8116333" imgH="5411718" progId="Word.Document.12">
                  <p:embed/>
                </p:oleObj>
              </mc:Choice>
              <mc:Fallback>
                <p:oleObj name="Document" r:id="rId3" imgW="8116333" imgH="5411718" progId="Word.Document.12">
                  <p:embed/>
                  <p:pic>
                    <p:nvPicPr>
                      <p:cNvPr id="0" name=""/>
                      <p:cNvPicPr/>
                      <p:nvPr/>
                    </p:nvPicPr>
                    <p:blipFill>
                      <a:blip r:embed="rId4"/>
                      <a:stretch>
                        <a:fillRect/>
                      </a:stretch>
                    </p:blipFill>
                    <p:spPr>
                      <a:xfrm>
                        <a:off x="163769" y="1528558"/>
                        <a:ext cx="11844798" cy="7897304"/>
                      </a:xfrm>
                      <a:prstGeom prst="rect">
                        <a:avLst/>
                      </a:prstGeom>
                    </p:spPr>
                  </p:pic>
                </p:oleObj>
              </mc:Fallback>
            </mc:AlternateContent>
          </a:graphicData>
        </a:graphic>
      </p:graphicFrame>
    </p:spTree>
    <p:extLst>
      <p:ext uri="{BB962C8B-B14F-4D97-AF65-F5344CB8AC3E}">
        <p14:creationId xmlns:p14="http://schemas.microsoft.com/office/powerpoint/2010/main" val="24786744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a:bodyPr>
          <a:lstStyle/>
          <a:p>
            <a:pPr algn="ctr"/>
            <a:r>
              <a:rPr lang="fr-FR" sz="3000" b="1" dirty="0" smtClean="0"/>
              <a:t>Mécanismes de protection sociale formelle</a:t>
            </a:r>
            <a:endParaRPr lang="fr-FR" sz="3000" b="1" dirty="0"/>
          </a:p>
        </p:txBody>
      </p:sp>
      <p:graphicFrame>
        <p:nvGraphicFramePr>
          <p:cNvPr id="5" name="Objet 4"/>
          <p:cNvGraphicFramePr>
            <a:graphicFrameLocks noChangeAspect="1"/>
          </p:cNvGraphicFramePr>
          <p:nvPr>
            <p:extLst>
              <p:ext uri="{D42A27DB-BD31-4B8C-83A1-F6EECF244321}">
                <p14:modId xmlns:p14="http://schemas.microsoft.com/office/powerpoint/2010/main" val="1508595772"/>
              </p:ext>
            </p:extLst>
          </p:nvPr>
        </p:nvGraphicFramePr>
        <p:xfrm>
          <a:off x="-23820" y="1277663"/>
          <a:ext cx="12215820" cy="8144676"/>
        </p:xfrm>
        <a:graphic>
          <a:graphicData uri="http://schemas.openxmlformats.org/presentationml/2006/ole">
            <mc:AlternateContent xmlns:mc="http://schemas.openxmlformats.org/markup-compatibility/2006">
              <mc:Choice xmlns:v="urn:schemas-microsoft-com:vml" Requires="v">
                <p:oleObj spid="_x0000_s6187" name="Document" r:id="rId3" imgW="8116333" imgH="5405606" progId="Word.Document.12">
                  <p:embed/>
                </p:oleObj>
              </mc:Choice>
              <mc:Fallback>
                <p:oleObj name="Document" r:id="rId3" imgW="8116333" imgH="5405606" progId="Word.Document.12">
                  <p:embed/>
                  <p:pic>
                    <p:nvPicPr>
                      <p:cNvPr id="0" name=""/>
                      <p:cNvPicPr/>
                      <p:nvPr/>
                    </p:nvPicPr>
                    <p:blipFill>
                      <a:blip r:embed="rId4"/>
                      <a:stretch>
                        <a:fillRect/>
                      </a:stretch>
                    </p:blipFill>
                    <p:spPr>
                      <a:xfrm>
                        <a:off x="-23820" y="1277663"/>
                        <a:ext cx="12215820" cy="8144676"/>
                      </a:xfrm>
                      <a:prstGeom prst="rect">
                        <a:avLst/>
                      </a:prstGeom>
                    </p:spPr>
                  </p:pic>
                </p:oleObj>
              </mc:Fallback>
            </mc:AlternateContent>
          </a:graphicData>
        </a:graphic>
      </p:graphicFrame>
    </p:spTree>
    <p:extLst>
      <p:ext uri="{BB962C8B-B14F-4D97-AF65-F5344CB8AC3E}">
        <p14:creationId xmlns:p14="http://schemas.microsoft.com/office/powerpoint/2010/main" val="33824038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28368" y="197977"/>
            <a:ext cx="10515600" cy="854075"/>
          </a:xfrm>
        </p:spPr>
        <p:txBody>
          <a:bodyPr>
            <a:normAutofit fontScale="90000"/>
          </a:bodyPr>
          <a:lstStyle/>
          <a:p>
            <a:pPr algn="ctr"/>
            <a:r>
              <a:rPr lang="fr-FR" sz="3000" b="1" dirty="0" smtClean="0"/>
              <a:t>Mécanismes de protection sociale formelle et pauvreté multidimensionnelle</a:t>
            </a:r>
            <a:endParaRPr lang="fr-FR" sz="3000" b="1" dirty="0"/>
          </a:p>
        </p:txBody>
      </p:sp>
      <p:graphicFrame>
        <p:nvGraphicFramePr>
          <p:cNvPr id="4" name="Objet 3"/>
          <p:cNvGraphicFramePr>
            <a:graphicFrameLocks noChangeAspect="1"/>
          </p:cNvGraphicFramePr>
          <p:nvPr>
            <p:extLst>
              <p:ext uri="{D42A27DB-BD31-4B8C-83A1-F6EECF244321}">
                <p14:modId xmlns:p14="http://schemas.microsoft.com/office/powerpoint/2010/main" val="958800050"/>
              </p:ext>
            </p:extLst>
          </p:nvPr>
        </p:nvGraphicFramePr>
        <p:xfrm>
          <a:off x="172031" y="1415039"/>
          <a:ext cx="12019969" cy="8014096"/>
        </p:xfrm>
        <a:graphic>
          <a:graphicData uri="http://schemas.openxmlformats.org/presentationml/2006/ole">
            <mc:AlternateContent xmlns:mc="http://schemas.openxmlformats.org/markup-compatibility/2006">
              <mc:Choice xmlns:v="urn:schemas-microsoft-com:vml" Requires="v">
                <p:oleObj spid="_x0000_s7211" name="Document" r:id="rId3" imgW="8116333" imgH="5411718" progId="Word.Document.12">
                  <p:embed/>
                </p:oleObj>
              </mc:Choice>
              <mc:Fallback>
                <p:oleObj name="Document" r:id="rId3" imgW="8116333" imgH="5411718" progId="Word.Document.12">
                  <p:embed/>
                  <p:pic>
                    <p:nvPicPr>
                      <p:cNvPr id="0" name=""/>
                      <p:cNvPicPr/>
                      <p:nvPr/>
                    </p:nvPicPr>
                    <p:blipFill>
                      <a:blip r:embed="rId4"/>
                      <a:stretch>
                        <a:fillRect/>
                      </a:stretch>
                    </p:blipFill>
                    <p:spPr>
                      <a:xfrm>
                        <a:off x="172031" y="1415039"/>
                        <a:ext cx="12019969" cy="8014096"/>
                      </a:xfrm>
                      <a:prstGeom prst="rect">
                        <a:avLst/>
                      </a:prstGeom>
                    </p:spPr>
                  </p:pic>
                </p:oleObj>
              </mc:Fallback>
            </mc:AlternateContent>
          </a:graphicData>
        </a:graphic>
      </p:graphicFrame>
    </p:spTree>
    <p:extLst>
      <p:ext uri="{BB962C8B-B14F-4D97-AF65-F5344CB8AC3E}">
        <p14:creationId xmlns:p14="http://schemas.microsoft.com/office/powerpoint/2010/main" val="5011125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dirty="0" smtClean="0"/>
              <a:t>Quelques résultats préliminaires</a:t>
            </a:r>
            <a:endParaRPr lang="fr-FR" sz="4400" dirty="0"/>
          </a:p>
        </p:txBody>
      </p:sp>
      <p:sp>
        <p:nvSpPr>
          <p:cNvPr id="3" name="Sous-titre 2"/>
          <p:cNvSpPr>
            <a:spLocks noGrp="1"/>
          </p:cNvSpPr>
          <p:nvPr>
            <p:ph type="subTitle" idx="1"/>
          </p:nvPr>
        </p:nvSpPr>
        <p:spPr>
          <a:xfrm>
            <a:off x="1524000" y="3602038"/>
            <a:ext cx="9481794" cy="1655762"/>
          </a:xfrm>
        </p:spPr>
        <p:txBody>
          <a:bodyPr>
            <a:normAutofit/>
          </a:bodyPr>
          <a:lstStyle/>
          <a:p>
            <a:r>
              <a:rPr lang="fr-FR" sz="2800" dirty="0"/>
              <a:t>2</a:t>
            </a:r>
            <a:r>
              <a:rPr lang="fr-FR" sz="2800" dirty="0" smtClean="0"/>
              <a:t>. Les chocs</a:t>
            </a:r>
            <a:endParaRPr lang="fr-FR" sz="2800" dirty="0"/>
          </a:p>
        </p:txBody>
      </p:sp>
    </p:spTree>
    <p:extLst>
      <p:ext uri="{BB962C8B-B14F-4D97-AF65-F5344CB8AC3E}">
        <p14:creationId xmlns:p14="http://schemas.microsoft.com/office/powerpoint/2010/main" val="32732493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473971"/>
          </a:xfrm>
        </p:spPr>
        <p:txBody>
          <a:bodyPr>
            <a:normAutofit/>
          </a:bodyPr>
          <a:lstStyle/>
          <a:p>
            <a:r>
              <a:rPr lang="fr-FR" sz="2400" dirty="0" smtClean="0"/>
              <a:t>Tableau 6 : Les chocs subis par les ménages</a:t>
            </a:r>
            <a:endParaRPr lang="fr-FR" sz="24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329607794"/>
              </p:ext>
            </p:extLst>
          </p:nvPr>
        </p:nvGraphicFramePr>
        <p:xfrm>
          <a:off x="930536" y="1011225"/>
          <a:ext cx="10499466" cy="5142150"/>
        </p:xfrm>
        <a:graphic>
          <a:graphicData uri="http://schemas.openxmlformats.org/drawingml/2006/table">
            <a:tbl>
              <a:tblPr firstRow="1" firstCol="1" bandRow="1">
                <a:tableStyleId>{5C22544A-7EE6-4342-B048-85BDC9FD1C3A}</a:tableStyleId>
              </a:tblPr>
              <a:tblGrid>
                <a:gridCol w="2099430">
                  <a:extLst>
                    <a:ext uri="{9D8B030D-6E8A-4147-A177-3AD203B41FA5}">
                      <a16:colId xmlns:a16="http://schemas.microsoft.com/office/drawing/2014/main" val="4188603991"/>
                    </a:ext>
                  </a:extLst>
                </a:gridCol>
                <a:gridCol w="2099430">
                  <a:extLst>
                    <a:ext uri="{9D8B030D-6E8A-4147-A177-3AD203B41FA5}">
                      <a16:colId xmlns:a16="http://schemas.microsoft.com/office/drawing/2014/main" val="3075704893"/>
                    </a:ext>
                  </a:extLst>
                </a:gridCol>
                <a:gridCol w="2099430">
                  <a:extLst>
                    <a:ext uri="{9D8B030D-6E8A-4147-A177-3AD203B41FA5}">
                      <a16:colId xmlns:a16="http://schemas.microsoft.com/office/drawing/2014/main" val="3063310915"/>
                    </a:ext>
                  </a:extLst>
                </a:gridCol>
                <a:gridCol w="2100588">
                  <a:extLst>
                    <a:ext uri="{9D8B030D-6E8A-4147-A177-3AD203B41FA5}">
                      <a16:colId xmlns:a16="http://schemas.microsoft.com/office/drawing/2014/main" val="1252855383"/>
                    </a:ext>
                  </a:extLst>
                </a:gridCol>
                <a:gridCol w="2100588">
                  <a:extLst>
                    <a:ext uri="{9D8B030D-6E8A-4147-A177-3AD203B41FA5}">
                      <a16:colId xmlns:a16="http://schemas.microsoft.com/office/drawing/2014/main" val="2814980465"/>
                    </a:ext>
                  </a:extLst>
                </a:gridCol>
              </a:tblGrid>
              <a:tr h="426860">
                <a:tc>
                  <a:txBody>
                    <a:bodyPr/>
                    <a:lstStyle/>
                    <a:p>
                      <a:pPr>
                        <a:lnSpc>
                          <a:spcPct val="107000"/>
                        </a:lnSpc>
                        <a:spcAft>
                          <a:spcPts val="0"/>
                        </a:spcAft>
                      </a:pPr>
                      <a:r>
                        <a:rPr lang="fr-FR" sz="1800">
                          <a:effectLst/>
                        </a:rPr>
                        <a:t> </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Itasy</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Analanjorofo</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Analamanga</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Total</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84165697"/>
                  </a:ext>
                </a:extLst>
              </a:tr>
              <a:tr h="426860">
                <a:tc>
                  <a:txBody>
                    <a:bodyPr/>
                    <a:lstStyle/>
                    <a:p>
                      <a:pPr>
                        <a:lnSpc>
                          <a:spcPct val="107000"/>
                        </a:lnSpc>
                        <a:spcAft>
                          <a:spcPts val="0"/>
                        </a:spcAft>
                      </a:pPr>
                      <a:r>
                        <a:rPr lang="fr-FR" sz="1800">
                          <a:effectLst/>
                        </a:rPr>
                        <a:t>Choc Santé</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24.57</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16.70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37.95</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25.72</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03054782"/>
                  </a:ext>
                </a:extLst>
              </a:tr>
              <a:tr h="873550">
                <a:tc>
                  <a:txBody>
                    <a:bodyPr/>
                    <a:lstStyle/>
                    <a:p>
                      <a:pPr>
                        <a:lnSpc>
                          <a:spcPct val="107000"/>
                        </a:lnSpc>
                        <a:spcAft>
                          <a:spcPts val="0"/>
                        </a:spcAft>
                      </a:pPr>
                      <a:r>
                        <a:rPr lang="fr-FR" sz="1800">
                          <a:effectLst/>
                        </a:rPr>
                        <a:t>Choc Obligation sociale</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1.28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0.20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0.48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0.64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01255600"/>
                  </a:ext>
                </a:extLst>
              </a:tr>
              <a:tr h="426860">
                <a:tc>
                  <a:txBody>
                    <a:bodyPr/>
                    <a:lstStyle/>
                    <a:p>
                      <a:pPr>
                        <a:lnSpc>
                          <a:spcPct val="107000"/>
                        </a:lnSpc>
                        <a:spcAft>
                          <a:spcPts val="0"/>
                        </a:spcAft>
                      </a:pPr>
                      <a:r>
                        <a:rPr lang="fr-FR" sz="1800">
                          <a:effectLst/>
                        </a:rPr>
                        <a:t>Choc habitat</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6.84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4.32</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3.58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4.94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53621654"/>
                  </a:ext>
                </a:extLst>
              </a:tr>
              <a:tr h="426860">
                <a:tc>
                  <a:txBody>
                    <a:bodyPr/>
                    <a:lstStyle/>
                    <a:p>
                      <a:pPr>
                        <a:lnSpc>
                          <a:spcPct val="107000"/>
                        </a:lnSpc>
                        <a:spcAft>
                          <a:spcPts val="0"/>
                        </a:spcAft>
                      </a:pPr>
                      <a:r>
                        <a:rPr lang="fr-FR" sz="1800">
                          <a:effectLst/>
                        </a:rPr>
                        <a:t>Choc écolage</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10.90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5.70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25.54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13.40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12100625"/>
                  </a:ext>
                </a:extLst>
              </a:tr>
              <a:tr h="426860">
                <a:tc>
                  <a:txBody>
                    <a:bodyPr/>
                    <a:lstStyle/>
                    <a:p>
                      <a:pPr>
                        <a:lnSpc>
                          <a:spcPct val="107000"/>
                        </a:lnSpc>
                        <a:spcAft>
                          <a:spcPts val="0"/>
                        </a:spcAft>
                      </a:pPr>
                      <a:r>
                        <a:rPr lang="fr-FR" sz="1800">
                          <a:effectLst/>
                        </a:rPr>
                        <a:t>Choc économique</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7.69</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11.98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4.06</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8.17</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026008"/>
                  </a:ext>
                </a:extLst>
              </a:tr>
              <a:tr h="426860">
                <a:tc>
                  <a:txBody>
                    <a:bodyPr/>
                    <a:lstStyle/>
                    <a:p>
                      <a:pPr>
                        <a:lnSpc>
                          <a:spcPct val="107000"/>
                        </a:lnSpc>
                        <a:spcAft>
                          <a:spcPts val="0"/>
                        </a:spcAft>
                      </a:pPr>
                      <a:r>
                        <a:rPr lang="fr-FR" sz="1800">
                          <a:effectLst/>
                        </a:rPr>
                        <a:t>Choc délinquance</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4.06</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3.73</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4.30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4.01</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94165518"/>
                  </a:ext>
                </a:extLst>
              </a:tr>
              <a:tr h="426860">
                <a:tc>
                  <a:txBody>
                    <a:bodyPr/>
                    <a:lstStyle/>
                    <a:p>
                      <a:pPr>
                        <a:lnSpc>
                          <a:spcPct val="107000"/>
                        </a:lnSpc>
                        <a:spcAft>
                          <a:spcPts val="0"/>
                        </a:spcAft>
                      </a:pPr>
                      <a:r>
                        <a:rPr lang="fr-FR" sz="1800">
                          <a:effectLst/>
                        </a:rPr>
                        <a:t>Choc décès</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7.69</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3.73</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7.88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6.30</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4036783"/>
                  </a:ext>
                </a:extLst>
              </a:tr>
              <a:tr h="426860">
                <a:tc>
                  <a:txBody>
                    <a:bodyPr/>
                    <a:lstStyle/>
                    <a:p>
                      <a:pPr>
                        <a:lnSpc>
                          <a:spcPct val="107000"/>
                        </a:lnSpc>
                        <a:spcAft>
                          <a:spcPts val="0"/>
                        </a:spcAft>
                      </a:pPr>
                      <a:r>
                        <a:rPr lang="fr-FR" sz="1800">
                          <a:effectLst/>
                        </a:rPr>
                        <a:t>Choc culture</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50.64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67.39</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1.43</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41.98</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0119747"/>
                  </a:ext>
                </a:extLst>
              </a:tr>
              <a:tr h="426860">
                <a:tc>
                  <a:txBody>
                    <a:bodyPr/>
                    <a:lstStyle/>
                    <a:p>
                      <a:pPr>
                        <a:lnSpc>
                          <a:spcPct val="107000"/>
                        </a:lnSpc>
                        <a:spcAft>
                          <a:spcPts val="0"/>
                        </a:spcAft>
                      </a:pPr>
                      <a:r>
                        <a:rPr lang="fr-FR" sz="1800">
                          <a:effectLst/>
                        </a:rPr>
                        <a:t>Choc covid</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20.09</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8.25</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57.04</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26.86</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52843146"/>
                  </a:ext>
                </a:extLst>
              </a:tr>
              <a:tr h="426860">
                <a:tc>
                  <a:txBody>
                    <a:bodyPr/>
                    <a:lstStyle/>
                    <a:p>
                      <a:pPr>
                        <a:lnSpc>
                          <a:spcPct val="107000"/>
                        </a:lnSpc>
                        <a:spcAft>
                          <a:spcPts val="0"/>
                        </a:spcAft>
                      </a:pPr>
                      <a:r>
                        <a:rPr lang="fr-FR" sz="1800">
                          <a:effectLst/>
                        </a:rPr>
                        <a:t>Choc bétail</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24.57</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30.26</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a:effectLst/>
                        </a:rPr>
                        <a:t>0.95</a:t>
                      </a:r>
                      <a:endParaRPr lang="fr-F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fr-FR" sz="1800" dirty="0">
                          <a:effectLst/>
                        </a:rPr>
                        <a:t>19.56</a:t>
                      </a:r>
                      <a:endParaRPr lang="fr-F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4673343"/>
                  </a:ext>
                </a:extLst>
              </a:tr>
            </a:tbl>
          </a:graphicData>
        </a:graphic>
      </p:graphicFrame>
      <p:sp>
        <p:nvSpPr>
          <p:cNvPr id="5" name="ZoneTexte 4"/>
          <p:cNvSpPr txBox="1"/>
          <p:nvPr/>
        </p:nvSpPr>
        <p:spPr>
          <a:xfrm>
            <a:off x="1005840" y="6266329"/>
            <a:ext cx="6782696" cy="369332"/>
          </a:xfrm>
          <a:prstGeom prst="rect">
            <a:avLst/>
          </a:prstGeom>
          <a:noFill/>
        </p:spPr>
        <p:txBody>
          <a:bodyPr wrap="square" rtlCol="0">
            <a:spAutoFit/>
          </a:bodyPr>
          <a:lstStyle/>
          <a:p>
            <a:r>
              <a:rPr lang="fr-FR" dirty="0" smtClean="0"/>
              <a:t>Source: Enquête </a:t>
            </a:r>
            <a:r>
              <a:rPr lang="fr-FR" dirty="0" err="1"/>
              <a:t>S</a:t>
            </a:r>
            <a:r>
              <a:rPr lang="fr-FR" dirty="0" err="1" smtClean="0"/>
              <a:t>ysmipro</a:t>
            </a:r>
            <a:r>
              <a:rPr lang="fr-FR" dirty="0" smtClean="0"/>
              <a:t> 2021, calculs des auteurs</a:t>
            </a:r>
            <a:endParaRPr lang="fr-FR" dirty="0"/>
          </a:p>
        </p:txBody>
      </p:sp>
    </p:spTree>
    <p:extLst>
      <p:ext uri="{BB962C8B-B14F-4D97-AF65-F5344CB8AC3E}">
        <p14:creationId xmlns:p14="http://schemas.microsoft.com/office/powerpoint/2010/main" val="1198639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787827"/>
            <a:ext cx="9144000" cy="2387600"/>
          </a:xfrm>
        </p:spPr>
        <p:txBody>
          <a:bodyPr>
            <a:normAutofit/>
          </a:bodyPr>
          <a:lstStyle/>
          <a:p>
            <a:r>
              <a:rPr lang="fr-FR" sz="4400" dirty="0" smtClean="0"/>
              <a:t>L’enquête </a:t>
            </a:r>
            <a:r>
              <a:rPr lang="fr-FR" sz="4400" dirty="0" err="1" smtClean="0"/>
              <a:t>Sysmipro</a:t>
            </a:r>
            <a:endParaRPr lang="fr-FR" sz="4400" dirty="0"/>
          </a:p>
        </p:txBody>
      </p:sp>
      <p:sp>
        <p:nvSpPr>
          <p:cNvPr id="3" name="Sous-titre 2"/>
          <p:cNvSpPr>
            <a:spLocks noGrp="1"/>
          </p:cNvSpPr>
          <p:nvPr>
            <p:ph type="subTitle" idx="1"/>
          </p:nvPr>
        </p:nvSpPr>
        <p:spPr>
          <a:xfrm>
            <a:off x="1524000" y="3390165"/>
            <a:ext cx="9481794" cy="1655762"/>
          </a:xfrm>
        </p:spPr>
        <p:txBody>
          <a:bodyPr>
            <a:normAutofit/>
          </a:bodyPr>
          <a:lstStyle/>
          <a:p>
            <a:r>
              <a:rPr lang="fr-FR" sz="2800" dirty="0" smtClean="0"/>
              <a:t>Un outil innovant pour capter les formes de protection sociale auxquelles les malgaches ont effectivement accès</a:t>
            </a:r>
            <a:endParaRPr lang="fr-FR" sz="2800" dirty="0"/>
          </a:p>
        </p:txBody>
      </p:sp>
    </p:spTree>
    <p:extLst>
      <p:ext uri="{BB962C8B-B14F-4D97-AF65-F5344CB8AC3E}">
        <p14:creationId xmlns:p14="http://schemas.microsoft.com/office/powerpoint/2010/main" val="32380692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dirty="0" smtClean="0"/>
              <a:t>Quelques résultats préliminaires</a:t>
            </a:r>
            <a:endParaRPr lang="fr-FR" sz="4400" dirty="0"/>
          </a:p>
        </p:txBody>
      </p:sp>
      <p:sp>
        <p:nvSpPr>
          <p:cNvPr id="3" name="Sous-titre 2"/>
          <p:cNvSpPr>
            <a:spLocks noGrp="1"/>
          </p:cNvSpPr>
          <p:nvPr>
            <p:ph type="subTitle" idx="1"/>
          </p:nvPr>
        </p:nvSpPr>
        <p:spPr>
          <a:xfrm>
            <a:off x="1524000" y="3602038"/>
            <a:ext cx="9481794" cy="1655762"/>
          </a:xfrm>
        </p:spPr>
        <p:txBody>
          <a:bodyPr>
            <a:normAutofit/>
          </a:bodyPr>
          <a:lstStyle/>
          <a:p>
            <a:r>
              <a:rPr lang="fr-FR" sz="2800" dirty="0"/>
              <a:t>3</a:t>
            </a:r>
            <a:r>
              <a:rPr lang="fr-FR" sz="2800" dirty="0" smtClean="0"/>
              <a:t>. Les réseaux de protection sociale</a:t>
            </a:r>
            <a:endParaRPr lang="fr-FR" sz="2800" dirty="0"/>
          </a:p>
        </p:txBody>
      </p:sp>
    </p:spTree>
    <p:extLst>
      <p:ext uri="{BB962C8B-B14F-4D97-AF65-F5344CB8AC3E}">
        <p14:creationId xmlns:p14="http://schemas.microsoft.com/office/powerpoint/2010/main" val="210221469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05D3C42A-27E0-48DA-B53B-62CA2F3B5E51}"/>
              </a:ext>
            </a:extLst>
          </p:cNvPr>
          <p:cNvSpPr>
            <a:spLocks noGrp="1"/>
          </p:cNvSpPr>
          <p:nvPr>
            <p:ph type="subTitle" idx="1"/>
          </p:nvPr>
        </p:nvSpPr>
        <p:spPr>
          <a:xfrm>
            <a:off x="1222160" y="690163"/>
            <a:ext cx="9144000" cy="1655762"/>
          </a:xfrm>
        </p:spPr>
        <p:txBody>
          <a:bodyPr/>
          <a:lstStyle/>
          <a:p>
            <a:r>
              <a:rPr lang="fr-FR" dirty="0"/>
              <a:t>Intérêt du module </a:t>
            </a:r>
          </a:p>
        </p:txBody>
      </p:sp>
      <p:sp>
        <p:nvSpPr>
          <p:cNvPr id="5" name="Sous-titre 2">
            <a:extLst>
              <a:ext uri="{FF2B5EF4-FFF2-40B4-BE49-F238E27FC236}">
                <a16:creationId xmlns:a16="http://schemas.microsoft.com/office/drawing/2014/main" id="{EFB67122-E5F1-4FE1-B07B-17056E64E048}"/>
              </a:ext>
            </a:extLst>
          </p:cNvPr>
          <p:cNvSpPr txBox="1">
            <a:spLocks/>
          </p:cNvSpPr>
          <p:nvPr/>
        </p:nvSpPr>
        <p:spPr>
          <a:xfrm>
            <a:off x="1381164" y="1941356"/>
            <a:ext cx="9144000" cy="308946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endParaRPr lang="fr-FR" dirty="0"/>
          </a:p>
          <a:p>
            <a:pPr marL="342900" indent="-342900" algn="just">
              <a:buFont typeface="Arial" panose="020B0604020202020204" pitchFamily="34" charset="0"/>
              <a:buChar char="•"/>
            </a:pPr>
            <a:r>
              <a:rPr lang="fr-FR" dirty="0"/>
              <a:t>Capter les pratiques informelles de protection sociale</a:t>
            </a:r>
          </a:p>
          <a:p>
            <a:pPr marL="342900" indent="-342900" algn="just">
              <a:buFont typeface="Arial" panose="020B0604020202020204" pitchFamily="34" charset="0"/>
              <a:buChar char="•"/>
            </a:pPr>
            <a:endParaRPr lang="fr-FR" dirty="0"/>
          </a:p>
          <a:p>
            <a:pPr marL="342900" indent="-342900" algn="just">
              <a:buFont typeface="Arial" panose="020B0604020202020204" pitchFamily="34" charset="0"/>
              <a:buChar char="•"/>
            </a:pPr>
            <a:endParaRPr lang="fr-FR" dirty="0"/>
          </a:p>
          <a:p>
            <a:pPr marL="342900" indent="-342900" algn="just">
              <a:buFont typeface="Arial" panose="020B0604020202020204" pitchFamily="34" charset="0"/>
              <a:buChar char="•"/>
            </a:pPr>
            <a:r>
              <a:rPr lang="fr-FR" dirty="0" smtClean="0"/>
              <a:t>Etudier </a:t>
            </a:r>
            <a:r>
              <a:rPr lang="fr-FR" dirty="0"/>
              <a:t>la diversité des pratiques de protection sociale</a:t>
            </a:r>
          </a:p>
          <a:p>
            <a:pPr algn="just"/>
            <a:endParaRPr lang="fr-FR" dirty="0"/>
          </a:p>
        </p:txBody>
      </p:sp>
    </p:spTree>
    <p:extLst>
      <p:ext uri="{BB962C8B-B14F-4D97-AF65-F5344CB8AC3E}">
        <p14:creationId xmlns:p14="http://schemas.microsoft.com/office/powerpoint/2010/main" val="8733353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 coins arrondis 24">
            <a:extLst>
              <a:ext uri="{FF2B5EF4-FFF2-40B4-BE49-F238E27FC236}">
                <a16:creationId xmlns:a16="http://schemas.microsoft.com/office/drawing/2014/main" id="{DB205CF3-8ABC-49AE-AF7D-F9AF0A538F5C}"/>
              </a:ext>
            </a:extLst>
          </p:cNvPr>
          <p:cNvSpPr/>
          <p:nvPr/>
        </p:nvSpPr>
        <p:spPr>
          <a:xfrm>
            <a:off x="116888" y="1412844"/>
            <a:ext cx="11958221" cy="1242874"/>
          </a:xfrm>
          <a:prstGeom prst="roundRect">
            <a:avLst/>
          </a:prstGeom>
          <a:ln>
            <a:solidFill>
              <a:schemeClr val="accent2">
                <a:lumMod val="60000"/>
                <a:lumOff val="40000"/>
              </a:schemeClr>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dirty="0"/>
              <a:t>v</a:t>
            </a:r>
          </a:p>
        </p:txBody>
      </p:sp>
      <p:sp>
        <p:nvSpPr>
          <p:cNvPr id="71" name="Rectangle : coins arrondis 70">
            <a:extLst>
              <a:ext uri="{FF2B5EF4-FFF2-40B4-BE49-F238E27FC236}">
                <a16:creationId xmlns:a16="http://schemas.microsoft.com/office/drawing/2014/main" id="{C6EEB60B-C61E-4B47-87FA-91E3DAE8FA2B}"/>
              </a:ext>
            </a:extLst>
          </p:cNvPr>
          <p:cNvSpPr/>
          <p:nvPr/>
        </p:nvSpPr>
        <p:spPr>
          <a:xfrm>
            <a:off x="228107" y="1574341"/>
            <a:ext cx="6979869" cy="843715"/>
          </a:xfrm>
          <a:prstGeom prst="roundRect">
            <a:avLst/>
          </a:prstGeom>
          <a:solidFill>
            <a:schemeClr val="accent2">
              <a:lumMod val="20000"/>
              <a:lumOff val="80000"/>
            </a:schemeClr>
          </a:solidFill>
          <a:ln>
            <a:solidFill>
              <a:schemeClr val="accent2"/>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dirty="0"/>
          </a:p>
        </p:txBody>
      </p:sp>
      <p:sp>
        <p:nvSpPr>
          <p:cNvPr id="72" name="Rectangle : coins arrondis 71">
            <a:extLst>
              <a:ext uri="{FF2B5EF4-FFF2-40B4-BE49-F238E27FC236}">
                <a16:creationId xmlns:a16="http://schemas.microsoft.com/office/drawing/2014/main" id="{426BA6B6-C1F1-42FA-9AD5-216677F1DED3}"/>
              </a:ext>
            </a:extLst>
          </p:cNvPr>
          <p:cNvSpPr/>
          <p:nvPr/>
        </p:nvSpPr>
        <p:spPr>
          <a:xfrm>
            <a:off x="7319195" y="1564849"/>
            <a:ext cx="4644698" cy="843715"/>
          </a:xfrm>
          <a:prstGeom prst="roundRect">
            <a:avLst/>
          </a:prstGeom>
          <a:solidFill>
            <a:schemeClr val="accent2">
              <a:lumMod val="20000"/>
              <a:lumOff val="80000"/>
            </a:schemeClr>
          </a:solidFill>
          <a:ln>
            <a:solidFill>
              <a:schemeClr val="accent2"/>
            </a:solidFill>
          </a:ln>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dirty="0"/>
          </a:p>
        </p:txBody>
      </p:sp>
      <p:sp>
        <p:nvSpPr>
          <p:cNvPr id="24" name="Rectangle : coins arrondis 23">
            <a:extLst>
              <a:ext uri="{FF2B5EF4-FFF2-40B4-BE49-F238E27FC236}">
                <a16:creationId xmlns:a16="http://schemas.microsoft.com/office/drawing/2014/main" id="{BF3E5112-6338-4A76-AFC4-A884E9E87385}"/>
              </a:ext>
            </a:extLst>
          </p:cNvPr>
          <p:cNvSpPr/>
          <p:nvPr/>
        </p:nvSpPr>
        <p:spPr>
          <a:xfrm>
            <a:off x="142043" y="5024761"/>
            <a:ext cx="11958221" cy="12428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dirty="0"/>
          </a:p>
        </p:txBody>
      </p:sp>
      <p:sp>
        <p:nvSpPr>
          <p:cNvPr id="63" name="Rectangle : coins arrondis 62">
            <a:extLst>
              <a:ext uri="{FF2B5EF4-FFF2-40B4-BE49-F238E27FC236}">
                <a16:creationId xmlns:a16="http://schemas.microsoft.com/office/drawing/2014/main" id="{CB924478-599A-45B6-92EB-C813E68BD5AD}"/>
              </a:ext>
            </a:extLst>
          </p:cNvPr>
          <p:cNvSpPr/>
          <p:nvPr/>
        </p:nvSpPr>
        <p:spPr>
          <a:xfrm>
            <a:off x="7498672" y="5202936"/>
            <a:ext cx="4551285" cy="843715"/>
          </a:xfrm>
          <a:prstGeom prst="roundRect">
            <a:avLst/>
          </a:prstGeom>
          <a:solidFill>
            <a:schemeClr val="accent6">
              <a:lumMod val="40000"/>
              <a:lumOff val="60000"/>
            </a:schemeClr>
          </a:solid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a:p>
        </p:txBody>
      </p:sp>
      <p:sp>
        <p:nvSpPr>
          <p:cNvPr id="64" name="Rectangle : coins arrondis 63">
            <a:extLst>
              <a:ext uri="{FF2B5EF4-FFF2-40B4-BE49-F238E27FC236}">
                <a16:creationId xmlns:a16="http://schemas.microsoft.com/office/drawing/2014/main" id="{3E45ECE0-0C89-41FC-A65F-24B7F3551AE2}"/>
              </a:ext>
            </a:extLst>
          </p:cNvPr>
          <p:cNvSpPr/>
          <p:nvPr/>
        </p:nvSpPr>
        <p:spPr>
          <a:xfrm>
            <a:off x="280467" y="5197668"/>
            <a:ext cx="6979869" cy="843715"/>
          </a:xfrm>
          <a:prstGeom prst="roundRect">
            <a:avLst/>
          </a:prstGeom>
          <a:solidFill>
            <a:schemeClr val="accent6">
              <a:lumMod val="40000"/>
              <a:lumOff val="60000"/>
            </a:schemeClr>
          </a:solid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fr-FR" dirty="0"/>
          </a:p>
        </p:txBody>
      </p:sp>
      <p:sp>
        <p:nvSpPr>
          <p:cNvPr id="3" name="Sous-titre 2">
            <a:extLst>
              <a:ext uri="{FF2B5EF4-FFF2-40B4-BE49-F238E27FC236}">
                <a16:creationId xmlns:a16="http://schemas.microsoft.com/office/drawing/2014/main" id="{05D3C42A-27E0-48DA-B53B-62CA2F3B5E51}"/>
              </a:ext>
            </a:extLst>
          </p:cNvPr>
          <p:cNvSpPr>
            <a:spLocks noGrp="1"/>
          </p:cNvSpPr>
          <p:nvPr>
            <p:ph type="subTitle" idx="1"/>
          </p:nvPr>
        </p:nvSpPr>
        <p:spPr>
          <a:xfrm>
            <a:off x="1222160" y="690163"/>
            <a:ext cx="9144000" cy="1655762"/>
          </a:xfrm>
        </p:spPr>
        <p:txBody>
          <a:bodyPr/>
          <a:lstStyle/>
          <a:p>
            <a:r>
              <a:rPr lang="fr-FR" dirty="0" smtClean="0"/>
              <a:t>Le réseau </a:t>
            </a:r>
            <a:r>
              <a:rPr lang="fr-FR" dirty="0" err="1" smtClean="0"/>
              <a:t>bi-modal</a:t>
            </a:r>
            <a:endParaRPr lang="fr-FR" dirty="0"/>
          </a:p>
        </p:txBody>
      </p:sp>
      <p:sp>
        <p:nvSpPr>
          <p:cNvPr id="19" name="Rectangle 18">
            <a:extLst>
              <a:ext uri="{FF2B5EF4-FFF2-40B4-BE49-F238E27FC236}">
                <a16:creationId xmlns:a16="http://schemas.microsoft.com/office/drawing/2014/main" id="{77027F67-8ABF-4EA4-9049-5DF9AA3251D4}"/>
              </a:ext>
            </a:extLst>
          </p:cNvPr>
          <p:cNvSpPr/>
          <p:nvPr/>
        </p:nvSpPr>
        <p:spPr>
          <a:xfrm>
            <a:off x="2768351" y="5341766"/>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Type d’aide</a:t>
            </a:r>
          </a:p>
        </p:txBody>
      </p:sp>
      <p:sp>
        <p:nvSpPr>
          <p:cNvPr id="20" name="Rectangle 19">
            <a:extLst>
              <a:ext uri="{FF2B5EF4-FFF2-40B4-BE49-F238E27FC236}">
                <a16:creationId xmlns:a16="http://schemas.microsoft.com/office/drawing/2014/main" id="{B01A885B-2EAF-472B-94BB-D5F6D24DE3D1}"/>
              </a:ext>
            </a:extLst>
          </p:cNvPr>
          <p:cNvSpPr/>
          <p:nvPr/>
        </p:nvSpPr>
        <p:spPr>
          <a:xfrm>
            <a:off x="5165323" y="5341766"/>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Intensité lien</a:t>
            </a:r>
          </a:p>
        </p:txBody>
      </p:sp>
      <p:sp>
        <p:nvSpPr>
          <p:cNvPr id="21" name="Rectangle 20">
            <a:extLst>
              <a:ext uri="{FF2B5EF4-FFF2-40B4-BE49-F238E27FC236}">
                <a16:creationId xmlns:a16="http://schemas.microsoft.com/office/drawing/2014/main" id="{C22C6E3F-D6BC-48C3-B299-CF0FE43D7C39}"/>
              </a:ext>
            </a:extLst>
          </p:cNvPr>
          <p:cNvSpPr/>
          <p:nvPr/>
        </p:nvSpPr>
        <p:spPr>
          <a:xfrm>
            <a:off x="7562295" y="5341767"/>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Démographie</a:t>
            </a:r>
          </a:p>
        </p:txBody>
      </p:sp>
      <p:sp>
        <p:nvSpPr>
          <p:cNvPr id="22" name="Rectangle 21">
            <a:extLst>
              <a:ext uri="{FF2B5EF4-FFF2-40B4-BE49-F238E27FC236}">
                <a16:creationId xmlns:a16="http://schemas.microsoft.com/office/drawing/2014/main" id="{8A0E39BB-E206-4BB4-AFC1-1C6B0CF37F93}"/>
              </a:ext>
            </a:extLst>
          </p:cNvPr>
          <p:cNvSpPr/>
          <p:nvPr/>
        </p:nvSpPr>
        <p:spPr>
          <a:xfrm>
            <a:off x="9959267" y="5341768"/>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Statut </a:t>
            </a:r>
            <a:r>
              <a:rPr lang="fr-FR" dirty="0" err="1"/>
              <a:t>socioéco</a:t>
            </a:r>
            <a:endParaRPr lang="fr-FR" dirty="0"/>
          </a:p>
        </p:txBody>
      </p:sp>
      <p:sp>
        <p:nvSpPr>
          <p:cNvPr id="23" name="Rectangle 22">
            <a:extLst>
              <a:ext uri="{FF2B5EF4-FFF2-40B4-BE49-F238E27FC236}">
                <a16:creationId xmlns:a16="http://schemas.microsoft.com/office/drawing/2014/main" id="{719D758A-0BD1-428F-900D-C5C8E7010943}"/>
              </a:ext>
            </a:extLst>
          </p:cNvPr>
          <p:cNvSpPr/>
          <p:nvPr/>
        </p:nvSpPr>
        <p:spPr>
          <a:xfrm>
            <a:off x="371379" y="5357670"/>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Lien social</a:t>
            </a:r>
          </a:p>
        </p:txBody>
      </p:sp>
      <p:sp>
        <p:nvSpPr>
          <p:cNvPr id="13" name="Rectangle 12">
            <a:extLst>
              <a:ext uri="{FF2B5EF4-FFF2-40B4-BE49-F238E27FC236}">
                <a16:creationId xmlns:a16="http://schemas.microsoft.com/office/drawing/2014/main" id="{9913D253-0444-4326-9CFA-4367C76CD8BF}"/>
              </a:ext>
            </a:extLst>
          </p:cNvPr>
          <p:cNvSpPr/>
          <p:nvPr/>
        </p:nvSpPr>
        <p:spPr>
          <a:xfrm>
            <a:off x="2704728" y="1780340"/>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Type d’aide</a:t>
            </a:r>
          </a:p>
        </p:txBody>
      </p:sp>
      <p:sp>
        <p:nvSpPr>
          <p:cNvPr id="15" name="Rectangle 14">
            <a:extLst>
              <a:ext uri="{FF2B5EF4-FFF2-40B4-BE49-F238E27FC236}">
                <a16:creationId xmlns:a16="http://schemas.microsoft.com/office/drawing/2014/main" id="{E2803926-F580-4B1A-B42F-E7F856F0847C}"/>
              </a:ext>
            </a:extLst>
          </p:cNvPr>
          <p:cNvSpPr/>
          <p:nvPr/>
        </p:nvSpPr>
        <p:spPr>
          <a:xfrm>
            <a:off x="5101700" y="1780340"/>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Intensité lien</a:t>
            </a:r>
          </a:p>
        </p:txBody>
      </p:sp>
      <p:sp>
        <p:nvSpPr>
          <p:cNvPr id="16" name="Rectangle 15">
            <a:extLst>
              <a:ext uri="{FF2B5EF4-FFF2-40B4-BE49-F238E27FC236}">
                <a16:creationId xmlns:a16="http://schemas.microsoft.com/office/drawing/2014/main" id="{F536BFCA-00E5-45F8-8470-18230029C19F}"/>
              </a:ext>
            </a:extLst>
          </p:cNvPr>
          <p:cNvSpPr/>
          <p:nvPr/>
        </p:nvSpPr>
        <p:spPr>
          <a:xfrm>
            <a:off x="8581749" y="1716984"/>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Caractéristique </a:t>
            </a:r>
          </a:p>
        </p:txBody>
      </p:sp>
      <p:sp>
        <p:nvSpPr>
          <p:cNvPr id="18" name="Rectangle 17">
            <a:extLst>
              <a:ext uri="{FF2B5EF4-FFF2-40B4-BE49-F238E27FC236}">
                <a16:creationId xmlns:a16="http://schemas.microsoft.com/office/drawing/2014/main" id="{B8E87234-5A38-41E1-9844-36BE973891B5}"/>
              </a:ext>
            </a:extLst>
          </p:cNvPr>
          <p:cNvSpPr/>
          <p:nvPr/>
        </p:nvSpPr>
        <p:spPr>
          <a:xfrm>
            <a:off x="307756" y="1796244"/>
            <a:ext cx="1988598" cy="454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Lien social</a:t>
            </a:r>
          </a:p>
        </p:txBody>
      </p:sp>
      <p:sp>
        <p:nvSpPr>
          <p:cNvPr id="2" name="Ellipse 1">
            <a:extLst>
              <a:ext uri="{FF2B5EF4-FFF2-40B4-BE49-F238E27FC236}">
                <a16:creationId xmlns:a16="http://schemas.microsoft.com/office/drawing/2014/main" id="{7EC20852-71D7-4DDF-BA6D-A0F3C8C599D1}"/>
              </a:ext>
            </a:extLst>
          </p:cNvPr>
          <p:cNvSpPr/>
          <p:nvPr/>
        </p:nvSpPr>
        <p:spPr>
          <a:xfrm>
            <a:off x="5101700" y="3429000"/>
            <a:ext cx="1642368" cy="65694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EGO</a:t>
            </a:r>
          </a:p>
        </p:txBody>
      </p:sp>
      <p:sp>
        <p:nvSpPr>
          <p:cNvPr id="65" name="ZoneTexte 64">
            <a:extLst>
              <a:ext uri="{FF2B5EF4-FFF2-40B4-BE49-F238E27FC236}">
                <a16:creationId xmlns:a16="http://schemas.microsoft.com/office/drawing/2014/main" id="{C64E9B27-9BBB-4A42-9726-1117B73DB931}"/>
              </a:ext>
            </a:extLst>
          </p:cNvPr>
          <p:cNvSpPr txBox="1"/>
          <p:nvPr/>
        </p:nvSpPr>
        <p:spPr>
          <a:xfrm>
            <a:off x="2793088" y="6255876"/>
            <a:ext cx="1963861" cy="369332"/>
          </a:xfrm>
          <a:prstGeom prst="rect">
            <a:avLst/>
          </a:prstGeom>
          <a:noFill/>
        </p:spPr>
        <p:txBody>
          <a:bodyPr wrap="square" rtlCol="0">
            <a:spAutoFit/>
          </a:bodyPr>
          <a:lstStyle/>
          <a:p>
            <a:r>
              <a:rPr lang="fr-FR" dirty="0"/>
              <a:t>Caractériser le lien</a:t>
            </a:r>
          </a:p>
        </p:txBody>
      </p:sp>
      <p:sp>
        <p:nvSpPr>
          <p:cNvPr id="66" name="ZoneTexte 65">
            <a:extLst>
              <a:ext uri="{FF2B5EF4-FFF2-40B4-BE49-F238E27FC236}">
                <a16:creationId xmlns:a16="http://schemas.microsoft.com/office/drawing/2014/main" id="{7B14EFBF-CDF5-4268-B4F5-0FC5A449B4B3}"/>
              </a:ext>
            </a:extLst>
          </p:cNvPr>
          <p:cNvSpPr txBox="1"/>
          <p:nvPr/>
        </p:nvSpPr>
        <p:spPr>
          <a:xfrm>
            <a:off x="8682655" y="6323588"/>
            <a:ext cx="1963861" cy="369332"/>
          </a:xfrm>
          <a:prstGeom prst="rect">
            <a:avLst/>
          </a:prstGeom>
          <a:noFill/>
        </p:spPr>
        <p:txBody>
          <a:bodyPr wrap="square" rtlCol="0">
            <a:spAutoFit/>
          </a:bodyPr>
          <a:lstStyle/>
          <a:p>
            <a:r>
              <a:rPr lang="fr-FR" dirty="0"/>
              <a:t>Caractériser l’alter</a:t>
            </a:r>
          </a:p>
        </p:txBody>
      </p:sp>
      <p:sp>
        <p:nvSpPr>
          <p:cNvPr id="67" name="ZoneTexte 66">
            <a:extLst>
              <a:ext uri="{FF2B5EF4-FFF2-40B4-BE49-F238E27FC236}">
                <a16:creationId xmlns:a16="http://schemas.microsoft.com/office/drawing/2014/main" id="{10E94EC7-8CA3-43CB-9FC8-65F114D9C039}"/>
              </a:ext>
            </a:extLst>
          </p:cNvPr>
          <p:cNvSpPr txBox="1"/>
          <p:nvPr/>
        </p:nvSpPr>
        <p:spPr>
          <a:xfrm>
            <a:off x="8913713" y="1026565"/>
            <a:ext cx="1963861" cy="369332"/>
          </a:xfrm>
          <a:prstGeom prst="rect">
            <a:avLst/>
          </a:prstGeom>
          <a:noFill/>
        </p:spPr>
        <p:txBody>
          <a:bodyPr wrap="square" rtlCol="0">
            <a:spAutoFit/>
          </a:bodyPr>
          <a:lstStyle/>
          <a:p>
            <a:r>
              <a:rPr lang="fr-FR" dirty="0"/>
              <a:t>Caractériser l’alter</a:t>
            </a:r>
          </a:p>
        </p:txBody>
      </p:sp>
      <p:sp>
        <p:nvSpPr>
          <p:cNvPr id="68" name="ZoneTexte 67">
            <a:extLst>
              <a:ext uri="{FF2B5EF4-FFF2-40B4-BE49-F238E27FC236}">
                <a16:creationId xmlns:a16="http://schemas.microsoft.com/office/drawing/2014/main" id="{E764CBD9-1527-439F-820E-8E15728CB6D9}"/>
              </a:ext>
            </a:extLst>
          </p:cNvPr>
          <p:cNvSpPr txBox="1"/>
          <p:nvPr/>
        </p:nvSpPr>
        <p:spPr>
          <a:xfrm>
            <a:off x="1598769" y="1084945"/>
            <a:ext cx="1963861" cy="369332"/>
          </a:xfrm>
          <a:prstGeom prst="rect">
            <a:avLst/>
          </a:prstGeom>
          <a:noFill/>
        </p:spPr>
        <p:txBody>
          <a:bodyPr wrap="square" rtlCol="0">
            <a:spAutoFit/>
          </a:bodyPr>
          <a:lstStyle/>
          <a:p>
            <a:r>
              <a:rPr lang="fr-FR" dirty="0"/>
              <a:t>Caractériser le lien</a:t>
            </a:r>
          </a:p>
        </p:txBody>
      </p:sp>
      <p:sp>
        <p:nvSpPr>
          <p:cNvPr id="69" name="Flèche : bas 68">
            <a:extLst>
              <a:ext uri="{FF2B5EF4-FFF2-40B4-BE49-F238E27FC236}">
                <a16:creationId xmlns:a16="http://schemas.microsoft.com/office/drawing/2014/main" id="{687E2F60-D722-4DE9-8F86-1EBC906E92CD}"/>
              </a:ext>
            </a:extLst>
          </p:cNvPr>
          <p:cNvSpPr/>
          <p:nvPr/>
        </p:nvSpPr>
        <p:spPr>
          <a:xfrm rot="10800000">
            <a:off x="5794160" y="2834640"/>
            <a:ext cx="301840" cy="450098"/>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fr-FR" b="1">
              <a:ln w="22225">
                <a:solidFill>
                  <a:schemeClr val="accent2"/>
                </a:solidFill>
                <a:prstDash val="solid"/>
              </a:ln>
              <a:solidFill>
                <a:schemeClr val="accent2">
                  <a:lumMod val="40000"/>
                  <a:lumOff val="60000"/>
                </a:schemeClr>
              </a:solidFill>
            </a:endParaRPr>
          </a:p>
        </p:txBody>
      </p:sp>
      <p:sp>
        <p:nvSpPr>
          <p:cNvPr id="70" name="Flèche : bas 69">
            <a:extLst>
              <a:ext uri="{FF2B5EF4-FFF2-40B4-BE49-F238E27FC236}">
                <a16:creationId xmlns:a16="http://schemas.microsoft.com/office/drawing/2014/main" id="{10096FAA-AD77-44E4-B4FC-433425EA99A8}"/>
              </a:ext>
            </a:extLst>
          </p:cNvPr>
          <p:cNvSpPr/>
          <p:nvPr/>
        </p:nvSpPr>
        <p:spPr>
          <a:xfrm>
            <a:off x="5794158" y="4277565"/>
            <a:ext cx="301840" cy="450098"/>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r-FR" b="1">
              <a:ln w="22225">
                <a:solidFill>
                  <a:schemeClr val="accent2"/>
                </a:solidFill>
                <a:prstDash val="solid"/>
              </a:ln>
              <a:solidFill>
                <a:schemeClr val="accent2">
                  <a:lumMod val="40000"/>
                  <a:lumOff val="60000"/>
                </a:schemeClr>
              </a:solidFill>
            </a:endParaRPr>
          </a:p>
        </p:txBody>
      </p:sp>
      <p:sp>
        <p:nvSpPr>
          <p:cNvPr id="4" name="ZoneTexte 3"/>
          <p:cNvSpPr txBox="1"/>
          <p:nvPr/>
        </p:nvSpPr>
        <p:spPr>
          <a:xfrm>
            <a:off x="2978639" y="2715154"/>
            <a:ext cx="3197472" cy="646331"/>
          </a:xfrm>
          <a:prstGeom prst="rect">
            <a:avLst/>
          </a:prstGeom>
          <a:noFill/>
        </p:spPr>
        <p:txBody>
          <a:bodyPr wrap="square" rtlCol="0">
            <a:spAutoFit/>
          </a:bodyPr>
          <a:lstStyle/>
          <a:p>
            <a:r>
              <a:rPr lang="fr-FR" b="1" dirty="0" smtClean="0">
                <a:solidFill>
                  <a:schemeClr val="accent2">
                    <a:lumMod val="75000"/>
                  </a:schemeClr>
                </a:solidFill>
              </a:rPr>
              <a:t>Lien avec une organisation formelle ou informelle</a:t>
            </a:r>
            <a:endParaRPr lang="fr-FR" b="1" dirty="0">
              <a:solidFill>
                <a:schemeClr val="accent2">
                  <a:lumMod val="75000"/>
                </a:schemeClr>
              </a:solidFill>
            </a:endParaRPr>
          </a:p>
        </p:txBody>
      </p:sp>
      <p:sp>
        <p:nvSpPr>
          <p:cNvPr id="26" name="ZoneTexte 25"/>
          <p:cNvSpPr txBox="1"/>
          <p:nvPr/>
        </p:nvSpPr>
        <p:spPr>
          <a:xfrm>
            <a:off x="6378576" y="4317948"/>
            <a:ext cx="3197472" cy="369332"/>
          </a:xfrm>
          <a:prstGeom prst="rect">
            <a:avLst/>
          </a:prstGeom>
          <a:noFill/>
        </p:spPr>
        <p:txBody>
          <a:bodyPr wrap="square" rtlCol="0">
            <a:spAutoFit/>
          </a:bodyPr>
          <a:lstStyle/>
          <a:p>
            <a:r>
              <a:rPr lang="fr-FR" b="1" dirty="0" smtClean="0">
                <a:solidFill>
                  <a:schemeClr val="accent6">
                    <a:lumMod val="75000"/>
                  </a:schemeClr>
                </a:solidFill>
              </a:rPr>
              <a:t>Relation interpersonnelle</a:t>
            </a:r>
            <a:endParaRPr lang="fr-FR" b="1" dirty="0">
              <a:solidFill>
                <a:schemeClr val="accent6">
                  <a:lumMod val="75000"/>
                </a:schemeClr>
              </a:solidFill>
            </a:endParaRPr>
          </a:p>
        </p:txBody>
      </p:sp>
    </p:spTree>
    <p:extLst>
      <p:ext uri="{BB962C8B-B14F-4D97-AF65-F5344CB8AC3E}">
        <p14:creationId xmlns:p14="http://schemas.microsoft.com/office/powerpoint/2010/main" val="38901450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05D3C42A-27E0-48DA-B53B-62CA2F3B5E51}"/>
              </a:ext>
            </a:extLst>
          </p:cNvPr>
          <p:cNvSpPr>
            <a:spLocks noGrp="1"/>
          </p:cNvSpPr>
          <p:nvPr>
            <p:ph type="subTitle" idx="1"/>
          </p:nvPr>
        </p:nvSpPr>
        <p:spPr>
          <a:xfrm>
            <a:off x="1222160" y="690163"/>
            <a:ext cx="9144000" cy="1655762"/>
          </a:xfrm>
        </p:spPr>
        <p:txBody>
          <a:bodyPr/>
          <a:lstStyle/>
          <a:p>
            <a:r>
              <a:rPr lang="fr-FR" dirty="0"/>
              <a:t>Premiers résultats </a:t>
            </a:r>
          </a:p>
        </p:txBody>
      </p:sp>
      <p:sp>
        <p:nvSpPr>
          <p:cNvPr id="4" name="Sous-titre 2">
            <a:extLst>
              <a:ext uri="{FF2B5EF4-FFF2-40B4-BE49-F238E27FC236}">
                <a16:creationId xmlns:a16="http://schemas.microsoft.com/office/drawing/2014/main" id="{9FC9B056-88C5-4B51-AF8E-F3DAFA17C6E8}"/>
              </a:ext>
            </a:extLst>
          </p:cNvPr>
          <p:cNvSpPr txBox="1">
            <a:spLocks/>
          </p:cNvSpPr>
          <p:nvPr/>
        </p:nvSpPr>
        <p:spPr>
          <a:xfrm>
            <a:off x="1063842" y="1499616"/>
            <a:ext cx="9144000" cy="372045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fr-FR" dirty="0"/>
              <a:t>Des réseaux d’entraide de plus petite </a:t>
            </a:r>
            <a:r>
              <a:rPr lang="fr-FR" b="1" dirty="0"/>
              <a:t>taille</a:t>
            </a:r>
            <a:r>
              <a:rPr lang="fr-FR" dirty="0"/>
              <a:t> en ville</a:t>
            </a:r>
          </a:p>
          <a:p>
            <a:pPr algn="l"/>
            <a:endParaRPr lang="fr-FR" dirty="0"/>
          </a:p>
          <a:p>
            <a:pPr marL="342900" indent="-342900" algn="l">
              <a:buFont typeface="Arial" panose="020B0604020202020204" pitchFamily="34" charset="0"/>
              <a:buChar char="•"/>
            </a:pPr>
            <a:r>
              <a:rPr lang="fr-FR" dirty="0"/>
              <a:t>Corrélation négative entre pratiques </a:t>
            </a:r>
            <a:r>
              <a:rPr lang="fr-FR" b="1" dirty="0"/>
              <a:t>informelles </a:t>
            </a:r>
            <a:r>
              <a:rPr lang="fr-FR" dirty="0"/>
              <a:t>et</a:t>
            </a:r>
            <a:r>
              <a:rPr lang="fr-FR" b="1" dirty="0"/>
              <a:t> formelles</a:t>
            </a:r>
          </a:p>
          <a:p>
            <a:pPr marL="342900" indent="-342900" algn="l">
              <a:buFont typeface="Arial" panose="020B0604020202020204" pitchFamily="34" charset="0"/>
              <a:buChar char="•"/>
            </a:pPr>
            <a:endParaRPr lang="fr-FR" dirty="0"/>
          </a:p>
          <a:p>
            <a:pPr marL="342900" indent="-342900" algn="l">
              <a:buFont typeface="Arial" panose="020B0604020202020204" pitchFamily="34" charset="0"/>
              <a:buChar char="•"/>
            </a:pPr>
            <a:r>
              <a:rPr lang="fr-FR" dirty="0"/>
              <a:t>Corrélation positive entre pratiques </a:t>
            </a:r>
            <a:r>
              <a:rPr lang="fr-FR" b="1" dirty="0"/>
              <a:t>semi formelles </a:t>
            </a:r>
            <a:r>
              <a:rPr lang="fr-FR" dirty="0"/>
              <a:t>et</a:t>
            </a:r>
            <a:r>
              <a:rPr lang="fr-FR" b="1" dirty="0"/>
              <a:t> formelles</a:t>
            </a:r>
          </a:p>
          <a:p>
            <a:pPr marL="342900" indent="-342900" algn="l">
              <a:buFont typeface="Arial" panose="020B0604020202020204" pitchFamily="34" charset="0"/>
              <a:buChar char="•"/>
            </a:pPr>
            <a:endParaRPr lang="fr-FR" dirty="0"/>
          </a:p>
          <a:p>
            <a:pPr marL="342900" indent="-342900" algn="l">
              <a:buFont typeface="Arial" panose="020B0604020202020204" pitchFamily="34" charset="0"/>
              <a:buChar char="•"/>
            </a:pPr>
            <a:r>
              <a:rPr lang="fr-FR" dirty="0"/>
              <a:t>Lien entre </a:t>
            </a:r>
            <a:r>
              <a:rPr lang="fr-FR" b="1" dirty="0"/>
              <a:t>niveau de vie </a:t>
            </a:r>
            <a:r>
              <a:rPr lang="fr-FR" dirty="0"/>
              <a:t>et pratiques </a:t>
            </a:r>
            <a:r>
              <a:rPr lang="fr-FR" b="1" dirty="0"/>
              <a:t>informelles</a:t>
            </a:r>
          </a:p>
          <a:p>
            <a:endParaRPr lang="fr-FR" dirty="0"/>
          </a:p>
        </p:txBody>
      </p:sp>
    </p:spTree>
    <p:extLst>
      <p:ext uri="{BB962C8B-B14F-4D97-AF65-F5344CB8AC3E}">
        <p14:creationId xmlns:p14="http://schemas.microsoft.com/office/powerpoint/2010/main" val="23089621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dirty="0" smtClean="0"/>
              <a:t>Quelques résultats préliminaires</a:t>
            </a:r>
            <a:endParaRPr lang="fr-FR" sz="4400" dirty="0"/>
          </a:p>
        </p:txBody>
      </p:sp>
      <p:sp>
        <p:nvSpPr>
          <p:cNvPr id="3" name="Sous-titre 2"/>
          <p:cNvSpPr>
            <a:spLocks noGrp="1"/>
          </p:cNvSpPr>
          <p:nvPr>
            <p:ph type="subTitle" idx="1"/>
          </p:nvPr>
        </p:nvSpPr>
        <p:spPr>
          <a:xfrm>
            <a:off x="1524000" y="3602038"/>
            <a:ext cx="9481794" cy="1655762"/>
          </a:xfrm>
        </p:spPr>
        <p:txBody>
          <a:bodyPr>
            <a:normAutofit/>
          </a:bodyPr>
          <a:lstStyle/>
          <a:p>
            <a:r>
              <a:rPr lang="fr-FR" sz="2800" dirty="0"/>
              <a:t>4</a:t>
            </a:r>
            <a:r>
              <a:rPr lang="fr-FR" sz="2800" dirty="0" smtClean="0"/>
              <a:t>. Transferts privés et pression </a:t>
            </a:r>
            <a:r>
              <a:rPr lang="fr-FR" sz="2800" dirty="0" err="1" smtClean="0"/>
              <a:t>redistributive</a:t>
            </a:r>
            <a:endParaRPr lang="fr-FR" sz="2800" dirty="0"/>
          </a:p>
        </p:txBody>
      </p:sp>
    </p:spTree>
    <p:extLst>
      <p:ext uri="{BB962C8B-B14F-4D97-AF65-F5344CB8AC3E}">
        <p14:creationId xmlns:p14="http://schemas.microsoft.com/office/powerpoint/2010/main" val="8200909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70F440-9E79-44CD-8AF5-32DBEAB8DB76}"/>
              </a:ext>
            </a:extLst>
          </p:cNvPr>
          <p:cNvSpPr>
            <a:spLocks noGrp="1"/>
          </p:cNvSpPr>
          <p:nvPr>
            <p:ph type="title"/>
          </p:nvPr>
        </p:nvSpPr>
        <p:spPr>
          <a:xfrm>
            <a:off x="838200" y="18255"/>
            <a:ext cx="10515600" cy="1325563"/>
          </a:xfrm>
        </p:spPr>
        <p:txBody>
          <a:bodyPr/>
          <a:lstStyle/>
          <a:p>
            <a:pPr algn="ctr"/>
            <a:r>
              <a:rPr lang="fr-FR" dirty="0"/>
              <a:t>Innovation du module « transferts »</a:t>
            </a:r>
          </a:p>
        </p:txBody>
      </p:sp>
      <p:sp>
        <p:nvSpPr>
          <p:cNvPr id="3" name="Espace réservé du contenu 2">
            <a:extLst>
              <a:ext uri="{FF2B5EF4-FFF2-40B4-BE49-F238E27FC236}">
                <a16:creationId xmlns:a16="http://schemas.microsoft.com/office/drawing/2014/main" id="{5BFB8360-FAA0-4718-A964-E0737B54921D}"/>
              </a:ext>
            </a:extLst>
          </p:cNvPr>
          <p:cNvSpPr>
            <a:spLocks noGrp="1"/>
          </p:cNvSpPr>
          <p:nvPr>
            <p:ph idx="1"/>
          </p:nvPr>
        </p:nvSpPr>
        <p:spPr>
          <a:xfrm>
            <a:off x="295469" y="1184988"/>
            <a:ext cx="11058331" cy="5477069"/>
          </a:xfrm>
        </p:spPr>
        <p:txBody>
          <a:bodyPr>
            <a:normAutofit/>
          </a:bodyPr>
          <a:lstStyle/>
          <a:p>
            <a:r>
              <a:rPr lang="fr-FR" sz="2400" dirty="0"/>
              <a:t>Pour chaque transfert versé, en plus du montant : </a:t>
            </a:r>
          </a:p>
        </p:txBody>
      </p:sp>
      <p:sp>
        <p:nvSpPr>
          <p:cNvPr id="9" name="Rectangle 8">
            <a:extLst>
              <a:ext uri="{FF2B5EF4-FFF2-40B4-BE49-F238E27FC236}">
                <a16:creationId xmlns:a16="http://schemas.microsoft.com/office/drawing/2014/main" id="{6384F931-4B31-4C42-B0A9-13406FFDC010}"/>
              </a:ext>
            </a:extLst>
          </p:cNvPr>
          <p:cNvSpPr/>
          <p:nvPr/>
        </p:nvSpPr>
        <p:spPr>
          <a:xfrm>
            <a:off x="2562808" y="3421900"/>
            <a:ext cx="2043403" cy="157697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Caractéristiques</a:t>
            </a:r>
            <a:r>
              <a:rPr lang="fr-FR" dirty="0"/>
              <a:t> : </a:t>
            </a:r>
          </a:p>
          <a:p>
            <a:pPr algn="ctr"/>
            <a:r>
              <a:rPr lang="fr-FR" sz="1600" dirty="0"/>
              <a:t>Famille, amis, connaissances, autres</a:t>
            </a:r>
          </a:p>
          <a:p>
            <a:pPr algn="ctr"/>
            <a:r>
              <a:rPr lang="fr-FR" dirty="0"/>
              <a:t>  </a:t>
            </a:r>
          </a:p>
        </p:txBody>
      </p:sp>
      <p:sp>
        <p:nvSpPr>
          <p:cNvPr id="11" name="Ellipse 10">
            <a:extLst>
              <a:ext uri="{FF2B5EF4-FFF2-40B4-BE49-F238E27FC236}">
                <a16:creationId xmlns:a16="http://schemas.microsoft.com/office/drawing/2014/main" id="{356A8463-94FE-4838-9E68-71788E4E6295}"/>
              </a:ext>
            </a:extLst>
          </p:cNvPr>
          <p:cNvSpPr/>
          <p:nvPr/>
        </p:nvSpPr>
        <p:spPr>
          <a:xfrm>
            <a:off x="410547" y="1808815"/>
            <a:ext cx="2002969" cy="1315663"/>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Nature : </a:t>
            </a:r>
          </a:p>
        </p:txBody>
      </p:sp>
      <p:sp>
        <p:nvSpPr>
          <p:cNvPr id="12" name="Ellipse 11">
            <a:extLst>
              <a:ext uri="{FF2B5EF4-FFF2-40B4-BE49-F238E27FC236}">
                <a16:creationId xmlns:a16="http://schemas.microsoft.com/office/drawing/2014/main" id="{DACB0A77-B794-4450-98CC-3107CEA441E2}"/>
              </a:ext>
            </a:extLst>
          </p:cNvPr>
          <p:cNvSpPr/>
          <p:nvPr/>
        </p:nvSpPr>
        <p:spPr>
          <a:xfrm>
            <a:off x="370114" y="3591645"/>
            <a:ext cx="2043403" cy="1315663"/>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Bénéficiaire : </a:t>
            </a:r>
          </a:p>
        </p:txBody>
      </p:sp>
      <p:sp>
        <p:nvSpPr>
          <p:cNvPr id="13" name="Rectangle 12">
            <a:extLst>
              <a:ext uri="{FF2B5EF4-FFF2-40B4-BE49-F238E27FC236}">
                <a16:creationId xmlns:a16="http://schemas.microsoft.com/office/drawing/2014/main" id="{0A661DEF-73A9-414D-902E-618ABD890C20}"/>
              </a:ext>
            </a:extLst>
          </p:cNvPr>
          <p:cNvSpPr/>
          <p:nvPr/>
        </p:nvSpPr>
        <p:spPr>
          <a:xfrm>
            <a:off x="5373263" y="3421900"/>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Statut social </a:t>
            </a:r>
            <a:r>
              <a:rPr lang="fr-FR" dirty="0"/>
              <a:t>: </a:t>
            </a:r>
          </a:p>
          <a:p>
            <a:pPr algn="ctr"/>
            <a:r>
              <a:rPr lang="fr-FR" sz="1600" dirty="0"/>
              <a:t>Niveau de richesse</a:t>
            </a:r>
          </a:p>
          <a:p>
            <a:pPr algn="ctr"/>
            <a:endParaRPr lang="fr-FR" sz="1600" dirty="0"/>
          </a:p>
        </p:txBody>
      </p:sp>
      <p:sp>
        <p:nvSpPr>
          <p:cNvPr id="15" name="Ellipse 14">
            <a:extLst>
              <a:ext uri="{FF2B5EF4-FFF2-40B4-BE49-F238E27FC236}">
                <a16:creationId xmlns:a16="http://schemas.microsoft.com/office/drawing/2014/main" id="{835D5306-7DB4-4EC2-81D0-1AE05B8D25D3}"/>
              </a:ext>
            </a:extLst>
          </p:cNvPr>
          <p:cNvSpPr/>
          <p:nvPr/>
        </p:nvSpPr>
        <p:spPr>
          <a:xfrm>
            <a:off x="370113" y="5378777"/>
            <a:ext cx="2043403" cy="1315663"/>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fr-FR" dirty="0"/>
              <a:t>Donneur : </a:t>
            </a:r>
          </a:p>
        </p:txBody>
      </p:sp>
      <p:sp>
        <p:nvSpPr>
          <p:cNvPr id="22" name="Rectangle 21">
            <a:extLst>
              <a:ext uri="{FF2B5EF4-FFF2-40B4-BE49-F238E27FC236}">
                <a16:creationId xmlns:a16="http://schemas.microsoft.com/office/drawing/2014/main" id="{F5DED967-1F3E-40F5-AD09-0070B7567792}"/>
              </a:ext>
            </a:extLst>
          </p:cNvPr>
          <p:cNvSpPr/>
          <p:nvPr/>
        </p:nvSpPr>
        <p:spPr>
          <a:xfrm>
            <a:off x="2562807" y="1637481"/>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Type</a:t>
            </a:r>
            <a:r>
              <a:rPr lang="fr-FR" dirty="0"/>
              <a:t> :</a:t>
            </a:r>
          </a:p>
          <a:p>
            <a:pPr algn="ctr"/>
            <a:r>
              <a:rPr lang="fr-FR" sz="1600" dirty="0"/>
              <a:t>Aide, prêt, Remboursement de prêt</a:t>
            </a:r>
          </a:p>
        </p:txBody>
      </p:sp>
      <p:sp>
        <p:nvSpPr>
          <p:cNvPr id="23" name="Rectangle 22">
            <a:extLst>
              <a:ext uri="{FF2B5EF4-FFF2-40B4-BE49-F238E27FC236}">
                <a16:creationId xmlns:a16="http://schemas.microsoft.com/office/drawing/2014/main" id="{64ECC154-1DBD-4808-98CC-42E37A84B54F}"/>
              </a:ext>
            </a:extLst>
          </p:cNvPr>
          <p:cNvSpPr/>
          <p:nvPr/>
        </p:nvSpPr>
        <p:spPr>
          <a:xfrm>
            <a:off x="5373263" y="1636204"/>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Occurrence </a:t>
            </a:r>
            <a:r>
              <a:rPr lang="fr-FR" dirty="0"/>
              <a:t>:</a:t>
            </a:r>
          </a:p>
          <a:p>
            <a:pPr algn="ctr"/>
            <a:r>
              <a:rPr lang="fr-FR" sz="1600" dirty="0"/>
              <a:t>Réponse à une sollicitation ou propre initiative</a:t>
            </a:r>
          </a:p>
        </p:txBody>
      </p:sp>
      <p:sp>
        <p:nvSpPr>
          <p:cNvPr id="24" name="Rectangle 23">
            <a:extLst>
              <a:ext uri="{FF2B5EF4-FFF2-40B4-BE49-F238E27FC236}">
                <a16:creationId xmlns:a16="http://schemas.microsoft.com/office/drawing/2014/main" id="{E2D9EA25-5026-45AC-B184-EBD9E747DB89}"/>
              </a:ext>
            </a:extLst>
          </p:cNvPr>
          <p:cNvSpPr/>
          <p:nvPr/>
        </p:nvSpPr>
        <p:spPr>
          <a:xfrm>
            <a:off x="8183719" y="1691137"/>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Canal</a:t>
            </a:r>
            <a:r>
              <a:rPr lang="fr-FR" dirty="0"/>
              <a:t> :</a:t>
            </a:r>
          </a:p>
          <a:p>
            <a:pPr algn="ctr"/>
            <a:r>
              <a:rPr lang="fr-FR" sz="1600" dirty="0"/>
              <a:t>Mobile money (</a:t>
            </a:r>
            <a:r>
              <a:rPr lang="fr-FR" sz="1600" i="1" dirty="0" err="1"/>
              <a:t>Mvola</a:t>
            </a:r>
            <a:r>
              <a:rPr lang="fr-FR" sz="1600" dirty="0"/>
              <a:t>)</a:t>
            </a:r>
          </a:p>
          <a:p>
            <a:pPr algn="ctr"/>
            <a:r>
              <a:rPr lang="fr-FR" sz="1600" dirty="0"/>
              <a:t>ou en </a:t>
            </a:r>
            <a:r>
              <a:rPr lang="fr-FR" sz="1600" dirty="0" smtClean="0"/>
              <a:t>personne</a:t>
            </a:r>
            <a:endParaRPr lang="fr-FR" sz="1600" dirty="0"/>
          </a:p>
          <a:p>
            <a:pPr algn="ctr"/>
            <a:endParaRPr lang="fr-FR" dirty="0"/>
          </a:p>
        </p:txBody>
      </p:sp>
      <p:sp>
        <p:nvSpPr>
          <p:cNvPr id="25" name="Rectangle 24">
            <a:extLst>
              <a:ext uri="{FF2B5EF4-FFF2-40B4-BE49-F238E27FC236}">
                <a16:creationId xmlns:a16="http://schemas.microsoft.com/office/drawing/2014/main" id="{A4D57C60-BE9B-4897-9B9E-50CC70A8D053}"/>
              </a:ext>
            </a:extLst>
          </p:cNvPr>
          <p:cNvSpPr/>
          <p:nvPr/>
        </p:nvSpPr>
        <p:spPr>
          <a:xfrm>
            <a:off x="8183719" y="3429000"/>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Motif</a:t>
            </a:r>
            <a:r>
              <a:rPr lang="fr-FR" dirty="0"/>
              <a:t> : </a:t>
            </a:r>
          </a:p>
          <a:p>
            <a:pPr algn="ctr"/>
            <a:r>
              <a:rPr lang="fr-FR" sz="1600" dirty="0"/>
              <a:t>Dépenses courantes (éducation, santé etc.) ou autres</a:t>
            </a:r>
          </a:p>
        </p:txBody>
      </p:sp>
      <p:sp>
        <p:nvSpPr>
          <p:cNvPr id="26" name="Rectangle 25">
            <a:extLst>
              <a:ext uri="{FF2B5EF4-FFF2-40B4-BE49-F238E27FC236}">
                <a16:creationId xmlns:a16="http://schemas.microsoft.com/office/drawing/2014/main" id="{5AA5B587-A5C8-4BCD-8908-6D03AED31AED}"/>
              </a:ext>
            </a:extLst>
          </p:cNvPr>
          <p:cNvSpPr/>
          <p:nvPr/>
        </p:nvSpPr>
        <p:spPr>
          <a:xfrm>
            <a:off x="2562808" y="5154236"/>
            <a:ext cx="2043403" cy="157697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Statut social </a:t>
            </a:r>
            <a:r>
              <a:rPr lang="fr-FR" dirty="0"/>
              <a:t>: </a:t>
            </a:r>
          </a:p>
          <a:p>
            <a:pPr algn="ctr"/>
            <a:r>
              <a:rPr lang="fr-FR" sz="1600" dirty="0"/>
              <a:t>Niveau de richesse, CSP, capital social, etc.</a:t>
            </a:r>
          </a:p>
          <a:p>
            <a:pPr algn="ctr"/>
            <a:endParaRPr lang="fr-FR" dirty="0"/>
          </a:p>
        </p:txBody>
      </p:sp>
      <p:sp>
        <p:nvSpPr>
          <p:cNvPr id="27" name="Rectangle 26">
            <a:extLst>
              <a:ext uri="{FF2B5EF4-FFF2-40B4-BE49-F238E27FC236}">
                <a16:creationId xmlns:a16="http://schemas.microsoft.com/office/drawing/2014/main" id="{72599FEC-5005-4D7D-8196-10E190213AF2}"/>
              </a:ext>
            </a:extLst>
          </p:cNvPr>
          <p:cNvSpPr/>
          <p:nvPr/>
        </p:nvSpPr>
        <p:spPr>
          <a:xfrm>
            <a:off x="5373263" y="5154235"/>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a:t>Sollicitation reçu </a:t>
            </a:r>
            <a:r>
              <a:rPr lang="fr-FR" dirty="0"/>
              <a:t>: </a:t>
            </a:r>
          </a:p>
          <a:p>
            <a:pPr algn="ctr"/>
            <a:r>
              <a:rPr lang="fr-FR" sz="1600" dirty="0"/>
              <a:t>Obligation ou non</a:t>
            </a:r>
          </a:p>
          <a:p>
            <a:pPr algn="ctr"/>
            <a:r>
              <a:rPr lang="fr-FR" sz="1600" dirty="0"/>
              <a:t>Raisons (si ne peut pas refuser)</a:t>
            </a:r>
          </a:p>
          <a:p>
            <a:pPr algn="ctr"/>
            <a:endParaRPr lang="fr-FR" dirty="0"/>
          </a:p>
        </p:txBody>
      </p:sp>
      <p:sp>
        <p:nvSpPr>
          <p:cNvPr id="28" name="Rectangle 27">
            <a:extLst>
              <a:ext uri="{FF2B5EF4-FFF2-40B4-BE49-F238E27FC236}">
                <a16:creationId xmlns:a16="http://schemas.microsoft.com/office/drawing/2014/main" id="{39E39872-13E4-4598-AF22-26FCB6D7B466}"/>
              </a:ext>
            </a:extLst>
          </p:cNvPr>
          <p:cNvSpPr/>
          <p:nvPr/>
        </p:nvSpPr>
        <p:spPr>
          <a:xfrm>
            <a:off x="8186432" y="5166863"/>
            <a:ext cx="2043404" cy="1576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u="sng" dirty="0" smtClean="0"/>
              <a:t>Attente vis-à-vis du bénéficiaire </a:t>
            </a:r>
            <a:r>
              <a:rPr lang="fr-FR" dirty="0"/>
              <a:t>: </a:t>
            </a:r>
          </a:p>
          <a:p>
            <a:pPr algn="ctr"/>
            <a:r>
              <a:rPr lang="fr-FR" sz="1600" dirty="0"/>
              <a:t>Réciprocité </a:t>
            </a:r>
            <a:r>
              <a:rPr lang="fr-FR" sz="1600" dirty="0" smtClean="0"/>
              <a:t>attendue </a:t>
            </a:r>
            <a:r>
              <a:rPr lang="fr-FR" sz="1600" dirty="0"/>
              <a:t>ou non  </a:t>
            </a:r>
          </a:p>
        </p:txBody>
      </p:sp>
    </p:spTree>
    <p:extLst>
      <p:ext uri="{BB962C8B-B14F-4D97-AF65-F5344CB8AC3E}">
        <p14:creationId xmlns:p14="http://schemas.microsoft.com/office/powerpoint/2010/main" val="25998001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F45B3-FB23-41C2-A2CE-C519F0305CDC}"/>
              </a:ext>
            </a:extLst>
          </p:cNvPr>
          <p:cNvSpPr>
            <a:spLocks noGrp="1"/>
          </p:cNvSpPr>
          <p:nvPr>
            <p:ph type="title"/>
          </p:nvPr>
        </p:nvSpPr>
        <p:spPr>
          <a:xfrm>
            <a:off x="838200" y="365125"/>
            <a:ext cx="10515600" cy="783451"/>
          </a:xfrm>
        </p:spPr>
        <p:txBody>
          <a:bodyPr/>
          <a:lstStyle/>
          <a:p>
            <a:pPr algn="ctr"/>
            <a:r>
              <a:rPr lang="fr-FR" dirty="0"/>
              <a:t>Pression redistributive</a:t>
            </a:r>
          </a:p>
        </p:txBody>
      </p:sp>
      <p:sp>
        <p:nvSpPr>
          <p:cNvPr id="3" name="Espace réservé du contenu 2">
            <a:extLst>
              <a:ext uri="{FF2B5EF4-FFF2-40B4-BE49-F238E27FC236}">
                <a16:creationId xmlns:a16="http://schemas.microsoft.com/office/drawing/2014/main" id="{E690D0A6-FB9B-422B-A6D6-6FDB20788774}"/>
              </a:ext>
            </a:extLst>
          </p:cNvPr>
          <p:cNvSpPr>
            <a:spLocks noGrp="1"/>
          </p:cNvSpPr>
          <p:nvPr>
            <p:ph idx="1"/>
          </p:nvPr>
        </p:nvSpPr>
        <p:spPr>
          <a:xfrm>
            <a:off x="838200" y="1148576"/>
            <a:ext cx="10515600" cy="5386039"/>
          </a:xfrm>
        </p:spPr>
        <p:txBody>
          <a:bodyPr>
            <a:normAutofit fontScale="62500" lnSpcReduction="20000"/>
          </a:bodyPr>
          <a:lstStyle/>
          <a:p>
            <a:pPr>
              <a:lnSpc>
                <a:spcPct val="150000"/>
              </a:lnSpc>
            </a:pPr>
            <a:r>
              <a:rPr lang="fr-FR" sz="3400" dirty="0" smtClean="0"/>
              <a:t>Littérature: La </a:t>
            </a:r>
            <a:r>
              <a:rPr lang="fr-FR" sz="3400" dirty="0"/>
              <a:t>pression </a:t>
            </a:r>
            <a:r>
              <a:rPr lang="fr-FR" sz="3400" dirty="0" err="1"/>
              <a:t>redistributive</a:t>
            </a:r>
            <a:r>
              <a:rPr lang="fr-FR" sz="3400" dirty="0"/>
              <a:t> </a:t>
            </a:r>
            <a:endParaRPr lang="fr-FR" sz="3400" dirty="0" smtClean="0"/>
          </a:p>
          <a:p>
            <a:pPr lvl="1">
              <a:lnSpc>
                <a:spcPct val="150000"/>
              </a:lnSpc>
            </a:pPr>
            <a:r>
              <a:rPr lang="fr-FR" sz="2800" dirty="0"/>
              <a:t>A</a:t>
            </a:r>
            <a:r>
              <a:rPr lang="fr-FR" sz="2800" dirty="0" smtClean="0"/>
              <a:t>tténue </a:t>
            </a:r>
            <a:r>
              <a:rPr lang="fr-FR" sz="2800" dirty="0"/>
              <a:t>les incitations productives des agents </a:t>
            </a:r>
            <a:endParaRPr lang="fr-FR" sz="2800" dirty="0" smtClean="0"/>
          </a:p>
          <a:p>
            <a:pPr lvl="1">
              <a:lnSpc>
                <a:spcPct val="150000"/>
              </a:lnSpc>
            </a:pPr>
            <a:r>
              <a:rPr lang="fr-FR" sz="2800" dirty="0" smtClean="0"/>
              <a:t>Affecte </a:t>
            </a:r>
            <a:r>
              <a:rPr lang="fr-FR" sz="2800" dirty="0"/>
              <a:t>négativement la croissance </a:t>
            </a:r>
            <a:r>
              <a:rPr lang="fr-FR" sz="2800" dirty="0" smtClean="0"/>
              <a:t>économique</a:t>
            </a:r>
            <a:endParaRPr lang="fr-FR" sz="2800" dirty="0"/>
          </a:p>
          <a:p>
            <a:pPr>
              <a:lnSpc>
                <a:spcPct val="150000"/>
              </a:lnSpc>
            </a:pPr>
            <a:endParaRPr lang="fr-FR" sz="1600" dirty="0" smtClean="0"/>
          </a:p>
          <a:p>
            <a:pPr>
              <a:lnSpc>
                <a:spcPct val="150000"/>
              </a:lnSpc>
            </a:pPr>
            <a:r>
              <a:rPr lang="fr-FR" sz="3400" dirty="0" smtClean="0"/>
              <a:t>La </a:t>
            </a:r>
            <a:r>
              <a:rPr lang="fr-FR" sz="3400" dirty="0"/>
              <a:t>pression redistributive peut être ainsi une trappe à pauvreté pour les individus qui </a:t>
            </a:r>
            <a:r>
              <a:rPr lang="fr-FR" sz="3400" i="1" dirty="0"/>
              <a:t>arrivent à s’en sortir relativement le mieux </a:t>
            </a:r>
            <a:r>
              <a:rPr lang="fr-FR" sz="3400" dirty="0"/>
              <a:t>au sein de leur communauté </a:t>
            </a:r>
            <a:r>
              <a:rPr lang="fr-FR" sz="3400" dirty="0" smtClean="0"/>
              <a:t>d’appartenance </a:t>
            </a:r>
          </a:p>
          <a:p>
            <a:pPr>
              <a:lnSpc>
                <a:spcPct val="150000"/>
              </a:lnSpc>
            </a:pPr>
            <a:endParaRPr lang="fr-FR" sz="1800" dirty="0" smtClean="0"/>
          </a:p>
          <a:p>
            <a:pPr>
              <a:lnSpc>
                <a:spcPct val="150000"/>
              </a:lnSpc>
            </a:pPr>
            <a:r>
              <a:rPr lang="fr-FR" sz="3400" dirty="0" smtClean="0"/>
              <a:t>Identifier </a:t>
            </a:r>
            <a:r>
              <a:rPr lang="fr-FR" sz="3400" dirty="0"/>
              <a:t>les individus/ménages qui sont sujets à une telle pression </a:t>
            </a:r>
          </a:p>
          <a:p>
            <a:pPr lvl="1">
              <a:lnSpc>
                <a:spcPct val="150000"/>
              </a:lnSpc>
            </a:pPr>
            <a:r>
              <a:rPr lang="fr-FR" sz="2900" dirty="0"/>
              <a:t>Qui subit cette pression </a:t>
            </a:r>
            <a:r>
              <a:rPr lang="fr-FR" sz="2900" dirty="0" err="1"/>
              <a:t>redistributive</a:t>
            </a:r>
            <a:r>
              <a:rPr lang="fr-FR" sz="2900" dirty="0"/>
              <a:t>?</a:t>
            </a:r>
          </a:p>
          <a:p>
            <a:pPr lvl="2">
              <a:lnSpc>
                <a:spcPct val="150000"/>
              </a:lnSpc>
            </a:pPr>
            <a:r>
              <a:rPr lang="fr-FR" sz="2900" dirty="0"/>
              <a:t>Les plus pauvres: hypothèse du clientélisme? </a:t>
            </a:r>
          </a:p>
          <a:p>
            <a:pPr lvl="2">
              <a:lnSpc>
                <a:spcPct val="150000"/>
              </a:lnSpc>
            </a:pPr>
            <a:r>
              <a:rPr lang="fr-FR" sz="2900" dirty="0"/>
              <a:t>Ceux/celles qui s’en sortent relativement un peu mieux?</a:t>
            </a:r>
          </a:p>
          <a:p>
            <a:pPr lvl="1">
              <a:lnSpc>
                <a:spcPct val="150000"/>
              </a:lnSpc>
            </a:pPr>
            <a:r>
              <a:rPr lang="fr-FR" sz="2900" dirty="0"/>
              <a:t>Qui exerce cette pression: la parenté ou les autres sphères sociales?</a:t>
            </a:r>
          </a:p>
          <a:p>
            <a:pPr>
              <a:lnSpc>
                <a:spcPct val="150000"/>
              </a:lnSpc>
            </a:pPr>
            <a:endParaRPr lang="fr-FR" sz="2400" dirty="0"/>
          </a:p>
        </p:txBody>
      </p:sp>
    </p:spTree>
    <p:extLst>
      <p:ext uri="{BB962C8B-B14F-4D97-AF65-F5344CB8AC3E}">
        <p14:creationId xmlns:p14="http://schemas.microsoft.com/office/powerpoint/2010/main" val="110558946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9DD89-C594-43F0-B288-C83CEB7C3D69}"/>
              </a:ext>
            </a:extLst>
          </p:cNvPr>
          <p:cNvSpPr>
            <a:spLocks noGrp="1"/>
          </p:cNvSpPr>
          <p:nvPr>
            <p:ph type="title"/>
          </p:nvPr>
        </p:nvSpPr>
        <p:spPr>
          <a:xfrm>
            <a:off x="838200" y="-27991"/>
            <a:ext cx="10515600" cy="903838"/>
          </a:xfrm>
        </p:spPr>
        <p:txBody>
          <a:bodyPr/>
          <a:lstStyle/>
          <a:p>
            <a:pPr algn="ctr"/>
            <a:r>
              <a:rPr lang="fr-FR" dirty="0"/>
              <a:t>Premiers résultats </a:t>
            </a:r>
          </a:p>
        </p:txBody>
      </p:sp>
      <p:graphicFrame>
        <p:nvGraphicFramePr>
          <p:cNvPr id="5" name="Objet 4"/>
          <p:cNvGraphicFramePr>
            <a:graphicFrameLocks noChangeAspect="1"/>
          </p:cNvGraphicFramePr>
          <p:nvPr>
            <p:extLst>
              <p:ext uri="{D42A27DB-BD31-4B8C-83A1-F6EECF244321}">
                <p14:modId xmlns:p14="http://schemas.microsoft.com/office/powerpoint/2010/main" val="4267376096"/>
              </p:ext>
            </p:extLst>
          </p:nvPr>
        </p:nvGraphicFramePr>
        <p:xfrm>
          <a:off x="0" y="1823701"/>
          <a:ext cx="12300665" cy="8201246"/>
        </p:xfrm>
        <a:graphic>
          <a:graphicData uri="http://schemas.openxmlformats.org/presentationml/2006/ole">
            <mc:AlternateContent xmlns:mc="http://schemas.openxmlformats.org/markup-compatibility/2006">
              <mc:Choice xmlns:v="urn:schemas-microsoft-com:vml" Requires="v">
                <p:oleObj spid="_x0000_s9228" name="Document" r:id="rId4" imgW="8116333" imgH="5405606" progId="Word.Document.12">
                  <p:embed/>
                </p:oleObj>
              </mc:Choice>
              <mc:Fallback>
                <p:oleObj name="Document" r:id="rId4" imgW="8116333" imgH="5405606" progId="Word.Document.12">
                  <p:embed/>
                  <p:pic>
                    <p:nvPicPr>
                      <p:cNvPr id="0" name=""/>
                      <p:cNvPicPr/>
                      <p:nvPr/>
                    </p:nvPicPr>
                    <p:blipFill>
                      <a:blip r:embed="rId5"/>
                      <a:stretch>
                        <a:fillRect/>
                      </a:stretch>
                    </p:blipFill>
                    <p:spPr>
                      <a:xfrm>
                        <a:off x="0" y="1823701"/>
                        <a:ext cx="12300665" cy="8201246"/>
                      </a:xfrm>
                      <a:prstGeom prst="rect">
                        <a:avLst/>
                      </a:prstGeom>
                    </p:spPr>
                  </p:pic>
                </p:oleObj>
              </mc:Fallback>
            </mc:AlternateContent>
          </a:graphicData>
        </a:graphic>
      </p:graphicFrame>
      <p:sp>
        <p:nvSpPr>
          <p:cNvPr id="6" name="Titre 1">
            <a:extLst>
              <a:ext uri="{FF2B5EF4-FFF2-40B4-BE49-F238E27FC236}">
                <a16:creationId xmlns:a16="http://schemas.microsoft.com/office/drawing/2014/main" id="{B359DD89-C594-43F0-B288-C83CEB7C3D69}"/>
              </a:ext>
            </a:extLst>
          </p:cNvPr>
          <p:cNvSpPr txBox="1">
            <a:spLocks/>
          </p:cNvSpPr>
          <p:nvPr/>
        </p:nvSpPr>
        <p:spPr>
          <a:xfrm>
            <a:off x="1124415" y="4294965"/>
            <a:ext cx="10515600" cy="90383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2600" dirty="0" smtClean="0"/>
              <a:t>=&gt; 85% des transferts sous forme d’argent liquide</a:t>
            </a:r>
            <a:endParaRPr lang="fr-FR" sz="2600" dirty="0"/>
          </a:p>
        </p:txBody>
      </p:sp>
    </p:spTree>
    <p:extLst>
      <p:ext uri="{BB962C8B-B14F-4D97-AF65-F5344CB8AC3E}">
        <p14:creationId xmlns:p14="http://schemas.microsoft.com/office/powerpoint/2010/main" val="297948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9DD89-C594-43F0-B288-C83CEB7C3D69}"/>
              </a:ext>
            </a:extLst>
          </p:cNvPr>
          <p:cNvSpPr>
            <a:spLocks noGrp="1"/>
          </p:cNvSpPr>
          <p:nvPr>
            <p:ph type="title"/>
          </p:nvPr>
        </p:nvSpPr>
        <p:spPr>
          <a:xfrm>
            <a:off x="838200" y="-27991"/>
            <a:ext cx="10515600" cy="903838"/>
          </a:xfrm>
        </p:spPr>
        <p:txBody>
          <a:bodyPr/>
          <a:lstStyle/>
          <a:p>
            <a:pPr algn="ctr"/>
            <a:r>
              <a:rPr lang="fr-FR" dirty="0"/>
              <a:t>Premiers résultats </a:t>
            </a:r>
          </a:p>
        </p:txBody>
      </p:sp>
      <p:graphicFrame>
        <p:nvGraphicFramePr>
          <p:cNvPr id="3" name="Objet 2"/>
          <p:cNvGraphicFramePr>
            <a:graphicFrameLocks noChangeAspect="1"/>
          </p:cNvGraphicFramePr>
          <p:nvPr>
            <p:extLst>
              <p:ext uri="{D42A27DB-BD31-4B8C-83A1-F6EECF244321}">
                <p14:modId xmlns:p14="http://schemas.microsoft.com/office/powerpoint/2010/main" val="1425969611"/>
              </p:ext>
            </p:extLst>
          </p:nvPr>
        </p:nvGraphicFramePr>
        <p:xfrm>
          <a:off x="116743" y="1371600"/>
          <a:ext cx="11958514" cy="7973122"/>
        </p:xfrm>
        <a:graphic>
          <a:graphicData uri="http://schemas.openxmlformats.org/presentationml/2006/ole">
            <mc:AlternateContent xmlns:mc="http://schemas.openxmlformats.org/markup-compatibility/2006">
              <mc:Choice xmlns:v="urn:schemas-microsoft-com:vml" Requires="v">
                <p:oleObj spid="_x0000_s10252" name="Document" r:id="rId4" imgW="8116333" imgH="5405606" progId="Word.Document.12">
                  <p:embed/>
                </p:oleObj>
              </mc:Choice>
              <mc:Fallback>
                <p:oleObj name="Document" r:id="rId4" imgW="8116333" imgH="5405606" progId="Word.Document.12">
                  <p:embed/>
                  <p:pic>
                    <p:nvPicPr>
                      <p:cNvPr id="0" name=""/>
                      <p:cNvPicPr/>
                      <p:nvPr/>
                    </p:nvPicPr>
                    <p:blipFill>
                      <a:blip r:embed="rId5"/>
                      <a:stretch>
                        <a:fillRect/>
                      </a:stretch>
                    </p:blipFill>
                    <p:spPr>
                      <a:xfrm>
                        <a:off x="116743" y="1371600"/>
                        <a:ext cx="11958514" cy="7973122"/>
                      </a:xfrm>
                      <a:prstGeom prst="rect">
                        <a:avLst/>
                      </a:prstGeom>
                    </p:spPr>
                  </p:pic>
                </p:oleObj>
              </mc:Fallback>
            </mc:AlternateContent>
          </a:graphicData>
        </a:graphic>
      </p:graphicFrame>
    </p:spTree>
    <p:extLst>
      <p:ext uri="{BB962C8B-B14F-4D97-AF65-F5344CB8AC3E}">
        <p14:creationId xmlns:p14="http://schemas.microsoft.com/office/powerpoint/2010/main" val="40849054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9DD89-C594-43F0-B288-C83CEB7C3D69}"/>
              </a:ext>
            </a:extLst>
          </p:cNvPr>
          <p:cNvSpPr>
            <a:spLocks noGrp="1"/>
          </p:cNvSpPr>
          <p:nvPr>
            <p:ph type="title"/>
          </p:nvPr>
        </p:nvSpPr>
        <p:spPr>
          <a:xfrm>
            <a:off x="838200" y="-27991"/>
            <a:ext cx="10515600" cy="903838"/>
          </a:xfrm>
        </p:spPr>
        <p:txBody>
          <a:bodyPr/>
          <a:lstStyle/>
          <a:p>
            <a:pPr algn="ctr"/>
            <a:r>
              <a:rPr lang="fr-FR" dirty="0"/>
              <a:t>Premiers résultats </a:t>
            </a:r>
          </a:p>
        </p:txBody>
      </p:sp>
      <p:graphicFrame>
        <p:nvGraphicFramePr>
          <p:cNvPr id="4" name="Objet 3"/>
          <p:cNvGraphicFramePr>
            <a:graphicFrameLocks noChangeAspect="1"/>
          </p:cNvGraphicFramePr>
          <p:nvPr>
            <p:extLst>
              <p:ext uri="{D42A27DB-BD31-4B8C-83A1-F6EECF244321}">
                <p14:modId xmlns:p14="http://schemas.microsoft.com/office/powerpoint/2010/main" val="1600772924"/>
              </p:ext>
            </p:extLst>
          </p:nvPr>
        </p:nvGraphicFramePr>
        <p:xfrm>
          <a:off x="162426" y="1443668"/>
          <a:ext cx="11867147" cy="7912205"/>
        </p:xfrm>
        <a:graphic>
          <a:graphicData uri="http://schemas.openxmlformats.org/presentationml/2006/ole">
            <mc:AlternateContent xmlns:mc="http://schemas.openxmlformats.org/markup-compatibility/2006">
              <mc:Choice xmlns:v="urn:schemas-microsoft-com:vml" Requires="v">
                <p:oleObj spid="_x0000_s11276" name="Document" r:id="rId4" imgW="8116333" imgH="5405606" progId="Word.Document.12">
                  <p:embed/>
                </p:oleObj>
              </mc:Choice>
              <mc:Fallback>
                <p:oleObj name="Document" r:id="rId4" imgW="8116333" imgH="5405606" progId="Word.Document.12">
                  <p:embed/>
                  <p:pic>
                    <p:nvPicPr>
                      <p:cNvPr id="0" name=""/>
                      <p:cNvPicPr/>
                      <p:nvPr/>
                    </p:nvPicPr>
                    <p:blipFill>
                      <a:blip r:embed="rId5"/>
                      <a:stretch>
                        <a:fillRect/>
                      </a:stretch>
                    </p:blipFill>
                    <p:spPr>
                      <a:xfrm>
                        <a:off x="162426" y="1443668"/>
                        <a:ext cx="11867147" cy="7912205"/>
                      </a:xfrm>
                      <a:prstGeom prst="rect">
                        <a:avLst/>
                      </a:prstGeom>
                    </p:spPr>
                  </p:pic>
                </p:oleObj>
              </mc:Fallback>
            </mc:AlternateContent>
          </a:graphicData>
        </a:graphic>
      </p:graphicFrame>
    </p:spTree>
    <p:extLst>
      <p:ext uri="{BB962C8B-B14F-4D97-AF65-F5344CB8AC3E}">
        <p14:creationId xmlns:p14="http://schemas.microsoft.com/office/powerpoint/2010/main" val="15397212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marL="0" indent="0">
              <a:buNone/>
            </a:pPr>
            <a:r>
              <a:rPr lang="fr-FR" i="1" dirty="0"/>
              <a:t>La protection sociale décrit toutes les initiatives publiques et privées qui fournissent aux plus pauvres des transferts sociaux en termes de consommation ou de revenus, protègent les personnes vulnérables contre les risques grevant leurs conditions d’existence et renforcent le statut social et les droits des personnes marginalisées, avec l’objectif ultime de réduire la vulnérabilité économique et sociale des groupes pauvres, vulnérables et </a:t>
            </a:r>
            <a:r>
              <a:rPr lang="fr-FR" i="1" dirty="0" smtClean="0"/>
              <a:t>marginalisés</a:t>
            </a:r>
          </a:p>
          <a:p>
            <a:pPr marL="0" indent="0">
              <a:buNone/>
            </a:pPr>
            <a:endParaRPr lang="fr-FR" i="1" dirty="0"/>
          </a:p>
          <a:p>
            <a:pPr marL="0" indent="0" algn="r">
              <a:buNone/>
            </a:pPr>
            <a:r>
              <a:rPr lang="fr-FR" dirty="0"/>
              <a:t>Devereux et </a:t>
            </a:r>
            <a:r>
              <a:rPr lang="fr-FR" dirty="0" err="1"/>
              <a:t>Sabates-Wheller</a:t>
            </a:r>
            <a:r>
              <a:rPr lang="fr-FR" dirty="0"/>
              <a:t> (2004 : iii)</a:t>
            </a:r>
            <a:endParaRPr lang="fr-FR" i="1" dirty="0" smtClean="0"/>
          </a:p>
        </p:txBody>
      </p:sp>
    </p:spTree>
    <p:extLst>
      <p:ext uri="{BB962C8B-B14F-4D97-AF65-F5344CB8AC3E}">
        <p14:creationId xmlns:p14="http://schemas.microsoft.com/office/powerpoint/2010/main" val="47537155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9DD89-C594-43F0-B288-C83CEB7C3D69}"/>
              </a:ext>
            </a:extLst>
          </p:cNvPr>
          <p:cNvSpPr>
            <a:spLocks noGrp="1"/>
          </p:cNvSpPr>
          <p:nvPr>
            <p:ph type="title"/>
          </p:nvPr>
        </p:nvSpPr>
        <p:spPr>
          <a:xfrm>
            <a:off x="838200" y="-27991"/>
            <a:ext cx="10515600" cy="903838"/>
          </a:xfrm>
        </p:spPr>
        <p:txBody>
          <a:bodyPr/>
          <a:lstStyle/>
          <a:p>
            <a:pPr algn="ctr"/>
            <a:r>
              <a:rPr lang="fr-FR" dirty="0"/>
              <a:t>Premiers résultats </a:t>
            </a:r>
          </a:p>
        </p:txBody>
      </p:sp>
      <p:sp>
        <p:nvSpPr>
          <p:cNvPr id="3" name="Espace réservé du contenu 2">
            <a:extLst>
              <a:ext uri="{FF2B5EF4-FFF2-40B4-BE49-F238E27FC236}">
                <a16:creationId xmlns:a16="http://schemas.microsoft.com/office/drawing/2014/main" id="{BA83A15F-35A5-4363-942D-6D9244FBCC4F}"/>
              </a:ext>
            </a:extLst>
          </p:cNvPr>
          <p:cNvSpPr>
            <a:spLocks noGrp="1"/>
          </p:cNvSpPr>
          <p:nvPr>
            <p:ph idx="1"/>
          </p:nvPr>
        </p:nvSpPr>
        <p:spPr>
          <a:xfrm>
            <a:off x="410547" y="732453"/>
            <a:ext cx="11105514" cy="6218853"/>
          </a:xfrm>
        </p:spPr>
        <p:txBody>
          <a:bodyPr>
            <a:normAutofit/>
          </a:bodyPr>
          <a:lstStyle/>
          <a:p>
            <a:pPr>
              <a:lnSpc>
                <a:spcPct val="150000"/>
              </a:lnSpc>
            </a:pPr>
            <a:endParaRPr lang="fr-FR" sz="2000" dirty="0" smtClean="0"/>
          </a:p>
          <a:p>
            <a:pPr>
              <a:lnSpc>
                <a:spcPct val="150000"/>
              </a:lnSpc>
            </a:pPr>
            <a:r>
              <a:rPr lang="fr-FR" sz="2000" dirty="0" smtClean="0"/>
              <a:t>43</a:t>
            </a:r>
            <a:r>
              <a:rPr lang="fr-FR" sz="2000" dirty="0"/>
              <a:t>% </a:t>
            </a:r>
            <a:r>
              <a:rPr lang="fr-FR" sz="2000" dirty="0" smtClean="0"/>
              <a:t>des transferts versés sont motivés par l’aide/don (Montant </a:t>
            </a:r>
            <a:r>
              <a:rPr lang="fr-FR" sz="2000" dirty="0"/>
              <a:t>moyen </a:t>
            </a:r>
            <a:r>
              <a:rPr lang="fr-FR" sz="2000" dirty="0" smtClean="0"/>
              <a:t>22 600 Ar) </a:t>
            </a:r>
          </a:p>
          <a:p>
            <a:pPr>
              <a:lnSpc>
                <a:spcPct val="150000"/>
              </a:lnSpc>
            </a:pPr>
            <a:endParaRPr lang="fr-FR" sz="1000" dirty="0" smtClean="0"/>
          </a:p>
          <a:p>
            <a:pPr>
              <a:lnSpc>
                <a:spcPct val="150000"/>
              </a:lnSpc>
            </a:pPr>
            <a:r>
              <a:rPr lang="fr-FR" sz="2000" dirty="0" smtClean="0"/>
              <a:t>60% des transferts versés au titre de l’aide/don relèvent de la pression </a:t>
            </a:r>
            <a:r>
              <a:rPr lang="fr-FR" sz="2000" dirty="0" err="1" smtClean="0"/>
              <a:t>redistributive</a:t>
            </a:r>
            <a:endParaRPr lang="fr-FR" sz="2000" dirty="0" smtClean="0"/>
          </a:p>
          <a:p>
            <a:pPr lvl="1">
              <a:lnSpc>
                <a:spcPct val="150000"/>
              </a:lnSpc>
            </a:pPr>
            <a:r>
              <a:rPr lang="fr-FR" sz="1600" dirty="0" smtClean="0"/>
              <a:t>Motif principal: 45% « On ne peut pas dire non, c’est comme ça (obligation </a:t>
            </a:r>
            <a:r>
              <a:rPr lang="fr-FR" sz="1600" dirty="0" err="1" smtClean="0"/>
              <a:t>fihavanana</a:t>
            </a:r>
            <a:r>
              <a:rPr lang="fr-FR" sz="1600" dirty="0" smtClean="0"/>
              <a:t>) » et </a:t>
            </a:r>
          </a:p>
          <a:p>
            <a:pPr lvl="1">
              <a:lnSpc>
                <a:spcPct val="150000"/>
              </a:lnSpc>
            </a:pPr>
            <a:r>
              <a:rPr lang="fr-FR" sz="1600" dirty="0" smtClean="0"/>
              <a:t>38%: Ne sait pas</a:t>
            </a:r>
          </a:p>
          <a:p>
            <a:pPr>
              <a:lnSpc>
                <a:spcPct val="150000"/>
              </a:lnSpc>
            </a:pPr>
            <a:endParaRPr lang="fr-FR" sz="1000" dirty="0" smtClean="0"/>
          </a:p>
          <a:p>
            <a:pPr>
              <a:lnSpc>
                <a:spcPct val="150000"/>
              </a:lnSpc>
            </a:pPr>
            <a:r>
              <a:rPr lang="fr-FR" sz="2000" dirty="0" smtClean="0"/>
              <a:t>Vers qui vont ces aides/dons?</a:t>
            </a:r>
          </a:p>
          <a:p>
            <a:pPr lvl="1">
              <a:lnSpc>
                <a:spcPct val="150000"/>
              </a:lnSpc>
            </a:pPr>
            <a:r>
              <a:rPr lang="fr-FR" sz="1600" dirty="0" smtClean="0"/>
              <a:t>Vers des plus riches : 33</a:t>
            </a:r>
            <a:r>
              <a:rPr lang="fr-FR" sz="1600" dirty="0"/>
              <a:t>% </a:t>
            </a:r>
            <a:r>
              <a:rPr lang="fr-FR" sz="1600" dirty="0" smtClean="0"/>
              <a:t>des cas (clientélisme/patronage?)</a:t>
            </a:r>
            <a:endParaRPr lang="fr-FR" sz="1600" dirty="0"/>
          </a:p>
          <a:p>
            <a:pPr lvl="1">
              <a:lnSpc>
                <a:spcPct val="150000"/>
              </a:lnSpc>
            </a:pPr>
            <a:r>
              <a:rPr lang="fr-FR" sz="1600" dirty="0" smtClean="0"/>
              <a:t>Vers des personnes qui ont un niveau de </a:t>
            </a:r>
            <a:r>
              <a:rPr lang="fr-FR" sz="1600" dirty="0"/>
              <a:t>richesse équivalent </a:t>
            </a:r>
            <a:r>
              <a:rPr lang="fr-FR" sz="1600" dirty="0" smtClean="0"/>
              <a:t>: 63% des cas </a:t>
            </a:r>
          </a:p>
          <a:p>
            <a:pPr lvl="1">
              <a:lnSpc>
                <a:spcPct val="150000"/>
              </a:lnSpc>
            </a:pPr>
            <a:r>
              <a:rPr lang="fr-FR" sz="1600" dirty="0" smtClean="0"/>
              <a:t>Vers des plus pauvres : 4%</a:t>
            </a:r>
          </a:p>
        </p:txBody>
      </p:sp>
    </p:spTree>
    <p:extLst>
      <p:ext uri="{BB962C8B-B14F-4D97-AF65-F5344CB8AC3E}">
        <p14:creationId xmlns:p14="http://schemas.microsoft.com/office/powerpoint/2010/main" val="42843104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59DD89-C594-43F0-B288-C83CEB7C3D69}"/>
              </a:ext>
            </a:extLst>
          </p:cNvPr>
          <p:cNvSpPr>
            <a:spLocks noGrp="1"/>
          </p:cNvSpPr>
          <p:nvPr>
            <p:ph type="title"/>
          </p:nvPr>
        </p:nvSpPr>
        <p:spPr>
          <a:xfrm>
            <a:off x="882805" y="2960535"/>
            <a:ext cx="10515600" cy="903838"/>
          </a:xfrm>
        </p:spPr>
        <p:txBody>
          <a:bodyPr/>
          <a:lstStyle/>
          <a:p>
            <a:pPr algn="ctr"/>
            <a:r>
              <a:rPr lang="fr-FR" dirty="0" smtClean="0"/>
              <a:t>Merci pour votre attention !</a:t>
            </a:r>
            <a:endParaRPr lang="fr-FR" dirty="0"/>
          </a:p>
        </p:txBody>
      </p:sp>
    </p:spTree>
    <p:extLst>
      <p:ext uri="{BB962C8B-B14F-4D97-AF65-F5344CB8AC3E}">
        <p14:creationId xmlns:p14="http://schemas.microsoft.com/office/powerpoint/2010/main" val="199818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normAutofit lnSpcReduction="10000"/>
          </a:bodyPr>
          <a:lstStyle/>
          <a:p>
            <a:r>
              <a:rPr lang="fr-FR" dirty="0" smtClean="0"/>
              <a:t>5,7% des malgaches ont accès à un dispositif de protection sociale formelle (Aspire, 2022)</a:t>
            </a:r>
          </a:p>
          <a:p>
            <a:r>
              <a:rPr lang="fr-FR" dirty="0"/>
              <a:t>I</a:t>
            </a:r>
            <a:r>
              <a:rPr lang="fr-FR" dirty="0" smtClean="0"/>
              <a:t>mportance de la protection sociale informelle</a:t>
            </a:r>
          </a:p>
          <a:p>
            <a:pPr marL="457200" lvl="1" indent="0">
              <a:buNone/>
            </a:pPr>
            <a:r>
              <a:rPr lang="fr-FR" dirty="0" smtClean="0"/>
              <a:t>Ensemble des mécanismes socialisés qui permettent de faire face aux risques sociaux</a:t>
            </a:r>
          </a:p>
          <a:p>
            <a:r>
              <a:rPr lang="fr-FR" dirty="0" smtClean="0"/>
              <a:t>Observer </a:t>
            </a:r>
          </a:p>
          <a:p>
            <a:pPr lvl="1"/>
            <a:r>
              <a:rPr lang="fr-FR" dirty="0" smtClean="0"/>
              <a:t>L’articulation protection formelle et informelle (</a:t>
            </a:r>
            <a:r>
              <a:rPr lang="fr-FR" dirty="0" err="1" smtClean="0"/>
              <a:t>crowding</a:t>
            </a:r>
            <a:r>
              <a:rPr lang="fr-FR" dirty="0" smtClean="0"/>
              <a:t> in / </a:t>
            </a:r>
            <a:r>
              <a:rPr lang="fr-FR" dirty="0" err="1" smtClean="0"/>
              <a:t>crowding</a:t>
            </a:r>
            <a:r>
              <a:rPr lang="fr-FR" dirty="0" smtClean="0"/>
              <a:t> out)</a:t>
            </a:r>
          </a:p>
          <a:p>
            <a:pPr lvl="1"/>
            <a:r>
              <a:rPr lang="fr-FR" dirty="0" smtClean="0"/>
              <a:t>L’</a:t>
            </a:r>
            <a:r>
              <a:rPr lang="fr-FR" dirty="0" err="1" smtClean="0"/>
              <a:t>ambiguité</a:t>
            </a:r>
            <a:r>
              <a:rPr lang="fr-FR" dirty="0" smtClean="0"/>
              <a:t> des réseaux de protection des conditions de vie</a:t>
            </a:r>
          </a:p>
          <a:p>
            <a:pPr lvl="2"/>
            <a:r>
              <a:rPr lang="fr-FR" dirty="0" smtClean="0"/>
              <a:t>Protection</a:t>
            </a:r>
          </a:p>
          <a:p>
            <a:pPr lvl="2"/>
            <a:r>
              <a:rPr lang="fr-FR" dirty="0" smtClean="0"/>
              <a:t>Clientélisme, pression </a:t>
            </a:r>
            <a:r>
              <a:rPr lang="fr-FR" dirty="0" err="1" smtClean="0"/>
              <a:t>redistributive</a:t>
            </a:r>
            <a:endParaRPr lang="fr-FR" dirty="0" smtClean="0"/>
          </a:p>
          <a:p>
            <a:r>
              <a:rPr lang="fr-FR" dirty="0" err="1" smtClean="0"/>
              <a:t>Sysmipro</a:t>
            </a:r>
            <a:r>
              <a:rPr lang="fr-FR" dirty="0" smtClean="0"/>
              <a:t>: un outil innovant et adapté</a:t>
            </a:r>
          </a:p>
        </p:txBody>
      </p:sp>
    </p:spTree>
    <p:extLst>
      <p:ext uri="{BB962C8B-B14F-4D97-AF65-F5344CB8AC3E}">
        <p14:creationId xmlns:p14="http://schemas.microsoft.com/office/powerpoint/2010/main" val="28477088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L’enquête </a:t>
            </a:r>
            <a:r>
              <a:rPr lang="fr-FR" dirty="0" err="1" smtClean="0"/>
              <a:t>Sysmipro</a:t>
            </a:r>
            <a:endParaRPr lang="fr-FR" dirty="0"/>
          </a:p>
        </p:txBody>
      </p:sp>
      <p:sp>
        <p:nvSpPr>
          <p:cNvPr id="3" name="Espace réservé du contenu 2"/>
          <p:cNvSpPr>
            <a:spLocks noGrp="1"/>
          </p:cNvSpPr>
          <p:nvPr>
            <p:ph idx="1"/>
          </p:nvPr>
        </p:nvSpPr>
        <p:spPr/>
        <p:txBody>
          <a:bodyPr/>
          <a:lstStyle/>
          <a:p>
            <a:r>
              <a:rPr lang="fr-FR" dirty="0" smtClean="0"/>
              <a:t>Echantillonnage</a:t>
            </a:r>
          </a:p>
          <a:p>
            <a:pPr lvl="1"/>
            <a:r>
              <a:rPr lang="fr-FR" dirty="0" smtClean="0"/>
              <a:t>Echantillonnage raisonné pour la sélection des sites</a:t>
            </a:r>
          </a:p>
        </p:txBody>
      </p:sp>
    </p:spTree>
    <p:extLst>
      <p:ext uri="{BB962C8B-B14F-4D97-AF65-F5344CB8AC3E}">
        <p14:creationId xmlns:p14="http://schemas.microsoft.com/office/powerpoint/2010/main" val="21883719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7196" y="1935490"/>
            <a:ext cx="2100263" cy="1704974"/>
          </a:xfrm>
        </p:spPr>
        <p:txBody>
          <a:bodyPr>
            <a:normAutofit/>
          </a:bodyPr>
          <a:lstStyle/>
          <a:p>
            <a:r>
              <a:rPr lang="fr-FR" sz="2800" b="1" dirty="0" smtClean="0">
                <a:solidFill>
                  <a:schemeClr val="accent1"/>
                </a:solidFill>
              </a:rPr>
              <a:t>Les sites d’enquêtes </a:t>
            </a:r>
            <a:r>
              <a:rPr lang="fr-FR" sz="2800" b="1" dirty="0" err="1" smtClean="0">
                <a:solidFill>
                  <a:schemeClr val="accent1"/>
                </a:solidFill>
              </a:rPr>
              <a:t>Sysmipro</a:t>
            </a:r>
            <a:endParaRPr lang="fr-FR" sz="2800" b="1" dirty="0">
              <a:solidFill>
                <a:schemeClr val="accent1"/>
              </a:solidFill>
            </a:endParaRPr>
          </a:p>
        </p:txBody>
      </p:sp>
      <p:pic>
        <p:nvPicPr>
          <p:cNvPr id="4" name="Image 3"/>
          <p:cNvPicPr>
            <a:picLocks noChangeAspect="1"/>
          </p:cNvPicPr>
          <p:nvPr/>
        </p:nvPicPr>
        <p:blipFill>
          <a:blip r:embed="rId2"/>
          <a:stretch>
            <a:fillRect/>
          </a:stretch>
        </p:blipFill>
        <p:spPr>
          <a:xfrm>
            <a:off x="2881310" y="96448"/>
            <a:ext cx="6696077" cy="6661649"/>
          </a:xfrm>
          <a:prstGeom prst="rect">
            <a:avLst/>
          </a:prstGeom>
        </p:spPr>
      </p:pic>
      <p:sp>
        <p:nvSpPr>
          <p:cNvPr id="3" name="ZoneTexte 2"/>
          <p:cNvSpPr txBox="1"/>
          <p:nvPr/>
        </p:nvSpPr>
        <p:spPr>
          <a:xfrm>
            <a:off x="9528081" y="6149788"/>
            <a:ext cx="2663919" cy="461665"/>
          </a:xfrm>
          <a:prstGeom prst="rect">
            <a:avLst/>
          </a:prstGeom>
          <a:noFill/>
        </p:spPr>
        <p:txBody>
          <a:bodyPr wrap="square" rtlCol="0">
            <a:spAutoFit/>
          </a:bodyPr>
          <a:lstStyle/>
          <a:p>
            <a:r>
              <a:rPr lang="fr-FR" sz="1200" i="1" dirty="0" smtClean="0"/>
              <a:t>Auteurs: </a:t>
            </a:r>
            <a:br>
              <a:rPr lang="fr-FR" sz="1200" i="1" dirty="0" smtClean="0"/>
            </a:br>
            <a:r>
              <a:rPr lang="fr-FR" sz="1200" i="1" dirty="0" smtClean="0"/>
              <a:t>Léo </a:t>
            </a:r>
            <a:r>
              <a:rPr lang="fr-FR" sz="1200" i="1" dirty="0" err="1" smtClean="0"/>
              <a:t>Delpy</a:t>
            </a:r>
            <a:r>
              <a:rPr lang="fr-FR" sz="1200" i="1" dirty="0" smtClean="0"/>
              <a:t> et </a:t>
            </a:r>
            <a:r>
              <a:rPr lang="fr-FR" sz="1200" i="1" dirty="0" err="1" smtClean="0"/>
              <a:t>Mampianina</a:t>
            </a:r>
            <a:r>
              <a:rPr lang="fr-FR" sz="1200" i="1" dirty="0" smtClean="0"/>
              <a:t> </a:t>
            </a:r>
            <a:r>
              <a:rPr lang="fr-FR" sz="1200" i="1" dirty="0" err="1" smtClean="0"/>
              <a:t>Andrianaivo</a:t>
            </a:r>
            <a:endParaRPr lang="fr-FR" sz="1200" i="1" dirty="0"/>
          </a:p>
        </p:txBody>
      </p:sp>
      <p:sp>
        <p:nvSpPr>
          <p:cNvPr id="5" name="ZoneTexte 4"/>
          <p:cNvSpPr txBox="1"/>
          <p:nvPr/>
        </p:nvSpPr>
        <p:spPr>
          <a:xfrm>
            <a:off x="3454924" y="1668544"/>
            <a:ext cx="2700779" cy="2238866"/>
          </a:xfrm>
          <a:prstGeom prst="rect">
            <a:avLst/>
          </a:prstGeom>
          <a:noFill/>
          <a:ln w="38100">
            <a:solidFill>
              <a:schemeClr val="accent1"/>
            </a:solidFill>
            <a:prstDash val="dash"/>
          </a:ln>
        </p:spPr>
        <p:txBody>
          <a:bodyPr wrap="square" rtlCol="0">
            <a:spAutoFit/>
          </a:bodyPr>
          <a:lstStyle/>
          <a:p>
            <a:endParaRPr lang="fr-FR" dirty="0"/>
          </a:p>
        </p:txBody>
      </p:sp>
      <p:cxnSp>
        <p:nvCxnSpPr>
          <p:cNvPr id="7" name="Connecteur droit avec flèche 6"/>
          <p:cNvCxnSpPr>
            <a:stCxn id="5" idx="1"/>
          </p:cNvCxnSpPr>
          <p:nvPr/>
        </p:nvCxnSpPr>
        <p:spPr>
          <a:xfrm flipH="1">
            <a:off x="2295427" y="2787977"/>
            <a:ext cx="1159497" cy="0"/>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129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L’enquête </a:t>
            </a:r>
            <a:r>
              <a:rPr lang="fr-FR" dirty="0" err="1" smtClean="0"/>
              <a:t>Sysmipro</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Echantillonnage</a:t>
            </a:r>
          </a:p>
          <a:p>
            <a:pPr lvl="1"/>
            <a:r>
              <a:rPr lang="fr-FR" dirty="0" smtClean="0"/>
              <a:t>Echantillonnage raisonné : sites</a:t>
            </a:r>
          </a:p>
          <a:p>
            <a:pPr lvl="1"/>
            <a:r>
              <a:rPr lang="fr-FR" dirty="0" smtClean="0"/>
              <a:t>Echantillonnage aléatoire: ménages</a:t>
            </a:r>
          </a:p>
          <a:p>
            <a:r>
              <a:rPr lang="fr-FR" dirty="0" smtClean="0"/>
              <a:t>Confiance et qualité des données</a:t>
            </a:r>
          </a:p>
          <a:p>
            <a:pPr lvl="1"/>
            <a:r>
              <a:rPr lang="fr-FR" dirty="0" smtClean="0"/>
              <a:t>Adaptation aux langues locales</a:t>
            </a:r>
          </a:p>
          <a:p>
            <a:pPr lvl="1"/>
            <a:r>
              <a:rPr lang="fr-FR" dirty="0" smtClean="0"/>
              <a:t>Résidence sur place le temps de l’enquête</a:t>
            </a:r>
          </a:p>
          <a:p>
            <a:r>
              <a:rPr lang="fr-FR" dirty="0" smtClean="0"/>
              <a:t>Les enquêtes qualitatives semi-structurées </a:t>
            </a:r>
          </a:p>
          <a:p>
            <a:pPr lvl="1"/>
            <a:r>
              <a:rPr lang="fr-FR" dirty="0" smtClean="0"/>
              <a:t>Caractéristiques et dynamiques des sites</a:t>
            </a:r>
          </a:p>
          <a:p>
            <a:pPr lvl="1"/>
            <a:r>
              <a:rPr lang="fr-FR" dirty="0" smtClean="0"/>
              <a:t>Entretiens de groupes, entretiens semi-dirigés avec personnes ressources, observation directe</a:t>
            </a:r>
          </a:p>
          <a:p>
            <a:r>
              <a:rPr lang="fr-FR" dirty="0" smtClean="0"/>
              <a:t>Les enquêtes ménages-individus-réseaux</a:t>
            </a:r>
            <a:endParaRPr lang="fr-FR" dirty="0"/>
          </a:p>
        </p:txBody>
      </p:sp>
    </p:spTree>
    <p:extLst>
      <p:ext uri="{BB962C8B-B14F-4D97-AF65-F5344CB8AC3E}">
        <p14:creationId xmlns:p14="http://schemas.microsoft.com/office/powerpoint/2010/main" val="1485186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4" name="Groupe 43"/>
          <p:cNvGrpSpPr/>
          <p:nvPr/>
        </p:nvGrpSpPr>
        <p:grpSpPr>
          <a:xfrm>
            <a:off x="920002" y="1706113"/>
            <a:ext cx="10671923" cy="4664290"/>
            <a:chOff x="910477" y="925063"/>
            <a:chExt cx="10671923" cy="4664290"/>
          </a:xfrm>
        </p:grpSpPr>
        <p:sp>
          <p:nvSpPr>
            <p:cNvPr id="10" name="Rectangle 9"/>
            <p:cNvSpPr/>
            <p:nvPr/>
          </p:nvSpPr>
          <p:spPr>
            <a:xfrm>
              <a:off x="910477" y="2369728"/>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Identification</a:t>
              </a:r>
              <a:endParaRPr lang="fr-FR" sz="1400" dirty="0">
                <a:solidFill>
                  <a:schemeClr val="tx1"/>
                </a:solidFill>
              </a:endParaRPr>
            </a:p>
          </p:txBody>
        </p:sp>
        <p:grpSp>
          <p:nvGrpSpPr>
            <p:cNvPr id="19" name="Groupe 18"/>
            <p:cNvGrpSpPr/>
            <p:nvPr/>
          </p:nvGrpSpPr>
          <p:grpSpPr>
            <a:xfrm>
              <a:off x="9539287" y="2231791"/>
              <a:ext cx="2043113" cy="2405325"/>
              <a:chOff x="6581775" y="2257425"/>
              <a:chExt cx="2043113" cy="2405325"/>
            </a:xfrm>
          </p:grpSpPr>
          <p:grpSp>
            <p:nvGrpSpPr>
              <p:cNvPr id="18" name="Groupe 17"/>
              <p:cNvGrpSpPr/>
              <p:nvPr/>
            </p:nvGrpSpPr>
            <p:grpSpPr>
              <a:xfrm>
                <a:off x="6728007" y="2483223"/>
                <a:ext cx="1689849" cy="1864658"/>
                <a:chOff x="6728007" y="2483223"/>
                <a:chExt cx="1689849" cy="1864658"/>
              </a:xfrm>
            </p:grpSpPr>
            <p:sp>
              <p:nvSpPr>
                <p:cNvPr id="14" name="Rectangle 13"/>
                <p:cNvSpPr/>
                <p:nvPr/>
              </p:nvSpPr>
              <p:spPr>
                <a:xfrm>
                  <a:off x="6728008" y="315109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Parcelles</a:t>
                  </a:r>
                  <a:endParaRPr lang="fr-FR" sz="1400" dirty="0">
                    <a:solidFill>
                      <a:schemeClr val="tx1"/>
                    </a:solidFill>
                  </a:endParaRPr>
                </a:p>
              </p:txBody>
            </p:sp>
            <p:sp>
              <p:nvSpPr>
                <p:cNvPr id="15" name="Rectangle 14"/>
                <p:cNvSpPr/>
                <p:nvPr/>
              </p:nvSpPr>
              <p:spPr>
                <a:xfrm>
                  <a:off x="6728009" y="248322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Activités</a:t>
                  </a:r>
                  <a:endParaRPr lang="fr-FR" sz="1400" dirty="0">
                    <a:solidFill>
                      <a:schemeClr val="tx1"/>
                    </a:solidFill>
                  </a:endParaRPr>
                </a:p>
              </p:txBody>
            </p:sp>
            <p:sp>
              <p:nvSpPr>
                <p:cNvPr id="16" name="Rectangle 15"/>
                <p:cNvSpPr/>
                <p:nvPr/>
              </p:nvSpPr>
              <p:spPr>
                <a:xfrm>
                  <a:off x="6728007" y="381896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Equipement productif</a:t>
                  </a:r>
                  <a:endParaRPr lang="fr-FR" sz="1400" dirty="0">
                    <a:solidFill>
                      <a:schemeClr val="tx1"/>
                    </a:solidFill>
                  </a:endParaRPr>
                </a:p>
              </p:txBody>
            </p:sp>
          </p:grpSp>
          <p:sp>
            <p:nvSpPr>
              <p:cNvPr id="17" name="Rectangle 16"/>
              <p:cNvSpPr/>
              <p:nvPr/>
            </p:nvSpPr>
            <p:spPr>
              <a:xfrm>
                <a:off x="6581775" y="2257425"/>
                <a:ext cx="2043113" cy="2405325"/>
              </a:xfrm>
              <a:prstGeom prst="rect">
                <a:avLst/>
              </a:prstGeom>
              <a:noFill/>
              <a:ln>
                <a:solidFill>
                  <a:schemeClr val="tx1"/>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grpSp>
        <p:grpSp>
          <p:nvGrpSpPr>
            <p:cNvPr id="23" name="Groupe 22"/>
            <p:cNvGrpSpPr/>
            <p:nvPr/>
          </p:nvGrpSpPr>
          <p:grpSpPr>
            <a:xfrm>
              <a:off x="5410201" y="2231791"/>
              <a:ext cx="3833812" cy="3357562"/>
              <a:chOff x="5272088" y="1128714"/>
              <a:chExt cx="3833812" cy="3357562"/>
            </a:xfrm>
          </p:grpSpPr>
          <p:sp>
            <p:nvSpPr>
              <p:cNvPr id="13" name="Rectangle 12"/>
              <p:cNvSpPr/>
              <p:nvPr/>
            </p:nvSpPr>
            <p:spPr>
              <a:xfrm>
                <a:off x="7313518" y="315109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Famille</a:t>
                </a:r>
                <a:endParaRPr lang="fr-FR" sz="1400" dirty="0">
                  <a:solidFill>
                    <a:schemeClr val="tx1"/>
                  </a:solidFill>
                </a:endParaRPr>
              </a:p>
            </p:txBody>
          </p:sp>
          <p:grpSp>
            <p:nvGrpSpPr>
              <p:cNvPr id="22" name="Groupe 21"/>
              <p:cNvGrpSpPr/>
              <p:nvPr/>
            </p:nvGrpSpPr>
            <p:grpSpPr>
              <a:xfrm>
                <a:off x="5272088" y="1128714"/>
                <a:ext cx="3833812" cy="3357562"/>
                <a:chOff x="5272088" y="1128714"/>
                <a:chExt cx="3833812" cy="3357562"/>
              </a:xfrm>
            </p:grpSpPr>
            <p:sp>
              <p:nvSpPr>
                <p:cNvPr id="8" name="Rectangle 7"/>
                <p:cNvSpPr/>
                <p:nvPr/>
              </p:nvSpPr>
              <p:spPr>
                <a:xfrm>
                  <a:off x="5416635" y="1246235"/>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r>
                    <a:rPr lang="fr-FR" sz="1300" dirty="0" smtClean="0">
                      <a:solidFill>
                        <a:schemeClr val="tx1"/>
                      </a:solidFill>
                    </a:rPr>
                    <a:t>Associations et protection sociale</a:t>
                  </a:r>
                  <a:endParaRPr lang="fr-FR" sz="1300" dirty="0">
                    <a:solidFill>
                      <a:schemeClr val="tx1"/>
                    </a:solidFill>
                  </a:endParaRPr>
                </a:p>
              </p:txBody>
            </p:sp>
            <p:sp>
              <p:nvSpPr>
                <p:cNvPr id="9" name="Rectangle 8"/>
                <p:cNvSpPr/>
                <p:nvPr/>
              </p:nvSpPr>
              <p:spPr>
                <a:xfrm>
                  <a:off x="5416637" y="3780302"/>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br>
                    <a:rPr lang="fr-FR" sz="1400" dirty="0" smtClean="0">
                      <a:solidFill>
                        <a:schemeClr val="tx1"/>
                      </a:solidFill>
                    </a:rPr>
                  </a:br>
                  <a:r>
                    <a:rPr lang="fr-FR" sz="1400" dirty="0" smtClean="0">
                      <a:solidFill>
                        <a:schemeClr val="tx1"/>
                      </a:solidFill>
                    </a:rPr>
                    <a:t>Impact du Covid</a:t>
                  </a:r>
                  <a:endParaRPr lang="fr-FR" sz="1400" dirty="0">
                    <a:solidFill>
                      <a:schemeClr val="tx1"/>
                    </a:solidFill>
                  </a:endParaRPr>
                </a:p>
              </p:txBody>
            </p:sp>
            <p:sp>
              <p:nvSpPr>
                <p:cNvPr id="11" name="Rectangle 10"/>
                <p:cNvSpPr/>
                <p:nvPr/>
              </p:nvSpPr>
              <p:spPr>
                <a:xfrm>
                  <a:off x="5416638" y="315109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Transferts</a:t>
                  </a:r>
                  <a:endParaRPr lang="fr-FR" sz="1400" dirty="0">
                    <a:solidFill>
                      <a:schemeClr val="tx1"/>
                    </a:solidFill>
                  </a:endParaRPr>
                </a:p>
              </p:txBody>
            </p:sp>
            <p:sp>
              <p:nvSpPr>
                <p:cNvPr id="12" name="Rectangle 11"/>
                <p:cNvSpPr/>
                <p:nvPr/>
              </p:nvSpPr>
              <p:spPr>
                <a:xfrm>
                  <a:off x="5416636" y="1892675"/>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Risques et chocs</a:t>
                  </a:r>
                  <a:endParaRPr lang="fr-FR" sz="1400" dirty="0">
                    <a:solidFill>
                      <a:schemeClr val="tx1"/>
                    </a:solidFill>
                  </a:endParaRPr>
                </a:p>
              </p:txBody>
            </p:sp>
            <p:sp>
              <p:nvSpPr>
                <p:cNvPr id="20" name="Rectangle 19"/>
                <p:cNvSpPr/>
                <p:nvPr/>
              </p:nvSpPr>
              <p:spPr>
                <a:xfrm>
                  <a:off x="5416637" y="2521884"/>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br>
                    <a:rPr lang="fr-FR" sz="1400" dirty="0" smtClean="0">
                      <a:solidFill>
                        <a:schemeClr val="tx1"/>
                      </a:solidFill>
                    </a:rPr>
                  </a:br>
                  <a:r>
                    <a:rPr lang="fr-FR" sz="1300" dirty="0" smtClean="0">
                      <a:solidFill>
                        <a:schemeClr val="tx1"/>
                      </a:solidFill>
                    </a:rPr>
                    <a:t>Réseau de protection</a:t>
                  </a:r>
                  <a:endParaRPr lang="fr-FR" sz="1300" dirty="0">
                    <a:solidFill>
                      <a:schemeClr val="tx1"/>
                    </a:solidFill>
                  </a:endParaRPr>
                </a:p>
              </p:txBody>
            </p:sp>
            <p:sp>
              <p:nvSpPr>
                <p:cNvPr id="21" name="Rectangle 20"/>
                <p:cNvSpPr/>
                <p:nvPr/>
              </p:nvSpPr>
              <p:spPr>
                <a:xfrm>
                  <a:off x="5272088" y="1128714"/>
                  <a:ext cx="3833812" cy="3357562"/>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nvGrpSpPr>
            <p:cNvPr id="27" name="Groupe 26"/>
            <p:cNvGrpSpPr/>
            <p:nvPr/>
          </p:nvGrpSpPr>
          <p:grpSpPr>
            <a:xfrm>
              <a:off x="3086941" y="2369728"/>
              <a:ext cx="1704555" cy="2569297"/>
              <a:chOff x="3044078" y="1605734"/>
              <a:chExt cx="1704555" cy="2569297"/>
            </a:xfrm>
          </p:grpSpPr>
          <p:sp>
            <p:nvSpPr>
              <p:cNvPr id="5" name="Rectangle 4"/>
              <p:cNvSpPr/>
              <p:nvPr/>
            </p:nvSpPr>
            <p:spPr>
              <a:xfrm>
                <a:off x="3058786" y="1605734"/>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r>
                  <a:rPr lang="fr-FR" sz="1300" dirty="0" smtClean="0">
                    <a:solidFill>
                      <a:schemeClr val="tx1"/>
                    </a:solidFill>
                  </a:rPr>
                  <a:t>Composition du ménage</a:t>
                </a:r>
                <a:endParaRPr lang="fr-FR" sz="1300" dirty="0">
                  <a:solidFill>
                    <a:schemeClr val="tx1"/>
                  </a:solidFill>
                </a:endParaRPr>
              </a:p>
            </p:txBody>
          </p:sp>
          <p:sp>
            <p:nvSpPr>
              <p:cNvPr id="6" name="Rectangle 5"/>
              <p:cNvSpPr/>
              <p:nvPr/>
            </p:nvSpPr>
            <p:spPr>
              <a:xfrm>
                <a:off x="3044078" y="2942935"/>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br>
                  <a:rPr lang="fr-FR" sz="1400" dirty="0" smtClean="0">
                    <a:solidFill>
                      <a:schemeClr val="tx1"/>
                    </a:solidFill>
                  </a:rPr>
                </a:br>
                <a:r>
                  <a:rPr lang="fr-FR" sz="1400" dirty="0" smtClean="0">
                    <a:solidFill>
                      <a:schemeClr val="tx1"/>
                    </a:solidFill>
                  </a:rPr>
                  <a:t>Education</a:t>
                </a:r>
                <a:endParaRPr lang="fr-FR" sz="1400" dirty="0">
                  <a:solidFill>
                    <a:schemeClr val="tx1"/>
                  </a:solidFill>
                </a:endParaRPr>
              </a:p>
            </p:txBody>
          </p:sp>
          <p:sp>
            <p:nvSpPr>
              <p:cNvPr id="7" name="Rectangle 6"/>
              <p:cNvSpPr/>
              <p:nvPr/>
            </p:nvSpPr>
            <p:spPr>
              <a:xfrm>
                <a:off x="3044079" y="3646113"/>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br>
                  <a:rPr lang="fr-FR" sz="1400" dirty="0" smtClean="0">
                    <a:solidFill>
                      <a:schemeClr val="tx1"/>
                    </a:solidFill>
                  </a:rPr>
                </a:br>
                <a:r>
                  <a:rPr lang="fr-FR" sz="1400" dirty="0" smtClean="0">
                    <a:solidFill>
                      <a:schemeClr val="tx1"/>
                    </a:solidFill>
                  </a:rPr>
                  <a:t>Santé Bien-être</a:t>
                </a:r>
                <a:endParaRPr lang="fr-FR" sz="1400" dirty="0">
                  <a:solidFill>
                    <a:schemeClr val="tx1"/>
                  </a:solidFill>
                </a:endParaRPr>
              </a:p>
            </p:txBody>
          </p:sp>
          <p:sp>
            <p:nvSpPr>
              <p:cNvPr id="24" name="Rectangle 23"/>
              <p:cNvSpPr/>
              <p:nvPr/>
            </p:nvSpPr>
            <p:spPr>
              <a:xfrm>
                <a:off x="3044078" y="2278577"/>
                <a:ext cx="1689847" cy="528918"/>
              </a:xfrm>
              <a:prstGeom prst="rect">
                <a:avLst/>
              </a:prstGeom>
              <a:solidFill>
                <a:schemeClr val="bg2"/>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smtClean="0">
                    <a:solidFill>
                      <a:schemeClr val="tx1"/>
                    </a:solidFill>
                  </a:rPr>
                  <a:t>Module </a:t>
                </a:r>
                <a:r>
                  <a:rPr lang="fr-FR" sz="1200" dirty="0" smtClean="0">
                    <a:solidFill>
                      <a:schemeClr val="tx1"/>
                    </a:solidFill>
                  </a:rPr>
                  <a:t>Qualité de l’habitat et équipements</a:t>
                </a:r>
                <a:endParaRPr lang="fr-FR" sz="1200" dirty="0">
                  <a:solidFill>
                    <a:schemeClr val="tx1"/>
                  </a:solidFill>
                </a:endParaRPr>
              </a:p>
            </p:txBody>
          </p:sp>
        </p:grpSp>
        <p:sp>
          <p:nvSpPr>
            <p:cNvPr id="25" name="ZoneTexte 24"/>
            <p:cNvSpPr txBox="1"/>
            <p:nvPr/>
          </p:nvSpPr>
          <p:spPr>
            <a:xfrm>
              <a:off x="5410201" y="1447800"/>
              <a:ext cx="3852862" cy="666469"/>
            </a:xfrm>
            <a:prstGeom prst="rect">
              <a:avLst/>
            </a:prstGeom>
            <a:solidFill>
              <a:schemeClr val="bg2"/>
            </a:solidFill>
            <a:ln>
              <a:solidFill>
                <a:schemeClr val="tx1"/>
              </a:solidFill>
            </a:ln>
          </p:spPr>
          <p:txBody>
            <a:bodyPr wrap="square" rtlCol="0">
              <a:spAutoFit/>
            </a:bodyPr>
            <a:lstStyle/>
            <a:p>
              <a:r>
                <a:rPr lang="fr-FR" dirty="0" smtClean="0"/>
                <a:t>Protection sociale formelle et informelle</a:t>
              </a:r>
              <a:endParaRPr lang="fr-FR" dirty="0"/>
            </a:p>
          </p:txBody>
        </p:sp>
        <p:sp>
          <p:nvSpPr>
            <p:cNvPr id="26" name="ZoneTexte 25"/>
            <p:cNvSpPr txBox="1"/>
            <p:nvPr/>
          </p:nvSpPr>
          <p:spPr>
            <a:xfrm>
              <a:off x="9539287" y="1447800"/>
              <a:ext cx="2043113" cy="646331"/>
            </a:xfrm>
            <a:prstGeom prst="rect">
              <a:avLst/>
            </a:prstGeom>
            <a:solidFill>
              <a:schemeClr val="bg2"/>
            </a:solidFill>
            <a:ln>
              <a:solidFill>
                <a:schemeClr val="tx1"/>
              </a:solidFill>
            </a:ln>
          </p:spPr>
          <p:txBody>
            <a:bodyPr wrap="square" rtlCol="0">
              <a:spAutoFit/>
            </a:bodyPr>
            <a:lstStyle/>
            <a:p>
              <a:r>
                <a:rPr lang="fr-FR" dirty="0" smtClean="0"/>
                <a:t>Activités productives</a:t>
              </a:r>
              <a:endParaRPr lang="fr-FR" dirty="0"/>
            </a:p>
          </p:txBody>
        </p:sp>
        <p:sp>
          <p:nvSpPr>
            <p:cNvPr id="28" name="Rectangle 27"/>
            <p:cNvSpPr/>
            <p:nvPr/>
          </p:nvSpPr>
          <p:spPr>
            <a:xfrm>
              <a:off x="2886074" y="2184165"/>
              <a:ext cx="2238377" cy="3398603"/>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9" name="ZoneTexte 28"/>
            <p:cNvSpPr txBox="1"/>
            <p:nvPr/>
          </p:nvSpPr>
          <p:spPr>
            <a:xfrm>
              <a:off x="2876550" y="1447800"/>
              <a:ext cx="2257427" cy="646331"/>
            </a:xfrm>
            <a:prstGeom prst="rect">
              <a:avLst/>
            </a:prstGeom>
            <a:solidFill>
              <a:schemeClr val="bg2"/>
            </a:solidFill>
            <a:ln>
              <a:solidFill>
                <a:schemeClr val="tx1"/>
              </a:solidFill>
            </a:ln>
          </p:spPr>
          <p:txBody>
            <a:bodyPr wrap="square" rtlCol="0">
              <a:spAutoFit/>
            </a:bodyPr>
            <a:lstStyle/>
            <a:p>
              <a:r>
                <a:rPr lang="fr-FR" dirty="0" smtClean="0"/>
                <a:t>Caractéristiques sociales et IPM</a:t>
              </a:r>
              <a:endParaRPr lang="fr-FR" dirty="0"/>
            </a:p>
          </p:txBody>
        </p:sp>
        <p:sp>
          <p:nvSpPr>
            <p:cNvPr id="30" name="ZoneTexte 29"/>
            <p:cNvSpPr txBox="1"/>
            <p:nvPr/>
          </p:nvSpPr>
          <p:spPr>
            <a:xfrm>
              <a:off x="910477" y="1457868"/>
              <a:ext cx="1689847" cy="646331"/>
            </a:xfrm>
            <a:prstGeom prst="rect">
              <a:avLst/>
            </a:prstGeom>
            <a:solidFill>
              <a:schemeClr val="bg2"/>
            </a:solidFill>
            <a:ln>
              <a:solidFill>
                <a:schemeClr val="tx1"/>
              </a:solidFill>
            </a:ln>
          </p:spPr>
          <p:txBody>
            <a:bodyPr wrap="square" rtlCol="0">
              <a:spAutoFit/>
            </a:bodyPr>
            <a:lstStyle/>
            <a:p>
              <a:r>
                <a:rPr lang="fr-FR" dirty="0" smtClean="0"/>
                <a:t>Identification</a:t>
              </a:r>
            </a:p>
            <a:p>
              <a:endParaRPr lang="fr-FR" dirty="0"/>
            </a:p>
          </p:txBody>
        </p:sp>
        <p:grpSp>
          <p:nvGrpSpPr>
            <p:cNvPr id="31" name="Groupe 30" descr="Petit cercle contenant le chiffre 1 pour indiquer la première étape"/>
            <p:cNvGrpSpPr/>
            <p:nvPr/>
          </p:nvGrpSpPr>
          <p:grpSpPr bwMode="blackWhite">
            <a:xfrm>
              <a:off x="1432791" y="935088"/>
              <a:ext cx="558179" cy="409838"/>
              <a:chOff x="6943081" y="711274"/>
              <a:chExt cx="558179" cy="409838"/>
            </a:xfrm>
          </p:grpSpPr>
          <p:sp>
            <p:nvSpPr>
              <p:cNvPr id="32" name="Ovale 18" descr="Petit ce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33" name="Zone de texte 19" descr="Chiffre 1"/>
              <p:cNvSpPr txBox="1">
                <a:spLocks noChangeAspect="1"/>
              </p:cNvSpPr>
              <p:nvPr/>
            </p:nvSpPr>
            <p:spPr bwMode="blackWhite">
              <a:xfrm>
                <a:off x="6943081" y="731527"/>
                <a:ext cx="558179" cy="369332"/>
              </a:xfrm>
              <a:prstGeom prst="rect">
                <a:avLst/>
              </a:prstGeom>
              <a:noFill/>
            </p:spPr>
            <p:txBody>
              <a:bodyPr wrap="square" rtlCol="0">
                <a:spAutoFit/>
              </a:bodyPr>
              <a:lstStyle/>
              <a:p>
                <a:pPr algn="ctr" rtl="0"/>
                <a:r>
                  <a:rPr lang="fr-FR" noProof="1">
                    <a:solidFill>
                      <a:schemeClr val="bg1"/>
                    </a:solidFill>
                    <a:latin typeface="Segoe UI Semibold" panose="020B0702040204020203" pitchFamily="34" charset="0"/>
                    <a:cs typeface="Segoe UI Semibold" panose="020B0702040204020203" pitchFamily="34" charset="0"/>
                  </a:rPr>
                  <a:t>1</a:t>
                </a:r>
              </a:p>
            </p:txBody>
          </p:sp>
        </p:grpSp>
        <p:grpSp>
          <p:nvGrpSpPr>
            <p:cNvPr id="34" name="Groupe 33" descr="Petit cercle contenant le chiffre 1 pour indiquer la première étape"/>
            <p:cNvGrpSpPr/>
            <p:nvPr/>
          </p:nvGrpSpPr>
          <p:grpSpPr bwMode="blackWhite">
            <a:xfrm>
              <a:off x="3590203" y="935088"/>
              <a:ext cx="558179" cy="409838"/>
              <a:chOff x="6943081" y="711274"/>
              <a:chExt cx="558179" cy="409838"/>
            </a:xfrm>
          </p:grpSpPr>
          <p:sp>
            <p:nvSpPr>
              <p:cNvPr id="35" name="Ovale 18" descr="Petit ce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36" name="Zone de texte 19" descr="Chiffre 1"/>
              <p:cNvSpPr txBox="1">
                <a:spLocks noChangeAspect="1"/>
              </p:cNvSpPr>
              <p:nvPr/>
            </p:nvSpPr>
            <p:spPr bwMode="blackWhite">
              <a:xfrm>
                <a:off x="6943081" y="731527"/>
                <a:ext cx="558179" cy="369332"/>
              </a:xfrm>
              <a:prstGeom prst="rect">
                <a:avLst/>
              </a:prstGeom>
              <a:noFill/>
            </p:spPr>
            <p:txBody>
              <a:bodyPr wrap="square" rtlCol="0">
                <a:spAutoFit/>
              </a:bodyPr>
              <a:lstStyle/>
              <a:p>
                <a:pPr algn="ctr" rtl="0"/>
                <a:r>
                  <a:rPr lang="fr-FR" noProof="1">
                    <a:solidFill>
                      <a:schemeClr val="bg1"/>
                    </a:solidFill>
                    <a:latin typeface="Segoe UI Semibold" panose="020B0702040204020203" pitchFamily="34" charset="0"/>
                    <a:cs typeface="Segoe UI Semibold" panose="020B0702040204020203" pitchFamily="34" charset="0"/>
                  </a:rPr>
                  <a:t>2</a:t>
                </a:r>
              </a:p>
            </p:txBody>
          </p:sp>
        </p:grpSp>
        <p:grpSp>
          <p:nvGrpSpPr>
            <p:cNvPr id="37" name="Groupe 36" descr="Petit cercle contenant le chiffre 1 pour indiquer la première étape"/>
            <p:cNvGrpSpPr/>
            <p:nvPr/>
          </p:nvGrpSpPr>
          <p:grpSpPr bwMode="blackWhite">
            <a:xfrm>
              <a:off x="7048017" y="952004"/>
              <a:ext cx="558179" cy="409838"/>
              <a:chOff x="6943081" y="711274"/>
              <a:chExt cx="558179" cy="409838"/>
            </a:xfrm>
          </p:grpSpPr>
          <p:sp>
            <p:nvSpPr>
              <p:cNvPr id="38" name="Ovale 18" descr="Petit ce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39" name="Zone de texte 19" descr="Chiffre 1"/>
              <p:cNvSpPr txBox="1">
                <a:spLocks noChangeAspect="1"/>
              </p:cNvSpPr>
              <p:nvPr/>
            </p:nvSpPr>
            <p:spPr bwMode="blackWhite">
              <a:xfrm>
                <a:off x="6943081" y="731527"/>
                <a:ext cx="558179" cy="369332"/>
              </a:xfrm>
              <a:prstGeom prst="rect">
                <a:avLst/>
              </a:prstGeom>
              <a:noFill/>
            </p:spPr>
            <p:txBody>
              <a:bodyPr wrap="square" rtlCol="0">
                <a:spAutoFit/>
              </a:bodyPr>
              <a:lstStyle/>
              <a:p>
                <a:pPr algn="ctr" rtl="0"/>
                <a:r>
                  <a:rPr lang="fr-FR" noProof="1">
                    <a:solidFill>
                      <a:schemeClr val="bg1"/>
                    </a:solidFill>
                    <a:latin typeface="Segoe UI Semibold" panose="020B0702040204020203" pitchFamily="34" charset="0"/>
                    <a:cs typeface="Segoe UI Semibold" panose="020B0702040204020203" pitchFamily="34" charset="0"/>
                  </a:rPr>
                  <a:t>3</a:t>
                </a:r>
              </a:p>
            </p:txBody>
          </p:sp>
        </p:grpSp>
        <p:grpSp>
          <p:nvGrpSpPr>
            <p:cNvPr id="40" name="Groupe 39" descr="Petit cercle contenant le chiffre 1 pour indiquer la première étape"/>
            <p:cNvGrpSpPr/>
            <p:nvPr/>
          </p:nvGrpSpPr>
          <p:grpSpPr bwMode="blackWhite">
            <a:xfrm>
              <a:off x="10281753" y="925063"/>
              <a:ext cx="558179" cy="409838"/>
              <a:chOff x="6943081" y="711274"/>
              <a:chExt cx="558179" cy="409838"/>
            </a:xfrm>
          </p:grpSpPr>
          <p:sp>
            <p:nvSpPr>
              <p:cNvPr id="41" name="Ovale 18" descr="Petit cercle"/>
              <p:cNvSpPr/>
              <p:nvPr/>
            </p:nvSpPr>
            <p:spPr bwMode="blackWhite">
              <a:xfrm>
                <a:off x="7025069" y="711274"/>
                <a:ext cx="409838" cy="409838"/>
              </a:xfrm>
              <a:prstGeom prst="ellipse">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noProof="1"/>
              </a:p>
            </p:txBody>
          </p:sp>
          <p:sp>
            <p:nvSpPr>
              <p:cNvPr id="42" name="Zone de texte 19" descr="Chiffre 1"/>
              <p:cNvSpPr txBox="1">
                <a:spLocks noChangeAspect="1"/>
              </p:cNvSpPr>
              <p:nvPr/>
            </p:nvSpPr>
            <p:spPr bwMode="blackWhite">
              <a:xfrm>
                <a:off x="6943081" y="731527"/>
                <a:ext cx="558179" cy="369332"/>
              </a:xfrm>
              <a:prstGeom prst="rect">
                <a:avLst/>
              </a:prstGeom>
              <a:noFill/>
            </p:spPr>
            <p:txBody>
              <a:bodyPr wrap="square" rtlCol="0">
                <a:spAutoFit/>
              </a:bodyPr>
              <a:lstStyle/>
              <a:p>
                <a:pPr algn="ctr" rtl="0"/>
                <a:r>
                  <a:rPr lang="fr-FR" noProof="1">
                    <a:solidFill>
                      <a:schemeClr val="bg1"/>
                    </a:solidFill>
                    <a:latin typeface="Segoe UI Semibold" panose="020B0702040204020203" pitchFamily="34" charset="0"/>
                    <a:cs typeface="Segoe UI Semibold" panose="020B0702040204020203" pitchFamily="34" charset="0"/>
                  </a:rPr>
                  <a:t>4</a:t>
                </a:r>
              </a:p>
            </p:txBody>
          </p:sp>
        </p:grpSp>
      </p:grpSp>
      <p:sp>
        <p:nvSpPr>
          <p:cNvPr id="43" name="Titre 1"/>
          <p:cNvSpPr>
            <a:spLocks noGrp="1"/>
          </p:cNvSpPr>
          <p:nvPr>
            <p:ph type="title"/>
          </p:nvPr>
        </p:nvSpPr>
        <p:spPr>
          <a:xfrm>
            <a:off x="757237" y="701999"/>
            <a:ext cx="10834687" cy="580900"/>
          </a:xfrm>
        </p:spPr>
        <p:txBody>
          <a:bodyPr>
            <a:normAutofit fontScale="90000"/>
          </a:bodyPr>
          <a:lstStyle/>
          <a:p>
            <a:r>
              <a:rPr lang="fr-FR" dirty="0" smtClean="0"/>
              <a:t>Le questionnaire ménage-individu-réseaux </a:t>
            </a:r>
            <a:br>
              <a:rPr lang="fr-FR" dirty="0" smtClean="0"/>
            </a:br>
            <a:r>
              <a:rPr lang="fr-FR" dirty="0" smtClean="0"/>
              <a:t>dans </a:t>
            </a:r>
            <a:r>
              <a:rPr lang="fr-FR" dirty="0" err="1" smtClean="0"/>
              <a:t>Sysmipro</a:t>
            </a:r>
            <a:endParaRPr lang="fr-FR" dirty="0"/>
          </a:p>
        </p:txBody>
      </p:sp>
    </p:spTree>
    <p:extLst>
      <p:ext uri="{BB962C8B-B14F-4D97-AF65-F5344CB8AC3E}">
        <p14:creationId xmlns:p14="http://schemas.microsoft.com/office/powerpoint/2010/main" val="22520845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400" dirty="0" smtClean="0"/>
              <a:t>Quelques résultats préliminaires</a:t>
            </a:r>
            <a:endParaRPr lang="fr-FR" sz="4400" dirty="0"/>
          </a:p>
        </p:txBody>
      </p:sp>
      <p:sp>
        <p:nvSpPr>
          <p:cNvPr id="3" name="Sous-titre 2"/>
          <p:cNvSpPr>
            <a:spLocks noGrp="1"/>
          </p:cNvSpPr>
          <p:nvPr>
            <p:ph type="subTitle" idx="1"/>
          </p:nvPr>
        </p:nvSpPr>
        <p:spPr>
          <a:xfrm>
            <a:off x="1524000" y="3602038"/>
            <a:ext cx="9481794" cy="1655762"/>
          </a:xfrm>
        </p:spPr>
        <p:txBody>
          <a:bodyPr>
            <a:normAutofit/>
          </a:bodyPr>
          <a:lstStyle/>
          <a:p>
            <a:r>
              <a:rPr lang="fr-FR" sz="2800" dirty="0" smtClean="0"/>
              <a:t>1. Pauvreté multidimensionnelle et protection sociale formelle</a:t>
            </a:r>
            <a:endParaRPr lang="fr-FR" sz="2800" dirty="0"/>
          </a:p>
        </p:txBody>
      </p:sp>
    </p:spTree>
    <p:extLst>
      <p:ext uri="{BB962C8B-B14F-4D97-AF65-F5344CB8AC3E}">
        <p14:creationId xmlns:p14="http://schemas.microsoft.com/office/powerpoint/2010/main" val="168872251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695</TotalTime>
  <Words>1136</Words>
  <Application>Microsoft Office PowerPoint</Application>
  <PresentationFormat>Grand écran</PresentationFormat>
  <Paragraphs>235</Paragraphs>
  <Slides>31</Slides>
  <Notes>10</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31</vt:i4>
      </vt:variant>
    </vt:vector>
  </HeadingPairs>
  <TitlesOfParts>
    <vt:vector size="38" baseType="lpstr">
      <vt:lpstr>Arial</vt:lpstr>
      <vt:lpstr>Calibri</vt:lpstr>
      <vt:lpstr>Calibri Light</vt:lpstr>
      <vt:lpstr>Segoe UI Semibold</vt:lpstr>
      <vt:lpstr>Times New Roman</vt:lpstr>
      <vt:lpstr>Thème Office</vt:lpstr>
      <vt:lpstr>Document</vt:lpstr>
      <vt:lpstr>L’enquête Systèmes micro-locaux de protection sociale :  Innovations méthodologiques, questionnements scientifiques et premiers résultats</vt:lpstr>
      <vt:lpstr>L’enquête Sysmipro</vt:lpstr>
      <vt:lpstr>Présentation PowerPoint</vt:lpstr>
      <vt:lpstr>Présentation PowerPoint</vt:lpstr>
      <vt:lpstr>L’enquête Sysmipro</vt:lpstr>
      <vt:lpstr>Les sites d’enquêtes Sysmipro</vt:lpstr>
      <vt:lpstr>L’enquête Sysmipro</vt:lpstr>
      <vt:lpstr>Le questionnaire ménage-individu-réseaux  dans Sysmipro</vt:lpstr>
      <vt:lpstr>Quelques résultats préliminaires</vt:lpstr>
      <vt:lpstr>Pauvreté multidimensionnelle</vt:lpstr>
      <vt:lpstr>Pauvreté multidimensionnelle</vt:lpstr>
      <vt:lpstr>Pauvreté multidimensionnelle</vt:lpstr>
      <vt:lpstr>Pauvreté multidimensionnelle</vt:lpstr>
      <vt:lpstr>Pauvreté multidimensionnelle</vt:lpstr>
      <vt:lpstr>Pauvreté multidimensionnelle et bien-être subjectif</vt:lpstr>
      <vt:lpstr>Mécanismes de protection sociale formelle</vt:lpstr>
      <vt:lpstr>Mécanismes de protection sociale formelle et pauvreté multidimensionnelle</vt:lpstr>
      <vt:lpstr>Quelques résultats préliminaires</vt:lpstr>
      <vt:lpstr>Tableau 6 : Les chocs subis par les ménages</vt:lpstr>
      <vt:lpstr>Quelques résultats préliminaires</vt:lpstr>
      <vt:lpstr>Présentation PowerPoint</vt:lpstr>
      <vt:lpstr>Présentation PowerPoint</vt:lpstr>
      <vt:lpstr>Présentation PowerPoint</vt:lpstr>
      <vt:lpstr>Quelques résultats préliminaires</vt:lpstr>
      <vt:lpstr>Innovation du module « transferts »</vt:lpstr>
      <vt:lpstr>Pression redistributive</vt:lpstr>
      <vt:lpstr>Premiers résultats </vt:lpstr>
      <vt:lpstr>Premiers résultats </vt:lpstr>
      <vt:lpstr>Premiers résultats </vt:lpstr>
      <vt:lpstr>Premiers résultats </vt:lpstr>
      <vt:lpstr>Merci pour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Louis Olié</dc:creator>
  <cp:lastModifiedBy>Clement Matthieu</cp:lastModifiedBy>
  <cp:revision>160</cp:revision>
  <dcterms:created xsi:type="dcterms:W3CDTF">2022-10-24T09:34:26Z</dcterms:created>
  <dcterms:modified xsi:type="dcterms:W3CDTF">2022-11-08T06:27:07Z</dcterms:modified>
</cp:coreProperties>
</file>