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72" r:id="rId2"/>
    <p:sldMasterId id="2147483684" r:id="rId3"/>
    <p:sldMasterId id="2147483696" r:id="rId4"/>
  </p:sldMasterIdLst>
  <p:notesMasterIdLst>
    <p:notesMasterId r:id="rId18"/>
  </p:notesMasterIdLst>
  <p:sldIdLst>
    <p:sldId id="261" r:id="rId5"/>
    <p:sldId id="308" r:id="rId6"/>
    <p:sldId id="304" r:id="rId7"/>
    <p:sldId id="287" r:id="rId8"/>
    <p:sldId id="290" r:id="rId9"/>
    <p:sldId id="306" r:id="rId10"/>
    <p:sldId id="314" r:id="rId11"/>
    <p:sldId id="273" r:id="rId12"/>
    <p:sldId id="310" r:id="rId13"/>
    <p:sldId id="311" r:id="rId14"/>
    <p:sldId id="312" r:id="rId15"/>
    <p:sldId id="313" r:id="rId16"/>
    <p:sldId id="309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le Droy" initials="ID" lastIdx="0" clrIdx="0">
    <p:extLst>
      <p:ext uri="{19B8F6BF-5375-455C-9EA6-DF929625EA0E}">
        <p15:presenceInfo xmlns:p15="http://schemas.microsoft.com/office/powerpoint/2012/main" userId="Isabelle Dro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3979" autoAdjust="0"/>
  </p:normalViewPr>
  <p:slideViewPr>
    <p:cSldViewPr snapToGrid="0">
      <p:cViewPr varScale="1">
        <p:scale>
          <a:sx n="65" d="100"/>
          <a:sy n="65" d="100"/>
        </p:scale>
        <p:origin x="60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574E0-97A9-4815-8F3E-9DDD6A7338A1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02E2C-77DD-4532-9182-6F8199E82E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27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13DA19-5BC6-4700-9C8F-4C2E67464A1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712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 décrire les représentations liées </a:t>
            </a:r>
            <a:r>
              <a:rPr lang="fr-FR" b="1" dirty="0" smtClean="0"/>
              <a:t>aux risques tels qu’ils sont perçus par les individus</a:t>
            </a:r>
            <a:r>
              <a:rPr lang="fr-FR" dirty="0" smtClean="0"/>
              <a:t> et aux recours possibles.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02E2C-77DD-4532-9182-6F8199E82E44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4274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Inégalités d’accès aux ressources (terre, eau </a:t>
            </a:r>
            <a:r>
              <a:rPr lang="fr-FR" dirty="0" err="1" smtClean="0"/>
              <a:t>etc</a:t>
            </a:r>
            <a:r>
              <a:rPr lang="fr-FR" dirty="0" smtClean="0"/>
              <a:t>), mais aussi éducation qui sont à la base de leurs moyens d’existence (A, potentialité)</a:t>
            </a:r>
          </a:p>
          <a:p>
            <a:r>
              <a:rPr lang="fr-FR" dirty="0" smtClean="0"/>
              <a:t>Inégalités de représentation, femmes, mais aussi au milieu rural (politiques agricoles et alimentaires, services publiques etc.) (C)</a:t>
            </a:r>
          </a:p>
          <a:p>
            <a:r>
              <a:rPr lang="fr-FR" dirty="0" smtClean="0"/>
              <a:t>Inégale exposition aux risques « exposition qui est jugée “disproportionnée” quand certains groupes sociaux ou certaines catégories sociales en souffrent plus que d’autres de façon significative » (</a:t>
            </a:r>
            <a:r>
              <a:rPr lang="fr-FR" dirty="0" err="1" smtClean="0"/>
              <a:t>Larrère</a:t>
            </a:r>
            <a:r>
              <a:rPr lang="fr-FR" dirty="0" smtClean="0"/>
              <a:t>, 2017)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02E2C-77DD-4532-9182-6F8199E82E4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19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9D05-C067-4707-BE66-51BB62E34D8F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52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3C0F-8496-471C-9C40-0E3E52DA1711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25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05E3-6497-45CB-AEF3-D761F95BF3D8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889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136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04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66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02784" y="1628775"/>
            <a:ext cx="5137149" cy="44973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43133" y="1628775"/>
            <a:ext cx="5139267" cy="44973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61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222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255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549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0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20DF-A1EE-4C46-8EE7-11C8C9903DBC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270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89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860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97434" y="274639"/>
            <a:ext cx="2662767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02785" y="274639"/>
            <a:ext cx="7791449" cy="58515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72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6823F2-D902-4150-9125-00F426201925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5209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0363" y="256166"/>
            <a:ext cx="11148291" cy="769071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CA78E9-D5F7-4B09-BBB3-901FE66578BB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0363" y="1413164"/>
            <a:ext cx="10982037" cy="4606636"/>
          </a:xfrm>
        </p:spPr>
        <p:txBody>
          <a:bodyPr vert="horz"/>
          <a:lstStyle>
            <a:lvl1pPr>
              <a:defRPr sz="2400"/>
            </a:lvl1pPr>
            <a:lvl2pPr marL="548640" indent="-228600">
              <a:buFont typeface="Wingdings" panose="05000000000000000000" pitchFamily="2" charset="2"/>
              <a:buChar char="v"/>
              <a:defRPr sz="2000"/>
            </a:lvl2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lang="fr-FR" dirty="0" smtClean="0"/>
              <a:t>Deuxième niveau</a:t>
            </a:r>
          </a:p>
          <a:p>
            <a:pPr lvl="2" eaLnBrk="1" latinLnBrk="0" hangingPunct="1"/>
            <a:r>
              <a:rPr lang="fr-FR" dirty="0" smtClean="0"/>
              <a:t>Troisième niveau</a:t>
            </a:r>
          </a:p>
          <a:p>
            <a:pPr lvl="3" eaLnBrk="1" latinLnBrk="0" hangingPunct="1"/>
            <a:r>
              <a:rPr lang="fr-FR" dirty="0" smtClean="0"/>
              <a:t>Quatrième niveau</a:t>
            </a:r>
          </a:p>
          <a:p>
            <a:pPr lvl="4" eaLnBrk="1" latinLnBrk="0" hangingPunct="1"/>
            <a:r>
              <a:rPr lang="fr-FR" dirty="0" smtClean="0"/>
              <a:t>Cinquième niveau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30339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C4FFBD-D4AD-4C2A-A776-0FEBEBCFDC22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2323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D658C1-0882-4843-B0D2-D24B67B7C249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38025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>
            <a:normAutofit/>
          </a:bodyPr>
          <a:lstStyle>
            <a:lvl1pPr>
              <a:defRPr sz="3200"/>
            </a:lvl1pPr>
          </a:lstStyle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543DF7-EC6A-4689-88FA-70654EC8B152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814292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C3DDE6-1746-432A-86E6-6DD3FD39E70D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249079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830AE-C4E2-490F-B0D5-6332F3E3DCE0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41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0EAD0-19E8-4757-ADA5-81FDCB0B15AE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447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9315BF-7EE6-4654-94A1-0648FE0DDBC6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0624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1F3B9A-F264-434C-B9ED-9578A3F91009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98549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E0F436-5942-42C9-B801-36960C14067C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651300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B6665-1175-4065-84C8-99D7BB927F27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89972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B605-815F-46F0-A7FC-4A31C98C7109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0359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FFE2-6E2D-428C-8840-ED35FE1A6220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0569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275B-B74E-4D94-B105-4B53B4E99028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0794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7A6F-C124-4F09-B226-E699CDF2BA17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6155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3288-5327-41A0-B581-B170656EFD34}" type="datetime1">
              <a:rPr lang="fr-FR" smtClean="0"/>
              <a:t>09/11/2022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72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B88B-8C9D-4F50-B3EE-DEA60E4652DC}" type="datetime1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66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031A-1377-4959-B6E1-B9D357775EC4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017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E6E9A-5433-41AE-B7C6-A386532B7199}" type="datetime1">
              <a:rPr lang="fr-FR" smtClean="0"/>
              <a:t>09/11/2022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5891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CD30B-7DBB-40AA-BE97-1A70C68096C2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8529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8A90-4107-44C0-8CAD-510A358CA554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589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228D-C38B-43E6-B9D4-026A85C9B480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1252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7BE6-67C6-4CB3-94DC-35B8FBCACBD3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48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D2F5-2CA0-4808-98CF-15E811B4B7A3}" type="datetime1">
              <a:rPr lang="fr-FR" smtClean="0"/>
              <a:t>09/11/2022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614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4BF77-C4F6-47E5-B1A9-834242F75443}" type="datetime1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91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5AC7-6B4E-4475-9D61-D6AEE4957F69}" type="datetime1">
              <a:rPr lang="fr-FR" smtClean="0"/>
              <a:t>09/11/2022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11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FF4A-9F6B-4EF0-AA81-2C0C4D361200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01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66EC-4DDF-4E49-85FD-948DC29E956A}" type="datetime1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663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0A5A5-807F-477F-8DC4-3CBB14E1FBA5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4C507-1EAB-4196-8C1A-2F0592C1A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49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2784" y="274638"/>
            <a:ext cx="10657416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02784" y="1628775"/>
            <a:ext cx="10479616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00151" y="6308726"/>
            <a:ext cx="1066588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1">
                <a:solidFill>
                  <a:srgbClr val="666633"/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0" i="1" u="none" strike="noStrike" kern="1200" cap="none" spc="0" normalizeH="0" baseline="0" noProof="0" smtClean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9221" name="Picture 5" descr="fond bogolan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" t="-613" r="86964"/>
          <a:stretch>
            <a:fillRect/>
          </a:stretch>
        </p:blipFill>
        <p:spPr bwMode="auto">
          <a:xfrm flipH="1">
            <a:off x="-389882" y="0"/>
            <a:ext cx="806784" cy="6789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70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8080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8080"/>
        </a:buClr>
        <a:buFont typeface="Wingdings" panose="05000000000000000000" pitchFamily="2" charset="2"/>
        <a:buChar char="ü"/>
        <a:defRPr sz="2400" kern="1200">
          <a:solidFill>
            <a:srgbClr val="6666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8080"/>
        </a:buClr>
        <a:buFont typeface="Wingdings" panose="05000000000000000000" pitchFamily="2" charset="2"/>
        <a:buChar char="ü"/>
        <a:defRPr sz="2400" kern="1200">
          <a:solidFill>
            <a:srgbClr val="666633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80"/>
        </a:buClr>
        <a:buFont typeface="Wingdings" panose="05000000000000000000" pitchFamily="2" charset="2"/>
        <a:buChar char="ü"/>
        <a:defRPr sz="2400" kern="1200">
          <a:solidFill>
            <a:srgbClr val="666633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8080"/>
        </a:buClr>
        <a:buFont typeface="Wingdings" panose="05000000000000000000" pitchFamily="2" charset="2"/>
        <a:buChar char="ü"/>
        <a:defRPr sz="2400" kern="1200">
          <a:solidFill>
            <a:srgbClr val="666633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8080"/>
        </a:buClr>
        <a:buFont typeface="Wingdings" panose="05000000000000000000" pitchFamily="2" charset="2"/>
        <a:buChar char="ü"/>
        <a:defRPr sz="2400" kern="1200">
          <a:solidFill>
            <a:srgbClr val="66663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D0DF7-D577-42F8-9358-17E2D7FD497B}" type="datetime1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09/11/2022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360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E4A8-FCFD-4937-8B3E-950402463ED8}" type="datetime1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58243-42FE-40B8-9212-A345BF3C3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20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8391" y="434109"/>
            <a:ext cx="9995022" cy="1858781"/>
          </a:xfrm>
        </p:spPr>
        <p:txBody>
          <a:bodyPr/>
          <a:lstStyle/>
          <a:p>
            <a:r>
              <a:rPr lang="fr-FR" sz="2800" dirty="0" smtClean="0"/>
              <a:t>Risques, vulnérabilité et recours dans le Grand Sud de Madagascar : une approche par le genre</a:t>
            </a:r>
            <a:r>
              <a:rPr lang="fr-FR" dirty="0"/>
              <a:t/>
            </a:r>
            <a:br>
              <a:rPr lang="fr-FR" dirty="0"/>
            </a:br>
            <a:endParaRPr lang="fr-FR" altLang="fr-FR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39739" y="3110594"/>
            <a:ext cx="10360879" cy="2108678"/>
          </a:xfrm>
        </p:spPr>
        <p:txBody>
          <a:bodyPr/>
          <a:lstStyle/>
          <a:p>
            <a:endParaRPr lang="fr-FR" dirty="0"/>
          </a:p>
          <a:p>
            <a:r>
              <a:rPr lang="fr-FR" dirty="0" smtClean="0"/>
              <a:t>Isabelle Droy, IRD UMI Source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Mampinanina</a:t>
            </a:r>
            <a:r>
              <a:rPr lang="fr-FR" dirty="0" smtClean="0"/>
              <a:t> </a:t>
            </a:r>
            <a:r>
              <a:rPr lang="fr-FR" dirty="0" err="1" smtClean="0"/>
              <a:t>Andrianaivo</a:t>
            </a:r>
            <a:r>
              <a:rPr lang="fr-FR" dirty="0" smtClean="0"/>
              <a:t>, </a:t>
            </a:r>
            <a:r>
              <a:rPr lang="fr-FR" dirty="0" err="1" smtClean="0"/>
              <a:t>Clersé</a:t>
            </a:r>
            <a:r>
              <a:rPr lang="fr-FR" dirty="0" smtClean="0"/>
              <a:t> et UMI Source    </a:t>
            </a:r>
          </a:p>
          <a:p>
            <a:r>
              <a:rPr lang="fr-FR" dirty="0" smtClean="0"/>
              <a:t>      Jean Etienne </a:t>
            </a:r>
            <a:r>
              <a:rPr lang="fr-FR" dirty="0" err="1" smtClean="0"/>
              <a:t>Bidou</a:t>
            </a:r>
            <a:r>
              <a:rPr lang="fr-FR" dirty="0" smtClean="0"/>
              <a:t>, LAM</a:t>
            </a:r>
            <a:endParaRPr lang="fr-FR" dirty="0"/>
          </a:p>
          <a:p>
            <a:r>
              <a:rPr lang="fr-FR" i="1" dirty="0" smtClean="0"/>
              <a:t> </a:t>
            </a:r>
            <a:endParaRPr lang="fr-FR" i="1" dirty="0"/>
          </a:p>
          <a:p>
            <a:endParaRPr lang="fr-FR" dirty="0" smtClean="0"/>
          </a:p>
          <a:p>
            <a:endParaRPr lang="fr-FR" sz="2000" i="1" dirty="0" smtClean="0"/>
          </a:p>
          <a:p>
            <a:endParaRPr lang="fr-FR" sz="2000" i="1" dirty="0"/>
          </a:p>
          <a:p>
            <a:endParaRPr lang="fr-FR" sz="2000" i="1" dirty="0" smtClean="0"/>
          </a:p>
          <a:p>
            <a:endParaRPr lang="fr-FR" sz="2000" i="1" dirty="0"/>
          </a:p>
          <a:p>
            <a:endParaRPr lang="fr-FR" sz="2000" i="1" dirty="0" smtClean="0"/>
          </a:p>
          <a:p>
            <a:endParaRPr lang="fr-FR" sz="2000" i="1" dirty="0"/>
          </a:p>
          <a:p>
            <a:endParaRPr lang="fr-FR" sz="2000" i="1" dirty="0"/>
          </a:p>
        </p:txBody>
      </p:sp>
      <p:sp>
        <p:nvSpPr>
          <p:cNvPr id="2" name="ZoneTexte 1"/>
          <p:cNvSpPr txBox="1"/>
          <p:nvPr/>
        </p:nvSpPr>
        <p:spPr>
          <a:xfrm>
            <a:off x="864198" y="6114905"/>
            <a:ext cx="772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i="1" dirty="0" smtClean="0">
                <a:solidFill>
                  <a:srgbClr val="000000"/>
                </a:solidFill>
                <a:latin typeface="Arial"/>
              </a:rPr>
              <a:t>9 novembre 2022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750" y="5297202"/>
            <a:ext cx="5266469" cy="137423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2555" y="5359795"/>
            <a:ext cx="2049522" cy="140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13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8568647" y="704564"/>
            <a:ext cx="3013753" cy="5822950"/>
          </a:xfrm>
        </p:spPr>
        <p:txBody>
          <a:bodyPr/>
          <a:lstStyle/>
          <a:p>
            <a:r>
              <a:rPr lang="fr-FR" dirty="0"/>
              <a:t>Analyse factorielle des correspondances : 75% facteur 1 et 2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Opposition axe 1 entre risques sociaux et risques agricoles</a:t>
            </a:r>
            <a:endParaRPr lang="fr-FR" dirty="0"/>
          </a:p>
        </p:txBody>
      </p:sp>
      <p:pic>
        <p:nvPicPr>
          <p:cNvPr id="5" name="Pictur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2" r="3415"/>
          <a:stretch/>
        </p:blipFill>
        <p:spPr bwMode="auto">
          <a:xfrm>
            <a:off x="40942" y="157316"/>
            <a:ext cx="8670440" cy="678077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llipse 8"/>
          <p:cNvSpPr/>
          <p:nvPr/>
        </p:nvSpPr>
        <p:spPr>
          <a:xfrm>
            <a:off x="3157877" y="1877137"/>
            <a:ext cx="5219271" cy="22705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01782" y="704564"/>
            <a:ext cx="3130479" cy="5233785"/>
          </a:xfrm>
          <a:prstGeom prst="ellipse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096919" y="4051704"/>
            <a:ext cx="3280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Risques agricoles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125958" y="5615183"/>
            <a:ext cx="3280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Risques sociaux</a:t>
            </a:r>
            <a:endParaRPr lang="fr-FR" sz="3600" dirty="0">
              <a:solidFill>
                <a:srgbClr val="7030A0"/>
              </a:solidFill>
            </a:endParaRPr>
          </a:p>
        </p:txBody>
      </p:sp>
      <p:cxnSp>
        <p:nvCxnSpPr>
          <p:cNvPr id="29" name="Connecteur droit avec flèche 28"/>
          <p:cNvCxnSpPr/>
          <p:nvPr/>
        </p:nvCxnSpPr>
        <p:spPr>
          <a:xfrm flipH="1">
            <a:off x="3894195" y="4850435"/>
            <a:ext cx="1355124" cy="10206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10644363" y="2538821"/>
            <a:ext cx="13863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Axe 1 </a:t>
            </a:r>
            <a:r>
              <a:rPr lang="fr-FR" sz="2800" dirty="0" smtClean="0">
                <a:solidFill>
                  <a:srgbClr val="FF0000"/>
                </a:solidFill>
              </a:rPr>
              <a:t>(44%)</a:t>
            </a:r>
            <a:endParaRPr lang="fr-FR" sz="2800" dirty="0">
              <a:solidFill>
                <a:srgbClr val="FF0000"/>
              </a:solidFill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flipV="1">
            <a:off x="8686590" y="3038168"/>
            <a:ext cx="1804429" cy="6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33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8983287" y="417682"/>
            <a:ext cx="2624746" cy="6249818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Opposition axe 2 entre vicissitudes de la vie familiale et problèmes d’argent</a:t>
            </a:r>
            <a:endParaRPr lang="fr-FR" dirty="0"/>
          </a:p>
        </p:txBody>
      </p:sp>
      <p:pic>
        <p:nvPicPr>
          <p:cNvPr id="5" name="Pictur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6" r="2557"/>
          <a:stretch/>
        </p:blipFill>
        <p:spPr bwMode="auto">
          <a:xfrm>
            <a:off x="0" y="-11585"/>
            <a:ext cx="8330497" cy="645048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llipse 8"/>
          <p:cNvSpPr/>
          <p:nvPr/>
        </p:nvSpPr>
        <p:spPr>
          <a:xfrm>
            <a:off x="3400733" y="1646918"/>
            <a:ext cx="4821180" cy="208929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01782" y="704564"/>
            <a:ext cx="3130479" cy="5233785"/>
          </a:xfrm>
          <a:prstGeom prst="ellipse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4717065" y="640953"/>
            <a:ext cx="32802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7030A0"/>
                </a:solidFill>
              </a:rPr>
              <a:t>Vicissitudes de la vie </a:t>
            </a:r>
            <a:r>
              <a:rPr lang="fr-FR" sz="2800" dirty="0" smtClean="0">
                <a:solidFill>
                  <a:srgbClr val="7030A0"/>
                </a:solidFill>
              </a:rPr>
              <a:t>familiale</a:t>
            </a:r>
            <a:endParaRPr lang="fr-FR" sz="2000" dirty="0">
              <a:solidFill>
                <a:srgbClr val="7030A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199916" y="4807975"/>
            <a:ext cx="3620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92D050"/>
                </a:solidFill>
              </a:rPr>
              <a:t>Problèmes d’argent</a:t>
            </a:r>
            <a:endParaRPr lang="fr-FR" sz="2800" dirty="0">
              <a:solidFill>
                <a:srgbClr val="92D050"/>
              </a:solidFill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flipH="1" flipV="1">
            <a:off x="2753905" y="417682"/>
            <a:ext cx="33627" cy="589045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121561" y="819731"/>
            <a:ext cx="12642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02060"/>
                </a:solidFill>
              </a:rPr>
              <a:t>Axe 2 </a:t>
            </a:r>
            <a:r>
              <a:rPr lang="fr-FR" sz="2800" dirty="0" smtClean="0">
                <a:solidFill>
                  <a:srgbClr val="002060"/>
                </a:solidFill>
              </a:rPr>
              <a:t>(</a:t>
            </a:r>
            <a:r>
              <a:rPr lang="fr-FR" sz="2800" dirty="0" smtClean="0">
                <a:solidFill>
                  <a:srgbClr val="002060"/>
                </a:solidFill>
              </a:rPr>
              <a:t>32</a:t>
            </a:r>
            <a:r>
              <a:rPr lang="fr-FR" sz="2800" dirty="0" smtClean="0">
                <a:solidFill>
                  <a:srgbClr val="002060"/>
                </a:solidFill>
              </a:rPr>
              <a:t>%)</a:t>
            </a:r>
            <a:endParaRPr lang="fr-F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pic>
        <p:nvPicPr>
          <p:cNvPr id="9" name="Picture 2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203"/>
            <a:ext cx="6225393" cy="47176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contenu 7"/>
          <p:cNvSpPr>
            <a:spLocks noGrp="1"/>
          </p:cNvSpPr>
          <p:nvPr>
            <p:ph sz="quarter" idx="2"/>
          </p:nvPr>
        </p:nvSpPr>
        <p:spPr>
          <a:xfrm>
            <a:off x="6125498" y="108155"/>
            <a:ext cx="5889522" cy="6102145"/>
          </a:xfrm>
        </p:spPr>
        <p:txBody>
          <a:bodyPr>
            <a:normAutofit fontScale="92500" lnSpcReduction="10000"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Classe 1 : Risques agricoles </a:t>
            </a:r>
            <a:endParaRPr lang="fr-FR" sz="2400" dirty="0" smtClean="0"/>
          </a:p>
          <a:p>
            <a:pPr lvl="1"/>
            <a:r>
              <a:rPr lang="fr-FR" dirty="0" smtClean="0"/>
              <a:t>Dégâts sur les cultures, inégalité équipement techniques, sécheresses et famines antérieures</a:t>
            </a:r>
          </a:p>
          <a:p>
            <a:pPr lvl="1"/>
            <a:r>
              <a:rPr lang="fr-FR" i="1" dirty="0" smtClean="0"/>
              <a:t>Hommes </a:t>
            </a:r>
            <a:r>
              <a:rPr lang="fr-FR" i="1" dirty="0" smtClean="0"/>
              <a:t> </a:t>
            </a:r>
            <a:r>
              <a:rPr lang="fr-FR" i="1" dirty="0" smtClean="0"/>
              <a:t>et </a:t>
            </a:r>
            <a:r>
              <a:rPr lang="fr-FR" i="1" dirty="0" smtClean="0"/>
              <a:t>Femmes </a:t>
            </a:r>
            <a:r>
              <a:rPr lang="fr-FR" i="1" dirty="0" err="1" smtClean="0"/>
              <a:t>Ambazoha</a:t>
            </a:r>
            <a:r>
              <a:rPr lang="fr-FR" i="1" dirty="0" smtClean="0"/>
              <a:t> et </a:t>
            </a:r>
            <a:r>
              <a:rPr lang="fr-FR" i="1" dirty="0" err="1" smtClean="0"/>
              <a:t>Ambahita</a:t>
            </a:r>
            <a:endParaRPr lang="fr-FR" i="1" dirty="0" smtClean="0"/>
          </a:p>
          <a:p>
            <a:r>
              <a:rPr lang="fr-FR" sz="2400" dirty="0" smtClean="0">
                <a:solidFill>
                  <a:srgbClr val="FF0000"/>
                </a:solidFill>
              </a:rPr>
              <a:t>Classe </a:t>
            </a:r>
            <a:r>
              <a:rPr lang="fr-FR" sz="2400" dirty="0" smtClean="0">
                <a:solidFill>
                  <a:srgbClr val="FF0000"/>
                </a:solidFill>
              </a:rPr>
              <a:t>4 : Obligations sociales, chocs majeurs</a:t>
            </a:r>
          </a:p>
          <a:p>
            <a:pPr lvl="1"/>
            <a:r>
              <a:rPr lang="fr-FR" dirty="0" smtClean="0"/>
              <a:t>3 sur 4, importance décapitalisation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 smtClean="0"/>
              <a:t>conséquences  parfois dramatiques (faim, vente terres), </a:t>
            </a:r>
            <a:endParaRPr lang="fr-FR" dirty="0" smtClean="0"/>
          </a:p>
          <a:p>
            <a:pPr lvl="1"/>
            <a:r>
              <a:rPr lang="fr-FR" i="1" dirty="0" smtClean="0"/>
              <a:t>surtout hommes </a:t>
            </a:r>
            <a:r>
              <a:rPr lang="fr-FR" i="1" dirty="0" smtClean="0"/>
              <a:t>mais aussi </a:t>
            </a:r>
            <a:r>
              <a:rPr lang="fr-FR" i="1" dirty="0" smtClean="0"/>
              <a:t>femmes en couple</a:t>
            </a:r>
            <a:endParaRPr lang="fr-FR" i="1" dirty="0"/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Classe 3 :Vicissitudes de la vie familiale </a:t>
            </a:r>
          </a:p>
          <a:p>
            <a:pPr lvl="1"/>
            <a:r>
              <a:rPr lang="fr-FR" dirty="0" smtClean="0"/>
              <a:t>Descendance nombreuse </a:t>
            </a:r>
          </a:p>
          <a:p>
            <a:pPr lvl="1"/>
            <a:r>
              <a:rPr lang="fr-FR" dirty="0"/>
              <a:t>I</a:t>
            </a:r>
            <a:r>
              <a:rPr lang="fr-FR" dirty="0" smtClean="0"/>
              <a:t>nstabilité familiale</a:t>
            </a:r>
          </a:p>
          <a:p>
            <a:pPr lvl="1"/>
            <a:r>
              <a:rPr lang="fr-FR" i="1" dirty="0" smtClean="0"/>
              <a:t>Surtout femmes seules</a:t>
            </a:r>
          </a:p>
          <a:p>
            <a:r>
              <a:rPr lang="fr-FR" dirty="0">
                <a:solidFill>
                  <a:srgbClr val="FF0000"/>
                </a:solidFill>
              </a:rPr>
              <a:t>Classe 2 : Problèmes matériels : </a:t>
            </a:r>
            <a:r>
              <a:rPr lang="fr-FR" dirty="0" smtClean="0">
                <a:solidFill>
                  <a:srgbClr val="FF0000"/>
                </a:solidFill>
              </a:rPr>
              <a:t>l’argent</a:t>
            </a:r>
          </a:p>
          <a:p>
            <a:pPr lvl="1"/>
            <a:r>
              <a:rPr lang="fr-FR" dirty="0" smtClean="0"/>
              <a:t>Entre usure et micro-crédit</a:t>
            </a:r>
          </a:p>
          <a:p>
            <a:pPr lvl="1"/>
            <a:r>
              <a:rPr lang="fr-FR" dirty="0" smtClean="0"/>
              <a:t>Les programmes de développement comme enjeux de pouvoir</a:t>
            </a:r>
          </a:p>
          <a:p>
            <a:pPr lvl="1"/>
            <a:r>
              <a:rPr lang="fr-FR" i="1" dirty="0" smtClean="0"/>
              <a:t>Hommes et femmes, </a:t>
            </a:r>
            <a:r>
              <a:rPr lang="fr-FR" i="1" dirty="0" err="1" smtClean="0"/>
              <a:t>Ifotaka</a:t>
            </a:r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241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 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Limites analyse textuelle souvent discutées</a:t>
            </a:r>
          </a:p>
          <a:p>
            <a:r>
              <a:rPr lang="fr-FR" dirty="0" smtClean="0"/>
              <a:t>Entrée par le genre permet de distinguer les enjeux </a:t>
            </a:r>
            <a:r>
              <a:rPr lang="fr-FR" dirty="0"/>
              <a:t>"ce à quoi on tient et qu'on risque de perdre". </a:t>
            </a:r>
            <a:endParaRPr lang="fr-FR" dirty="0" smtClean="0"/>
          </a:p>
          <a:p>
            <a:r>
              <a:rPr lang="fr-FR" dirty="0" smtClean="0"/>
              <a:t>Représentations sociales ont permis de faire </a:t>
            </a:r>
            <a:r>
              <a:rPr lang="fr-FR" dirty="0" smtClean="0"/>
              <a:t>ressortir </a:t>
            </a:r>
            <a:r>
              <a:rPr lang="fr-FR" dirty="0" smtClean="0"/>
              <a:t>l'importance </a:t>
            </a:r>
            <a:r>
              <a:rPr lang="fr-FR" dirty="0"/>
              <a:t>fondamentale des cérémonies, leur poids considérable dans l'économie des ménages. </a:t>
            </a:r>
            <a:endParaRPr lang="fr-FR" dirty="0" smtClean="0"/>
          </a:p>
          <a:p>
            <a:r>
              <a:rPr lang="fr-FR" dirty="0" smtClean="0"/>
              <a:t>Sociétés lignagères,  recours et inégalités de genre</a:t>
            </a:r>
          </a:p>
          <a:p>
            <a:r>
              <a:rPr lang="fr-FR" dirty="0" smtClean="0"/>
              <a:t>Vulnérabilité accrue dans une société en transition sociale et culturelle difficile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94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4672" y="792666"/>
            <a:ext cx="11148291" cy="769071"/>
          </a:xfrm>
        </p:spPr>
        <p:txBody>
          <a:bodyPr>
            <a:normAutofit fontScale="90000"/>
          </a:bodyPr>
          <a:lstStyle/>
          <a:p>
            <a:r>
              <a:rPr lang="fr-FR" dirty="0"/>
              <a:t>Pourquoi une entrée par le genre sur les questions de risques, vulnérabilité et recours dans le Grand Sud ?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564255" y="1367702"/>
            <a:ext cx="10982037" cy="46066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Différenciation droits, activités, responsabilités entre femmes et </a:t>
            </a:r>
            <a:r>
              <a:rPr lang="fr-FR" dirty="0" smtClean="0"/>
              <a:t>hommes</a:t>
            </a:r>
          </a:p>
          <a:p>
            <a:r>
              <a:rPr lang="fr-FR" dirty="0" smtClean="0"/>
              <a:t>Chocs </a:t>
            </a:r>
            <a:r>
              <a:rPr lang="fr-FR" dirty="0" smtClean="0"/>
              <a:t>récurrents et multiples, de différentes </a:t>
            </a:r>
            <a:r>
              <a:rPr lang="fr-FR" dirty="0" smtClean="0"/>
              <a:t>origines : environnementau</a:t>
            </a:r>
            <a:r>
              <a:rPr lang="fr-FR" dirty="0" smtClean="0"/>
              <a:t>x, agricoles</a:t>
            </a:r>
            <a:endParaRPr lang="fr-FR" dirty="0" smtClean="0"/>
          </a:p>
          <a:p>
            <a:r>
              <a:rPr lang="fr-FR" dirty="0" smtClean="0"/>
              <a:t>IPM le plus élevé du pays (</a:t>
            </a:r>
            <a:r>
              <a:rPr lang="fr-FR" dirty="0" err="1" smtClean="0"/>
              <a:t>Mics</a:t>
            </a:r>
            <a:r>
              <a:rPr lang="fr-FR" dirty="0" smtClean="0"/>
              <a:t> 2018</a:t>
            </a:r>
            <a:r>
              <a:rPr lang="fr-FR" dirty="0" smtClean="0"/>
              <a:t>), 9/10 pauvres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Importance de la part des femmes chefs de ménage </a:t>
            </a:r>
            <a:r>
              <a:rPr lang="fr-FR" dirty="0" smtClean="0"/>
              <a:t>(39% RGPH 2018)</a:t>
            </a:r>
            <a:endParaRPr lang="fr-FR" dirty="0" smtClean="0"/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Question sur les conséquences des inégalités de genre sur l’exposition aux risques, la vulnérabilité et le type de recours mobilisé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Entrée par les représentations sociales en mobilisant l’analyse textuelle d’entretiens 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253606" y="4324196"/>
            <a:ext cx="693513" cy="277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253606" y="5466735"/>
            <a:ext cx="693513" cy="271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6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Genre : de quoi parle-t-on?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EE3A-E04E-461F-BA9F-5D3891701FE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195071" y="1022465"/>
            <a:ext cx="11416825" cy="5515987"/>
          </a:xfrm>
        </p:spPr>
        <p:txBody>
          <a:bodyPr>
            <a:normAutofit fontScale="85000" lnSpcReduction="20000"/>
          </a:bodyPr>
          <a:lstStyle/>
          <a:p>
            <a:pPr lvl="1">
              <a:buSzPct val="100000"/>
            </a:pPr>
            <a:endParaRPr lang="fr-FR" sz="1800" dirty="0"/>
          </a:p>
          <a:p>
            <a:r>
              <a:rPr lang="fr-FR" sz="3400" dirty="0"/>
              <a:t>Genre : de quoi parle-t-on ?</a:t>
            </a:r>
          </a:p>
          <a:p>
            <a:pPr marL="274320" lvl="1" indent="0">
              <a:buSzPct val="100000"/>
              <a:buNone/>
            </a:pPr>
            <a:r>
              <a:rPr lang="fr-FR" sz="3400" dirty="0"/>
              <a:t>= </a:t>
            </a:r>
            <a:r>
              <a:rPr lang="fr-FR" sz="3400" dirty="0">
                <a:solidFill>
                  <a:srgbClr val="FF0000"/>
                </a:solidFill>
              </a:rPr>
              <a:t>Système </a:t>
            </a:r>
            <a:r>
              <a:rPr lang="fr-FR" sz="3400" u="sng" dirty="0">
                <a:solidFill>
                  <a:srgbClr val="FF0000"/>
                </a:solidFill>
              </a:rPr>
              <a:t>socialement construit </a:t>
            </a:r>
            <a:r>
              <a:rPr lang="fr-FR" sz="3400" dirty="0">
                <a:solidFill>
                  <a:srgbClr val="FF0000"/>
                </a:solidFill>
              </a:rPr>
              <a:t>de </a:t>
            </a:r>
            <a:r>
              <a:rPr lang="fr-FR" sz="3400" dirty="0" err="1">
                <a:solidFill>
                  <a:srgbClr val="FF0000"/>
                </a:solidFill>
              </a:rPr>
              <a:t>bicatégorisation</a:t>
            </a:r>
            <a:r>
              <a:rPr lang="fr-FR" sz="3400" dirty="0">
                <a:solidFill>
                  <a:srgbClr val="FF0000"/>
                </a:solidFill>
              </a:rPr>
              <a:t> hiérarchisé</a:t>
            </a:r>
          </a:p>
          <a:p>
            <a:pPr lvl="1">
              <a:buSzPct val="100000"/>
            </a:pPr>
            <a:r>
              <a:rPr lang="fr-FR" sz="3400" dirty="0"/>
              <a:t>entre les sexes (hommes/femmes) </a:t>
            </a:r>
          </a:p>
          <a:p>
            <a:pPr lvl="1">
              <a:buSzPct val="100000"/>
            </a:pPr>
            <a:r>
              <a:rPr lang="fr-FR" sz="3400" dirty="0"/>
              <a:t>entre les  valeurs qui leurs sont associées masculin et féminin  </a:t>
            </a:r>
            <a:endParaRPr lang="fr-FR" sz="3400" dirty="0" smtClean="0"/>
          </a:p>
          <a:p>
            <a:pPr lvl="1">
              <a:buSzPct val="100000"/>
            </a:pPr>
            <a:r>
              <a:rPr lang="fr-FR" sz="3400" dirty="0" smtClean="0"/>
              <a:t>Valorisation différentielle du travail et </a:t>
            </a:r>
            <a:r>
              <a:rPr lang="fr-FR" sz="3400" dirty="0" err="1" smtClean="0"/>
              <a:t>invisibilisation</a:t>
            </a:r>
            <a:r>
              <a:rPr lang="fr-FR" sz="3400" dirty="0" smtClean="0"/>
              <a:t> des activités de reproduction sociale : travaux domestiques et du </a:t>
            </a:r>
            <a:r>
              <a:rPr lang="fr-FR" sz="3400" i="1" dirty="0" smtClean="0"/>
              <a:t>care</a:t>
            </a:r>
            <a:endParaRPr lang="fr-FR" sz="3400" dirty="0" smtClean="0"/>
          </a:p>
          <a:p>
            <a:pPr lvl="1">
              <a:buSzPct val="100000"/>
            </a:pPr>
            <a:endParaRPr lang="fr-FR" sz="3400" dirty="0" smtClean="0"/>
          </a:p>
          <a:p>
            <a:r>
              <a:rPr lang="fr-FR" sz="3400" dirty="0" smtClean="0"/>
              <a:t>Rôle normes et institutions </a:t>
            </a:r>
          </a:p>
          <a:p>
            <a:pPr lvl="1"/>
            <a:r>
              <a:rPr lang="fr-FR" sz="3400" dirty="0" smtClean="0"/>
              <a:t>Inégalités de représentation et contrôle </a:t>
            </a:r>
            <a:r>
              <a:rPr lang="fr-FR" sz="3400" dirty="0" smtClean="0"/>
              <a:t>décision</a:t>
            </a:r>
          </a:p>
          <a:p>
            <a:r>
              <a:rPr lang="fr-FR" sz="3800" dirty="0" smtClean="0"/>
              <a:t>Dynamique des relations de genre évolue rapidement</a:t>
            </a:r>
            <a:endParaRPr lang="fr-FR" sz="3800" dirty="0" smtClean="0"/>
          </a:p>
          <a:p>
            <a:pPr lvl="1"/>
            <a:endParaRPr lang="fr-FR" sz="3400" dirty="0" smtClean="0"/>
          </a:p>
          <a:p>
            <a:pPr marL="0" indent="0">
              <a:buNone/>
            </a:pPr>
            <a:r>
              <a:rPr lang="fr-FR" sz="2100" dirty="0" smtClean="0"/>
              <a:t/>
            </a:r>
            <a:br>
              <a:rPr lang="fr-FR" sz="21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225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130935" y="384426"/>
            <a:ext cx="103632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Aléas et risques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70718" y="1447801"/>
            <a:ext cx="4789652" cy="5218330"/>
          </a:xfrm>
        </p:spPr>
        <p:txBody>
          <a:bodyPr/>
          <a:lstStyle/>
          <a:p>
            <a:endParaRPr lang="fr-FR" dirty="0"/>
          </a:p>
          <a:p>
            <a:r>
              <a:rPr lang="fr-FR" dirty="0" smtClean="0"/>
              <a:t>Aléas climatiques et environnementaux sont « neutres » </a:t>
            </a:r>
          </a:p>
          <a:p>
            <a:r>
              <a:rPr lang="fr-FR" dirty="0" smtClean="0"/>
              <a:t>Mais leurs impacts ne le sont pas: espace du risque : aléa*vulnérabilité</a:t>
            </a:r>
          </a:p>
          <a:p>
            <a:r>
              <a:rPr lang="fr-FR" dirty="0" smtClean="0"/>
              <a:t>Impacts </a:t>
            </a:r>
            <a:r>
              <a:rPr lang="fr-FR" dirty="0"/>
              <a:t>des </a:t>
            </a:r>
            <a:r>
              <a:rPr lang="fr-FR" dirty="0" smtClean="0"/>
              <a:t>aléas </a:t>
            </a:r>
            <a:r>
              <a:rPr lang="fr-FR" dirty="0"/>
              <a:t>interagissent avec l’inégalité de genre = vulnérabilité </a:t>
            </a:r>
            <a:r>
              <a:rPr lang="fr-FR" dirty="0" smtClean="0"/>
              <a:t>spécifique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" name="Picture 5"/>
          <p:cNvPicPr/>
          <p:nvPr/>
        </p:nvPicPr>
        <p:blipFill rotWithShape="1">
          <a:blip r:embed="rId2"/>
          <a:srcRect l="2650" t="5318" b="6784"/>
          <a:stretch/>
        </p:blipFill>
        <p:spPr bwMode="auto">
          <a:xfrm>
            <a:off x="6051480" y="1385407"/>
            <a:ext cx="5983762" cy="49229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34665" y="6210300"/>
            <a:ext cx="54426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</a:rPr>
              <a:t>Gender</a:t>
            </a:r>
            <a:r>
              <a:rPr lang="en-US" sz="1400" dirty="0" smtClean="0"/>
              <a:t> </a:t>
            </a:r>
            <a:r>
              <a:rPr lang="en-US" sz="1400" dirty="0" smtClean="0">
                <a:latin typeface="Arial" panose="020B0604020202020204" pitchFamily="34" charset="0"/>
              </a:rPr>
              <a:t>Dimensions</a:t>
            </a:r>
            <a:r>
              <a:rPr lang="en-US" sz="1400" dirty="0" smtClean="0"/>
              <a:t> </a:t>
            </a:r>
            <a:r>
              <a:rPr lang="en-US" sz="1400" dirty="0" smtClean="0">
                <a:latin typeface="Arial" panose="020B0604020202020204" pitchFamily="34" charset="0"/>
              </a:rPr>
              <a:t>of </a:t>
            </a:r>
            <a:r>
              <a:rPr lang="en-US" sz="1400" dirty="0">
                <a:latin typeface="Arial" panose="020B0604020202020204" pitchFamily="34" charset="0"/>
              </a:rPr>
              <a:t>Disaster </a:t>
            </a:r>
            <a:r>
              <a:rPr lang="en-US" sz="1400" dirty="0" smtClean="0">
                <a:latin typeface="Arial" panose="020B0604020202020204" pitchFamily="34" charset="0"/>
              </a:rPr>
              <a:t>Risk</a:t>
            </a:r>
            <a:r>
              <a:rPr lang="en-US" sz="1400" dirty="0" smtClean="0"/>
              <a:t> </a:t>
            </a:r>
            <a:r>
              <a:rPr lang="en-US" sz="1400" dirty="0" smtClean="0">
                <a:latin typeface="Arial" panose="020B0604020202020204" pitchFamily="34" charset="0"/>
              </a:rPr>
              <a:t>and Resilience,  </a:t>
            </a:r>
            <a:r>
              <a:rPr lang="en-US" sz="1400" dirty="0" err="1" smtClean="0">
                <a:latin typeface="Arial" panose="020B0604020202020204" pitchFamily="34" charset="0"/>
              </a:rPr>
              <a:t>Erman</a:t>
            </a:r>
            <a:r>
              <a:rPr lang="en-US" sz="1400" dirty="0" smtClean="0">
                <a:latin typeface="Arial" panose="020B0604020202020204" pitchFamily="34" charset="0"/>
              </a:rPr>
              <a:t> et al. 2021, GFDRR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9393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773" y="662701"/>
            <a:ext cx="5352876" cy="493670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04672" y="-100277"/>
            <a:ext cx="10363200" cy="1143000"/>
          </a:xfrm>
        </p:spPr>
        <p:txBody>
          <a:bodyPr/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Vulnérabilités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34297" y="973395"/>
            <a:ext cx="6546940" cy="5694106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/>
              <a:t>Vulnérabilité vue comme une absence de droits (y compris politiques) (</a:t>
            </a:r>
            <a:r>
              <a:rPr lang="fr-FR" dirty="0" err="1"/>
              <a:t>Dreze</a:t>
            </a:r>
            <a:r>
              <a:rPr lang="fr-FR" dirty="0"/>
              <a:t> et Sen, 1989)</a:t>
            </a:r>
          </a:p>
          <a:p>
            <a:r>
              <a:rPr lang="fr-FR" dirty="0" smtClean="0"/>
              <a:t>Espace </a:t>
            </a:r>
            <a:r>
              <a:rPr lang="fr-FR" dirty="0"/>
              <a:t>de la vulnérabilité </a:t>
            </a:r>
          </a:p>
          <a:p>
            <a:pPr marL="891540" lvl="2" indent="-342900">
              <a:buFont typeface="Wingdings" panose="05000000000000000000" pitchFamily="2" charset="2"/>
              <a:buChar char="v"/>
            </a:pPr>
            <a:r>
              <a:rPr lang="fr-FR" sz="2400" b="1" dirty="0">
                <a:solidFill>
                  <a:srgbClr val="FF0000"/>
                </a:solidFill>
              </a:rPr>
              <a:t>Droits, dotations, pouvoir d’agir et économie politique</a:t>
            </a:r>
          </a:p>
          <a:p>
            <a:r>
              <a:rPr lang="fr-FR" dirty="0"/>
              <a:t>S’applique bien aux inégalités de genre</a:t>
            </a:r>
          </a:p>
          <a:p>
            <a:r>
              <a:rPr lang="fr-FR" dirty="0" smtClean="0"/>
              <a:t>Structures </a:t>
            </a:r>
            <a:r>
              <a:rPr lang="fr-FR" dirty="0"/>
              <a:t>patriarcales limitent les droits des femmes </a:t>
            </a:r>
          </a:p>
          <a:p>
            <a:r>
              <a:rPr lang="fr-FR" dirty="0" smtClean="0"/>
              <a:t>Inégalités d’accès aux ressources (A, potentialité)</a:t>
            </a:r>
          </a:p>
          <a:p>
            <a:r>
              <a:rPr lang="fr-FR" dirty="0" smtClean="0"/>
              <a:t>Inégalités de représentation, (C)</a:t>
            </a:r>
          </a:p>
          <a:p>
            <a:r>
              <a:rPr lang="fr-FR" dirty="0" smtClean="0"/>
              <a:t>Inégale exposition </a:t>
            </a:r>
            <a:r>
              <a:rPr lang="fr-FR" dirty="0"/>
              <a:t>aux risques environnementaux (B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8681663" y="289731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9366209" y="1638300"/>
            <a:ext cx="686673" cy="559427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/>
          <p:nvPr/>
        </p:nvCxnSpPr>
        <p:spPr>
          <a:xfrm flipH="1">
            <a:off x="9018740" y="3244241"/>
            <a:ext cx="212942" cy="25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8879782" y="2909373"/>
            <a:ext cx="686673" cy="5594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9921761" y="2793304"/>
            <a:ext cx="750347" cy="675496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7236542" y="6027174"/>
            <a:ext cx="44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structural causes of </a:t>
            </a:r>
            <a:r>
              <a:rPr lang="fr-FR" dirty="0" err="1" smtClean="0"/>
              <a:t>vulnerability</a:t>
            </a:r>
            <a:r>
              <a:rPr lang="fr-FR" dirty="0" smtClean="0"/>
              <a:t> Watts et </a:t>
            </a:r>
            <a:r>
              <a:rPr lang="fr-FR" dirty="0" err="1" smtClean="0"/>
              <a:t>Bohle</a:t>
            </a:r>
            <a:r>
              <a:rPr lang="fr-FR" dirty="0" smtClean="0"/>
              <a:t>, 1993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09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99872" y="213406"/>
            <a:ext cx="8754620" cy="661869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Vulnérabilité spécifique des femmes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EE3A-E04E-461F-BA9F-5D3891701FE2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254369" y="834204"/>
            <a:ext cx="11074400" cy="4569691"/>
          </a:xfrm>
        </p:spPr>
        <p:txBody>
          <a:bodyPr>
            <a:noAutofit/>
          </a:bodyPr>
          <a:lstStyle/>
          <a:p>
            <a:r>
              <a:rPr lang="fr-FR" sz="2800" dirty="0" smtClean="0"/>
              <a:t>Liée à la répartition des tâches et activités  </a:t>
            </a:r>
          </a:p>
          <a:p>
            <a:pPr lvl="1"/>
            <a:r>
              <a:rPr lang="fr-FR" sz="2800" dirty="0" smtClean="0"/>
              <a:t>surcroît de travail tâches reproduction sociale (eau, bois);  mal mesuré</a:t>
            </a:r>
          </a:p>
          <a:p>
            <a:pPr lvl="1"/>
            <a:r>
              <a:rPr lang="fr-FR" sz="2800" dirty="0" smtClean="0"/>
              <a:t>ISF très élevé (8 enfants par femme)</a:t>
            </a:r>
          </a:p>
          <a:p>
            <a:pPr>
              <a:buSzPct val="100000"/>
            </a:pPr>
            <a:endParaRPr lang="fr-FR" sz="2800" dirty="0" smtClean="0"/>
          </a:p>
          <a:p>
            <a:pPr>
              <a:buSzPct val="100000"/>
            </a:pPr>
            <a:r>
              <a:rPr lang="fr-FR" sz="2800" dirty="0" smtClean="0"/>
              <a:t>Impacts inégalités de droits </a:t>
            </a:r>
          </a:p>
          <a:p>
            <a:pPr lvl="1">
              <a:buSzPct val="100000"/>
            </a:pPr>
            <a:r>
              <a:rPr lang="fr-FR" sz="2800" dirty="0" smtClean="0"/>
              <a:t>Accès à la terre et aux ressources productives (crédit, matériel agricole)</a:t>
            </a:r>
          </a:p>
          <a:p>
            <a:pPr lvl="1">
              <a:buSzPct val="100000"/>
            </a:pPr>
            <a:r>
              <a:rPr lang="fr-FR" sz="2800" dirty="0" smtClean="0"/>
              <a:t>Violences de genre : mariage précoce, mortalité maternelle</a:t>
            </a:r>
          </a:p>
          <a:p>
            <a:pPr lvl="1">
              <a:buSzPct val="100000"/>
            </a:pPr>
            <a:r>
              <a:rPr lang="fr-FR" sz="2800" dirty="0" smtClean="0"/>
              <a:t>Participation </a:t>
            </a:r>
            <a:r>
              <a:rPr lang="fr-FR" sz="2800" dirty="0" smtClean="0"/>
              <a:t>réduite aux décisions (ENSOMD, 2014)</a:t>
            </a:r>
            <a:endParaRPr lang="fr-FR" sz="2800" dirty="0" smtClean="0"/>
          </a:p>
          <a:p>
            <a:pPr marL="320040" lvl="1" indent="0">
              <a:buSzPct val="100000"/>
              <a:buNone/>
            </a:pPr>
            <a:endParaRPr lang="fr-FR" sz="2800" dirty="0" smtClean="0"/>
          </a:p>
          <a:p>
            <a:pPr>
              <a:buSzPct val="100000"/>
            </a:pPr>
            <a:r>
              <a:rPr lang="fr-FR" sz="2800" dirty="0" smtClean="0"/>
              <a:t>Charges accrues contexte migration saisonnière ou longue durée des </a:t>
            </a:r>
            <a:r>
              <a:rPr lang="fr-FR" sz="2800" dirty="0" smtClean="0"/>
              <a:t>hommes et de la transformation du milieu </a:t>
            </a:r>
            <a:endParaRPr lang="fr-FR" sz="2800" dirty="0" smtClean="0"/>
          </a:p>
          <a:p>
            <a:pPr>
              <a:buSzPct val="100000"/>
            </a:pPr>
            <a:r>
              <a:rPr lang="fr-FR" sz="2800" dirty="0" smtClean="0"/>
              <a:t>Indicateurs vulnérabilité : santé, malnutrition chronique infantile, anémie</a:t>
            </a:r>
          </a:p>
          <a:p>
            <a:pPr>
              <a:buSzPct val="100000"/>
            </a:pPr>
            <a:endParaRPr lang="fr-FR" sz="3100" dirty="0"/>
          </a:p>
          <a:p>
            <a:pPr>
              <a:buSzPct val="100000"/>
            </a:pPr>
            <a:endParaRPr lang="fr-FR" sz="3100" dirty="0" smtClean="0"/>
          </a:p>
          <a:p>
            <a:pPr>
              <a:buSzPct val="100000"/>
            </a:pPr>
            <a:endParaRPr lang="fr-FR" sz="2200" dirty="0" smtClean="0"/>
          </a:p>
          <a:p>
            <a:pPr marL="320040" lvl="1" indent="0">
              <a:buSzPct val="100000"/>
              <a:buNone/>
            </a:pPr>
            <a:endParaRPr lang="fr-FR" sz="1800" dirty="0" smtClean="0"/>
          </a:p>
          <a:p>
            <a:pPr>
              <a:buSzPct val="100000"/>
            </a:pPr>
            <a:endParaRPr lang="fr-FR" sz="2000" dirty="0" smtClean="0"/>
          </a:p>
          <a:p>
            <a:pPr>
              <a:buSzPct val="100000"/>
            </a:pPr>
            <a:endParaRPr lang="fr-FR" sz="2000" dirty="0"/>
          </a:p>
          <a:p>
            <a:pPr marL="0" indent="0">
              <a:buSzPct val="100000"/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1296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Données : issues du module P3 de </a:t>
            </a:r>
            <a:r>
              <a:rPr lang="fr-FR" dirty="0" err="1" smtClean="0"/>
              <a:t>Mapnet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pic>
        <p:nvPicPr>
          <p:cNvPr id="9" name="Espace réservé du contenu 3" descr="Capture d’écran 2019-04-29 à 08.28.38.png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19" r="-9119"/>
          <a:stretch>
            <a:fillRect/>
          </a:stretch>
        </p:blipFill>
        <p:spPr>
          <a:xfrm>
            <a:off x="195072" y="989057"/>
            <a:ext cx="9865721" cy="4980432"/>
          </a:xfrm>
          <a:prstGeom prst="rect">
            <a:avLst/>
          </a:prstGeom>
          <a:ln w="19050">
            <a:noFill/>
          </a:ln>
        </p:spPr>
      </p:pic>
      <p:grpSp>
        <p:nvGrpSpPr>
          <p:cNvPr id="16" name="Groupe 15"/>
          <p:cNvGrpSpPr/>
          <p:nvPr/>
        </p:nvGrpSpPr>
        <p:grpSpPr>
          <a:xfrm>
            <a:off x="4662566" y="1154282"/>
            <a:ext cx="4940799" cy="4187502"/>
            <a:chOff x="4662566" y="1154282"/>
            <a:chExt cx="4940799" cy="4187502"/>
          </a:xfrm>
        </p:grpSpPr>
        <p:grpSp>
          <p:nvGrpSpPr>
            <p:cNvPr id="10" name="Groupe 9"/>
            <p:cNvGrpSpPr/>
            <p:nvPr/>
          </p:nvGrpSpPr>
          <p:grpSpPr>
            <a:xfrm>
              <a:off x="4662566" y="3322995"/>
              <a:ext cx="4283968" cy="1904256"/>
              <a:chOff x="6284889" y="2752724"/>
              <a:chExt cx="4283968" cy="190425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740057" y="2752724"/>
                <a:ext cx="1828800" cy="43281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b="1" dirty="0">
                    <a:solidFill>
                      <a:schemeClr val="tx1"/>
                    </a:solidFill>
                  </a:rPr>
                  <a:t>Récit de vie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84889" y="4240710"/>
                <a:ext cx="1743456" cy="41627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>
                    <a:solidFill>
                      <a:schemeClr val="tx1"/>
                    </a:solidFill>
                  </a:rPr>
                  <a:t>« QUI POURRAIT VOUS AIDER POUR… »</a:t>
                </a:r>
              </a:p>
            </p:txBody>
          </p:sp>
        </p:grpSp>
        <p:sp>
          <p:nvSpPr>
            <p:cNvPr id="13" name="Ellipse 12"/>
            <p:cNvSpPr/>
            <p:nvPr/>
          </p:nvSpPr>
          <p:spPr>
            <a:xfrm>
              <a:off x="6742178" y="1154282"/>
              <a:ext cx="2861187" cy="3254284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5" name="Connecteur en angle 14"/>
            <p:cNvCxnSpPr/>
            <p:nvPr/>
          </p:nvCxnSpPr>
          <p:spPr>
            <a:xfrm rot="5400000" flipH="1" flipV="1">
              <a:off x="7905135" y="5329084"/>
              <a:ext cx="12700" cy="12700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ZoneTexte 16"/>
          <p:cNvSpPr txBox="1"/>
          <p:nvPr/>
        </p:nvSpPr>
        <p:spPr>
          <a:xfrm>
            <a:off x="7075654" y="5007619"/>
            <a:ext cx="43682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Descripteurs issus du module </a:t>
            </a:r>
            <a:r>
              <a:rPr lang="fr-FR" sz="2400" dirty="0" smtClean="0"/>
              <a:t>P1 : genre, statut matrimonial, habitat, occupation principale, âge, site enquête</a:t>
            </a:r>
            <a:endParaRPr lang="fr-FR" sz="2400" dirty="0"/>
          </a:p>
        </p:txBody>
      </p:sp>
      <p:sp>
        <p:nvSpPr>
          <p:cNvPr id="4" name="Flèche courbée vers la gauche 3"/>
          <p:cNvSpPr/>
          <p:nvPr/>
        </p:nvSpPr>
        <p:spPr>
          <a:xfrm rot="6264432">
            <a:off x="5254204" y="5080307"/>
            <a:ext cx="560181" cy="24125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ccolade ouvrante 4"/>
          <p:cNvSpPr/>
          <p:nvPr/>
        </p:nvSpPr>
        <p:spPr>
          <a:xfrm>
            <a:off x="6772326" y="5007619"/>
            <a:ext cx="354194" cy="14521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4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Données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292138" y="901558"/>
            <a:ext cx="6180581" cy="5537342"/>
          </a:xfrm>
        </p:spPr>
        <p:txBody>
          <a:bodyPr>
            <a:normAutofit/>
          </a:bodyPr>
          <a:lstStyle/>
          <a:p>
            <a:pPr marL="320040" lvl="1" indent="0">
              <a:buNone/>
            </a:pP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175 entretiens sur 3 sites (</a:t>
            </a:r>
            <a:r>
              <a:rPr lang="fr-FR" dirty="0" err="1" smtClean="0"/>
              <a:t>Ambazoha</a:t>
            </a:r>
            <a:r>
              <a:rPr lang="fr-FR" dirty="0" smtClean="0"/>
              <a:t>, </a:t>
            </a:r>
            <a:r>
              <a:rPr lang="fr-FR" dirty="0" err="1" smtClean="0"/>
              <a:t>Amabahita</a:t>
            </a:r>
            <a:r>
              <a:rPr lang="fr-FR" dirty="0" smtClean="0"/>
              <a:t>, </a:t>
            </a:r>
            <a:r>
              <a:rPr lang="fr-FR" dirty="0" err="1" smtClean="0"/>
              <a:t>Ifotaka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52  femmes seules (veuve, divorcée ou séparée)</a:t>
            </a:r>
          </a:p>
          <a:p>
            <a:pPr lvl="1"/>
            <a:r>
              <a:rPr lang="fr-FR" dirty="0" smtClean="0"/>
              <a:t>47 femmes en couple</a:t>
            </a:r>
          </a:p>
          <a:p>
            <a:pPr lvl="1"/>
            <a:r>
              <a:rPr lang="fr-FR" dirty="0" smtClean="0"/>
              <a:t>76 hommes </a:t>
            </a:r>
          </a:p>
          <a:p>
            <a:r>
              <a:rPr lang="fr-FR" dirty="0" smtClean="0"/>
              <a:t>Entretiens en langue locale, traduction et remise en forme</a:t>
            </a:r>
          </a:p>
          <a:p>
            <a:pPr marL="0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" r="31570" b="-1"/>
          <a:stretch/>
        </p:blipFill>
        <p:spPr>
          <a:xfrm>
            <a:off x="6472719" y="2357135"/>
            <a:ext cx="5527497" cy="419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30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 d’analyse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BEE3A-E04E-461F-BA9F-5D3891701FE2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955838" y="1025237"/>
            <a:ext cx="10982037" cy="4606636"/>
          </a:xfrm>
        </p:spPr>
        <p:txBody>
          <a:bodyPr/>
          <a:lstStyle/>
          <a:p>
            <a:r>
              <a:rPr lang="fr-FR" dirty="0" smtClean="0"/>
              <a:t>Question ouverte sur </a:t>
            </a:r>
            <a:r>
              <a:rPr lang="fr-FR" b="1" dirty="0" smtClean="0"/>
              <a:t>les événements heureux et malheureux et les recours sollicités au cours de la trajectoire de la vie  adulte de l’individu </a:t>
            </a:r>
          </a:p>
          <a:p>
            <a:r>
              <a:rPr lang="fr-FR" dirty="0" smtClean="0"/>
              <a:t>Analyse </a:t>
            </a:r>
            <a:r>
              <a:rPr lang="fr-FR" dirty="0"/>
              <a:t>textuelle selon méthode Max </a:t>
            </a:r>
            <a:r>
              <a:rPr lang="fr-FR" dirty="0" err="1"/>
              <a:t>Reinert</a:t>
            </a:r>
            <a:r>
              <a:rPr lang="fr-FR" dirty="0"/>
              <a:t>, (</a:t>
            </a:r>
            <a:r>
              <a:rPr lang="fr-FR" dirty="0" smtClean="0"/>
              <a:t>1983, 1987 ), logiciel </a:t>
            </a:r>
            <a:r>
              <a:rPr lang="fr-FR" dirty="0" err="1"/>
              <a:t>Iramuteq</a:t>
            </a:r>
            <a:r>
              <a:rPr lang="fr-FR" dirty="0" smtClean="0"/>
              <a:t> </a:t>
            </a:r>
          </a:p>
          <a:p>
            <a:r>
              <a:rPr lang="fr-FR" dirty="0" smtClean="0"/>
              <a:t>Segmentation </a:t>
            </a:r>
            <a:r>
              <a:rPr lang="fr-FR" dirty="0"/>
              <a:t>du texte en UCE, </a:t>
            </a:r>
            <a:r>
              <a:rPr lang="fr-FR" dirty="0" smtClean="0"/>
              <a:t>CHD double </a:t>
            </a:r>
            <a:r>
              <a:rPr lang="fr-FR" dirty="0"/>
              <a:t>de cooccurrences des formes</a:t>
            </a:r>
            <a:r>
              <a:rPr lang="fr-FR" dirty="0" smtClean="0"/>
              <a:t>.</a:t>
            </a:r>
          </a:p>
          <a:p>
            <a:r>
              <a:rPr lang="fr-FR" dirty="0"/>
              <a:t>Descripteurs socio-économiques associés issus de </a:t>
            </a:r>
            <a:r>
              <a:rPr lang="fr-FR" dirty="0" err="1"/>
              <a:t>Mapnet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4 classes décrivent les mondes sémantique, associé au profil social de l’individu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195072" y="3716482"/>
            <a:ext cx="693513" cy="336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59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urabilite_syst_coton_V2">
  <a:themeElements>
    <a:clrScheme name="durabilite_syst_coton_V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urabilite_syst_coton_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durabilite_syst_coton_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rabilite_syst_coton_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rabilite_syst_coton_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rabilite_syst_coton_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rabilite_syst_coton_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rabilite_syst_coton_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rabilite_syst_coton_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7998</TotalTime>
  <Words>858</Words>
  <Application>Microsoft Office PowerPoint</Application>
  <PresentationFormat>Grand écran</PresentationFormat>
  <Paragraphs>153</Paragraphs>
  <Slides>13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Perpetua</vt:lpstr>
      <vt:lpstr>Wingdings</vt:lpstr>
      <vt:lpstr>Wingdings 2</vt:lpstr>
      <vt:lpstr>1_Conception personnalisée</vt:lpstr>
      <vt:lpstr>1_durabilite_syst_coton_V2</vt:lpstr>
      <vt:lpstr>3_Capitaux</vt:lpstr>
      <vt:lpstr>Conception personnalisée</vt:lpstr>
      <vt:lpstr>Risques, vulnérabilité et recours dans le Grand Sud de Madagascar : une approche par le genre </vt:lpstr>
      <vt:lpstr>Pourquoi une entrée par le genre sur les questions de risques, vulnérabilité et recours dans le Grand Sud ?</vt:lpstr>
      <vt:lpstr>Genre : de quoi parle-t-on?</vt:lpstr>
      <vt:lpstr>Aléas et risques</vt:lpstr>
      <vt:lpstr>Vulnérabilités </vt:lpstr>
      <vt:lpstr>Vulnérabilité spécifique des femmes</vt:lpstr>
      <vt:lpstr>Données : issues du module P3 de Mapnet</vt:lpstr>
      <vt:lpstr>Données</vt:lpstr>
      <vt:lpstr>Méthode d’analyse</vt:lpstr>
      <vt:lpstr>Présentation PowerPoint</vt:lpstr>
      <vt:lpstr>Présentation PowerPoint</vt:lpstr>
      <vt:lpstr>Présentation PowerPoint</vt:lpstr>
      <vt:lpstr>Conclusion </vt:lpstr>
    </vt:vector>
  </TitlesOfParts>
  <Company>IRD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Droy</dc:creator>
  <cp:lastModifiedBy>Isabelle Droy</cp:lastModifiedBy>
  <cp:revision>180</cp:revision>
  <dcterms:created xsi:type="dcterms:W3CDTF">2022-09-03T01:55:03Z</dcterms:created>
  <dcterms:modified xsi:type="dcterms:W3CDTF">2022-11-09T07:02:16Z</dcterms:modified>
</cp:coreProperties>
</file>