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8288000" cy="10287000"/>
  <p:notesSz cx="6858000" cy="9144000"/>
  <p:embeddedFontLst>
    <p:embeddedFont>
      <p:font typeface="Calibri" panose="020F0502020204030204" pitchFamily="34" charset="0"/>
      <p:regular r:id="rId25"/>
      <p:bold r:id="rId26"/>
      <p:italic r:id="rId27"/>
      <p:boldItalic r:id="rId28"/>
    </p:embeddedFont>
    <p:embeddedFont>
      <p:font typeface="Open Sans" panose="020B0606030504020204" pitchFamily="34" charset="0"/>
      <p:regular r:id="rId29"/>
    </p:embeddedFont>
    <p:embeddedFont>
      <p:font typeface="Open Sans Bold" panose="020B0806030504020204" charset="0"/>
      <p:regular r:id="rId30"/>
    </p:embeddedFont>
    <p:embeddedFont>
      <p:font typeface="Playfair Display" panose="00000500000000000000" pitchFamily="2" charset="0"/>
      <p:regular r:id="rId31"/>
      <p:bold r:id="rId32"/>
      <p:italic r:id="rId33"/>
      <p:boldItalic r:id="rId34"/>
    </p:embeddedFont>
    <p:embeddedFont>
      <p:font typeface="Playfair Display Bold" panose="00000800000000000000"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0" d="100"/>
          <a:sy n="50" d="100"/>
        </p:scale>
        <p:origin x="30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6003752"/>
            <a:ext cx="16230594" cy="38509"/>
          </a:xfrm>
          <a:prstGeom prst="line">
            <a:avLst/>
          </a:prstGeom>
          <a:ln w="9525" cap="flat">
            <a:solidFill>
              <a:srgbClr val="2B2C30"/>
            </a:solidFill>
            <a:prstDash val="solid"/>
            <a:headEnd type="none" w="sm" len="sm"/>
            <a:tailEnd type="none" w="sm" len="sm"/>
          </a:ln>
        </p:spPr>
      </p:sp>
      <p:sp>
        <p:nvSpPr>
          <p:cNvPr id="3" name="Freeform 3"/>
          <p:cNvSpPr/>
          <p:nvPr/>
        </p:nvSpPr>
        <p:spPr>
          <a:xfrm>
            <a:off x="1612479" y="7629514"/>
            <a:ext cx="5540168" cy="1628786"/>
          </a:xfrm>
          <a:custGeom>
            <a:avLst/>
            <a:gdLst/>
            <a:ahLst/>
            <a:cxnLst/>
            <a:rect l="l" t="t" r="r" b="b"/>
            <a:pathLst>
              <a:path w="5540168" h="1628786">
                <a:moveTo>
                  <a:pt x="0" y="0"/>
                </a:moveTo>
                <a:lnTo>
                  <a:pt x="5540168" y="0"/>
                </a:lnTo>
                <a:lnTo>
                  <a:pt x="5540168" y="1628786"/>
                </a:lnTo>
                <a:lnTo>
                  <a:pt x="0" y="1628786"/>
                </a:lnTo>
                <a:lnTo>
                  <a:pt x="0" y="0"/>
                </a:lnTo>
                <a:close/>
              </a:path>
            </a:pathLst>
          </a:custGeom>
          <a:blipFill>
            <a:blip r:embed="rId2"/>
            <a:stretch>
              <a:fillRect/>
            </a:stretch>
          </a:blipFill>
        </p:spPr>
      </p:sp>
      <p:sp>
        <p:nvSpPr>
          <p:cNvPr id="4" name="Freeform 4"/>
          <p:cNvSpPr/>
          <p:nvPr/>
        </p:nvSpPr>
        <p:spPr>
          <a:xfrm>
            <a:off x="8810217" y="7273819"/>
            <a:ext cx="1835111" cy="1984481"/>
          </a:xfrm>
          <a:custGeom>
            <a:avLst/>
            <a:gdLst/>
            <a:ahLst/>
            <a:cxnLst/>
            <a:rect l="l" t="t" r="r" b="b"/>
            <a:pathLst>
              <a:path w="1835111" h="1984481">
                <a:moveTo>
                  <a:pt x="0" y="0"/>
                </a:moveTo>
                <a:lnTo>
                  <a:pt x="1835111" y="0"/>
                </a:lnTo>
                <a:lnTo>
                  <a:pt x="1835111" y="1984481"/>
                </a:lnTo>
                <a:lnTo>
                  <a:pt x="0" y="1984481"/>
                </a:lnTo>
                <a:lnTo>
                  <a:pt x="0" y="0"/>
                </a:lnTo>
                <a:close/>
              </a:path>
            </a:pathLst>
          </a:custGeom>
          <a:blipFill>
            <a:blip r:embed="rId3"/>
            <a:stretch>
              <a:fillRect/>
            </a:stretch>
          </a:blipFill>
        </p:spPr>
      </p:sp>
      <p:sp>
        <p:nvSpPr>
          <p:cNvPr id="5" name="Freeform 5"/>
          <p:cNvSpPr/>
          <p:nvPr/>
        </p:nvSpPr>
        <p:spPr>
          <a:xfrm>
            <a:off x="12302678" y="7629514"/>
            <a:ext cx="3995956" cy="1628786"/>
          </a:xfrm>
          <a:custGeom>
            <a:avLst/>
            <a:gdLst/>
            <a:ahLst/>
            <a:cxnLst/>
            <a:rect l="l" t="t" r="r" b="b"/>
            <a:pathLst>
              <a:path w="3995956" h="1628786">
                <a:moveTo>
                  <a:pt x="0" y="0"/>
                </a:moveTo>
                <a:lnTo>
                  <a:pt x="3995956" y="0"/>
                </a:lnTo>
                <a:lnTo>
                  <a:pt x="3995956" y="1628786"/>
                </a:lnTo>
                <a:lnTo>
                  <a:pt x="0" y="1628786"/>
                </a:lnTo>
                <a:lnTo>
                  <a:pt x="0" y="0"/>
                </a:lnTo>
                <a:close/>
              </a:path>
            </a:pathLst>
          </a:custGeom>
          <a:blipFill>
            <a:blip r:embed="rId4"/>
            <a:stretch>
              <a:fillRect/>
            </a:stretch>
          </a:blipFill>
        </p:spPr>
      </p:sp>
      <p:sp>
        <p:nvSpPr>
          <p:cNvPr id="6" name="TextBox 6"/>
          <p:cNvSpPr txBox="1"/>
          <p:nvPr/>
        </p:nvSpPr>
        <p:spPr>
          <a:xfrm>
            <a:off x="939834" y="2251155"/>
            <a:ext cx="16408332" cy="2975117"/>
          </a:xfrm>
          <a:prstGeom prst="rect">
            <a:avLst/>
          </a:prstGeom>
        </p:spPr>
        <p:txBody>
          <a:bodyPr lIns="0" tIns="0" rIns="0" bIns="0" rtlCol="0" anchor="t">
            <a:spAutoFit/>
          </a:bodyPr>
          <a:lstStyle/>
          <a:p>
            <a:pPr algn="ctr">
              <a:lnSpc>
                <a:spcPts val="7608"/>
              </a:lnSpc>
            </a:pPr>
            <a:r>
              <a:rPr lang="en-US" sz="8361" spc="41">
                <a:solidFill>
                  <a:srgbClr val="2B2C30"/>
                </a:solidFill>
                <a:latin typeface="Playfair Display"/>
                <a:ea typeface="Playfair Display"/>
                <a:cs typeface="Playfair Display"/>
                <a:sym typeface="Playfair Display"/>
              </a:rPr>
              <a:t>Ressources des collectivités territoriales décentralisées à Madagascar : un état des lieux.</a:t>
            </a:r>
          </a:p>
        </p:txBody>
      </p:sp>
      <p:sp>
        <p:nvSpPr>
          <p:cNvPr id="7" name="TextBox 7"/>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2B2C30"/>
                </a:solidFill>
                <a:latin typeface="Open Sans"/>
                <a:ea typeface="Open Sans"/>
                <a:cs typeface="Open Sans"/>
                <a:sym typeface="Open Sans"/>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805083"/>
            <a:ext cx="16230594" cy="38509"/>
          </a:xfrm>
          <a:prstGeom prst="line">
            <a:avLst/>
          </a:prstGeom>
          <a:ln w="9525" cap="flat">
            <a:solidFill>
              <a:srgbClr val="2B2C30"/>
            </a:solidFill>
            <a:prstDash val="solid"/>
            <a:headEnd type="none" w="sm" len="sm"/>
            <a:tailEnd type="none" w="sm" len="sm"/>
          </a:ln>
        </p:spPr>
      </p:sp>
      <p:sp>
        <p:nvSpPr>
          <p:cNvPr id="3" name="Freeform 3"/>
          <p:cNvSpPr/>
          <p:nvPr/>
        </p:nvSpPr>
        <p:spPr>
          <a:xfrm>
            <a:off x="8778066" y="2034241"/>
            <a:ext cx="8706513" cy="6148975"/>
          </a:xfrm>
          <a:custGeom>
            <a:avLst/>
            <a:gdLst/>
            <a:ahLst/>
            <a:cxnLst/>
            <a:rect l="l" t="t" r="r" b="b"/>
            <a:pathLst>
              <a:path w="8706513" h="6148975">
                <a:moveTo>
                  <a:pt x="0" y="0"/>
                </a:moveTo>
                <a:lnTo>
                  <a:pt x="8706513" y="0"/>
                </a:lnTo>
                <a:lnTo>
                  <a:pt x="8706513" y="6148974"/>
                </a:lnTo>
                <a:lnTo>
                  <a:pt x="0" y="6148974"/>
                </a:lnTo>
                <a:lnTo>
                  <a:pt x="0" y="0"/>
                </a:lnTo>
                <a:close/>
              </a:path>
            </a:pathLst>
          </a:custGeom>
          <a:blipFill>
            <a:blip r:embed="rId2"/>
            <a:stretch>
              <a:fillRect/>
            </a:stretch>
          </a:blipFill>
        </p:spPr>
      </p:sp>
      <p:sp>
        <p:nvSpPr>
          <p:cNvPr id="4" name="TextBox 4"/>
          <p:cNvSpPr txBox="1"/>
          <p:nvPr/>
        </p:nvSpPr>
        <p:spPr>
          <a:xfrm>
            <a:off x="1028695" y="740847"/>
            <a:ext cx="16552995" cy="669925"/>
          </a:xfrm>
          <a:prstGeom prst="rect">
            <a:avLst/>
          </a:prstGeom>
        </p:spPr>
        <p:txBody>
          <a:bodyPr lIns="0" tIns="0" rIns="0" bIns="0" rtlCol="0" anchor="t">
            <a:spAutoFit/>
          </a:bodyPr>
          <a:lstStyle/>
          <a:p>
            <a:pPr algn="ctr">
              <a:lnSpc>
                <a:spcPts val="5599"/>
              </a:lnSpc>
            </a:pPr>
            <a:r>
              <a:rPr lang="en-US" sz="3999" b="1">
                <a:solidFill>
                  <a:srgbClr val="737373"/>
                </a:solidFill>
                <a:latin typeface="Playfair Display Bold"/>
                <a:ea typeface="Playfair Display Bold"/>
                <a:cs typeface="Playfair Display Bold"/>
                <a:sym typeface="Playfair Display Bold"/>
              </a:rPr>
              <a:t>La réalisation de campagne de sensibilisation et de recensement.</a:t>
            </a:r>
          </a:p>
        </p:txBody>
      </p:sp>
      <p:sp>
        <p:nvSpPr>
          <p:cNvPr id="5" name="TextBox 5"/>
          <p:cNvSpPr txBox="1"/>
          <p:nvPr/>
        </p:nvSpPr>
        <p:spPr>
          <a:xfrm>
            <a:off x="1028700" y="3891622"/>
            <a:ext cx="6284789" cy="3714750"/>
          </a:xfrm>
          <a:prstGeom prst="rect">
            <a:avLst/>
          </a:prstGeom>
        </p:spPr>
        <p:txBody>
          <a:bodyPr lIns="0" tIns="0" rIns="0" bIns="0" rtlCol="0" anchor="t">
            <a:spAutoFit/>
          </a:bodyPr>
          <a:lstStyle/>
          <a:p>
            <a:pPr algn="just">
              <a:lnSpc>
                <a:spcPts val="4200"/>
              </a:lnSpc>
            </a:pPr>
            <a:r>
              <a:rPr lang="en-US" sz="3000">
                <a:solidFill>
                  <a:srgbClr val="000000"/>
                </a:solidFill>
                <a:latin typeface="Playfair Display"/>
                <a:ea typeface="Playfair Display"/>
                <a:cs typeface="Playfair Display"/>
                <a:sym typeface="Playfair Display"/>
              </a:rPr>
              <a:t>CONTEXTE : Dans la commune de Talatamaty, une mesure de recensement a été réalisée leur permettant d’augmenter de 70% avec 12 000 terrains identifiés sur 17 000 pour l’impôt foncier sur les propriétés bâties.</a:t>
            </a:r>
          </a:p>
        </p:txBody>
      </p:sp>
      <p:sp>
        <p:nvSpPr>
          <p:cNvPr id="6" name="TextBox 6"/>
          <p:cNvSpPr txBox="1"/>
          <p:nvPr/>
        </p:nvSpPr>
        <p:spPr>
          <a:xfrm>
            <a:off x="8499352" y="8515469"/>
            <a:ext cx="9301121" cy="1044396"/>
          </a:xfrm>
          <a:prstGeom prst="rect">
            <a:avLst/>
          </a:prstGeom>
        </p:spPr>
        <p:txBody>
          <a:bodyPr lIns="0" tIns="0" rIns="0" bIns="0" rtlCol="0" anchor="t">
            <a:spAutoFit/>
          </a:bodyPr>
          <a:lstStyle/>
          <a:p>
            <a:pPr algn="ctr">
              <a:lnSpc>
                <a:spcPts val="2800"/>
              </a:lnSpc>
            </a:pPr>
            <a:r>
              <a:rPr lang="en-US" sz="2000" b="1">
                <a:solidFill>
                  <a:srgbClr val="737373"/>
                </a:solidFill>
                <a:latin typeface="Playfair Display Bold"/>
                <a:ea typeface="Playfair Display Bold"/>
                <a:cs typeface="Playfair Display Bold"/>
                <a:sym typeface="Playfair Display Bold"/>
              </a:rPr>
              <a:t>Augmentation des recettes de l’IFPB de Talatamaty grâce aux mesures de recensement, (en milliers d’ariary) entre 2022 et 2024.</a:t>
            </a:r>
          </a:p>
          <a:p>
            <a:pPr algn="ctr">
              <a:lnSpc>
                <a:spcPts val="2800"/>
              </a:lnSpc>
            </a:pPr>
            <a:r>
              <a:rPr lang="en-US" sz="2000" b="1">
                <a:solidFill>
                  <a:srgbClr val="737373"/>
                </a:solidFill>
                <a:latin typeface="Playfair Display Bold"/>
                <a:ea typeface="Playfair Display Bold"/>
                <a:cs typeface="Playfair Display Bold"/>
                <a:sym typeface="Playfair Display Bold"/>
              </a:rPr>
              <a:t>Source : ONG IISS, UMI Source</a:t>
            </a:r>
          </a:p>
        </p:txBody>
      </p:sp>
      <p:sp>
        <p:nvSpPr>
          <p:cNvPr id="7" name="TextBox 7"/>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Open Sans"/>
                <a:ea typeface="Open Sans"/>
                <a:cs typeface="Open Sans"/>
                <a:sym typeface="Open Sans"/>
              </a:rPr>
              <a:t>11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2005772"/>
            <a:ext cx="16230594" cy="38509"/>
          </a:xfrm>
          <a:prstGeom prst="line">
            <a:avLst/>
          </a:prstGeom>
          <a:ln w="9525" cap="flat">
            <a:solidFill>
              <a:srgbClr val="2B2C30"/>
            </a:solidFill>
            <a:prstDash val="solid"/>
            <a:headEnd type="none" w="sm" len="sm"/>
            <a:tailEnd type="none" w="sm" len="sm"/>
          </a:ln>
        </p:spPr>
      </p:sp>
      <p:sp>
        <p:nvSpPr>
          <p:cNvPr id="3" name="Freeform 3"/>
          <p:cNvSpPr/>
          <p:nvPr/>
        </p:nvSpPr>
        <p:spPr>
          <a:xfrm>
            <a:off x="369820" y="2540372"/>
            <a:ext cx="8774180" cy="5206256"/>
          </a:xfrm>
          <a:custGeom>
            <a:avLst/>
            <a:gdLst/>
            <a:ahLst/>
            <a:cxnLst/>
            <a:rect l="l" t="t" r="r" b="b"/>
            <a:pathLst>
              <a:path w="8774180" h="5206256">
                <a:moveTo>
                  <a:pt x="0" y="0"/>
                </a:moveTo>
                <a:lnTo>
                  <a:pt x="8774180" y="0"/>
                </a:lnTo>
                <a:lnTo>
                  <a:pt x="8774180" y="5206256"/>
                </a:lnTo>
                <a:lnTo>
                  <a:pt x="0" y="5206256"/>
                </a:lnTo>
                <a:lnTo>
                  <a:pt x="0" y="0"/>
                </a:lnTo>
                <a:close/>
              </a:path>
            </a:pathLst>
          </a:custGeom>
          <a:blipFill>
            <a:blip r:embed="rId2"/>
            <a:stretch>
              <a:fillRect/>
            </a:stretch>
          </a:blipFill>
        </p:spPr>
      </p:sp>
      <p:sp>
        <p:nvSpPr>
          <p:cNvPr id="4" name="Freeform 4"/>
          <p:cNvSpPr/>
          <p:nvPr/>
        </p:nvSpPr>
        <p:spPr>
          <a:xfrm>
            <a:off x="9610498" y="2233671"/>
            <a:ext cx="7777680" cy="6008258"/>
          </a:xfrm>
          <a:custGeom>
            <a:avLst/>
            <a:gdLst/>
            <a:ahLst/>
            <a:cxnLst/>
            <a:rect l="l" t="t" r="r" b="b"/>
            <a:pathLst>
              <a:path w="7777680" h="6008258">
                <a:moveTo>
                  <a:pt x="0" y="0"/>
                </a:moveTo>
                <a:lnTo>
                  <a:pt x="7777679" y="0"/>
                </a:lnTo>
                <a:lnTo>
                  <a:pt x="7777679" y="6008257"/>
                </a:lnTo>
                <a:lnTo>
                  <a:pt x="0" y="6008257"/>
                </a:lnTo>
                <a:lnTo>
                  <a:pt x="0" y="0"/>
                </a:lnTo>
                <a:close/>
              </a:path>
            </a:pathLst>
          </a:custGeom>
          <a:blipFill>
            <a:blip r:embed="rId3"/>
            <a:stretch>
              <a:fillRect/>
            </a:stretch>
          </a:blipFill>
        </p:spPr>
      </p:sp>
      <p:sp>
        <p:nvSpPr>
          <p:cNvPr id="5" name="TextBox 5"/>
          <p:cNvSpPr txBox="1"/>
          <p:nvPr/>
        </p:nvSpPr>
        <p:spPr>
          <a:xfrm>
            <a:off x="1028695" y="740847"/>
            <a:ext cx="16552995" cy="669925"/>
          </a:xfrm>
          <a:prstGeom prst="rect">
            <a:avLst/>
          </a:prstGeom>
        </p:spPr>
        <p:txBody>
          <a:bodyPr lIns="0" tIns="0" rIns="0" bIns="0" rtlCol="0" anchor="t">
            <a:spAutoFit/>
          </a:bodyPr>
          <a:lstStyle/>
          <a:p>
            <a:pPr algn="ctr">
              <a:lnSpc>
                <a:spcPts val="5599"/>
              </a:lnSpc>
            </a:pPr>
            <a:r>
              <a:rPr lang="en-US" sz="3999" b="1">
                <a:solidFill>
                  <a:srgbClr val="737373"/>
                </a:solidFill>
                <a:latin typeface="Playfair Display Bold"/>
                <a:ea typeface="Playfair Display Bold"/>
                <a:cs typeface="Playfair Display Bold"/>
                <a:sym typeface="Playfair Display Bold"/>
              </a:rPr>
              <a:t>Le recours à la participation citoyenne et à la transparence.</a:t>
            </a:r>
          </a:p>
        </p:txBody>
      </p:sp>
      <p:sp>
        <p:nvSpPr>
          <p:cNvPr id="6" name="TextBox 6"/>
          <p:cNvSpPr txBox="1"/>
          <p:nvPr/>
        </p:nvSpPr>
        <p:spPr>
          <a:xfrm>
            <a:off x="1238068" y="8203828"/>
            <a:ext cx="6356441" cy="1044575"/>
          </a:xfrm>
          <a:prstGeom prst="rect">
            <a:avLst/>
          </a:prstGeom>
        </p:spPr>
        <p:txBody>
          <a:bodyPr lIns="0" tIns="0" rIns="0" bIns="0" rtlCol="0" anchor="t">
            <a:spAutoFit/>
          </a:bodyPr>
          <a:lstStyle/>
          <a:p>
            <a:pPr algn="ctr">
              <a:lnSpc>
                <a:spcPts val="2800"/>
              </a:lnSpc>
            </a:pPr>
            <a:r>
              <a:rPr lang="en-US" sz="2000" b="1">
                <a:solidFill>
                  <a:srgbClr val="737373"/>
                </a:solidFill>
                <a:latin typeface="Playfair Display Bold"/>
                <a:ea typeface="Playfair Display Bold"/>
                <a:cs typeface="Playfair Display Bold"/>
                <a:sym typeface="Playfair Display Bold"/>
              </a:rPr>
              <a:t>Différence de recettes par habitant en fonction de la transparence des communes, en 2023 (en Ariary).</a:t>
            </a:r>
          </a:p>
          <a:p>
            <a:pPr algn="ctr">
              <a:lnSpc>
                <a:spcPts val="2800"/>
              </a:lnSpc>
            </a:pPr>
            <a:r>
              <a:rPr lang="en-US" sz="2000" b="1">
                <a:solidFill>
                  <a:srgbClr val="737373"/>
                </a:solidFill>
                <a:latin typeface="Playfair Display Bold"/>
                <a:ea typeface="Playfair Display Bold"/>
                <a:cs typeface="Playfair Display Bold"/>
                <a:sym typeface="Playfair Display Bold"/>
              </a:rPr>
              <a:t>Source : ONG IISS, UMI Source</a:t>
            </a:r>
          </a:p>
        </p:txBody>
      </p:sp>
      <p:sp>
        <p:nvSpPr>
          <p:cNvPr id="7" name="TextBox 7"/>
          <p:cNvSpPr txBox="1"/>
          <p:nvPr/>
        </p:nvSpPr>
        <p:spPr>
          <a:xfrm>
            <a:off x="10388606" y="8707066"/>
            <a:ext cx="6221463" cy="1396762"/>
          </a:xfrm>
          <a:prstGeom prst="rect">
            <a:avLst/>
          </a:prstGeom>
        </p:spPr>
        <p:txBody>
          <a:bodyPr lIns="0" tIns="0" rIns="0" bIns="0" rtlCol="0" anchor="t">
            <a:spAutoFit/>
          </a:bodyPr>
          <a:lstStyle/>
          <a:p>
            <a:pPr algn="ctr">
              <a:lnSpc>
                <a:spcPts val="2800"/>
              </a:lnSpc>
            </a:pPr>
            <a:r>
              <a:rPr lang="en-US" sz="2000" b="1">
                <a:solidFill>
                  <a:srgbClr val="737373"/>
                </a:solidFill>
                <a:latin typeface="Playfair Display Bold"/>
                <a:ea typeface="Playfair Display Bold"/>
                <a:cs typeface="Playfair Display Bold"/>
                <a:sym typeface="Playfair Display Bold"/>
              </a:rPr>
              <a:t>Part moyenne des charges de personnel des communes de Madagascar en fonction de la participation citoyenne, en 2023.</a:t>
            </a:r>
          </a:p>
          <a:p>
            <a:pPr algn="ctr">
              <a:lnSpc>
                <a:spcPts val="2800"/>
              </a:lnSpc>
            </a:pPr>
            <a:r>
              <a:rPr lang="en-US" sz="2000" b="1">
                <a:solidFill>
                  <a:srgbClr val="737373"/>
                </a:solidFill>
                <a:latin typeface="Playfair Display Bold"/>
                <a:ea typeface="Playfair Display Bold"/>
                <a:cs typeface="Playfair Display Bold"/>
                <a:sym typeface="Playfair Display Bold"/>
              </a:rPr>
              <a:t>Source : ONG IISS, UMI Source</a:t>
            </a:r>
          </a:p>
        </p:txBody>
      </p:sp>
      <p:sp>
        <p:nvSpPr>
          <p:cNvPr id="8" name="TextBox 8"/>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737373"/>
                </a:solidFill>
                <a:latin typeface="Open Sans"/>
                <a:ea typeface="Open Sans"/>
                <a:cs typeface="Open Sans"/>
                <a:sym typeface="Open Sans"/>
              </a:rPr>
              <a:t>12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691945"/>
            <a:ext cx="16230594" cy="38509"/>
          </a:xfrm>
          <a:prstGeom prst="line">
            <a:avLst/>
          </a:prstGeom>
          <a:ln w="9525" cap="flat">
            <a:solidFill>
              <a:srgbClr val="2B2C30"/>
            </a:solidFill>
            <a:prstDash val="solid"/>
            <a:headEnd type="none" w="sm" len="sm"/>
            <a:tailEnd type="none" w="sm" len="sm"/>
          </a:ln>
        </p:spPr>
      </p:sp>
      <p:sp>
        <p:nvSpPr>
          <p:cNvPr id="3" name="TextBox 3"/>
          <p:cNvSpPr txBox="1"/>
          <p:nvPr/>
        </p:nvSpPr>
        <p:spPr>
          <a:xfrm>
            <a:off x="1028700" y="660400"/>
            <a:ext cx="16552995" cy="669925"/>
          </a:xfrm>
          <a:prstGeom prst="rect">
            <a:avLst/>
          </a:prstGeom>
        </p:spPr>
        <p:txBody>
          <a:bodyPr lIns="0" tIns="0" rIns="0" bIns="0" rtlCol="0" anchor="t">
            <a:spAutoFit/>
          </a:bodyPr>
          <a:lstStyle/>
          <a:p>
            <a:pPr algn="ctr">
              <a:lnSpc>
                <a:spcPts val="5599"/>
              </a:lnSpc>
            </a:pPr>
            <a:r>
              <a:rPr lang="en-US" sz="3999" b="1">
                <a:solidFill>
                  <a:srgbClr val="737373"/>
                </a:solidFill>
                <a:latin typeface="Playfair Display Bold"/>
                <a:ea typeface="Playfair Display Bold"/>
                <a:cs typeface="Playfair Display Bold"/>
                <a:sym typeface="Playfair Display Bold"/>
              </a:rPr>
              <a:t>C - Analyse des difficultés structurelles.</a:t>
            </a:r>
          </a:p>
        </p:txBody>
      </p:sp>
      <p:sp>
        <p:nvSpPr>
          <p:cNvPr id="4" name="TextBox 4"/>
          <p:cNvSpPr txBox="1"/>
          <p:nvPr/>
        </p:nvSpPr>
        <p:spPr>
          <a:xfrm>
            <a:off x="3514651" y="2020966"/>
            <a:ext cx="11258699" cy="596900"/>
          </a:xfrm>
          <a:prstGeom prst="rect">
            <a:avLst/>
          </a:prstGeom>
        </p:spPr>
        <p:txBody>
          <a:bodyPr lIns="0" tIns="0" rIns="0" bIns="0" rtlCol="0" anchor="t">
            <a:spAutoFit/>
          </a:bodyPr>
          <a:lstStyle/>
          <a:p>
            <a:pPr algn="ctr">
              <a:lnSpc>
                <a:spcPts val="4900"/>
              </a:lnSpc>
            </a:pPr>
            <a:r>
              <a:rPr lang="en-US" sz="3500" b="1">
                <a:solidFill>
                  <a:srgbClr val="000000"/>
                </a:solidFill>
                <a:latin typeface="Open Sans Bold"/>
                <a:ea typeface="Open Sans Bold"/>
                <a:cs typeface="Open Sans Bold"/>
                <a:sym typeface="Open Sans Bold"/>
              </a:rPr>
              <a:t>Ces bonnes pratiques restent encore insuffisantes.</a:t>
            </a:r>
          </a:p>
        </p:txBody>
      </p:sp>
      <p:sp>
        <p:nvSpPr>
          <p:cNvPr id="5" name="TextBox 5"/>
          <p:cNvSpPr txBox="1"/>
          <p:nvPr/>
        </p:nvSpPr>
        <p:spPr>
          <a:xfrm>
            <a:off x="3693945" y="3429202"/>
            <a:ext cx="13887751" cy="1374775"/>
          </a:xfrm>
          <a:prstGeom prst="rect">
            <a:avLst/>
          </a:prstGeom>
        </p:spPr>
        <p:txBody>
          <a:bodyPr lIns="0" tIns="0" rIns="0" bIns="0" rtlCol="0" anchor="t">
            <a:spAutoFit/>
          </a:bodyPr>
          <a:lstStyle/>
          <a:p>
            <a:pPr algn="l">
              <a:lnSpc>
                <a:spcPts val="5599"/>
              </a:lnSpc>
            </a:pPr>
            <a:r>
              <a:rPr lang="en-US" sz="3999" b="1">
                <a:solidFill>
                  <a:srgbClr val="737373"/>
                </a:solidFill>
                <a:latin typeface="Playfair Display Bold"/>
                <a:ea typeface="Playfair Display Bold"/>
                <a:cs typeface="Playfair Display Bold"/>
                <a:sym typeface="Playfair Display Bold"/>
              </a:rPr>
              <a:t>Il existe un écart important entre les textes et la réalité du terrain.</a:t>
            </a:r>
          </a:p>
        </p:txBody>
      </p:sp>
      <p:sp>
        <p:nvSpPr>
          <p:cNvPr id="6" name="TextBox 6"/>
          <p:cNvSpPr txBox="1"/>
          <p:nvPr/>
        </p:nvSpPr>
        <p:spPr>
          <a:xfrm>
            <a:off x="3693945" y="5385515"/>
            <a:ext cx="13565355" cy="1374775"/>
          </a:xfrm>
          <a:prstGeom prst="rect">
            <a:avLst/>
          </a:prstGeom>
        </p:spPr>
        <p:txBody>
          <a:bodyPr lIns="0" tIns="0" rIns="0" bIns="0" rtlCol="0" anchor="t">
            <a:spAutoFit/>
          </a:bodyPr>
          <a:lstStyle/>
          <a:p>
            <a:pPr algn="l">
              <a:lnSpc>
                <a:spcPts val="5599"/>
              </a:lnSpc>
            </a:pPr>
            <a:r>
              <a:rPr lang="en-US" sz="3999" b="1">
                <a:solidFill>
                  <a:srgbClr val="737373"/>
                </a:solidFill>
                <a:latin typeface="Playfair Display Bold"/>
                <a:ea typeface="Playfair Display Bold"/>
                <a:cs typeface="Playfair Display Bold"/>
                <a:sym typeface="Playfair Display Bold"/>
              </a:rPr>
              <a:t>Le transfert de compétences n’est pas accompagné de moyens suffisants.</a:t>
            </a:r>
          </a:p>
        </p:txBody>
      </p:sp>
      <p:sp>
        <p:nvSpPr>
          <p:cNvPr id="7" name="TextBox 7"/>
          <p:cNvSpPr txBox="1"/>
          <p:nvPr/>
        </p:nvSpPr>
        <p:spPr>
          <a:xfrm>
            <a:off x="3693945" y="7341829"/>
            <a:ext cx="13565355" cy="1374775"/>
          </a:xfrm>
          <a:prstGeom prst="rect">
            <a:avLst/>
          </a:prstGeom>
        </p:spPr>
        <p:txBody>
          <a:bodyPr lIns="0" tIns="0" rIns="0" bIns="0" rtlCol="0" anchor="t">
            <a:spAutoFit/>
          </a:bodyPr>
          <a:lstStyle/>
          <a:p>
            <a:pPr algn="l">
              <a:lnSpc>
                <a:spcPts val="5599"/>
              </a:lnSpc>
            </a:pPr>
            <a:r>
              <a:rPr lang="en-US" sz="3999" b="1">
                <a:solidFill>
                  <a:srgbClr val="737373"/>
                </a:solidFill>
                <a:latin typeface="Playfair Display Bold"/>
                <a:ea typeface="Playfair Display Bold"/>
                <a:cs typeface="Playfair Display Bold"/>
                <a:sym typeface="Playfair Display Bold"/>
              </a:rPr>
              <a:t>Il reste une forte dépendance vis-à-vis de l’Etat et des subventions.</a:t>
            </a:r>
          </a:p>
        </p:txBody>
      </p:sp>
      <p:grpSp>
        <p:nvGrpSpPr>
          <p:cNvPr id="8" name="Group 8"/>
          <p:cNvGrpSpPr/>
          <p:nvPr/>
        </p:nvGrpSpPr>
        <p:grpSpPr>
          <a:xfrm>
            <a:off x="1525869" y="3804819"/>
            <a:ext cx="1380430" cy="690215"/>
            <a:chOff x="0" y="0"/>
            <a:chExt cx="812800" cy="406400"/>
          </a:xfrm>
        </p:grpSpPr>
        <p:sp>
          <p:nvSpPr>
            <p:cNvPr id="9" name="Freeform 9"/>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DE2C28"/>
            </a:solidFill>
          </p:spPr>
        </p:sp>
        <p:sp>
          <p:nvSpPr>
            <p:cNvPr id="10" name="TextBox 10"/>
            <p:cNvSpPr txBox="1"/>
            <p:nvPr/>
          </p:nvSpPr>
          <p:spPr>
            <a:xfrm>
              <a:off x="177800" y="-38100"/>
              <a:ext cx="558800" cy="444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525869" y="5761133"/>
            <a:ext cx="1380430" cy="690215"/>
            <a:chOff x="0" y="0"/>
            <a:chExt cx="812800" cy="406400"/>
          </a:xfrm>
        </p:grpSpPr>
        <p:sp>
          <p:nvSpPr>
            <p:cNvPr id="12" name="Freeform 12"/>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DE2C28"/>
            </a:solidFill>
          </p:spPr>
        </p:sp>
        <p:sp>
          <p:nvSpPr>
            <p:cNvPr id="13" name="TextBox 13"/>
            <p:cNvSpPr txBox="1"/>
            <p:nvPr/>
          </p:nvSpPr>
          <p:spPr>
            <a:xfrm>
              <a:off x="177800" y="-38100"/>
              <a:ext cx="558800" cy="4445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525869" y="7718173"/>
            <a:ext cx="1380430" cy="690215"/>
            <a:chOff x="0" y="0"/>
            <a:chExt cx="812800" cy="406400"/>
          </a:xfrm>
        </p:grpSpPr>
        <p:sp>
          <p:nvSpPr>
            <p:cNvPr id="15" name="Freeform 15"/>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DE2C28"/>
            </a:solidFill>
          </p:spPr>
        </p:sp>
        <p:sp>
          <p:nvSpPr>
            <p:cNvPr id="16" name="TextBox 16"/>
            <p:cNvSpPr txBox="1"/>
            <p:nvPr/>
          </p:nvSpPr>
          <p:spPr>
            <a:xfrm>
              <a:off x="177800" y="-38100"/>
              <a:ext cx="558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17" name="TextBox 17"/>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Open Sans"/>
                <a:ea typeface="Open Sans"/>
                <a:cs typeface="Open Sans"/>
                <a:sym typeface="Open Sans"/>
              </a:rPr>
              <a:t>13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711" y="2356963"/>
            <a:ext cx="16230594" cy="38509"/>
          </a:xfrm>
          <a:prstGeom prst="line">
            <a:avLst/>
          </a:prstGeom>
          <a:ln w="9525" cap="flat">
            <a:solidFill>
              <a:srgbClr val="2B2C30"/>
            </a:solidFill>
            <a:prstDash val="solid"/>
            <a:headEnd type="none" w="sm" len="sm"/>
            <a:tailEnd type="none" w="sm" len="sm"/>
          </a:ln>
        </p:spPr>
      </p:sp>
      <p:sp>
        <p:nvSpPr>
          <p:cNvPr id="3" name="Freeform 3"/>
          <p:cNvSpPr/>
          <p:nvPr/>
        </p:nvSpPr>
        <p:spPr>
          <a:xfrm>
            <a:off x="1028700" y="2582091"/>
            <a:ext cx="12423644" cy="7467403"/>
          </a:xfrm>
          <a:custGeom>
            <a:avLst/>
            <a:gdLst/>
            <a:ahLst/>
            <a:cxnLst/>
            <a:rect l="l" t="t" r="r" b="b"/>
            <a:pathLst>
              <a:path w="12423644" h="7467403">
                <a:moveTo>
                  <a:pt x="0" y="0"/>
                </a:moveTo>
                <a:lnTo>
                  <a:pt x="12423644" y="0"/>
                </a:lnTo>
                <a:lnTo>
                  <a:pt x="12423644" y="7467403"/>
                </a:lnTo>
                <a:lnTo>
                  <a:pt x="0" y="7467403"/>
                </a:lnTo>
                <a:lnTo>
                  <a:pt x="0" y="0"/>
                </a:lnTo>
                <a:close/>
              </a:path>
            </a:pathLst>
          </a:custGeom>
          <a:blipFill>
            <a:blip r:embed="rId2"/>
            <a:stretch>
              <a:fillRect/>
            </a:stretch>
          </a:blipFill>
        </p:spPr>
      </p:sp>
      <p:sp>
        <p:nvSpPr>
          <p:cNvPr id="4" name="TextBox 4"/>
          <p:cNvSpPr txBox="1"/>
          <p:nvPr/>
        </p:nvSpPr>
        <p:spPr>
          <a:xfrm>
            <a:off x="1028700" y="558326"/>
            <a:ext cx="16552995" cy="1374775"/>
          </a:xfrm>
          <a:prstGeom prst="rect">
            <a:avLst/>
          </a:prstGeom>
        </p:spPr>
        <p:txBody>
          <a:bodyPr lIns="0" tIns="0" rIns="0" bIns="0" rtlCol="0" anchor="t">
            <a:spAutoFit/>
          </a:bodyPr>
          <a:lstStyle/>
          <a:p>
            <a:pPr algn="ctr">
              <a:lnSpc>
                <a:spcPts val="5599"/>
              </a:lnSpc>
            </a:pPr>
            <a:r>
              <a:rPr lang="en-US" sz="3999" b="1">
                <a:solidFill>
                  <a:srgbClr val="737373"/>
                </a:solidFill>
                <a:latin typeface="Playfair Display Bold"/>
                <a:ea typeface="Playfair Display Bold"/>
                <a:cs typeface="Playfair Display Bold"/>
                <a:sym typeface="Playfair Display Bold"/>
              </a:rPr>
              <a:t>Le transfert de compétences n’est pas accompagné de moyens suffisants.</a:t>
            </a:r>
          </a:p>
        </p:txBody>
      </p:sp>
      <p:sp>
        <p:nvSpPr>
          <p:cNvPr id="5" name="TextBox 5"/>
          <p:cNvSpPr txBox="1"/>
          <p:nvPr/>
        </p:nvSpPr>
        <p:spPr>
          <a:xfrm>
            <a:off x="13618694" y="5287727"/>
            <a:ext cx="4226408" cy="2399030"/>
          </a:xfrm>
          <a:prstGeom prst="rect">
            <a:avLst/>
          </a:prstGeom>
        </p:spPr>
        <p:txBody>
          <a:bodyPr lIns="0" tIns="0" rIns="0" bIns="0" rtlCol="0" anchor="t">
            <a:spAutoFit/>
          </a:bodyPr>
          <a:lstStyle/>
          <a:p>
            <a:pPr algn="ctr">
              <a:lnSpc>
                <a:spcPts val="3219"/>
              </a:lnSpc>
            </a:pPr>
            <a:r>
              <a:rPr lang="en-US" sz="2299" b="1">
                <a:solidFill>
                  <a:srgbClr val="737373"/>
                </a:solidFill>
                <a:latin typeface="Playfair Display Bold"/>
                <a:ea typeface="Playfair Display Bold"/>
                <a:cs typeface="Playfair Display Bold"/>
                <a:sym typeface="Playfair Display Bold"/>
              </a:rPr>
              <a:t>Analyse du nombre de communes mettant en place des projets grâce à leurs recettes, sur 14 communes, en Mai 2025.</a:t>
            </a:r>
          </a:p>
          <a:p>
            <a:pPr algn="ctr">
              <a:lnSpc>
                <a:spcPts val="3219"/>
              </a:lnSpc>
            </a:pPr>
            <a:r>
              <a:rPr lang="en-US" sz="2299" b="1">
                <a:solidFill>
                  <a:srgbClr val="737373"/>
                </a:solidFill>
                <a:latin typeface="Playfair Display Bold"/>
                <a:ea typeface="Playfair Display Bold"/>
                <a:cs typeface="Playfair Display Bold"/>
                <a:sym typeface="Playfair Display Bold"/>
              </a:rPr>
              <a:t>Source : ONG IISS, UMI Source</a:t>
            </a:r>
          </a:p>
        </p:txBody>
      </p:sp>
      <p:sp>
        <p:nvSpPr>
          <p:cNvPr id="6" name="TextBox 6"/>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737373"/>
                </a:solidFill>
                <a:latin typeface="Open Sans"/>
                <a:ea typeface="Open Sans"/>
                <a:cs typeface="Open Sans"/>
                <a:sym typeface="Open Sans"/>
              </a:rPr>
              <a:t>14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624659"/>
            <a:ext cx="16230594" cy="38509"/>
          </a:xfrm>
          <a:prstGeom prst="line">
            <a:avLst/>
          </a:prstGeom>
          <a:ln w="9525" cap="flat">
            <a:solidFill>
              <a:srgbClr val="2B2C30"/>
            </a:solidFill>
            <a:prstDash val="solid"/>
            <a:headEnd type="none" w="sm" len="sm"/>
            <a:tailEnd type="none" w="sm" len="sm"/>
          </a:ln>
        </p:spPr>
      </p:sp>
      <p:sp>
        <p:nvSpPr>
          <p:cNvPr id="3" name="Freeform 3"/>
          <p:cNvSpPr/>
          <p:nvPr/>
        </p:nvSpPr>
        <p:spPr>
          <a:xfrm>
            <a:off x="1028700" y="2058456"/>
            <a:ext cx="10634242" cy="6334990"/>
          </a:xfrm>
          <a:custGeom>
            <a:avLst/>
            <a:gdLst/>
            <a:ahLst/>
            <a:cxnLst/>
            <a:rect l="l" t="t" r="r" b="b"/>
            <a:pathLst>
              <a:path w="10634242" h="6334990">
                <a:moveTo>
                  <a:pt x="0" y="0"/>
                </a:moveTo>
                <a:lnTo>
                  <a:pt x="10634242" y="0"/>
                </a:lnTo>
                <a:lnTo>
                  <a:pt x="10634242" y="6334990"/>
                </a:lnTo>
                <a:lnTo>
                  <a:pt x="0" y="6334990"/>
                </a:lnTo>
                <a:lnTo>
                  <a:pt x="0" y="0"/>
                </a:lnTo>
                <a:close/>
              </a:path>
            </a:pathLst>
          </a:custGeom>
          <a:blipFill>
            <a:blip r:embed="rId2"/>
            <a:stretch>
              <a:fillRect/>
            </a:stretch>
          </a:blipFill>
        </p:spPr>
      </p:sp>
      <p:sp>
        <p:nvSpPr>
          <p:cNvPr id="4" name="TextBox 4"/>
          <p:cNvSpPr txBox="1"/>
          <p:nvPr/>
        </p:nvSpPr>
        <p:spPr>
          <a:xfrm>
            <a:off x="1028700" y="558326"/>
            <a:ext cx="16552995" cy="669925"/>
          </a:xfrm>
          <a:prstGeom prst="rect">
            <a:avLst/>
          </a:prstGeom>
        </p:spPr>
        <p:txBody>
          <a:bodyPr lIns="0" tIns="0" rIns="0" bIns="0" rtlCol="0" anchor="t">
            <a:spAutoFit/>
          </a:bodyPr>
          <a:lstStyle/>
          <a:p>
            <a:pPr algn="ctr">
              <a:lnSpc>
                <a:spcPts val="5599"/>
              </a:lnSpc>
            </a:pPr>
            <a:r>
              <a:rPr lang="en-US" sz="3999" b="1">
                <a:solidFill>
                  <a:srgbClr val="737373"/>
                </a:solidFill>
                <a:latin typeface="Playfair Display Bold"/>
                <a:ea typeface="Playfair Display Bold"/>
                <a:cs typeface="Playfair Display Bold"/>
                <a:sym typeface="Playfair Display Bold"/>
              </a:rPr>
              <a:t>Il reste une forte dépendance vis-à-vis de l’Etat et des subventions.</a:t>
            </a:r>
          </a:p>
        </p:txBody>
      </p:sp>
      <p:sp>
        <p:nvSpPr>
          <p:cNvPr id="5" name="TextBox 5"/>
          <p:cNvSpPr txBox="1"/>
          <p:nvPr/>
        </p:nvSpPr>
        <p:spPr>
          <a:xfrm>
            <a:off x="11843909" y="4115435"/>
            <a:ext cx="4226408" cy="1998980"/>
          </a:xfrm>
          <a:prstGeom prst="rect">
            <a:avLst/>
          </a:prstGeom>
        </p:spPr>
        <p:txBody>
          <a:bodyPr lIns="0" tIns="0" rIns="0" bIns="0" rtlCol="0" anchor="t">
            <a:spAutoFit/>
          </a:bodyPr>
          <a:lstStyle/>
          <a:p>
            <a:pPr algn="ctr">
              <a:lnSpc>
                <a:spcPts val="3219"/>
              </a:lnSpc>
            </a:pPr>
            <a:r>
              <a:rPr lang="en-US" sz="2299" b="1">
                <a:solidFill>
                  <a:srgbClr val="737373"/>
                </a:solidFill>
                <a:latin typeface="Playfair Display Bold"/>
                <a:ea typeface="Playfair Display Bold"/>
                <a:cs typeface="Playfair Display Bold"/>
                <a:sym typeface="Playfair Display Bold"/>
              </a:rPr>
              <a:t>Analyse de la part des subventions dans les recettes totales des communes de Madagascar, en 2023.</a:t>
            </a:r>
          </a:p>
          <a:p>
            <a:pPr algn="ctr">
              <a:lnSpc>
                <a:spcPts val="3219"/>
              </a:lnSpc>
            </a:pPr>
            <a:r>
              <a:rPr lang="en-US" sz="2299" b="1">
                <a:solidFill>
                  <a:srgbClr val="737373"/>
                </a:solidFill>
                <a:latin typeface="Playfair Display Bold"/>
                <a:ea typeface="Playfair Display Bold"/>
                <a:cs typeface="Playfair Display Bold"/>
                <a:sym typeface="Playfair Display Bold"/>
              </a:rPr>
              <a:t>Source : ONG IISS, UMI Source</a:t>
            </a:r>
          </a:p>
        </p:txBody>
      </p:sp>
      <p:sp>
        <p:nvSpPr>
          <p:cNvPr id="6" name="TextBox 6"/>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737373"/>
                </a:solidFill>
                <a:latin typeface="Open Sans"/>
                <a:ea typeface="Open Sans"/>
                <a:cs typeface="Open Sans"/>
                <a:sym typeface="Open Sans"/>
              </a:rPr>
              <a:t>15</a:t>
            </a:r>
          </a:p>
        </p:txBody>
      </p:sp>
      <p:sp>
        <p:nvSpPr>
          <p:cNvPr id="7" name="TextBox 7"/>
          <p:cNvSpPr txBox="1"/>
          <p:nvPr/>
        </p:nvSpPr>
        <p:spPr>
          <a:xfrm>
            <a:off x="2620815" y="8381018"/>
            <a:ext cx="7525193" cy="1198880"/>
          </a:xfrm>
          <a:prstGeom prst="rect">
            <a:avLst/>
          </a:prstGeom>
        </p:spPr>
        <p:txBody>
          <a:bodyPr lIns="0" tIns="0" rIns="0" bIns="0" rtlCol="0" anchor="t">
            <a:spAutoFit/>
          </a:bodyPr>
          <a:lstStyle/>
          <a:p>
            <a:pPr algn="ctr">
              <a:lnSpc>
                <a:spcPts val="3219"/>
              </a:lnSpc>
            </a:pPr>
            <a:r>
              <a:rPr lang="en-US" sz="2299" b="1">
                <a:solidFill>
                  <a:srgbClr val="737373"/>
                </a:solidFill>
                <a:latin typeface="Playfair Display Bold"/>
                <a:ea typeface="Playfair Display Bold"/>
                <a:cs typeface="Playfair Display Bold"/>
                <a:sym typeface="Playfair Display Bold"/>
              </a:rPr>
              <a:t>En vert : les communes agricoles</a:t>
            </a:r>
          </a:p>
          <a:p>
            <a:pPr algn="ctr">
              <a:lnSpc>
                <a:spcPts val="3219"/>
              </a:lnSpc>
            </a:pPr>
            <a:r>
              <a:rPr lang="en-US" sz="2299" b="1">
                <a:solidFill>
                  <a:srgbClr val="737373"/>
                </a:solidFill>
                <a:latin typeface="Playfair Display Bold"/>
                <a:ea typeface="Playfair Display Bold"/>
                <a:cs typeface="Playfair Display Bold"/>
                <a:sym typeface="Playfair Display Bold"/>
              </a:rPr>
              <a:t>En bleu : les communes mixtes</a:t>
            </a:r>
          </a:p>
          <a:p>
            <a:pPr algn="ctr">
              <a:lnSpc>
                <a:spcPts val="3219"/>
              </a:lnSpc>
            </a:pPr>
            <a:r>
              <a:rPr lang="en-US" sz="2299" b="1">
                <a:solidFill>
                  <a:srgbClr val="737373"/>
                </a:solidFill>
                <a:latin typeface="Playfair Display Bold"/>
                <a:ea typeface="Playfair Display Bold"/>
                <a:cs typeface="Playfair Display Bold"/>
                <a:sym typeface="Playfair Display Bold"/>
              </a:rPr>
              <a:t>En rouge : les communes industrielles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Freeform 2"/>
          <p:cNvSpPr/>
          <p:nvPr/>
        </p:nvSpPr>
        <p:spPr>
          <a:xfrm>
            <a:off x="14640861" y="-8808"/>
            <a:ext cx="3647139" cy="5152308"/>
          </a:xfrm>
          <a:custGeom>
            <a:avLst/>
            <a:gdLst/>
            <a:ahLst/>
            <a:cxnLst/>
            <a:rect l="l" t="t" r="r" b="b"/>
            <a:pathLst>
              <a:path w="3647139" h="5152308">
                <a:moveTo>
                  <a:pt x="0" y="0"/>
                </a:moveTo>
                <a:lnTo>
                  <a:pt x="3647139" y="0"/>
                </a:lnTo>
                <a:lnTo>
                  <a:pt x="3647139" y="5152308"/>
                </a:lnTo>
                <a:lnTo>
                  <a:pt x="0" y="5152308"/>
                </a:lnTo>
                <a:lnTo>
                  <a:pt x="0" y="0"/>
                </a:lnTo>
                <a:close/>
              </a:path>
            </a:pathLst>
          </a:custGeom>
          <a:blipFill>
            <a:blip r:embed="rId2"/>
            <a:stretch>
              <a:fillRect/>
            </a:stretch>
          </a:blipFill>
        </p:spPr>
      </p:sp>
      <p:sp>
        <p:nvSpPr>
          <p:cNvPr id="3" name="Freeform 3"/>
          <p:cNvSpPr/>
          <p:nvPr/>
        </p:nvSpPr>
        <p:spPr>
          <a:xfrm>
            <a:off x="10999956" y="5143500"/>
            <a:ext cx="3640904" cy="5143500"/>
          </a:xfrm>
          <a:custGeom>
            <a:avLst/>
            <a:gdLst/>
            <a:ahLst/>
            <a:cxnLst/>
            <a:rect l="l" t="t" r="r" b="b"/>
            <a:pathLst>
              <a:path w="3640904" h="5143500">
                <a:moveTo>
                  <a:pt x="0" y="0"/>
                </a:moveTo>
                <a:lnTo>
                  <a:pt x="3640905" y="0"/>
                </a:lnTo>
                <a:lnTo>
                  <a:pt x="3640905" y="5143500"/>
                </a:lnTo>
                <a:lnTo>
                  <a:pt x="0" y="5143500"/>
                </a:lnTo>
                <a:lnTo>
                  <a:pt x="0" y="0"/>
                </a:lnTo>
                <a:close/>
              </a:path>
            </a:pathLst>
          </a:custGeom>
          <a:blipFill>
            <a:blip r:embed="rId3"/>
            <a:stretch>
              <a:fillRect/>
            </a:stretch>
          </a:blipFill>
        </p:spPr>
      </p:sp>
      <p:sp>
        <p:nvSpPr>
          <p:cNvPr id="4" name="Freeform 4"/>
          <p:cNvSpPr/>
          <p:nvPr/>
        </p:nvSpPr>
        <p:spPr>
          <a:xfrm>
            <a:off x="10999956" y="-8808"/>
            <a:ext cx="3647139" cy="5152308"/>
          </a:xfrm>
          <a:custGeom>
            <a:avLst/>
            <a:gdLst/>
            <a:ahLst/>
            <a:cxnLst/>
            <a:rect l="l" t="t" r="r" b="b"/>
            <a:pathLst>
              <a:path w="3647139" h="5152308">
                <a:moveTo>
                  <a:pt x="0" y="0"/>
                </a:moveTo>
                <a:lnTo>
                  <a:pt x="3647140" y="0"/>
                </a:lnTo>
                <a:lnTo>
                  <a:pt x="3647140" y="5152308"/>
                </a:lnTo>
                <a:lnTo>
                  <a:pt x="0" y="5152308"/>
                </a:lnTo>
                <a:lnTo>
                  <a:pt x="0" y="0"/>
                </a:lnTo>
                <a:close/>
              </a:path>
            </a:pathLst>
          </a:custGeom>
          <a:blipFill>
            <a:blip r:embed="rId4"/>
            <a:stretch>
              <a:fillRect/>
            </a:stretch>
          </a:blipFill>
        </p:spPr>
      </p:sp>
      <p:sp>
        <p:nvSpPr>
          <p:cNvPr id="5" name="Freeform 5"/>
          <p:cNvSpPr/>
          <p:nvPr/>
        </p:nvSpPr>
        <p:spPr>
          <a:xfrm>
            <a:off x="14647096" y="5134692"/>
            <a:ext cx="3647139" cy="5152308"/>
          </a:xfrm>
          <a:custGeom>
            <a:avLst/>
            <a:gdLst/>
            <a:ahLst/>
            <a:cxnLst/>
            <a:rect l="l" t="t" r="r" b="b"/>
            <a:pathLst>
              <a:path w="3647139" h="5152308">
                <a:moveTo>
                  <a:pt x="0" y="0"/>
                </a:moveTo>
                <a:lnTo>
                  <a:pt x="3647139" y="0"/>
                </a:lnTo>
                <a:lnTo>
                  <a:pt x="3647139" y="5152308"/>
                </a:lnTo>
                <a:lnTo>
                  <a:pt x="0" y="5152308"/>
                </a:lnTo>
                <a:lnTo>
                  <a:pt x="0" y="0"/>
                </a:lnTo>
                <a:close/>
              </a:path>
            </a:pathLst>
          </a:custGeom>
          <a:blipFill>
            <a:blip r:embed="rId5"/>
            <a:stretch>
              <a:fillRect/>
            </a:stretch>
          </a:blipFill>
        </p:spPr>
      </p:sp>
      <p:sp>
        <p:nvSpPr>
          <p:cNvPr id="6" name="TextBox 6"/>
          <p:cNvSpPr txBox="1"/>
          <p:nvPr/>
        </p:nvSpPr>
        <p:spPr>
          <a:xfrm>
            <a:off x="1028700" y="962025"/>
            <a:ext cx="8115300" cy="9128898"/>
          </a:xfrm>
          <a:prstGeom prst="rect">
            <a:avLst/>
          </a:prstGeom>
        </p:spPr>
        <p:txBody>
          <a:bodyPr lIns="0" tIns="0" rIns="0" bIns="0" rtlCol="0" anchor="t">
            <a:spAutoFit/>
          </a:bodyPr>
          <a:lstStyle/>
          <a:p>
            <a:pPr algn="just">
              <a:lnSpc>
                <a:spcPts val="5599"/>
              </a:lnSpc>
            </a:pPr>
            <a:r>
              <a:rPr lang="en-US" sz="3999" b="1">
                <a:solidFill>
                  <a:srgbClr val="737373"/>
                </a:solidFill>
                <a:latin typeface="Playfair Display Bold"/>
                <a:ea typeface="Playfair Display Bold"/>
                <a:cs typeface="Playfair Display Bold"/>
                <a:sym typeface="Playfair Display Bold"/>
              </a:rPr>
              <a:t>2 - Identification des bonnes pratiques et des difficultés rencontrées par les communes.</a:t>
            </a:r>
          </a:p>
          <a:p>
            <a:pPr algn="just">
              <a:lnSpc>
                <a:spcPts val="5599"/>
              </a:lnSpc>
            </a:pPr>
            <a:endParaRPr lang="en-US" sz="3999" b="1">
              <a:solidFill>
                <a:srgbClr val="737373"/>
              </a:solidFill>
              <a:latin typeface="Playfair Display Bold"/>
              <a:ea typeface="Playfair Display Bold"/>
              <a:cs typeface="Playfair Display Bold"/>
              <a:sym typeface="Playfair Display Bold"/>
            </a:endParaRPr>
          </a:p>
          <a:p>
            <a:pPr algn="just">
              <a:lnSpc>
                <a:spcPts val="5599"/>
              </a:lnSpc>
            </a:pPr>
            <a:r>
              <a:rPr lang="en-US" sz="3999" b="1">
                <a:solidFill>
                  <a:srgbClr val="737373"/>
                </a:solidFill>
                <a:latin typeface="Playfair Display Bold"/>
                <a:ea typeface="Playfair Display Bold"/>
                <a:cs typeface="Playfair Display Bold"/>
                <a:sym typeface="Playfair Display Bold"/>
              </a:rPr>
              <a:t>A - Identification des déficits institutionnels.</a:t>
            </a:r>
          </a:p>
          <a:p>
            <a:pPr algn="just">
              <a:lnSpc>
                <a:spcPts val="5599"/>
              </a:lnSpc>
            </a:pPr>
            <a:endParaRPr lang="en-US" sz="3999" b="1">
              <a:solidFill>
                <a:srgbClr val="737373"/>
              </a:solidFill>
              <a:latin typeface="Playfair Display Bold"/>
              <a:ea typeface="Playfair Display Bold"/>
              <a:cs typeface="Playfair Display Bold"/>
              <a:sym typeface="Playfair Display Bold"/>
            </a:endParaRPr>
          </a:p>
          <a:p>
            <a:pPr algn="just">
              <a:lnSpc>
                <a:spcPts val="5599"/>
              </a:lnSpc>
            </a:pPr>
            <a:r>
              <a:rPr lang="en-US" sz="3999" b="1">
                <a:solidFill>
                  <a:srgbClr val="737373"/>
                </a:solidFill>
                <a:latin typeface="Playfair Display Bold"/>
                <a:ea typeface="Playfair Display Bold"/>
                <a:cs typeface="Playfair Display Bold"/>
                <a:sym typeface="Playfair Display Bold"/>
              </a:rPr>
              <a:t>B - Analyse des défis financiers pour la fiscalité locale.</a:t>
            </a:r>
          </a:p>
          <a:p>
            <a:pPr algn="just">
              <a:lnSpc>
                <a:spcPts val="5599"/>
              </a:lnSpc>
            </a:pPr>
            <a:endParaRPr lang="en-US" sz="3999" b="1">
              <a:solidFill>
                <a:srgbClr val="737373"/>
              </a:solidFill>
              <a:latin typeface="Playfair Display Bold"/>
              <a:ea typeface="Playfair Display Bold"/>
              <a:cs typeface="Playfair Display Bold"/>
              <a:sym typeface="Playfair Display Bold"/>
            </a:endParaRPr>
          </a:p>
          <a:p>
            <a:pPr algn="just">
              <a:lnSpc>
                <a:spcPts val="5599"/>
              </a:lnSpc>
            </a:pPr>
            <a:r>
              <a:rPr lang="en-US" sz="3999" b="1">
                <a:solidFill>
                  <a:srgbClr val="737373"/>
                </a:solidFill>
                <a:latin typeface="Playfair Display Bold"/>
                <a:ea typeface="Playfair Display Bold"/>
                <a:cs typeface="Playfair Display Bold"/>
                <a:sym typeface="Playfair Display Bold"/>
              </a:rPr>
              <a:t>C - Existence de capacités locales limitées.</a:t>
            </a:r>
          </a:p>
          <a:p>
            <a:pPr algn="just">
              <a:lnSpc>
                <a:spcPts val="5599"/>
              </a:lnSpc>
            </a:pPr>
            <a:endParaRPr lang="en-US" sz="3999" b="1">
              <a:solidFill>
                <a:srgbClr val="737373"/>
              </a:solidFill>
              <a:latin typeface="Playfair Display Bold"/>
              <a:ea typeface="Playfair Display Bold"/>
              <a:cs typeface="Playfair Display Bold"/>
              <a:sym typeface="Playfair Display Bold"/>
            </a:endParaRPr>
          </a:p>
        </p:txBody>
      </p:sp>
      <p:sp>
        <p:nvSpPr>
          <p:cNvPr id="7" name="TextBox 7"/>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737373"/>
                </a:solidFill>
                <a:latin typeface="Open Sans"/>
                <a:ea typeface="Open Sans"/>
                <a:cs typeface="Open Sans"/>
                <a:sym typeface="Open Sans"/>
              </a:rPr>
              <a:t>16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691945"/>
            <a:ext cx="16230594" cy="38509"/>
          </a:xfrm>
          <a:prstGeom prst="line">
            <a:avLst/>
          </a:prstGeom>
          <a:ln w="9525" cap="flat">
            <a:solidFill>
              <a:srgbClr val="2B2C30"/>
            </a:solidFill>
            <a:prstDash val="solid"/>
            <a:headEnd type="none" w="sm" len="sm"/>
            <a:tailEnd type="none" w="sm" len="sm"/>
          </a:ln>
        </p:spPr>
      </p:sp>
      <p:sp>
        <p:nvSpPr>
          <p:cNvPr id="3" name="TextBox 3"/>
          <p:cNvSpPr txBox="1"/>
          <p:nvPr/>
        </p:nvSpPr>
        <p:spPr>
          <a:xfrm>
            <a:off x="1028700" y="660400"/>
            <a:ext cx="16552995" cy="669925"/>
          </a:xfrm>
          <a:prstGeom prst="rect">
            <a:avLst/>
          </a:prstGeom>
        </p:spPr>
        <p:txBody>
          <a:bodyPr lIns="0" tIns="0" rIns="0" bIns="0" rtlCol="0" anchor="t">
            <a:spAutoFit/>
          </a:bodyPr>
          <a:lstStyle/>
          <a:p>
            <a:pPr algn="ctr">
              <a:lnSpc>
                <a:spcPts val="5599"/>
              </a:lnSpc>
            </a:pPr>
            <a:r>
              <a:rPr lang="en-US" sz="3999" b="1">
                <a:solidFill>
                  <a:srgbClr val="737373"/>
                </a:solidFill>
                <a:latin typeface="Playfair Display Bold"/>
                <a:ea typeface="Playfair Display Bold"/>
                <a:cs typeface="Playfair Display Bold"/>
                <a:sym typeface="Playfair Display Bold"/>
              </a:rPr>
              <a:t>A - Identification des déficits institutionnels.</a:t>
            </a:r>
          </a:p>
        </p:txBody>
      </p:sp>
      <p:sp>
        <p:nvSpPr>
          <p:cNvPr id="4" name="TextBox 4"/>
          <p:cNvSpPr txBox="1"/>
          <p:nvPr/>
        </p:nvSpPr>
        <p:spPr>
          <a:xfrm>
            <a:off x="3284162" y="2265420"/>
            <a:ext cx="13887751" cy="1374775"/>
          </a:xfrm>
          <a:prstGeom prst="rect">
            <a:avLst/>
          </a:prstGeom>
        </p:spPr>
        <p:txBody>
          <a:bodyPr lIns="0" tIns="0" rIns="0" bIns="0" rtlCol="0" anchor="t">
            <a:spAutoFit/>
          </a:bodyPr>
          <a:lstStyle/>
          <a:p>
            <a:pPr algn="l">
              <a:lnSpc>
                <a:spcPts val="5599"/>
              </a:lnSpc>
            </a:pPr>
            <a:r>
              <a:rPr lang="en-US" sz="3999" b="1">
                <a:solidFill>
                  <a:srgbClr val="737373"/>
                </a:solidFill>
                <a:latin typeface="Playfair Display Bold"/>
                <a:ea typeface="Playfair Display Bold"/>
                <a:cs typeface="Playfair Display Bold"/>
                <a:sym typeface="Playfair Display Bold"/>
              </a:rPr>
              <a:t>Faible coordination entre les différents niveaux de gouvernance.</a:t>
            </a:r>
          </a:p>
        </p:txBody>
      </p:sp>
      <p:grpSp>
        <p:nvGrpSpPr>
          <p:cNvPr id="5" name="Group 5"/>
          <p:cNvGrpSpPr/>
          <p:nvPr/>
        </p:nvGrpSpPr>
        <p:grpSpPr>
          <a:xfrm>
            <a:off x="1116087" y="2641038"/>
            <a:ext cx="1380430" cy="690215"/>
            <a:chOff x="0" y="0"/>
            <a:chExt cx="812800" cy="406400"/>
          </a:xfrm>
        </p:grpSpPr>
        <p:sp>
          <p:nvSpPr>
            <p:cNvPr id="6" name="Freeform 6"/>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DE2C28"/>
            </a:solidFill>
          </p:spPr>
        </p:sp>
        <p:sp>
          <p:nvSpPr>
            <p:cNvPr id="7" name="TextBox 7"/>
            <p:cNvSpPr txBox="1"/>
            <p:nvPr/>
          </p:nvSpPr>
          <p:spPr>
            <a:xfrm>
              <a:off x="177800" y="-38100"/>
              <a:ext cx="558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1116087" y="4173595"/>
            <a:ext cx="15733420" cy="5549900"/>
          </a:xfrm>
          <a:prstGeom prst="rect">
            <a:avLst/>
          </a:prstGeom>
        </p:spPr>
        <p:txBody>
          <a:bodyPr lIns="0" tIns="0" rIns="0" bIns="0" rtlCol="0" anchor="t">
            <a:spAutoFit/>
          </a:bodyPr>
          <a:lstStyle/>
          <a:p>
            <a:pPr algn="l">
              <a:lnSpc>
                <a:spcPts val="4899"/>
              </a:lnSpc>
            </a:pPr>
            <a:r>
              <a:rPr lang="en-US" sz="3499" b="1">
                <a:solidFill>
                  <a:srgbClr val="737373"/>
                </a:solidFill>
                <a:latin typeface="Playfair Display Bold"/>
                <a:ea typeface="Playfair Display Bold"/>
                <a:cs typeface="Playfair Display Bold"/>
                <a:sym typeface="Playfair Display Bold"/>
              </a:rPr>
              <a:t>Certaines communes évoquent : </a:t>
            </a:r>
          </a:p>
          <a:p>
            <a:pPr algn="l">
              <a:lnSpc>
                <a:spcPts val="4899"/>
              </a:lnSpc>
            </a:pPr>
            <a:endParaRPr lang="en-US" sz="3499" b="1">
              <a:solidFill>
                <a:srgbClr val="737373"/>
              </a:solidFill>
              <a:latin typeface="Playfair Display Bold"/>
              <a:ea typeface="Playfair Display Bold"/>
              <a:cs typeface="Playfair Display Bold"/>
              <a:sym typeface="Playfair Display Bold"/>
            </a:endParaRPr>
          </a:p>
          <a:p>
            <a:pPr marL="755647" lvl="1" indent="-377824" algn="l">
              <a:lnSpc>
                <a:spcPts val="4899"/>
              </a:lnSpc>
              <a:buFont typeface="Arial"/>
              <a:buChar char="•"/>
            </a:pPr>
            <a:r>
              <a:rPr lang="en-US" sz="3499" b="1">
                <a:solidFill>
                  <a:srgbClr val="737373"/>
                </a:solidFill>
                <a:latin typeface="Playfair Display Bold"/>
                <a:ea typeface="Playfair Display Bold"/>
                <a:cs typeface="Playfair Display Bold"/>
                <a:sym typeface="Playfair Display Bold"/>
              </a:rPr>
              <a:t>des difficultés à obtenir des informations fiscales à jour.</a:t>
            </a:r>
          </a:p>
          <a:p>
            <a:pPr algn="l">
              <a:lnSpc>
                <a:spcPts val="4899"/>
              </a:lnSpc>
            </a:pPr>
            <a:endParaRPr lang="en-US" sz="3499" b="1">
              <a:solidFill>
                <a:srgbClr val="737373"/>
              </a:solidFill>
              <a:latin typeface="Playfair Display Bold"/>
              <a:ea typeface="Playfair Display Bold"/>
              <a:cs typeface="Playfair Display Bold"/>
              <a:sym typeface="Playfair Display Bold"/>
            </a:endParaRPr>
          </a:p>
          <a:p>
            <a:pPr marL="755647" lvl="1" indent="-377824" algn="l">
              <a:lnSpc>
                <a:spcPts val="4899"/>
              </a:lnSpc>
              <a:buFont typeface="Arial"/>
              <a:buChar char="•"/>
            </a:pPr>
            <a:r>
              <a:rPr lang="en-US" sz="3499" b="1">
                <a:solidFill>
                  <a:srgbClr val="737373"/>
                </a:solidFill>
                <a:latin typeface="Playfair Display Bold"/>
                <a:ea typeface="Playfair Display Bold"/>
                <a:cs typeface="Playfair Display Bold"/>
                <a:sym typeface="Playfair Display Bold"/>
              </a:rPr>
              <a:t>des difficultés à appliquer les textes sur certaines pratiques fiscales.</a:t>
            </a:r>
          </a:p>
          <a:p>
            <a:pPr algn="l">
              <a:lnSpc>
                <a:spcPts val="4899"/>
              </a:lnSpc>
            </a:pPr>
            <a:endParaRPr lang="en-US" sz="3499" b="1">
              <a:solidFill>
                <a:srgbClr val="737373"/>
              </a:solidFill>
              <a:latin typeface="Playfair Display Bold"/>
              <a:ea typeface="Playfair Display Bold"/>
              <a:cs typeface="Playfair Display Bold"/>
              <a:sym typeface="Playfair Display Bold"/>
            </a:endParaRPr>
          </a:p>
          <a:p>
            <a:pPr marL="755647" lvl="1" indent="-377824" algn="l">
              <a:lnSpc>
                <a:spcPts val="4899"/>
              </a:lnSpc>
              <a:buFont typeface="Arial"/>
              <a:buChar char="•"/>
            </a:pPr>
            <a:r>
              <a:rPr lang="en-US" sz="3499" b="1">
                <a:solidFill>
                  <a:srgbClr val="737373"/>
                </a:solidFill>
                <a:latin typeface="Playfair Display Bold"/>
                <a:ea typeface="Playfair Display Bold"/>
                <a:cs typeface="Playfair Display Bold"/>
                <a:sym typeface="Playfair Display Bold"/>
              </a:rPr>
              <a:t>des manques de concertation pour résoudre les conflits ou harmoniser les pratiques.</a:t>
            </a:r>
          </a:p>
          <a:p>
            <a:pPr algn="l">
              <a:lnSpc>
                <a:spcPts val="4899"/>
              </a:lnSpc>
            </a:pPr>
            <a:endParaRPr lang="en-US" sz="3499" b="1">
              <a:solidFill>
                <a:srgbClr val="737373"/>
              </a:solidFill>
              <a:latin typeface="Playfair Display Bold"/>
              <a:ea typeface="Playfair Display Bold"/>
              <a:cs typeface="Playfair Display Bold"/>
              <a:sym typeface="Playfair Display Bold"/>
            </a:endParaRPr>
          </a:p>
        </p:txBody>
      </p:sp>
      <p:sp>
        <p:nvSpPr>
          <p:cNvPr id="9" name="TextBox 9"/>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737373"/>
                </a:solidFill>
                <a:latin typeface="Open Sans"/>
                <a:ea typeface="Open Sans"/>
                <a:cs typeface="Open Sans"/>
                <a:sym typeface="Open Sans"/>
              </a:rPr>
              <a:t>17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691945"/>
            <a:ext cx="16230594" cy="38509"/>
          </a:xfrm>
          <a:prstGeom prst="line">
            <a:avLst/>
          </a:prstGeom>
          <a:ln w="9525" cap="flat">
            <a:solidFill>
              <a:srgbClr val="2B2C30"/>
            </a:solidFill>
            <a:prstDash val="solid"/>
            <a:headEnd type="none" w="sm" len="sm"/>
            <a:tailEnd type="none" w="sm" len="sm"/>
          </a:ln>
        </p:spPr>
      </p:sp>
      <p:grpSp>
        <p:nvGrpSpPr>
          <p:cNvPr id="3" name="Group 3"/>
          <p:cNvGrpSpPr/>
          <p:nvPr/>
        </p:nvGrpSpPr>
        <p:grpSpPr>
          <a:xfrm>
            <a:off x="1116087" y="2331678"/>
            <a:ext cx="1387942" cy="545208"/>
            <a:chOff x="0" y="0"/>
            <a:chExt cx="1034578" cy="406400"/>
          </a:xfrm>
        </p:grpSpPr>
        <p:sp>
          <p:nvSpPr>
            <p:cNvPr id="4" name="Freeform 4"/>
            <p:cNvSpPr/>
            <p:nvPr/>
          </p:nvSpPr>
          <p:spPr>
            <a:xfrm>
              <a:off x="0" y="0"/>
              <a:ext cx="1034578" cy="406400"/>
            </a:xfrm>
            <a:custGeom>
              <a:avLst/>
              <a:gdLst/>
              <a:ahLst/>
              <a:cxnLst/>
              <a:rect l="l" t="t" r="r" b="b"/>
              <a:pathLst>
                <a:path w="1034578" h="406400">
                  <a:moveTo>
                    <a:pt x="0" y="0"/>
                  </a:moveTo>
                  <a:lnTo>
                    <a:pt x="831378" y="0"/>
                  </a:lnTo>
                  <a:lnTo>
                    <a:pt x="1034578" y="203200"/>
                  </a:lnTo>
                  <a:lnTo>
                    <a:pt x="831378" y="406400"/>
                  </a:lnTo>
                  <a:lnTo>
                    <a:pt x="0" y="406400"/>
                  </a:lnTo>
                  <a:lnTo>
                    <a:pt x="203200" y="203200"/>
                  </a:lnTo>
                  <a:lnTo>
                    <a:pt x="0" y="0"/>
                  </a:lnTo>
                  <a:close/>
                </a:path>
              </a:pathLst>
            </a:custGeom>
            <a:solidFill>
              <a:srgbClr val="DE2C28"/>
            </a:solidFill>
          </p:spPr>
        </p:sp>
        <p:sp>
          <p:nvSpPr>
            <p:cNvPr id="5" name="TextBox 5"/>
            <p:cNvSpPr txBox="1"/>
            <p:nvPr/>
          </p:nvSpPr>
          <p:spPr>
            <a:xfrm>
              <a:off x="177800" y="-38100"/>
              <a:ext cx="780578" cy="44450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3493371" y="3120923"/>
            <a:ext cx="11301259" cy="6116806"/>
          </a:xfrm>
          <a:custGeom>
            <a:avLst/>
            <a:gdLst/>
            <a:ahLst/>
            <a:cxnLst/>
            <a:rect l="l" t="t" r="r" b="b"/>
            <a:pathLst>
              <a:path w="11301259" h="6116806">
                <a:moveTo>
                  <a:pt x="0" y="0"/>
                </a:moveTo>
                <a:lnTo>
                  <a:pt x="11301258" y="0"/>
                </a:lnTo>
                <a:lnTo>
                  <a:pt x="11301258" y="6116806"/>
                </a:lnTo>
                <a:lnTo>
                  <a:pt x="0" y="6116806"/>
                </a:lnTo>
                <a:lnTo>
                  <a:pt x="0" y="0"/>
                </a:lnTo>
                <a:close/>
              </a:path>
            </a:pathLst>
          </a:custGeom>
          <a:blipFill>
            <a:blip r:embed="rId2"/>
            <a:stretch>
              <a:fillRect/>
            </a:stretch>
          </a:blipFill>
        </p:spPr>
      </p:sp>
      <p:sp>
        <p:nvSpPr>
          <p:cNvPr id="7" name="TextBox 7"/>
          <p:cNvSpPr txBox="1"/>
          <p:nvPr/>
        </p:nvSpPr>
        <p:spPr>
          <a:xfrm>
            <a:off x="1028700" y="660400"/>
            <a:ext cx="16552995" cy="669925"/>
          </a:xfrm>
          <a:prstGeom prst="rect">
            <a:avLst/>
          </a:prstGeom>
        </p:spPr>
        <p:txBody>
          <a:bodyPr lIns="0" tIns="0" rIns="0" bIns="0" rtlCol="0" anchor="t">
            <a:spAutoFit/>
          </a:bodyPr>
          <a:lstStyle/>
          <a:p>
            <a:pPr algn="ctr">
              <a:lnSpc>
                <a:spcPts val="5599"/>
              </a:lnSpc>
            </a:pPr>
            <a:r>
              <a:rPr lang="en-US" sz="3999" b="1">
                <a:solidFill>
                  <a:srgbClr val="737373"/>
                </a:solidFill>
                <a:latin typeface="Playfair Display Bold"/>
                <a:ea typeface="Playfair Display Bold"/>
                <a:cs typeface="Playfair Display Bold"/>
                <a:sym typeface="Playfair Display Bold"/>
              </a:rPr>
              <a:t>A - Identification des déficits institutionnels.</a:t>
            </a:r>
          </a:p>
        </p:txBody>
      </p:sp>
      <p:sp>
        <p:nvSpPr>
          <p:cNvPr id="8" name="TextBox 8"/>
          <p:cNvSpPr txBox="1"/>
          <p:nvPr/>
        </p:nvSpPr>
        <p:spPr>
          <a:xfrm>
            <a:off x="3295961" y="2020966"/>
            <a:ext cx="13963328" cy="1099956"/>
          </a:xfrm>
          <a:prstGeom prst="rect">
            <a:avLst/>
          </a:prstGeom>
        </p:spPr>
        <p:txBody>
          <a:bodyPr lIns="0" tIns="0" rIns="0" bIns="0" rtlCol="0" anchor="t">
            <a:spAutoFit/>
          </a:bodyPr>
          <a:lstStyle/>
          <a:p>
            <a:pPr algn="l">
              <a:lnSpc>
                <a:spcPts val="4423"/>
              </a:lnSpc>
            </a:pPr>
            <a:r>
              <a:rPr lang="en-US" sz="3159" b="1">
                <a:solidFill>
                  <a:srgbClr val="737373"/>
                </a:solidFill>
                <a:latin typeface="Playfair Display Bold"/>
                <a:ea typeface="Playfair Display Bold"/>
                <a:cs typeface="Playfair Display Bold"/>
                <a:sym typeface="Playfair Display Bold"/>
              </a:rPr>
              <a:t>Transfert de compétences sans transfert de moyens financiers et d’équipements.</a:t>
            </a:r>
          </a:p>
        </p:txBody>
      </p:sp>
      <p:sp>
        <p:nvSpPr>
          <p:cNvPr id="9" name="TextBox 9"/>
          <p:cNvSpPr txBox="1"/>
          <p:nvPr/>
        </p:nvSpPr>
        <p:spPr>
          <a:xfrm>
            <a:off x="650840" y="9201150"/>
            <a:ext cx="16291738" cy="798830"/>
          </a:xfrm>
          <a:prstGeom prst="rect">
            <a:avLst/>
          </a:prstGeom>
        </p:spPr>
        <p:txBody>
          <a:bodyPr lIns="0" tIns="0" rIns="0" bIns="0" rtlCol="0" anchor="t">
            <a:spAutoFit/>
          </a:bodyPr>
          <a:lstStyle/>
          <a:p>
            <a:pPr algn="ctr">
              <a:lnSpc>
                <a:spcPts val="3219"/>
              </a:lnSpc>
            </a:pPr>
            <a:r>
              <a:rPr lang="en-US" sz="2299" b="1">
                <a:solidFill>
                  <a:srgbClr val="737373"/>
                </a:solidFill>
                <a:latin typeface="Playfair Display Bold"/>
                <a:ea typeface="Playfair Display Bold"/>
                <a:cs typeface="Playfair Display Bold"/>
                <a:sym typeface="Playfair Display Bold"/>
              </a:rPr>
              <a:t>Montant des subventions CSBII, CSB et EPP pour les communes malgaches analysées (en milliers d’Ariary), en 2023.</a:t>
            </a:r>
          </a:p>
          <a:p>
            <a:pPr algn="ctr">
              <a:lnSpc>
                <a:spcPts val="3219"/>
              </a:lnSpc>
            </a:pPr>
            <a:r>
              <a:rPr lang="en-US" sz="2299" b="1">
                <a:solidFill>
                  <a:srgbClr val="737373"/>
                </a:solidFill>
                <a:latin typeface="Playfair Display Bold"/>
                <a:ea typeface="Playfair Display Bold"/>
                <a:cs typeface="Playfair Display Bold"/>
                <a:sym typeface="Playfair Display Bold"/>
              </a:rPr>
              <a:t>Source : ONG IISS, UMI Source</a:t>
            </a:r>
          </a:p>
        </p:txBody>
      </p:sp>
      <p:sp>
        <p:nvSpPr>
          <p:cNvPr id="10" name="TextBox 10"/>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737373"/>
                </a:solidFill>
                <a:latin typeface="Open Sans"/>
                <a:ea typeface="Open Sans"/>
                <a:cs typeface="Open Sans"/>
                <a:sym typeface="Open Sans"/>
              </a:rPr>
              <a:t>18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691945"/>
            <a:ext cx="16230594" cy="38509"/>
          </a:xfrm>
          <a:prstGeom prst="line">
            <a:avLst/>
          </a:prstGeom>
          <a:ln w="9525" cap="flat">
            <a:solidFill>
              <a:srgbClr val="2B2C30"/>
            </a:solidFill>
            <a:prstDash val="solid"/>
            <a:headEnd type="none" w="sm" len="sm"/>
            <a:tailEnd type="none" w="sm" len="sm"/>
          </a:ln>
        </p:spPr>
      </p:sp>
      <p:grpSp>
        <p:nvGrpSpPr>
          <p:cNvPr id="3" name="Group 3"/>
          <p:cNvGrpSpPr/>
          <p:nvPr/>
        </p:nvGrpSpPr>
        <p:grpSpPr>
          <a:xfrm>
            <a:off x="1028700" y="2295930"/>
            <a:ext cx="1380430" cy="690215"/>
            <a:chOff x="0" y="0"/>
            <a:chExt cx="812800" cy="406400"/>
          </a:xfrm>
        </p:grpSpPr>
        <p:sp>
          <p:nvSpPr>
            <p:cNvPr id="4" name="Freeform 4"/>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DE2C28"/>
            </a:solidFill>
          </p:spPr>
        </p:sp>
        <p:sp>
          <p:nvSpPr>
            <p:cNvPr id="5" name="TextBox 5"/>
            <p:cNvSpPr txBox="1"/>
            <p:nvPr/>
          </p:nvSpPr>
          <p:spPr>
            <a:xfrm>
              <a:off x="177800" y="-38100"/>
              <a:ext cx="558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307922" y="3292458"/>
            <a:ext cx="8836078" cy="5809722"/>
          </a:xfrm>
          <a:custGeom>
            <a:avLst/>
            <a:gdLst/>
            <a:ahLst/>
            <a:cxnLst/>
            <a:rect l="l" t="t" r="r" b="b"/>
            <a:pathLst>
              <a:path w="8836078" h="5809722">
                <a:moveTo>
                  <a:pt x="0" y="0"/>
                </a:moveTo>
                <a:lnTo>
                  <a:pt x="8836078" y="0"/>
                </a:lnTo>
                <a:lnTo>
                  <a:pt x="8836078" y="5809722"/>
                </a:lnTo>
                <a:lnTo>
                  <a:pt x="0" y="5809722"/>
                </a:lnTo>
                <a:lnTo>
                  <a:pt x="0" y="0"/>
                </a:lnTo>
                <a:close/>
              </a:path>
            </a:pathLst>
          </a:custGeom>
          <a:blipFill>
            <a:blip r:embed="rId2"/>
            <a:stretch>
              <a:fillRect/>
            </a:stretch>
          </a:blipFill>
        </p:spPr>
      </p:sp>
      <p:sp>
        <p:nvSpPr>
          <p:cNvPr id="7" name="Freeform 7"/>
          <p:cNvSpPr/>
          <p:nvPr/>
        </p:nvSpPr>
        <p:spPr>
          <a:xfrm>
            <a:off x="9034972" y="3292458"/>
            <a:ext cx="8876437" cy="5802971"/>
          </a:xfrm>
          <a:custGeom>
            <a:avLst/>
            <a:gdLst/>
            <a:ahLst/>
            <a:cxnLst/>
            <a:rect l="l" t="t" r="r" b="b"/>
            <a:pathLst>
              <a:path w="8876437" h="5802971">
                <a:moveTo>
                  <a:pt x="0" y="0"/>
                </a:moveTo>
                <a:lnTo>
                  <a:pt x="8876437" y="0"/>
                </a:lnTo>
                <a:lnTo>
                  <a:pt x="8876437" y="5802971"/>
                </a:lnTo>
                <a:lnTo>
                  <a:pt x="0" y="5802971"/>
                </a:lnTo>
                <a:lnTo>
                  <a:pt x="0" y="0"/>
                </a:lnTo>
                <a:close/>
              </a:path>
            </a:pathLst>
          </a:custGeom>
          <a:blipFill>
            <a:blip r:embed="rId3"/>
            <a:stretch>
              <a:fillRect/>
            </a:stretch>
          </a:blipFill>
        </p:spPr>
      </p:sp>
      <p:sp>
        <p:nvSpPr>
          <p:cNvPr id="8" name="TextBox 8"/>
          <p:cNvSpPr txBox="1"/>
          <p:nvPr/>
        </p:nvSpPr>
        <p:spPr>
          <a:xfrm>
            <a:off x="1028700" y="660400"/>
            <a:ext cx="16552995" cy="669925"/>
          </a:xfrm>
          <a:prstGeom prst="rect">
            <a:avLst/>
          </a:prstGeom>
        </p:spPr>
        <p:txBody>
          <a:bodyPr lIns="0" tIns="0" rIns="0" bIns="0" rtlCol="0" anchor="t">
            <a:spAutoFit/>
          </a:bodyPr>
          <a:lstStyle/>
          <a:p>
            <a:pPr algn="ctr">
              <a:lnSpc>
                <a:spcPts val="5599"/>
              </a:lnSpc>
            </a:pPr>
            <a:r>
              <a:rPr lang="en-US" sz="3999" b="1">
                <a:solidFill>
                  <a:srgbClr val="737373"/>
                </a:solidFill>
                <a:latin typeface="Playfair Display Bold"/>
                <a:ea typeface="Playfair Display Bold"/>
                <a:cs typeface="Playfair Display Bold"/>
                <a:sym typeface="Playfair Display Bold"/>
              </a:rPr>
              <a:t>B - Analyse des défis financiers pour la fiscalité locale.</a:t>
            </a:r>
          </a:p>
        </p:txBody>
      </p:sp>
      <p:sp>
        <p:nvSpPr>
          <p:cNvPr id="9" name="TextBox 9"/>
          <p:cNvSpPr txBox="1"/>
          <p:nvPr/>
        </p:nvSpPr>
        <p:spPr>
          <a:xfrm>
            <a:off x="2752535" y="2355288"/>
            <a:ext cx="8378056" cy="514350"/>
          </a:xfrm>
          <a:prstGeom prst="rect">
            <a:avLst/>
          </a:prstGeom>
        </p:spPr>
        <p:txBody>
          <a:bodyPr lIns="0" tIns="0" rIns="0" bIns="0" rtlCol="0" anchor="t">
            <a:spAutoFit/>
          </a:bodyPr>
          <a:lstStyle/>
          <a:p>
            <a:pPr algn="l">
              <a:lnSpc>
                <a:spcPts val="4200"/>
              </a:lnSpc>
            </a:pPr>
            <a:r>
              <a:rPr lang="en-US" sz="3000" b="1">
                <a:solidFill>
                  <a:srgbClr val="737373"/>
                </a:solidFill>
                <a:latin typeface="Playfair Display Bold"/>
                <a:ea typeface="Playfair Display Bold"/>
                <a:cs typeface="Playfair Display Bold"/>
                <a:sym typeface="Playfair Display Bold"/>
              </a:rPr>
              <a:t>Difficulté à collecter les taxes et les impôts.</a:t>
            </a:r>
          </a:p>
        </p:txBody>
      </p:sp>
      <p:sp>
        <p:nvSpPr>
          <p:cNvPr id="10" name="TextBox 10"/>
          <p:cNvSpPr txBox="1"/>
          <p:nvPr/>
        </p:nvSpPr>
        <p:spPr>
          <a:xfrm>
            <a:off x="650840" y="9201150"/>
            <a:ext cx="16291738" cy="798830"/>
          </a:xfrm>
          <a:prstGeom prst="rect">
            <a:avLst/>
          </a:prstGeom>
        </p:spPr>
        <p:txBody>
          <a:bodyPr lIns="0" tIns="0" rIns="0" bIns="0" rtlCol="0" anchor="t">
            <a:spAutoFit/>
          </a:bodyPr>
          <a:lstStyle/>
          <a:p>
            <a:pPr algn="ctr">
              <a:lnSpc>
                <a:spcPts val="3219"/>
              </a:lnSpc>
            </a:pPr>
            <a:r>
              <a:rPr lang="en-US" sz="2299" b="1">
                <a:solidFill>
                  <a:srgbClr val="737373"/>
                </a:solidFill>
                <a:latin typeface="Playfair Display Bold"/>
                <a:ea typeface="Playfair Display Bold"/>
                <a:cs typeface="Playfair Display Bold"/>
                <a:sym typeface="Playfair Display Bold"/>
              </a:rPr>
              <a:t>Nombre de communes collectant certaines recettes fiscales et non fiscales, en 2023, sur 14 communes interrogées.</a:t>
            </a:r>
          </a:p>
          <a:p>
            <a:pPr algn="ctr">
              <a:lnSpc>
                <a:spcPts val="3219"/>
              </a:lnSpc>
            </a:pPr>
            <a:r>
              <a:rPr lang="en-US" sz="2299" b="1">
                <a:solidFill>
                  <a:srgbClr val="737373"/>
                </a:solidFill>
                <a:latin typeface="Playfair Display Bold"/>
                <a:ea typeface="Playfair Display Bold"/>
                <a:cs typeface="Playfair Display Bold"/>
                <a:sym typeface="Playfair Display Bold"/>
              </a:rPr>
              <a:t>Source : ONG IISS, UMI Source</a:t>
            </a:r>
          </a:p>
        </p:txBody>
      </p:sp>
      <p:sp>
        <p:nvSpPr>
          <p:cNvPr id="11" name="TextBox 11"/>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737373"/>
                </a:solidFill>
                <a:latin typeface="Open Sans"/>
                <a:ea typeface="Open Sans"/>
                <a:cs typeface="Open Sans"/>
                <a:sym typeface="Open Sans"/>
              </a:rPr>
              <a:t>19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691945"/>
            <a:ext cx="16230594" cy="38509"/>
          </a:xfrm>
          <a:prstGeom prst="line">
            <a:avLst/>
          </a:prstGeom>
          <a:ln w="9525" cap="flat">
            <a:solidFill>
              <a:srgbClr val="2B2C30"/>
            </a:solidFill>
            <a:prstDash val="solid"/>
            <a:headEnd type="none" w="sm" len="sm"/>
            <a:tailEnd type="none" w="sm" len="sm"/>
          </a:ln>
        </p:spPr>
      </p:sp>
      <p:grpSp>
        <p:nvGrpSpPr>
          <p:cNvPr id="3" name="Group 3"/>
          <p:cNvGrpSpPr/>
          <p:nvPr/>
        </p:nvGrpSpPr>
        <p:grpSpPr>
          <a:xfrm>
            <a:off x="1116087" y="2641038"/>
            <a:ext cx="1380430" cy="690215"/>
            <a:chOff x="0" y="0"/>
            <a:chExt cx="812800" cy="406400"/>
          </a:xfrm>
        </p:grpSpPr>
        <p:sp>
          <p:nvSpPr>
            <p:cNvPr id="4" name="Freeform 4"/>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DE2C28"/>
            </a:solidFill>
          </p:spPr>
        </p:sp>
        <p:sp>
          <p:nvSpPr>
            <p:cNvPr id="5" name="TextBox 5"/>
            <p:cNvSpPr txBox="1"/>
            <p:nvPr/>
          </p:nvSpPr>
          <p:spPr>
            <a:xfrm>
              <a:off x="177800" y="-38100"/>
              <a:ext cx="558800" cy="444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3695053" y="3961974"/>
            <a:ext cx="770757" cy="986569"/>
            <a:chOff x="0" y="0"/>
            <a:chExt cx="635000" cy="812800"/>
          </a:xfrm>
        </p:grpSpPr>
        <p:sp>
          <p:nvSpPr>
            <p:cNvPr id="7" name="Freeform 7"/>
            <p:cNvSpPr/>
            <p:nvPr/>
          </p:nvSpPr>
          <p:spPr>
            <a:xfrm>
              <a:off x="0" y="0"/>
              <a:ext cx="635000" cy="812800"/>
            </a:xfrm>
            <a:custGeom>
              <a:avLst/>
              <a:gdLst/>
              <a:ahLst/>
              <a:cxnLst/>
              <a:rect l="l" t="t" r="r" b="b"/>
              <a:pathLst>
                <a:path w="635000" h="812800">
                  <a:moveTo>
                    <a:pt x="635000" y="0"/>
                  </a:moveTo>
                  <a:lnTo>
                    <a:pt x="635000" y="698500"/>
                  </a:lnTo>
                  <a:lnTo>
                    <a:pt x="317500" y="812800"/>
                  </a:lnTo>
                  <a:lnTo>
                    <a:pt x="0" y="698500"/>
                  </a:lnTo>
                  <a:lnTo>
                    <a:pt x="0" y="0"/>
                  </a:lnTo>
                  <a:lnTo>
                    <a:pt x="635000" y="0"/>
                  </a:lnTo>
                  <a:close/>
                </a:path>
              </a:pathLst>
            </a:custGeom>
            <a:solidFill>
              <a:srgbClr val="DE2C28"/>
            </a:solidFill>
          </p:spPr>
        </p:sp>
        <p:sp>
          <p:nvSpPr>
            <p:cNvPr id="8" name="TextBox 8"/>
            <p:cNvSpPr txBox="1"/>
            <p:nvPr/>
          </p:nvSpPr>
          <p:spPr>
            <a:xfrm>
              <a:off x="0" y="-47625"/>
              <a:ext cx="635000" cy="746125"/>
            </a:xfrm>
            <a:prstGeom prst="rect">
              <a:avLst/>
            </a:prstGeom>
          </p:spPr>
          <p:txBody>
            <a:bodyPr lIns="50800" tIns="50800" rIns="50800" bIns="50800" rtlCol="0" anchor="ctr"/>
            <a:lstStyle/>
            <a:p>
              <a:pPr algn="ctr">
                <a:lnSpc>
                  <a:spcPts val="4339"/>
                </a:lnSpc>
              </a:pPr>
              <a:r>
                <a:rPr lang="en-US" sz="3099">
                  <a:solidFill>
                    <a:srgbClr val="FFFFFF"/>
                  </a:solidFill>
                  <a:latin typeface="Open Sans"/>
                  <a:ea typeface="Open Sans"/>
                  <a:cs typeface="Open Sans"/>
                  <a:sym typeface="Open Sans"/>
                </a:rPr>
                <a:t>1</a:t>
              </a:r>
            </a:p>
          </p:txBody>
        </p:sp>
      </p:grpSp>
      <p:sp>
        <p:nvSpPr>
          <p:cNvPr id="9" name="TextBox 9"/>
          <p:cNvSpPr txBox="1"/>
          <p:nvPr/>
        </p:nvSpPr>
        <p:spPr>
          <a:xfrm>
            <a:off x="1028700" y="660400"/>
            <a:ext cx="16552995" cy="669925"/>
          </a:xfrm>
          <a:prstGeom prst="rect">
            <a:avLst/>
          </a:prstGeom>
        </p:spPr>
        <p:txBody>
          <a:bodyPr lIns="0" tIns="0" rIns="0" bIns="0" rtlCol="0" anchor="t">
            <a:spAutoFit/>
          </a:bodyPr>
          <a:lstStyle/>
          <a:p>
            <a:pPr algn="ctr">
              <a:lnSpc>
                <a:spcPts val="5599"/>
              </a:lnSpc>
            </a:pPr>
            <a:r>
              <a:rPr lang="en-US" sz="3999" b="1">
                <a:solidFill>
                  <a:srgbClr val="737373"/>
                </a:solidFill>
                <a:latin typeface="Playfair Display Bold"/>
                <a:ea typeface="Playfair Display Bold"/>
                <a:cs typeface="Playfair Display Bold"/>
                <a:sym typeface="Playfair Display Bold"/>
              </a:rPr>
              <a:t>C - Existence de capacités locales limitées.</a:t>
            </a:r>
          </a:p>
        </p:txBody>
      </p:sp>
      <p:sp>
        <p:nvSpPr>
          <p:cNvPr id="10" name="TextBox 10"/>
          <p:cNvSpPr txBox="1"/>
          <p:nvPr/>
        </p:nvSpPr>
        <p:spPr>
          <a:xfrm>
            <a:off x="3284162" y="2265420"/>
            <a:ext cx="13887751" cy="1374775"/>
          </a:xfrm>
          <a:prstGeom prst="rect">
            <a:avLst/>
          </a:prstGeom>
        </p:spPr>
        <p:txBody>
          <a:bodyPr lIns="0" tIns="0" rIns="0" bIns="0" rtlCol="0" anchor="t">
            <a:spAutoFit/>
          </a:bodyPr>
          <a:lstStyle/>
          <a:p>
            <a:pPr algn="l">
              <a:lnSpc>
                <a:spcPts val="5599"/>
              </a:lnSpc>
            </a:pPr>
            <a:r>
              <a:rPr lang="en-US" sz="3999" b="1">
                <a:solidFill>
                  <a:srgbClr val="737373"/>
                </a:solidFill>
                <a:latin typeface="Playfair Display Bold"/>
                <a:ea typeface="Playfair Display Bold"/>
                <a:cs typeface="Playfair Display Bold"/>
                <a:sym typeface="Playfair Display Bold"/>
              </a:rPr>
              <a:t>Les communes de Madagascar ont besoin de nombreuses formations dans divers domaines : </a:t>
            </a:r>
          </a:p>
        </p:txBody>
      </p:sp>
      <p:sp>
        <p:nvSpPr>
          <p:cNvPr id="11" name="TextBox 11"/>
          <p:cNvSpPr txBox="1"/>
          <p:nvPr/>
        </p:nvSpPr>
        <p:spPr>
          <a:xfrm>
            <a:off x="2175742" y="5213584"/>
            <a:ext cx="3809380" cy="2239919"/>
          </a:xfrm>
          <a:prstGeom prst="rect">
            <a:avLst/>
          </a:prstGeom>
        </p:spPr>
        <p:txBody>
          <a:bodyPr lIns="0" tIns="0" rIns="0" bIns="0" rtlCol="0" anchor="t">
            <a:spAutoFit/>
          </a:bodyPr>
          <a:lstStyle/>
          <a:p>
            <a:pPr algn="ctr">
              <a:lnSpc>
                <a:spcPts val="4479"/>
              </a:lnSpc>
            </a:pPr>
            <a:r>
              <a:rPr lang="en-US" sz="3199" b="1">
                <a:solidFill>
                  <a:srgbClr val="737373"/>
                </a:solidFill>
                <a:latin typeface="Playfair Display Bold"/>
                <a:ea typeface="Playfair Display Bold"/>
                <a:cs typeface="Playfair Display Bold"/>
                <a:sym typeface="Playfair Display Bold"/>
              </a:rPr>
              <a:t>Formations liées au recouvrement et aux pratiques fiscales.</a:t>
            </a:r>
          </a:p>
        </p:txBody>
      </p:sp>
      <p:grpSp>
        <p:nvGrpSpPr>
          <p:cNvPr id="12" name="Group 12"/>
          <p:cNvGrpSpPr/>
          <p:nvPr/>
        </p:nvGrpSpPr>
        <p:grpSpPr>
          <a:xfrm>
            <a:off x="8758879" y="3961974"/>
            <a:ext cx="770757" cy="986569"/>
            <a:chOff x="0" y="0"/>
            <a:chExt cx="635000" cy="812800"/>
          </a:xfrm>
        </p:grpSpPr>
        <p:sp>
          <p:nvSpPr>
            <p:cNvPr id="13" name="Freeform 13"/>
            <p:cNvSpPr/>
            <p:nvPr/>
          </p:nvSpPr>
          <p:spPr>
            <a:xfrm>
              <a:off x="0" y="0"/>
              <a:ext cx="635000" cy="812800"/>
            </a:xfrm>
            <a:custGeom>
              <a:avLst/>
              <a:gdLst/>
              <a:ahLst/>
              <a:cxnLst/>
              <a:rect l="l" t="t" r="r" b="b"/>
              <a:pathLst>
                <a:path w="635000" h="812800">
                  <a:moveTo>
                    <a:pt x="635000" y="0"/>
                  </a:moveTo>
                  <a:lnTo>
                    <a:pt x="635000" y="698500"/>
                  </a:lnTo>
                  <a:lnTo>
                    <a:pt x="317500" y="812800"/>
                  </a:lnTo>
                  <a:lnTo>
                    <a:pt x="0" y="698500"/>
                  </a:lnTo>
                  <a:lnTo>
                    <a:pt x="0" y="0"/>
                  </a:lnTo>
                  <a:lnTo>
                    <a:pt x="635000" y="0"/>
                  </a:lnTo>
                  <a:close/>
                </a:path>
              </a:pathLst>
            </a:custGeom>
            <a:solidFill>
              <a:srgbClr val="DE2C28"/>
            </a:solidFill>
          </p:spPr>
        </p:sp>
        <p:sp>
          <p:nvSpPr>
            <p:cNvPr id="14" name="TextBox 14"/>
            <p:cNvSpPr txBox="1"/>
            <p:nvPr/>
          </p:nvSpPr>
          <p:spPr>
            <a:xfrm>
              <a:off x="0" y="-47625"/>
              <a:ext cx="635000" cy="746125"/>
            </a:xfrm>
            <a:prstGeom prst="rect">
              <a:avLst/>
            </a:prstGeom>
          </p:spPr>
          <p:txBody>
            <a:bodyPr lIns="50800" tIns="50800" rIns="50800" bIns="50800" rtlCol="0" anchor="ctr"/>
            <a:lstStyle/>
            <a:p>
              <a:pPr algn="ctr">
                <a:lnSpc>
                  <a:spcPts val="4339"/>
                </a:lnSpc>
              </a:pPr>
              <a:r>
                <a:rPr lang="en-US" sz="3099">
                  <a:solidFill>
                    <a:srgbClr val="FFFFFF"/>
                  </a:solidFill>
                  <a:latin typeface="Open Sans"/>
                  <a:ea typeface="Open Sans"/>
                  <a:cs typeface="Open Sans"/>
                  <a:sym typeface="Open Sans"/>
                </a:rPr>
                <a:t>2</a:t>
              </a:r>
            </a:p>
          </p:txBody>
        </p:sp>
      </p:grpSp>
      <p:sp>
        <p:nvSpPr>
          <p:cNvPr id="15" name="TextBox 15"/>
          <p:cNvSpPr txBox="1"/>
          <p:nvPr/>
        </p:nvSpPr>
        <p:spPr>
          <a:xfrm>
            <a:off x="7239567" y="5213584"/>
            <a:ext cx="3809380" cy="2239919"/>
          </a:xfrm>
          <a:prstGeom prst="rect">
            <a:avLst/>
          </a:prstGeom>
        </p:spPr>
        <p:txBody>
          <a:bodyPr lIns="0" tIns="0" rIns="0" bIns="0" rtlCol="0" anchor="t">
            <a:spAutoFit/>
          </a:bodyPr>
          <a:lstStyle/>
          <a:p>
            <a:pPr algn="ctr">
              <a:lnSpc>
                <a:spcPts val="4479"/>
              </a:lnSpc>
            </a:pPr>
            <a:r>
              <a:rPr lang="en-US" sz="3199" b="1">
                <a:solidFill>
                  <a:srgbClr val="737373"/>
                </a:solidFill>
                <a:latin typeface="Playfair Display Bold"/>
                <a:ea typeface="Playfair Display Bold"/>
                <a:cs typeface="Playfair Display Bold"/>
                <a:sym typeface="Playfair Display Bold"/>
              </a:rPr>
              <a:t>Formations liées à la gestion et planification budgétaire.</a:t>
            </a:r>
          </a:p>
        </p:txBody>
      </p:sp>
      <p:grpSp>
        <p:nvGrpSpPr>
          <p:cNvPr id="16" name="Group 16"/>
          <p:cNvGrpSpPr/>
          <p:nvPr/>
        </p:nvGrpSpPr>
        <p:grpSpPr>
          <a:xfrm>
            <a:off x="13822189" y="3961974"/>
            <a:ext cx="770757" cy="986569"/>
            <a:chOff x="0" y="0"/>
            <a:chExt cx="635000" cy="812800"/>
          </a:xfrm>
        </p:grpSpPr>
        <p:sp>
          <p:nvSpPr>
            <p:cNvPr id="17" name="Freeform 17"/>
            <p:cNvSpPr/>
            <p:nvPr/>
          </p:nvSpPr>
          <p:spPr>
            <a:xfrm>
              <a:off x="0" y="0"/>
              <a:ext cx="635000" cy="812800"/>
            </a:xfrm>
            <a:custGeom>
              <a:avLst/>
              <a:gdLst/>
              <a:ahLst/>
              <a:cxnLst/>
              <a:rect l="l" t="t" r="r" b="b"/>
              <a:pathLst>
                <a:path w="635000" h="812800">
                  <a:moveTo>
                    <a:pt x="635000" y="0"/>
                  </a:moveTo>
                  <a:lnTo>
                    <a:pt x="635000" y="698500"/>
                  </a:lnTo>
                  <a:lnTo>
                    <a:pt x="317500" y="812800"/>
                  </a:lnTo>
                  <a:lnTo>
                    <a:pt x="0" y="698500"/>
                  </a:lnTo>
                  <a:lnTo>
                    <a:pt x="0" y="0"/>
                  </a:lnTo>
                  <a:lnTo>
                    <a:pt x="635000" y="0"/>
                  </a:lnTo>
                  <a:close/>
                </a:path>
              </a:pathLst>
            </a:custGeom>
            <a:solidFill>
              <a:srgbClr val="DE2C28"/>
            </a:solidFill>
          </p:spPr>
        </p:sp>
        <p:sp>
          <p:nvSpPr>
            <p:cNvPr id="18" name="TextBox 18"/>
            <p:cNvSpPr txBox="1"/>
            <p:nvPr/>
          </p:nvSpPr>
          <p:spPr>
            <a:xfrm>
              <a:off x="0" y="-47625"/>
              <a:ext cx="635000" cy="746125"/>
            </a:xfrm>
            <a:prstGeom prst="rect">
              <a:avLst/>
            </a:prstGeom>
          </p:spPr>
          <p:txBody>
            <a:bodyPr lIns="50800" tIns="50800" rIns="50800" bIns="50800" rtlCol="0" anchor="ctr"/>
            <a:lstStyle/>
            <a:p>
              <a:pPr algn="ctr">
                <a:lnSpc>
                  <a:spcPts val="4339"/>
                </a:lnSpc>
              </a:pPr>
              <a:r>
                <a:rPr lang="en-US" sz="3099">
                  <a:solidFill>
                    <a:srgbClr val="FFFFFF"/>
                  </a:solidFill>
                  <a:latin typeface="Open Sans"/>
                  <a:ea typeface="Open Sans"/>
                  <a:cs typeface="Open Sans"/>
                  <a:sym typeface="Open Sans"/>
                </a:rPr>
                <a:t>3</a:t>
              </a:r>
            </a:p>
          </p:txBody>
        </p:sp>
      </p:grpSp>
      <p:sp>
        <p:nvSpPr>
          <p:cNvPr id="19" name="TextBox 19"/>
          <p:cNvSpPr txBox="1"/>
          <p:nvPr/>
        </p:nvSpPr>
        <p:spPr>
          <a:xfrm>
            <a:off x="12302878" y="5213584"/>
            <a:ext cx="3809380" cy="2239919"/>
          </a:xfrm>
          <a:prstGeom prst="rect">
            <a:avLst/>
          </a:prstGeom>
        </p:spPr>
        <p:txBody>
          <a:bodyPr lIns="0" tIns="0" rIns="0" bIns="0" rtlCol="0" anchor="t">
            <a:spAutoFit/>
          </a:bodyPr>
          <a:lstStyle/>
          <a:p>
            <a:pPr algn="ctr">
              <a:lnSpc>
                <a:spcPts val="4479"/>
              </a:lnSpc>
            </a:pPr>
            <a:r>
              <a:rPr lang="en-US" sz="3199" b="1">
                <a:solidFill>
                  <a:srgbClr val="737373"/>
                </a:solidFill>
                <a:latin typeface="Playfair Display Bold"/>
                <a:ea typeface="Playfair Display Bold"/>
                <a:cs typeface="Playfair Display Bold"/>
                <a:sym typeface="Playfair Display Bold"/>
              </a:rPr>
              <a:t>Formations liées à l’utilisation d’outils numériques et informatiques.</a:t>
            </a:r>
          </a:p>
        </p:txBody>
      </p:sp>
      <p:sp>
        <p:nvSpPr>
          <p:cNvPr id="20" name="TextBox 20"/>
          <p:cNvSpPr txBox="1"/>
          <p:nvPr/>
        </p:nvSpPr>
        <p:spPr>
          <a:xfrm>
            <a:off x="3284162" y="8017548"/>
            <a:ext cx="13975138" cy="1374894"/>
          </a:xfrm>
          <a:prstGeom prst="rect">
            <a:avLst/>
          </a:prstGeom>
        </p:spPr>
        <p:txBody>
          <a:bodyPr lIns="0" tIns="0" rIns="0" bIns="0" rtlCol="0" anchor="t">
            <a:spAutoFit/>
          </a:bodyPr>
          <a:lstStyle/>
          <a:p>
            <a:pPr algn="l">
              <a:lnSpc>
                <a:spcPts val="5599"/>
              </a:lnSpc>
            </a:pPr>
            <a:r>
              <a:rPr lang="en-US" sz="3999" b="1">
                <a:solidFill>
                  <a:srgbClr val="737373"/>
                </a:solidFill>
                <a:latin typeface="Playfair Display Bold"/>
                <a:ea typeface="Playfair Display Bold"/>
                <a:cs typeface="Playfair Display Bold"/>
                <a:sym typeface="Playfair Display Bold"/>
              </a:rPr>
              <a:t>Toutes les communes de Madagascar ont notifié le besoin de recevoir au moins une de ces formations.</a:t>
            </a:r>
          </a:p>
        </p:txBody>
      </p:sp>
      <p:grpSp>
        <p:nvGrpSpPr>
          <p:cNvPr id="21" name="Group 21"/>
          <p:cNvGrpSpPr/>
          <p:nvPr/>
        </p:nvGrpSpPr>
        <p:grpSpPr>
          <a:xfrm>
            <a:off x="1116087" y="8393166"/>
            <a:ext cx="1380430" cy="690215"/>
            <a:chOff x="0" y="0"/>
            <a:chExt cx="812800" cy="406400"/>
          </a:xfrm>
        </p:grpSpPr>
        <p:sp>
          <p:nvSpPr>
            <p:cNvPr id="22" name="Freeform 22"/>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DE2C28"/>
            </a:solidFill>
          </p:spPr>
        </p:sp>
        <p:sp>
          <p:nvSpPr>
            <p:cNvPr id="23" name="TextBox 23"/>
            <p:cNvSpPr txBox="1"/>
            <p:nvPr/>
          </p:nvSpPr>
          <p:spPr>
            <a:xfrm>
              <a:off x="177800" y="-38100"/>
              <a:ext cx="558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24" name="TextBox 24"/>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737373"/>
                </a:solidFill>
                <a:latin typeface="Open Sans"/>
                <a:ea typeface="Open Sans"/>
                <a:cs typeface="Open Sans"/>
                <a:sym typeface="Open Sans"/>
              </a:rPr>
              <a:t>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H="1">
            <a:off x="9168975" y="4880187"/>
            <a:ext cx="0" cy="5143500"/>
          </a:xfrm>
          <a:prstGeom prst="line">
            <a:avLst/>
          </a:prstGeom>
          <a:ln w="9525" cap="flat">
            <a:solidFill>
              <a:srgbClr val="2B2C30"/>
            </a:solidFill>
            <a:prstDash val="solid"/>
            <a:headEnd type="none" w="sm" len="sm"/>
            <a:tailEnd type="none" w="sm" len="sm"/>
          </a:ln>
        </p:spPr>
      </p:sp>
      <p:sp>
        <p:nvSpPr>
          <p:cNvPr id="4" name="Freeform 4"/>
          <p:cNvSpPr/>
          <p:nvPr/>
        </p:nvSpPr>
        <p:spPr>
          <a:xfrm>
            <a:off x="13335000" y="4880187"/>
            <a:ext cx="1319073" cy="1459738"/>
          </a:xfrm>
          <a:custGeom>
            <a:avLst/>
            <a:gdLst/>
            <a:ahLst/>
            <a:cxnLst/>
            <a:rect l="l" t="t" r="r" b="b"/>
            <a:pathLst>
              <a:path w="1319073" h="1459738">
                <a:moveTo>
                  <a:pt x="0" y="0"/>
                </a:moveTo>
                <a:lnTo>
                  <a:pt x="1319073" y="0"/>
                </a:lnTo>
                <a:lnTo>
                  <a:pt x="1319073" y="1459739"/>
                </a:lnTo>
                <a:lnTo>
                  <a:pt x="0" y="14597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2547920" y="4975346"/>
            <a:ext cx="538776" cy="1459738"/>
          </a:xfrm>
          <a:custGeom>
            <a:avLst/>
            <a:gdLst/>
            <a:ahLst/>
            <a:cxnLst/>
            <a:rect l="l" t="t" r="r" b="b"/>
            <a:pathLst>
              <a:path w="538776" h="1459738">
                <a:moveTo>
                  <a:pt x="0" y="0"/>
                </a:moveTo>
                <a:lnTo>
                  <a:pt x="538776" y="0"/>
                </a:lnTo>
                <a:lnTo>
                  <a:pt x="538776" y="1459739"/>
                </a:lnTo>
                <a:lnTo>
                  <a:pt x="0" y="14597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1028700" y="971550"/>
            <a:ext cx="16230600" cy="3452495"/>
          </a:xfrm>
          <a:prstGeom prst="rect">
            <a:avLst/>
          </a:prstGeom>
        </p:spPr>
        <p:txBody>
          <a:bodyPr lIns="0" tIns="0" rIns="0" bIns="0" rtlCol="0" anchor="t">
            <a:spAutoFit/>
          </a:bodyPr>
          <a:lstStyle/>
          <a:p>
            <a:pPr algn="ctr">
              <a:lnSpc>
                <a:spcPts val="4479"/>
              </a:lnSpc>
            </a:pPr>
            <a:r>
              <a:rPr lang="en-US" sz="3199" b="1">
                <a:solidFill>
                  <a:srgbClr val="737373"/>
                </a:solidFill>
                <a:latin typeface="Playfair Display Bold"/>
                <a:ea typeface="Playfair Display Bold"/>
                <a:cs typeface="Playfair Display Bold"/>
                <a:sym typeface="Playfair Display Bold"/>
              </a:rPr>
              <a:t>Pourquoi les communes malgaches peinent-elles à mobiliser efficacement leurs ressources fiscales ?</a:t>
            </a:r>
          </a:p>
          <a:p>
            <a:pPr algn="ctr">
              <a:lnSpc>
                <a:spcPts val="2659"/>
              </a:lnSpc>
            </a:pPr>
            <a:endParaRPr lang="en-US" sz="3199" b="1">
              <a:solidFill>
                <a:srgbClr val="737373"/>
              </a:solidFill>
              <a:latin typeface="Playfair Display Bold"/>
              <a:ea typeface="Playfair Display Bold"/>
              <a:cs typeface="Playfair Display Bold"/>
              <a:sym typeface="Playfair Display Bold"/>
            </a:endParaRPr>
          </a:p>
          <a:p>
            <a:pPr algn="ctr">
              <a:lnSpc>
                <a:spcPts val="4479"/>
              </a:lnSpc>
            </a:pPr>
            <a:r>
              <a:rPr lang="en-US" sz="3199" b="1">
                <a:solidFill>
                  <a:srgbClr val="737373"/>
                </a:solidFill>
                <a:latin typeface="Playfair Display Bold"/>
                <a:ea typeface="Playfair Display Bold"/>
                <a:cs typeface="Playfair Display Bold"/>
                <a:sym typeface="Playfair Display Bold"/>
              </a:rPr>
              <a:t>Quelles sont les causes des difficultés fiscales que les communes malgaches rencontrent ?</a:t>
            </a:r>
          </a:p>
          <a:p>
            <a:pPr algn="ctr">
              <a:lnSpc>
                <a:spcPts val="2660"/>
              </a:lnSpc>
            </a:pPr>
            <a:endParaRPr lang="en-US" sz="3199" b="1">
              <a:solidFill>
                <a:srgbClr val="737373"/>
              </a:solidFill>
              <a:latin typeface="Playfair Display Bold"/>
              <a:ea typeface="Playfair Display Bold"/>
              <a:cs typeface="Playfair Display Bold"/>
              <a:sym typeface="Playfair Display Bold"/>
            </a:endParaRPr>
          </a:p>
          <a:p>
            <a:pPr algn="ctr">
              <a:lnSpc>
                <a:spcPts val="4479"/>
              </a:lnSpc>
            </a:pPr>
            <a:r>
              <a:rPr lang="en-US" sz="3199" b="1">
                <a:solidFill>
                  <a:srgbClr val="737373"/>
                </a:solidFill>
                <a:latin typeface="Playfair Display Bold"/>
                <a:ea typeface="Playfair Display Bold"/>
                <a:cs typeface="Playfair Display Bold"/>
                <a:sym typeface="Playfair Display Bold"/>
              </a:rPr>
              <a:t>Comment améliorer durablement la situation fiscale des communes de Madagascar ?</a:t>
            </a:r>
          </a:p>
        </p:txBody>
      </p:sp>
      <p:sp>
        <p:nvSpPr>
          <p:cNvPr id="8" name="TextBox 8"/>
          <p:cNvSpPr txBox="1"/>
          <p:nvPr/>
        </p:nvSpPr>
        <p:spPr>
          <a:xfrm>
            <a:off x="1025214" y="6796068"/>
            <a:ext cx="3884498" cy="2462530"/>
          </a:xfrm>
          <a:prstGeom prst="rect">
            <a:avLst/>
          </a:prstGeom>
        </p:spPr>
        <p:txBody>
          <a:bodyPr lIns="0" tIns="0" rIns="0" bIns="0" rtlCol="0" anchor="t">
            <a:spAutoFit/>
          </a:bodyPr>
          <a:lstStyle/>
          <a:p>
            <a:pPr algn="ctr">
              <a:lnSpc>
                <a:spcPts val="3919"/>
              </a:lnSpc>
            </a:pPr>
            <a:r>
              <a:rPr lang="en-US" sz="2799" b="1">
                <a:solidFill>
                  <a:srgbClr val="000000"/>
                </a:solidFill>
                <a:latin typeface="Open Sans Bold"/>
                <a:ea typeface="Open Sans Bold"/>
                <a:cs typeface="Open Sans Bold"/>
                <a:sym typeface="Open Sans Bold"/>
              </a:rPr>
              <a:t>Analyse de la situation de la mobilisation des ressources fiscales locales à Madagascar.</a:t>
            </a:r>
          </a:p>
        </p:txBody>
      </p:sp>
      <p:sp>
        <p:nvSpPr>
          <p:cNvPr id="9" name="TextBox 9"/>
          <p:cNvSpPr txBox="1"/>
          <p:nvPr/>
        </p:nvSpPr>
        <p:spPr>
          <a:xfrm>
            <a:off x="12214338" y="6973570"/>
            <a:ext cx="3884498" cy="2462530"/>
          </a:xfrm>
          <a:prstGeom prst="rect">
            <a:avLst/>
          </a:prstGeom>
        </p:spPr>
        <p:txBody>
          <a:bodyPr lIns="0" tIns="0" rIns="0" bIns="0" rtlCol="0" anchor="t">
            <a:spAutoFit/>
          </a:bodyPr>
          <a:lstStyle/>
          <a:p>
            <a:pPr algn="ctr">
              <a:lnSpc>
                <a:spcPts val="3919"/>
              </a:lnSpc>
            </a:pPr>
            <a:r>
              <a:rPr lang="en-US" sz="2799" b="1" dirty="0">
                <a:solidFill>
                  <a:srgbClr val="000000"/>
                </a:solidFill>
                <a:latin typeface="Open Sans Bold"/>
                <a:ea typeface="Open Sans Bold"/>
                <a:cs typeface="Open Sans Bold"/>
                <a:sym typeface="Open Sans Bold"/>
              </a:rPr>
              <a:t>Identification des </a:t>
            </a:r>
            <a:r>
              <a:rPr lang="en-US" sz="2799" b="1" dirty="0" err="1">
                <a:solidFill>
                  <a:srgbClr val="000000"/>
                </a:solidFill>
                <a:latin typeface="Open Sans Bold"/>
                <a:ea typeface="Open Sans Bold"/>
                <a:cs typeface="Open Sans Bold"/>
                <a:sym typeface="Open Sans Bold"/>
              </a:rPr>
              <a:t>bonnes</a:t>
            </a:r>
            <a:r>
              <a:rPr lang="en-US" sz="2799" b="1" dirty="0">
                <a:solidFill>
                  <a:srgbClr val="000000"/>
                </a:solidFill>
                <a:latin typeface="Open Sans Bold"/>
                <a:ea typeface="Open Sans Bold"/>
                <a:cs typeface="Open Sans Bold"/>
                <a:sym typeface="Open Sans Bold"/>
              </a:rPr>
              <a:t> pratiques et des </a:t>
            </a:r>
            <a:r>
              <a:rPr lang="en-US" sz="2799" b="1" dirty="0" err="1">
                <a:solidFill>
                  <a:srgbClr val="000000"/>
                </a:solidFill>
                <a:latin typeface="Open Sans Bold"/>
                <a:ea typeface="Open Sans Bold"/>
                <a:cs typeface="Open Sans Bold"/>
                <a:sym typeface="Open Sans Bold"/>
              </a:rPr>
              <a:t>difficultés</a:t>
            </a:r>
            <a:r>
              <a:rPr lang="en-US" sz="2799" b="1" dirty="0">
                <a:solidFill>
                  <a:srgbClr val="000000"/>
                </a:solidFill>
                <a:latin typeface="Open Sans Bold"/>
                <a:ea typeface="Open Sans Bold"/>
                <a:cs typeface="Open Sans Bold"/>
                <a:sym typeface="Open Sans Bold"/>
              </a:rPr>
              <a:t> </a:t>
            </a:r>
            <a:r>
              <a:rPr lang="en-US" sz="2799" b="1" dirty="0" err="1">
                <a:solidFill>
                  <a:srgbClr val="000000"/>
                </a:solidFill>
                <a:latin typeface="Open Sans Bold"/>
                <a:ea typeface="Open Sans Bold"/>
                <a:cs typeface="Open Sans Bold"/>
                <a:sym typeface="Open Sans Bold"/>
              </a:rPr>
              <a:t>rencontrées</a:t>
            </a:r>
            <a:r>
              <a:rPr lang="en-US" sz="2799" b="1" dirty="0">
                <a:solidFill>
                  <a:srgbClr val="000000"/>
                </a:solidFill>
                <a:latin typeface="Open Sans Bold"/>
                <a:ea typeface="Open Sans Bold"/>
                <a:cs typeface="Open Sans Bold"/>
                <a:sym typeface="Open Sans Bold"/>
              </a:rPr>
              <a:t> par les communes.</a:t>
            </a:r>
          </a:p>
        </p:txBody>
      </p:sp>
      <p:sp>
        <p:nvSpPr>
          <p:cNvPr id="11" name="TextBox 11"/>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Open Sans"/>
                <a:ea typeface="Open Sans"/>
                <a:cs typeface="Open Sans"/>
                <a:sym typeface="Open Sans"/>
              </a:rPr>
              <a:t>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691945"/>
            <a:ext cx="16230594" cy="38509"/>
          </a:xfrm>
          <a:prstGeom prst="line">
            <a:avLst/>
          </a:prstGeom>
          <a:ln w="9525" cap="flat">
            <a:solidFill>
              <a:srgbClr val="2B2C30"/>
            </a:solidFill>
            <a:prstDash val="solid"/>
            <a:headEnd type="none" w="sm" len="sm"/>
            <a:tailEnd type="none" w="sm" len="sm"/>
          </a:ln>
        </p:spPr>
      </p:sp>
      <p:grpSp>
        <p:nvGrpSpPr>
          <p:cNvPr id="3" name="Group 3"/>
          <p:cNvGrpSpPr/>
          <p:nvPr/>
        </p:nvGrpSpPr>
        <p:grpSpPr>
          <a:xfrm>
            <a:off x="1377344" y="3217165"/>
            <a:ext cx="1038421" cy="519210"/>
            <a:chOff x="0" y="0"/>
            <a:chExt cx="812800" cy="406400"/>
          </a:xfrm>
        </p:grpSpPr>
        <p:sp>
          <p:nvSpPr>
            <p:cNvPr id="4" name="Freeform 4"/>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DE2C28"/>
            </a:solidFill>
          </p:spPr>
        </p:sp>
        <p:sp>
          <p:nvSpPr>
            <p:cNvPr id="5" name="TextBox 5"/>
            <p:cNvSpPr txBox="1"/>
            <p:nvPr/>
          </p:nvSpPr>
          <p:spPr>
            <a:xfrm>
              <a:off x="177800" y="-38100"/>
              <a:ext cx="558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6892178" y="2066117"/>
            <a:ext cx="10367110" cy="7192183"/>
          </a:xfrm>
          <a:custGeom>
            <a:avLst/>
            <a:gdLst/>
            <a:ahLst/>
            <a:cxnLst/>
            <a:rect l="l" t="t" r="r" b="b"/>
            <a:pathLst>
              <a:path w="10367110" h="7192183">
                <a:moveTo>
                  <a:pt x="0" y="0"/>
                </a:moveTo>
                <a:lnTo>
                  <a:pt x="10367111" y="0"/>
                </a:lnTo>
                <a:lnTo>
                  <a:pt x="10367111" y="7192183"/>
                </a:lnTo>
                <a:lnTo>
                  <a:pt x="0" y="7192183"/>
                </a:lnTo>
                <a:lnTo>
                  <a:pt x="0" y="0"/>
                </a:lnTo>
                <a:close/>
              </a:path>
            </a:pathLst>
          </a:custGeom>
          <a:blipFill>
            <a:blip r:embed="rId2"/>
            <a:stretch>
              <a:fillRect/>
            </a:stretch>
          </a:blipFill>
        </p:spPr>
      </p:sp>
      <p:sp>
        <p:nvSpPr>
          <p:cNvPr id="7" name="TextBox 7"/>
          <p:cNvSpPr txBox="1"/>
          <p:nvPr/>
        </p:nvSpPr>
        <p:spPr>
          <a:xfrm>
            <a:off x="1028700" y="660400"/>
            <a:ext cx="16552995" cy="669925"/>
          </a:xfrm>
          <a:prstGeom prst="rect">
            <a:avLst/>
          </a:prstGeom>
        </p:spPr>
        <p:txBody>
          <a:bodyPr lIns="0" tIns="0" rIns="0" bIns="0" rtlCol="0" anchor="t">
            <a:spAutoFit/>
          </a:bodyPr>
          <a:lstStyle/>
          <a:p>
            <a:pPr algn="ctr">
              <a:lnSpc>
                <a:spcPts val="5599"/>
              </a:lnSpc>
            </a:pPr>
            <a:r>
              <a:rPr lang="en-US" sz="3999" b="1">
                <a:solidFill>
                  <a:srgbClr val="737373"/>
                </a:solidFill>
                <a:latin typeface="Playfair Display Bold"/>
                <a:ea typeface="Playfair Display Bold"/>
                <a:cs typeface="Playfair Display Bold"/>
                <a:sym typeface="Playfair Display Bold"/>
              </a:rPr>
              <a:t>C - Existence de capacités locales limitées.</a:t>
            </a:r>
          </a:p>
        </p:txBody>
      </p:sp>
      <p:sp>
        <p:nvSpPr>
          <p:cNvPr id="8" name="TextBox 8"/>
          <p:cNvSpPr txBox="1"/>
          <p:nvPr/>
        </p:nvSpPr>
        <p:spPr>
          <a:xfrm>
            <a:off x="2832900" y="1999442"/>
            <a:ext cx="3247460" cy="2887980"/>
          </a:xfrm>
          <a:prstGeom prst="rect">
            <a:avLst/>
          </a:prstGeom>
        </p:spPr>
        <p:txBody>
          <a:bodyPr lIns="0" tIns="0" rIns="0" bIns="0" rtlCol="0" anchor="t">
            <a:spAutoFit/>
          </a:bodyPr>
          <a:lstStyle/>
          <a:p>
            <a:pPr algn="l">
              <a:lnSpc>
                <a:spcPts val="4619"/>
              </a:lnSpc>
            </a:pPr>
            <a:r>
              <a:rPr lang="en-US" sz="3299" b="1">
                <a:solidFill>
                  <a:srgbClr val="737373"/>
                </a:solidFill>
                <a:latin typeface="Playfair Display Bold"/>
                <a:ea typeface="Playfair Display Bold"/>
                <a:cs typeface="Playfair Display Bold"/>
                <a:sym typeface="Playfair Display Bold"/>
              </a:rPr>
              <a:t>Concernant les formations liées à la gestion et planification budgétaire.</a:t>
            </a:r>
          </a:p>
        </p:txBody>
      </p:sp>
      <p:sp>
        <p:nvSpPr>
          <p:cNvPr id="9" name="TextBox 9"/>
          <p:cNvSpPr txBox="1"/>
          <p:nvPr/>
        </p:nvSpPr>
        <p:spPr>
          <a:xfrm>
            <a:off x="1644492" y="6873586"/>
            <a:ext cx="5247686" cy="1998980"/>
          </a:xfrm>
          <a:prstGeom prst="rect">
            <a:avLst/>
          </a:prstGeom>
        </p:spPr>
        <p:txBody>
          <a:bodyPr lIns="0" tIns="0" rIns="0" bIns="0" rtlCol="0" anchor="t">
            <a:spAutoFit/>
          </a:bodyPr>
          <a:lstStyle/>
          <a:p>
            <a:pPr algn="ctr">
              <a:lnSpc>
                <a:spcPts val="3219"/>
              </a:lnSpc>
            </a:pPr>
            <a:r>
              <a:rPr lang="en-US" sz="2299" b="1">
                <a:solidFill>
                  <a:srgbClr val="737373"/>
                </a:solidFill>
                <a:latin typeface="Playfair Display Bold"/>
                <a:ea typeface="Playfair Display Bold"/>
                <a:cs typeface="Playfair Display Bold"/>
                <a:sym typeface="Playfair Display Bold"/>
              </a:rPr>
              <a:t>Différence entre les budgets prévisionnels et les budgets réalisés des communes de Madagascar, en %, entre 2022 et 2023.</a:t>
            </a:r>
          </a:p>
          <a:p>
            <a:pPr algn="ctr">
              <a:lnSpc>
                <a:spcPts val="3219"/>
              </a:lnSpc>
            </a:pPr>
            <a:r>
              <a:rPr lang="en-US" sz="2299" b="1">
                <a:solidFill>
                  <a:srgbClr val="737373"/>
                </a:solidFill>
                <a:latin typeface="Playfair Display Bold"/>
                <a:ea typeface="Playfair Display Bold"/>
                <a:cs typeface="Playfair Display Bold"/>
                <a:sym typeface="Playfair Display Bold"/>
              </a:rPr>
              <a:t>Source : ONG IISS, UMI Source</a:t>
            </a:r>
          </a:p>
        </p:txBody>
      </p:sp>
      <p:sp>
        <p:nvSpPr>
          <p:cNvPr id="10" name="TextBox 10"/>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737373"/>
                </a:solidFill>
                <a:latin typeface="Open Sans"/>
                <a:ea typeface="Open Sans"/>
                <a:cs typeface="Open Sans"/>
                <a:sym typeface="Open Sans"/>
              </a:rPr>
              <a:t>21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700" y="2311870"/>
            <a:ext cx="16230606" cy="0"/>
          </a:xfrm>
          <a:prstGeom prst="line">
            <a:avLst/>
          </a:prstGeom>
          <a:ln w="9525" cap="flat">
            <a:solidFill>
              <a:srgbClr val="2B2C30"/>
            </a:solidFill>
            <a:prstDash val="solid"/>
            <a:headEnd type="none" w="sm" len="sm"/>
            <a:tailEnd type="none" w="sm" len="sm"/>
          </a:ln>
        </p:spPr>
      </p:sp>
      <p:grpSp>
        <p:nvGrpSpPr>
          <p:cNvPr id="3" name="Group 3"/>
          <p:cNvGrpSpPr/>
          <p:nvPr/>
        </p:nvGrpSpPr>
        <p:grpSpPr>
          <a:xfrm>
            <a:off x="956072" y="3240905"/>
            <a:ext cx="3880883" cy="1410489"/>
            <a:chOff x="0" y="0"/>
            <a:chExt cx="1022126" cy="371487"/>
          </a:xfrm>
        </p:grpSpPr>
        <p:sp>
          <p:nvSpPr>
            <p:cNvPr id="4" name="Freeform 4"/>
            <p:cNvSpPr/>
            <p:nvPr/>
          </p:nvSpPr>
          <p:spPr>
            <a:xfrm>
              <a:off x="0" y="0"/>
              <a:ext cx="1022126" cy="371487"/>
            </a:xfrm>
            <a:custGeom>
              <a:avLst/>
              <a:gdLst/>
              <a:ahLst/>
              <a:cxnLst/>
              <a:rect l="l" t="t" r="r" b="b"/>
              <a:pathLst>
                <a:path w="1022126" h="371487">
                  <a:moveTo>
                    <a:pt x="101739" y="0"/>
                  </a:moveTo>
                  <a:lnTo>
                    <a:pt x="920386" y="0"/>
                  </a:lnTo>
                  <a:cubicBezTo>
                    <a:pt x="947369" y="0"/>
                    <a:pt x="973247" y="10719"/>
                    <a:pt x="992327" y="29799"/>
                  </a:cubicBezTo>
                  <a:cubicBezTo>
                    <a:pt x="1011407" y="48879"/>
                    <a:pt x="1022126" y="74756"/>
                    <a:pt x="1022126" y="101739"/>
                  </a:cubicBezTo>
                  <a:lnTo>
                    <a:pt x="1022126" y="269748"/>
                  </a:lnTo>
                  <a:cubicBezTo>
                    <a:pt x="1022126" y="296730"/>
                    <a:pt x="1011407" y="322608"/>
                    <a:pt x="992327" y="341688"/>
                  </a:cubicBezTo>
                  <a:cubicBezTo>
                    <a:pt x="973247" y="360768"/>
                    <a:pt x="947369" y="371487"/>
                    <a:pt x="920386" y="371487"/>
                  </a:cubicBezTo>
                  <a:lnTo>
                    <a:pt x="101739" y="371487"/>
                  </a:lnTo>
                  <a:cubicBezTo>
                    <a:pt x="74756" y="371487"/>
                    <a:pt x="48879" y="360768"/>
                    <a:pt x="29799" y="341688"/>
                  </a:cubicBezTo>
                  <a:cubicBezTo>
                    <a:pt x="10719" y="322608"/>
                    <a:pt x="0" y="296730"/>
                    <a:pt x="0" y="269748"/>
                  </a:cubicBezTo>
                  <a:lnTo>
                    <a:pt x="0" y="101739"/>
                  </a:lnTo>
                  <a:cubicBezTo>
                    <a:pt x="0" y="74756"/>
                    <a:pt x="10719" y="48879"/>
                    <a:pt x="29799" y="29799"/>
                  </a:cubicBezTo>
                  <a:cubicBezTo>
                    <a:pt x="48879" y="10719"/>
                    <a:pt x="74756" y="0"/>
                    <a:pt x="101739" y="0"/>
                  </a:cubicBezTo>
                  <a:close/>
                </a:path>
              </a:pathLst>
            </a:custGeom>
            <a:solidFill>
              <a:srgbClr val="FFBD59"/>
            </a:solidFill>
          </p:spPr>
        </p:sp>
        <p:sp>
          <p:nvSpPr>
            <p:cNvPr id="5" name="TextBox 5"/>
            <p:cNvSpPr txBox="1"/>
            <p:nvPr/>
          </p:nvSpPr>
          <p:spPr>
            <a:xfrm>
              <a:off x="0" y="-47625"/>
              <a:ext cx="1022126" cy="419112"/>
            </a:xfrm>
            <a:prstGeom prst="rect">
              <a:avLst/>
            </a:prstGeom>
          </p:spPr>
          <p:txBody>
            <a:bodyPr lIns="50800" tIns="50800" rIns="50800" bIns="50800" rtlCol="0" anchor="ctr"/>
            <a:lstStyle/>
            <a:p>
              <a:pPr algn="ctr">
                <a:lnSpc>
                  <a:spcPts val="3360"/>
                </a:lnSpc>
              </a:pPr>
              <a:r>
                <a:rPr lang="en-US" sz="2400" b="1">
                  <a:solidFill>
                    <a:srgbClr val="000000"/>
                  </a:solidFill>
                  <a:latin typeface="Playfair Display Bold"/>
                  <a:ea typeface="Playfair Display Bold"/>
                  <a:cs typeface="Playfair Display Bold"/>
                  <a:sym typeface="Playfair Display Bold"/>
                </a:rPr>
                <a:t>Les communes font face à de nombreux défis à résoudre.</a:t>
              </a:r>
            </a:p>
          </p:txBody>
        </p:sp>
      </p:grpSp>
      <p:sp>
        <p:nvSpPr>
          <p:cNvPr id="6" name="TextBox 6"/>
          <p:cNvSpPr txBox="1"/>
          <p:nvPr/>
        </p:nvSpPr>
        <p:spPr>
          <a:xfrm>
            <a:off x="850974" y="1266825"/>
            <a:ext cx="16408332" cy="1045045"/>
          </a:xfrm>
          <a:prstGeom prst="rect">
            <a:avLst/>
          </a:prstGeom>
        </p:spPr>
        <p:txBody>
          <a:bodyPr lIns="0" tIns="0" rIns="0" bIns="0" rtlCol="0" anchor="t">
            <a:spAutoFit/>
          </a:bodyPr>
          <a:lstStyle/>
          <a:p>
            <a:pPr algn="ctr">
              <a:lnSpc>
                <a:spcPts val="7699"/>
              </a:lnSpc>
            </a:pPr>
            <a:r>
              <a:rPr lang="en-US" sz="8461" spc="42">
                <a:solidFill>
                  <a:srgbClr val="2B2C30"/>
                </a:solidFill>
                <a:latin typeface="Playfair Display"/>
                <a:ea typeface="Playfair Display"/>
                <a:cs typeface="Playfair Display"/>
                <a:sym typeface="Playfair Display"/>
              </a:rPr>
              <a:t>CONCLUSION</a:t>
            </a:r>
          </a:p>
        </p:txBody>
      </p:sp>
      <p:sp>
        <p:nvSpPr>
          <p:cNvPr id="7" name="TextBox 7"/>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2B2C30"/>
                </a:solidFill>
                <a:latin typeface="Open Sans"/>
                <a:ea typeface="Open Sans"/>
                <a:cs typeface="Open Sans"/>
                <a:sym typeface="Open Sans"/>
              </a:rPr>
              <a:t>22</a:t>
            </a:r>
          </a:p>
        </p:txBody>
      </p:sp>
      <p:grpSp>
        <p:nvGrpSpPr>
          <p:cNvPr id="8" name="Group 8"/>
          <p:cNvGrpSpPr/>
          <p:nvPr/>
        </p:nvGrpSpPr>
        <p:grpSpPr>
          <a:xfrm>
            <a:off x="5252699" y="3240905"/>
            <a:ext cx="3086100" cy="1345146"/>
            <a:chOff x="0" y="0"/>
            <a:chExt cx="812800" cy="354277"/>
          </a:xfrm>
        </p:grpSpPr>
        <p:sp>
          <p:nvSpPr>
            <p:cNvPr id="9" name="Freeform 9"/>
            <p:cNvSpPr/>
            <p:nvPr/>
          </p:nvSpPr>
          <p:spPr>
            <a:xfrm>
              <a:off x="0" y="0"/>
              <a:ext cx="812800" cy="354277"/>
            </a:xfrm>
            <a:custGeom>
              <a:avLst/>
              <a:gdLst/>
              <a:ahLst/>
              <a:cxnLst/>
              <a:rect l="l" t="t" r="r" b="b"/>
              <a:pathLst>
                <a:path w="812800" h="354277">
                  <a:moveTo>
                    <a:pt x="127941" y="0"/>
                  </a:moveTo>
                  <a:lnTo>
                    <a:pt x="684859" y="0"/>
                  </a:lnTo>
                  <a:cubicBezTo>
                    <a:pt x="718791" y="0"/>
                    <a:pt x="751333" y="13479"/>
                    <a:pt x="775327" y="37473"/>
                  </a:cubicBezTo>
                  <a:cubicBezTo>
                    <a:pt x="799321" y="61467"/>
                    <a:pt x="812800" y="94009"/>
                    <a:pt x="812800" y="127941"/>
                  </a:cubicBezTo>
                  <a:lnTo>
                    <a:pt x="812800" y="226336"/>
                  </a:lnTo>
                  <a:cubicBezTo>
                    <a:pt x="812800" y="260268"/>
                    <a:pt x="799321" y="292811"/>
                    <a:pt x="775327" y="316804"/>
                  </a:cubicBezTo>
                  <a:cubicBezTo>
                    <a:pt x="751333" y="340798"/>
                    <a:pt x="718791" y="354277"/>
                    <a:pt x="684859" y="354277"/>
                  </a:cubicBezTo>
                  <a:lnTo>
                    <a:pt x="127941" y="354277"/>
                  </a:lnTo>
                  <a:cubicBezTo>
                    <a:pt x="94009" y="354277"/>
                    <a:pt x="61467" y="340798"/>
                    <a:pt x="37473" y="316804"/>
                  </a:cubicBezTo>
                  <a:cubicBezTo>
                    <a:pt x="13479" y="292811"/>
                    <a:pt x="0" y="260268"/>
                    <a:pt x="0" y="226336"/>
                  </a:cubicBezTo>
                  <a:lnTo>
                    <a:pt x="0" y="127941"/>
                  </a:lnTo>
                  <a:cubicBezTo>
                    <a:pt x="0" y="94009"/>
                    <a:pt x="13479" y="61467"/>
                    <a:pt x="37473" y="37473"/>
                  </a:cubicBezTo>
                  <a:cubicBezTo>
                    <a:pt x="61467" y="13479"/>
                    <a:pt x="94009" y="0"/>
                    <a:pt x="127941" y="0"/>
                  </a:cubicBezTo>
                  <a:close/>
                </a:path>
              </a:pathLst>
            </a:custGeom>
            <a:solidFill>
              <a:srgbClr val="F5F6F5"/>
            </a:solidFill>
          </p:spPr>
        </p:sp>
        <p:sp>
          <p:nvSpPr>
            <p:cNvPr id="10" name="TextBox 10"/>
            <p:cNvSpPr txBox="1"/>
            <p:nvPr/>
          </p:nvSpPr>
          <p:spPr>
            <a:xfrm>
              <a:off x="0" y="-38100"/>
              <a:ext cx="812800" cy="392377"/>
            </a:xfrm>
            <a:prstGeom prst="rect">
              <a:avLst/>
            </a:prstGeom>
          </p:spPr>
          <p:txBody>
            <a:bodyPr lIns="50800" tIns="50800" rIns="50800" bIns="50800" rtlCol="0" anchor="ctr"/>
            <a:lstStyle/>
            <a:p>
              <a:pPr algn="ctr">
                <a:lnSpc>
                  <a:spcPts val="3080"/>
                </a:lnSpc>
              </a:pPr>
              <a:r>
                <a:rPr lang="en-US" sz="2200" b="1">
                  <a:solidFill>
                    <a:srgbClr val="000000"/>
                  </a:solidFill>
                  <a:latin typeface="Playfair Display Bold"/>
                  <a:ea typeface="Playfair Display Bold"/>
                  <a:cs typeface="Playfair Display Bold"/>
                  <a:sym typeface="Playfair Display Bold"/>
                </a:rPr>
                <a:t>Le faible taux de recouvrement fiscal</a:t>
              </a:r>
            </a:p>
          </p:txBody>
        </p:sp>
      </p:grpSp>
      <p:grpSp>
        <p:nvGrpSpPr>
          <p:cNvPr id="11" name="Group 11"/>
          <p:cNvGrpSpPr/>
          <p:nvPr/>
        </p:nvGrpSpPr>
        <p:grpSpPr>
          <a:xfrm>
            <a:off x="8546386" y="3240905"/>
            <a:ext cx="3994424" cy="1345146"/>
            <a:chOff x="0" y="0"/>
            <a:chExt cx="1052029" cy="354277"/>
          </a:xfrm>
        </p:grpSpPr>
        <p:sp>
          <p:nvSpPr>
            <p:cNvPr id="12" name="Freeform 12"/>
            <p:cNvSpPr/>
            <p:nvPr/>
          </p:nvSpPr>
          <p:spPr>
            <a:xfrm>
              <a:off x="0" y="0"/>
              <a:ext cx="1052029" cy="354277"/>
            </a:xfrm>
            <a:custGeom>
              <a:avLst/>
              <a:gdLst/>
              <a:ahLst/>
              <a:cxnLst/>
              <a:rect l="l" t="t" r="r" b="b"/>
              <a:pathLst>
                <a:path w="1052029" h="354277">
                  <a:moveTo>
                    <a:pt x="98847" y="0"/>
                  </a:moveTo>
                  <a:lnTo>
                    <a:pt x="953182" y="0"/>
                  </a:lnTo>
                  <a:cubicBezTo>
                    <a:pt x="979398" y="0"/>
                    <a:pt x="1004540" y="10414"/>
                    <a:pt x="1023078" y="28952"/>
                  </a:cubicBezTo>
                  <a:cubicBezTo>
                    <a:pt x="1041615" y="47489"/>
                    <a:pt x="1052029" y="72631"/>
                    <a:pt x="1052029" y="98847"/>
                  </a:cubicBezTo>
                  <a:lnTo>
                    <a:pt x="1052029" y="255430"/>
                  </a:lnTo>
                  <a:cubicBezTo>
                    <a:pt x="1052029" y="310022"/>
                    <a:pt x="1007774" y="354277"/>
                    <a:pt x="953182" y="354277"/>
                  </a:cubicBezTo>
                  <a:lnTo>
                    <a:pt x="98847" y="354277"/>
                  </a:lnTo>
                  <a:cubicBezTo>
                    <a:pt x="72631" y="354277"/>
                    <a:pt x="47489" y="343863"/>
                    <a:pt x="28952" y="325325"/>
                  </a:cubicBezTo>
                  <a:cubicBezTo>
                    <a:pt x="10414" y="306788"/>
                    <a:pt x="0" y="281646"/>
                    <a:pt x="0" y="255430"/>
                  </a:cubicBezTo>
                  <a:lnTo>
                    <a:pt x="0" y="98847"/>
                  </a:lnTo>
                  <a:cubicBezTo>
                    <a:pt x="0" y="44255"/>
                    <a:pt x="44255" y="0"/>
                    <a:pt x="98847" y="0"/>
                  </a:cubicBezTo>
                  <a:close/>
                </a:path>
              </a:pathLst>
            </a:custGeom>
            <a:solidFill>
              <a:srgbClr val="F5F6F5"/>
            </a:solidFill>
          </p:spPr>
        </p:sp>
        <p:sp>
          <p:nvSpPr>
            <p:cNvPr id="13" name="TextBox 13"/>
            <p:cNvSpPr txBox="1"/>
            <p:nvPr/>
          </p:nvSpPr>
          <p:spPr>
            <a:xfrm>
              <a:off x="0" y="-38100"/>
              <a:ext cx="1052029" cy="392377"/>
            </a:xfrm>
            <a:prstGeom prst="rect">
              <a:avLst/>
            </a:prstGeom>
          </p:spPr>
          <p:txBody>
            <a:bodyPr lIns="50800" tIns="50800" rIns="50800" bIns="50800" rtlCol="0" anchor="ctr"/>
            <a:lstStyle/>
            <a:p>
              <a:pPr algn="ctr">
                <a:lnSpc>
                  <a:spcPts val="3080"/>
                </a:lnSpc>
              </a:pPr>
              <a:r>
                <a:rPr lang="en-US" sz="2200" b="1">
                  <a:solidFill>
                    <a:srgbClr val="000000"/>
                  </a:solidFill>
                  <a:latin typeface="Playfair Display Bold"/>
                  <a:ea typeface="Playfair Display Bold"/>
                  <a:cs typeface="Playfair Display Bold"/>
                  <a:sym typeface="Playfair Display Bold"/>
                </a:rPr>
                <a:t>Le manque de ressources humaines et matérielles</a:t>
              </a:r>
            </a:p>
          </p:txBody>
        </p:sp>
      </p:grpSp>
      <p:grpSp>
        <p:nvGrpSpPr>
          <p:cNvPr id="14" name="Group 14"/>
          <p:cNvGrpSpPr/>
          <p:nvPr/>
        </p:nvGrpSpPr>
        <p:grpSpPr>
          <a:xfrm>
            <a:off x="12750360" y="3240905"/>
            <a:ext cx="4581569" cy="1345146"/>
            <a:chOff x="0" y="0"/>
            <a:chExt cx="1206668" cy="354277"/>
          </a:xfrm>
        </p:grpSpPr>
        <p:sp>
          <p:nvSpPr>
            <p:cNvPr id="15" name="Freeform 15"/>
            <p:cNvSpPr/>
            <p:nvPr/>
          </p:nvSpPr>
          <p:spPr>
            <a:xfrm>
              <a:off x="0" y="0"/>
              <a:ext cx="1206668" cy="354277"/>
            </a:xfrm>
            <a:custGeom>
              <a:avLst/>
              <a:gdLst/>
              <a:ahLst/>
              <a:cxnLst/>
              <a:rect l="l" t="t" r="r" b="b"/>
              <a:pathLst>
                <a:path w="1206668" h="354277">
                  <a:moveTo>
                    <a:pt x="86180" y="0"/>
                  </a:moveTo>
                  <a:lnTo>
                    <a:pt x="1120489" y="0"/>
                  </a:lnTo>
                  <a:cubicBezTo>
                    <a:pt x="1143345" y="0"/>
                    <a:pt x="1165265" y="9080"/>
                    <a:pt x="1181427" y="25241"/>
                  </a:cubicBezTo>
                  <a:cubicBezTo>
                    <a:pt x="1197589" y="41403"/>
                    <a:pt x="1206668" y="63323"/>
                    <a:pt x="1206668" y="86180"/>
                  </a:cubicBezTo>
                  <a:lnTo>
                    <a:pt x="1206668" y="268097"/>
                  </a:lnTo>
                  <a:cubicBezTo>
                    <a:pt x="1206668" y="315693"/>
                    <a:pt x="1168084" y="354277"/>
                    <a:pt x="1120489" y="354277"/>
                  </a:cubicBezTo>
                  <a:lnTo>
                    <a:pt x="86180" y="354277"/>
                  </a:lnTo>
                  <a:cubicBezTo>
                    <a:pt x="63323" y="354277"/>
                    <a:pt x="41403" y="345198"/>
                    <a:pt x="25241" y="329036"/>
                  </a:cubicBezTo>
                  <a:cubicBezTo>
                    <a:pt x="9080" y="312874"/>
                    <a:pt x="0" y="290954"/>
                    <a:pt x="0" y="268097"/>
                  </a:cubicBezTo>
                  <a:lnTo>
                    <a:pt x="0" y="86180"/>
                  </a:lnTo>
                  <a:cubicBezTo>
                    <a:pt x="0" y="63323"/>
                    <a:pt x="9080" y="41403"/>
                    <a:pt x="25241" y="25241"/>
                  </a:cubicBezTo>
                  <a:cubicBezTo>
                    <a:pt x="41403" y="9080"/>
                    <a:pt x="63323" y="0"/>
                    <a:pt x="86180" y="0"/>
                  </a:cubicBezTo>
                  <a:close/>
                </a:path>
              </a:pathLst>
            </a:custGeom>
            <a:solidFill>
              <a:srgbClr val="F5F6F5"/>
            </a:solidFill>
          </p:spPr>
        </p:sp>
        <p:sp>
          <p:nvSpPr>
            <p:cNvPr id="16" name="TextBox 16"/>
            <p:cNvSpPr txBox="1"/>
            <p:nvPr/>
          </p:nvSpPr>
          <p:spPr>
            <a:xfrm>
              <a:off x="0" y="-38100"/>
              <a:ext cx="1206668" cy="392377"/>
            </a:xfrm>
            <a:prstGeom prst="rect">
              <a:avLst/>
            </a:prstGeom>
          </p:spPr>
          <p:txBody>
            <a:bodyPr lIns="50800" tIns="50800" rIns="50800" bIns="50800" rtlCol="0" anchor="ctr"/>
            <a:lstStyle/>
            <a:p>
              <a:pPr algn="ctr">
                <a:lnSpc>
                  <a:spcPts val="3080"/>
                </a:lnSpc>
              </a:pPr>
              <a:r>
                <a:rPr lang="en-US" sz="2200" b="1">
                  <a:solidFill>
                    <a:srgbClr val="000000"/>
                  </a:solidFill>
                  <a:latin typeface="Playfair Display Bold"/>
                  <a:ea typeface="Playfair Display Bold"/>
                  <a:cs typeface="Playfair Display Bold"/>
                  <a:sym typeface="Playfair Display Bold"/>
                </a:rPr>
                <a:t>La participation citoyenne et la transparence trop faibles</a:t>
              </a:r>
            </a:p>
          </p:txBody>
        </p:sp>
      </p:grpSp>
      <p:grpSp>
        <p:nvGrpSpPr>
          <p:cNvPr id="17" name="Group 17"/>
          <p:cNvGrpSpPr/>
          <p:nvPr/>
        </p:nvGrpSpPr>
        <p:grpSpPr>
          <a:xfrm>
            <a:off x="956072" y="6787503"/>
            <a:ext cx="3880883" cy="1349960"/>
            <a:chOff x="0" y="0"/>
            <a:chExt cx="1022126" cy="355545"/>
          </a:xfrm>
        </p:grpSpPr>
        <p:sp>
          <p:nvSpPr>
            <p:cNvPr id="18" name="Freeform 18"/>
            <p:cNvSpPr/>
            <p:nvPr/>
          </p:nvSpPr>
          <p:spPr>
            <a:xfrm>
              <a:off x="0" y="0"/>
              <a:ext cx="1022126" cy="355545"/>
            </a:xfrm>
            <a:custGeom>
              <a:avLst/>
              <a:gdLst/>
              <a:ahLst/>
              <a:cxnLst/>
              <a:rect l="l" t="t" r="r" b="b"/>
              <a:pathLst>
                <a:path w="1022126" h="355545">
                  <a:moveTo>
                    <a:pt x="101739" y="0"/>
                  </a:moveTo>
                  <a:lnTo>
                    <a:pt x="920386" y="0"/>
                  </a:lnTo>
                  <a:cubicBezTo>
                    <a:pt x="947369" y="0"/>
                    <a:pt x="973247" y="10719"/>
                    <a:pt x="992327" y="29799"/>
                  </a:cubicBezTo>
                  <a:cubicBezTo>
                    <a:pt x="1011407" y="48879"/>
                    <a:pt x="1022126" y="74756"/>
                    <a:pt x="1022126" y="101739"/>
                  </a:cubicBezTo>
                  <a:lnTo>
                    <a:pt x="1022126" y="253806"/>
                  </a:lnTo>
                  <a:cubicBezTo>
                    <a:pt x="1022126" y="280789"/>
                    <a:pt x="1011407" y="306666"/>
                    <a:pt x="992327" y="325746"/>
                  </a:cubicBezTo>
                  <a:cubicBezTo>
                    <a:pt x="973247" y="344826"/>
                    <a:pt x="947369" y="355545"/>
                    <a:pt x="920386" y="355545"/>
                  </a:cubicBezTo>
                  <a:lnTo>
                    <a:pt x="101739" y="355545"/>
                  </a:lnTo>
                  <a:cubicBezTo>
                    <a:pt x="74756" y="355545"/>
                    <a:pt x="48879" y="344826"/>
                    <a:pt x="29799" y="325746"/>
                  </a:cubicBezTo>
                  <a:cubicBezTo>
                    <a:pt x="10719" y="306666"/>
                    <a:pt x="0" y="280789"/>
                    <a:pt x="0" y="253806"/>
                  </a:cubicBezTo>
                  <a:lnTo>
                    <a:pt x="0" y="101739"/>
                  </a:lnTo>
                  <a:cubicBezTo>
                    <a:pt x="0" y="74756"/>
                    <a:pt x="10719" y="48879"/>
                    <a:pt x="29799" y="29799"/>
                  </a:cubicBezTo>
                  <a:cubicBezTo>
                    <a:pt x="48879" y="10719"/>
                    <a:pt x="74756" y="0"/>
                    <a:pt x="101739" y="0"/>
                  </a:cubicBezTo>
                  <a:close/>
                </a:path>
              </a:pathLst>
            </a:custGeom>
            <a:solidFill>
              <a:srgbClr val="FFBD59"/>
            </a:solidFill>
          </p:spPr>
        </p:sp>
        <p:sp>
          <p:nvSpPr>
            <p:cNvPr id="19" name="TextBox 19"/>
            <p:cNvSpPr txBox="1"/>
            <p:nvPr/>
          </p:nvSpPr>
          <p:spPr>
            <a:xfrm>
              <a:off x="0" y="-57150"/>
              <a:ext cx="1022126" cy="412695"/>
            </a:xfrm>
            <a:prstGeom prst="rect">
              <a:avLst/>
            </a:prstGeom>
          </p:spPr>
          <p:txBody>
            <a:bodyPr lIns="50800" tIns="50800" rIns="50800" bIns="50800" rtlCol="0" anchor="ctr"/>
            <a:lstStyle/>
            <a:p>
              <a:pPr algn="ctr">
                <a:lnSpc>
                  <a:spcPts val="3220"/>
                </a:lnSpc>
              </a:pPr>
              <a:r>
                <a:rPr lang="en-US" sz="2300" b="1">
                  <a:solidFill>
                    <a:srgbClr val="000000"/>
                  </a:solidFill>
                  <a:latin typeface="Playfair Display Bold"/>
                  <a:ea typeface="Playfair Display Bold"/>
                  <a:cs typeface="Playfair Display Bold"/>
                  <a:sym typeface="Playfair Display Bold"/>
                </a:rPr>
                <a:t>Les communes se retouvent face à des problèmes organisationels.</a:t>
              </a:r>
            </a:p>
          </p:txBody>
        </p:sp>
      </p:grpSp>
      <p:grpSp>
        <p:nvGrpSpPr>
          <p:cNvPr id="20" name="Group 20"/>
          <p:cNvGrpSpPr/>
          <p:nvPr/>
        </p:nvGrpSpPr>
        <p:grpSpPr>
          <a:xfrm>
            <a:off x="12822988" y="6787503"/>
            <a:ext cx="4581569" cy="1345146"/>
            <a:chOff x="0" y="0"/>
            <a:chExt cx="1206668" cy="354277"/>
          </a:xfrm>
        </p:grpSpPr>
        <p:sp>
          <p:nvSpPr>
            <p:cNvPr id="21" name="Freeform 21"/>
            <p:cNvSpPr/>
            <p:nvPr/>
          </p:nvSpPr>
          <p:spPr>
            <a:xfrm>
              <a:off x="0" y="0"/>
              <a:ext cx="1206668" cy="354277"/>
            </a:xfrm>
            <a:custGeom>
              <a:avLst/>
              <a:gdLst/>
              <a:ahLst/>
              <a:cxnLst/>
              <a:rect l="l" t="t" r="r" b="b"/>
              <a:pathLst>
                <a:path w="1206668" h="354277">
                  <a:moveTo>
                    <a:pt x="86180" y="0"/>
                  </a:moveTo>
                  <a:lnTo>
                    <a:pt x="1120489" y="0"/>
                  </a:lnTo>
                  <a:cubicBezTo>
                    <a:pt x="1143345" y="0"/>
                    <a:pt x="1165265" y="9080"/>
                    <a:pt x="1181427" y="25241"/>
                  </a:cubicBezTo>
                  <a:cubicBezTo>
                    <a:pt x="1197589" y="41403"/>
                    <a:pt x="1206668" y="63323"/>
                    <a:pt x="1206668" y="86180"/>
                  </a:cubicBezTo>
                  <a:lnTo>
                    <a:pt x="1206668" y="268097"/>
                  </a:lnTo>
                  <a:cubicBezTo>
                    <a:pt x="1206668" y="315693"/>
                    <a:pt x="1168084" y="354277"/>
                    <a:pt x="1120489" y="354277"/>
                  </a:cubicBezTo>
                  <a:lnTo>
                    <a:pt x="86180" y="354277"/>
                  </a:lnTo>
                  <a:cubicBezTo>
                    <a:pt x="63323" y="354277"/>
                    <a:pt x="41403" y="345198"/>
                    <a:pt x="25241" y="329036"/>
                  </a:cubicBezTo>
                  <a:cubicBezTo>
                    <a:pt x="9080" y="312874"/>
                    <a:pt x="0" y="290954"/>
                    <a:pt x="0" y="268097"/>
                  </a:cubicBezTo>
                  <a:lnTo>
                    <a:pt x="0" y="86180"/>
                  </a:lnTo>
                  <a:cubicBezTo>
                    <a:pt x="0" y="63323"/>
                    <a:pt x="9080" y="41403"/>
                    <a:pt x="25241" y="25241"/>
                  </a:cubicBezTo>
                  <a:cubicBezTo>
                    <a:pt x="41403" y="9080"/>
                    <a:pt x="63323" y="0"/>
                    <a:pt x="86180" y="0"/>
                  </a:cubicBezTo>
                  <a:close/>
                </a:path>
              </a:pathLst>
            </a:custGeom>
            <a:solidFill>
              <a:srgbClr val="F5F6F5"/>
            </a:solidFill>
          </p:spPr>
        </p:sp>
        <p:sp>
          <p:nvSpPr>
            <p:cNvPr id="22" name="TextBox 22"/>
            <p:cNvSpPr txBox="1"/>
            <p:nvPr/>
          </p:nvSpPr>
          <p:spPr>
            <a:xfrm>
              <a:off x="0" y="-38100"/>
              <a:ext cx="1206668" cy="392377"/>
            </a:xfrm>
            <a:prstGeom prst="rect">
              <a:avLst/>
            </a:prstGeom>
          </p:spPr>
          <p:txBody>
            <a:bodyPr lIns="50800" tIns="50800" rIns="50800" bIns="50800" rtlCol="0" anchor="ctr"/>
            <a:lstStyle/>
            <a:p>
              <a:pPr algn="ctr">
                <a:lnSpc>
                  <a:spcPts val="3080"/>
                </a:lnSpc>
              </a:pPr>
              <a:r>
                <a:rPr lang="en-US" sz="2200" b="1">
                  <a:solidFill>
                    <a:srgbClr val="000000"/>
                  </a:solidFill>
                  <a:latin typeface="Playfair Display Bold"/>
                  <a:ea typeface="Playfair Display Bold"/>
                  <a:cs typeface="Playfair Display Bold"/>
                  <a:sym typeface="Playfair Display Bold"/>
                </a:rPr>
                <a:t>Peu de coordination entre les communes et les autres niveaux</a:t>
              </a:r>
            </a:p>
          </p:txBody>
        </p:sp>
      </p:grpSp>
      <p:grpSp>
        <p:nvGrpSpPr>
          <p:cNvPr id="23" name="Group 23"/>
          <p:cNvGrpSpPr/>
          <p:nvPr/>
        </p:nvGrpSpPr>
        <p:grpSpPr>
          <a:xfrm>
            <a:off x="8546386" y="6792316"/>
            <a:ext cx="3994424" cy="1345146"/>
            <a:chOff x="0" y="0"/>
            <a:chExt cx="1052029" cy="354277"/>
          </a:xfrm>
        </p:grpSpPr>
        <p:sp>
          <p:nvSpPr>
            <p:cNvPr id="24" name="Freeform 24"/>
            <p:cNvSpPr/>
            <p:nvPr/>
          </p:nvSpPr>
          <p:spPr>
            <a:xfrm>
              <a:off x="0" y="0"/>
              <a:ext cx="1052029" cy="354277"/>
            </a:xfrm>
            <a:custGeom>
              <a:avLst/>
              <a:gdLst/>
              <a:ahLst/>
              <a:cxnLst/>
              <a:rect l="l" t="t" r="r" b="b"/>
              <a:pathLst>
                <a:path w="1052029" h="354277">
                  <a:moveTo>
                    <a:pt x="98847" y="0"/>
                  </a:moveTo>
                  <a:lnTo>
                    <a:pt x="953182" y="0"/>
                  </a:lnTo>
                  <a:cubicBezTo>
                    <a:pt x="979398" y="0"/>
                    <a:pt x="1004540" y="10414"/>
                    <a:pt x="1023078" y="28952"/>
                  </a:cubicBezTo>
                  <a:cubicBezTo>
                    <a:pt x="1041615" y="47489"/>
                    <a:pt x="1052029" y="72631"/>
                    <a:pt x="1052029" y="98847"/>
                  </a:cubicBezTo>
                  <a:lnTo>
                    <a:pt x="1052029" y="255430"/>
                  </a:lnTo>
                  <a:cubicBezTo>
                    <a:pt x="1052029" y="310022"/>
                    <a:pt x="1007774" y="354277"/>
                    <a:pt x="953182" y="354277"/>
                  </a:cubicBezTo>
                  <a:lnTo>
                    <a:pt x="98847" y="354277"/>
                  </a:lnTo>
                  <a:cubicBezTo>
                    <a:pt x="72631" y="354277"/>
                    <a:pt x="47489" y="343863"/>
                    <a:pt x="28952" y="325325"/>
                  </a:cubicBezTo>
                  <a:cubicBezTo>
                    <a:pt x="10414" y="306788"/>
                    <a:pt x="0" y="281646"/>
                    <a:pt x="0" y="255430"/>
                  </a:cubicBezTo>
                  <a:lnTo>
                    <a:pt x="0" y="98847"/>
                  </a:lnTo>
                  <a:cubicBezTo>
                    <a:pt x="0" y="44255"/>
                    <a:pt x="44255" y="0"/>
                    <a:pt x="98847" y="0"/>
                  </a:cubicBezTo>
                  <a:close/>
                </a:path>
              </a:pathLst>
            </a:custGeom>
            <a:solidFill>
              <a:srgbClr val="F5F6F5"/>
            </a:solidFill>
          </p:spPr>
        </p:sp>
        <p:sp>
          <p:nvSpPr>
            <p:cNvPr id="25" name="TextBox 25"/>
            <p:cNvSpPr txBox="1"/>
            <p:nvPr/>
          </p:nvSpPr>
          <p:spPr>
            <a:xfrm>
              <a:off x="0" y="-38100"/>
              <a:ext cx="1052029" cy="392377"/>
            </a:xfrm>
            <a:prstGeom prst="rect">
              <a:avLst/>
            </a:prstGeom>
          </p:spPr>
          <p:txBody>
            <a:bodyPr lIns="50800" tIns="50800" rIns="50800" bIns="50800" rtlCol="0" anchor="ctr"/>
            <a:lstStyle/>
            <a:p>
              <a:pPr algn="ctr">
                <a:lnSpc>
                  <a:spcPts val="3080"/>
                </a:lnSpc>
              </a:pPr>
              <a:r>
                <a:rPr lang="en-US" sz="2200" b="1">
                  <a:solidFill>
                    <a:srgbClr val="000000"/>
                  </a:solidFill>
                  <a:latin typeface="Playfair Display Bold"/>
                  <a:ea typeface="Playfair Display Bold"/>
                  <a:cs typeface="Playfair Display Bold"/>
                  <a:sym typeface="Playfair Display Bold"/>
                </a:rPr>
                <a:t>Peu de moyens pour assurer les transferts de compétences</a:t>
              </a:r>
            </a:p>
          </p:txBody>
        </p:sp>
      </p:grpSp>
      <p:grpSp>
        <p:nvGrpSpPr>
          <p:cNvPr id="26" name="Group 26"/>
          <p:cNvGrpSpPr/>
          <p:nvPr/>
        </p:nvGrpSpPr>
        <p:grpSpPr>
          <a:xfrm>
            <a:off x="5252699" y="6787503"/>
            <a:ext cx="3086100" cy="1345146"/>
            <a:chOff x="0" y="0"/>
            <a:chExt cx="812800" cy="354277"/>
          </a:xfrm>
        </p:grpSpPr>
        <p:sp>
          <p:nvSpPr>
            <p:cNvPr id="27" name="Freeform 27"/>
            <p:cNvSpPr/>
            <p:nvPr/>
          </p:nvSpPr>
          <p:spPr>
            <a:xfrm>
              <a:off x="0" y="0"/>
              <a:ext cx="812800" cy="354277"/>
            </a:xfrm>
            <a:custGeom>
              <a:avLst/>
              <a:gdLst/>
              <a:ahLst/>
              <a:cxnLst/>
              <a:rect l="l" t="t" r="r" b="b"/>
              <a:pathLst>
                <a:path w="812800" h="354277">
                  <a:moveTo>
                    <a:pt x="127941" y="0"/>
                  </a:moveTo>
                  <a:lnTo>
                    <a:pt x="684859" y="0"/>
                  </a:lnTo>
                  <a:cubicBezTo>
                    <a:pt x="718791" y="0"/>
                    <a:pt x="751333" y="13479"/>
                    <a:pt x="775327" y="37473"/>
                  </a:cubicBezTo>
                  <a:cubicBezTo>
                    <a:pt x="799321" y="61467"/>
                    <a:pt x="812800" y="94009"/>
                    <a:pt x="812800" y="127941"/>
                  </a:cubicBezTo>
                  <a:lnTo>
                    <a:pt x="812800" y="226336"/>
                  </a:lnTo>
                  <a:cubicBezTo>
                    <a:pt x="812800" y="260268"/>
                    <a:pt x="799321" y="292811"/>
                    <a:pt x="775327" y="316804"/>
                  </a:cubicBezTo>
                  <a:cubicBezTo>
                    <a:pt x="751333" y="340798"/>
                    <a:pt x="718791" y="354277"/>
                    <a:pt x="684859" y="354277"/>
                  </a:cubicBezTo>
                  <a:lnTo>
                    <a:pt x="127941" y="354277"/>
                  </a:lnTo>
                  <a:cubicBezTo>
                    <a:pt x="94009" y="354277"/>
                    <a:pt x="61467" y="340798"/>
                    <a:pt x="37473" y="316804"/>
                  </a:cubicBezTo>
                  <a:cubicBezTo>
                    <a:pt x="13479" y="292811"/>
                    <a:pt x="0" y="260268"/>
                    <a:pt x="0" y="226336"/>
                  </a:cubicBezTo>
                  <a:lnTo>
                    <a:pt x="0" y="127941"/>
                  </a:lnTo>
                  <a:cubicBezTo>
                    <a:pt x="0" y="94009"/>
                    <a:pt x="13479" y="61467"/>
                    <a:pt x="37473" y="37473"/>
                  </a:cubicBezTo>
                  <a:cubicBezTo>
                    <a:pt x="61467" y="13479"/>
                    <a:pt x="94009" y="0"/>
                    <a:pt x="127941" y="0"/>
                  </a:cubicBezTo>
                  <a:close/>
                </a:path>
              </a:pathLst>
            </a:custGeom>
            <a:solidFill>
              <a:srgbClr val="F5F6F5"/>
            </a:solidFill>
          </p:spPr>
        </p:sp>
        <p:sp>
          <p:nvSpPr>
            <p:cNvPr id="28" name="TextBox 28"/>
            <p:cNvSpPr txBox="1"/>
            <p:nvPr/>
          </p:nvSpPr>
          <p:spPr>
            <a:xfrm>
              <a:off x="0" y="-38100"/>
              <a:ext cx="812800" cy="392377"/>
            </a:xfrm>
            <a:prstGeom prst="rect">
              <a:avLst/>
            </a:prstGeom>
          </p:spPr>
          <p:txBody>
            <a:bodyPr lIns="50800" tIns="50800" rIns="50800" bIns="50800" rtlCol="0" anchor="ctr"/>
            <a:lstStyle/>
            <a:p>
              <a:pPr algn="ctr">
                <a:lnSpc>
                  <a:spcPts val="3080"/>
                </a:lnSpc>
              </a:pPr>
              <a:r>
                <a:rPr lang="en-US" sz="2200" b="1">
                  <a:solidFill>
                    <a:srgbClr val="000000"/>
                  </a:solidFill>
                  <a:latin typeface="Playfair Display Bold"/>
                  <a:ea typeface="Playfair Display Bold"/>
                  <a:cs typeface="Playfair Display Bold"/>
                  <a:sym typeface="Playfair Display Bold"/>
                </a:rPr>
                <a:t>Un personnel pas suffisamment formé</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a:off x="0" y="4416500"/>
            <a:ext cx="20639276" cy="0"/>
          </a:xfrm>
          <a:prstGeom prst="line">
            <a:avLst/>
          </a:prstGeom>
          <a:ln w="9525" cap="flat">
            <a:solidFill>
              <a:srgbClr val="2B2C30"/>
            </a:solidFill>
            <a:prstDash val="solid"/>
            <a:headEnd type="none" w="sm" len="sm"/>
            <a:tailEnd type="none" w="sm" len="sm"/>
          </a:ln>
        </p:spPr>
      </p:sp>
      <p:sp>
        <p:nvSpPr>
          <p:cNvPr id="3" name="Freeform 3"/>
          <p:cNvSpPr/>
          <p:nvPr/>
        </p:nvSpPr>
        <p:spPr>
          <a:xfrm>
            <a:off x="1028706" y="7629514"/>
            <a:ext cx="5540168" cy="1628786"/>
          </a:xfrm>
          <a:custGeom>
            <a:avLst/>
            <a:gdLst/>
            <a:ahLst/>
            <a:cxnLst/>
            <a:rect l="l" t="t" r="r" b="b"/>
            <a:pathLst>
              <a:path w="5540168" h="1628786">
                <a:moveTo>
                  <a:pt x="0" y="0"/>
                </a:moveTo>
                <a:lnTo>
                  <a:pt x="5540168" y="0"/>
                </a:lnTo>
                <a:lnTo>
                  <a:pt x="5540168" y="1628786"/>
                </a:lnTo>
                <a:lnTo>
                  <a:pt x="0" y="1628786"/>
                </a:lnTo>
                <a:lnTo>
                  <a:pt x="0" y="0"/>
                </a:lnTo>
                <a:close/>
              </a:path>
            </a:pathLst>
          </a:custGeom>
          <a:blipFill>
            <a:blip r:embed="rId2"/>
            <a:stretch>
              <a:fillRect/>
            </a:stretch>
          </a:blipFill>
        </p:spPr>
      </p:sp>
      <p:sp>
        <p:nvSpPr>
          <p:cNvPr id="4" name="Freeform 4"/>
          <p:cNvSpPr/>
          <p:nvPr/>
        </p:nvSpPr>
        <p:spPr>
          <a:xfrm>
            <a:off x="8226444" y="7273819"/>
            <a:ext cx="1835111" cy="1984481"/>
          </a:xfrm>
          <a:custGeom>
            <a:avLst/>
            <a:gdLst/>
            <a:ahLst/>
            <a:cxnLst/>
            <a:rect l="l" t="t" r="r" b="b"/>
            <a:pathLst>
              <a:path w="1835111" h="1984481">
                <a:moveTo>
                  <a:pt x="0" y="0"/>
                </a:moveTo>
                <a:lnTo>
                  <a:pt x="1835112" y="0"/>
                </a:lnTo>
                <a:lnTo>
                  <a:pt x="1835112" y="1984481"/>
                </a:lnTo>
                <a:lnTo>
                  <a:pt x="0" y="1984481"/>
                </a:lnTo>
                <a:lnTo>
                  <a:pt x="0" y="0"/>
                </a:lnTo>
                <a:close/>
              </a:path>
            </a:pathLst>
          </a:custGeom>
          <a:blipFill>
            <a:blip r:embed="rId3"/>
            <a:stretch>
              <a:fillRect/>
            </a:stretch>
          </a:blipFill>
        </p:spPr>
      </p:sp>
      <p:sp>
        <p:nvSpPr>
          <p:cNvPr id="5" name="TextBox 5"/>
          <p:cNvSpPr txBox="1"/>
          <p:nvPr/>
        </p:nvSpPr>
        <p:spPr>
          <a:xfrm>
            <a:off x="850974" y="2399904"/>
            <a:ext cx="16408332" cy="2016595"/>
          </a:xfrm>
          <a:prstGeom prst="rect">
            <a:avLst/>
          </a:prstGeom>
        </p:spPr>
        <p:txBody>
          <a:bodyPr lIns="0" tIns="0" rIns="0" bIns="0" rtlCol="0" anchor="t">
            <a:spAutoFit/>
          </a:bodyPr>
          <a:lstStyle/>
          <a:p>
            <a:pPr algn="ctr">
              <a:lnSpc>
                <a:spcPts val="7699"/>
              </a:lnSpc>
            </a:pPr>
            <a:r>
              <a:rPr lang="en-US" sz="8461" spc="42">
                <a:solidFill>
                  <a:srgbClr val="2B2C30"/>
                </a:solidFill>
                <a:latin typeface="Playfair Display"/>
                <a:ea typeface="Playfair Display"/>
                <a:cs typeface="Playfair Display"/>
                <a:sym typeface="Playfair Display"/>
              </a:rPr>
              <a:t>Nous vous remercions pour votre attention !</a:t>
            </a:r>
          </a:p>
        </p:txBody>
      </p:sp>
      <p:sp>
        <p:nvSpPr>
          <p:cNvPr id="6" name="TextBox 6"/>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2B2C30"/>
                </a:solidFill>
                <a:latin typeface="Open Sans"/>
                <a:ea typeface="Open Sans"/>
                <a:cs typeface="Open Sans"/>
                <a:sym typeface="Open Sans"/>
              </a:rPr>
              <a:t>23</a:t>
            </a:r>
          </a:p>
        </p:txBody>
      </p:sp>
      <p:sp>
        <p:nvSpPr>
          <p:cNvPr id="7" name="Freeform 7"/>
          <p:cNvSpPr/>
          <p:nvPr/>
        </p:nvSpPr>
        <p:spPr>
          <a:xfrm>
            <a:off x="11718906" y="7629514"/>
            <a:ext cx="3995956" cy="1628786"/>
          </a:xfrm>
          <a:custGeom>
            <a:avLst/>
            <a:gdLst/>
            <a:ahLst/>
            <a:cxnLst/>
            <a:rect l="l" t="t" r="r" b="b"/>
            <a:pathLst>
              <a:path w="3995956" h="1628786">
                <a:moveTo>
                  <a:pt x="0" y="0"/>
                </a:moveTo>
                <a:lnTo>
                  <a:pt x="3995956" y="0"/>
                </a:lnTo>
                <a:lnTo>
                  <a:pt x="3995956" y="1628786"/>
                </a:lnTo>
                <a:lnTo>
                  <a:pt x="0" y="1628786"/>
                </a:lnTo>
                <a:lnTo>
                  <a:pt x="0" y="0"/>
                </a:lnTo>
                <a:close/>
              </a:path>
            </a:pathLst>
          </a:custGeom>
          <a:blipFill>
            <a:blip r:embed="rId4"/>
            <a:stretch>
              <a:fillRect/>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Open Sans"/>
                <a:ea typeface="Open Sans"/>
                <a:cs typeface="Open Sans"/>
                <a:sym typeface="Open Sans"/>
              </a:rPr>
              <a:t>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grpSp>
        <p:nvGrpSpPr>
          <p:cNvPr id="2" name="Group 2"/>
          <p:cNvGrpSpPr/>
          <p:nvPr/>
        </p:nvGrpSpPr>
        <p:grpSpPr>
          <a:xfrm>
            <a:off x="1478368" y="2723111"/>
            <a:ext cx="1380430" cy="690215"/>
            <a:chOff x="0" y="0"/>
            <a:chExt cx="812800" cy="406400"/>
          </a:xfrm>
        </p:grpSpPr>
        <p:sp>
          <p:nvSpPr>
            <p:cNvPr id="3" name="Freeform 3"/>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2A996A"/>
            </a:solidFill>
          </p:spPr>
        </p:sp>
        <p:sp>
          <p:nvSpPr>
            <p:cNvPr id="4" name="TextBox 4"/>
            <p:cNvSpPr txBox="1"/>
            <p:nvPr/>
          </p:nvSpPr>
          <p:spPr>
            <a:xfrm>
              <a:off x="177800" y="-38100"/>
              <a:ext cx="558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924786" y="933450"/>
            <a:ext cx="12438428" cy="854075"/>
          </a:xfrm>
          <a:prstGeom prst="rect">
            <a:avLst/>
          </a:prstGeom>
        </p:spPr>
        <p:txBody>
          <a:bodyPr lIns="0" tIns="0" rIns="0" bIns="0" rtlCol="0" anchor="t">
            <a:spAutoFit/>
          </a:bodyPr>
          <a:lstStyle/>
          <a:p>
            <a:pPr algn="ctr">
              <a:lnSpc>
                <a:spcPts val="7000"/>
              </a:lnSpc>
            </a:pPr>
            <a:r>
              <a:rPr lang="en-US" sz="5000" b="1">
                <a:solidFill>
                  <a:srgbClr val="000000"/>
                </a:solidFill>
                <a:latin typeface="Playfair Display Bold"/>
                <a:ea typeface="Playfair Display Bold"/>
                <a:cs typeface="Playfair Display Bold"/>
                <a:sym typeface="Playfair Display Bold"/>
              </a:rPr>
              <a:t>Méthodologie de l’étude </a:t>
            </a:r>
          </a:p>
        </p:txBody>
      </p:sp>
      <p:sp>
        <p:nvSpPr>
          <p:cNvPr id="6" name="TextBox 6"/>
          <p:cNvSpPr txBox="1"/>
          <p:nvPr/>
        </p:nvSpPr>
        <p:spPr>
          <a:xfrm>
            <a:off x="1028700" y="3678626"/>
            <a:ext cx="16365638" cy="488314"/>
          </a:xfrm>
          <a:prstGeom prst="rect">
            <a:avLst/>
          </a:prstGeom>
        </p:spPr>
        <p:txBody>
          <a:bodyPr lIns="0" tIns="0" rIns="0" bIns="0" rtlCol="0" anchor="t">
            <a:spAutoFit/>
          </a:bodyPr>
          <a:lstStyle/>
          <a:p>
            <a:pPr algn="l">
              <a:lnSpc>
                <a:spcPts val="4060"/>
              </a:lnSpc>
            </a:pPr>
            <a:r>
              <a:rPr lang="en-US" sz="2900" b="1">
                <a:solidFill>
                  <a:srgbClr val="737373"/>
                </a:solidFill>
                <a:latin typeface="Playfair Display Bold"/>
                <a:ea typeface="Playfair Display Bold"/>
                <a:cs typeface="Playfair Display Bold"/>
                <a:sym typeface="Playfair Display Bold"/>
              </a:rPr>
              <a:t>Analyse : du cadre juridique - des rapports institutionnels - des études réalisées ultérieurement.</a:t>
            </a:r>
          </a:p>
        </p:txBody>
      </p:sp>
      <p:sp>
        <p:nvSpPr>
          <p:cNvPr id="7" name="TextBox 7"/>
          <p:cNvSpPr txBox="1"/>
          <p:nvPr/>
        </p:nvSpPr>
        <p:spPr>
          <a:xfrm>
            <a:off x="3757923" y="2699889"/>
            <a:ext cx="13501377" cy="669985"/>
          </a:xfrm>
          <a:prstGeom prst="rect">
            <a:avLst/>
          </a:prstGeom>
        </p:spPr>
        <p:txBody>
          <a:bodyPr lIns="0" tIns="0" rIns="0" bIns="0" rtlCol="0" anchor="t">
            <a:spAutoFit/>
          </a:bodyPr>
          <a:lstStyle/>
          <a:p>
            <a:pPr algn="l">
              <a:lnSpc>
                <a:spcPts val="5599"/>
              </a:lnSpc>
            </a:pPr>
            <a:r>
              <a:rPr lang="en-US" sz="3999" b="1">
                <a:solidFill>
                  <a:srgbClr val="000000"/>
                </a:solidFill>
                <a:latin typeface="Playfair Display Bold"/>
                <a:ea typeface="Playfair Display Bold"/>
                <a:cs typeface="Playfair Display Bold"/>
                <a:sym typeface="Playfair Display Bold"/>
              </a:rPr>
              <a:t>Recherche documentaire approfondie</a:t>
            </a:r>
          </a:p>
        </p:txBody>
      </p:sp>
      <p:sp>
        <p:nvSpPr>
          <p:cNvPr id="8" name="AutoShape 8"/>
          <p:cNvSpPr/>
          <p:nvPr/>
        </p:nvSpPr>
        <p:spPr>
          <a:xfrm flipV="1">
            <a:off x="1028711" y="2006917"/>
            <a:ext cx="16230594" cy="38509"/>
          </a:xfrm>
          <a:prstGeom prst="line">
            <a:avLst/>
          </a:prstGeom>
          <a:ln w="9525" cap="flat">
            <a:solidFill>
              <a:srgbClr val="2B2C30"/>
            </a:solidFill>
            <a:prstDash val="solid"/>
            <a:headEnd type="none" w="sm" len="sm"/>
            <a:tailEnd type="none" w="sm" len="sm"/>
          </a:ln>
        </p:spPr>
      </p:sp>
      <p:grpSp>
        <p:nvGrpSpPr>
          <p:cNvPr id="9" name="Group 9"/>
          <p:cNvGrpSpPr/>
          <p:nvPr/>
        </p:nvGrpSpPr>
        <p:grpSpPr>
          <a:xfrm>
            <a:off x="1478368" y="4662240"/>
            <a:ext cx="1380430" cy="690215"/>
            <a:chOff x="0" y="0"/>
            <a:chExt cx="812800" cy="406400"/>
          </a:xfrm>
        </p:grpSpPr>
        <p:sp>
          <p:nvSpPr>
            <p:cNvPr id="10" name="Freeform 10"/>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2A996A"/>
            </a:solidFill>
          </p:spPr>
        </p:sp>
        <p:sp>
          <p:nvSpPr>
            <p:cNvPr id="11" name="TextBox 11"/>
            <p:cNvSpPr txBox="1"/>
            <p:nvPr/>
          </p:nvSpPr>
          <p:spPr>
            <a:xfrm>
              <a:off x="177800" y="-38100"/>
              <a:ext cx="558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1028700" y="5617754"/>
            <a:ext cx="16230600" cy="1002664"/>
          </a:xfrm>
          <a:prstGeom prst="rect">
            <a:avLst/>
          </a:prstGeom>
        </p:spPr>
        <p:txBody>
          <a:bodyPr lIns="0" tIns="0" rIns="0" bIns="0" rtlCol="0" anchor="t">
            <a:spAutoFit/>
          </a:bodyPr>
          <a:lstStyle/>
          <a:p>
            <a:pPr algn="l">
              <a:lnSpc>
                <a:spcPts val="4060"/>
              </a:lnSpc>
            </a:pPr>
            <a:r>
              <a:rPr lang="en-US" sz="2900" b="1">
                <a:solidFill>
                  <a:srgbClr val="737373"/>
                </a:solidFill>
                <a:latin typeface="Playfair Display Bold"/>
                <a:ea typeface="Playfair Display Bold"/>
                <a:cs typeface="Playfair Display Bold"/>
                <a:sym typeface="Playfair Display Bold"/>
              </a:rPr>
              <a:t>Menées auprès de 16 communes dans la région du grand Tana, entre Avril 2025 et Juin 2025, ciblées en fonction de leurs pratiques, de leur typologie et de leur densité de population. </a:t>
            </a:r>
          </a:p>
        </p:txBody>
      </p:sp>
      <p:sp>
        <p:nvSpPr>
          <p:cNvPr id="13" name="TextBox 13"/>
          <p:cNvSpPr txBox="1"/>
          <p:nvPr/>
        </p:nvSpPr>
        <p:spPr>
          <a:xfrm>
            <a:off x="3757923" y="4639018"/>
            <a:ext cx="13501377" cy="669985"/>
          </a:xfrm>
          <a:prstGeom prst="rect">
            <a:avLst/>
          </a:prstGeom>
        </p:spPr>
        <p:txBody>
          <a:bodyPr lIns="0" tIns="0" rIns="0" bIns="0" rtlCol="0" anchor="t">
            <a:spAutoFit/>
          </a:bodyPr>
          <a:lstStyle/>
          <a:p>
            <a:pPr algn="l">
              <a:lnSpc>
                <a:spcPts val="5599"/>
              </a:lnSpc>
            </a:pPr>
            <a:r>
              <a:rPr lang="en-US" sz="3999" b="1">
                <a:solidFill>
                  <a:srgbClr val="000000"/>
                </a:solidFill>
                <a:latin typeface="Playfair Display Bold"/>
                <a:ea typeface="Playfair Display Bold"/>
                <a:cs typeface="Playfair Display Bold"/>
                <a:sym typeface="Playfair Display Bold"/>
              </a:rPr>
              <a:t>Réalisation d’enquêtes de terrain</a:t>
            </a:r>
          </a:p>
        </p:txBody>
      </p:sp>
      <p:grpSp>
        <p:nvGrpSpPr>
          <p:cNvPr id="14" name="Group 14"/>
          <p:cNvGrpSpPr/>
          <p:nvPr/>
        </p:nvGrpSpPr>
        <p:grpSpPr>
          <a:xfrm>
            <a:off x="1478379" y="7115719"/>
            <a:ext cx="1380430" cy="690215"/>
            <a:chOff x="0" y="0"/>
            <a:chExt cx="812800" cy="406400"/>
          </a:xfrm>
        </p:grpSpPr>
        <p:sp>
          <p:nvSpPr>
            <p:cNvPr id="15" name="Freeform 15"/>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2A996A"/>
            </a:solidFill>
          </p:spPr>
        </p:sp>
        <p:sp>
          <p:nvSpPr>
            <p:cNvPr id="16" name="TextBox 16"/>
            <p:cNvSpPr txBox="1"/>
            <p:nvPr/>
          </p:nvSpPr>
          <p:spPr>
            <a:xfrm>
              <a:off x="177800" y="-38100"/>
              <a:ext cx="558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17" name="TextBox 17"/>
          <p:cNvSpPr txBox="1"/>
          <p:nvPr/>
        </p:nvSpPr>
        <p:spPr>
          <a:xfrm>
            <a:off x="1028711" y="8071233"/>
            <a:ext cx="16230600" cy="1002664"/>
          </a:xfrm>
          <a:prstGeom prst="rect">
            <a:avLst/>
          </a:prstGeom>
        </p:spPr>
        <p:txBody>
          <a:bodyPr lIns="0" tIns="0" rIns="0" bIns="0" rtlCol="0" anchor="t">
            <a:spAutoFit/>
          </a:bodyPr>
          <a:lstStyle/>
          <a:p>
            <a:pPr algn="l">
              <a:lnSpc>
                <a:spcPts val="4060"/>
              </a:lnSpc>
            </a:pPr>
            <a:r>
              <a:rPr lang="en-US" sz="2900" b="1">
                <a:solidFill>
                  <a:srgbClr val="737373"/>
                </a:solidFill>
                <a:latin typeface="Playfair Display Bold"/>
                <a:ea typeface="Playfair Display Bold"/>
                <a:cs typeface="Playfair Display Bold"/>
                <a:sym typeface="Playfair Display Bold"/>
              </a:rPr>
              <a:t>Etude de données qualitatives obtenues grâce aux entretiens, et de données quantitatives obtenues grâce aux comptes administratifs et financiers de 14 communes.</a:t>
            </a:r>
          </a:p>
        </p:txBody>
      </p:sp>
      <p:sp>
        <p:nvSpPr>
          <p:cNvPr id="18" name="TextBox 18"/>
          <p:cNvSpPr txBox="1"/>
          <p:nvPr/>
        </p:nvSpPr>
        <p:spPr>
          <a:xfrm>
            <a:off x="3757935" y="7092496"/>
            <a:ext cx="13501377" cy="669985"/>
          </a:xfrm>
          <a:prstGeom prst="rect">
            <a:avLst/>
          </a:prstGeom>
        </p:spPr>
        <p:txBody>
          <a:bodyPr lIns="0" tIns="0" rIns="0" bIns="0" rtlCol="0" anchor="t">
            <a:spAutoFit/>
          </a:bodyPr>
          <a:lstStyle/>
          <a:p>
            <a:pPr algn="l">
              <a:lnSpc>
                <a:spcPts val="5599"/>
              </a:lnSpc>
            </a:pPr>
            <a:r>
              <a:rPr lang="en-US" sz="3999" b="1">
                <a:solidFill>
                  <a:srgbClr val="000000"/>
                </a:solidFill>
                <a:latin typeface="Playfair Display Bold"/>
                <a:ea typeface="Playfair Display Bold"/>
                <a:cs typeface="Playfair Display Bold"/>
                <a:sym typeface="Playfair Display Bold"/>
              </a:rPr>
              <a:t>Collecte et analyse de données</a:t>
            </a:r>
          </a:p>
        </p:txBody>
      </p:sp>
      <p:sp>
        <p:nvSpPr>
          <p:cNvPr id="19" name="TextBox 19"/>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Open Sans"/>
                <a:ea typeface="Open Sans"/>
                <a:cs typeface="Open Sans"/>
                <a:sym typeface="Open Sans"/>
              </a:rPr>
              <a:t>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Freeform 2"/>
          <p:cNvSpPr/>
          <p:nvPr/>
        </p:nvSpPr>
        <p:spPr>
          <a:xfrm>
            <a:off x="1495673" y="0"/>
            <a:ext cx="15296654" cy="10287000"/>
          </a:xfrm>
          <a:custGeom>
            <a:avLst/>
            <a:gdLst/>
            <a:ahLst/>
            <a:cxnLst/>
            <a:rect l="l" t="t" r="r" b="b"/>
            <a:pathLst>
              <a:path w="15296654" h="10287000">
                <a:moveTo>
                  <a:pt x="0" y="0"/>
                </a:moveTo>
                <a:lnTo>
                  <a:pt x="15296654" y="0"/>
                </a:lnTo>
                <a:lnTo>
                  <a:pt x="15296654" y="10287000"/>
                </a:lnTo>
                <a:lnTo>
                  <a:pt x="0" y="10287000"/>
                </a:lnTo>
                <a:lnTo>
                  <a:pt x="0" y="0"/>
                </a:lnTo>
                <a:close/>
              </a:path>
            </a:pathLst>
          </a:custGeom>
          <a:blipFill>
            <a:blip r:embed="rId2"/>
            <a:stretch>
              <a:fillRect/>
            </a:stretch>
          </a:blipFill>
        </p:spPr>
      </p:sp>
      <p:sp>
        <p:nvSpPr>
          <p:cNvPr id="3" name="TextBox 3"/>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Open Sans"/>
                <a:ea typeface="Open Sans"/>
                <a:cs typeface="Open Sans"/>
                <a:sym typeface="Open Sans"/>
              </a:rPr>
              <a:t>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Freeform 2"/>
          <p:cNvSpPr/>
          <p:nvPr/>
        </p:nvSpPr>
        <p:spPr>
          <a:xfrm>
            <a:off x="14640861" y="-8808"/>
            <a:ext cx="3647139" cy="5152308"/>
          </a:xfrm>
          <a:custGeom>
            <a:avLst/>
            <a:gdLst/>
            <a:ahLst/>
            <a:cxnLst/>
            <a:rect l="l" t="t" r="r" b="b"/>
            <a:pathLst>
              <a:path w="3647139" h="5152308">
                <a:moveTo>
                  <a:pt x="0" y="0"/>
                </a:moveTo>
                <a:lnTo>
                  <a:pt x="3647139" y="0"/>
                </a:lnTo>
                <a:lnTo>
                  <a:pt x="3647139" y="5152308"/>
                </a:lnTo>
                <a:lnTo>
                  <a:pt x="0" y="5152308"/>
                </a:lnTo>
                <a:lnTo>
                  <a:pt x="0" y="0"/>
                </a:lnTo>
                <a:close/>
              </a:path>
            </a:pathLst>
          </a:custGeom>
          <a:blipFill>
            <a:blip r:embed="rId2"/>
            <a:stretch>
              <a:fillRect/>
            </a:stretch>
          </a:blipFill>
        </p:spPr>
      </p:sp>
      <p:sp>
        <p:nvSpPr>
          <p:cNvPr id="3" name="Freeform 3"/>
          <p:cNvSpPr/>
          <p:nvPr/>
        </p:nvSpPr>
        <p:spPr>
          <a:xfrm>
            <a:off x="10999956" y="5143500"/>
            <a:ext cx="3640904" cy="5143500"/>
          </a:xfrm>
          <a:custGeom>
            <a:avLst/>
            <a:gdLst/>
            <a:ahLst/>
            <a:cxnLst/>
            <a:rect l="l" t="t" r="r" b="b"/>
            <a:pathLst>
              <a:path w="3640904" h="5143500">
                <a:moveTo>
                  <a:pt x="0" y="0"/>
                </a:moveTo>
                <a:lnTo>
                  <a:pt x="3640905" y="0"/>
                </a:lnTo>
                <a:lnTo>
                  <a:pt x="3640905" y="5143500"/>
                </a:lnTo>
                <a:lnTo>
                  <a:pt x="0" y="5143500"/>
                </a:lnTo>
                <a:lnTo>
                  <a:pt x="0" y="0"/>
                </a:lnTo>
                <a:close/>
              </a:path>
            </a:pathLst>
          </a:custGeom>
          <a:blipFill>
            <a:blip r:embed="rId3"/>
            <a:stretch>
              <a:fillRect/>
            </a:stretch>
          </a:blipFill>
        </p:spPr>
      </p:sp>
      <p:sp>
        <p:nvSpPr>
          <p:cNvPr id="4" name="Freeform 4"/>
          <p:cNvSpPr/>
          <p:nvPr/>
        </p:nvSpPr>
        <p:spPr>
          <a:xfrm>
            <a:off x="10999956" y="-8808"/>
            <a:ext cx="3647139" cy="5152308"/>
          </a:xfrm>
          <a:custGeom>
            <a:avLst/>
            <a:gdLst/>
            <a:ahLst/>
            <a:cxnLst/>
            <a:rect l="l" t="t" r="r" b="b"/>
            <a:pathLst>
              <a:path w="3647139" h="5152308">
                <a:moveTo>
                  <a:pt x="0" y="0"/>
                </a:moveTo>
                <a:lnTo>
                  <a:pt x="3647140" y="0"/>
                </a:lnTo>
                <a:lnTo>
                  <a:pt x="3647140" y="5152308"/>
                </a:lnTo>
                <a:lnTo>
                  <a:pt x="0" y="5152308"/>
                </a:lnTo>
                <a:lnTo>
                  <a:pt x="0" y="0"/>
                </a:lnTo>
                <a:close/>
              </a:path>
            </a:pathLst>
          </a:custGeom>
          <a:blipFill>
            <a:blip r:embed="rId4"/>
            <a:stretch>
              <a:fillRect/>
            </a:stretch>
          </a:blipFill>
        </p:spPr>
      </p:sp>
      <p:sp>
        <p:nvSpPr>
          <p:cNvPr id="5" name="Freeform 5"/>
          <p:cNvSpPr/>
          <p:nvPr/>
        </p:nvSpPr>
        <p:spPr>
          <a:xfrm>
            <a:off x="14647096" y="5134692"/>
            <a:ext cx="3647139" cy="5152308"/>
          </a:xfrm>
          <a:custGeom>
            <a:avLst/>
            <a:gdLst/>
            <a:ahLst/>
            <a:cxnLst/>
            <a:rect l="l" t="t" r="r" b="b"/>
            <a:pathLst>
              <a:path w="3647139" h="5152308">
                <a:moveTo>
                  <a:pt x="0" y="0"/>
                </a:moveTo>
                <a:lnTo>
                  <a:pt x="3647139" y="0"/>
                </a:lnTo>
                <a:lnTo>
                  <a:pt x="3647139" y="5152308"/>
                </a:lnTo>
                <a:lnTo>
                  <a:pt x="0" y="5152308"/>
                </a:lnTo>
                <a:lnTo>
                  <a:pt x="0" y="0"/>
                </a:lnTo>
                <a:close/>
              </a:path>
            </a:pathLst>
          </a:custGeom>
          <a:blipFill>
            <a:blip r:embed="rId5"/>
            <a:stretch>
              <a:fillRect/>
            </a:stretch>
          </a:blipFill>
        </p:spPr>
      </p:sp>
      <p:sp>
        <p:nvSpPr>
          <p:cNvPr id="6" name="TextBox 6"/>
          <p:cNvSpPr txBox="1"/>
          <p:nvPr/>
        </p:nvSpPr>
        <p:spPr>
          <a:xfrm>
            <a:off x="1028700" y="962025"/>
            <a:ext cx="8115300" cy="9128125"/>
          </a:xfrm>
          <a:prstGeom prst="rect">
            <a:avLst/>
          </a:prstGeom>
        </p:spPr>
        <p:txBody>
          <a:bodyPr lIns="0" tIns="0" rIns="0" bIns="0" rtlCol="0" anchor="t">
            <a:spAutoFit/>
          </a:bodyPr>
          <a:lstStyle/>
          <a:p>
            <a:pPr algn="just">
              <a:lnSpc>
                <a:spcPts val="5599"/>
              </a:lnSpc>
            </a:pPr>
            <a:r>
              <a:rPr lang="en-US" sz="3999" b="1">
                <a:solidFill>
                  <a:srgbClr val="737373"/>
                </a:solidFill>
                <a:latin typeface="Playfair Display Bold"/>
                <a:ea typeface="Playfair Display Bold"/>
                <a:cs typeface="Playfair Display Bold"/>
                <a:sym typeface="Playfair Display Bold"/>
              </a:rPr>
              <a:t>1 - Analyse de la situation de la mobilisation des ressources fiscales locales à Madagascar. </a:t>
            </a:r>
          </a:p>
          <a:p>
            <a:pPr algn="just">
              <a:lnSpc>
                <a:spcPts val="5599"/>
              </a:lnSpc>
            </a:pPr>
            <a:endParaRPr lang="en-US" sz="3999" b="1">
              <a:solidFill>
                <a:srgbClr val="737373"/>
              </a:solidFill>
              <a:latin typeface="Playfair Display Bold"/>
              <a:ea typeface="Playfair Display Bold"/>
              <a:cs typeface="Playfair Display Bold"/>
              <a:sym typeface="Playfair Display Bold"/>
            </a:endParaRPr>
          </a:p>
          <a:p>
            <a:pPr algn="just">
              <a:lnSpc>
                <a:spcPts val="5599"/>
              </a:lnSpc>
            </a:pPr>
            <a:r>
              <a:rPr lang="en-US" sz="3999" b="1">
                <a:solidFill>
                  <a:srgbClr val="737373"/>
                </a:solidFill>
                <a:latin typeface="Playfair Display Bold"/>
                <a:ea typeface="Playfair Display Bold"/>
                <a:cs typeface="Playfair Display Bold"/>
                <a:sym typeface="Playfair Display Bold"/>
              </a:rPr>
              <a:t>A - Situation de la fiscalité locale à Madagascar.</a:t>
            </a:r>
          </a:p>
          <a:p>
            <a:pPr algn="just">
              <a:lnSpc>
                <a:spcPts val="5599"/>
              </a:lnSpc>
            </a:pPr>
            <a:endParaRPr lang="en-US" sz="3999" b="1">
              <a:solidFill>
                <a:srgbClr val="737373"/>
              </a:solidFill>
              <a:latin typeface="Playfair Display Bold"/>
              <a:ea typeface="Playfair Display Bold"/>
              <a:cs typeface="Playfair Display Bold"/>
              <a:sym typeface="Playfair Display Bold"/>
            </a:endParaRPr>
          </a:p>
          <a:p>
            <a:pPr algn="just">
              <a:lnSpc>
                <a:spcPts val="5599"/>
              </a:lnSpc>
            </a:pPr>
            <a:r>
              <a:rPr lang="en-US" sz="3999" b="1">
                <a:solidFill>
                  <a:srgbClr val="737373"/>
                </a:solidFill>
                <a:latin typeface="Playfair Display Bold"/>
                <a:ea typeface="Playfair Display Bold"/>
                <a:cs typeface="Playfair Display Bold"/>
                <a:sym typeface="Playfair Display Bold"/>
              </a:rPr>
              <a:t>B - Identification des bonnes pratiques.</a:t>
            </a:r>
          </a:p>
          <a:p>
            <a:pPr algn="just">
              <a:lnSpc>
                <a:spcPts val="5599"/>
              </a:lnSpc>
            </a:pPr>
            <a:endParaRPr lang="en-US" sz="3999" b="1">
              <a:solidFill>
                <a:srgbClr val="737373"/>
              </a:solidFill>
              <a:latin typeface="Playfair Display Bold"/>
              <a:ea typeface="Playfair Display Bold"/>
              <a:cs typeface="Playfair Display Bold"/>
              <a:sym typeface="Playfair Display Bold"/>
            </a:endParaRPr>
          </a:p>
          <a:p>
            <a:pPr algn="just">
              <a:lnSpc>
                <a:spcPts val="5599"/>
              </a:lnSpc>
            </a:pPr>
            <a:r>
              <a:rPr lang="en-US" sz="3999" b="1">
                <a:solidFill>
                  <a:srgbClr val="737373"/>
                </a:solidFill>
                <a:latin typeface="Playfair Display Bold"/>
                <a:ea typeface="Playfair Display Bold"/>
                <a:cs typeface="Playfair Display Bold"/>
                <a:sym typeface="Playfair Display Bold"/>
              </a:rPr>
              <a:t>C - Analyse des difficultés structurelles.</a:t>
            </a:r>
          </a:p>
          <a:p>
            <a:pPr algn="just">
              <a:lnSpc>
                <a:spcPts val="5599"/>
              </a:lnSpc>
            </a:pPr>
            <a:endParaRPr lang="en-US" sz="3999" b="1">
              <a:solidFill>
                <a:srgbClr val="737373"/>
              </a:solidFill>
              <a:latin typeface="Playfair Display Bold"/>
              <a:ea typeface="Playfair Display Bold"/>
              <a:cs typeface="Playfair Display Bold"/>
              <a:sym typeface="Playfair Display Bold"/>
            </a:endParaRPr>
          </a:p>
        </p:txBody>
      </p:sp>
      <p:sp>
        <p:nvSpPr>
          <p:cNvPr id="7" name="TextBox 7"/>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737373"/>
                </a:solidFill>
                <a:latin typeface="Open Sans"/>
                <a:ea typeface="Open Sans"/>
                <a:cs typeface="Open Sans"/>
                <a:sym typeface="Open Sans"/>
              </a:rPr>
              <a:t>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691945"/>
            <a:ext cx="16230594" cy="38509"/>
          </a:xfrm>
          <a:prstGeom prst="line">
            <a:avLst/>
          </a:prstGeom>
          <a:ln w="9525" cap="flat">
            <a:solidFill>
              <a:srgbClr val="2B2C30"/>
            </a:solidFill>
            <a:prstDash val="solid"/>
            <a:headEnd type="none" w="sm" len="sm"/>
            <a:tailEnd type="none" w="sm" len="sm"/>
          </a:ln>
        </p:spPr>
      </p:sp>
      <p:sp>
        <p:nvSpPr>
          <p:cNvPr id="3" name="Freeform 3"/>
          <p:cNvSpPr/>
          <p:nvPr/>
        </p:nvSpPr>
        <p:spPr>
          <a:xfrm>
            <a:off x="1028695" y="2012998"/>
            <a:ext cx="12127996" cy="6755030"/>
          </a:xfrm>
          <a:custGeom>
            <a:avLst/>
            <a:gdLst/>
            <a:ahLst/>
            <a:cxnLst/>
            <a:rect l="l" t="t" r="r" b="b"/>
            <a:pathLst>
              <a:path w="12127996" h="6755030">
                <a:moveTo>
                  <a:pt x="0" y="0"/>
                </a:moveTo>
                <a:lnTo>
                  <a:pt x="12127996" y="0"/>
                </a:lnTo>
                <a:lnTo>
                  <a:pt x="12127996" y="6755030"/>
                </a:lnTo>
                <a:lnTo>
                  <a:pt x="0" y="6755030"/>
                </a:lnTo>
                <a:lnTo>
                  <a:pt x="0" y="0"/>
                </a:lnTo>
                <a:close/>
              </a:path>
            </a:pathLst>
          </a:custGeom>
          <a:blipFill>
            <a:blip r:embed="rId2"/>
            <a:stretch>
              <a:fillRect/>
            </a:stretch>
          </a:blipFill>
        </p:spPr>
      </p:sp>
      <p:sp>
        <p:nvSpPr>
          <p:cNvPr id="4" name="TextBox 4"/>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Open Sans"/>
                <a:ea typeface="Open Sans"/>
                <a:cs typeface="Open Sans"/>
                <a:sym typeface="Open Sans"/>
              </a:rPr>
              <a:t>7</a:t>
            </a:r>
          </a:p>
        </p:txBody>
      </p:sp>
      <p:sp>
        <p:nvSpPr>
          <p:cNvPr id="5" name="TextBox 5"/>
          <p:cNvSpPr txBox="1"/>
          <p:nvPr/>
        </p:nvSpPr>
        <p:spPr>
          <a:xfrm>
            <a:off x="1028700" y="660400"/>
            <a:ext cx="16552995" cy="669925"/>
          </a:xfrm>
          <a:prstGeom prst="rect">
            <a:avLst/>
          </a:prstGeom>
        </p:spPr>
        <p:txBody>
          <a:bodyPr lIns="0" tIns="0" rIns="0" bIns="0" rtlCol="0" anchor="t">
            <a:spAutoFit/>
          </a:bodyPr>
          <a:lstStyle/>
          <a:p>
            <a:pPr algn="ctr">
              <a:lnSpc>
                <a:spcPts val="5599"/>
              </a:lnSpc>
            </a:pPr>
            <a:r>
              <a:rPr lang="en-US" sz="3999" b="1">
                <a:solidFill>
                  <a:srgbClr val="737373"/>
                </a:solidFill>
                <a:latin typeface="Playfair Display Bold"/>
                <a:ea typeface="Playfair Display Bold"/>
                <a:cs typeface="Playfair Display Bold"/>
                <a:sym typeface="Playfair Display Bold"/>
              </a:rPr>
              <a:t>A - Situation de la fiscalité locale à Madagascar.</a:t>
            </a:r>
          </a:p>
        </p:txBody>
      </p:sp>
      <p:sp>
        <p:nvSpPr>
          <p:cNvPr id="6" name="TextBox 6"/>
          <p:cNvSpPr txBox="1"/>
          <p:nvPr/>
        </p:nvSpPr>
        <p:spPr>
          <a:xfrm>
            <a:off x="13881342" y="5869741"/>
            <a:ext cx="3377947" cy="2603143"/>
          </a:xfrm>
          <a:prstGeom prst="rect">
            <a:avLst/>
          </a:prstGeom>
        </p:spPr>
        <p:txBody>
          <a:bodyPr lIns="0" tIns="0" rIns="0" bIns="0" rtlCol="0" anchor="t">
            <a:spAutoFit/>
          </a:bodyPr>
          <a:lstStyle/>
          <a:p>
            <a:pPr algn="ctr">
              <a:lnSpc>
                <a:spcPts val="3499"/>
              </a:lnSpc>
            </a:pPr>
            <a:r>
              <a:rPr lang="en-US" sz="2499" b="1">
                <a:solidFill>
                  <a:srgbClr val="737373"/>
                </a:solidFill>
                <a:latin typeface="Playfair Display Bold"/>
                <a:ea typeface="Playfair Display Bold"/>
                <a:cs typeface="Playfair Display Bold"/>
                <a:sym typeface="Playfair Display Bold"/>
              </a:rPr>
              <a:t>Les recettes par électeurs et par tête en 2023 (en milliers d’ariary</a:t>
            </a:r>
          </a:p>
          <a:p>
            <a:pPr algn="ctr">
              <a:lnSpc>
                <a:spcPts val="3499"/>
              </a:lnSpc>
            </a:pPr>
            <a:r>
              <a:rPr lang="en-US" sz="2499" b="1">
                <a:solidFill>
                  <a:srgbClr val="737373"/>
                </a:solidFill>
                <a:latin typeface="Playfair Display Bold"/>
                <a:ea typeface="Playfair Display Bold"/>
                <a:cs typeface="Playfair Display Bold"/>
                <a:sym typeface="Playfair Display Bold"/>
              </a:rPr>
              <a:t>Source : ONG IISS, UMI Source</a:t>
            </a:r>
          </a:p>
        </p:txBody>
      </p:sp>
      <p:sp>
        <p:nvSpPr>
          <p:cNvPr id="7" name="TextBox 7"/>
          <p:cNvSpPr txBox="1"/>
          <p:nvPr/>
        </p:nvSpPr>
        <p:spPr>
          <a:xfrm>
            <a:off x="2655809" y="8781068"/>
            <a:ext cx="7525193" cy="1198880"/>
          </a:xfrm>
          <a:prstGeom prst="rect">
            <a:avLst/>
          </a:prstGeom>
        </p:spPr>
        <p:txBody>
          <a:bodyPr lIns="0" tIns="0" rIns="0" bIns="0" rtlCol="0" anchor="t">
            <a:spAutoFit/>
          </a:bodyPr>
          <a:lstStyle/>
          <a:p>
            <a:pPr algn="ctr">
              <a:lnSpc>
                <a:spcPts val="3219"/>
              </a:lnSpc>
            </a:pPr>
            <a:r>
              <a:rPr lang="en-US" sz="2299" b="1">
                <a:solidFill>
                  <a:srgbClr val="737373"/>
                </a:solidFill>
                <a:latin typeface="Playfair Display Bold"/>
                <a:ea typeface="Playfair Display Bold"/>
                <a:cs typeface="Playfair Display Bold"/>
                <a:sym typeface="Playfair Display Bold"/>
              </a:rPr>
              <a:t>En vert : les communes agricoles</a:t>
            </a:r>
          </a:p>
          <a:p>
            <a:pPr algn="ctr">
              <a:lnSpc>
                <a:spcPts val="3219"/>
              </a:lnSpc>
            </a:pPr>
            <a:r>
              <a:rPr lang="en-US" sz="2299" b="1">
                <a:solidFill>
                  <a:srgbClr val="737373"/>
                </a:solidFill>
                <a:latin typeface="Playfair Display Bold"/>
                <a:ea typeface="Playfair Display Bold"/>
                <a:cs typeface="Playfair Display Bold"/>
                <a:sym typeface="Playfair Display Bold"/>
              </a:rPr>
              <a:t>En bleu : les communes mixtes</a:t>
            </a:r>
          </a:p>
          <a:p>
            <a:pPr algn="ctr">
              <a:lnSpc>
                <a:spcPts val="3219"/>
              </a:lnSpc>
            </a:pPr>
            <a:r>
              <a:rPr lang="en-US" sz="2299" b="1">
                <a:solidFill>
                  <a:srgbClr val="737373"/>
                </a:solidFill>
                <a:latin typeface="Playfair Display Bold"/>
                <a:ea typeface="Playfair Display Bold"/>
                <a:cs typeface="Playfair Display Bold"/>
                <a:sym typeface="Playfair Display Bold"/>
              </a:rPr>
              <a:t>En rouge : les communes industrielles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691945"/>
            <a:ext cx="16230594" cy="38509"/>
          </a:xfrm>
          <a:prstGeom prst="line">
            <a:avLst/>
          </a:prstGeom>
          <a:ln w="9525" cap="flat">
            <a:solidFill>
              <a:srgbClr val="2B2C30"/>
            </a:solidFill>
            <a:prstDash val="solid"/>
            <a:headEnd type="none" w="sm" len="sm"/>
            <a:tailEnd type="none" w="sm" len="sm"/>
          </a:ln>
        </p:spPr>
      </p:sp>
      <p:sp>
        <p:nvSpPr>
          <p:cNvPr id="3" name="AutoShape 3"/>
          <p:cNvSpPr/>
          <p:nvPr/>
        </p:nvSpPr>
        <p:spPr>
          <a:xfrm flipV="1">
            <a:off x="6243128" y="3445234"/>
            <a:ext cx="0" cy="6841721"/>
          </a:xfrm>
          <a:prstGeom prst="line">
            <a:avLst/>
          </a:prstGeom>
          <a:ln w="9525" cap="flat">
            <a:solidFill>
              <a:srgbClr val="2B2C30"/>
            </a:solidFill>
            <a:prstDash val="solid"/>
            <a:headEnd type="none" w="sm" len="sm"/>
            <a:tailEnd type="none" w="sm" len="sm"/>
          </a:ln>
        </p:spPr>
      </p:sp>
      <p:sp>
        <p:nvSpPr>
          <p:cNvPr id="4" name="AutoShape 4"/>
          <p:cNvSpPr/>
          <p:nvPr/>
        </p:nvSpPr>
        <p:spPr>
          <a:xfrm flipV="1">
            <a:off x="12044872" y="3445234"/>
            <a:ext cx="0" cy="6841721"/>
          </a:xfrm>
          <a:prstGeom prst="line">
            <a:avLst/>
          </a:prstGeom>
          <a:ln w="9525" cap="flat">
            <a:solidFill>
              <a:srgbClr val="2B2C30"/>
            </a:solidFill>
            <a:prstDash val="solid"/>
            <a:headEnd type="none" w="sm" len="sm"/>
            <a:tailEnd type="none" w="sm" len="sm"/>
          </a:ln>
        </p:spPr>
      </p:sp>
      <p:sp>
        <p:nvSpPr>
          <p:cNvPr id="5" name="Freeform 5"/>
          <p:cNvSpPr/>
          <p:nvPr/>
        </p:nvSpPr>
        <p:spPr>
          <a:xfrm>
            <a:off x="6257415" y="4946299"/>
            <a:ext cx="5754119" cy="4312001"/>
          </a:xfrm>
          <a:custGeom>
            <a:avLst/>
            <a:gdLst/>
            <a:ahLst/>
            <a:cxnLst/>
            <a:rect l="l" t="t" r="r" b="b"/>
            <a:pathLst>
              <a:path w="5754119" h="4312001">
                <a:moveTo>
                  <a:pt x="0" y="0"/>
                </a:moveTo>
                <a:lnTo>
                  <a:pt x="5754120" y="0"/>
                </a:lnTo>
                <a:lnTo>
                  <a:pt x="5754120" y="4312001"/>
                </a:lnTo>
                <a:lnTo>
                  <a:pt x="0" y="4312001"/>
                </a:lnTo>
                <a:lnTo>
                  <a:pt x="0" y="0"/>
                </a:lnTo>
                <a:close/>
              </a:path>
            </a:pathLst>
          </a:custGeom>
          <a:blipFill>
            <a:blip r:embed="rId2"/>
            <a:stretch>
              <a:fillRect l="-9897" r="-14777"/>
            </a:stretch>
          </a:blipFill>
        </p:spPr>
      </p:sp>
      <p:sp>
        <p:nvSpPr>
          <p:cNvPr id="6" name="Freeform 6"/>
          <p:cNvSpPr/>
          <p:nvPr/>
        </p:nvSpPr>
        <p:spPr>
          <a:xfrm>
            <a:off x="12059160" y="4912129"/>
            <a:ext cx="6228840" cy="4346171"/>
          </a:xfrm>
          <a:custGeom>
            <a:avLst/>
            <a:gdLst/>
            <a:ahLst/>
            <a:cxnLst/>
            <a:rect l="l" t="t" r="r" b="b"/>
            <a:pathLst>
              <a:path w="6228840" h="4346171">
                <a:moveTo>
                  <a:pt x="0" y="0"/>
                </a:moveTo>
                <a:lnTo>
                  <a:pt x="6228840" y="0"/>
                </a:lnTo>
                <a:lnTo>
                  <a:pt x="6228840" y="4346171"/>
                </a:lnTo>
                <a:lnTo>
                  <a:pt x="0" y="4346171"/>
                </a:lnTo>
                <a:lnTo>
                  <a:pt x="0" y="0"/>
                </a:lnTo>
                <a:close/>
              </a:path>
            </a:pathLst>
          </a:custGeom>
          <a:blipFill>
            <a:blip r:embed="rId3"/>
            <a:stretch>
              <a:fillRect t="-1863" b="-1863"/>
            </a:stretch>
          </a:blipFill>
        </p:spPr>
      </p:sp>
      <p:sp>
        <p:nvSpPr>
          <p:cNvPr id="7" name="Freeform 7"/>
          <p:cNvSpPr/>
          <p:nvPr/>
        </p:nvSpPr>
        <p:spPr>
          <a:xfrm>
            <a:off x="0" y="4946299"/>
            <a:ext cx="6209790" cy="4312001"/>
          </a:xfrm>
          <a:custGeom>
            <a:avLst/>
            <a:gdLst/>
            <a:ahLst/>
            <a:cxnLst/>
            <a:rect l="l" t="t" r="r" b="b"/>
            <a:pathLst>
              <a:path w="6209790" h="4312001">
                <a:moveTo>
                  <a:pt x="0" y="0"/>
                </a:moveTo>
                <a:lnTo>
                  <a:pt x="6209790" y="0"/>
                </a:lnTo>
                <a:lnTo>
                  <a:pt x="6209790" y="4312001"/>
                </a:lnTo>
                <a:lnTo>
                  <a:pt x="0" y="4312001"/>
                </a:lnTo>
                <a:lnTo>
                  <a:pt x="0" y="0"/>
                </a:lnTo>
                <a:close/>
              </a:path>
            </a:pathLst>
          </a:custGeom>
          <a:blipFill>
            <a:blip r:embed="rId4"/>
            <a:stretch>
              <a:fillRect l="-11450" r="-11450"/>
            </a:stretch>
          </a:blipFill>
        </p:spPr>
      </p:sp>
      <p:sp>
        <p:nvSpPr>
          <p:cNvPr id="8" name="TextBox 8"/>
          <p:cNvSpPr txBox="1"/>
          <p:nvPr/>
        </p:nvSpPr>
        <p:spPr>
          <a:xfrm>
            <a:off x="1028700" y="660400"/>
            <a:ext cx="16552995" cy="669925"/>
          </a:xfrm>
          <a:prstGeom prst="rect">
            <a:avLst/>
          </a:prstGeom>
        </p:spPr>
        <p:txBody>
          <a:bodyPr lIns="0" tIns="0" rIns="0" bIns="0" rtlCol="0" anchor="t">
            <a:spAutoFit/>
          </a:bodyPr>
          <a:lstStyle/>
          <a:p>
            <a:pPr algn="ctr">
              <a:lnSpc>
                <a:spcPts val="5599"/>
              </a:lnSpc>
            </a:pPr>
            <a:r>
              <a:rPr lang="en-US" sz="3999" b="1">
                <a:solidFill>
                  <a:srgbClr val="737373"/>
                </a:solidFill>
                <a:latin typeface="Playfair Display Bold"/>
                <a:ea typeface="Playfair Display Bold"/>
                <a:cs typeface="Playfair Display Bold"/>
                <a:sym typeface="Playfair Display Bold"/>
              </a:rPr>
              <a:t>A - Situation de la fiscalité locale à Madagascar.</a:t>
            </a:r>
          </a:p>
        </p:txBody>
      </p:sp>
      <p:sp>
        <p:nvSpPr>
          <p:cNvPr id="9" name="TextBox 9"/>
          <p:cNvSpPr txBox="1"/>
          <p:nvPr/>
        </p:nvSpPr>
        <p:spPr>
          <a:xfrm>
            <a:off x="5775499" y="2020966"/>
            <a:ext cx="6737003" cy="596900"/>
          </a:xfrm>
          <a:prstGeom prst="rect">
            <a:avLst/>
          </a:prstGeom>
        </p:spPr>
        <p:txBody>
          <a:bodyPr lIns="0" tIns="0" rIns="0" bIns="0" rtlCol="0" anchor="t">
            <a:spAutoFit/>
          </a:bodyPr>
          <a:lstStyle/>
          <a:p>
            <a:pPr algn="ctr">
              <a:lnSpc>
                <a:spcPts val="4900"/>
              </a:lnSpc>
            </a:pPr>
            <a:r>
              <a:rPr lang="en-US" sz="3500" b="1">
                <a:solidFill>
                  <a:srgbClr val="000000"/>
                </a:solidFill>
                <a:latin typeface="Open Sans Bold"/>
                <a:ea typeface="Open Sans Bold"/>
                <a:cs typeface="Open Sans Bold"/>
                <a:sym typeface="Open Sans Bold"/>
              </a:rPr>
              <a:t>La fiscalité locale confrontée : </a:t>
            </a:r>
          </a:p>
        </p:txBody>
      </p:sp>
      <p:sp>
        <p:nvSpPr>
          <p:cNvPr id="10" name="TextBox 10"/>
          <p:cNvSpPr txBox="1"/>
          <p:nvPr/>
        </p:nvSpPr>
        <p:spPr>
          <a:xfrm>
            <a:off x="806479" y="2978554"/>
            <a:ext cx="4630169" cy="1581150"/>
          </a:xfrm>
          <a:prstGeom prst="rect">
            <a:avLst/>
          </a:prstGeom>
        </p:spPr>
        <p:txBody>
          <a:bodyPr lIns="0" tIns="0" rIns="0" bIns="0" rtlCol="0" anchor="t">
            <a:spAutoFit/>
          </a:bodyPr>
          <a:lstStyle/>
          <a:p>
            <a:pPr algn="ctr">
              <a:lnSpc>
                <a:spcPts val="4200"/>
              </a:lnSpc>
            </a:pPr>
            <a:r>
              <a:rPr lang="en-US" sz="3000" b="1">
                <a:solidFill>
                  <a:srgbClr val="737373"/>
                </a:solidFill>
                <a:latin typeface="Playfair Display Bold"/>
                <a:ea typeface="Playfair Display Bold"/>
                <a:cs typeface="Playfair Display Bold"/>
                <a:sym typeface="Playfair Display Bold"/>
              </a:rPr>
              <a:t>A la faiblesse des taux de recouvrement des recettes fiscales et non fiscales.</a:t>
            </a:r>
          </a:p>
        </p:txBody>
      </p:sp>
      <p:sp>
        <p:nvSpPr>
          <p:cNvPr id="11" name="TextBox 11"/>
          <p:cNvSpPr txBox="1"/>
          <p:nvPr/>
        </p:nvSpPr>
        <p:spPr>
          <a:xfrm>
            <a:off x="6828915" y="2978554"/>
            <a:ext cx="4630169" cy="1581150"/>
          </a:xfrm>
          <a:prstGeom prst="rect">
            <a:avLst/>
          </a:prstGeom>
        </p:spPr>
        <p:txBody>
          <a:bodyPr lIns="0" tIns="0" rIns="0" bIns="0" rtlCol="0" anchor="t">
            <a:spAutoFit/>
          </a:bodyPr>
          <a:lstStyle/>
          <a:p>
            <a:pPr algn="ctr">
              <a:lnSpc>
                <a:spcPts val="4200"/>
              </a:lnSpc>
            </a:pPr>
            <a:r>
              <a:rPr lang="en-US" sz="3000" b="1">
                <a:solidFill>
                  <a:srgbClr val="737373"/>
                </a:solidFill>
                <a:latin typeface="Playfair Display Bold"/>
                <a:ea typeface="Playfair Display Bold"/>
                <a:cs typeface="Playfair Display Bold"/>
                <a:sym typeface="Playfair Display Bold"/>
              </a:rPr>
              <a:t>Aux personnels peu formés et aux moyens logistiques limités.</a:t>
            </a:r>
          </a:p>
        </p:txBody>
      </p:sp>
      <p:sp>
        <p:nvSpPr>
          <p:cNvPr id="12" name="TextBox 12"/>
          <p:cNvSpPr txBox="1"/>
          <p:nvPr/>
        </p:nvSpPr>
        <p:spPr>
          <a:xfrm>
            <a:off x="12630660" y="2978554"/>
            <a:ext cx="4630169" cy="1581150"/>
          </a:xfrm>
          <a:prstGeom prst="rect">
            <a:avLst/>
          </a:prstGeom>
        </p:spPr>
        <p:txBody>
          <a:bodyPr lIns="0" tIns="0" rIns="0" bIns="0" rtlCol="0" anchor="t">
            <a:spAutoFit/>
          </a:bodyPr>
          <a:lstStyle/>
          <a:p>
            <a:pPr algn="ctr">
              <a:lnSpc>
                <a:spcPts val="4200"/>
              </a:lnSpc>
            </a:pPr>
            <a:r>
              <a:rPr lang="en-US" sz="3000" b="1">
                <a:solidFill>
                  <a:srgbClr val="737373"/>
                </a:solidFill>
                <a:latin typeface="Playfair Display Bold"/>
                <a:ea typeface="Playfair Display Bold"/>
                <a:cs typeface="Playfair Display Bold"/>
                <a:sym typeface="Playfair Display Bold"/>
              </a:rPr>
              <a:t>A une forte dépendance vis-à-vis de l’Etat et des subventions.</a:t>
            </a:r>
          </a:p>
        </p:txBody>
      </p:sp>
      <p:sp>
        <p:nvSpPr>
          <p:cNvPr id="13" name="TextBox 13"/>
          <p:cNvSpPr txBox="1"/>
          <p:nvPr/>
        </p:nvSpPr>
        <p:spPr>
          <a:xfrm>
            <a:off x="1105840" y="9373047"/>
            <a:ext cx="4031448" cy="790396"/>
          </a:xfrm>
          <a:prstGeom prst="rect">
            <a:avLst/>
          </a:prstGeom>
        </p:spPr>
        <p:txBody>
          <a:bodyPr lIns="0" tIns="0" rIns="0" bIns="0" rtlCol="0" anchor="t">
            <a:spAutoFit/>
          </a:bodyPr>
          <a:lstStyle/>
          <a:p>
            <a:pPr algn="ctr">
              <a:lnSpc>
                <a:spcPts val="2100"/>
              </a:lnSpc>
            </a:pPr>
            <a:r>
              <a:rPr lang="en-US" sz="1500" b="1">
                <a:solidFill>
                  <a:srgbClr val="737373"/>
                </a:solidFill>
                <a:latin typeface="Playfair Display Bold"/>
                <a:ea typeface="Playfair Display Bold"/>
                <a:cs typeface="Playfair Display Bold"/>
                <a:sym typeface="Playfair Display Bold"/>
              </a:rPr>
              <a:t>Variation du taux de recouvrement des recettes fiscales et non fiscales, en 2023, en %.</a:t>
            </a:r>
          </a:p>
          <a:p>
            <a:pPr algn="ctr">
              <a:lnSpc>
                <a:spcPts val="2100"/>
              </a:lnSpc>
            </a:pPr>
            <a:r>
              <a:rPr lang="en-US" sz="1500" b="1">
                <a:solidFill>
                  <a:srgbClr val="737373"/>
                </a:solidFill>
                <a:latin typeface="Playfair Display Bold"/>
                <a:ea typeface="Playfair Display Bold"/>
                <a:cs typeface="Playfair Display Bold"/>
                <a:sym typeface="Playfair Display Bold"/>
              </a:rPr>
              <a:t>Source : ONG IISS, UMI-Source</a:t>
            </a:r>
          </a:p>
        </p:txBody>
      </p:sp>
      <p:sp>
        <p:nvSpPr>
          <p:cNvPr id="14" name="TextBox 14"/>
          <p:cNvSpPr txBox="1"/>
          <p:nvPr/>
        </p:nvSpPr>
        <p:spPr>
          <a:xfrm>
            <a:off x="7128276" y="9373047"/>
            <a:ext cx="4031448" cy="790575"/>
          </a:xfrm>
          <a:prstGeom prst="rect">
            <a:avLst/>
          </a:prstGeom>
        </p:spPr>
        <p:txBody>
          <a:bodyPr lIns="0" tIns="0" rIns="0" bIns="0" rtlCol="0" anchor="t">
            <a:spAutoFit/>
          </a:bodyPr>
          <a:lstStyle/>
          <a:p>
            <a:pPr algn="ctr">
              <a:lnSpc>
                <a:spcPts val="2100"/>
              </a:lnSpc>
            </a:pPr>
            <a:r>
              <a:rPr lang="en-US" sz="1500" b="1">
                <a:solidFill>
                  <a:srgbClr val="737373"/>
                </a:solidFill>
                <a:latin typeface="Playfair Display Bold"/>
                <a:ea typeface="Playfair Display Bold"/>
                <a:cs typeface="Playfair Display Bold"/>
                <a:sym typeface="Playfair Display Bold"/>
              </a:rPr>
              <a:t>L’utilisation d’outils numériques dans les communes malgaches, en Mai 2025.</a:t>
            </a:r>
          </a:p>
          <a:p>
            <a:pPr algn="ctr">
              <a:lnSpc>
                <a:spcPts val="2100"/>
              </a:lnSpc>
            </a:pPr>
            <a:r>
              <a:rPr lang="en-US" sz="1500" b="1">
                <a:solidFill>
                  <a:srgbClr val="737373"/>
                </a:solidFill>
                <a:latin typeface="Playfair Display Bold"/>
                <a:ea typeface="Playfair Display Bold"/>
                <a:cs typeface="Playfair Display Bold"/>
                <a:sym typeface="Playfair Display Bold"/>
              </a:rPr>
              <a:t>Source : ONG IISS, UMI-Source</a:t>
            </a:r>
          </a:p>
        </p:txBody>
      </p:sp>
      <p:sp>
        <p:nvSpPr>
          <p:cNvPr id="15" name="TextBox 15"/>
          <p:cNvSpPr txBox="1"/>
          <p:nvPr/>
        </p:nvSpPr>
        <p:spPr>
          <a:xfrm>
            <a:off x="12399422" y="9239816"/>
            <a:ext cx="5744629" cy="1057037"/>
          </a:xfrm>
          <a:prstGeom prst="rect">
            <a:avLst/>
          </a:prstGeom>
        </p:spPr>
        <p:txBody>
          <a:bodyPr lIns="0" tIns="0" rIns="0" bIns="0" rtlCol="0" anchor="t">
            <a:spAutoFit/>
          </a:bodyPr>
          <a:lstStyle/>
          <a:p>
            <a:pPr algn="ctr">
              <a:lnSpc>
                <a:spcPts val="2100"/>
              </a:lnSpc>
            </a:pPr>
            <a:r>
              <a:rPr lang="en-US" sz="1500" b="1">
                <a:solidFill>
                  <a:srgbClr val="737373"/>
                </a:solidFill>
                <a:latin typeface="Playfair Display Bold"/>
                <a:ea typeface="Playfair Display Bold"/>
                <a:cs typeface="Playfair Display Bold"/>
                <a:sym typeface="Playfair Display Bold"/>
              </a:rPr>
              <a:t>Analyse des trois communes avec la plus grande part de subventions dans leurs recettes totales et des trois communes avec la part la moins élevée, en 2023.</a:t>
            </a:r>
          </a:p>
          <a:p>
            <a:pPr algn="ctr">
              <a:lnSpc>
                <a:spcPts val="2100"/>
              </a:lnSpc>
            </a:pPr>
            <a:r>
              <a:rPr lang="en-US" sz="1500" b="1">
                <a:solidFill>
                  <a:srgbClr val="737373"/>
                </a:solidFill>
                <a:latin typeface="Playfair Display Bold"/>
                <a:ea typeface="Playfair Display Bold"/>
                <a:cs typeface="Playfair Display Bold"/>
                <a:sym typeface="Playfair Display Bold"/>
              </a:rPr>
              <a:t>Source : ONG IISS, UMI Source</a:t>
            </a:r>
          </a:p>
        </p:txBody>
      </p:sp>
      <p:sp>
        <p:nvSpPr>
          <p:cNvPr id="16" name="TextBox 16"/>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Open Sans"/>
                <a:ea typeface="Open Sans"/>
                <a:cs typeface="Open Sans"/>
                <a:sym typeface="Open Sans"/>
              </a:rPr>
              <a:t>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691945"/>
            <a:ext cx="16230594" cy="38509"/>
          </a:xfrm>
          <a:prstGeom prst="line">
            <a:avLst/>
          </a:prstGeom>
          <a:ln w="9525" cap="flat">
            <a:solidFill>
              <a:srgbClr val="2B2C30"/>
            </a:solidFill>
            <a:prstDash val="solid"/>
            <a:headEnd type="none" w="sm" len="sm"/>
            <a:tailEnd type="none" w="sm" len="sm"/>
          </a:ln>
        </p:spPr>
      </p:sp>
      <p:sp>
        <p:nvSpPr>
          <p:cNvPr id="3" name="AutoShape 3"/>
          <p:cNvSpPr/>
          <p:nvPr/>
        </p:nvSpPr>
        <p:spPr>
          <a:xfrm flipV="1">
            <a:off x="6243128" y="3445234"/>
            <a:ext cx="0" cy="6841721"/>
          </a:xfrm>
          <a:prstGeom prst="line">
            <a:avLst/>
          </a:prstGeom>
          <a:ln w="9525" cap="flat">
            <a:solidFill>
              <a:srgbClr val="2B2C30"/>
            </a:solidFill>
            <a:prstDash val="solid"/>
            <a:headEnd type="none" w="sm" len="sm"/>
            <a:tailEnd type="none" w="sm" len="sm"/>
          </a:ln>
        </p:spPr>
      </p:sp>
      <p:sp>
        <p:nvSpPr>
          <p:cNvPr id="4" name="AutoShape 4"/>
          <p:cNvSpPr/>
          <p:nvPr/>
        </p:nvSpPr>
        <p:spPr>
          <a:xfrm flipV="1">
            <a:off x="12044872" y="3445234"/>
            <a:ext cx="0" cy="6841721"/>
          </a:xfrm>
          <a:prstGeom prst="line">
            <a:avLst/>
          </a:prstGeom>
          <a:ln w="9525" cap="flat">
            <a:solidFill>
              <a:srgbClr val="2B2C30"/>
            </a:solidFill>
            <a:prstDash val="solid"/>
            <a:headEnd type="none" w="sm" len="sm"/>
            <a:tailEnd type="none" w="sm" len="sm"/>
          </a:ln>
        </p:spPr>
      </p:sp>
      <p:sp>
        <p:nvSpPr>
          <p:cNvPr id="5" name="TextBox 5"/>
          <p:cNvSpPr txBox="1"/>
          <p:nvPr/>
        </p:nvSpPr>
        <p:spPr>
          <a:xfrm>
            <a:off x="1028700" y="660400"/>
            <a:ext cx="16552995" cy="669925"/>
          </a:xfrm>
          <a:prstGeom prst="rect">
            <a:avLst/>
          </a:prstGeom>
        </p:spPr>
        <p:txBody>
          <a:bodyPr lIns="0" tIns="0" rIns="0" bIns="0" rtlCol="0" anchor="t">
            <a:spAutoFit/>
          </a:bodyPr>
          <a:lstStyle/>
          <a:p>
            <a:pPr algn="ctr">
              <a:lnSpc>
                <a:spcPts val="5599"/>
              </a:lnSpc>
            </a:pPr>
            <a:r>
              <a:rPr lang="en-US" sz="3999" b="1">
                <a:solidFill>
                  <a:srgbClr val="737373"/>
                </a:solidFill>
                <a:latin typeface="Playfair Display Bold"/>
                <a:ea typeface="Playfair Display Bold"/>
                <a:cs typeface="Playfair Display Bold"/>
                <a:sym typeface="Playfair Display Bold"/>
              </a:rPr>
              <a:t>B - Identification des bonnes pratiques réalisées.</a:t>
            </a:r>
          </a:p>
        </p:txBody>
      </p:sp>
      <p:sp>
        <p:nvSpPr>
          <p:cNvPr id="6" name="TextBox 6"/>
          <p:cNvSpPr txBox="1"/>
          <p:nvPr/>
        </p:nvSpPr>
        <p:spPr>
          <a:xfrm>
            <a:off x="408756" y="1878237"/>
            <a:ext cx="17470487" cy="596900"/>
          </a:xfrm>
          <a:prstGeom prst="rect">
            <a:avLst/>
          </a:prstGeom>
        </p:spPr>
        <p:txBody>
          <a:bodyPr lIns="0" tIns="0" rIns="0" bIns="0" rtlCol="0" anchor="t">
            <a:spAutoFit/>
          </a:bodyPr>
          <a:lstStyle/>
          <a:p>
            <a:pPr algn="ctr">
              <a:lnSpc>
                <a:spcPts val="4900"/>
              </a:lnSpc>
            </a:pPr>
            <a:r>
              <a:rPr lang="en-US" sz="3500" b="1">
                <a:solidFill>
                  <a:srgbClr val="000000"/>
                </a:solidFill>
                <a:latin typeface="Open Sans Bold"/>
                <a:ea typeface="Open Sans Bold"/>
                <a:cs typeface="Open Sans Bold"/>
                <a:sym typeface="Open Sans Bold"/>
              </a:rPr>
              <a:t>Plusieurs communes ont développé des pratiques efficaces et encourageantes.</a:t>
            </a:r>
          </a:p>
        </p:txBody>
      </p:sp>
      <p:sp>
        <p:nvSpPr>
          <p:cNvPr id="7" name="TextBox 7"/>
          <p:cNvSpPr txBox="1"/>
          <p:nvPr/>
        </p:nvSpPr>
        <p:spPr>
          <a:xfrm>
            <a:off x="623410" y="2770411"/>
            <a:ext cx="5033930" cy="1581150"/>
          </a:xfrm>
          <a:prstGeom prst="rect">
            <a:avLst/>
          </a:prstGeom>
        </p:spPr>
        <p:txBody>
          <a:bodyPr lIns="0" tIns="0" rIns="0" bIns="0" rtlCol="0" anchor="t">
            <a:spAutoFit/>
          </a:bodyPr>
          <a:lstStyle/>
          <a:p>
            <a:pPr algn="ctr">
              <a:lnSpc>
                <a:spcPts val="4200"/>
              </a:lnSpc>
            </a:pPr>
            <a:r>
              <a:rPr lang="en-US" sz="3000" b="1">
                <a:solidFill>
                  <a:srgbClr val="737373"/>
                </a:solidFill>
                <a:latin typeface="Playfair Display Bold"/>
                <a:ea typeface="Playfair Display Bold"/>
                <a:cs typeface="Playfair Display Bold"/>
                <a:sym typeface="Playfair Display Bold"/>
              </a:rPr>
              <a:t>L’utilisation d’outils numérique de suivi des paiement et du recensement.</a:t>
            </a:r>
          </a:p>
        </p:txBody>
      </p:sp>
      <p:sp>
        <p:nvSpPr>
          <p:cNvPr id="8" name="TextBox 8"/>
          <p:cNvSpPr txBox="1"/>
          <p:nvPr/>
        </p:nvSpPr>
        <p:spPr>
          <a:xfrm>
            <a:off x="6243128" y="2770411"/>
            <a:ext cx="5801744" cy="1581150"/>
          </a:xfrm>
          <a:prstGeom prst="rect">
            <a:avLst/>
          </a:prstGeom>
        </p:spPr>
        <p:txBody>
          <a:bodyPr lIns="0" tIns="0" rIns="0" bIns="0" rtlCol="0" anchor="t">
            <a:spAutoFit/>
          </a:bodyPr>
          <a:lstStyle/>
          <a:p>
            <a:pPr algn="ctr">
              <a:lnSpc>
                <a:spcPts val="4200"/>
              </a:lnSpc>
            </a:pPr>
            <a:r>
              <a:rPr lang="en-US" sz="3000" b="1">
                <a:solidFill>
                  <a:srgbClr val="737373"/>
                </a:solidFill>
                <a:latin typeface="Playfair Display Bold"/>
                <a:ea typeface="Playfair Display Bold"/>
                <a:cs typeface="Playfair Display Bold"/>
                <a:sym typeface="Playfair Display Bold"/>
              </a:rPr>
              <a:t>La réalisation de campagne de sensibilisation et de recensement.</a:t>
            </a:r>
          </a:p>
        </p:txBody>
      </p:sp>
      <p:sp>
        <p:nvSpPr>
          <p:cNvPr id="9" name="TextBox 9"/>
          <p:cNvSpPr txBox="1"/>
          <p:nvPr/>
        </p:nvSpPr>
        <p:spPr>
          <a:xfrm>
            <a:off x="12630660" y="2770411"/>
            <a:ext cx="4630169" cy="1581150"/>
          </a:xfrm>
          <a:prstGeom prst="rect">
            <a:avLst/>
          </a:prstGeom>
        </p:spPr>
        <p:txBody>
          <a:bodyPr lIns="0" tIns="0" rIns="0" bIns="0" rtlCol="0" anchor="t">
            <a:spAutoFit/>
          </a:bodyPr>
          <a:lstStyle/>
          <a:p>
            <a:pPr algn="ctr">
              <a:lnSpc>
                <a:spcPts val="4200"/>
              </a:lnSpc>
            </a:pPr>
            <a:r>
              <a:rPr lang="en-US" sz="3000" b="1">
                <a:solidFill>
                  <a:srgbClr val="737373"/>
                </a:solidFill>
                <a:latin typeface="Playfair Display Bold"/>
                <a:ea typeface="Playfair Display Bold"/>
                <a:cs typeface="Playfair Display Bold"/>
                <a:sym typeface="Playfair Display Bold"/>
              </a:rPr>
              <a:t>Le recours à la participation citoyenne et à la transparence.</a:t>
            </a:r>
          </a:p>
        </p:txBody>
      </p:sp>
      <p:sp>
        <p:nvSpPr>
          <p:cNvPr id="10" name="TextBox 10"/>
          <p:cNvSpPr txBox="1"/>
          <p:nvPr/>
        </p:nvSpPr>
        <p:spPr>
          <a:xfrm>
            <a:off x="408756" y="4656361"/>
            <a:ext cx="5248584" cy="5217794"/>
          </a:xfrm>
          <a:prstGeom prst="rect">
            <a:avLst/>
          </a:prstGeom>
        </p:spPr>
        <p:txBody>
          <a:bodyPr lIns="0" tIns="0" rIns="0" bIns="0" rtlCol="0" anchor="t">
            <a:spAutoFit/>
          </a:bodyPr>
          <a:lstStyle/>
          <a:p>
            <a:pPr marL="582936" lvl="1" indent="-291468" algn="l">
              <a:lnSpc>
                <a:spcPts val="3780"/>
              </a:lnSpc>
              <a:buFont typeface="Arial"/>
              <a:buChar char="•"/>
            </a:pPr>
            <a:r>
              <a:rPr lang="en-US" sz="2700">
                <a:solidFill>
                  <a:srgbClr val="000000"/>
                </a:solidFill>
                <a:latin typeface="Playfair Display"/>
                <a:ea typeface="Playfair Display"/>
                <a:cs typeface="Playfair Display"/>
                <a:sym typeface="Playfair Display"/>
              </a:rPr>
              <a:t>Utilisation d’Excel dans de nombreuses communes.</a:t>
            </a:r>
          </a:p>
          <a:p>
            <a:pPr algn="l">
              <a:lnSpc>
                <a:spcPts val="3780"/>
              </a:lnSpc>
            </a:pPr>
            <a:endParaRPr lang="en-US" sz="2700">
              <a:solidFill>
                <a:srgbClr val="000000"/>
              </a:solidFill>
              <a:latin typeface="Playfair Display"/>
              <a:ea typeface="Playfair Display"/>
              <a:cs typeface="Playfair Display"/>
              <a:sym typeface="Playfair Display"/>
            </a:endParaRPr>
          </a:p>
          <a:p>
            <a:pPr marL="582936" lvl="1" indent="-291468" algn="l">
              <a:lnSpc>
                <a:spcPts val="3780"/>
              </a:lnSpc>
              <a:buFont typeface="Arial"/>
              <a:buChar char="•"/>
            </a:pPr>
            <a:r>
              <a:rPr lang="en-US" sz="2700">
                <a:solidFill>
                  <a:srgbClr val="000000"/>
                </a:solidFill>
                <a:latin typeface="Playfair Display"/>
                <a:ea typeface="Playfair Display"/>
                <a:cs typeface="Playfair Display"/>
                <a:sym typeface="Playfair Display"/>
              </a:rPr>
              <a:t>Utilisation d’Access à Ambohimanambola.</a:t>
            </a:r>
          </a:p>
          <a:p>
            <a:pPr algn="l">
              <a:lnSpc>
                <a:spcPts val="3780"/>
              </a:lnSpc>
            </a:pPr>
            <a:endParaRPr lang="en-US" sz="2700">
              <a:solidFill>
                <a:srgbClr val="000000"/>
              </a:solidFill>
              <a:latin typeface="Playfair Display"/>
              <a:ea typeface="Playfair Display"/>
              <a:cs typeface="Playfair Display"/>
              <a:sym typeface="Playfair Display"/>
            </a:endParaRPr>
          </a:p>
          <a:p>
            <a:pPr marL="582936" lvl="1" indent="-291468" algn="l">
              <a:lnSpc>
                <a:spcPts val="3780"/>
              </a:lnSpc>
              <a:buFont typeface="Arial"/>
              <a:buChar char="•"/>
            </a:pPr>
            <a:r>
              <a:rPr lang="en-US" sz="2700">
                <a:solidFill>
                  <a:srgbClr val="000000"/>
                </a:solidFill>
                <a:latin typeface="Playfair Display"/>
                <a:ea typeface="Playfair Display"/>
                <a:cs typeface="Playfair Display"/>
                <a:sym typeface="Playfair Display"/>
              </a:rPr>
              <a:t>Utilisation de HITANTANA à Andranonahoatra.</a:t>
            </a:r>
          </a:p>
          <a:p>
            <a:pPr algn="l">
              <a:lnSpc>
                <a:spcPts val="3780"/>
              </a:lnSpc>
            </a:pPr>
            <a:endParaRPr lang="en-US" sz="2700">
              <a:solidFill>
                <a:srgbClr val="000000"/>
              </a:solidFill>
              <a:latin typeface="Playfair Display"/>
              <a:ea typeface="Playfair Display"/>
              <a:cs typeface="Playfair Display"/>
              <a:sym typeface="Playfair Display"/>
            </a:endParaRPr>
          </a:p>
          <a:p>
            <a:pPr marL="582936" lvl="1" indent="-291468" algn="l">
              <a:lnSpc>
                <a:spcPts val="3780"/>
              </a:lnSpc>
              <a:buFont typeface="Arial"/>
              <a:buChar char="•"/>
            </a:pPr>
            <a:r>
              <a:rPr lang="en-US" sz="2700">
                <a:solidFill>
                  <a:srgbClr val="000000"/>
                </a:solidFill>
                <a:latin typeface="Playfair Display"/>
                <a:ea typeface="Playfair Display"/>
                <a:cs typeface="Playfair Display"/>
                <a:sym typeface="Playfair Display"/>
              </a:rPr>
              <a:t>Utilisation de BSM à Talatamaty.</a:t>
            </a:r>
          </a:p>
        </p:txBody>
      </p:sp>
      <p:sp>
        <p:nvSpPr>
          <p:cNvPr id="11" name="TextBox 11"/>
          <p:cNvSpPr txBox="1"/>
          <p:nvPr/>
        </p:nvSpPr>
        <p:spPr>
          <a:xfrm>
            <a:off x="6243128" y="4656361"/>
            <a:ext cx="5801744" cy="5218449"/>
          </a:xfrm>
          <a:prstGeom prst="rect">
            <a:avLst/>
          </a:prstGeom>
        </p:spPr>
        <p:txBody>
          <a:bodyPr lIns="0" tIns="0" rIns="0" bIns="0" rtlCol="0" anchor="t">
            <a:spAutoFit/>
          </a:bodyPr>
          <a:lstStyle/>
          <a:p>
            <a:pPr marL="582936" lvl="1" indent="-291468" algn="l">
              <a:lnSpc>
                <a:spcPts val="3780"/>
              </a:lnSpc>
              <a:buFont typeface="Arial"/>
              <a:buChar char="•"/>
            </a:pPr>
            <a:r>
              <a:rPr lang="en-US" sz="2700">
                <a:solidFill>
                  <a:srgbClr val="000000"/>
                </a:solidFill>
                <a:latin typeface="Playfair Display"/>
                <a:ea typeface="Playfair Display"/>
                <a:cs typeface="Playfair Display"/>
                <a:sym typeface="Playfair Display"/>
              </a:rPr>
              <a:t>Sabotsy Namehana : Sensibilisation à travers une équipe Loharano (10 personnes par fokontany).</a:t>
            </a:r>
          </a:p>
          <a:p>
            <a:pPr algn="l">
              <a:lnSpc>
                <a:spcPts val="3780"/>
              </a:lnSpc>
            </a:pPr>
            <a:endParaRPr lang="en-US" sz="2700">
              <a:solidFill>
                <a:srgbClr val="000000"/>
              </a:solidFill>
              <a:latin typeface="Playfair Display"/>
              <a:ea typeface="Playfair Display"/>
              <a:cs typeface="Playfair Display"/>
              <a:sym typeface="Playfair Display"/>
            </a:endParaRPr>
          </a:p>
          <a:p>
            <a:pPr marL="582936" lvl="1" indent="-291468" algn="l">
              <a:lnSpc>
                <a:spcPts val="3780"/>
              </a:lnSpc>
              <a:buFont typeface="Arial"/>
              <a:buChar char="•"/>
            </a:pPr>
            <a:r>
              <a:rPr lang="en-US" sz="2700">
                <a:solidFill>
                  <a:srgbClr val="000000"/>
                </a:solidFill>
                <a:latin typeface="Playfair Display"/>
                <a:ea typeface="Playfair Display"/>
                <a:cs typeface="Playfair Display"/>
                <a:sym typeface="Playfair Display"/>
              </a:rPr>
              <a:t>Andranonahoatra : Sensibilisation grâce à l’appui de PROCECID.</a:t>
            </a:r>
          </a:p>
          <a:p>
            <a:pPr algn="l">
              <a:lnSpc>
                <a:spcPts val="3780"/>
              </a:lnSpc>
            </a:pPr>
            <a:endParaRPr lang="en-US" sz="2700">
              <a:solidFill>
                <a:srgbClr val="000000"/>
              </a:solidFill>
              <a:latin typeface="Playfair Display"/>
              <a:ea typeface="Playfair Display"/>
              <a:cs typeface="Playfair Display"/>
              <a:sym typeface="Playfair Display"/>
            </a:endParaRPr>
          </a:p>
          <a:p>
            <a:pPr marL="582936" lvl="1" indent="-291468" algn="l">
              <a:lnSpc>
                <a:spcPts val="3780"/>
              </a:lnSpc>
              <a:buFont typeface="Arial"/>
              <a:buChar char="•"/>
            </a:pPr>
            <a:r>
              <a:rPr lang="en-US" sz="2700">
                <a:solidFill>
                  <a:srgbClr val="000000"/>
                </a:solidFill>
                <a:latin typeface="Playfair Display"/>
                <a:ea typeface="Playfair Display"/>
                <a:cs typeface="Playfair Display"/>
                <a:sym typeface="Playfair Display"/>
              </a:rPr>
              <a:t>Ankaraobato : Sensibilisation régulière auprès de la population.</a:t>
            </a:r>
          </a:p>
        </p:txBody>
      </p:sp>
      <p:sp>
        <p:nvSpPr>
          <p:cNvPr id="12" name="TextBox 12"/>
          <p:cNvSpPr txBox="1"/>
          <p:nvPr/>
        </p:nvSpPr>
        <p:spPr>
          <a:xfrm>
            <a:off x="12245506" y="4513486"/>
            <a:ext cx="5801744" cy="5218449"/>
          </a:xfrm>
          <a:prstGeom prst="rect">
            <a:avLst/>
          </a:prstGeom>
        </p:spPr>
        <p:txBody>
          <a:bodyPr lIns="0" tIns="0" rIns="0" bIns="0" rtlCol="0" anchor="t">
            <a:spAutoFit/>
          </a:bodyPr>
          <a:lstStyle/>
          <a:p>
            <a:pPr marL="582936" lvl="1" indent="-291468" algn="l">
              <a:lnSpc>
                <a:spcPts val="3780"/>
              </a:lnSpc>
              <a:buFont typeface="Arial"/>
              <a:buChar char="•"/>
            </a:pPr>
            <a:r>
              <a:rPr lang="en-US" sz="2700">
                <a:solidFill>
                  <a:srgbClr val="000000"/>
                </a:solidFill>
                <a:latin typeface="Playfair Display"/>
                <a:ea typeface="Playfair Display"/>
                <a:cs typeface="Playfair Display"/>
                <a:sym typeface="Playfair Display"/>
              </a:rPr>
              <a:t>7 communes ont mis en place des Structures Locales de Concertations.</a:t>
            </a:r>
          </a:p>
          <a:p>
            <a:pPr algn="l">
              <a:lnSpc>
                <a:spcPts val="3780"/>
              </a:lnSpc>
            </a:pPr>
            <a:endParaRPr lang="en-US" sz="2700">
              <a:solidFill>
                <a:srgbClr val="000000"/>
              </a:solidFill>
              <a:latin typeface="Playfair Display"/>
              <a:ea typeface="Playfair Display"/>
              <a:cs typeface="Playfair Display"/>
              <a:sym typeface="Playfair Display"/>
            </a:endParaRPr>
          </a:p>
          <a:p>
            <a:pPr marL="582936" lvl="1" indent="-291468" algn="l">
              <a:lnSpc>
                <a:spcPts val="3780"/>
              </a:lnSpc>
              <a:buFont typeface="Arial"/>
              <a:buChar char="•"/>
            </a:pPr>
            <a:r>
              <a:rPr lang="en-US" sz="2700">
                <a:solidFill>
                  <a:srgbClr val="000000"/>
                </a:solidFill>
                <a:latin typeface="Playfair Display"/>
                <a:ea typeface="Playfair Display"/>
                <a:cs typeface="Playfair Display"/>
                <a:sym typeface="Playfair Display"/>
              </a:rPr>
              <a:t>Andriambilany : Organisation de réunions de concertations nommées “Espace Vert”.</a:t>
            </a:r>
          </a:p>
          <a:p>
            <a:pPr algn="l">
              <a:lnSpc>
                <a:spcPts val="3780"/>
              </a:lnSpc>
            </a:pPr>
            <a:endParaRPr lang="en-US" sz="2700">
              <a:solidFill>
                <a:srgbClr val="000000"/>
              </a:solidFill>
              <a:latin typeface="Playfair Display"/>
              <a:ea typeface="Playfair Display"/>
              <a:cs typeface="Playfair Display"/>
              <a:sym typeface="Playfair Display"/>
            </a:endParaRPr>
          </a:p>
          <a:p>
            <a:pPr marL="582936" lvl="1" indent="-291468" algn="l">
              <a:lnSpc>
                <a:spcPts val="3780"/>
              </a:lnSpc>
              <a:buFont typeface="Arial"/>
              <a:buChar char="•"/>
            </a:pPr>
            <a:r>
              <a:rPr lang="en-US" sz="2700">
                <a:solidFill>
                  <a:srgbClr val="000000"/>
                </a:solidFill>
                <a:latin typeface="Playfair Display"/>
                <a:ea typeface="Playfair Display"/>
                <a:cs typeface="Playfair Display"/>
                <a:sym typeface="Playfair Display"/>
              </a:rPr>
              <a:t>Tanjombato : Publication de toutes les ressources et dépenses dans un affichage public.</a:t>
            </a:r>
          </a:p>
        </p:txBody>
      </p:sp>
      <p:sp>
        <p:nvSpPr>
          <p:cNvPr id="13" name="TextBox 13"/>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Open Sans"/>
                <a:ea typeface="Open Sans"/>
                <a:cs typeface="Open Sans"/>
                <a:sym typeface="Open Sans"/>
              </a:rPr>
              <a:t>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2451966"/>
            <a:ext cx="16230594" cy="38509"/>
          </a:xfrm>
          <a:prstGeom prst="line">
            <a:avLst/>
          </a:prstGeom>
          <a:ln w="9525" cap="flat">
            <a:solidFill>
              <a:srgbClr val="2B2C30"/>
            </a:solidFill>
            <a:prstDash val="solid"/>
            <a:headEnd type="none" w="sm" len="sm"/>
            <a:tailEnd type="none" w="sm" len="sm"/>
          </a:ln>
        </p:spPr>
      </p:sp>
      <p:sp>
        <p:nvSpPr>
          <p:cNvPr id="3" name="Freeform 3"/>
          <p:cNvSpPr/>
          <p:nvPr/>
        </p:nvSpPr>
        <p:spPr>
          <a:xfrm>
            <a:off x="3810065" y="2770035"/>
            <a:ext cx="10667870" cy="6213467"/>
          </a:xfrm>
          <a:custGeom>
            <a:avLst/>
            <a:gdLst/>
            <a:ahLst/>
            <a:cxnLst/>
            <a:rect l="l" t="t" r="r" b="b"/>
            <a:pathLst>
              <a:path w="10667870" h="6213467">
                <a:moveTo>
                  <a:pt x="0" y="0"/>
                </a:moveTo>
                <a:lnTo>
                  <a:pt x="10667870" y="0"/>
                </a:lnTo>
                <a:lnTo>
                  <a:pt x="10667870" y="6213467"/>
                </a:lnTo>
                <a:lnTo>
                  <a:pt x="0" y="6213467"/>
                </a:lnTo>
                <a:lnTo>
                  <a:pt x="0" y="0"/>
                </a:lnTo>
                <a:close/>
              </a:path>
            </a:pathLst>
          </a:custGeom>
          <a:blipFill>
            <a:blip r:embed="rId2"/>
            <a:stretch>
              <a:fillRect/>
            </a:stretch>
          </a:blipFill>
        </p:spPr>
      </p:sp>
      <p:sp>
        <p:nvSpPr>
          <p:cNvPr id="4" name="TextBox 4"/>
          <p:cNvSpPr txBox="1"/>
          <p:nvPr/>
        </p:nvSpPr>
        <p:spPr>
          <a:xfrm>
            <a:off x="1028695" y="731322"/>
            <a:ext cx="16552995" cy="1348740"/>
          </a:xfrm>
          <a:prstGeom prst="rect">
            <a:avLst/>
          </a:prstGeom>
        </p:spPr>
        <p:txBody>
          <a:bodyPr lIns="0" tIns="0" rIns="0" bIns="0" rtlCol="0" anchor="t">
            <a:spAutoFit/>
          </a:bodyPr>
          <a:lstStyle/>
          <a:p>
            <a:pPr algn="ctr">
              <a:lnSpc>
                <a:spcPts val="5459"/>
              </a:lnSpc>
            </a:pPr>
            <a:r>
              <a:rPr lang="en-US" sz="3900" b="1">
                <a:solidFill>
                  <a:srgbClr val="737373"/>
                </a:solidFill>
                <a:latin typeface="Playfair Display Bold"/>
                <a:ea typeface="Playfair Display Bold"/>
                <a:cs typeface="Playfair Display Bold"/>
                <a:sym typeface="Playfair Display Bold"/>
              </a:rPr>
              <a:t>Corrélation entre l’utilisation d’outils numérique de suivi des paiement et du recensement avec les recettes des communes par habitants.</a:t>
            </a:r>
          </a:p>
        </p:txBody>
      </p:sp>
      <p:sp>
        <p:nvSpPr>
          <p:cNvPr id="5" name="TextBox 5"/>
          <p:cNvSpPr txBox="1"/>
          <p:nvPr/>
        </p:nvSpPr>
        <p:spPr>
          <a:xfrm>
            <a:off x="1028700" y="9220200"/>
            <a:ext cx="16552995" cy="692031"/>
          </a:xfrm>
          <a:prstGeom prst="rect">
            <a:avLst/>
          </a:prstGeom>
        </p:spPr>
        <p:txBody>
          <a:bodyPr lIns="0" tIns="0" rIns="0" bIns="0" rtlCol="0" anchor="t">
            <a:spAutoFit/>
          </a:bodyPr>
          <a:lstStyle/>
          <a:p>
            <a:pPr algn="ctr">
              <a:lnSpc>
                <a:spcPts val="2800"/>
              </a:lnSpc>
            </a:pPr>
            <a:r>
              <a:rPr lang="en-US" sz="2000" b="1">
                <a:solidFill>
                  <a:srgbClr val="737373"/>
                </a:solidFill>
                <a:latin typeface="Playfair Display Bold"/>
                <a:ea typeface="Playfair Display Bold"/>
                <a:cs typeface="Playfair Display Bold"/>
                <a:sym typeface="Playfair Display Bold"/>
              </a:rPr>
              <a:t>Corrélation de l’utilisation d’outils numériques et des recettes par habitants des communes de Madagascar (Milliers d’Ariary/hab) , en 2023.</a:t>
            </a:r>
          </a:p>
          <a:p>
            <a:pPr algn="ctr">
              <a:lnSpc>
                <a:spcPts val="2800"/>
              </a:lnSpc>
            </a:pPr>
            <a:r>
              <a:rPr lang="en-US" sz="2000" b="1">
                <a:solidFill>
                  <a:srgbClr val="737373"/>
                </a:solidFill>
                <a:latin typeface="Playfair Display Bold"/>
                <a:ea typeface="Playfair Display Bold"/>
                <a:cs typeface="Playfair Display Bold"/>
                <a:sym typeface="Playfair Display Bold"/>
              </a:rPr>
              <a:t>Source : ONG IISS, UMI Source</a:t>
            </a:r>
          </a:p>
        </p:txBody>
      </p:sp>
      <p:sp>
        <p:nvSpPr>
          <p:cNvPr id="6" name="TextBox 6"/>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737373"/>
                </a:solidFill>
                <a:latin typeface="Open Sans"/>
                <a:ea typeface="Open Sans"/>
                <a:cs typeface="Open Sans"/>
                <a:sym typeface="Open Sans"/>
              </a:rPr>
              <a:t>10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1263</Words>
  <Application>Microsoft Office PowerPoint</Application>
  <PresentationFormat>Personnalisé</PresentationFormat>
  <Paragraphs>157</Paragraphs>
  <Slides>23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23</vt:i4>
      </vt:variant>
    </vt:vector>
  </HeadingPairs>
  <TitlesOfParts>
    <vt:vector size="30" baseType="lpstr">
      <vt:lpstr>Open Sans</vt:lpstr>
      <vt:lpstr>Open Sans Bold</vt:lpstr>
      <vt:lpstr>Playfair Display</vt:lpstr>
      <vt:lpstr>Arial</vt:lpstr>
      <vt:lpstr>Playfair Display Bold</vt:lpstr>
      <vt:lpstr>Calibri</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Copie de Etat des lieus de la fiscalité locale</dc:title>
  <dc:creator>Admin_SOC</dc:creator>
  <cp:lastModifiedBy>Admin_SOC</cp:lastModifiedBy>
  <cp:revision>3</cp:revision>
  <dcterms:created xsi:type="dcterms:W3CDTF">2006-08-16T00:00:00Z</dcterms:created>
  <dcterms:modified xsi:type="dcterms:W3CDTF">2025-06-16T13:02:21Z</dcterms:modified>
  <dc:identifier>DAGqat6W5Aw</dc:identifier>
</cp:coreProperties>
</file>