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20"/>
  </p:notesMasterIdLst>
  <p:sldIdLst>
    <p:sldId id="256" r:id="rId2"/>
    <p:sldId id="265" r:id="rId3"/>
    <p:sldId id="268" r:id="rId4"/>
    <p:sldId id="267" r:id="rId5"/>
    <p:sldId id="269" r:id="rId6"/>
    <p:sldId id="271" r:id="rId7"/>
    <p:sldId id="272" r:id="rId8"/>
    <p:sldId id="257" r:id="rId9"/>
    <p:sldId id="273" r:id="rId10"/>
    <p:sldId id="274" r:id="rId11"/>
    <p:sldId id="262" r:id="rId12"/>
    <p:sldId id="275" r:id="rId13"/>
    <p:sldId id="276" r:id="rId14"/>
    <p:sldId id="277" r:id="rId15"/>
    <p:sldId id="278" r:id="rId16"/>
    <p:sldId id="264" r:id="rId17"/>
    <p:sldId id="279" r:id="rId18"/>
    <p:sldId id="280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93832-EDF5-4BBD-AA89-21530633E628}" type="datetimeFigureOut">
              <a:rPr lang="fr-FR" smtClean="0"/>
              <a:t>09/11/2022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DE59B-ED61-4E8C-B9D4-BC6D989BFD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638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DE59B-ED61-4E8C-B9D4-BC6D989BFD1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999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DE59B-ED61-4E8C-B9D4-BC6D989BFD1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33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m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556792"/>
            <a:ext cx="8229600" cy="1143000"/>
          </a:xfrm>
          <a:prstGeom prst="rect">
            <a:avLst/>
          </a:prstGeom>
        </p:spPr>
        <p:txBody>
          <a:bodyPr anchor="t"/>
          <a:lstStyle>
            <a:lvl1pPr>
              <a:defRPr/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812360" y="6356350"/>
            <a:ext cx="874440" cy="365125"/>
          </a:xfrm>
          <a:prstGeom prst="rect">
            <a:avLst/>
          </a:prstGeom>
        </p:spPr>
        <p:txBody>
          <a:bodyPr/>
          <a:lstStyle/>
          <a:p>
            <a:fld id="{B4CBC28F-D48F-498B-96BC-C780E8F5FB13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0" y="5373688"/>
            <a:ext cx="8135938" cy="6477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fr-FR" dirty="0" smtClean="0"/>
              <a:t>Présentateur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332656"/>
            <a:ext cx="8280920" cy="10801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fr-FR" dirty="0" smtClean="0"/>
              <a:t>Organismes concernés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8766212" y="1"/>
            <a:ext cx="377788" cy="17356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388424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0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706389"/>
            <a:ext cx="377788" cy="4183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6504805"/>
            <a:ext cx="323528" cy="3531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14164" y="6151612"/>
            <a:ext cx="323528" cy="3531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93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916832"/>
            <a:ext cx="8229600" cy="2448272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7200"/>
            </a:lvl1pPr>
          </a:lstStyle>
          <a:p>
            <a:r>
              <a:rPr lang="fr-FR" dirty="0" smtClean="0"/>
              <a:t>Section à présenter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467544" y="6356350"/>
            <a:ext cx="7128792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812360" y="6356350"/>
            <a:ext cx="874440" cy="365125"/>
          </a:xfrm>
          <a:prstGeom prst="rect">
            <a:avLst/>
          </a:prstGeom>
        </p:spPr>
        <p:txBody>
          <a:bodyPr/>
          <a:lstStyle/>
          <a:p>
            <a:fld id="{B4CBC28F-D48F-498B-96BC-C780E8F5FB13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766212" y="1"/>
            <a:ext cx="377788" cy="17356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8388424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0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0" y="706389"/>
            <a:ext cx="377788" cy="4183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0" y="6504805"/>
            <a:ext cx="323528" cy="3531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314164" y="6151612"/>
            <a:ext cx="323528" cy="3531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86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de section et sous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1205880"/>
            <a:ext cx="8229600" cy="193508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fr-FR" dirty="0" smtClean="0"/>
              <a:t>Section à présenter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467544" y="6356350"/>
            <a:ext cx="7128792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812360" y="6356350"/>
            <a:ext cx="874440" cy="365125"/>
          </a:xfrm>
          <a:prstGeom prst="rect">
            <a:avLst/>
          </a:prstGeom>
        </p:spPr>
        <p:txBody>
          <a:bodyPr/>
          <a:lstStyle/>
          <a:p>
            <a:fld id="{B4CBC28F-D48F-498B-96BC-C780E8F5FB13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 hasCustomPrompt="1"/>
          </p:nvPr>
        </p:nvSpPr>
        <p:spPr>
          <a:xfrm>
            <a:off x="684213" y="3284017"/>
            <a:ext cx="7775575" cy="144112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400" baseline="0"/>
            </a:lvl1pPr>
          </a:lstStyle>
          <a:p>
            <a:pPr lvl="0"/>
            <a:r>
              <a:rPr lang="fr-FR" dirty="0" smtClean="0"/>
              <a:t>Sous-section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8766212" y="1"/>
            <a:ext cx="377788" cy="17356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8388424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0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0" y="706389"/>
            <a:ext cx="377788" cy="4183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0" y="6504805"/>
            <a:ext cx="323528" cy="3531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314164" y="6151612"/>
            <a:ext cx="323528" cy="3531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55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r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467544" y="6356350"/>
            <a:ext cx="7128792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812360" y="6356350"/>
            <a:ext cx="874440" cy="365125"/>
          </a:xfrm>
          <a:prstGeom prst="rect">
            <a:avLst/>
          </a:prstGeom>
        </p:spPr>
        <p:txBody>
          <a:bodyPr/>
          <a:lstStyle/>
          <a:p>
            <a:fld id="{B4CBC28F-D48F-498B-96BC-C780E8F5FB13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sz="3200"/>
            </a:lvl1pPr>
          </a:lstStyle>
          <a:p>
            <a:r>
              <a:rPr lang="fr-FR" dirty="0" smtClean="0"/>
              <a:t>Section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2"/>
          </p:nvPr>
        </p:nvSpPr>
        <p:spPr>
          <a:xfrm>
            <a:off x="468313" y="1268761"/>
            <a:ext cx="8207375" cy="4897090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v"/>
              <a:defRPr/>
            </a:lvl1pPr>
            <a:lvl2pPr marL="742950" indent="-285750">
              <a:buFont typeface="Wingdings" panose="05000000000000000000" pitchFamily="2" charset="2"/>
              <a:buChar char="q"/>
              <a:defRPr/>
            </a:lvl2pPr>
            <a:lvl3pPr marL="1344613" indent="-430213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ü"/>
              <a:defRPr/>
            </a:lvl5pPr>
            <a:lvl6pPr marL="0" indent="0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6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8766212" y="1"/>
            <a:ext cx="377788" cy="17356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388424" y="1"/>
            <a:ext cx="755576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0" y="1"/>
            <a:ext cx="377788" cy="7063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0" y="706389"/>
            <a:ext cx="377788" cy="4183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0" y="6504805"/>
            <a:ext cx="323528" cy="35319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314164" y="6151612"/>
            <a:ext cx="323528" cy="35319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436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467544" y="6356350"/>
            <a:ext cx="7128792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7812360" y="6356350"/>
            <a:ext cx="874440" cy="365125"/>
          </a:xfrm>
          <a:prstGeom prst="rect">
            <a:avLst/>
          </a:prstGeom>
        </p:spPr>
        <p:txBody>
          <a:bodyPr/>
          <a:lstStyle/>
          <a:p>
            <a:fld id="{B4CBC28F-D48F-498B-96BC-C780E8F5F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12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133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−"/>
        <a:defRPr sz="24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344613" indent="-430213" algn="l" defTabSz="914400" rtl="0" eaLnBrk="1" latinLnBrk="0" hangingPunct="1">
        <a:spcBef>
          <a:spcPct val="20000"/>
        </a:spcBef>
        <a:buFont typeface="Arial" pitchFamily="34" charset="0"/>
        <a:buChar char="→"/>
        <a:tabLst>
          <a:tab pos="1435100" algn="l"/>
        </a:tabLst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43232"/>
            <a:ext cx="8229600" cy="1521333"/>
          </a:xfrm>
        </p:spPr>
        <p:txBody>
          <a:bodyPr/>
          <a:lstStyle/>
          <a:p>
            <a:r>
              <a:rPr lang="fr-FR" sz="3200" dirty="0" smtClean="0">
                <a:solidFill>
                  <a:schemeClr val="bg1">
                    <a:lumMod val="50000"/>
                  </a:schemeClr>
                </a:solidFill>
              </a:rPr>
              <a:t>Communication sur :</a:t>
            </a: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la </a:t>
            </a:r>
            <a:r>
              <a:rPr lang="fr-FR" sz="3200" dirty="0"/>
              <a:t>p</a:t>
            </a:r>
            <a:r>
              <a:rPr lang="fr-FR" sz="3200" dirty="0" smtClean="0"/>
              <a:t>rotection </a:t>
            </a:r>
            <a:r>
              <a:rPr lang="fr-FR" sz="3200" dirty="0"/>
              <a:t>s</a:t>
            </a:r>
            <a:r>
              <a:rPr lang="fr-FR" sz="3200" dirty="0" smtClean="0"/>
              <a:t>ociale </a:t>
            </a:r>
            <a:r>
              <a:rPr lang="fr-FR" sz="3200" dirty="0"/>
              <a:t>et </a:t>
            </a:r>
            <a:r>
              <a:rPr lang="fr-FR" sz="3200" dirty="0" smtClean="0"/>
              <a:t>la viabilité </a:t>
            </a:r>
            <a:r>
              <a:rPr lang="fr-FR" sz="3200" dirty="0"/>
              <a:t>des </a:t>
            </a:r>
            <a:r>
              <a:rPr lang="fr-FR" sz="3200" dirty="0" smtClean="0"/>
              <a:t>ménages exploitants</a:t>
            </a:r>
            <a:endParaRPr lang="fr-FR" sz="32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539750" y="4916488"/>
            <a:ext cx="8135938" cy="647700"/>
          </a:xfrm>
        </p:spPr>
        <p:txBody>
          <a:bodyPr/>
          <a:lstStyle/>
          <a:p>
            <a:r>
              <a:rPr lang="fr-FR" dirty="0" err="1" smtClean="0">
                <a:solidFill>
                  <a:srgbClr val="0000FF"/>
                </a:solidFill>
              </a:rPr>
              <a:t>Andrianaivo</a:t>
            </a:r>
            <a:r>
              <a:rPr lang="fr-FR" dirty="0" smtClean="0">
                <a:solidFill>
                  <a:srgbClr val="0000FF"/>
                </a:solidFill>
              </a:rPr>
              <a:t> </a:t>
            </a:r>
            <a:r>
              <a:rPr lang="fr-FR" dirty="0" smtClean="0">
                <a:solidFill>
                  <a:srgbClr val="0000FF"/>
                </a:solidFill>
              </a:rPr>
              <a:t>Mampianina Christian</a:t>
            </a:r>
          </a:p>
          <a:p>
            <a:r>
              <a:rPr lang="fr-FR" sz="2000" i="1" dirty="0" smtClean="0">
                <a:solidFill>
                  <a:schemeClr val="bg1">
                    <a:lumMod val="50000"/>
                  </a:schemeClr>
                </a:solidFill>
              </a:rPr>
              <a:t>Université de Lille | CLERCE </a:t>
            </a:r>
            <a:r>
              <a:rPr lang="fr-FR" sz="2000" i="1" dirty="0">
                <a:solidFill>
                  <a:schemeClr val="bg1">
                    <a:lumMod val="50000"/>
                  </a:schemeClr>
                </a:solidFill>
              </a:rPr>
              <a:t>| UMI </a:t>
            </a:r>
            <a:r>
              <a:rPr lang="fr-FR" sz="2000" i="1" dirty="0" smtClean="0">
                <a:solidFill>
                  <a:schemeClr val="bg1">
                    <a:lumMod val="50000"/>
                  </a:schemeClr>
                </a:solidFill>
              </a:rPr>
              <a:t>Source</a:t>
            </a:r>
            <a:endParaRPr lang="fr-FR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Thèse sous la direction de Benoît </a:t>
            </a:r>
            <a:r>
              <a:rPr lang="fr-FR" sz="2000" dirty="0" err="1" smtClean="0">
                <a:solidFill>
                  <a:schemeClr val="bg1">
                    <a:lumMod val="50000"/>
                  </a:schemeClr>
                </a:solidFill>
              </a:rPr>
              <a:t>Lallau</a:t>
            </a:r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 et Claire </a:t>
            </a:r>
            <a:r>
              <a:rPr lang="fr-FR" sz="2000" dirty="0" err="1" smtClean="0">
                <a:solidFill>
                  <a:schemeClr val="bg1">
                    <a:lumMod val="50000"/>
                  </a:schemeClr>
                </a:solidFill>
              </a:rPr>
              <a:t>Gondard-Delcroix</a:t>
            </a:r>
            <a:endParaRPr lang="fr-FR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sz="1800" dirty="0" smtClean="0">
                <a:solidFill>
                  <a:schemeClr val="bg1">
                    <a:lumMod val="50000"/>
                  </a:schemeClr>
                </a:solidFill>
              </a:rPr>
              <a:t>Université d’Antananarivo, 09/11/22</a:t>
            </a:r>
            <a:endParaRPr lang="fr-FR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50" y="176429"/>
            <a:ext cx="78105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60704" y="1368126"/>
            <a:ext cx="73060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Distribution des ménages </a:t>
            </a:r>
            <a:r>
              <a:rPr lang="fr-FR" sz="2400" b="1" dirty="0" smtClean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: le fait </a:t>
            </a:r>
            <a:r>
              <a:rPr lang="fr-FR" sz="24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d’avoir subi un ou des </a:t>
            </a:r>
            <a:r>
              <a:rPr lang="fr-FR" sz="2400" b="1" dirty="0" smtClean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chocs, ou non</a:t>
            </a:r>
            <a:endParaRPr lang="fr-FR" sz="2400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 smtClean="0"/>
              <a:t> Statistiques descriptives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591354"/>
              </p:ext>
            </p:extLst>
          </p:nvPr>
        </p:nvGraphicFramePr>
        <p:xfrm>
          <a:off x="1216153" y="2414017"/>
          <a:ext cx="6629401" cy="2738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2703"/>
                <a:gridCol w="1328349"/>
                <a:gridCol w="1328349"/>
              </a:tblGrid>
              <a:tr h="2755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</a:tr>
              <a:tr h="901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Aucun choc </a:t>
                      </a:r>
                      <a:r>
                        <a:rPr lang="fr-FR" sz="2000" b="1" dirty="0" smtClean="0">
                          <a:effectLst/>
                        </a:rPr>
                        <a:t>subi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effectLst/>
                        </a:rPr>
                        <a:t>(Choc </a:t>
                      </a:r>
                      <a:r>
                        <a:rPr lang="fr-FR" sz="2000" b="1" dirty="0">
                          <a:effectLst/>
                        </a:rPr>
                        <a:t>0)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31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6.21%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11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Un ou plusieurs chocs </a:t>
                      </a:r>
                      <a:r>
                        <a:rPr lang="fr-FR" sz="2000" b="1" dirty="0" smtClean="0">
                          <a:effectLst/>
                        </a:rPr>
                        <a:t>subis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effectLst/>
                        </a:rPr>
                        <a:t>(Choc </a:t>
                      </a:r>
                      <a:r>
                        <a:rPr lang="fr-FR" sz="2000" b="1" dirty="0">
                          <a:effectLst/>
                        </a:rPr>
                        <a:t>1)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468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93,79%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0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Total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499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effectLst/>
                        </a:rPr>
                        <a:t>100%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75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/>
              <a:t> </a:t>
            </a:r>
            <a:r>
              <a:rPr lang="fr-FR" dirty="0" smtClean="0"/>
              <a:t>Paramètres du modèle | Résultats 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468313" y="4175759"/>
            <a:ext cx="8207375" cy="2182115"/>
          </a:xfrm>
        </p:spPr>
        <p:txBody>
          <a:bodyPr/>
          <a:lstStyle/>
          <a:p>
            <a:r>
              <a:rPr lang="fr-FR" b="1" dirty="0" smtClean="0">
                <a:solidFill>
                  <a:srgbClr val="0000FF"/>
                </a:solidFill>
              </a:rPr>
              <a:t>Significativité</a:t>
            </a:r>
            <a:r>
              <a:rPr lang="fr-FR" dirty="0" smtClean="0"/>
              <a:t> </a:t>
            </a:r>
            <a:r>
              <a:rPr lang="fr-FR" dirty="0" smtClean="0"/>
              <a:t>globale du modèle </a:t>
            </a:r>
            <a:r>
              <a:rPr lang="fr-FR" dirty="0" smtClean="0"/>
              <a:t>et de la variable ‘choc’ </a:t>
            </a:r>
            <a:r>
              <a:rPr lang="fr-FR" dirty="0" smtClean="0"/>
              <a:t>qui y est intégrée : </a:t>
            </a:r>
            <a:r>
              <a:rPr lang="fr-FR" dirty="0" smtClean="0"/>
              <a:t>p-values &lt; 5%</a:t>
            </a:r>
          </a:p>
          <a:p>
            <a:r>
              <a:rPr lang="fr-FR" dirty="0" smtClean="0"/>
              <a:t>Une exploitation familiale ayant subi un choc </a:t>
            </a:r>
            <a:r>
              <a:rPr lang="fr-FR" b="1" dirty="0" smtClean="0">
                <a:solidFill>
                  <a:srgbClr val="0000FF"/>
                </a:solidFill>
              </a:rPr>
              <a:t>a </a:t>
            </a:r>
            <a:r>
              <a:rPr lang="fr-FR" b="1" dirty="0" smtClean="0">
                <a:solidFill>
                  <a:srgbClr val="0000FF"/>
                </a:solidFill>
              </a:rPr>
              <a:t>un rapport de </a:t>
            </a:r>
            <a:r>
              <a:rPr lang="fr-FR" b="1" dirty="0" smtClean="0">
                <a:solidFill>
                  <a:srgbClr val="0000FF"/>
                </a:solidFill>
              </a:rPr>
              <a:t>chance de 0,39 contre 1 </a:t>
            </a:r>
            <a:r>
              <a:rPr lang="fr-FR" dirty="0" smtClean="0"/>
              <a:t>d’être dans une situation stable de viabilité face à une exploitation n’ayant subi aucun choc</a:t>
            </a:r>
          </a:p>
        </p:txBody>
      </p:sp>
      <p:grpSp>
        <p:nvGrpSpPr>
          <p:cNvPr id="15" name="Groupe 14"/>
          <p:cNvGrpSpPr/>
          <p:nvPr/>
        </p:nvGrpSpPr>
        <p:grpSpPr>
          <a:xfrm>
            <a:off x="950976" y="948396"/>
            <a:ext cx="6967728" cy="2992668"/>
            <a:chOff x="950976" y="1231860"/>
            <a:chExt cx="6967728" cy="2992668"/>
          </a:xfrm>
        </p:grpSpPr>
        <p:grpSp>
          <p:nvGrpSpPr>
            <p:cNvPr id="13" name="Groupe 12"/>
            <p:cNvGrpSpPr/>
            <p:nvPr/>
          </p:nvGrpSpPr>
          <p:grpSpPr>
            <a:xfrm>
              <a:off x="950976" y="1728216"/>
              <a:ext cx="6967728" cy="2496312"/>
              <a:chOff x="950976" y="1325880"/>
              <a:chExt cx="6967728" cy="2496312"/>
            </a:xfrm>
          </p:grpSpPr>
          <p:pic>
            <p:nvPicPr>
              <p:cNvPr id="3" name="Image 2"/>
              <p:cNvPicPr/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0976" y="1325880"/>
                <a:ext cx="6967728" cy="249631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</p:pic>
          <p:sp>
            <p:nvSpPr>
              <p:cNvPr id="8" name="Rectangle 7"/>
              <p:cNvSpPr/>
              <p:nvPr/>
            </p:nvSpPr>
            <p:spPr>
              <a:xfrm>
                <a:off x="5138928" y="1892808"/>
                <a:ext cx="2779776" cy="2377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228088" y="2740152"/>
                <a:ext cx="1127760" cy="633984"/>
              </a:xfrm>
              <a:prstGeom prst="rect">
                <a:avLst/>
              </a:prstGeom>
              <a:noFill/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rgbClr val="0000FF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073396" y="2712720"/>
                <a:ext cx="742188" cy="661416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4" name="Rectangle 1"/>
            <p:cNvSpPr>
              <a:spLocks noChangeArrowheads="1"/>
            </p:cNvSpPr>
            <p:nvPr/>
          </p:nvSpPr>
          <p:spPr bwMode="auto">
            <a:xfrm>
              <a:off x="1033272" y="1231860"/>
              <a:ext cx="688543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sz="2400" b="1" dirty="0" err="1" smtClean="0">
                  <a:latin typeface="Garamond" panose="02020404030301010803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Odds</a:t>
              </a:r>
              <a:r>
                <a:rPr lang="fr-FR" sz="2400" b="1" dirty="0" smtClean="0">
                  <a:latin typeface="Garamond" panose="02020404030301010803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 Ratio (Ratio de Probabilité)</a:t>
              </a:r>
              <a:endParaRPr lang="fr-FR" sz="2400" dirty="0"/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25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/>
              <a:t> </a:t>
            </a:r>
            <a:r>
              <a:rPr lang="fr-FR" dirty="0" smtClean="0"/>
              <a:t>Paramètres du modèle | Résultats 1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468313" y="4087367"/>
            <a:ext cx="8207375" cy="2078483"/>
          </a:xfrm>
        </p:spPr>
        <p:txBody>
          <a:bodyPr/>
          <a:lstStyle/>
          <a:p>
            <a:r>
              <a:rPr lang="fr-FR" b="1" dirty="0" smtClean="0">
                <a:solidFill>
                  <a:srgbClr val="0000FF"/>
                </a:solidFill>
              </a:rPr>
              <a:t>65,5</a:t>
            </a:r>
            <a:r>
              <a:rPr lang="fr-FR" b="1" dirty="0">
                <a:solidFill>
                  <a:srgbClr val="0000FF"/>
                </a:solidFill>
              </a:rPr>
              <a:t>% </a:t>
            </a:r>
            <a:r>
              <a:rPr lang="fr-FR" b="1" dirty="0" smtClean="0">
                <a:solidFill>
                  <a:srgbClr val="0000FF"/>
                </a:solidFill>
              </a:rPr>
              <a:t>probabilité prédite </a:t>
            </a:r>
            <a:r>
              <a:rPr lang="fr-FR" dirty="0" smtClean="0"/>
              <a:t>pour un ménage exploitant de </a:t>
            </a:r>
            <a:r>
              <a:rPr lang="fr-FR" dirty="0"/>
              <a:t>se tenir sur une position viable </a:t>
            </a:r>
            <a:r>
              <a:rPr lang="fr-FR" dirty="0" smtClean="0"/>
              <a:t>stable</a:t>
            </a:r>
          </a:p>
          <a:p>
            <a:r>
              <a:rPr lang="fr-FR" dirty="0" smtClean="0"/>
              <a:t>Contre </a:t>
            </a:r>
            <a:r>
              <a:rPr lang="fr-FR" b="1" dirty="0" smtClean="0">
                <a:solidFill>
                  <a:srgbClr val="0000FF"/>
                </a:solidFill>
              </a:rPr>
              <a:t>41,7% </a:t>
            </a:r>
            <a:r>
              <a:rPr lang="fr-FR" dirty="0" smtClean="0"/>
              <a:t>seulement pour un ménage ayant eu à faire face à un choc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950976" y="1052736"/>
            <a:ext cx="6967728" cy="2793012"/>
            <a:chOff x="950976" y="3470627"/>
            <a:chExt cx="6967728" cy="2793012"/>
          </a:xfrm>
        </p:grpSpPr>
        <p:pic>
          <p:nvPicPr>
            <p:cNvPr id="5" name="Image 4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0976" y="4018528"/>
              <a:ext cx="6967728" cy="2245111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</p:pic>
        <p:sp>
          <p:nvSpPr>
            <p:cNvPr id="11" name="Rectangle 10"/>
            <p:cNvSpPr/>
            <p:nvPr/>
          </p:nvSpPr>
          <p:spPr>
            <a:xfrm>
              <a:off x="2316480" y="5205091"/>
              <a:ext cx="1039368" cy="908304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00FF"/>
                </a:solidFill>
              </a:endParaRPr>
            </a:p>
          </p:txBody>
        </p:sp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>
              <a:off x="1033272" y="3470627"/>
              <a:ext cx="688543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sz="2400" b="1" dirty="0" smtClean="0">
                  <a:latin typeface="Garamond" panose="02020404030301010803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Effet marginal (par modalité)</a:t>
              </a:r>
              <a:endParaRPr lang="fr-FR" sz="2400" dirty="0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02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Paramètres du modèle | Résultats </a:t>
            </a:r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Dans l’objectif </a:t>
            </a:r>
            <a:r>
              <a:rPr lang="fr-FR" dirty="0"/>
              <a:t>d’analyser </a:t>
            </a:r>
            <a:r>
              <a:rPr lang="fr-FR" dirty="0" smtClean="0"/>
              <a:t>la </a:t>
            </a:r>
            <a:r>
              <a:rPr lang="fr-FR" dirty="0" smtClean="0">
                <a:solidFill>
                  <a:srgbClr val="0000FF"/>
                </a:solidFill>
              </a:rPr>
              <a:t>contribution des mécanismes </a:t>
            </a:r>
            <a:r>
              <a:rPr lang="fr-FR" dirty="0">
                <a:solidFill>
                  <a:srgbClr val="0000FF"/>
                </a:solidFill>
              </a:rPr>
              <a:t>de protection </a:t>
            </a:r>
            <a:r>
              <a:rPr lang="fr-FR" dirty="0" smtClean="0">
                <a:solidFill>
                  <a:srgbClr val="0000FF"/>
                </a:solidFill>
              </a:rPr>
              <a:t>sociale </a:t>
            </a:r>
            <a:r>
              <a:rPr lang="fr-FR" dirty="0" smtClean="0"/>
              <a:t>sur le potentiel de viabilité des exploitations familiales</a:t>
            </a:r>
          </a:p>
          <a:p>
            <a:r>
              <a:rPr lang="fr-FR" dirty="0" smtClean="0"/>
              <a:t>Introduction d’une seconde variable ‘PS’</a:t>
            </a:r>
          </a:p>
          <a:p>
            <a:endParaRPr lang="fr-FR" dirty="0"/>
          </a:p>
          <a:p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911263"/>
              </p:ext>
            </p:extLst>
          </p:nvPr>
        </p:nvGraphicFramePr>
        <p:xfrm>
          <a:off x="850393" y="3131701"/>
          <a:ext cx="7479790" cy="1721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2752"/>
                <a:gridCol w="1498519"/>
                <a:gridCol w="1498519"/>
              </a:tblGrid>
              <a:tr h="5730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fr-FR" sz="2000" dirty="0" smtClean="0">
                          <a:solidFill>
                            <a:schemeClr val="bg1"/>
                          </a:solidFill>
                          <a:effectLst/>
                        </a:rPr>
                        <a:t>Moyen de protection socialisée en réponse aux chocs</a:t>
                      </a:r>
                      <a:endParaRPr lang="fr-FR" sz="20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</a:tr>
              <a:tr h="3717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Oui (PS 1)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314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67.09%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17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Non (PS 0)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154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32.91%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913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chemeClr val="tx1"/>
                          </a:solidFill>
                          <a:effectLst/>
                        </a:rPr>
                        <a:t>468</a:t>
                      </a:r>
                      <a:endParaRPr lang="fr-F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097280" y="5222058"/>
            <a:ext cx="722071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►"/>
            </a:pPr>
            <a:r>
              <a:rPr lang="fr-FR" b="1" dirty="0" smtClean="0"/>
              <a:t>PS 1</a:t>
            </a:r>
            <a:r>
              <a:rPr lang="fr-FR" b="1" dirty="0"/>
              <a:t> : </a:t>
            </a:r>
            <a:r>
              <a:rPr lang="fr-FR" dirty="0"/>
              <a:t>avoir réagi face au choc grâce à un moyen de sécurisation socialisée </a:t>
            </a:r>
            <a:r>
              <a:rPr lang="fr-FR" i="1" dirty="0"/>
              <a:t>(pratique de PS formelle, informelle, pratique interpersonnelle grâce au réseau</a:t>
            </a:r>
            <a:r>
              <a:rPr lang="fr-FR" i="1" dirty="0" smtClean="0"/>
              <a:t>)</a:t>
            </a:r>
            <a:endParaRPr lang="fr-FR" b="1" i="1" dirty="0" smtClean="0"/>
          </a:p>
          <a:p>
            <a:pPr marL="342900" indent="-342900">
              <a:buFont typeface="Arial" panose="020B0604020202020204" pitchFamily="34" charset="0"/>
              <a:buChar char="►"/>
            </a:pPr>
            <a:r>
              <a:rPr lang="fr-FR" b="1" dirty="0" smtClean="0"/>
              <a:t>PS 0</a:t>
            </a:r>
            <a:r>
              <a:rPr lang="fr-FR" dirty="0"/>
              <a:t> : </a:t>
            </a:r>
            <a:r>
              <a:rPr lang="fr-FR" dirty="0" smtClean="0"/>
              <a:t>Autres pratiques pour faire face aux chocs</a:t>
            </a:r>
            <a:endParaRPr lang="fr-FR" b="1" dirty="0" smtClean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39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/>
              <a:t> </a:t>
            </a:r>
            <a:r>
              <a:rPr lang="fr-FR" dirty="0" smtClean="0"/>
              <a:t>Paramètres du modèle | Résultats 2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774192" y="4928616"/>
            <a:ext cx="7901496" cy="1527048"/>
          </a:xfrm>
        </p:spPr>
        <p:txBody>
          <a:bodyPr/>
          <a:lstStyle/>
          <a:p>
            <a:r>
              <a:rPr lang="fr-FR" sz="2000" b="1" dirty="0" smtClean="0">
                <a:solidFill>
                  <a:srgbClr val="0000FF"/>
                </a:solidFill>
              </a:rPr>
              <a:t>Significativité</a:t>
            </a:r>
            <a:r>
              <a:rPr lang="fr-FR" sz="2000" dirty="0" smtClean="0"/>
              <a:t> globale et des variables ‘choc’ et ‘pratique socialisée’ au sein du modèle : p-values &lt; 5%</a:t>
            </a:r>
          </a:p>
          <a:p>
            <a:endParaRPr lang="fr-FR" sz="2000" dirty="0" smtClean="0"/>
          </a:p>
        </p:txBody>
      </p:sp>
      <p:grpSp>
        <p:nvGrpSpPr>
          <p:cNvPr id="5" name="Groupe 4"/>
          <p:cNvGrpSpPr/>
          <p:nvPr/>
        </p:nvGrpSpPr>
        <p:grpSpPr>
          <a:xfrm>
            <a:off x="774192" y="1005840"/>
            <a:ext cx="7528560" cy="3736846"/>
            <a:chOff x="774192" y="1472184"/>
            <a:chExt cx="7528560" cy="3736846"/>
          </a:xfrm>
        </p:grpSpPr>
        <p:pic>
          <p:nvPicPr>
            <p:cNvPr id="11" name="Image 10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278"/>
            <a:stretch/>
          </p:blipFill>
          <p:spPr bwMode="auto">
            <a:xfrm>
              <a:off x="774192" y="1938527"/>
              <a:ext cx="7528560" cy="3270503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</p:pic>
        <p:sp>
          <p:nvSpPr>
            <p:cNvPr id="2" name="Rectangle 1"/>
            <p:cNvSpPr/>
            <p:nvPr/>
          </p:nvSpPr>
          <p:spPr>
            <a:xfrm>
              <a:off x="954056" y="1472184"/>
              <a:ext cx="503526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sz="2400" b="1" dirty="0">
                  <a:latin typeface="Garamond" panose="02020404030301010803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Effet marginal (par modalité)</a:t>
              </a:r>
              <a:endParaRPr lang="fr-FR" sz="24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322576" y="4032504"/>
              <a:ext cx="941832" cy="32918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322576" y="4538472"/>
              <a:ext cx="941832" cy="454151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25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/>
              <a:t> </a:t>
            </a:r>
            <a:r>
              <a:rPr lang="fr-FR" dirty="0" smtClean="0"/>
              <a:t>Paramètres du modèle | Résultats 2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774192" y="3319272"/>
            <a:ext cx="7901496" cy="2898648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La probabilité prédite d’être dans une situation de viabilité stable pour un ménage n’ayant subit aucun choc est autour de 65%</a:t>
            </a:r>
          </a:p>
          <a:p>
            <a:r>
              <a:rPr lang="fr-FR" sz="2000" b="1" dirty="0" smtClean="0">
                <a:solidFill>
                  <a:srgbClr val="0000FF"/>
                </a:solidFill>
              </a:rPr>
              <a:t>Pour les ménages ayant subi un choc mais n’ayant recours à aucune pratique de sécurisation socialisée, il est prédit que leur probabilité d’être dans un état de viabilité stable est </a:t>
            </a:r>
            <a:r>
              <a:rPr lang="fr-FR" sz="2000" b="1" dirty="0" smtClean="0">
                <a:solidFill>
                  <a:srgbClr val="0000FF"/>
                </a:solidFill>
              </a:rPr>
              <a:t>de </a:t>
            </a:r>
            <a:r>
              <a:rPr lang="fr-FR" sz="2000" b="1" dirty="0" smtClean="0"/>
              <a:t>38,31% </a:t>
            </a:r>
            <a:r>
              <a:rPr lang="fr-FR" sz="2000" b="1" dirty="0" smtClean="0">
                <a:solidFill>
                  <a:srgbClr val="0000FF"/>
                </a:solidFill>
              </a:rPr>
              <a:t>;</a:t>
            </a:r>
            <a:endParaRPr lang="fr-FR" sz="2000" b="1" dirty="0" smtClean="0">
              <a:solidFill>
                <a:srgbClr val="0000FF"/>
              </a:solidFill>
            </a:endParaRPr>
          </a:p>
          <a:p>
            <a:r>
              <a:rPr lang="fr-FR" sz="2000" b="1" dirty="0" smtClean="0">
                <a:solidFill>
                  <a:srgbClr val="0000FF"/>
                </a:solidFill>
              </a:rPr>
              <a:t>contre </a:t>
            </a:r>
            <a:r>
              <a:rPr lang="fr-FR" sz="2000" b="1" dirty="0" smtClean="0"/>
              <a:t>43,33% </a:t>
            </a:r>
            <a:r>
              <a:rPr lang="fr-FR" sz="2000" b="1" dirty="0" smtClean="0">
                <a:solidFill>
                  <a:srgbClr val="0000FF"/>
                </a:solidFill>
              </a:rPr>
              <a:t>pour les ménages ayant eu recours à des pratiques socialisées</a:t>
            </a:r>
            <a:endParaRPr lang="fr-FR" sz="2000" dirty="0" smtClean="0"/>
          </a:p>
        </p:txBody>
      </p:sp>
      <p:grpSp>
        <p:nvGrpSpPr>
          <p:cNvPr id="3" name="Groupe 2"/>
          <p:cNvGrpSpPr/>
          <p:nvPr/>
        </p:nvGrpSpPr>
        <p:grpSpPr>
          <a:xfrm>
            <a:off x="1057656" y="1005840"/>
            <a:ext cx="7089648" cy="2148840"/>
            <a:chOff x="774192" y="1005840"/>
            <a:chExt cx="7528560" cy="2575558"/>
          </a:xfrm>
        </p:grpSpPr>
        <p:pic>
          <p:nvPicPr>
            <p:cNvPr id="11" name="Image 10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384"/>
            <a:stretch/>
          </p:blipFill>
          <p:spPr bwMode="auto">
            <a:xfrm>
              <a:off x="774192" y="1444752"/>
              <a:ext cx="7528560" cy="2136646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</p:pic>
        <p:sp>
          <p:nvSpPr>
            <p:cNvPr id="2" name="Rectangle 1"/>
            <p:cNvSpPr/>
            <p:nvPr/>
          </p:nvSpPr>
          <p:spPr>
            <a:xfrm>
              <a:off x="954056" y="1005840"/>
              <a:ext cx="503526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sz="2400" b="1" dirty="0">
                  <a:latin typeface="Garamond" panose="02020404030301010803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Effet marginal (par modalité)</a:t>
              </a:r>
              <a:endParaRPr lang="fr-FR" sz="24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322576" y="2404872"/>
              <a:ext cx="941832" cy="32918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00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322576" y="2910840"/>
              <a:ext cx="941832" cy="454151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0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&amp; Discussion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Ce modèle très simplifiée donne idée de l’ampleur des chocs sur le potentiel de viabilité des agricultures familiales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smtClean="0"/>
              <a:t>Les différences d’effets marginaux sont fines, leur interprétation nécessite beaucoup de prudence</a:t>
            </a:r>
          </a:p>
          <a:p>
            <a:pPr lvl="1">
              <a:buFont typeface="Arial" panose="020B0604020202020204" pitchFamily="34" charset="0"/>
              <a:buChar char="►"/>
            </a:pPr>
            <a:r>
              <a:rPr lang="fr-FR" dirty="0" smtClean="0"/>
              <a:t> </a:t>
            </a:r>
            <a:r>
              <a:rPr lang="fr-FR" sz="2200" dirty="0" smtClean="0"/>
              <a:t>bien connaitre le contexte local ► hypothèses solides</a:t>
            </a:r>
            <a:endParaRPr lang="fr-FR" sz="2200" dirty="0" smtClean="0"/>
          </a:p>
          <a:p>
            <a:endParaRPr lang="fr-FR" dirty="0" smtClean="0"/>
          </a:p>
          <a:p>
            <a:r>
              <a:rPr lang="fr-FR" dirty="0" smtClean="0"/>
              <a:t>Les ménages ayant eu recours à un moyen de protection socialisée sont susceptible, par prédiction du modèle, d’être plus viables d’une manière générale ; vis-à-vis des autres pratiques (non socialisées).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799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Résumé &amp; Discussion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Mais le modèle est loin d’être complète. Le cadre de la viabilité </a:t>
            </a:r>
            <a:r>
              <a:rPr lang="fr-FR" dirty="0" smtClean="0"/>
              <a:t>vu précédemment laisse </a:t>
            </a:r>
            <a:r>
              <a:rPr lang="fr-FR" dirty="0"/>
              <a:t>à penser le nombre de variables explicatives qu’il faudrait introduire</a:t>
            </a:r>
          </a:p>
          <a:p>
            <a:endParaRPr lang="fr-FR" dirty="0" smtClean="0"/>
          </a:p>
          <a:p>
            <a:r>
              <a:rPr lang="fr-FR" dirty="0" smtClean="0"/>
              <a:t>Exemple : la modalité ‘PS 0’ (aucune pratique socialisée face aux chocs) renferme encore autres sous catégories.</a:t>
            </a:r>
          </a:p>
          <a:p>
            <a:pPr lvl="1">
              <a:buFont typeface="Arial" panose="020B0604020202020204" pitchFamily="34" charset="0"/>
              <a:buChar char="►"/>
            </a:pPr>
            <a:r>
              <a:rPr lang="fr-FR" dirty="0"/>
              <a:t> </a:t>
            </a:r>
            <a:r>
              <a:rPr lang="fr-FR" dirty="0" smtClean="0"/>
              <a:t>Les exploitations qui n’ont rien pu faire</a:t>
            </a:r>
          </a:p>
          <a:p>
            <a:pPr lvl="1">
              <a:buFont typeface="Arial" panose="020B0604020202020204" pitchFamily="34" charset="0"/>
              <a:buChar char="►"/>
            </a:pPr>
            <a:r>
              <a:rPr lang="fr-FR" dirty="0" smtClean="0"/>
              <a:t>Les exploitations qui ont choisi de ne rien faire, volontairement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28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fr-FR" sz="4000" dirty="0" smtClean="0"/>
              <a:t>Merci de votre attention !</a:t>
            </a:r>
            <a:endParaRPr lang="fr-FR" sz="4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65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00FF"/>
                </a:solidFill>
              </a:rPr>
              <a:t>2014 : </a:t>
            </a:r>
            <a:r>
              <a:rPr lang="fr-FR" dirty="0" smtClean="0"/>
              <a:t>année internationale de l’agriculture familiale</a:t>
            </a:r>
          </a:p>
          <a:p>
            <a:r>
              <a:rPr lang="fr-FR" b="1" dirty="0" smtClean="0">
                <a:solidFill>
                  <a:srgbClr val="0000FF"/>
                </a:solidFill>
              </a:rPr>
              <a:t>2017 </a:t>
            </a:r>
            <a:r>
              <a:rPr lang="fr-FR" b="1" dirty="0">
                <a:solidFill>
                  <a:srgbClr val="0000FF"/>
                </a:solidFill>
              </a:rPr>
              <a:t>: </a:t>
            </a:r>
            <a:r>
              <a:rPr lang="fr-FR" dirty="0" smtClean="0"/>
              <a:t>approbation de la décennie de l’agriculture familiale</a:t>
            </a:r>
          </a:p>
          <a:p>
            <a:endParaRPr lang="fr-FR" dirty="0" smtClean="0"/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Intérêts scientifiques et de recherche-action </a:t>
            </a:r>
            <a:r>
              <a:rPr lang="fr-FR" dirty="0" smtClean="0"/>
              <a:t>autour de la sécurisation des conditions de vie des AF prenant de l’importance</a:t>
            </a:r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Paradoxe des petits agriculteurs pauvres </a:t>
            </a:r>
            <a:r>
              <a:rPr lang="fr-FR" dirty="0" smtClean="0"/>
              <a:t>et monde rural vulnérable encore persistant dans le sud ?</a:t>
            </a:r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Mieux comprendre le mécanisme de leur viabilité </a:t>
            </a:r>
            <a:r>
              <a:rPr lang="fr-FR" dirty="0" smtClean="0"/>
              <a:t>pour mieux les appuyer et les sécuriser 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14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Cadre conceptuel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00FF"/>
                </a:solidFill>
              </a:rPr>
              <a:t>Viabilité</a:t>
            </a:r>
          </a:p>
          <a:p>
            <a:endParaRPr lang="fr-FR" dirty="0" smtClean="0"/>
          </a:p>
          <a:p>
            <a:pPr marL="800100" lvl="1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Capacité</a:t>
            </a:r>
            <a:r>
              <a:rPr lang="fr-FR" dirty="0" smtClean="0"/>
              <a:t> d’un système à conserver ses fonctions et son état initial</a:t>
            </a:r>
          </a:p>
          <a:p>
            <a:pPr marL="800100" lvl="1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Après l’expérience et/ou sous un élément contraignant</a:t>
            </a:r>
            <a:r>
              <a:rPr lang="fr-FR" dirty="0" smtClean="0"/>
              <a:t> (comme les chocs)</a:t>
            </a:r>
          </a:p>
          <a:p>
            <a:pPr marL="800100" lvl="1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En mobilisant stratégiquement </a:t>
            </a:r>
            <a:r>
              <a:rPr lang="fr-FR" dirty="0" smtClean="0"/>
              <a:t>des ressources non illimitée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26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Cadre conceptuel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00FF"/>
                </a:solidFill>
              </a:rPr>
              <a:t>Agricultures familiales : </a:t>
            </a:r>
            <a:r>
              <a:rPr lang="fr-FR" dirty="0" smtClean="0"/>
              <a:t>des formes d’organisation d’activités essentiellement agricoles profitant d’un lien étroit entre la famille (qui peut être un ménage) et l’unité de production</a:t>
            </a:r>
          </a:p>
          <a:p>
            <a:pPr lvl="1"/>
            <a:r>
              <a:rPr lang="fr-FR" dirty="0" smtClean="0"/>
              <a:t>Main d’œuvre familiale</a:t>
            </a:r>
          </a:p>
          <a:p>
            <a:pPr lvl="1"/>
            <a:r>
              <a:rPr lang="fr-FR" dirty="0" smtClean="0"/>
              <a:t>Patrimoine </a:t>
            </a:r>
            <a:r>
              <a:rPr lang="fr-FR" dirty="0" smtClean="0"/>
              <a:t>familial ► </a:t>
            </a:r>
            <a:r>
              <a:rPr lang="fr-FR" dirty="0"/>
              <a:t>A</a:t>
            </a:r>
            <a:r>
              <a:rPr lang="fr-FR" dirty="0" smtClean="0"/>
              <a:t>ctifs </a:t>
            </a:r>
            <a:r>
              <a:rPr lang="fr-FR" dirty="0" smtClean="0"/>
              <a:t>de production</a:t>
            </a:r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Diffusion</a:t>
            </a:r>
            <a:r>
              <a:rPr lang="fr-FR" dirty="0" smtClean="0"/>
              <a:t> des effets de chocs subis dans les deux unités</a:t>
            </a:r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Porosité</a:t>
            </a:r>
            <a:r>
              <a:rPr lang="fr-FR" dirty="0" smtClean="0"/>
              <a:t> entre le volet social du ménage et le volet économique de l’exploitation</a:t>
            </a:r>
          </a:p>
          <a:p>
            <a:pPr marL="1401763" lvl="2" indent="-342900">
              <a:buFont typeface="Arial" panose="020B0604020202020204" pitchFamily="34" charset="0"/>
              <a:buChar char="►"/>
            </a:pPr>
            <a:r>
              <a:rPr lang="fr-FR" dirty="0" smtClean="0">
                <a:solidFill>
                  <a:srgbClr val="0000FF"/>
                </a:solidFill>
              </a:rPr>
              <a:t>Double sécurisation </a:t>
            </a:r>
            <a:r>
              <a:rPr lang="fr-FR" dirty="0" smtClean="0"/>
              <a:t>nécessaire ► moyens de protection sociale et économique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08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80" y="987275"/>
            <a:ext cx="8816848" cy="5662317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68096" y="438912"/>
            <a:ext cx="7598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00FF"/>
                </a:solidFill>
              </a:rPr>
              <a:t>Cadre de la viabilité de l’agriculture familiale</a:t>
            </a:r>
            <a:endParaRPr lang="fr-FR" sz="2800" b="1" dirty="0">
              <a:solidFill>
                <a:srgbClr val="0000FF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20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431" y="1792072"/>
            <a:ext cx="6657409" cy="35116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192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premier modèle initial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Mobilisation de la base de données SYSMIPRO</a:t>
            </a:r>
          </a:p>
          <a:p>
            <a:r>
              <a:rPr lang="fr-FR" dirty="0" smtClean="0"/>
              <a:t>Modèle LOGIT | MMVS</a:t>
            </a:r>
          </a:p>
          <a:p>
            <a:r>
              <a:rPr lang="fr-FR" dirty="0" smtClean="0"/>
              <a:t>1 facteur</a:t>
            </a:r>
          </a:p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187322" y="2760763"/>
                <a:ext cx="7345024" cy="19143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fr-F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𝐄𝐭𝐚𝐭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𝐝𝐞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𝐯𝐢𝐚𝐛</m:t>
                    </m:r>
                    <m:r>
                      <a:rPr lang="fr-FR" b="1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.  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é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𝑡𝑎𝑡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𝑑𝑒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𝑣𝑖𝑎𝑏𝑖𝑙𝑖𝑡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é</m:t>
                            </m:r>
                          </m:e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𝒄𝒓𝒊𝒕𝒊𝒒𝒖𝒆</m:t>
                            </m:r>
                          </m:e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é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𝑡𝑎𝑡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𝑑𝑒</m:t>
                            </m:r>
                          </m:e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𝑣𝑖𝑎𝑏𝑖𝑙𝑖𝑡</m:t>
                            </m:r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é</m:t>
                            </m:r>
                          </m:e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𝒔𝒕𝒂𝒃𝒍𝒆</m:t>
                            </m:r>
                          </m:e>
                        </m:eqArr>
                      </m:e>
                    </m:d>
                    <m:func>
                      <m:funcPr>
                        <m:ctrlPr>
                          <a:rPr lang="fr-FR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fr-FR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𝐥𝐨𝐠</m:t>
                        </m:r>
                      </m:fName>
                      <m:e>
                        <m:d>
                          <m:dPr>
                            <m:ctrlPr>
                              <a:rPr lang="fr-FR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fr-FR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fr-FR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num>
                              <m:den>
                                <m:r>
                                  <a:rPr lang="fr-FR" b="1" i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fr-FR" b="1" i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fr-FR" i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fr-FR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fr-FR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fr-FR" b="1" i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r-FR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fr-FR" b="1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fr-FR" b="1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𝑪𝒉𝒐𝒄</m:t>
                    </m:r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𝑶𝒖𝒊</m:t>
                            </m:r>
                          </m:e>
                          <m:e>
                            <m:r>
                              <a:rPr lang="fr-F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𝑵𝒐𝒏</m:t>
                            </m:r>
                          </m:e>
                        </m:eqArr>
                      </m:e>
                    </m:d>
                  </m:oMath>
                </a14:m>
                <a:r>
                  <a:rPr lang="fr-FR" b="0" dirty="0" smtClean="0"/>
                  <a:t> + </a:t>
                </a:r>
                <a:r>
                  <a:rPr lang="fr-FR" b="1" dirty="0" smtClean="0">
                    <a:solidFill>
                      <a:srgbClr val="0000FF"/>
                    </a:solidFill>
                  </a:rPr>
                  <a:t>(…)</a:t>
                </a: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322" y="2760763"/>
                <a:ext cx="7345024" cy="191437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87322" y="5457182"/>
                <a:ext cx="5273751" cy="4153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"/>
                        <m:ctrlPr>
                          <a:rPr lang="fr-F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fr-F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  <m:r>
                          <a:rPr lang="fr-FR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𝑶𝒅𝒅𝒔</m:t>
                        </m:r>
                        <m:r>
                          <a:rPr lang="fr-FR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r-F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𝑹𝒂𝒕𝒊𝒐</m:t>
                        </m:r>
                        <m:r>
                          <a:rPr lang="fr-FR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fr-FR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fr-FR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  <m:r>
                          <a:rPr lang="fr-FR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r>
                          <a:rPr lang="fr-FR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𝑬𝒙𝒑</m:t>
                        </m:r>
                        <m:r>
                          <a:rPr lang="fr-FR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FR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𝜷</m:t>
                            </m:r>
                          </m:e>
                          <m:sub>
                            <m:r>
                              <a:rPr lang="fr-FR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</m:oMath>
                </a14:m>
                <a:r>
                  <a:rPr lang="fr-FR" b="1" dirty="0" smtClean="0">
                    <a:solidFill>
                      <a:schemeClr val="tx1"/>
                    </a:solidFill>
                  </a:rPr>
                  <a:t>   </a:t>
                </a:r>
                <a:r>
                  <a:rPr lang="fr-FR" b="1" dirty="0" smtClean="0">
                    <a:solidFill>
                      <a:srgbClr val="0000FF"/>
                    </a:solidFill>
                  </a:rPr>
                  <a:t>← Interprétation</a:t>
                </a:r>
                <a:endParaRPr lang="fr-FR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322" y="5457182"/>
                <a:ext cx="5273751" cy="415370"/>
              </a:xfrm>
              <a:prstGeom prst="rect">
                <a:avLst/>
              </a:prstGeom>
              <a:blipFill rotWithShape="0">
                <a:blip r:embed="rId3"/>
                <a:stretch>
                  <a:fillRect t="-151471" b="-2235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4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9598"/>
              </p:ext>
            </p:extLst>
          </p:nvPr>
        </p:nvGraphicFramePr>
        <p:xfrm>
          <a:off x="850393" y="2084832"/>
          <a:ext cx="7479790" cy="27080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2752"/>
                <a:gridCol w="1498519"/>
                <a:gridCol w="1498519"/>
              </a:tblGrid>
              <a:tr h="2881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N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>
                    <a:solidFill>
                      <a:srgbClr val="002060"/>
                    </a:solidFill>
                  </a:tcPr>
                </a:tc>
              </a:tr>
              <a:tr h="895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Ménages en état de viabilité critique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(Viabilité 0)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284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56.91%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</a:tr>
              <a:tr h="895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Ménages en état de viabilité stable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(</a:t>
                      </a:r>
                      <a:r>
                        <a:rPr lang="fr-FR" sz="2000" b="1" dirty="0" smtClean="0">
                          <a:effectLst/>
                        </a:rPr>
                        <a:t>Viabilité 1</a:t>
                      </a:r>
                      <a:r>
                        <a:rPr lang="fr-FR" sz="2000" b="1" dirty="0">
                          <a:effectLst/>
                        </a:rPr>
                        <a:t>)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215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effectLst/>
                        </a:rPr>
                        <a:t>43.09%</a:t>
                      </a:r>
                      <a:endParaRPr lang="fr-FR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</a:tr>
              <a:tr h="591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Total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499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100.00%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713" marR="72713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05256" y="1580223"/>
            <a:ext cx="70317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Distribution des ménages selon son état de viabilité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 smtClean="0"/>
              <a:t> Statistiques descriptives</a:t>
            </a:r>
            <a:endParaRPr lang="fr-FR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97280" y="5222059"/>
            <a:ext cx="722071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 panose="020B0604020202020204" pitchFamily="34" charset="0"/>
              <a:buChar char="►"/>
            </a:pPr>
            <a:r>
              <a:rPr lang="fr-FR" b="1" dirty="0"/>
              <a:t>Viabilité 0</a:t>
            </a:r>
            <a:r>
              <a:rPr lang="fr-FR" dirty="0"/>
              <a:t> : </a:t>
            </a:r>
            <a:r>
              <a:rPr lang="fr-FR" dirty="0" smtClean="0"/>
              <a:t>production &amp; revenu ne permettant de subvenir aux besoins </a:t>
            </a:r>
            <a:r>
              <a:rPr lang="fr-FR" b="1" dirty="0"/>
              <a:t>(État de</a:t>
            </a:r>
            <a:r>
              <a:rPr lang="fr-FR" dirty="0"/>
              <a:t> </a:t>
            </a:r>
            <a:r>
              <a:rPr lang="fr-FR" b="1" dirty="0"/>
              <a:t>viabilité critique)</a:t>
            </a:r>
            <a:endParaRPr lang="fr-FR" dirty="0"/>
          </a:p>
          <a:p>
            <a:pPr marL="342900" indent="-342900">
              <a:buFont typeface="Arial" panose="020B0604020202020204" pitchFamily="34" charset="0"/>
              <a:buChar char="►"/>
            </a:pPr>
            <a:r>
              <a:rPr lang="fr-FR" b="1" dirty="0"/>
              <a:t>Viabilité 1</a:t>
            </a:r>
            <a:r>
              <a:rPr lang="fr-FR" dirty="0"/>
              <a:t> : production &amp; revenu permettant de subvenir aux besoins </a:t>
            </a:r>
            <a:r>
              <a:rPr lang="fr-FR" b="1" dirty="0" smtClean="0"/>
              <a:t>(</a:t>
            </a:r>
            <a:r>
              <a:rPr lang="fr-FR" b="1" dirty="0"/>
              <a:t>État de viabilité stable)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88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05256" y="1580223"/>
            <a:ext cx="70317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latin typeface="Garamond" panose="02020404030301010803" pitchFamily="18" charset="0"/>
                <a:ea typeface="Calibri" panose="020F0502020204030204" pitchFamily="34" charset="0"/>
                <a:cs typeface="Arial" panose="020B0604020202020204" pitchFamily="34" charset="0"/>
              </a:rPr>
              <a:t>4 Types de chocs les plus fréquents| N=499</a:t>
            </a:r>
            <a:endParaRPr lang="fr-FR" sz="1050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►"/>
            </a:pPr>
            <a:r>
              <a:rPr lang="fr-FR" dirty="0" smtClean="0"/>
              <a:t> Statistiques descriptives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373628"/>
              </p:ext>
            </p:extLst>
          </p:nvPr>
        </p:nvGraphicFramePr>
        <p:xfrm>
          <a:off x="905256" y="2157982"/>
          <a:ext cx="7306055" cy="3814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2544"/>
                <a:gridCol w="1928580"/>
                <a:gridCol w="1024931"/>
              </a:tblGrid>
              <a:tr h="5111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Type de choc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Nb.</a:t>
                      </a:r>
                      <a:r>
                        <a:rPr lang="fr-FR" sz="16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Ménages ayant subi les chocs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fr-FR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</a:tr>
              <a:tr h="10494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Dégâts sur les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cultures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(sécheresse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, inondations, cyclones, etc.)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solidFill>
                            <a:schemeClr val="tx1"/>
                          </a:solidFill>
                          <a:effectLst/>
                        </a:rPr>
                        <a:t>237</a:t>
                      </a:r>
                      <a:endParaRPr lang="fr-F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50.64%</a:t>
                      </a:r>
                      <a:endParaRPr lang="fr-FR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7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Dégâts sur le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bétail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(maladie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, accident, décès)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115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24.57%</a:t>
                      </a:r>
                      <a:endParaRPr lang="fr-FR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7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Santé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(maladie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effectLst/>
                        </a:rPr>
                        <a:t>, accident d’un membre du 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ménage,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etc.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solidFill>
                            <a:schemeClr val="tx1"/>
                          </a:solidFill>
                          <a:effectLst/>
                        </a:rPr>
                        <a:t>115</a:t>
                      </a:r>
                      <a:endParaRPr lang="fr-F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24.57%</a:t>
                      </a:r>
                      <a:endParaRPr lang="fr-FR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7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Difficultés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alimentaires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(longue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soudure…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fr-FR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>
                          <a:solidFill>
                            <a:schemeClr val="tx1"/>
                          </a:solidFill>
                          <a:effectLst/>
                        </a:rPr>
                        <a:t>306</a:t>
                      </a:r>
                      <a:endParaRPr lang="fr-FR" sz="20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effectLst/>
                        </a:rPr>
                        <a:t>65.38%</a:t>
                      </a:r>
                      <a:endParaRPr lang="fr-FR" sz="2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CBC28F-D48F-498B-96BC-C780E8F5FB1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1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MPIANINA_THEME_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MPIANINA_THEME_PRESENTATION" id="{65FF6A61-BEB5-4C59-BB73-412E6C094D90}" vid="{5AC15900-138E-4175-8704-418A86A126B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1207</TotalTime>
  <Words>839</Words>
  <Application>Microsoft Office PowerPoint</Application>
  <PresentationFormat>Affichage à l'écran (4:3)</PresentationFormat>
  <Paragraphs>154</Paragraphs>
  <Slides>18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Courier New</vt:lpstr>
      <vt:lpstr>Garamond</vt:lpstr>
      <vt:lpstr>Times New Roman</vt:lpstr>
      <vt:lpstr>Wingdings</vt:lpstr>
      <vt:lpstr>MAMPIANINA_THEME_PRESENTATION</vt:lpstr>
      <vt:lpstr>Communication sur : la protection sociale et la viabilité des ménages exploitants</vt:lpstr>
      <vt:lpstr>Contexte</vt:lpstr>
      <vt:lpstr>Cadre conceptuel</vt:lpstr>
      <vt:lpstr>Cadre conceptuel</vt:lpstr>
      <vt:lpstr>Présentation PowerPoint</vt:lpstr>
      <vt:lpstr>Présentation PowerPoint</vt:lpstr>
      <vt:lpstr>Un premier modèle initial</vt:lpstr>
      <vt:lpstr> Statistiques descriptives</vt:lpstr>
      <vt:lpstr> Statistiques descriptives</vt:lpstr>
      <vt:lpstr> Statistiques descriptives</vt:lpstr>
      <vt:lpstr> Paramètres du modèle | Résultats 1</vt:lpstr>
      <vt:lpstr> Paramètres du modèle | Résultats 1</vt:lpstr>
      <vt:lpstr> Paramètres du modèle | Résultats 2</vt:lpstr>
      <vt:lpstr> Paramètres du modèle | Résultats 2</vt:lpstr>
      <vt:lpstr> Paramètres du modèle | Résultats 2</vt:lpstr>
      <vt:lpstr>Résumé &amp; Discussion</vt:lpstr>
      <vt:lpstr>Résumé &amp; Discussion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mampianina</dc:creator>
  <cp:lastModifiedBy>mampianina</cp:lastModifiedBy>
  <cp:revision>58</cp:revision>
  <dcterms:created xsi:type="dcterms:W3CDTF">2022-11-08T03:56:54Z</dcterms:created>
  <dcterms:modified xsi:type="dcterms:W3CDTF">2022-11-09T05:39:50Z</dcterms:modified>
</cp:coreProperties>
</file>