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8" r:id="rId3"/>
    <p:sldId id="257" r:id="rId4"/>
    <p:sldId id="258" r:id="rId5"/>
    <p:sldId id="272" r:id="rId6"/>
    <p:sldId id="271" r:id="rId7"/>
    <p:sldId id="259" r:id="rId8"/>
    <p:sldId id="261" r:id="rId9"/>
    <p:sldId id="263" r:id="rId10"/>
    <p:sldId id="270" r:id="rId11"/>
    <p:sldId id="269" r:id="rId12"/>
    <p:sldId id="264" r:id="rId13"/>
    <p:sldId id="265" r:id="rId14"/>
    <p:sldId id="266" r:id="rId15"/>
    <p:sldId id="267" r:id="rId16"/>
    <p:sldId id="273" r:id="rId17"/>
    <p:sldId id="275" r:id="rId18"/>
    <p:sldId id="274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426" autoAdjust="0"/>
  </p:normalViewPr>
  <p:slideViewPr>
    <p:cSldViewPr snapToGrid="0">
      <p:cViewPr varScale="1">
        <p:scale>
          <a:sx n="72" d="100"/>
          <a:sy n="72" d="100"/>
        </p:scale>
        <p:origin x="45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7FFF68-BE65-45DC-95FE-9A272D2C3304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43E32CC-83DC-4E92-9F26-B987F0FC8876}">
      <dgm:prSet phldrT="[Texte]" custT="1"/>
      <dgm:spPr/>
      <dgm:t>
        <a:bodyPr/>
        <a:lstStyle/>
        <a:p>
          <a:r>
            <a:rPr lang="fr-FR" sz="1400" b="1" dirty="0"/>
            <a:t>Co-définition </a:t>
          </a:r>
          <a:r>
            <a:rPr lang="fr-FR" sz="1400" dirty="0"/>
            <a:t>(identification conjointe du thème, des objectifs, nécessité mis à jours du programme d’enseignement, création de filières dédiées) </a:t>
          </a:r>
        </a:p>
      </dgm:t>
    </dgm:pt>
    <dgm:pt modelId="{2D8FF1B7-4B88-4045-9401-EE022DC4B026}" type="parTrans" cxnId="{34BB3293-C478-4104-9EB1-A72DE01B9819}">
      <dgm:prSet/>
      <dgm:spPr/>
      <dgm:t>
        <a:bodyPr/>
        <a:lstStyle/>
        <a:p>
          <a:endParaRPr lang="fr-FR" sz="2000"/>
        </a:p>
      </dgm:t>
    </dgm:pt>
    <dgm:pt modelId="{4FD6550D-55FD-4A26-88E7-11382D505637}" type="sibTrans" cxnId="{34BB3293-C478-4104-9EB1-A72DE01B9819}">
      <dgm:prSet/>
      <dgm:spPr/>
      <dgm:t>
        <a:bodyPr/>
        <a:lstStyle/>
        <a:p>
          <a:endParaRPr lang="fr-FR" sz="2000"/>
        </a:p>
      </dgm:t>
    </dgm:pt>
    <dgm:pt modelId="{8AFB717E-7F99-483A-A3DD-7BA907019D9C}">
      <dgm:prSet phldrT="[Texte]" custT="1"/>
      <dgm:spPr/>
      <dgm:t>
        <a:bodyPr/>
        <a:lstStyle/>
        <a:p>
          <a:r>
            <a:rPr lang="fr-FR" sz="1400" b="1" dirty="0"/>
            <a:t>Coréalisation</a:t>
          </a:r>
          <a:r>
            <a:rPr lang="fr-FR" sz="1400" dirty="0"/>
            <a:t> de l’ouvrage (identification des besoins en données, </a:t>
          </a:r>
          <a:r>
            <a:rPr lang="fr-FR" sz="1400" dirty="0" err="1"/>
            <a:t>co-écriture</a:t>
          </a:r>
          <a:r>
            <a:rPr lang="fr-FR" sz="1400" dirty="0"/>
            <a:t> et validation du plan, mise en œuvre conjointe du calendrier, </a:t>
          </a:r>
        </a:p>
      </dgm:t>
    </dgm:pt>
    <dgm:pt modelId="{C75A4FAE-4F9A-4D82-AE56-4EA4B1E69370}" type="parTrans" cxnId="{5B62C37F-BC25-4242-90C5-E98BF0D606DA}">
      <dgm:prSet/>
      <dgm:spPr/>
      <dgm:t>
        <a:bodyPr/>
        <a:lstStyle/>
        <a:p>
          <a:endParaRPr lang="fr-FR" sz="2000"/>
        </a:p>
      </dgm:t>
    </dgm:pt>
    <dgm:pt modelId="{571F6E42-A8F5-4760-982C-3C318375AE47}" type="sibTrans" cxnId="{5B62C37F-BC25-4242-90C5-E98BF0D606DA}">
      <dgm:prSet/>
      <dgm:spPr/>
      <dgm:t>
        <a:bodyPr/>
        <a:lstStyle/>
        <a:p>
          <a:endParaRPr lang="fr-FR" sz="2000"/>
        </a:p>
      </dgm:t>
    </dgm:pt>
    <dgm:pt modelId="{F0FA2ABE-E171-4604-A21B-12948B6EB44A}">
      <dgm:prSet phldrT="[Texte]" custT="1"/>
      <dgm:spPr/>
      <dgm:t>
        <a:bodyPr/>
        <a:lstStyle/>
        <a:p>
          <a:r>
            <a:rPr lang="fr-FR" sz="1400" b="1" dirty="0"/>
            <a:t>Co évaluation : </a:t>
          </a:r>
          <a:r>
            <a:rPr lang="fr-FR" sz="1400" b="0" dirty="0"/>
            <a:t>apprentissage sur les propositions et sur leur valeur dans  les décisions </a:t>
          </a:r>
          <a:r>
            <a:rPr lang="fr-FR" sz="1400" dirty="0"/>
            <a:t>et </a:t>
          </a:r>
          <a:r>
            <a:rPr lang="fr-FR" sz="1400" dirty="0" err="1"/>
            <a:t>coécriture</a:t>
          </a:r>
          <a:r>
            <a:rPr lang="fr-FR" sz="1400" dirty="0"/>
            <a:t>  </a:t>
          </a:r>
        </a:p>
      </dgm:t>
    </dgm:pt>
    <dgm:pt modelId="{2822A44B-801D-4B6D-A1AF-289CC75DE8CB}" type="parTrans" cxnId="{57369535-19DA-4E3E-9E30-2890F6A8379D}">
      <dgm:prSet/>
      <dgm:spPr/>
      <dgm:t>
        <a:bodyPr/>
        <a:lstStyle/>
        <a:p>
          <a:endParaRPr lang="fr-FR" sz="2000"/>
        </a:p>
      </dgm:t>
    </dgm:pt>
    <dgm:pt modelId="{613D68F4-0106-4FC5-B9D0-F2A6FE437191}" type="sibTrans" cxnId="{57369535-19DA-4E3E-9E30-2890F6A8379D}">
      <dgm:prSet/>
      <dgm:spPr/>
      <dgm:t>
        <a:bodyPr/>
        <a:lstStyle/>
        <a:p>
          <a:endParaRPr lang="fr-FR" sz="2000"/>
        </a:p>
      </dgm:t>
    </dgm:pt>
    <dgm:pt modelId="{9F99311C-516F-42C6-92CA-7DEC1E7106D2}">
      <dgm:prSet phldrT="[Texte]" custT="1"/>
      <dgm:spPr/>
      <dgm:t>
        <a:bodyPr/>
        <a:lstStyle/>
        <a:p>
          <a:r>
            <a:rPr lang="fr-FR" sz="1400" b="1" dirty="0" err="1"/>
            <a:t>Codiagnostic</a:t>
          </a:r>
          <a:r>
            <a:rPr lang="fr-FR" sz="1400" b="1" dirty="0"/>
            <a:t> de l’existant </a:t>
          </a:r>
        </a:p>
        <a:p>
          <a:r>
            <a:rPr lang="fr-FR" sz="1400" b="0" dirty="0"/>
            <a:t>Compréhension partagée de la pertinence de l’ouvrage (JSL </a:t>
          </a:r>
          <a:r>
            <a:rPr lang="fr-FR" sz="1400" dirty="0"/>
            <a:t>et tables rondes, soties pédagogiques,…) </a:t>
          </a:r>
        </a:p>
      </dgm:t>
    </dgm:pt>
    <dgm:pt modelId="{936504D3-409F-4A77-BBFD-BEE6DACD135E}" type="parTrans" cxnId="{86925583-C9C1-4DC8-9C87-C974BEDCFB23}">
      <dgm:prSet/>
      <dgm:spPr/>
      <dgm:t>
        <a:bodyPr/>
        <a:lstStyle/>
        <a:p>
          <a:endParaRPr lang="fr-FR" sz="2000"/>
        </a:p>
      </dgm:t>
    </dgm:pt>
    <dgm:pt modelId="{8C2E242D-0FC0-41F6-BA40-EFA70D6DCA4C}" type="sibTrans" cxnId="{86925583-C9C1-4DC8-9C87-C974BEDCFB23}">
      <dgm:prSet/>
      <dgm:spPr/>
      <dgm:t>
        <a:bodyPr/>
        <a:lstStyle/>
        <a:p>
          <a:endParaRPr lang="fr-FR" sz="2000"/>
        </a:p>
      </dgm:t>
    </dgm:pt>
    <dgm:pt modelId="{9C8C9DBA-B94B-47D5-8EEA-9EBE441A917D}" type="pres">
      <dgm:prSet presAssocID="{017FFF68-BE65-45DC-95FE-9A272D2C3304}" presName="cycle" presStyleCnt="0">
        <dgm:presLayoutVars>
          <dgm:dir/>
          <dgm:resizeHandles val="exact"/>
        </dgm:presLayoutVars>
      </dgm:prSet>
      <dgm:spPr/>
    </dgm:pt>
    <dgm:pt modelId="{4D1220B0-7126-4CA4-9083-DC7C02F92651}" type="pres">
      <dgm:prSet presAssocID="{343E32CC-83DC-4E92-9F26-B987F0FC8876}" presName="node" presStyleLbl="node1" presStyleIdx="0" presStyleCnt="4" custScaleX="111223">
        <dgm:presLayoutVars>
          <dgm:bulletEnabled val="1"/>
        </dgm:presLayoutVars>
      </dgm:prSet>
      <dgm:spPr/>
    </dgm:pt>
    <dgm:pt modelId="{B226AB44-34FA-4701-B97E-AE0758F00C6E}" type="pres">
      <dgm:prSet presAssocID="{343E32CC-83DC-4E92-9F26-B987F0FC8876}" presName="spNode" presStyleCnt="0"/>
      <dgm:spPr/>
    </dgm:pt>
    <dgm:pt modelId="{819F9AAB-6FB2-4287-B7B8-4C2F84996AD9}" type="pres">
      <dgm:prSet presAssocID="{4FD6550D-55FD-4A26-88E7-11382D505637}" presName="sibTrans" presStyleLbl="sibTrans1D1" presStyleIdx="0" presStyleCnt="4"/>
      <dgm:spPr/>
    </dgm:pt>
    <dgm:pt modelId="{390AF2E4-7A4B-49D1-A319-F0E5B0D6F60B}" type="pres">
      <dgm:prSet presAssocID="{8AFB717E-7F99-483A-A3DD-7BA907019D9C}" presName="node" presStyleLbl="node1" presStyleIdx="1" presStyleCnt="4" custScaleX="118328" custRadScaleRad="114156">
        <dgm:presLayoutVars>
          <dgm:bulletEnabled val="1"/>
        </dgm:presLayoutVars>
      </dgm:prSet>
      <dgm:spPr/>
    </dgm:pt>
    <dgm:pt modelId="{753A1B64-0149-4618-8F93-FCA764F94E75}" type="pres">
      <dgm:prSet presAssocID="{8AFB717E-7F99-483A-A3DD-7BA907019D9C}" presName="spNode" presStyleCnt="0"/>
      <dgm:spPr/>
    </dgm:pt>
    <dgm:pt modelId="{CB79CAEE-2A5D-4FCF-9BBE-23F64ABB2870}" type="pres">
      <dgm:prSet presAssocID="{571F6E42-A8F5-4760-982C-3C318375AE47}" presName="sibTrans" presStyleLbl="sibTrans1D1" presStyleIdx="1" presStyleCnt="4"/>
      <dgm:spPr/>
    </dgm:pt>
    <dgm:pt modelId="{449AB296-79B4-418A-BA40-5105DB9037C3}" type="pres">
      <dgm:prSet presAssocID="{F0FA2ABE-E171-4604-A21B-12948B6EB44A}" presName="node" presStyleLbl="node1" presStyleIdx="2" presStyleCnt="4">
        <dgm:presLayoutVars>
          <dgm:bulletEnabled val="1"/>
        </dgm:presLayoutVars>
      </dgm:prSet>
      <dgm:spPr/>
    </dgm:pt>
    <dgm:pt modelId="{7F9B8272-F263-4CBC-92B2-FA3AE92D791A}" type="pres">
      <dgm:prSet presAssocID="{F0FA2ABE-E171-4604-A21B-12948B6EB44A}" presName="spNode" presStyleCnt="0"/>
      <dgm:spPr/>
    </dgm:pt>
    <dgm:pt modelId="{C41F81CF-031D-4FC7-8BFB-AEA1B248BF43}" type="pres">
      <dgm:prSet presAssocID="{613D68F4-0106-4FC5-B9D0-F2A6FE437191}" presName="sibTrans" presStyleLbl="sibTrans1D1" presStyleIdx="2" presStyleCnt="4"/>
      <dgm:spPr/>
    </dgm:pt>
    <dgm:pt modelId="{D1D97CBF-BF3C-45E9-B47F-8E381DB8134A}" type="pres">
      <dgm:prSet presAssocID="{9F99311C-516F-42C6-92CA-7DEC1E7106D2}" presName="node" presStyleLbl="node1" presStyleIdx="3" presStyleCnt="4" custScaleX="113493" custRadScaleRad="114310">
        <dgm:presLayoutVars>
          <dgm:bulletEnabled val="1"/>
        </dgm:presLayoutVars>
      </dgm:prSet>
      <dgm:spPr/>
    </dgm:pt>
    <dgm:pt modelId="{BC0CE6F9-7E89-4783-8F57-21FA67563EFF}" type="pres">
      <dgm:prSet presAssocID="{9F99311C-516F-42C6-92CA-7DEC1E7106D2}" presName="spNode" presStyleCnt="0"/>
      <dgm:spPr/>
    </dgm:pt>
    <dgm:pt modelId="{0FBB98EE-FF70-40A9-B02F-5508856E0771}" type="pres">
      <dgm:prSet presAssocID="{8C2E242D-0FC0-41F6-BA40-EFA70D6DCA4C}" presName="sibTrans" presStyleLbl="sibTrans1D1" presStyleIdx="3" presStyleCnt="4"/>
      <dgm:spPr/>
    </dgm:pt>
  </dgm:ptLst>
  <dgm:cxnLst>
    <dgm:cxn modelId="{E42D500D-53B9-4D90-8587-78B59348B5A4}" type="presOf" srcId="{613D68F4-0106-4FC5-B9D0-F2A6FE437191}" destId="{C41F81CF-031D-4FC7-8BFB-AEA1B248BF43}" srcOrd="0" destOrd="0" presId="urn:microsoft.com/office/officeart/2005/8/layout/cycle6"/>
    <dgm:cxn modelId="{E7EC5F1C-00C2-4076-B3DE-EB5B06DB27D5}" type="presOf" srcId="{9F99311C-516F-42C6-92CA-7DEC1E7106D2}" destId="{D1D97CBF-BF3C-45E9-B47F-8E381DB8134A}" srcOrd="0" destOrd="0" presId="urn:microsoft.com/office/officeart/2005/8/layout/cycle6"/>
    <dgm:cxn modelId="{57369535-19DA-4E3E-9E30-2890F6A8379D}" srcId="{017FFF68-BE65-45DC-95FE-9A272D2C3304}" destId="{F0FA2ABE-E171-4604-A21B-12948B6EB44A}" srcOrd="2" destOrd="0" parTransId="{2822A44B-801D-4B6D-A1AF-289CC75DE8CB}" sibTransId="{613D68F4-0106-4FC5-B9D0-F2A6FE437191}"/>
    <dgm:cxn modelId="{B69AF347-8CC4-433F-AE2A-574B3CA78AC3}" type="presOf" srcId="{4FD6550D-55FD-4A26-88E7-11382D505637}" destId="{819F9AAB-6FB2-4287-B7B8-4C2F84996AD9}" srcOrd="0" destOrd="0" presId="urn:microsoft.com/office/officeart/2005/8/layout/cycle6"/>
    <dgm:cxn modelId="{5B62C37F-BC25-4242-90C5-E98BF0D606DA}" srcId="{017FFF68-BE65-45DC-95FE-9A272D2C3304}" destId="{8AFB717E-7F99-483A-A3DD-7BA907019D9C}" srcOrd="1" destOrd="0" parTransId="{C75A4FAE-4F9A-4D82-AE56-4EA4B1E69370}" sibTransId="{571F6E42-A8F5-4760-982C-3C318375AE47}"/>
    <dgm:cxn modelId="{86925583-C9C1-4DC8-9C87-C974BEDCFB23}" srcId="{017FFF68-BE65-45DC-95FE-9A272D2C3304}" destId="{9F99311C-516F-42C6-92CA-7DEC1E7106D2}" srcOrd="3" destOrd="0" parTransId="{936504D3-409F-4A77-BBFD-BEE6DACD135E}" sibTransId="{8C2E242D-0FC0-41F6-BA40-EFA70D6DCA4C}"/>
    <dgm:cxn modelId="{34BB3293-C478-4104-9EB1-A72DE01B9819}" srcId="{017FFF68-BE65-45DC-95FE-9A272D2C3304}" destId="{343E32CC-83DC-4E92-9F26-B987F0FC8876}" srcOrd="0" destOrd="0" parTransId="{2D8FF1B7-4B88-4045-9401-EE022DC4B026}" sibTransId="{4FD6550D-55FD-4A26-88E7-11382D505637}"/>
    <dgm:cxn modelId="{070C6394-0C46-4746-B677-2CB9D5037229}" type="presOf" srcId="{017FFF68-BE65-45DC-95FE-9A272D2C3304}" destId="{9C8C9DBA-B94B-47D5-8EEA-9EBE441A917D}" srcOrd="0" destOrd="0" presId="urn:microsoft.com/office/officeart/2005/8/layout/cycle6"/>
    <dgm:cxn modelId="{BCBAA598-3369-4140-8B56-A14899B48A7A}" type="presOf" srcId="{F0FA2ABE-E171-4604-A21B-12948B6EB44A}" destId="{449AB296-79B4-418A-BA40-5105DB9037C3}" srcOrd="0" destOrd="0" presId="urn:microsoft.com/office/officeart/2005/8/layout/cycle6"/>
    <dgm:cxn modelId="{2E50F6A6-BE2B-40BA-B6A9-F8BFC3278E75}" type="presOf" srcId="{8C2E242D-0FC0-41F6-BA40-EFA70D6DCA4C}" destId="{0FBB98EE-FF70-40A9-B02F-5508856E0771}" srcOrd="0" destOrd="0" presId="urn:microsoft.com/office/officeart/2005/8/layout/cycle6"/>
    <dgm:cxn modelId="{27CE10A9-9AF2-4F91-9C54-A68DFB5E4D0C}" type="presOf" srcId="{343E32CC-83DC-4E92-9F26-B987F0FC8876}" destId="{4D1220B0-7126-4CA4-9083-DC7C02F92651}" srcOrd="0" destOrd="0" presId="urn:microsoft.com/office/officeart/2005/8/layout/cycle6"/>
    <dgm:cxn modelId="{1085CFB4-4113-4F74-9D86-DBE3554E73AF}" type="presOf" srcId="{8AFB717E-7F99-483A-A3DD-7BA907019D9C}" destId="{390AF2E4-7A4B-49D1-A319-F0E5B0D6F60B}" srcOrd="0" destOrd="0" presId="urn:microsoft.com/office/officeart/2005/8/layout/cycle6"/>
    <dgm:cxn modelId="{B5F72AFA-BD75-4CE0-84CF-8384A14B21CE}" type="presOf" srcId="{571F6E42-A8F5-4760-982C-3C318375AE47}" destId="{CB79CAEE-2A5D-4FCF-9BBE-23F64ABB2870}" srcOrd="0" destOrd="0" presId="urn:microsoft.com/office/officeart/2005/8/layout/cycle6"/>
    <dgm:cxn modelId="{D75805A8-88B8-4CD2-9CBC-27F2D487A652}" type="presParOf" srcId="{9C8C9DBA-B94B-47D5-8EEA-9EBE441A917D}" destId="{4D1220B0-7126-4CA4-9083-DC7C02F92651}" srcOrd="0" destOrd="0" presId="urn:microsoft.com/office/officeart/2005/8/layout/cycle6"/>
    <dgm:cxn modelId="{9CF1FFBD-03F7-45A4-9AC4-F5C2A7CEF52A}" type="presParOf" srcId="{9C8C9DBA-B94B-47D5-8EEA-9EBE441A917D}" destId="{B226AB44-34FA-4701-B97E-AE0758F00C6E}" srcOrd="1" destOrd="0" presId="urn:microsoft.com/office/officeart/2005/8/layout/cycle6"/>
    <dgm:cxn modelId="{279D6FB5-FC5B-42CE-B9FE-7EF86828FB93}" type="presParOf" srcId="{9C8C9DBA-B94B-47D5-8EEA-9EBE441A917D}" destId="{819F9AAB-6FB2-4287-B7B8-4C2F84996AD9}" srcOrd="2" destOrd="0" presId="urn:microsoft.com/office/officeart/2005/8/layout/cycle6"/>
    <dgm:cxn modelId="{3DA0571D-40E9-4458-85E3-4F6724DD4326}" type="presParOf" srcId="{9C8C9DBA-B94B-47D5-8EEA-9EBE441A917D}" destId="{390AF2E4-7A4B-49D1-A319-F0E5B0D6F60B}" srcOrd="3" destOrd="0" presId="urn:microsoft.com/office/officeart/2005/8/layout/cycle6"/>
    <dgm:cxn modelId="{A7EE44EA-F20C-4637-A45E-5357DF3F63E3}" type="presParOf" srcId="{9C8C9DBA-B94B-47D5-8EEA-9EBE441A917D}" destId="{753A1B64-0149-4618-8F93-FCA764F94E75}" srcOrd="4" destOrd="0" presId="urn:microsoft.com/office/officeart/2005/8/layout/cycle6"/>
    <dgm:cxn modelId="{29261156-8B50-4BA5-8EDC-0461E814F80B}" type="presParOf" srcId="{9C8C9DBA-B94B-47D5-8EEA-9EBE441A917D}" destId="{CB79CAEE-2A5D-4FCF-9BBE-23F64ABB2870}" srcOrd="5" destOrd="0" presId="urn:microsoft.com/office/officeart/2005/8/layout/cycle6"/>
    <dgm:cxn modelId="{97E9E3EE-3FA4-457D-9D63-653CF1A62046}" type="presParOf" srcId="{9C8C9DBA-B94B-47D5-8EEA-9EBE441A917D}" destId="{449AB296-79B4-418A-BA40-5105DB9037C3}" srcOrd="6" destOrd="0" presId="urn:microsoft.com/office/officeart/2005/8/layout/cycle6"/>
    <dgm:cxn modelId="{C5713389-D863-4363-B73F-BB92B962D2FF}" type="presParOf" srcId="{9C8C9DBA-B94B-47D5-8EEA-9EBE441A917D}" destId="{7F9B8272-F263-4CBC-92B2-FA3AE92D791A}" srcOrd="7" destOrd="0" presId="urn:microsoft.com/office/officeart/2005/8/layout/cycle6"/>
    <dgm:cxn modelId="{D83E8694-7897-4EC4-9A39-D2B8321850D8}" type="presParOf" srcId="{9C8C9DBA-B94B-47D5-8EEA-9EBE441A917D}" destId="{C41F81CF-031D-4FC7-8BFB-AEA1B248BF43}" srcOrd="8" destOrd="0" presId="urn:microsoft.com/office/officeart/2005/8/layout/cycle6"/>
    <dgm:cxn modelId="{83A23C79-49D6-44A8-8F17-6BF45B460698}" type="presParOf" srcId="{9C8C9DBA-B94B-47D5-8EEA-9EBE441A917D}" destId="{D1D97CBF-BF3C-45E9-B47F-8E381DB8134A}" srcOrd="9" destOrd="0" presId="urn:microsoft.com/office/officeart/2005/8/layout/cycle6"/>
    <dgm:cxn modelId="{98F255D2-6543-426B-B390-D88FC5F83738}" type="presParOf" srcId="{9C8C9DBA-B94B-47D5-8EEA-9EBE441A917D}" destId="{BC0CE6F9-7E89-4783-8F57-21FA67563EFF}" srcOrd="10" destOrd="0" presId="urn:microsoft.com/office/officeart/2005/8/layout/cycle6"/>
    <dgm:cxn modelId="{7B5DFE07-5E51-43DF-9B73-568DA1C60610}" type="presParOf" srcId="{9C8C9DBA-B94B-47D5-8EEA-9EBE441A917D}" destId="{0FBB98EE-FF70-40A9-B02F-5508856E0771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1220B0-7126-4CA4-9083-DC7C02F92651}">
      <dsp:nvSpPr>
        <dsp:cNvPr id="0" name=""/>
        <dsp:cNvSpPr/>
      </dsp:nvSpPr>
      <dsp:spPr>
        <a:xfrm>
          <a:off x="2721123" y="2926"/>
          <a:ext cx="2248832" cy="13142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Co-définition </a:t>
          </a:r>
          <a:r>
            <a:rPr lang="fr-FR" sz="1400" kern="1200" dirty="0"/>
            <a:t>(identification conjointe du thème, des objectifs, nécessité mis à jours du programme d’enseignement, création de filières dédiées) </a:t>
          </a:r>
        </a:p>
      </dsp:txBody>
      <dsp:txXfrm>
        <a:off x="2785279" y="67082"/>
        <a:ext cx="2120520" cy="1185931"/>
      </dsp:txXfrm>
    </dsp:sp>
    <dsp:sp modelId="{819F9AAB-6FB2-4287-B7B8-4C2F84996AD9}">
      <dsp:nvSpPr>
        <dsp:cNvPr id="0" name=""/>
        <dsp:cNvSpPr/>
      </dsp:nvSpPr>
      <dsp:spPr>
        <a:xfrm>
          <a:off x="2064449" y="845589"/>
          <a:ext cx="4339609" cy="4339609"/>
        </a:xfrm>
        <a:custGeom>
          <a:avLst/>
          <a:gdLst/>
          <a:ahLst/>
          <a:cxnLst/>
          <a:rect l="0" t="0" r="0" b="0"/>
          <a:pathLst>
            <a:path>
              <a:moveTo>
                <a:pt x="2921869" y="134503"/>
              </a:moveTo>
              <a:arcTo wR="2169804" hR="2169804" stAng="17416787" swAng="2784472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0AF2E4-7A4B-49D1-A319-F0E5B0D6F60B}">
      <dsp:nvSpPr>
        <dsp:cNvPr id="0" name=""/>
        <dsp:cNvSpPr/>
      </dsp:nvSpPr>
      <dsp:spPr>
        <a:xfrm>
          <a:off x="5126257" y="2172731"/>
          <a:ext cx="2392489" cy="13142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Coréalisation</a:t>
          </a:r>
          <a:r>
            <a:rPr lang="fr-FR" sz="1400" kern="1200" dirty="0"/>
            <a:t> de l’ouvrage (identification des besoins en données, </a:t>
          </a:r>
          <a:r>
            <a:rPr lang="fr-FR" sz="1400" kern="1200" dirty="0" err="1"/>
            <a:t>co-écriture</a:t>
          </a:r>
          <a:r>
            <a:rPr lang="fr-FR" sz="1400" kern="1200" dirty="0"/>
            <a:t> et validation du plan, mise en œuvre conjointe du calendrier, </a:t>
          </a:r>
        </a:p>
      </dsp:txBody>
      <dsp:txXfrm>
        <a:off x="5190413" y="2236887"/>
        <a:ext cx="2264177" cy="1185931"/>
      </dsp:txXfrm>
    </dsp:sp>
    <dsp:sp modelId="{CB79CAEE-2A5D-4FCF-9BBE-23F64ABB2870}">
      <dsp:nvSpPr>
        <dsp:cNvPr id="0" name=""/>
        <dsp:cNvSpPr/>
      </dsp:nvSpPr>
      <dsp:spPr>
        <a:xfrm>
          <a:off x="2051830" y="505098"/>
          <a:ext cx="4339609" cy="4339609"/>
        </a:xfrm>
        <a:custGeom>
          <a:avLst/>
          <a:gdLst/>
          <a:ahLst/>
          <a:cxnLst/>
          <a:rect l="0" t="0" r="0" b="0"/>
          <a:pathLst>
            <a:path>
              <a:moveTo>
                <a:pt x="4174849" y="2999173"/>
              </a:moveTo>
              <a:arcTo wR="2169804" hR="2169804" stAng="1348320" swAng="300129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9AB296-79B4-418A-BA40-5105DB9037C3}">
      <dsp:nvSpPr>
        <dsp:cNvPr id="0" name=""/>
        <dsp:cNvSpPr/>
      </dsp:nvSpPr>
      <dsp:spPr>
        <a:xfrm>
          <a:off x="2834583" y="4342536"/>
          <a:ext cx="2021913" cy="13142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Co évaluation : </a:t>
          </a:r>
          <a:r>
            <a:rPr lang="fr-FR" sz="1400" b="0" kern="1200" dirty="0"/>
            <a:t>apprentissage sur les propositions et sur leur valeur dans  les décisions </a:t>
          </a:r>
          <a:r>
            <a:rPr lang="fr-FR" sz="1400" kern="1200" dirty="0"/>
            <a:t>et </a:t>
          </a:r>
          <a:r>
            <a:rPr lang="fr-FR" sz="1400" kern="1200" dirty="0" err="1"/>
            <a:t>coécriture</a:t>
          </a:r>
          <a:r>
            <a:rPr lang="fr-FR" sz="1400" kern="1200" dirty="0"/>
            <a:t>  </a:t>
          </a:r>
        </a:p>
      </dsp:txBody>
      <dsp:txXfrm>
        <a:off x="2898739" y="4406692"/>
        <a:ext cx="1893601" cy="1185931"/>
      </dsp:txXfrm>
    </dsp:sp>
    <dsp:sp modelId="{C41F81CF-031D-4FC7-8BFB-AEA1B248BF43}">
      <dsp:nvSpPr>
        <dsp:cNvPr id="0" name=""/>
        <dsp:cNvSpPr/>
      </dsp:nvSpPr>
      <dsp:spPr>
        <a:xfrm>
          <a:off x="1295687" y="503893"/>
          <a:ext cx="4339609" cy="4339609"/>
        </a:xfrm>
        <a:custGeom>
          <a:avLst/>
          <a:gdLst/>
          <a:ahLst/>
          <a:cxnLst/>
          <a:rect l="0" t="0" r="0" b="0"/>
          <a:pathLst>
            <a:path>
              <a:moveTo>
                <a:pt x="1521017" y="4240343"/>
              </a:moveTo>
              <a:arcTo wR="2169804" hR="2169804" stAng="6443879" swAng="300570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D97CBF-BF3C-45E9-B47F-8E381DB8134A}">
      <dsp:nvSpPr>
        <dsp:cNvPr id="0" name=""/>
        <dsp:cNvSpPr/>
      </dsp:nvSpPr>
      <dsp:spPr>
        <a:xfrm>
          <a:off x="217870" y="2172731"/>
          <a:ext cx="2294730" cy="13142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 err="1"/>
            <a:t>Codiagnostic</a:t>
          </a:r>
          <a:r>
            <a:rPr lang="fr-FR" sz="1400" b="1" kern="1200" dirty="0"/>
            <a:t> de l’existant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0" kern="1200" dirty="0"/>
            <a:t>Compréhension partagée de la pertinence de l’ouvrage (JSL </a:t>
          </a:r>
          <a:r>
            <a:rPr lang="fr-FR" sz="1400" kern="1200" dirty="0"/>
            <a:t>et tables rondes, soties pédagogiques,…) </a:t>
          </a:r>
        </a:p>
      </dsp:txBody>
      <dsp:txXfrm>
        <a:off x="282026" y="2236887"/>
        <a:ext cx="2166418" cy="1185931"/>
      </dsp:txXfrm>
    </dsp:sp>
    <dsp:sp modelId="{0FBB98EE-FF70-40A9-B02F-5508856E0771}">
      <dsp:nvSpPr>
        <dsp:cNvPr id="0" name=""/>
        <dsp:cNvSpPr/>
      </dsp:nvSpPr>
      <dsp:spPr>
        <a:xfrm>
          <a:off x="1282936" y="847057"/>
          <a:ext cx="4339609" cy="4339609"/>
        </a:xfrm>
        <a:custGeom>
          <a:avLst/>
          <a:gdLst/>
          <a:ahLst/>
          <a:cxnLst/>
          <a:rect l="0" t="0" r="0" b="0"/>
          <a:pathLst>
            <a:path>
              <a:moveTo>
                <a:pt x="177781" y="1309633"/>
              </a:moveTo>
              <a:arcTo wR="2169804" hR="2169804" stAng="12201305" swAng="278874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SN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CBD59-C6B7-4DF7-A627-1FC448B006D0}" type="datetimeFigureOut">
              <a:rPr lang="fr-SN" smtClean="0"/>
              <a:t>17/06/2025</a:t>
            </a:fld>
            <a:endParaRPr lang="fr-SN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SN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SN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SN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10976-7BFF-421C-877B-71FA08C7C758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1654829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S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compagnies privées étrangères et</a:t>
            </a:r>
            <a:r>
              <a:rPr lang="fr-SN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PETROSEN</a:t>
            </a:r>
            <a:endParaRPr lang="fr-FR" dirty="0"/>
          </a:p>
          <a:p>
            <a:r>
              <a:rPr lang="fr-FR" dirty="0"/>
              <a:t>l’impact positif de ces ressources dans le processus de développement économique doit être appréhendé avec prudence, car n’étant pas acquis</a:t>
            </a:r>
            <a:endParaRPr lang="fr-SN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10976-7BFF-421C-877B-71FA08C7C758}" type="slidenum">
              <a:rPr lang="fr-SN" smtClean="0"/>
              <a:t>2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1516629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l’impact positif de ces ressources dans le processus de développement économique doit être appréhendé avec prudence, car n’étant pas acquis</a:t>
            </a:r>
            <a:endParaRPr lang="fr-SN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10976-7BFF-421C-877B-71FA08C7C758}" type="slidenum">
              <a:rPr lang="fr-SN" smtClean="0"/>
              <a:t>3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3081767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SN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10976-7BFF-421C-877B-71FA08C7C758}" type="slidenum">
              <a:rPr lang="fr-SN" smtClean="0"/>
              <a:t>5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1310876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 propositions reçues  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SN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10976-7BFF-421C-877B-71FA08C7C758}" type="slidenum">
              <a:rPr lang="fr-SN" smtClean="0"/>
              <a:t>12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3042272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SN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fr-SN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824C6-886C-43F1-ADFB-06FA68CD596D}" type="datetimeFigureOut">
              <a:rPr lang="fr-SN" smtClean="0"/>
              <a:t>17/06/2025</a:t>
            </a:fld>
            <a:endParaRPr lang="fr-S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S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8186-5435-48EE-B323-E5D90AB1CC04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3296326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SN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SN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824C6-886C-43F1-ADFB-06FA68CD596D}" type="datetimeFigureOut">
              <a:rPr lang="fr-SN" smtClean="0"/>
              <a:t>17/06/2025</a:t>
            </a:fld>
            <a:endParaRPr lang="fr-S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S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8186-5435-48EE-B323-E5D90AB1CC04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1408428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SN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SN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824C6-886C-43F1-ADFB-06FA68CD596D}" type="datetimeFigureOut">
              <a:rPr lang="fr-SN" smtClean="0"/>
              <a:t>17/06/2025</a:t>
            </a:fld>
            <a:endParaRPr lang="fr-S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S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8186-5435-48EE-B323-E5D90AB1CC04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1099403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SN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SN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824C6-886C-43F1-ADFB-06FA68CD596D}" type="datetimeFigureOut">
              <a:rPr lang="fr-SN" smtClean="0"/>
              <a:t>17/06/2025</a:t>
            </a:fld>
            <a:endParaRPr lang="fr-S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S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8186-5435-48EE-B323-E5D90AB1CC04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753009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SN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824C6-886C-43F1-ADFB-06FA68CD596D}" type="datetimeFigureOut">
              <a:rPr lang="fr-SN" smtClean="0"/>
              <a:t>17/06/2025</a:t>
            </a:fld>
            <a:endParaRPr lang="fr-S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S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8186-5435-48EE-B323-E5D90AB1CC04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310989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SN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SN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SN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824C6-886C-43F1-ADFB-06FA68CD596D}" type="datetimeFigureOut">
              <a:rPr lang="fr-SN" smtClean="0"/>
              <a:t>17/06/2025</a:t>
            </a:fld>
            <a:endParaRPr lang="fr-SN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SN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8186-5435-48EE-B323-E5D90AB1CC04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3848834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SN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SN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SN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824C6-886C-43F1-ADFB-06FA68CD596D}" type="datetimeFigureOut">
              <a:rPr lang="fr-SN" smtClean="0"/>
              <a:t>17/06/2025</a:t>
            </a:fld>
            <a:endParaRPr lang="fr-SN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SN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8186-5435-48EE-B323-E5D90AB1CC04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770959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SN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824C6-886C-43F1-ADFB-06FA68CD596D}" type="datetimeFigureOut">
              <a:rPr lang="fr-SN" smtClean="0"/>
              <a:t>17/06/2025</a:t>
            </a:fld>
            <a:endParaRPr lang="fr-SN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SN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8186-5435-48EE-B323-E5D90AB1CC04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28696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824C6-886C-43F1-ADFB-06FA68CD596D}" type="datetimeFigureOut">
              <a:rPr lang="fr-SN" smtClean="0"/>
              <a:t>17/06/2025</a:t>
            </a:fld>
            <a:endParaRPr lang="fr-SN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SN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8186-5435-48EE-B323-E5D90AB1CC04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3623288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SN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SN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824C6-886C-43F1-ADFB-06FA68CD596D}" type="datetimeFigureOut">
              <a:rPr lang="fr-SN" smtClean="0"/>
              <a:t>17/06/2025</a:t>
            </a:fld>
            <a:endParaRPr lang="fr-SN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SN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8186-5435-48EE-B323-E5D90AB1CC04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2262179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SN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SN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824C6-886C-43F1-ADFB-06FA68CD596D}" type="datetimeFigureOut">
              <a:rPr lang="fr-SN" smtClean="0"/>
              <a:t>17/06/2025</a:t>
            </a:fld>
            <a:endParaRPr lang="fr-SN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SN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8186-5435-48EE-B323-E5D90AB1CC04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1446693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SN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SN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824C6-886C-43F1-ADFB-06FA68CD596D}" type="datetimeFigureOut">
              <a:rPr lang="fr-SN" smtClean="0"/>
              <a:t>17/06/2025</a:t>
            </a:fld>
            <a:endParaRPr lang="fr-S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S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98186-5435-48EE-B323-E5D90AB1CC04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999728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5422" y="1850833"/>
            <a:ext cx="11688896" cy="2394625"/>
          </a:xfrm>
        </p:spPr>
        <p:txBody>
          <a:bodyPr>
            <a:noAutofit/>
          </a:bodyPr>
          <a:lstStyle/>
          <a:p>
            <a:r>
              <a:rPr lang="fr-SN" sz="3600" b="1" dirty="0"/>
              <a:t>Etat d’avancement du projet d’ouvrage collectif sur </a:t>
            </a:r>
            <a:r>
              <a:rPr lang="fr-FR" sz="3600" b="1" dirty="0"/>
              <a:t>Richesse ou malédiction ? </a:t>
            </a:r>
            <a:br>
              <a:rPr lang="fr-FR" sz="3600" b="1" dirty="0"/>
            </a:br>
            <a:br>
              <a:rPr lang="fr-FR" sz="3600" dirty="0"/>
            </a:br>
            <a:r>
              <a:rPr lang="fr-FR" sz="3600" b="1" dirty="0"/>
              <a:t>Les défis de soutenabilité de l’exploitation du pétrole et du gaz au Sénégal</a:t>
            </a:r>
            <a:endParaRPr lang="fr-SN" sz="3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67747" y="5208103"/>
            <a:ext cx="11413435" cy="1421297"/>
          </a:xfrm>
        </p:spPr>
        <p:txBody>
          <a:bodyPr>
            <a:normAutofit/>
          </a:bodyPr>
          <a:lstStyle/>
          <a:p>
            <a:r>
              <a:rPr lang="fr-FR" dirty="0"/>
              <a:t>Présentation JUMI</a:t>
            </a:r>
          </a:p>
          <a:p>
            <a:r>
              <a:rPr lang="fr-FR" dirty="0"/>
              <a:t>17 juin 2025</a:t>
            </a:r>
          </a:p>
          <a:p>
            <a:r>
              <a:rPr lang="fr-FR" dirty="0"/>
              <a:t>Vincent </a:t>
            </a:r>
            <a:r>
              <a:rPr lang="fr-FR" dirty="0" err="1"/>
              <a:t>Geronimi</a:t>
            </a:r>
            <a:r>
              <a:rPr lang="fr-FR" dirty="0"/>
              <a:t>, </a:t>
            </a:r>
            <a:r>
              <a:rPr lang="fr-FR" dirty="0" err="1"/>
              <a:t>Waly</a:t>
            </a:r>
            <a:r>
              <a:rPr lang="fr-FR" dirty="0"/>
              <a:t> </a:t>
            </a:r>
            <a:r>
              <a:rPr lang="fr-FR" dirty="0" err="1"/>
              <a:t>Bocoum</a:t>
            </a:r>
            <a:r>
              <a:rPr lang="fr-FR" dirty="0"/>
              <a:t>, </a:t>
            </a:r>
            <a:r>
              <a:rPr lang="fr-FR" dirty="0" err="1"/>
              <a:t>Ndickou</a:t>
            </a:r>
            <a:r>
              <a:rPr lang="fr-FR" dirty="0"/>
              <a:t> Gaye, Audrey </a:t>
            </a:r>
            <a:r>
              <a:rPr lang="fr-FR" dirty="0" err="1"/>
              <a:t>Aknin</a:t>
            </a:r>
            <a:r>
              <a:rPr lang="fr-FR" dirty="0"/>
              <a:t> et Alioune Kane 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201" y="470959"/>
            <a:ext cx="6655113" cy="8280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31701" y="393592"/>
            <a:ext cx="3476250" cy="905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138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3601"/>
            <a:ext cx="12192000" cy="1210287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marL="857250" indent="-857250" algn="ctr">
              <a:buFont typeface="+mj-lt"/>
              <a:buAutoNum type="romanUcPeriod" startAt="2"/>
            </a:pPr>
            <a:r>
              <a:rPr lang="fr-FR" sz="4000" b="1" dirty="0"/>
              <a:t>Incertitudes, risques et vulnérabilités (pêche ?)</a:t>
            </a:r>
            <a:endParaRPr lang="fr-SN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4742" y="1825625"/>
            <a:ext cx="11435510" cy="4619242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fr-FR" dirty="0"/>
              <a:t>2.1. Environnementaux (simulations d’accidents par des modèles (observation, description du milieux et aspect exposition par accident), (Pollutions) ; atteintes aux ressources et aux écosystèmes, insistance sur les la dimension écologiques (aspects négatifs et positifs)</a:t>
            </a:r>
          </a:p>
          <a:p>
            <a:pPr marL="0" lvl="0" indent="0">
              <a:buNone/>
            </a:pPr>
            <a:endParaRPr lang="fr-FR" dirty="0"/>
          </a:p>
          <a:p>
            <a:pPr marL="0" lvl="0" indent="0">
              <a:buNone/>
            </a:pPr>
            <a:r>
              <a:rPr lang="fr-FR" dirty="0"/>
              <a:t>2.2. Conflits/tensions internes ou nationales </a:t>
            </a:r>
          </a:p>
          <a:p>
            <a:pPr marL="0" lvl="0" indent="0">
              <a:buNone/>
            </a:pPr>
            <a:endParaRPr lang="fr-FR" dirty="0"/>
          </a:p>
          <a:p>
            <a:pPr marL="0" lvl="0" indent="0">
              <a:buNone/>
            </a:pPr>
            <a:r>
              <a:rPr lang="fr-FR" dirty="0"/>
              <a:t>2.3. Spéculations économiques et financières </a:t>
            </a:r>
          </a:p>
          <a:p>
            <a:pPr marL="0" lvl="0" indent="0">
              <a:buNone/>
            </a:pPr>
            <a:endParaRPr lang="fr-FR" dirty="0"/>
          </a:p>
          <a:p>
            <a:pPr marL="0" lvl="0" indent="0">
              <a:buNone/>
            </a:pPr>
            <a:r>
              <a:rPr lang="fr-FR" dirty="0"/>
              <a:t>2.4. Instabilité politique</a:t>
            </a:r>
          </a:p>
          <a:p>
            <a:endParaRPr lang="fr-SN" dirty="0"/>
          </a:p>
        </p:txBody>
      </p:sp>
    </p:spTree>
    <p:extLst>
      <p:ext uri="{BB962C8B-B14F-4D97-AF65-F5344CB8AC3E}">
        <p14:creationId xmlns:p14="http://schemas.microsoft.com/office/powerpoint/2010/main" val="3955955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134737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marL="857250" indent="-857250" algn="ctr">
              <a:buFont typeface="+mj-lt"/>
              <a:buAutoNum type="romanUcPeriod" startAt="3"/>
            </a:pPr>
            <a:r>
              <a:rPr lang="fr-FR" sz="4000" b="1" dirty="0"/>
              <a:t>Les politiques de valorisation et de soutenabilité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5422" y="1564395"/>
            <a:ext cx="11578727" cy="5144877"/>
          </a:xfrm>
        </p:spPr>
        <p:txBody>
          <a:bodyPr>
            <a:normAutofit fontScale="92500" lnSpcReduction="20000"/>
          </a:bodyPr>
          <a:lstStyle/>
          <a:p>
            <a:pPr marL="457200" lvl="1" indent="0">
              <a:buNone/>
            </a:pPr>
            <a:r>
              <a:rPr lang="fr-FR" dirty="0"/>
              <a:t>3.1. La stratégie pétro-gazière du Sénégal dans la transition énergétique (expérience des pays voisins) </a:t>
            </a:r>
          </a:p>
          <a:p>
            <a:pPr marL="457200" lvl="1" indent="0">
              <a:buNone/>
            </a:pPr>
            <a:endParaRPr lang="fr-FR" dirty="0"/>
          </a:p>
          <a:p>
            <a:pPr marL="457200" lvl="1" indent="0">
              <a:buNone/>
            </a:pPr>
            <a:r>
              <a:rPr lang="fr-FR" dirty="0"/>
              <a:t>3.2. Géopolitique mondiale, </a:t>
            </a:r>
            <a:r>
              <a:rPr lang="fr-FR" dirty="0" err="1"/>
              <a:t>sous-régionale</a:t>
            </a:r>
            <a:r>
              <a:rPr lang="fr-FR" dirty="0"/>
              <a:t> et nationale </a:t>
            </a:r>
          </a:p>
          <a:p>
            <a:pPr marL="914400" lvl="2" indent="0">
              <a:buNone/>
            </a:pPr>
            <a:r>
              <a:rPr lang="fr-FR" dirty="0"/>
              <a:t>3.2.1. Stratégie </a:t>
            </a:r>
            <a:r>
              <a:rPr lang="fr-FR" dirty="0" err="1"/>
              <a:t>gas</a:t>
            </a:r>
            <a:r>
              <a:rPr lang="fr-FR" dirty="0"/>
              <a:t> to power et le mix énergétique (dimensions nationale et régionale)</a:t>
            </a:r>
          </a:p>
          <a:p>
            <a:pPr marL="914400" lvl="2" indent="0">
              <a:buNone/>
            </a:pPr>
            <a:r>
              <a:rPr lang="fr-FR" dirty="0"/>
              <a:t>3.2.2. Positionnement du Sénégal par rapport à une transition énergétique juste : exemple du JETP (Just 	</a:t>
            </a:r>
            <a:r>
              <a:rPr lang="fr-FR" dirty="0" err="1"/>
              <a:t>Energy</a:t>
            </a:r>
            <a:r>
              <a:rPr lang="fr-FR" dirty="0"/>
              <a:t> Transition </a:t>
            </a:r>
            <a:r>
              <a:rPr lang="fr-FR" dirty="0" err="1"/>
              <a:t>Partnership</a:t>
            </a:r>
            <a:r>
              <a:rPr lang="fr-FR" dirty="0"/>
              <a:t>) et ses perspectives</a:t>
            </a:r>
          </a:p>
          <a:p>
            <a:pPr marL="457200" lvl="1" indent="0">
              <a:buNone/>
            </a:pPr>
            <a:r>
              <a:rPr lang="fr-FR" dirty="0"/>
              <a:t>	</a:t>
            </a:r>
          </a:p>
          <a:p>
            <a:pPr marL="457200" lvl="1" indent="0">
              <a:buNone/>
            </a:pPr>
            <a:r>
              <a:rPr lang="fr-FR" dirty="0"/>
              <a:t>3.3. Au-delà de l’enclave ? </a:t>
            </a:r>
          </a:p>
          <a:p>
            <a:pPr marL="914400" lvl="2" indent="0">
              <a:buNone/>
            </a:pPr>
            <a:r>
              <a:rPr lang="fr-FR" dirty="0"/>
              <a:t>3.3.1. Fiscalité et partage de la rente  </a:t>
            </a:r>
          </a:p>
          <a:p>
            <a:pPr marL="914400" lvl="2" indent="0">
              <a:buNone/>
            </a:pPr>
            <a:r>
              <a:rPr lang="fr-FR" dirty="0"/>
              <a:t>3.3.2. Importance de la politique de contenu local </a:t>
            </a:r>
          </a:p>
          <a:p>
            <a:pPr marL="457200" lvl="1" indent="0">
              <a:buNone/>
            </a:pPr>
            <a:r>
              <a:rPr lang="fr-FR" dirty="0"/>
              <a:t>	</a:t>
            </a:r>
          </a:p>
          <a:p>
            <a:pPr marL="457200" lvl="1" indent="0">
              <a:buNone/>
            </a:pPr>
            <a:r>
              <a:rPr lang="fr-FR" dirty="0"/>
              <a:t>3.4. Quelle soutenabilité pour les générations futures ? </a:t>
            </a:r>
          </a:p>
          <a:p>
            <a:pPr marL="914400" lvl="2" indent="0">
              <a:buNone/>
            </a:pPr>
            <a:r>
              <a:rPr lang="fr-FR" dirty="0"/>
              <a:t>3.4.1. Fonds de stabilisation budgétaire</a:t>
            </a:r>
          </a:p>
          <a:p>
            <a:pPr marL="914400" lvl="2" indent="0">
              <a:buNone/>
            </a:pPr>
            <a:r>
              <a:rPr lang="fr-FR" dirty="0"/>
              <a:t>3.4.2. Fonds souverain </a:t>
            </a:r>
          </a:p>
          <a:p>
            <a:pPr marL="914400" lvl="2" indent="0">
              <a:buNone/>
            </a:pPr>
            <a:r>
              <a:rPr lang="fr-FR" dirty="0"/>
              <a:t>3.4.3. Les modalités de la redistribution </a:t>
            </a:r>
          </a:p>
          <a:p>
            <a:pPr marL="457200" lvl="1" indent="0">
              <a:buNone/>
            </a:pPr>
            <a:r>
              <a:rPr lang="fr-FR" dirty="0"/>
              <a:t>3.5. Quelle participation à la transformation structurelle de l’économie sénégalaise ?</a:t>
            </a:r>
          </a:p>
          <a:p>
            <a:endParaRPr lang="fr-SN" dirty="0"/>
          </a:p>
        </p:txBody>
      </p:sp>
    </p:spTree>
    <p:extLst>
      <p:ext uri="{BB962C8B-B14F-4D97-AF65-F5344CB8AC3E}">
        <p14:creationId xmlns:p14="http://schemas.microsoft.com/office/powerpoint/2010/main" val="855685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674389"/>
              </p:ext>
            </p:extLst>
          </p:nvPr>
        </p:nvGraphicFramePr>
        <p:xfrm>
          <a:off x="385589" y="319490"/>
          <a:ext cx="11325340" cy="6308682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5662670">
                  <a:extLst>
                    <a:ext uri="{9D8B030D-6E8A-4147-A177-3AD203B41FA5}">
                      <a16:colId xmlns:a16="http://schemas.microsoft.com/office/drawing/2014/main" val="1665622437"/>
                    </a:ext>
                  </a:extLst>
                </a:gridCol>
                <a:gridCol w="5662670">
                  <a:extLst>
                    <a:ext uri="{9D8B030D-6E8A-4147-A177-3AD203B41FA5}">
                      <a16:colId xmlns:a16="http://schemas.microsoft.com/office/drawing/2014/main" val="3213458800"/>
                    </a:ext>
                  </a:extLst>
                </a:gridCol>
              </a:tblGrid>
              <a:tr h="618432">
                <a:tc gridSpan="2">
                  <a:txBody>
                    <a:bodyPr/>
                    <a:lstStyle/>
                    <a:p>
                      <a:pPr algn="ctr"/>
                      <a:r>
                        <a:rPr lang="fr-SN" sz="3200" dirty="0"/>
                        <a:t>Pêche (7 propositions)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S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7208799"/>
                  </a:ext>
                </a:extLst>
              </a:tr>
              <a:tr h="794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>
                          <a:effectLst/>
                        </a:rPr>
                        <a:t>Waly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Bocoum</a:t>
                      </a:r>
                      <a:r>
                        <a:rPr lang="fr-FR" sz="1800" dirty="0">
                          <a:effectLst/>
                        </a:rPr>
                        <a:t>, Guillaume </a:t>
                      </a:r>
                      <a:r>
                        <a:rPr lang="fr-FR" sz="1800" dirty="0" err="1">
                          <a:effectLst/>
                        </a:rPr>
                        <a:t>Dezecache</a:t>
                      </a:r>
                      <a:r>
                        <a:rPr lang="fr-FR" sz="1800" dirty="0">
                          <a:effectLst/>
                        </a:rPr>
                        <a:t>,  Pierre Morand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L’activité extractive des hydrocarbures au Sénégal à la lumière de la diversité des logiques de pêche des différents groupes de pêcheurs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114449"/>
                  </a:ext>
                </a:extLst>
              </a:tr>
              <a:tr h="794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>
                          <a:effectLst/>
                        </a:rPr>
                        <a:t>Rougyatou</a:t>
                      </a:r>
                      <a:r>
                        <a:rPr lang="fr-FR" sz="1800" dirty="0">
                          <a:effectLst/>
                        </a:rPr>
                        <a:t> KA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Le foncier halieutique à l’épreuve des concessions gazières au Sénégal : entre injustices spatiales et inégalités environnementales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7939256"/>
                  </a:ext>
                </a:extLst>
              </a:tr>
              <a:tr h="8974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Sidy </a:t>
                      </a:r>
                      <a:r>
                        <a:rPr lang="fr-FR" sz="1800" dirty="0" err="1">
                          <a:effectLst/>
                        </a:rPr>
                        <a:t>Fall</a:t>
                      </a:r>
                      <a:r>
                        <a:rPr lang="fr-FR" sz="1800" dirty="0">
                          <a:effectLst/>
                        </a:rPr>
                        <a:t>, Brice Trouillet &amp; Achim Schlüter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Tensions entre pêche artisanale et exploitation pétro-gazière au Sénégal : l’exemple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du projet GTA au large de Saint-Louis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3162606"/>
                  </a:ext>
                </a:extLst>
              </a:tr>
              <a:tr h="8974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>
                          <a:effectLst/>
                        </a:rPr>
                        <a:t>Waly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Bocoum</a:t>
                      </a:r>
                      <a:r>
                        <a:rPr lang="fr-FR" sz="1800" dirty="0">
                          <a:effectLst/>
                        </a:rPr>
                        <a:t>, </a:t>
                      </a:r>
                      <a:r>
                        <a:rPr lang="fr-FR" sz="1800" dirty="0" err="1">
                          <a:effectLst/>
                        </a:rPr>
                        <a:t>Assane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Fall</a:t>
                      </a:r>
                      <a:r>
                        <a:rPr lang="fr-FR" sz="1800" dirty="0">
                          <a:effectLst/>
                        </a:rPr>
                        <a:t>, </a:t>
                      </a:r>
                      <a:r>
                        <a:rPr lang="fr-FR" sz="1800" dirty="0" err="1">
                          <a:effectLst/>
                        </a:rPr>
                        <a:t>Ndickou</a:t>
                      </a:r>
                      <a:r>
                        <a:rPr lang="fr-FR" sz="1800" dirty="0">
                          <a:effectLst/>
                        </a:rPr>
                        <a:t> Gaye, Moustapha Dieng, Abdou Daim Dia, Alioune Kane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Cohabitation pêche et hydrocarbures : le cas du projet gazier GTA, quelles stratégies d’adaptions avec les accords de pêche entre le Sénégal et la Mauritanie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3205615"/>
                  </a:ext>
                </a:extLst>
              </a:tr>
              <a:tr h="618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Moustapha Dieng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La Cohabitation de la pêche et de l’Exploitation Offshore des Hydrocarbures : Le Faux Départ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9299791"/>
                  </a:ext>
                </a:extLst>
              </a:tr>
              <a:tr h="8974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Assane Fall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Pêche artisanale et Grand Tortue Ahmeyim à </a:t>
                      </a:r>
                      <a:r>
                        <a:rPr lang="fr-FR" sz="1800" dirty="0" err="1">
                          <a:effectLst/>
                        </a:rPr>
                        <a:t>Ndiago</a:t>
                      </a:r>
                      <a:r>
                        <a:rPr lang="fr-FR" sz="1800" dirty="0">
                          <a:effectLst/>
                        </a:rPr>
                        <a:t> : entre vulnérabilités économiques, conflits d’usage et justice environnementale face au projet gazier GTA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9368914"/>
                  </a:ext>
                </a:extLst>
              </a:tr>
              <a:tr h="618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Marcos Llope, Mamadou Diaw Seck et Sandra Kloff 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Interactions biodiversités, sédiments et installations (à préciser)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7045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8008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097575"/>
              </p:ext>
            </p:extLst>
          </p:nvPr>
        </p:nvGraphicFramePr>
        <p:xfrm>
          <a:off x="286438" y="594914"/>
          <a:ext cx="11545678" cy="580588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772839">
                  <a:extLst>
                    <a:ext uri="{9D8B030D-6E8A-4147-A177-3AD203B41FA5}">
                      <a16:colId xmlns:a16="http://schemas.microsoft.com/office/drawing/2014/main" val="2960402495"/>
                    </a:ext>
                  </a:extLst>
                </a:gridCol>
                <a:gridCol w="5772839">
                  <a:extLst>
                    <a:ext uri="{9D8B030D-6E8A-4147-A177-3AD203B41FA5}">
                      <a16:colId xmlns:a16="http://schemas.microsoft.com/office/drawing/2014/main" val="3198197504"/>
                    </a:ext>
                  </a:extLst>
                </a:gridCol>
              </a:tblGrid>
              <a:tr h="899970">
                <a:tc gridSpan="2">
                  <a:txBody>
                    <a:bodyPr/>
                    <a:lstStyle/>
                    <a:p>
                      <a:pPr algn="ctr"/>
                      <a:r>
                        <a:rPr lang="fr-SN" sz="2800" dirty="0"/>
                        <a:t>Environnement (5 propositions)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S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581897"/>
                  </a:ext>
                </a:extLst>
              </a:tr>
              <a:tr h="8999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>
                          <a:effectLst/>
                        </a:rPr>
                        <a:t>Siny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Ndoye</a:t>
                      </a:r>
                      <a:r>
                        <a:rPr lang="fr-FR" sz="1800" dirty="0">
                          <a:effectLst/>
                        </a:rPr>
                        <a:t>, Khalifa A. </a:t>
                      </a:r>
                      <a:r>
                        <a:rPr lang="fr-FR" sz="1800" dirty="0" err="1">
                          <a:effectLst/>
                        </a:rPr>
                        <a:t>Ndoye</a:t>
                      </a:r>
                      <a:r>
                        <a:rPr lang="fr-FR" sz="1800" dirty="0">
                          <a:effectLst/>
                        </a:rPr>
                        <a:t>, </a:t>
                      </a:r>
                      <a:r>
                        <a:rPr lang="fr-FR" sz="1800" dirty="0" err="1">
                          <a:effectLst/>
                        </a:rPr>
                        <a:t>Malick</a:t>
                      </a:r>
                      <a:r>
                        <a:rPr lang="fr-FR" sz="1800" dirty="0">
                          <a:effectLst/>
                        </a:rPr>
                        <a:t> Wade, Ibrahima Camara, Lala </a:t>
                      </a:r>
                      <a:r>
                        <a:rPr lang="fr-FR" sz="1800" dirty="0" err="1">
                          <a:effectLst/>
                        </a:rPr>
                        <a:t>Kounta</a:t>
                      </a:r>
                      <a:r>
                        <a:rPr lang="fr-FR" sz="1800" dirty="0">
                          <a:effectLst/>
                        </a:rPr>
                        <a:t>, Amadou T. Gaye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fr-FR" sz="1800">
                          <a:effectLst/>
                        </a:rPr>
                        <a:t>Evaluation des risques de pollution sur la grande côte du Sénégal 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2405943"/>
                  </a:ext>
                </a:extLst>
              </a:tr>
              <a:tr h="13060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>
                          <a:effectLst/>
                        </a:rPr>
                        <a:t>Fatou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Tabane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Contribution à la prévention et à la </a:t>
                      </a:r>
                      <a:r>
                        <a:rPr lang="fr-FR" sz="1800" dirty="0" err="1">
                          <a:effectLst/>
                        </a:rPr>
                        <a:t>biosurveillance</a:t>
                      </a:r>
                      <a:r>
                        <a:rPr lang="fr-FR" sz="1800" dirty="0">
                          <a:effectLst/>
                        </a:rPr>
                        <a:t> de la pollution par les activités </a:t>
                      </a:r>
                      <a:r>
                        <a:rPr lang="fr-FR" sz="1800" dirty="0" err="1">
                          <a:effectLst/>
                        </a:rPr>
                        <a:t>pétrogazières</a:t>
                      </a:r>
                      <a:r>
                        <a:rPr lang="fr-FR" sz="1800" dirty="0">
                          <a:effectLst/>
                        </a:rPr>
                        <a:t> au Sénégal et dans la zone de Convention d’Abidjan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83255"/>
                  </a:ext>
                </a:extLst>
              </a:tr>
              <a:tr h="899970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</a:rPr>
                        <a:t>Cheikh NDIAYE, </a:t>
                      </a:r>
                      <a:r>
                        <a:rPr lang="fr-FR" sz="1800" dirty="0" err="1">
                          <a:effectLst/>
                        </a:rPr>
                        <a:t>Sidia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Diaouma</a:t>
                      </a:r>
                      <a:r>
                        <a:rPr lang="fr-FR" sz="1800" dirty="0">
                          <a:effectLst/>
                        </a:rPr>
                        <a:t> BADIANE et </a:t>
                      </a:r>
                      <a:r>
                        <a:rPr lang="fr-FR" sz="1800" dirty="0" err="1">
                          <a:effectLst/>
                        </a:rPr>
                        <a:t>Malick</a:t>
                      </a:r>
                      <a:r>
                        <a:rPr lang="fr-FR" sz="1800" dirty="0">
                          <a:effectLst/>
                        </a:rPr>
                        <a:t> Diouf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Cartographie de la sensibilité environnementale de l’exploitation gazière à Saint-Louis du Sénégal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4121804"/>
                  </a:ext>
                </a:extLst>
              </a:tr>
              <a:tr h="899970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</a:rPr>
                        <a:t>Diatou Thiaw Niane 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Les enjeux environnementaux (préciser la question de recherche)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2654775"/>
                  </a:ext>
                </a:extLst>
              </a:tr>
              <a:tr h="899970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</a:rPr>
                        <a:t>Mamadou Dia 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Déchets pétroliers- gaziers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9850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09639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551338"/>
              </p:ext>
            </p:extLst>
          </p:nvPr>
        </p:nvGraphicFramePr>
        <p:xfrm>
          <a:off x="253385" y="235044"/>
          <a:ext cx="11611780" cy="319120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805890">
                  <a:extLst>
                    <a:ext uri="{9D8B030D-6E8A-4147-A177-3AD203B41FA5}">
                      <a16:colId xmlns:a16="http://schemas.microsoft.com/office/drawing/2014/main" val="818068810"/>
                    </a:ext>
                  </a:extLst>
                </a:gridCol>
                <a:gridCol w="5805890">
                  <a:extLst>
                    <a:ext uri="{9D8B030D-6E8A-4147-A177-3AD203B41FA5}">
                      <a16:colId xmlns:a16="http://schemas.microsoft.com/office/drawing/2014/main" val="217073435"/>
                    </a:ext>
                  </a:extLst>
                </a:gridCol>
              </a:tblGrid>
              <a:tr h="531374">
                <a:tc gridSpan="2">
                  <a:txBody>
                    <a:bodyPr/>
                    <a:lstStyle/>
                    <a:p>
                      <a:pPr algn="ctr"/>
                      <a:r>
                        <a:rPr lang="fr-FR" sz="2400" kern="1200" dirty="0">
                          <a:effectLst/>
                        </a:rPr>
                        <a:t>Droits, gouvernance  et politiques (4 propositions)</a:t>
                      </a:r>
                      <a:endParaRPr lang="fr-SN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S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5020225"/>
                  </a:ext>
                </a:extLst>
              </a:tr>
              <a:tr h="531374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fr-FR" sz="1800" dirty="0" err="1">
                          <a:effectLst/>
                        </a:rPr>
                        <a:t>Kardiatou</a:t>
                      </a:r>
                      <a:r>
                        <a:rPr lang="fr-FR" sz="1800" dirty="0">
                          <a:effectLst/>
                        </a:rPr>
                        <a:t> S. Ka et Ibrahima LY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Les contrats pétroliers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5636228"/>
                  </a:ext>
                </a:extLst>
              </a:tr>
              <a:tr h="912195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</a:rPr>
                        <a:t>Dr </a:t>
                      </a:r>
                      <a:r>
                        <a:rPr lang="fr-FR" sz="1800" dirty="0" err="1">
                          <a:effectLst/>
                        </a:rPr>
                        <a:t>Yakhya</a:t>
                      </a:r>
                      <a:r>
                        <a:rPr lang="fr-FR" sz="1800" dirty="0">
                          <a:effectLst/>
                        </a:rPr>
                        <a:t> Ben Abdallah BADIANE, Cheikh NDIAYE, Alioune </a:t>
                      </a:r>
                      <a:r>
                        <a:rPr lang="fr-FR" sz="1800" dirty="0" err="1">
                          <a:effectLst/>
                        </a:rPr>
                        <a:t>Badara</a:t>
                      </a:r>
                      <a:r>
                        <a:rPr lang="fr-FR" sz="1800" dirty="0">
                          <a:effectLst/>
                        </a:rPr>
                        <a:t> PAYE, </a:t>
                      </a:r>
                      <a:r>
                        <a:rPr lang="fr-FR" sz="1800" dirty="0" err="1">
                          <a:effectLst/>
                        </a:rPr>
                        <a:t>Rokhaya</a:t>
                      </a:r>
                      <a:r>
                        <a:rPr lang="fr-FR" sz="1800" dirty="0">
                          <a:effectLst/>
                        </a:rPr>
                        <a:t> GUNING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Le Sénégal à l’heure des activités pétrolières et gazières : évolution du système de gouvernance et des politiques publiques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8389548"/>
                  </a:ext>
                </a:extLst>
              </a:tr>
              <a:tr h="608130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fr-FR" sz="1800" dirty="0" err="1">
                          <a:effectLst/>
                        </a:rPr>
                        <a:t>Gora</a:t>
                      </a:r>
                      <a:r>
                        <a:rPr lang="fr-FR" sz="1800" dirty="0">
                          <a:effectLst/>
                        </a:rPr>
                        <a:t> Lo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De la politique du contenu local dans le secteur des hydrocarbures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2123977"/>
                  </a:ext>
                </a:extLst>
              </a:tr>
              <a:tr h="608130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</a:rPr>
                        <a:t>Awa </a:t>
                      </a:r>
                      <a:r>
                        <a:rPr lang="fr-FR" sz="1800" dirty="0" err="1">
                          <a:effectLst/>
                        </a:rPr>
                        <a:t>Dièye</a:t>
                      </a:r>
                      <a:r>
                        <a:rPr lang="fr-FR" sz="1800" dirty="0">
                          <a:effectLst/>
                        </a:rPr>
                        <a:t> Kane,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La stratégie pétro-gazière du Sénégal dans la transition énergétique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69590535"/>
                  </a:ext>
                </a:extLst>
              </a:tr>
            </a:tbl>
          </a:graphicData>
        </a:graphic>
      </p:graphicFrame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960756"/>
              </p:ext>
            </p:extLst>
          </p:nvPr>
        </p:nvGraphicFramePr>
        <p:xfrm>
          <a:off x="253385" y="3558448"/>
          <a:ext cx="11611780" cy="325948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805890">
                  <a:extLst>
                    <a:ext uri="{9D8B030D-6E8A-4147-A177-3AD203B41FA5}">
                      <a16:colId xmlns:a16="http://schemas.microsoft.com/office/drawing/2014/main" val="1941100093"/>
                    </a:ext>
                  </a:extLst>
                </a:gridCol>
                <a:gridCol w="5805890">
                  <a:extLst>
                    <a:ext uri="{9D8B030D-6E8A-4147-A177-3AD203B41FA5}">
                      <a16:colId xmlns:a16="http://schemas.microsoft.com/office/drawing/2014/main" val="1533135461"/>
                    </a:ext>
                  </a:extLst>
                </a:gridCol>
              </a:tblGrid>
              <a:tr h="615505">
                <a:tc gridSpan="2">
                  <a:txBody>
                    <a:bodyPr/>
                    <a:lstStyle/>
                    <a:p>
                      <a:pPr algn="ctr"/>
                      <a:r>
                        <a:rPr lang="fr-SN" sz="2800" dirty="0"/>
                        <a:t>Fiscalité</a:t>
                      </a:r>
                      <a:r>
                        <a:rPr lang="fr-SN" sz="2800" baseline="0" dirty="0"/>
                        <a:t> et rente (3 propositions)</a:t>
                      </a:r>
                      <a:endParaRPr lang="fr-SN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S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944670"/>
                  </a:ext>
                </a:extLst>
              </a:tr>
              <a:tr h="660996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fr-FR" sz="1800" dirty="0" err="1">
                          <a:effectLst/>
                        </a:rPr>
                        <a:t>Mohamadou</a:t>
                      </a:r>
                      <a:r>
                        <a:rPr lang="fr-FR" sz="1800" dirty="0">
                          <a:effectLst/>
                        </a:rPr>
                        <a:t> BOYE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La dimension contractuelle de l’exploitation des hydrocarbures au Sénégal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0362043"/>
                  </a:ext>
                </a:extLst>
              </a:tr>
              <a:tr h="991493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</a:rPr>
                        <a:t>Bertrand Laporte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Fiscalité : évaluation de le partage de la rente pétrolière au Sénégal entre l’Etat et les contracteurs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7284759"/>
                  </a:ext>
                </a:extLst>
              </a:tr>
              <a:tr h="991493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</a:rPr>
                        <a:t>Cheikh Ahmed Bamba Diagne, Fatoumata </a:t>
                      </a:r>
                      <a:r>
                        <a:rPr lang="fr-FR" sz="1800" dirty="0" err="1">
                          <a:effectLst/>
                        </a:rPr>
                        <a:t>Nankoto</a:t>
                      </a:r>
                      <a:r>
                        <a:rPr lang="fr-FR" sz="1800" dirty="0">
                          <a:effectLst/>
                        </a:rPr>
                        <a:t> Cissé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Aspects économiques et financiers de l’exploitation des ressources pétrolière et gazière au Sénégal.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55283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7449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91518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 algn="ctr"/>
            <a:r>
              <a:rPr lang="fr-SN" b="1" dirty="0"/>
              <a:t>Mise en place de groupes thématiques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0843" y="2577947"/>
            <a:ext cx="10802957" cy="3599016"/>
          </a:xfrm>
        </p:spPr>
        <p:txBody>
          <a:bodyPr/>
          <a:lstStyle/>
          <a:p>
            <a:r>
              <a:rPr lang="fr-SN" dirty="0"/>
              <a:t>Groupe thématique sur pêche et environnement</a:t>
            </a:r>
          </a:p>
          <a:p>
            <a:endParaRPr lang="fr-SN" dirty="0"/>
          </a:p>
          <a:p>
            <a:r>
              <a:rPr lang="fr-SN" dirty="0"/>
              <a:t>Groupe thématique sur fiscalité, rente </a:t>
            </a:r>
          </a:p>
          <a:p>
            <a:endParaRPr lang="fr-SN" dirty="0"/>
          </a:p>
          <a:p>
            <a:r>
              <a:rPr lang="fr-SN" dirty="0"/>
              <a:t>Groupe thématique sur le droit, les politiques et la gouvernance  </a:t>
            </a:r>
          </a:p>
        </p:txBody>
      </p:sp>
    </p:spTree>
    <p:extLst>
      <p:ext uri="{BB962C8B-B14F-4D97-AF65-F5344CB8AC3E}">
        <p14:creationId xmlns:p14="http://schemas.microsoft.com/office/powerpoint/2010/main" val="35192710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45753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 algn="ctr"/>
            <a:r>
              <a:rPr lang="fr-SN" b="1" dirty="0" err="1"/>
              <a:t>Next</a:t>
            </a:r>
            <a:r>
              <a:rPr lang="fr-SN" b="1" dirty="0"/>
              <a:t> </a:t>
            </a:r>
            <a:r>
              <a:rPr lang="fr-SN" b="1" dirty="0" err="1"/>
              <a:t>step</a:t>
            </a:r>
            <a:r>
              <a:rPr lang="fr-SN" b="1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827" y="1506133"/>
            <a:ext cx="11171103" cy="5032376"/>
          </a:xfrm>
        </p:spPr>
        <p:txBody>
          <a:bodyPr>
            <a:normAutofit lnSpcReduction="10000"/>
          </a:bodyPr>
          <a:lstStyle/>
          <a:p>
            <a:r>
              <a:rPr lang="fr-SN" dirty="0"/>
              <a:t>Réunion avec le groupe thématique sur les politiques et la gouvernance,</a:t>
            </a:r>
          </a:p>
          <a:p>
            <a:endParaRPr lang="fr-SN" dirty="0"/>
          </a:p>
          <a:p>
            <a:r>
              <a:rPr lang="fr-SN" dirty="0"/>
              <a:t>Rédaction des textes pour chaque chapitre (septembre/octobre 2025), </a:t>
            </a:r>
          </a:p>
          <a:p>
            <a:endParaRPr lang="fr-SN" dirty="0"/>
          </a:p>
          <a:p>
            <a:r>
              <a:rPr lang="fr-SN" dirty="0"/>
              <a:t>Participation au colloque sur les hydrocarbures (UGB), </a:t>
            </a:r>
          </a:p>
          <a:p>
            <a:endParaRPr lang="fr-SN" dirty="0"/>
          </a:p>
          <a:p>
            <a:r>
              <a:rPr lang="fr-SN" dirty="0"/>
              <a:t>Retour aux contributeurs pour les textes finaux en début 2026, </a:t>
            </a:r>
          </a:p>
          <a:p>
            <a:r>
              <a:rPr lang="fr-SN" dirty="0"/>
              <a:t>Réunions de </a:t>
            </a:r>
            <a:r>
              <a:rPr lang="fr-SN" dirty="0" err="1"/>
              <a:t>co-écriture</a:t>
            </a:r>
            <a:r>
              <a:rPr lang="fr-SN" dirty="0"/>
              <a:t> et d’harmonisation</a:t>
            </a:r>
          </a:p>
          <a:p>
            <a:endParaRPr lang="fr-SN" dirty="0"/>
          </a:p>
          <a:p>
            <a:r>
              <a:rPr lang="fr-SN" dirty="0"/>
              <a:t>Colloque de présentation de l’ouvrage en collaboration avec les collègues de l’UGB en fin 2026, </a:t>
            </a:r>
          </a:p>
          <a:p>
            <a:endParaRPr lang="fr-SN" dirty="0"/>
          </a:p>
        </p:txBody>
      </p:sp>
    </p:spTree>
    <p:extLst>
      <p:ext uri="{BB962C8B-B14F-4D97-AF65-F5344CB8AC3E}">
        <p14:creationId xmlns:p14="http://schemas.microsoft.com/office/powerpoint/2010/main" val="1702319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079A6F-66AD-2FB0-5B2F-316C7DDB0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02534"/>
          </a:xfrm>
          <a:solidFill>
            <a:schemeClr val="bg2"/>
          </a:solidFill>
        </p:spPr>
        <p:txBody>
          <a:bodyPr/>
          <a:lstStyle/>
          <a:p>
            <a:pPr algn="ctr"/>
            <a:r>
              <a:rPr lang="fr-FR" b="1" dirty="0"/>
              <a:t>Les pistes transversales de réflexion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628152-1302-1563-BF5C-9AE8382F7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253" y="2012914"/>
            <a:ext cx="11865166" cy="4351338"/>
          </a:xfrm>
        </p:spPr>
        <p:txBody>
          <a:bodyPr/>
          <a:lstStyle/>
          <a:p>
            <a:r>
              <a:rPr lang="fr-FR" dirty="0"/>
              <a:t>Encore un modèle voyageur (celui des bonnes pratiques de gestion des rentes pétrolières)… le contexte va-t-il se venger ?</a:t>
            </a:r>
          </a:p>
          <a:p>
            <a:endParaRPr lang="fr-FR" dirty="0"/>
          </a:p>
          <a:p>
            <a:r>
              <a:rPr lang="fr-FR" dirty="0"/>
              <a:t>Comment travailler à distance dans la construction d’un ouvrage collectif ?</a:t>
            </a:r>
          </a:p>
          <a:p>
            <a:endParaRPr lang="fr-FR" dirty="0"/>
          </a:p>
          <a:p>
            <a:r>
              <a:rPr lang="fr-FR" dirty="0"/>
              <a:t>La dimension pluridisciplinaire (géographie, droit, économie)  et multiscalaire (macro, méso et micro) de l’ouvrage.</a:t>
            </a:r>
          </a:p>
          <a:p>
            <a:r>
              <a:rPr lang="fr-FR" dirty="0"/>
              <a:t>…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61083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6439" y="2224049"/>
            <a:ext cx="11743980" cy="1786091"/>
          </a:xfrm>
        </p:spPr>
        <p:txBody>
          <a:bodyPr>
            <a:normAutofit/>
          </a:bodyPr>
          <a:lstStyle/>
          <a:p>
            <a:r>
              <a:rPr lang="fr-SN" sz="6600" dirty="0">
                <a:latin typeface="Arial Black" panose="020B0A04020102020204" pitchFamily="34" charset="0"/>
              </a:rPr>
              <a:t>Merci de votre attention </a:t>
            </a:r>
          </a:p>
        </p:txBody>
      </p:sp>
    </p:spTree>
    <p:extLst>
      <p:ext uri="{BB962C8B-B14F-4D97-AF65-F5344CB8AC3E}">
        <p14:creationId xmlns:p14="http://schemas.microsoft.com/office/powerpoint/2010/main" val="1274533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34737"/>
          </a:xfrm>
          <a:solidFill>
            <a:schemeClr val="bg2">
              <a:lumMod val="9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fr-SN" b="1" dirty="0"/>
              <a:t>Contexte</a:t>
            </a:r>
            <a:r>
              <a:rPr lang="fr-SN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4572" y="1531345"/>
            <a:ext cx="11358391" cy="5210978"/>
          </a:xfrm>
        </p:spPr>
        <p:txBody>
          <a:bodyPr>
            <a:normAutofit fontScale="92500" lnSpcReduction="10000"/>
          </a:bodyPr>
          <a:lstStyle/>
          <a:p>
            <a:r>
              <a:rPr lang="fr-SN" sz="3200" dirty="0"/>
              <a:t>Découverte d’importantes réserves de pétrole et de gaz, </a:t>
            </a:r>
          </a:p>
          <a:p>
            <a:endParaRPr lang="fr-SN" sz="3200" dirty="0"/>
          </a:p>
          <a:p>
            <a:r>
              <a:rPr lang="fr-FR" sz="3200" dirty="0"/>
              <a:t>Estimation à 1120 milliards de m3 pour le gaz et 1030 millions de barils pour le pétrole (ITIE, 2020 &amp; 2022)</a:t>
            </a:r>
            <a:r>
              <a:rPr lang="fr-FR" sz="3200" dirty="0">
                <a:effectLst/>
              </a:rPr>
              <a:t> </a:t>
            </a:r>
            <a:r>
              <a:rPr lang="fr-FR" sz="3200" dirty="0"/>
              <a:t>: </a:t>
            </a:r>
          </a:p>
          <a:p>
            <a:endParaRPr lang="fr-FR" sz="3200" dirty="0"/>
          </a:p>
          <a:p>
            <a:pPr lvl="1"/>
            <a:r>
              <a:rPr lang="fr-FR" sz="2800" dirty="0"/>
              <a:t>les blocs offshore de Sangomar : environ 630 millions de barils pour le pétrole brut et 113 milliards de Nm3 pour la gaz naturel,</a:t>
            </a:r>
          </a:p>
          <a:p>
            <a:pPr lvl="1"/>
            <a:endParaRPr lang="fr-FR" sz="2800" dirty="0"/>
          </a:p>
          <a:p>
            <a:pPr lvl="1"/>
            <a:r>
              <a:rPr lang="fr-FR" sz="2800" dirty="0"/>
              <a:t>Grand Tortue Ahmeyim (GTA) : réserves estimées à 563 milliards de mètres cubes de gaz naturel, </a:t>
            </a:r>
          </a:p>
          <a:p>
            <a:pPr lvl="1"/>
            <a:endParaRPr lang="fr-FR" sz="2800" dirty="0"/>
          </a:p>
          <a:p>
            <a:pPr lvl="1"/>
            <a:r>
              <a:rPr lang="fr-FR" sz="2800" dirty="0"/>
              <a:t>Gaz de </a:t>
            </a:r>
            <a:r>
              <a:rPr lang="fr-FR" sz="2800" dirty="0" err="1"/>
              <a:t>Yakaar</a:t>
            </a:r>
            <a:r>
              <a:rPr lang="fr-FR" sz="2800" dirty="0"/>
              <a:t> et </a:t>
            </a:r>
            <a:r>
              <a:rPr lang="fr-FR" sz="2800" dirty="0" err="1"/>
              <a:t>Teranga</a:t>
            </a:r>
            <a:r>
              <a:rPr lang="fr-FR" sz="2800" dirty="0"/>
              <a:t> : environ 142 milliards de mètres cubes  pour </a:t>
            </a:r>
            <a:r>
              <a:rPr lang="fr-FR" sz="2800" dirty="0" err="1"/>
              <a:t>Teranga</a:t>
            </a:r>
            <a:r>
              <a:rPr lang="fr-FR" sz="2800" dirty="0"/>
              <a:t> et 425 milliards de mètres cubes pour </a:t>
            </a:r>
            <a:r>
              <a:rPr lang="fr-FR" sz="2800" dirty="0" err="1"/>
              <a:t>Yakaar</a:t>
            </a:r>
            <a:r>
              <a:rPr lang="fr-FR" sz="2800" dirty="0"/>
              <a:t> </a:t>
            </a:r>
            <a:endParaRPr lang="fr-SN" sz="2800" dirty="0"/>
          </a:p>
          <a:p>
            <a:pPr marL="0" indent="0">
              <a:buNone/>
            </a:pPr>
            <a:endParaRPr lang="fr-FR" sz="3200" dirty="0"/>
          </a:p>
          <a:p>
            <a:endParaRPr lang="fr-SN" sz="3200" dirty="0"/>
          </a:p>
        </p:txBody>
      </p:sp>
    </p:spTree>
    <p:extLst>
      <p:ext uri="{BB962C8B-B14F-4D97-AF65-F5344CB8AC3E}">
        <p14:creationId xmlns:p14="http://schemas.microsoft.com/office/powerpoint/2010/main" val="847106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34737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 algn="ctr"/>
            <a:r>
              <a:rPr lang="fr-SN" b="1" dirty="0"/>
              <a:t>Contexte</a:t>
            </a:r>
            <a:r>
              <a:rPr lang="fr-SN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4573" y="1377108"/>
            <a:ext cx="11457543" cy="5144878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l’importance de la production pétrolière ne suffit pas à mesurer son impact en termes de développement (</a:t>
            </a:r>
            <a:r>
              <a:rPr lang="fr-FR" dirty="0" err="1"/>
              <a:t>Magrin</a:t>
            </a:r>
            <a:r>
              <a:rPr lang="fr-FR" dirty="0"/>
              <a:t>, 2006, Sachs et Warner, 1995): plusieurs explications</a:t>
            </a:r>
          </a:p>
          <a:p>
            <a:pPr lvl="1"/>
            <a:r>
              <a:rPr lang="fr-FR" dirty="0"/>
              <a:t>le syndrome hollandais</a:t>
            </a:r>
          </a:p>
          <a:p>
            <a:pPr lvl="1"/>
            <a:r>
              <a:rPr lang="fr-FR" dirty="0"/>
              <a:t>l’absence de diversification, </a:t>
            </a:r>
          </a:p>
          <a:p>
            <a:pPr lvl="1"/>
            <a:r>
              <a:rPr lang="fr-FR" dirty="0"/>
              <a:t>le court-</a:t>
            </a:r>
            <a:r>
              <a:rPr lang="fr-FR" dirty="0" err="1"/>
              <a:t>termisme</a:t>
            </a:r>
            <a:r>
              <a:rPr lang="fr-FR" dirty="0"/>
              <a:t>, </a:t>
            </a:r>
          </a:p>
          <a:p>
            <a:pPr lvl="1"/>
            <a:r>
              <a:rPr lang="fr-FR" dirty="0"/>
              <a:t> la mauvaise gouvernance, </a:t>
            </a:r>
          </a:p>
          <a:p>
            <a:pPr lvl="1"/>
            <a:r>
              <a:rPr lang="fr-FR" dirty="0"/>
              <a:t>les aléas des cours mondiaux sur lesquels les pays africains n’ont quasiment aucune prise</a:t>
            </a:r>
          </a:p>
          <a:p>
            <a:endParaRPr lang="fr-FR" dirty="0"/>
          </a:p>
          <a:p>
            <a:r>
              <a:rPr lang="fr-FR" dirty="0"/>
              <a:t>autres enjeux cruciaux : respect de l’environnement</a:t>
            </a:r>
          </a:p>
          <a:p>
            <a:pPr lvl="1"/>
            <a:r>
              <a:rPr lang="fr-FR" dirty="0"/>
              <a:t>protection de la biodiversité (habitats, ressources)</a:t>
            </a:r>
          </a:p>
          <a:p>
            <a:pPr lvl="1"/>
            <a:r>
              <a:rPr lang="fr-FR" dirty="0"/>
              <a:t>Risques et menaces</a:t>
            </a:r>
          </a:p>
          <a:p>
            <a:pPr lvl="1"/>
            <a:r>
              <a:rPr lang="fr-FR" dirty="0"/>
              <a:t>fortes mobilisations internationales contre l’exploitation des énergies fossiles au profit d’énergies moins destructrices pour le climat et moins dégradantes pour la santé humaine.</a:t>
            </a:r>
          </a:p>
          <a:p>
            <a:endParaRPr lang="fr-SN" dirty="0"/>
          </a:p>
        </p:txBody>
      </p:sp>
    </p:spTree>
    <p:extLst>
      <p:ext uri="{BB962C8B-B14F-4D97-AF65-F5344CB8AC3E}">
        <p14:creationId xmlns:p14="http://schemas.microsoft.com/office/powerpoint/2010/main" val="4180061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"/>
            <a:ext cx="12191999" cy="1167787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SN" b="1" dirty="0"/>
              <a:t>Objectif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1523" y="1825625"/>
            <a:ext cx="11556694" cy="4351338"/>
          </a:xfrm>
        </p:spPr>
        <p:txBody>
          <a:bodyPr/>
          <a:lstStyle/>
          <a:p>
            <a:endParaRPr lang="fr-FR" dirty="0"/>
          </a:p>
          <a:p>
            <a:r>
              <a:rPr lang="fr-FR" dirty="0"/>
              <a:t>Analyser les possibilités de dépasser le phénomène de la « malédiction des ressources » (</a:t>
            </a:r>
            <a:r>
              <a:rPr lang="fr-FR" dirty="0" err="1"/>
              <a:t>Auty</a:t>
            </a:r>
            <a:r>
              <a:rPr lang="fr-FR" dirty="0"/>
              <a:t>, 1993) en évaluant les impacts potentiels ou probables de la mise en exploitation des découvertes pétrolières et gazières dans le processus de développement économique et sur le bien-être des communautés</a:t>
            </a:r>
          </a:p>
          <a:p>
            <a:endParaRPr lang="fr-FR" dirty="0"/>
          </a:p>
          <a:p>
            <a:pPr lvl="1"/>
            <a:r>
              <a:rPr lang="fr-FR" dirty="0"/>
              <a:t>Réflexion sur cette richesse qui est aussi un patrimoine national, tout en questionnant les enjeux de soutenabilité de l’exploitation d'une ressource fossile, soumise à d’importants risques et incertitudes.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2786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Diagramme 15"/>
          <p:cNvGraphicFramePr/>
          <p:nvPr>
            <p:extLst>
              <p:ext uri="{D42A27DB-BD31-4B8C-83A1-F6EECF244321}">
                <p14:modId xmlns:p14="http://schemas.microsoft.com/office/powerpoint/2010/main" val="1710137715"/>
              </p:ext>
            </p:extLst>
          </p:nvPr>
        </p:nvGraphicFramePr>
        <p:xfrm>
          <a:off x="4665033" y="1051505"/>
          <a:ext cx="7739960" cy="56597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97266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 algn="ctr"/>
            <a:r>
              <a:rPr lang="fr-SN" b="1" dirty="0"/>
              <a:t>Format de l’ouvrage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06008"/>
            <a:ext cx="4816101" cy="5592006"/>
          </a:xfrm>
        </p:spPr>
        <p:txBody>
          <a:bodyPr>
            <a:normAutofit fontScale="92500" lnSpcReduction="10000"/>
          </a:bodyPr>
          <a:lstStyle/>
          <a:p>
            <a:r>
              <a:rPr lang="fr-FR" sz="2400" dirty="0"/>
              <a:t>Renouvellement des analyses sur les possibilités de mobiliser une ressource non renouvelable (pétrole et gaz), pour répondre aux défis du développement durable, </a:t>
            </a:r>
          </a:p>
          <a:p>
            <a:endParaRPr lang="fr-FR" sz="2400" dirty="0"/>
          </a:p>
          <a:p>
            <a:r>
              <a:rPr lang="fr-FR" b="1" dirty="0"/>
              <a:t>Positionnement de l’ouvrage</a:t>
            </a:r>
            <a:r>
              <a:rPr lang="fr-FR" dirty="0"/>
              <a:t>: </a:t>
            </a:r>
          </a:p>
          <a:p>
            <a:pPr lvl="1"/>
            <a:r>
              <a:rPr lang="fr-FR" dirty="0"/>
              <a:t>au cœur des débats opposant développement économique et exploitation des énergies fossiles, à partir de l’expérience et des perspectives ouvertes au Sénégal,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r>
              <a:rPr lang="fr-FR" dirty="0"/>
              <a:t>Approche pluridisciplinaire en phase avec les thématiques de l’UMI SOURCE. </a:t>
            </a:r>
          </a:p>
          <a:p>
            <a:endParaRPr lang="fr-FR" sz="2400" dirty="0"/>
          </a:p>
          <a:p>
            <a:pPr marL="0" indent="0">
              <a:buNone/>
            </a:pPr>
            <a:endParaRPr lang="fr-SN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5761538" y="1839115"/>
            <a:ext cx="1608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SN" dirty="0"/>
              <a:t>Géographes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0437131" y="1889053"/>
            <a:ext cx="1619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SN" dirty="0"/>
              <a:t>Economistes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0836647" y="5037254"/>
            <a:ext cx="991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SN" dirty="0"/>
              <a:t>Juristes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334331" y="5037254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SN" dirty="0"/>
              <a:t>Fiscalistes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0219981" y="5934520"/>
            <a:ext cx="1972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SN" dirty="0"/>
              <a:t>Société civile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4921198" y="5934520"/>
            <a:ext cx="2655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SN" dirty="0"/>
              <a:t>Professionnels du secteur </a:t>
            </a:r>
          </a:p>
        </p:txBody>
      </p:sp>
      <p:sp>
        <p:nvSpPr>
          <p:cNvPr id="17" name="Ellipse 16"/>
          <p:cNvSpPr>
            <a:spLocks noChangeAspect="1"/>
          </p:cNvSpPr>
          <p:nvPr/>
        </p:nvSpPr>
        <p:spPr>
          <a:xfrm>
            <a:off x="7262284" y="2571396"/>
            <a:ext cx="2433629" cy="2329403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SN" b="1" dirty="0">
                <a:solidFill>
                  <a:schemeClr val="tx1"/>
                </a:solidFill>
              </a:rPr>
              <a:t>Co-construction </a:t>
            </a:r>
          </a:p>
        </p:txBody>
      </p:sp>
    </p:spTree>
    <p:extLst>
      <p:ext uri="{BB962C8B-B14F-4D97-AF65-F5344CB8AC3E}">
        <p14:creationId xmlns:p14="http://schemas.microsoft.com/office/powerpoint/2010/main" val="653006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958467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 algn="ctr"/>
            <a:r>
              <a:rPr lang="fr-SN" b="1" dirty="0"/>
              <a:t>Format de l’ouvrage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0337" y="1233889"/>
            <a:ext cx="11622795" cy="5475383"/>
          </a:xfrm>
        </p:spPr>
        <p:txBody>
          <a:bodyPr>
            <a:normAutofit/>
          </a:bodyPr>
          <a:lstStyle/>
          <a:p>
            <a:endParaRPr lang="fr-FR" b="1" dirty="0"/>
          </a:p>
          <a:p>
            <a:r>
              <a:rPr lang="fr-FR" b="1" dirty="0"/>
              <a:t>Destination</a:t>
            </a:r>
            <a:r>
              <a:rPr lang="fr-FR" dirty="0"/>
              <a:t>: public large (académique, décideurs politiques, compagnies exploitantes, organisations non gouvernementales, sociétés civiles, communautés côtières)</a:t>
            </a:r>
          </a:p>
          <a:p>
            <a:endParaRPr lang="fr-FR" dirty="0"/>
          </a:p>
          <a:p>
            <a:r>
              <a:rPr lang="fr-FR" dirty="0"/>
              <a:t>Ouvrage d’environ 300 pages, en trois chapitres, </a:t>
            </a:r>
          </a:p>
          <a:p>
            <a:endParaRPr lang="fr-FR" dirty="0"/>
          </a:p>
          <a:p>
            <a:endParaRPr lang="fr-FR" dirty="0"/>
          </a:p>
          <a:p>
            <a:r>
              <a:rPr lang="fr-FR" b="1" dirty="0"/>
              <a:t>édition IRD </a:t>
            </a:r>
            <a:r>
              <a:rPr lang="fr-FR" dirty="0"/>
              <a:t>(prévue), en coordination avec la COSAV </a:t>
            </a:r>
            <a:r>
              <a:rPr lang="fr-FR" dirty="0" err="1"/>
              <a:t>GéoRessources</a:t>
            </a:r>
            <a:r>
              <a:rPr lang="fr-FR" dirty="0"/>
              <a:t>,  une édition en anglais est aussi envisagée avec Elsevier </a:t>
            </a:r>
          </a:p>
          <a:p>
            <a:endParaRPr lang="fr-FR" dirty="0"/>
          </a:p>
          <a:p>
            <a:endParaRPr lang="fr-FR" dirty="0"/>
          </a:p>
          <a:p>
            <a:endParaRPr lang="fr-SN" dirty="0"/>
          </a:p>
        </p:txBody>
      </p:sp>
    </p:spTree>
    <p:extLst>
      <p:ext uri="{BB962C8B-B14F-4D97-AF65-F5344CB8AC3E}">
        <p14:creationId xmlns:p14="http://schemas.microsoft.com/office/powerpoint/2010/main" val="3932940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2273"/>
            <a:ext cx="12192000" cy="983974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SN" sz="4800" b="1" dirty="0"/>
              <a:t>Questions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139" y="1302026"/>
            <a:ext cx="11360426" cy="5237922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fr-FR" dirty="0"/>
              <a:t>Comment l’exploitation des réserves pétrolières et gazières contribue à la richesse dans un contexte de changements globaux ? 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Quels sont les mécanismes (économiques, fiscales, environnementaux, gouvernance, etc.) qui sont à mettre en œuvre pour faire de ces ressources une chance ? 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Quels avantages, incertitudes et risques le Sénégal pourrait probablement être confronté en tant qu'exportateur de pétrole et de gaz ? 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Quelles mesures politiques mettre en œuvre pour gérer ou atténuer les risques mais également valoriser cette richesse ? 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Quelles politiques axées sur la soutenabilité, l’Etat devrait-il adopter tout en étant en phase avec les accords et agendas internationaux ? </a:t>
            </a:r>
          </a:p>
          <a:p>
            <a:endParaRPr lang="fr-SN" dirty="0"/>
          </a:p>
        </p:txBody>
      </p:sp>
    </p:spTree>
    <p:extLst>
      <p:ext uri="{BB962C8B-B14F-4D97-AF65-F5344CB8AC3E}">
        <p14:creationId xmlns:p14="http://schemas.microsoft.com/office/powerpoint/2010/main" val="1120832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71181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FR" b="1" dirty="0"/>
              <a:t>Plan de l’ouvrage (provisoire)</a:t>
            </a:r>
            <a:endParaRPr lang="fr-SN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5423" y="1575412"/>
            <a:ext cx="11078378" cy="5123562"/>
          </a:xfrm>
        </p:spPr>
        <p:txBody>
          <a:bodyPr>
            <a:normAutofit fontScale="92500" lnSpcReduction="10000"/>
          </a:bodyPr>
          <a:lstStyle/>
          <a:p>
            <a:r>
              <a:rPr lang="fr-SN" b="1" dirty="0"/>
              <a:t>Introduction</a:t>
            </a:r>
            <a:r>
              <a:rPr lang="fr-SN" dirty="0"/>
              <a:t> : </a:t>
            </a:r>
            <a:r>
              <a:rPr lang="fr-FR" dirty="0"/>
              <a:t>trajectoire de long terme de l’économie sénégalaise et le défi de la transformation structurelle (contexte, l'historique et les potentialités des réserves en on-shore et offshore</a:t>
            </a:r>
          </a:p>
          <a:p>
            <a:endParaRPr lang="fr-FR" dirty="0"/>
          </a:p>
          <a:p>
            <a:endParaRPr lang="fr-FR" dirty="0"/>
          </a:p>
          <a:p>
            <a:r>
              <a:rPr lang="fr-FR" b="1" dirty="0"/>
              <a:t>Trois chapitres </a:t>
            </a:r>
            <a:r>
              <a:rPr lang="fr-FR" dirty="0"/>
              <a:t>: </a:t>
            </a:r>
          </a:p>
          <a:p>
            <a:pPr marL="1028700" lvl="1" indent="-571500">
              <a:buFont typeface="+mj-lt"/>
              <a:buAutoNum type="romanUcPeriod"/>
            </a:pPr>
            <a:r>
              <a:rPr lang="fr-FR" b="1" dirty="0"/>
              <a:t>Des ressources fossiles à la richesse actuelle (état des lieux, connaissances disponibles)</a:t>
            </a:r>
          </a:p>
          <a:p>
            <a:pPr marL="1028700" lvl="1" indent="-571500">
              <a:buFont typeface="+mj-lt"/>
              <a:buAutoNum type="romanUcPeriod"/>
            </a:pPr>
            <a:r>
              <a:rPr lang="fr-FR" b="1" dirty="0"/>
              <a:t>Incertitudes, risques et vulnérabilités ( pêche ?)</a:t>
            </a:r>
          </a:p>
          <a:p>
            <a:pPr marL="1028700" lvl="2" indent="-571500">
              <a:spcBef>
                <a:spcPts val="1000"/>
              </a:spcBef>
              <a:buFont typeface="+mj-lt"/>
              <a:buAutoNum type="romanUcPeriod"/>
            </a:pPr>
            <a:r>
              <a:rPr lang="fr-FR" sz="2400" b="1" dirty="0"/>
              <a:t>Les politiques de valorisation et de soutenabilité </a:t>
            </a:r>
          </a:p>
          <a:p>
            <a:pPr marL="571500" indent="-571500">
              <a:buFont typeface="+mj-lt"/>
              <a:buAutoNum type="romanUcPeriod"/>
            </a:pPr>
            <a:endParaRPr lang="fr-FR" sz="2400" b="1" dirty="0"/>
          </a:p>
          <a:p>
            <a:pPr marL="0" lvl="0" indent="0">
              <a:buNone/>
            </a:pPr>
            <a:endParaRPr lang="fr-FR" b="1" dirty="0"/>
          </a:p>
          <a:p>
            <a:pPr marL="0" lvl="0" indent="0">
              <a:buNone/>
            </a:pPr>
            <a:r>
              <a:rPr lang="fr-FR" dirty="0"/>
              <a:t>	</a:t>
            </a:r>
          </a:p>
          <a:p>
            <a:endParaRPr lang="fr-FR" dirty="0"/>
          </a:p>
          <a:p>
            <a:endParaRPr lang="fr-SN" dirty="0"/>
          </a:p>
        </p:txBody>
      </p:sp>
    </p:spTree>
    <p:extLst>
      <p:ext uri="{BB962C8B-B14F-4D97-AF65-F5344CB8AC3E}">
        <p14:creationId xmlns:p14="http://schemas.microsoft.com/office/powerpoint/2010/main" val="2435410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6355"/>
            <a:ext cx="12192000" cy="1273634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pPr marL="571500" lvl="0" indent="-571500" algn="ctr">
              <a:buFont typeface="+mj-lt"/>
              <a:buAutoNum type="romanUcPeriod"/>
            </a:pPr>
            <a:r>
              <a:rPr lang="fr-FR" b="1" dirty="0"/>
              <a:t>Des ressources fossiles à la richesse actuelle (état des lieux, connaissances disponibles)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7443" y="1685581"/>
            <a:ext cx="11348571" cy="5013393"/>
          </a:xfrm>
        </p:spPr>
        <p:txBody>
          <a:bodyPr>
            <a:normAutofit fontScale="77500" lnSpcReduction="20000"/>
          </a:bodyPr>
          <a:lstStyle/>
          <a:p>
            <a:pPr marL="571500" lvl="0" indent="-571500">
              <a:buFont typeface="+mj-lt"/>
              <a:buAutoNum type="romanUcPeriod"/>
            </a:pPr>
            <a:endParaRPr lang="fr-FR" b="1" dirty="0"/>
          </a:p>
          <a:p>
            <a:pPr marL="0" lvl="0" indent="0">
              <a:buNone/>
            </a:pPr>
            <a:r>
              <a:rPr lang="fr-FR" dirty="0"/>
              <a:t>1.1. L'étendue des ressources géologiques aux réserves en cours de développement (les réserves pétrolières &amp; les réserves gazières « caractérisation et valeur économique en l’état de la technologie et du marché ») </a:t>
            </a:r>
          </a:p>
          <a:p>
            <a:pPr marL="0" lvl="0" indent="0">
              <a:buNone/>
            </a:pPr>
            <a:endParaRPr lang="fr-FR" dirty="0"/>
          </a:p>
          <a:p>
            <a:pPr marL="0" lvl="0" indent="0">
              <a:buNone/>
            </a:pPr>
            <a:r>
              <a:rPr lang="fr-FR" dirty="0"/>
              <a:t>1.2. Les exigences environnementales (législation, régulation environnementale 	pour l’accès aux ressources, leur protection « proximité aux côtes, aux aires protégés, aux zones de pêches) </a:t>
            </a:r>
          </a:p>
          <a:p>
            <a:pPr marL="0" lvl="0" indent="0">
              <a:buNone/>
            </a:pPr>
            <a:endParaRPr lang="fr-FR" dirty="0"/>
          </a:p>
          <a:p>
            <a:pPr marL="0" lvl="0" indent="0">
              <a:buNone/>
            </a:pPr>
            <a:r>
              <a:rPr lang="fr-FR" dirty="0"/>
              <a:t>1.3.Cadres institutionnel, juridique  et économique (organisation de la production, les effets d’entrainement macroéconomiques existants ou pas, la fiscalité, codes pétroliers, gaziers,…) </a:t>
            </a:r>
          </a:p>
          <a:p>
            <a:pPr marL="0" lvl="0" indent="0">
              <a:buNone/>
            </a:pPr>
            <a:endParaRPr lang="fr-FR" dirty="0"/>
          </a:p>
          <a:p>
            <a:pPr marL="0" lvl="0" indent="0">
              <a:buNone/>
            </a:pPr>
            <a:r>
              <a:rPr lang="fr-FR" dirty="0"/>
              <a:t>1.4.Jeux d’acteurs et dimension contractuelle (question de gouvernance institutionnelle, opérationnelle et sociale, asymétrie d’informations, différences de représentations et d’usages,) </a:t>
            </a:r>
          </a:p>
          <a:p>
            <a:endParaRPr lang="fr-SN" dirty="0"/>
          </a:p>
        </p:txBody>
      </p:sp>
    </p:spTree>
    <p:extLst>
      <p:ext uri="{BB962C8B-B14F-4D97-AF65-F5344CB8AC3E}">
        <p14:creationId xmlns:p14="http://schemas.microsoft.com/office/powerpoint/2010/main" val="35980931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1702</Words>
  <Application>Microsoft Office PowerPoint</Application>
  <PresentationFormat>Grand écran</PresentationFormat>
  <Paragraphs>190</Paragraphs>
  <Slides>18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3" baseType="lpstr">
      <vt:lpstr>Arial</vt:lpstr>
      <vt:lpstr>Arial Black</vt:lpstr>
      <vt:lpstr>Calibri</vt:lpstr>
      <vt:lpstr>Calibri Light</vt:lpstr>
      <vt:lpstr>Thème Office</vt:lpstr>
      <vt:lpstr>Etat d’avancement du projet d’ouvrage collectif sur Richesse ou malédiction ?   Les défis de soutenabilité de l’exploitation du pétrole et du gaz au Sénégal</vt:lpstr>
      <vt:lpstr>Contexte </vt:lpstr>
      <vt:lpstr>Contexte </vt:lpstr>
      <vt:lpstr>Objectif </vt:lpstr>
      <vt:lpstr>Format de l’ouvrage </vt:lpstr>
      <vt:lpstr>Format de l’ouvrage </vt:lpstr>
      <vt:lpstr>Questions </vt:lpstr>
      <vt:lpstr>Plan de l’ouvrage (provisoire)</vt:lpstr>
      <vt:lpstr>Des ressources fossiles à la richesse actuelle (état des lieux, connaissances disponibles)</vt:lpstr>
      <vt:lpstr>Incertitudes, risques et vulnérabilités (pêche ?)</vt:lpstr>
      <vt:lpstr>Les politiques de valorisation et de soutenabilité </vt:lpstr>
      <vt:lpstr>Présentation PowerPoint</vt:lpstr>
      <vt:lpstr>Présentation PowerPoint</vt:lpstr>
      <vt:lpstr>Présentation PowerPoint</vt:lpstr>
      <vt:lpstr>Mise en place de groupes thématiques </vt:lpstr>
      <vt:lpstr>Next step </vt:lpstr>
      <vt:lpstr>Les pistes transversales de réflexion</vt:lpstr>
      <vt:lpstr>Merci de votre attention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Etat d’avancement du projet d’ouvrage collectif sur Richesse ou malédiction ?  Les défis de soutenabilité de l’exploitation du pétrole et du gaz au Sénégal</dc:title>
  <dc:creator>GAYE NDICKOU</dc:creator>
  <cp:lastModifiedBy>Admin_SOC</cp:lastModifiedBy>
  <cp:revision>36</cp:revision>
  <dcterms:created xsi:type="dcterms:W3CDTF">2025-06-16T16:06:49Z</dcterms:created>
  <dcterms:modified xsi:type="dcterms:W3CDTF">2025-06-17T12:39:33Z</dcterms:modified>
</cp:coreProperties>
</file>