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1.xml" ContentType="application/vnd.openxmlformats-officedocument.themeOverr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4"/>
  </p:notesMasterIdLst>
  <p:sldIdLst>
    <p:sldId id="256" r:id="rId2"/>
    <p:sldId id="312" r:id="rId3"/>
    <p:sldId id="258" r:id="rId4"/>
    <p:sldId id="259" r:id="rId5"/>
    <p:sldId id="293" r:id="rId6"/>
    <p:sldId id="320" r:id="rId7"/>
    <p:sldId id="261" r:id="rId8"/>
    <p:sldId id="311" r:id="rId9"/>
    <p:sldId id="277" r:id="rId10"/>
    <p:sldId id="263" r:id="rId11"/>
    <p:sldId id="289" r:id="rId12"/>
    <p:sldId id="270" r:id="rId13"/>
    <p:sldId id="271" r:id="rId14"/>
    <p:sldId id="296" r:id="rId15"/>
    <p:sldId id="295" r:id="rId16"/>
    <p:sldId id="297" r:id="rId17"/>
    <p:sldId id="299" r:id="rId18"/>
    <p:sldId id="298" r:id="rId19"/>
    <p:sldId id="300" r:id="rId20"/>
    <p:sldId id="276" r:id="rId21"/>
    <p:sldId id="301" r:id="rId22"/>
    <p:sldId id="302" r:id="rId23"/>
    <p:sldId id="281" r:id="rId24"/>
    <p:sldId id="285" r:id="rId25"/>
    <p:sldId id="318" r:id="rId26"/>
    <p:sldId id="317" r:id="rId27"/>
    <p:sldId id="314" r:id="rId28"/>
    <p:sldId id="316" r:id="rId29"/>
    <p:sldId id="315" r:id="rId30"/>
    <p:sldId id="319" r:id="rId31"/>
    <p:sldId id="282" r:id="rId32"/>
    <p:sldId id="287" r:id="rId3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ntely ANDRIANANTOANDRO" initials="TA" lastIdx="2" clrIdx="0">
    <p:extLst>
      <p:ext uri="{19B8F6BF-5375-455C-9EA6-DF929625EA0E}">
        <p15:presenceInfo xmlns:p15="http://schemas.microsoft.com/office/powerpoint/2012/main" userId="2dcfa5c819e527a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0E8"/>
    <a:srgbClr val="FDF3ED"/>
    <a:srgbClr val="F9C4B1"/>
    <a:srgbClr val="F8B9A2"/>
    <a:srgbClr val="FDEAE3"/>
    <a:srgbClr val="FFE1E1"/>
    <a:srgbClr val="FF9B9B"/>
    <a:srgbClr val="BE0000"/>
    <a:srgbClr val="FF9999"/>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39" autoAdjust="0"/>
    <p:restoredTop sz="83565" autoAdjust="0"/>
  </p:normalViewPr>
  <p:slideViewPr>
    <p:cSldViewPr snapToGrid="0">
      <p:cViewPr varScale="1">
        <p:scale>
          <a:sx n="71" d="100"/>
          <a:sy n="71" d="100"/>
        </p:scale>
        <p:origin x="1272" y="43"/>
      </p:cViewPr>
      <p:guideLst/>
    </p:cSldViewPr>
  </p:slideViewPr>
  <p:outlineViewPr>
    <p:cViewPr>
      <p:scale>
        <a:sx n="33" d="100"/>
        <a:sy n="33" d="100"/>
      </p:scale>
      <p:origin x="0" y="-14074"/>
    </p:cViewPr>
  </p:outlineViewPr>
  <p:notesTextViewPr>
    <p:cViewPr>
      <p:scale>
        <a:sx n="1" d="1"/>
        <a:sy n="1" d="1"/>
      </p:scale>
      <p:origin x="0" y="0"/>
    </p:cViewPr>
  </p:notesTextViewPr>
  <p:sorterViewPr>
    <p:cViewPr>
      <p:scale>
        <a:sx n="140" d="100"/>
        <a:sy n="140" d="100"/>
      </p:scale>
      <p:origin x="0" y="-182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oleObject" Target="Classeur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Classeur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8979057591623"/>
          <c:y val="0.15077319587628868"/>
          <c:w val="0.89810209424083765"/>
          <c:h val="0.66442723976513252"/>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Feuil1!$A$1:$B$5</c:f>
              <c:multiLvlStrCache>
                <c:ptCount val="5"/>
                <c:lvl>
                  <c:pt idx="0">
                    <c:v>Ambohidratrimo</c:v>
                  </c:pt>
                  <c:pt idx="1">
                    <c:v>Anjozorobe</c:v>
                  </c:pt>
                  <c:pt idx="2">
                    <c:v>Atsimondrano</c:v>
                  </c:pt>
                  <c:pt idx="3">
                    <c:v>Urbain</c:v>
                  </c:pt>
                  <c:pt idx="4">
                    <c:v>Rural</c:v>
                  </c:pt>
                </c:lvl>
                <c:lvl>
                  <c:pt idx="0">
                    <c:v>District</c:v>
                  </c:pt>
                  <c:pt idx="3">
                    <c:v>Milieu de résidence</c:v>
                  </c:pt>
                </c:lvl>
              </c:multiLvlStrCache>
            </c:multiLvlStrRef>
          </c:cat>
          <c:val>
            <c:numRef>
              <c:f>Feuil1!$C$1:$C$5</c:f>
              <c:numCache>
                <c:formatCode>General</c:formatCode>
                <c:ptCount val="5"/>
                <c:pt idx="0">
                  <c:v>35.770000000000003</c:v>
                </c:pt>
                <c:pt idx="1">
                  <c:v>29.67</c:v>
                </c:pt>
                <c:pt idx="2">
                  <c:v>34.549999999999997</c:v>
                </c:pt>
                <c:pt idx="3">
                  <c:v>32.11</c:v>
                </c:pt>
                <c:pt idx="4">
                  <c:v>67.89</c:v>
                </c:pt>
              </c:numCache>
            </c:numRef>
          </c:val>
          <c:extLst>
            <c:ext xmlns:c16="http://schemas.microsoft.com/office/drawing/2014/chart" uri="{C3380CC4-5D6E-409C-BE32-E72D297353CC}">
              <c16:uniqueId val="{00000000-987F-4BC2-9030-08EB601CC826}"/>
            </c:ext>
          </c:extLst>
        </c:ser>
        <c:dLbls>
          <c:dLblPos val="outEnd"/>
          <c:showLegendKey val="0"/>
          <c:showVal val="1"/>
          <c:showCatName val="0"/>
          <c:showSerName val="0"/>
          <c:showPercent val="0"/>
          <c:showBubbleSize val="0"/>
        </c:dLbls>
        <c:gapWidth val="219"/>
        <c:overlap val="-27"/>
        <c:axId val="479521696"/>
        <c:axId val="479522056"/>
      </c:barChart>
      <c:catAx>
        <c:axId val="479521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fr-FR"/>
          </a:p>
        </c:txPr>
        <c:crossAx val="479522056"/>
        <c:crosses val="autoZero"/>
        <c:auto val="1"/>
        <c:lblAlgn val="ctr"/>
        <c:lblOffset val="100"/>
        <c:noMultiLvlLbl val="0"/>
      </c:catAx>
      <c:valAx>
        <c:axId val="479522056"/>
        <c:scaling>
          <c:orientation val="minMax"/>
          <c:max val="100"/>
        </c:scaling>
        <c:delete val="0"/>
        <c:axPos val="l"/>
        <c:title>
          <c:tx>
            <c:rich>
              <a:bodyPr rot="0" spcFirstLastPara="1" vertOverflow="ellipsis" wrap="square" anchor="ctr" anchorCtr="1"/>
              <a:lstStyle/>
              <a:p>
                <a:pPr>
                  <a:defRPr sz="1200" b="0" i="0" u="none" strike="noStrike" kern="1200" baseline="0">
                    <a:solidFill>
                      <a:sysClr val="windowText" lastClr="000000"/>
                    </a:solidFill>
                    <a:latin typeface="Arial" panose="020B0604020202020204" pitchFamily="34" charset="0"/>
                    <a:ea typeface="+mn-ea"/>
                    <a:cs typeface="Arial" panose="020B0604020202020204" pitchFamily="34" charset="0"/>
                  </a:defRPr>
                </a:pPr>
                <a:r>
                  <a:rPr lang="fr-FR"/>
                  <a:t>Pourcentage</a:t>
                </a:r>
              </a:p>
            </c:rich>
          </c:tx>
          <c:layout>
            <c:manualLayout>
              <c:xMode val="edge"/>
              <c:yMode val="edge"/>
              <c:x val="2.7777777777777779E-3"/>
              <c:y val="2.0273767862350561E-2"/>
            </c:manualLayout>
          </c:layout>
          <c:overlay val="0"/>
          <c:spPr>
            <a:noFill/>
            <a:ln>
              <a:noFill/>
            </a:ln>
            <a:effectLst/>
          </c:spPr>
          <c:txPr>
            <a:bodyPr rot="0" spcFirstLastPara="1" vertOverflow="ellipsis" wrap="square" anchor="ctr" anchorCtr="1"/>
            <a:lstStyle/>
            <a:p>
              <a:pPr>
                <a:defRPr sz="12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fr-FR"/>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fr-FR"/>
          </a:p>
        </c:txPr>
        <c:crossAx val="479521696"/>
        <c:crosses val="autoZero"/>
        <c:crossBetween val="between"/>
        <c:majorUnit val="2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200">
          <a:solidFill>
            <a:sysClr val="windowText" lastClr="000000"/>
          </a:solidFill>
          <a:latin typeface="Arial" panose="020B0604020202020204" pitchFamily="34" charset="0"/>
          <a:cs typeface="Arial" panose="020B0604020202020204" pitchFamily="34" charset="0"/>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6700667408530527"/>
          <c:y val="7.9154461776650864E-2"/>
          <c:w val="0.42768344961829535"/>
          <c:h val="0.82321118212374678"/>
        </c:manualLayout>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Feuil1!$B$2:$B$7</c:f>
              <c:strCache>
                <c:ptCount val="6"/>
                <c:pt idx="0">
                  <c:v>Cabinet médical</c:v>
                </c:pt>
                <c:pt idx="1">
                  <c:v>Clinique privée</c:v>
                </c:pt>
                <c:pt idx="2">
                  <c:v>Centre de santé de base</c:v>
                </c:pt>
                <c:pt idx="3">
                  <c:v>Domicile avec personnel de santé</c:v>
                </c:pt>
                <c:pt idx="4">
                  <c:v>Domicile sans personnel de santé</c:v>
                </c:pt>
                <c:pt idx="5">
                  <c:v>Hôpital</c:v>
                </c:pt>
              </c:strCache>
            </c:strRef>
          </c:cat>
          <c:val>
            <c:numRef>
              <c:f>Feuil1!$E$2:$E$7</c:f>
              <c:numCache>
                <c:formatCode>0.00</c:formatCode>
                <c:ptCount val="6"/>
                <c:pt idx="0">
                  <c:v>16.260162601626014</c:v>
                </c:pt>
                <c:pt idx="1">
                  <c:v>4.4715447154471546</c:v>
                </c:pt>
                <c:pt idx="2">
                  <c:v>36.991869918699187</c:v>
                </c:pt>
                <c:pt idx="3">
                  <c:v>8.9430894308943092</c:v>
                </c:pt>
                <c:pt idx="4">
                  <c:v>25.203252032520325</c:v>
                </c:pt>
                <c:pt idx="5">
                  <c:v>8.1300813008130071</c:v>
                </c:pt>
              </c:numCache>
            </c:numRef>
          </c:val>
          <c:extLst>
            <c:ext xmlns:c16="http://schemas.microsoft.com/office/drawing/2014/chart" uri="{C3380CC4-5D6E-409C-BE32-E72D297353CC}">
              <c16:uniqueId val="{00000000-EDBC-45FE-80A8-366C64C97052}"/>
            </c:ext>
          </c:extLst>
        </c:ser>
        <c:dLbls>
          <c:dLblPos val="outEnd"/>
          <c:showLegendKey val="0"/>
          <c:showVal val="1"/>
          <c:showCatName val="0"/>
          <c:showSerName val="0"/>
          <c:showPercent val="0"/>
          <c:showBubbleSize val="0"/>
        </c:dLbls>
        <c:gapWidth val="182"/>
        <c:axId val="593319176"/>
        <c:axId val="593321696"/>
      </c:barChart>
      <c:catAx>
        <c:axId val="593319176"/>
        <c:scaling>
          <c:orientation val="minMax"/>
        </c:scaling>
        <c:delete val="0"/>
        <c:axPos val="l"/>
        <c:title>
          <c:tx>
            <c:rich>
              <a:bodyPr rot="0" spcFirstLastPara="1" vertOverflow="ellipsis" wrap="square" anchor="ctr" anchorCtr="1"/>
              <a:lstStyle/>
              <a:p>
                <a:pPr>
                  <a:defRPr sz="1600" b="0" i="0" u="none" strike="noStrike" kern="1200" baseline="0">
                    <a:solidFill>
                      <a:schemeClr val="tx1"/>
                    </a:solidFill>
                    <a:latin typeface="Arial" panose="020B0604020202020204" pitchFamily="34" charset="0"/>
                    <a:ea typeface="+mn-ea"/>
                    <a:cs typeface="Arial" panose="020B0604020202020204" pitchFamily="34" charset="0"/>
                  </a:defRPr>
                </a:pPr>
                <a:r>
                  <a:rPr lang="fr-FR" sz="1600"/>
                  <a:t>Lieu d'accouchement</a:t>
                </a:r>
              </a:p>
            </c:rich>
          </c:tx>
          <c:layout>
            <c:manualLayout>
              <c:xMode val="edge"/>
              <c:yMode val="edge"/>
              <c:x val="2.7777777777777779E-3"/>
              <c:y val="1.1531423155438918E-2"/>
            </c:manualLayout>
          </c:layout>
          <c:overlay val="0"/>
          <c:spPr>
            <a:noFill/>
            <a:ln>
              <a:noFill/>
            </a:ln>
            <a:effectLst/>
          </c:spPr>
          <c:txPr>
            <a:bodyPr rot="0" spcFirstLastPara="1" vertOverflow="ellipsis" wrap="square" anchor="ctr" anchorCtr="1"/>
            <a:lstStyle/>
            <a:p>
              <a:pPr>
                <a:defRPr sz="16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crossAx val="593321696"/>
        <c:crosses val="autoZero"/>
        <c:auto val="1"/>
        <c:lblAlgn val="ctr"/>
        <c:lblOffset val="100"/>
        <c:noMultiLvlLbl val="0"/>
      </c:catAx>
      <c:valAx>
        <c:axId val="593321696"/>
        <c:scaling>
          <c:orientation val="minMax"/>
          <c:max val="100"/>
        </c:scaling>
        <c:delete val="0"/>
        <c:axPos val="b"/>
        <c:title>
          <c:tx>
            <c:rich>
              <a:bodyPr rot="0" spcFirstLastPara="1" vertOverflow="ellipsis" vert="horz" wrap="square" anchor="ctr" anchorCtr="1"/>
              <a:lstStyle/>
              <a:p>
                <a:pPr>
                  <a:defRPr sz="1800" b="0" i="0" u="none" strike="noStrike" kern="1200" baseline="0">
                    <a:solidFill>
                      <a:schemeClr val="tx1"/>
                    </a:solidFill>
                    <a:latin typeface="Arial" panose="020B0604020202020204" pitchFamily="34" charset="0"/>
                    <a:ea typeface="+mn-ea"/>
                    <a:cs typeface="Arial" panose="020B0604020202020204" pitchFamily="34" charset="0"/>
                  </a:defRPr>
                </a:pPr>
                <a:r>
                  <a:rPr lang="fr-FR" dirty="0"/>
                  <a:t>%</a:t>
                </a:r>
              </a:p>
            </c:rich>
          </c:tx>
          <c:layout>
            <c:manualLayout>
              <c:xMode val="edge"/>
              <c:yMode val="edge"/>
              <c:x val="0.95372887765918701"/>
              <c:y val="0.9264639696480248"/>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crossAx val="59331917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800">
          <a:solidFill>
            <a:schemeClr val="tx1"/>
          </a:solidFill>
          <a:latin typeface="Arial" panose="020B0604020202020204" pitchFamily="34" charset="0"/>
          <a:cs typeface="Arial" panose="020B0604020202020204" pitchFamily="34" charset="0"/>
        </a:defRPr>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8742608033946621E-2"/>
          <c:y val="1.1275251275816724E-2"/>
          <c:w val="0.66974694809340474"/>
          <c:h val="0.97876843042734563"/>
        </c:manualLayout>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2BB2-41A9-921C-A711180D8DC6}"/>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2BB2-41A9-921C-A711180D8DC6}"/>
              </c:ext>
            </c:extLst>
          </c:dPt>
          <c:dLbls>
            <c:dLbl>
              <c:idx val="0"/>
              <c:layout>
                <c:manualLayout>
                  <c:x val="-0.22393359453852532"/>
                  <c:y val="-0.22445976410625021"/>
                </c:manualLayout>
              </c:layout>
              <c:tx>
                <c:rich>
                  <a:bodyPr/>
                  <a:lstStyle/>
                  <a:p>
                    <a:fld id="{D1309D66-A5D2-4A3B-8C6D-AD6C414249CB}" type="VALUE">
                      <a:rPr lang="en-US" smtClean="0"/>
                      <a:pPr/>
                      <a:t>[VALEUR]</a:t>
                    </a:fld>
                    <a:r>
                      <a:rPr lang="en-US"/>
                      <a:t>%</a:t>
                    </a:r>
                  </a:p>
                </c:rich>
              </c:tx>
              <c:dLblPos val="bestFit"/>
              <c:showLegendKey val="0"/>
              <c:showVal val="1"/>
              <c:showCatName val="0"/>
              <c:showSerName val="0"/>
              <c:showPercent val="0"/>
              <c:showBubbleSize val="0"/>
              <c:extLst>
                <c:ext xmlns:c15="http://schemas.microsoft.com/office/drawing/2012/chart" uri="{CE6537A1-D6FC-4f65-9D91-7224C49458BB}">
                  <c15:layout>
                    <c:manualLayout>
                      <c:w val="0.36678778415792945"/>
                      <c:h val="0.24896265560165975"/>
                    </c:manualLayout>
                  </c15:layout>
                  <c15:dlblFieldTable/>
                  <c15:showDataLabelsRange val="0"/>
                </c:ext>
                <c:ext xmlns:c16="http://schemas.microsoft.com/office/drawing/2014/chart" uri="{C3380CC4-5D6E-409C-BE32-E72D297353CC}">
                  <c16:uniqueId val="{00000001-2BB2-41A9-921C-A711180D8DC6}"/>
                </c:ext>
              </c:extLst>
            </c:dLbl>
            <c:dLbl>
              <c:idx val="1"/>
              <c:layout>
                <c:manualLayout>
                  <c:x val="3.7103302182075373E-2"/>
                  <c:y val="0.10538030945222755"/>
                </c:manualLayout>
              </c:layout>
              <c:tx>
                <c:rich>
                  <a:bodyPr/>
                  <a:lstStyle/>
                  <a:p>
                    <a:fld id="{9F8A8D05-F4FE-44CC-A9D8-937A97F45AB8}" type="VALUE">
                      <a:rPr lang="en-US" smtClean="0"/>
                      <a:pPr/>
                      <a:t>[VALEUR]</a:t>
                    </a:fld>
                    <a:r>
                      <a:rPr lang="en-US"/>
                      <a:t>%</a:t>
                    </a:r>
                  </a:p>
                </c:rich>
              </c:tx>
              <c:dLblPos val="bestFit"/>
              <c:showLegendKey val="0"/>
              <c:showVal val="1"/>
              <c:showCatName val="0"/>
              <c:showSerName val="0"/>
              <c:showPercent val="0"/>
              <c:showBubbleSize val="0"/>
              <c:extLst>
                <c:ext xmlns:c15="http://schemas.microsoft.com/office/drawing/2012/chart" uri="{CE6537A1-D6FC-4f65-9D91-7224C49458BB}">
                  <c15:layout>
                    <c:manualLayout>
                      <c:w val="0.30501299945764659"/>
                      <c:h val="0.24481327800829875"/>
                    </c:manualLayout>
                  </c15:layout>
                  <c15:dlblFieldTable/>
                  <c15:showDataLabelsRange val="0"/>
                </c:ext>
                <c:ext xmlns:c16="http://schemas.microsoft.com/office/drawing/2014/chart" uri="{C3380CC4-5D6E-409C-BE32-E72D297353CC}">
                  <c16:uniqueId val="{00000003-2BB2-41A9-921C-A711180D8DC6}"/>
                </c:ext>
              </c:extLst>
            </c:dLbl>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Feuil1!$H$4:$H$5</c:f>
              <c:strCache>
                <c:ptCount val="2"/>
                <c:pt idx="0">
                  <c:v>Oui</c:v>
                </c:pt>
                <c:pt idx="1">
                  <c:v>Non</c:v>
                </c:pt>
              </c:strCache>
            </c:strRef>
          </c:cat>
          <c:val>
            <c:numRef>
              <c:f>Feuil1!$J$4:$J$5</c:f>
              <c:numCache>
                <c:formatCode>0.00</c:formatCode>
                <c:ptCount val="2"/>
                <c:pt idx="0">
                  <c:v>65.853658536585371</c:v>
                </c:pt>
                <c:pt idx="1">
                  <c:v>34.146341463414636</c:v>
                </c:pt>
              </c:numCache>
            </c:numRef>
          </c:val>
          <c:extLst>
            <c:ext xmlns:c16="http://schemas.microsoft.com/office/drawing/2014/chart" uri="{C3380CC4-5D6E-409C-BE32-E72D297353CC}">
              <c16:uniqueId val="{00000004-2BB2-41A9-921C-A711180D8DC6}"/>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manualLayout>
          <c:xMode val="edge"/>
          <c:yMode val="edge"/>
          <c:x val="0.74147132818075157"/>
          <c:y val="0.43008374990470583"/>
          <c:w val="0.2243820144444737"/>
          <c:h val="0.23234912743376721"/>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800">
          <a:latin typeface="Arial" panose="020B0604020202020204" pitchFamily="34" charset="0"/>
          <a:cs typeface="Arial" panose="020B0604020202020204" pitchFamily="34" charset="0"/>
        </a:defRPr>
      </a:pPr>
      <a:endParaRPr lang="fr-FR"/>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5C12E8-9418-447F-8081-3B9F0AE43180}" type="datetimeFigureOut">
              <a:rPr lang="fr-FR" smtClean="0"/>
              <a:t>18/06/2025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4C35D-A8BC-41C6-9582-F8A3B9B81EE8}" type="slidenum">
              <a:rPr lang="fr-FR" smtClean="0"/>
              <a:t>‹N°›</a:t>
            </a:fld>
            <a:endParaRPr lang="fr-FR"/>
          </a:p>
        </p:txBody>
      </p:sp>
    </p:spTree>
    <p:extLst>
      <p:ext uri="{BB962C8B-B14F-4D97-AF65-F5344CB8AC3E}">
        <p14:creationId xmlns:p14="http://schemas.microsoft.com/office/powerpoint/2010/main" val="24009508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1B4C35D-A8BC-41C6-9582-F8A3B9B81EE8}" type="slidenum">
              <a:rPr lang="fr-FR" smtClean="0"/>
              <a:t>1</a:t>
            </a:fld>
            <a:endParaRPr lang="fr-FR"/>
          </a:p>
        </p:txBody>
      </p:sp>
    </p:spTree>
    <p:extLst>
      <p:ext uri="{BB962C8B-B14F-4D97-AF65-F5344CB8AC3E}">
        <p14:creationId xmlns:p14="http://schemas.microsoft.com/office/powerpoint/2010/main" val="39743871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1B4C35D-A8BC-41C6-9582-F8A3B9B81EE8}" type="slidenum">
              <a:rPr lang="fr-FR" smtClean="0"/>
              <a:t>10</a:t>
            </a:fld>
            <a:endParaRPr lang="fr-FR"/>
          </a:p>
        </p:txBody>
      </p:sp>
    </p:spTree>
    <p:extLst>
      <p:ext uri="{BB962C8B-B14F-4D97-AF65-F5344CB8AC3E}">
        <p14:creationId xmlns:p14="http://schemas.microsoft.com/office/powerpoint/2010/main" val="28426553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75B00-E375-6D4D-0C55-70A9FE08D32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F6A36A3-5521-709B-5592-5073F43B69D3}"/>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2218DAD0-160A-E513-8B30-D8FC125018AF}"/>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34F7ADC8-E204-4B08-5ABD-6541580B5F94}"/>
              </a:ext>
            </a:extLst>
          </p:cNvPr>
          <p:cNvSpPr>
            <a:spLocks noGrp="1"/>
          </p:cNvSpPr>
          <p:nvPr>
            <p:ph type="sldNum" sz="quarter" idx="5"/>
          </p:nvPr>
        </p:nvSpPr>
        <p:spPr/>
        <p:txBody>
          <a:bodyPr/>
          <a:lstStyle/>
          <a:p>
            <a:fld id="{21B4C35D-A8BC-41C6-9582-F8A3B9B81EE8}" type="slidenum">
              <a:rPr lang="fr-FR" smtClean="0"/>
              <a:t>11</a:t>
            </a:fld>
            <a:endParaRPr lang="fr-FR"/>
          </a:p>
        </p:txBody>
      </p:sp>
    </p:spTree>
    <p:extLst>
      <p:ext uri="{BB962C8B-B14F-4D97-AF65-F5344CB8AC3E}">
        <p14:creationId xmlns:p14="http://schemas.microsoft.com/office/powerpoint/2010/main" val="3099153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27FA00-7920-79BA-AB38-ACC3A67A23F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C3714FF-8456-A9CD-E109-A30C86D44D19}"/>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FC01768-8B74-152D-48E8-430582217825}"/>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377686CD-698D-9970-870A-EC6BD117D0B3}"/>
              </a:ext>
            </a:extLst>
          </p:cNvPr>
          <p:cNvSpPr>
            <a:spLocks noGrp="1"/>
          </p:cNvSpPr>
          <p:nvPr>
            <p:ph type="sldNum" sz="quarter" idx="5"/>
          </p:nvPr>
        </p:nvSpPr>
        <p:spPr/>
        <p:txBody>
          <a:bodyPr/>
          <a:lstStyle/>
          <a:p>
            <a:fld id="{21B4C35D-A8BC-41C6-9582-F8A3B9B81EE8}" type="slidenum">
              <a:rPr lang="fr-FR" smtClean="0"/>
              <a:t>12</a:t>
            </a:fld>
            <a:endParaRPr lang="fr-FR"/>
          </a:p>
        </p:txBody>
      </p:sp>
    </p:spTree>
    <p:extLst>
      <p:ext uri="{BB962C8B-B14F-4D97-AF65-F5344CB8AC3E}">
        <p14:creationId xmlns:p14="http://schemas.microsoft.com/office/powerpoint/2010/main" val="14283216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6B6474-CA9A-7EB0-4470-B52369D9AD3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0180C8F-3DA8-BE4F-F299-77E02920B8A8}"/>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2B025B85-704D-1CC2-43D4-7CC9099D4BBF}"/>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8A9773EC-E7EE-DC27-F764-B4091CB4D95C}"/>
              </a:ext>
            </a:extLst>
          </p:cNvPr>
          <p:cNvSpPr>
            <a:spLocks noGrp="1"/>
          </p:cNvSpPr>
          <p:nvPr>
            <p:ph type="sldNum" sz="quarter" idx="5"/>
          </p:nvPr>
        </p:nvSpPr>
        <p:spPr/>
        <p:txBody>
          <a:bodyPr/>
          <a:lstStyle/>
          <a:p>
            <a:fld id="{21B4C35D-A8BC-41C6-9582-F8A3B9B81EE8}" type="slidenum">
              <a:rPr lang="fr-FR" smtClean="0"/>
              <a:t>13</a:t>
            </a:fld>
            <a:endParaRPr lang="fr-FR"/>
          </a:p>
        </p:txBody>
      </p:sp>
    </p:spTree>
    <p:extLst>
      <p:ext uri="{BB962C8B-B14F-4D97-AF65-F5344CB8AC3E}">
        <p14:creationId xmlns:p14="http://schemas.microsoft.com/office/powerpoint/2010/main" val="33038773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AE28F1-E865-87F4-E0EE-EBB062D65B7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3427BD0-E953-FA59-A44D-23BDEFDCCA2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68EDF36E-3C44-1406-B518-845C8C107A21}"/>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CC391C60-3229-AA98-DBD1-6BE0F4245A37}"/>
              </a:ext>
            </a:extLst>
          </p:cNvPr>
          <p:cNvSpPr>
            <a:spLocks noGrp="1"/>
          </p:cNvSpPr>
          <p:nvPr>
            <p:ph type="sldNum" sz="quarter" idx="5"/>
          </p:nvPr>
        </p:nvSpPr>
        <p:spPr/>
        <p:txBody>
          <a:bodyPr/>
          <a:lstStyle/>
          <a:p>
            <a:fld id="{21B4C35D-A8BC-41C6-9582-F8A3B9B81EE8}" type="slidenum">
              <a:rPr lang="fr-FR" smtClean="0"/>
              <a:t>14</a:t>
            </a:fld>
            <a:endParaRPr lang="fr-FR"/>
          </a:p>
        </p:txBody>
      </p:sp>
    </p:spTree>
    <p:extLst>
      <p:ext uri="{BB962C8B-B14F-4D97-AF65-F5344CB8AC3E}">
        <p14:creationId xmlns:p14="http://schemas.microsoft.com/office/powerpoint/2010/main" val="36453681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F9F6F-8CE2-AC38-353E-E2A04CA16E6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6C92366-FE30-B6DC-6727-F2E7C1E3DD48}"/>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FC94DE94-BAFD-8B28-8536-35B1F84E69E6}"/>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76ADCF87-B6BF-4212-E8DB-AACCF8CFA4D9}"/>
              </a:ext>
            </a:extLst>
          </p:cNvPr>
          <p:cNvSpPr>
            <a:spLocks noGrp="1"/>
          </p:cNvSpPr>
          <p:nvPr>
            <p:ph type="sldNum" sz="quarter" idx="5"/>
          </p:nvPr>
        </p:nvSpPr>
        <p:spPr/>
        <p:txBody>
          <a:bodyPr/>
          <a:lstStyle/>
          <a:p>
            <a:fld id="{21B4C35D-A8BC-41C6-9582-F8A3B9B81EE8}" type="slidenum">
              <a:rPr lang="fr-FR" smtClean="0"/>
              <a:t>15</a:t>
            </a:fld>
            <a:endParaRPr lang="fr-FR"/>
          </a:p>
        </p:txBody>
      </p:sp>
    </p:spTree>
    <p:extLst>
      <p:ext uri="{BB962C8B-B14F-4D97-AF65-F5344CB8AC3E}">
        <p14:creationId xmlns:p14="http://schemas.microsoft.com/office/powerpoint/2010/main" val="25202961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19701E-F0A2-5581-22CB-F3FA1EC6630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4B2D419-E13B-FDB8-CEC2-EC8BADA87453}"/>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8EDFFAE0-7C81-A0F2-9F1A-0D97767F6F4D}"/>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9B8A0E03-74AF-BCF1-6491-FB20D569B9D0}"/>
              </a:ext>
            </a:extLst>
          </p:cNvPr>
          <p:cNvSpPr>
            <a:spLocks noGrp="1"/>
          </p:cNvSpPr>
          <p:nvPr>
            <p:ph type="sldNum" sz="quarter" idx="5"/>
          </p:nvPr>
        </p:nvSpPr>
        <p:spPr/>
        <p:txBody>
          <a:bodyPr/>
          <a:lstStyle/>
          <a:p>
            <a:fld id="{21B4C35D-A8BC-41C6-9582-F8A3B9B81EE8}" type="slidenum">
              <a:rPr lang="fr-FR" smtClean="0"/>
              <a:t>16</a:t>
            </a:fld>
            <a:endParaRPr lang="fr-FR"/>
          </a:p>
        </p:txBody>
      </p:sp>
    </p:spTree>
    <p:extLst>
      <p:ext uri="{BB962C8B-B14F-4D97-AF65-F5344CB8AC3E}">
        <p14:creationId xmlns:p14="http://schemas.microsoft.com/office/powerpoint/2010/main" val="38048514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84781-4704-6E9F-FB06-FC43239C502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EA2AFD5-1374-039F-646B-50DEBD616AA0}"/>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0DB2CD31-7320-F6B3-0061-CE0141A6490B}"/>
              </a:ext>
            </a:extLst>
          </p:cNvPr>
          <p:cNvSpPr>
            <a:spLocks noGrp="1"/>
          </p:cNvSpPr>
          <p:nvPr>
            <p:ph type="body" idx="1"/>
          </p:nvPr>
        </p:nvSpPr>
        <p:spPr/>
        <p:txBody>
          <a:bodyPr/>
          <a:lstStyle/>
          <a:p>
            <a:endParaRPr lang="fr-FR" sz="1800" dirty="0">
              <a:effectLst/>
              <a:latin typeface="Times New Roman" panose="02020603050405020304" pitchFamily="18" charset="0"/>
              <a:ea typeface="Calibri" panose="020F0502020204030204" pitchFamily="34" charset="0"/>
            </a:endParaRPr>
          </a:p>
        </p:txBody>
      </p:sp>
      <p:sp>
        <p:nvSpPr>
          <p:cNvPr id="4" name="Espace réservé du numéro de diapositive 3">
            <a:extLst>
              <a:ext uri="{FF2B5EF4-FFF2-40B4-BE49-F238E27FC236}">
                <a16:creationId xmlns:a16="http://schemas.microsoft.com/office/drawing/2014/main" id="{1E129D8B-0AB8-408A-586B-33F8E8667546}"/>
              </a:ext>
            </a:extLst>
          </p:cNvPr>
          <p:cNvSpPr>
            <a:spLocks noGrp="1"/>
          </p:cNvSpPr>
          <p:nvPr>
            <p:ph type="sldNum" sz="quarter" idx="5"/>
          </p:nvPr>
        </p:nvSpPr>
        <p:spPr/>
        <p:txBody>
          <a:bodyPr/>
          <a:lstStyle/>
          <a:p>
            <a:fld id="{21B4C35D-A8BC-41C6-9582-F8A3B9B81EE8}" type="slidenum">
              <a:rPr lang="fr-FR" smtClean="0"/>
              <a:t>17</a:t>
            </a:fld>
            <a:endParaRPr lang="fr-FR"/>
          </a:p>
        </p:txBody>
      </p:sp>
    </p:spTree>
    <p:extLst>
      <p:ext uri="{BB962C8B-B14F-4D97-AF65-F5344CB8AC3E}">
        <p14:creationId xmlns:p14="http://schemas.microsoft.com/office/powerpoint/2010/main" val="37220162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467523-2717-6C52-475A-EB46A2E03CA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9F49BE2-BA92-164D-FB61-60828B088B34}"/>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928F864-9832-2103-3DF8-A24C789C9D2B}"/>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23EEC50E-208F-6881-2421-D1A0ACABD854}"/>
              </a:ext>
            </a:extLst>
          </p:cNvPr>
          <p:cNvSpPr>
            <a:spLocks noGrp="1"/>
          </p:cNvSpPr>
          <p:nvPr>
            <p:ph type="sldNum" sz="quarter" idx="5"/>
          </p:nvPr>
        </p:nvSpPr>
        <p:spPr/>
        <p:txBody>
          <a:bodyPr/>
          <a:lstStyle/>
          <a:p>
            <a:fld id="{21B4C35D-A8BC-41C6-9582-F8A3B9B81EE8}" type="slidenum">
              <a:rPr lang="fr-FR" smtClean="0"/>
              <a:t>18</a:t>
            </a:fld>
            <a:endParaRPr lang="fr-FR"/>
          </a:p>
        </p:txBody>
      </p:sp>
    </p:spTree>
    <p:extLst>
      <p:ext uri="{BB962C8B-B14F-4D97-AF65-F5344CB8AC3E}">
        <p14:creationId xmlns:p14="http://schemas.microsoft.com/office/powerpoint/2010/main" val="2161982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C98F4-5201-5C83-EA71-52E9D9598EA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FAF7C3E-2430-E68F-6665-A18319111728}"/>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C1F89445-ECA8-E4F7-4669-8AEE72A5CE1A}"/>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A9BD9D54-77A2-03C7-26BF-26603AFD4BD8}"/>
              </a:ext>
            </a:extLst>
          </p:cNvPr>
          <p:cNvSpPr>
            <a:spLocks noGrp="1"/>
          </p:cNvSpPr>
          <p:nvPr>
            <p:ph type="sldNum" sz="quarter" idx="5"/>
          </p:nvPr>
        </p:nvSpPr>
        <p:spPr/>
        <p:txBody>
          <a:bodyPr/>
          <a:lstStyle/>
          <a:p>
            <a:fld id="{21B4C35D-A8BC-41C6-9582-F8A3B9B81EE8}" type="slidenum">
              <a:rPr lang="fr-FR" smtClean="0"/>
              <a:t>19</a:t>
            </a:fld>
            <a:endParaRPr lang="fr-FR"/>
          </a:p>
        </p:txBody>
      </p:sp>
    </p:spTree>
    <p:extLst>
      <p:ext uri="{BB962C8B-B14F-4D97-AF65-F5344CB8AC3E}">
        <p14:creationId xmlns:p14="http://schemas.microsoft.com/office/powerpoint/2010/main" val="22167009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1B4C35D-A8BC-41C6-9582-F8A3B9B81EE8}" type="slidenum">
              <a:rPr lang="fr-FR" smtClean="0"/>
              <a:t>2</a:t>
            </a:fld>
            <a:endParaRPr lang="fr-FR"/>
          </a:p>
        </p:txBody>
      </p:sp>
    </p:spTree>
    <p:extLst>
      <p:ext uri="{BB962C8B-B14F-4D97-AF65-F5344CB8AC3E}">
        <p14:creationId xmlns:p14="http://schemas.microsoft.com/office/powerpoint/2010/main" val="16116369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713E7-F8ED-7B96-C8E5-4985D0CAE81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76496B0-73F9-5304-4A0A-16EAFEDDA149}"/>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863B5BFA-31C1-5670-1341-5FE0992BDE8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a:extLst>
              <a:ext uri="{FF2B5EF4-FFF2-40B4-BE49-F238E27FC236}">
                <a16:creationId xmlns:a16="http://schemas.microsoft.com/office/drawing/2014/main" id="{4AD2C8A8-8854-B7A8-6F7A-14010BB44D32}"/>
              </a:ext>
            </a:extLst>
          </p:cNvPr>
          <p:cNvSpPr>
            <a:spLocks noGrp="1"/>
          </p:cNvSpPr>
          <p:nvPr>
            <p:ph type="sldNum" sz="quarter" idx="5"/>
          </p:nvPr>
        </p:nvSpPr>
        <p:spPr/>
        <p:txBody>
          <a:bodyPr/>
          <a:lstStyle/>
          <a:p>
            <a:fld id="{21B4C35D-A8BC-41C6-9582-F8A3B9B81EE8}" type="slidenum">
              <a:rPr lang="fr-FR" smtClean="0"/>
              <a:t>20</a:t>
            </a:fld>
            <a:endParaRPr lang="fr-FR"/>
          </a:p>
        </p:txBody>
      </p:sp>
    </p:spTree>
    <p:extLst>
      <p:ext uri="{BB962C8B-B14F-4D97-AF65-F5344CB8AC3E}">
        <p14:creationId xmlns:p14="http://schemas.microsoft.com/office/powerpoint/2010/main" val="3832865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B4335-BC35-085B-44AB-B3C4C36E8D2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87C51C2-2BB0-76DB-A341-789ECE33BBB9}"/>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AD23B91-EE54-E5D8-0168-4667DB94B19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8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D976FF56-963A-C1F0-D39F-799F880615E1}"/>
              </a:ext>
            </a:extLst>
          </p:cNvPr>
          <p:cNvSpPr>
            <a:spLocks noGrp="1"/>
          </p:cNvSpPr>
          <p:nvPr>
            <p:ph type="sldNum" sz="quarter" idx="5"/>
          </p:nvPr>
        </p:nvSpPr>
        <p:spPr/>
        <p:txBody>
          <a:bodyPr/>
          <a:lstStyle/>
          <a:p>
            <a:fld id="{21B4C35D-A8BC-41C6-9582-F8A3B9B81EE8}" type="slidenum">
              <a:rPr lang="fr-FR" smtClean="0"/>
              <a:t>21</a:t>
            </a:fld>
            <a:endParaRPr lang="fr-FR"/>
          </a:p>
        </p:txBody>
      </p:sp>
    </p:spTree>
    <p:extLst>
      <p:ext uri="{BB962C8B-B14F-4D97-AF65-F5344CB8AC3E}">
        <p14:creationId xmlns:p14="http://schemas.microsoft.com/office/powerpoint/2010/main" val="19088135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0E18B-E3E2-4450-CE52-9F81EE563D6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11B72F3-F5DD-22B6-4E40-8438F47322FE}"/>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0EEADD1B-A0BC-95B3-13E3-C1AFEA15B9A1}"/>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F5448FA0-6CBD-4802-F869-DC9B059304CF}"/>
              </a:ext>
            </a:extLst>
          </p:cNvPr>
          <p:cNvSpPr>
            <a:spLocks noGrp="1"/>
          </p:cNvSpPr>
          <p:nvPr>
            <p:ph type="sldNum" sz="quarter" idx="5"/>
          </p:nvPr>
        </p:nvSpPr>
        <p:spPr/>
        <p:txBody>
          <a:bodyPr/>
          <a:lstStyle/>
          <a:p>
            <a:fld id="{21B4C35D-A8BC-41C6-9582-F8A3B9B81EE8}" type="slidenum">
              <a:rPr lang="fr-FR" smtClean="0"/>
              <a:t>22</a:t>
            </a:fld>
            <a:endParaRPr lang="fr-FR"/>
          </a:p>
        </p:txBody>
      </p:sp>
    </p:spTree>
    <p:extLst>
      <p:ext uri="{BB962C8B-B14F-4D97-AF65-F5344CB8AC3E}">
        <p14:creationId xmlns:p14="http://schemas.microsoft.com/office/powerpoint/2010/main" val="15161837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C9EB2C-335E-B4DA-E149-079CC5D138E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FA76FB2-4A39-F572-1E80-74292B24AB7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39F8C73A-AC26-63D8-5DDB-5BAA79B68AA4}"/>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DBE1E129-C4D6-53BB-5EED-0C7DFFF5BE83}"/>
              </a:ext>
            </a:extLst>
          </p:cNvPr>
          <p:cNvSpPr>
            <a:spLocks noGrp="1"/>
          </p:cNvSpPr>
          <p:nvPr>
            <p:ph type="sldNum" sz="quarter" idx="5"/>
          </p:nvPr>
        </p:nvSpPr>
        <p:spPr/>
        <p:txBody>
          <a:bodyPr/>
          <a:lstStyle/>
          <a:p>
            <a:fld id="{21B4C35D-A8BC-41C6-9582-F8A3B9B81EE8}" type="slidenum">
              <a:rPr lang="fr-FR" smtClean="0"/>
              <a:t>23</a:t>
            </a:fld>
            <a:endParaRPr lang="fr-FR"/>
          </a:p>
        </p:txBody>
      </p:sp>
    </p:spTree>
    <p:extLst>
      <p:ext uri="{BB962C8B-B14F-4D97-AF65-F5344CB8AC3E}">
        <p14:creationId xmlns:p14="http://schemas.microsoft.com/office/powerpoint/2010/main" val="2921986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A39841-C093-DDCF-152F-6335CB07A77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4C45C4E-C969-495D-44B0-89815C53886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6B2473AB-FA43-0C44-5D59-B2B92468A4AD}"/>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AFBFE83A-FC60-7AA1-CB52-AC3FDAA9F7B5}"/>
              </a:ext>
            </a:extLst>
          </p:cNvPr>
          <p:cNvSpPr>
            <a:spLocks noGrp="1"/>
          </p:cNvSpPr>
          <p:nvPr>
            <p:ph type="sldNum" sz="quarter" idx="5"/>
          </p:nvPr>
        </p:nvSpPr>
        <p:spPr/>
        <p:txBody>
          <a:bodyPr/>
          <a:lstStyle/>
          <a:p>
            <a:fld id="{21B4C35D-A8BC-41C6-9582-F8A3B9B81EE8}" type="slidenum">
              <a:rPr lang="fr-FR" smtClean="0"/>
              <a:t>24</a:t>
            </a:fld>
            <a:endParaRPr lang="fr-FR"/>
          </a:p>
        </p:txBody>
      </p:sp>
    </p:spTree>
    <p:extLst>
      <p:ext uri="{BB962C8B-B14F-4D97-AF65-F5344CB8AC3E}">
        <p14:creationId xmlns:p14="http://schemas.microsoft.com/office/powerpoint/2010/main" val="5687864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094F7E-6DD8-429F-A156-98E80FF72AD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5D0EDEB-F21F-EE20-E359-C975146273A1}"/>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34DDB7B6-B711-3D1C-4883-5586078D0BFC}"/>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34D120A1-FC07-697A-C363-7ED2C32B5A3F}"/>
              </a:ext>
            </a:extLst>
          </p:cNvPr>
          <p:cNvSpPr>
            <a:spLocks noGrp="1"/>
          </p:cNvSpPr>
          <p:nvPr>
            <p:ph type="sldNum" sz="quarter" idx="5"/>
          </p:nvPr>
        </p:nvSpPr>
        <p:spPr/>
        <p:txBody>
          <a:bodyPr/>
          <a:lstStyle/>
          <a:p>
            <a:fld id="{21B4C35D-A8BC-41C6-9582-F8A3B9B81EE8}" type="slidenum">
              <a:rPr lang="fr-FR" smtClean="0"/>
              <a:t>25</a:t>
            </a:fld>
            <a:endParaRPr lang="fr-FR"/>
          </a:p>
        </p:txBody>
      </p:sp>
    </p:spTree>
    <p:extLst>
      <p:ext uri="{BB962C8B-B14F-4D97-AF65-F5344CB8AC3E}">
        <p14:creationId xmlns:p14="http://schemas.microsoft.com/office/powerpoint/2010/main" val="2716621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ACF876-0C2D-6291-B364-32220D38044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65DADCA-2B77-D1FE-CE7A-49FD1C123362}"/>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6F9AB80-6B9F-B626-EB94-34337EF6BE87}"/>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8576E0FD-68D7-A89B-1604-25B0411E76AC}"/>
              </a:ext>
            </a:extLst>
          </p:cNvPr>
          <p:cNvSpPr>
            <a:spLocks noGrp="1"/>
          </p:cNvSpPr>
          <p:nvPr>
            <p:ph type="sldNum" sz="quarter" idx="5"/>
          </p:nvPr>
        </p:nvSpPr>
        <p:spPr/>
        <p:txBody>
          <a:bodyPr/>
          <a:lstStyle/>
          <a:p>
            <a:fld id="{21B4C35D-A8BC-41C6-9582-F8A3B9B81EE8}" type="slidenum">
              <a:rPr lang="fr-FR" smtClean="0"/>
              <a:t>26</a:t>
            </a:fld>
            <a:endParaRPr lang="fr-FR"/>
          </a:p>
        </p:txBody>
      </p:sp>
    </p:spTree>
    <p:extLst>
      <p:ext uri="{BB962C8B-B14F-4D97-AF65-F5344CB8AC3E}">
        <p14:creationId xmlns:p14="http://schemas.microsoft.com/office/powerpoint/2010/main" val="23249118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3BB7D1-778D-4CF3-E03A-813A023DCA1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113002F-A335-C35A-CACD-C7CA425D4477}"/>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5553AD9-0279-7830-916C-0748D160F9EF}"/>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F4308B46-F79E-FAF6-53E4-68F3954BD9EB}"/>
              </a:ext>
            </a:extLst>
          </p:cNvPr>
          <p:cNvSpPr>
            <a:spLocks noGrp="1"/>
          </p:cNvSpPr>
          <p:nvPr>
            <p:ph type="sldNum" sz="quarter" idx="5"/>
          </p:nvPr>
        </p:nvSpPr>
        <p:spPr/>
        <p:txBody>
          <a:bodyPr/>
          <a:lstStyle/>
          <a:p>
            <a:fld id="{21B4C35D-A8BC-41C6-9582-F8A3B9B81EE8}" type="slidenum">
              <a:rPr lang="fr-FR" smtClean="0"/>
              <a:t>27</a:t>
            </a:fld>
            <a:endParaRPr lang="fr-FR"/>
          </a:p>
        </p:txBody>
      </p:sp>
    </p:spTree>
    <p:extLst>
      <p:ext uri="{BB962C8B-B14F-4D97-AF65-F5344CB8AC3E}">
        <p14:creationId xmlns:p14="http://schemas.microsoft.com/office/powerpoint/2010/main" val="11636941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07E7A9-2438-744F-7522-1A9A116B0F3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7ADB0C4-3D57-1D55-1AFC-6F98D0222538}"/>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72B112CA-E97E-5084-6612-22A7007C9D3C}"/>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34FC5694-1A3D-18B9-62F0-8F4EA8096ED2}"/>
              </a:ext>
            </a:extLst>
          </p:cNvPr>
          <p:cNvSpPr>
            <a:spLocks noGrp="1"/>
          </p:cNvSpPr>
          <p:nvPr>
            <p:ph type="sldNum" sz="quarter" idx="5"/>
          </p:nvPr>
        </p:nvSpPr>
        <p:spPr/>
        <p:txBody>
          <a:bodyPr/>
          <a:lstStyle/>
          <a:p>
            <a:fld id="{21B4C35D-A8BC-41C6-9582-F8A3B9B81EE8}" type="slidenum">
              <a:rPr lang="fr-FR" smtClean="0"/>
              <a:t>28</a:t>
            </a:fld>
            <a:endParaRPr lang="fr-FR"/>
          </a:p>
        </p:txBody>
      </p:sp>
    </p:spTree>
    <p:extLst>
      <p:ext uri="{BB962C8B-B14F-4D97-AF65-F5344CB8AC3E}">
        <p14:creationId xmlns:p14="http://schemas.microsoft.com/office/powerpoint/2010/main" val="89605975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A4E85-6230-1BEE-209B-B72BB2D2B15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A603FAD-7520-9FC7-85A4-B2E8FDA5FA5E}"/>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7806E8D8-1BC8-257D-72CB-5727D2E4B803}"/>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2B1BB35C-85F1-332C-852A-723458C1975B}"/>
              </a:ext>
            </a:extLst>
          </p:cNvPr>
          <p:cNvSpPr>
            <a:spLocks noGrp="1"/>
          </p:cNvSpPr>
          <p:nvPr>
            <p:ph type="sldNum" sz="quarter" idx="5"/>
          </p:nvPr>
        </p:nvSpPr>
        <p:spPr/>
        <p:txBody>
          <a:bodyPr/>
          <a:lstStyle/>
          <a:p>
            <a:fld id="{21B4C35D-A8BC-41C6-9582-F8A3B9B81EE8}" type="slidenum">
              <a:rPr lang="fr-FR" smtClean="0"/>
              <a:t>29</a:t>
            </a:fld>
            <a:endParaRPr lang="fr-FR"/>
          </a:p>
        </p:txBody>
      </p:sp>
    </p:spTree>
    <p:extLst>
      <p:ext uri="{BB962C8B-B14F-4D97-AF65-F5344CB8AC3E}">
        <p14:creationId xmlns:p14="http://schemas.microsoft.com/office/powerpoint/2010/main" val="1392144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1B4C35D-A8BC-41C6-9582-F8A3B9B81EE8}" type="slidenum">
              <a:rPr lang="fr-FR" smtClean="0"/>
              <a:t>3</a:t>
            </a:fld>
            <a:endParaRPr lang="fr-FR"/>
          </a:p>
        </p:txBody>
      </p:sp>
    </p:spTree>
    <p:extLst>
      <p:ext uri="{BB962C8B-B14F-4D97-AF65-F5344CB8AC3E}">
        <p14:creationId xmlns:p14="http://schemas.microsoft.com/office/powerpoint/2010/main" val="202331179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AEEC3-ACE9-A4C4-5B70-51BBC8F9EC2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FA12BCF-59F8-3A53-3C93-8910C8ACBFB8}"/>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E81F184D-AA29-D8AD-48F9-92EFACA0D9C7}"/>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AA4616DC-065F-4640-4EFF-67FEE33FA230}"/>
              </a:ext>
            </a:extLst>
          </p:cNvPr>
          <p:cNvSpPr>
            <a:spLocks noGrp="1"/>
          </p:cNvSpPr>
          <p:nvPr>
            <p:ph type="sldNum" sz="quarter" idx="5"/>
          </p:nvPr>
        </p:nvSpPr>
        <p:spPr/>
        <p:txBody>
          <a:bodyPr/>
          <a:lstStyle/>
          <a:p>
            <a:fld id="{21B4C35D-A8BC-41C6-9582-F8A3B9B81EE8}" type="slidenum">
              <a:rPr lang="fr-FR" smtClean="0"/>
              <a:t>30</a:t>
            </a:fld>
            <a:endParaRPr lang="fr-FR"/>
          </a:p>
        </p:txBody>
      </p:sp>
    </p:spTree>
    <p:extLst>
      <p:ext uri="{BB962C8B-B14F-4D97-AF65-F5344CB8AC3E}">
        <p14:creationId xmlns:p14="http://schemas.microsoft.com/office/powerpoint/2010/main" val="401731522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F52DB0-3151-3521-A024-56D07FB1511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4AFEEC0-451C-937F-83D8-CF1CCF871B3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A1C68B3E-B9EF-20CB-B16F-EE9B6CF6E808}"/>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7C937EBE-27A8-F57E-0AE7-73FA2DDBB534}"/>
              </a:ext>
            </a:extLst>
          </p:cNvPr>
          <p:cNvSpPr>
            <a:spLocks noGrp="1"/>
          </p:cNvSpPr>
          <p:nvPr>
            <p:ph type="sldNum" sz="quarter" idx="5"/>
          </p:nvPr>
        </p:nvSpPr>
        <p:spPr/>
        <p:txBody>
          <a:bodyPr/>
          <a:lstStyle/>
          <a:p>
            <a:fld id="{21B4C35D-A8BC-41C6-9582-F8A3B9B81EE8}" type="slidenum">
              <a:rPr lang="fr-FR" smtClean="0"/>
              <a:t>31</a:t>
            </a:fld>
            <a:endParaRPr lang="fr-FR"/>
          </a:p>
        </p:txBody>
      </p:sp>
    </p:spTree>
    <p:extLst>
      <p:ext uri="{BB962C8B-B14F-4D97-AF65-F5344CB8AC3E}">
        <p14:creationId xmlns:p14="http://schemas.microsoft.com/office/powerpoint/2010/main" val="300618404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1B4C35D-A8BC-41C6-9582-F8A3B9B81EE8}" type="slidenum">
              <a:rPr lang="fr-FR" smtClean="0"/>
              <a:t>32</a:t>
            </a:fld>
            <a:endParaRPr lang="fr-FR"/>
          </a:p>
        </p:txBody>
      </p:sp>
    </p:spTree>
    <p:extLst>
      <p:ext uri="{BB962C8B-B14F-4D97-AF65-F5344CB8AC3E}">
        <p14:creationId xmlns:p14="http://schemas.microsoft.com/office/powerpoint/2010/main" val="2594811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5"/>
          </p:nvPr>
        </p:nvSpPr>
        <p:spPr/>
        <p:txBody>
          <a:bodyPr/>
          <a:lstStyle/>
          <a:p>
            <a:fld id="{21B4C35D-A8BC-41C6-9582-F8A3B9B81EE8}" type="slidenum">
              <a:rPr lang="fr-FR" smtClean="0"/>
              <a:t>4</a:t>
            </a:fld>
            <a:endParaRPr lang="fr-FR"/>
          </a:p>
        </p:txBody>
      </p:sp>
    </p:spTree>
    <p:extLst>
      <p:ext uri="{BB962C8B-B14F-4D97-AF65-F5344CB8AC3E}">
        <p14:creationId xmlns:p14="http://schemas.microsoft.com/office/powerpoint/2010/main" val="9225623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409EB0-D27C-22E0-69B2-E8A8EE0BCE8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721766A-A067-926D-AB72-670CEDC1B70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123EC028-73F5-15F9-F9C3-A17CE8FD8865}"/>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BA9144FD-38FC-3874-93EE-8AC0C5249221}"/>
              </a:ext>
            </a:extLst>
          </p:cNvPr>
          <p:cNvSpPr>
            <a:spLocks noGrp="1"/>
          </p:cNvSpPr>
          <p:nvPr>
            <p:ph type="sldNum" sz="quarter" idx="5"/>
          </p:nvPr>
        </p:nvSpPr>
        <p:spPr/>
        <p:txBody>
          <a:bodyPr/>
          <a:lstStyle/>
          <a:p>
            <a:fld id="{21B4C35D-A8BC-41C6-9582-F8A3B9B81EE8}" type="slidenum">
              <a:rPr lang="fr-FR" smtClean="0"/>
              <a:t>5</a:t>
            </a:fld>
            <a:endParaRPr lang="fr-FR"/>
          </a:p>
        </p:txBody>
      </p:sp>
    </p:spTree>
    <p:extLst>
      <p:ext uri="{BB962C8B-B14F-4D97-AF65-F5344CB8AC3E}">
        <p14:creationId xmlns:p14="http://schemas.microsoft.com/office/powerpoint/2010/main" val="14690021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9B89E5-23C2-919A-DCEA-1469DCA249B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2C1CE06-6316-8057-2645-FB0E073B6F69}"/>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8BFA8AC2-8C36-AB5E-A900-4EDFF587B417}"/>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F33CB751-7174-4AAF-7FB8-2A3A9251E64F}"/>
              </a:ext>
            </a:extLst>
          </p:cNvPr>
          <p:cNvSpPr>
            <a:spLocks noGrp="1"/>
          </p:cNvSpPr>
          <p:nvPr>
            <p:ph type="sldNum" sz="quarter" idx="5"/>
          </p:nvPr>
        </p:nvSpPr>
        <p:spPr/>
        <p:txBody>
          <a:bodyPr/>
          <a:lstStyle/>
          <a:p>
            <a:fld id="{21B4C35D-A8BC-41C6-9582-F8A3B9B81EE8}" type="slidenum">
              <a:rPr lang="fr-FR" smtClean="0"/>
              <a:t>6</a:t>
            </a:fld>
            <a:endParaRPr lang="fr-FR"/>
          </a:p>
        </p:txBody>
      </p:sp>
    </p:spTree>
    <p:extLst>
      <p:ext uri="{BB962C8B-B14F-4D97-AF65-F5344CB8AC3E}">
        <p14:creationId xmlns:p14="http://schemas.microsoft.com/office/powerpoint/2010/main" val="38999107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1B4C35D-A8BC-41C6-9582-F8A3B9B81EE8}" type="slidenum">
              <a:rPr lang="fr-FR" smtClean="0"/>
              <a:t>7</a:t>
            </a:fld>
            <a:endParaRPr lang="fr-FR"/>
          </a:p>
        </p:txBody>
      </p:sp>
    </p:spTree>
    <p:extLst>
      <p:ext uri="{BB962C8B-B14F-4D97-AF65-F5344CB8AC3E}">
        <p14:creationId xmlns:p14="http://schemas.microsoft.com/office/powerpoint/2010/main" val="1777104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4" name="Espace réservé du numéro de diapositive 3"/>
          <p:cNvSpPr>
            <a:spLocks noGrp="1"/>
          </p:cNvSpPr>
          <p:nvPr>
            <p:ph type="sldNum" sz="quarter" idx="5"/>
          </p:nvPr>
        </p:nvSpPr>
        <p:spPr/>
        <p:txBody>
          <a:bodyPr/>
          <a:lstStyle/>
          <a:p>
            <a:fld id="{21B4C35D-A8BC-41C6-9582-F8A3B9B81EE8}" type="slidenum">
              <a:rPr lang="fr-FR" smtClean="0"/>
              <a:t>8</a:t>
            </a:fld>
            <a:endParaRPr lang="fr-FR"/>
          </a:p>
        </p:txBody>
      </p:sp>
    </p:spTree>
    <p:extLst>
      <p:ext uri="{BB962C8B-B14F-4D97-AF65-F5344CB8AC3E}">
        <p14:creationId xmlns:p14="http://schemas.microsoft.com/office/powerpoint/2010/main" val="22278702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87DFF3-9B68-6F05-0B0D-59D38F98F20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11CD604-A671-9647-8A3B-65866EE332A6}"/>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818844B3-7099-35B5-F817-9252E3211B16}"/>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BBB49298-1BE7-A11E-30DC-6A2189465AFF}"/>
              </a:ext>
            </a:extLst>
          </p:cNvPr>
          <p:cNvSpPr>
            <a:spLocks noGrp="1"/>
          </p:cNvSpPr>
          <p:nvPr>
            <p:ph type="sldNum" sz="quarter" idx="5"/>
          </p:nvPr>
        </p:nvSpPr>
        <p:spPr/>
        <p:txBody>
          <a:bodyPr/>
          <a:lstStyle/>
          <a:p>
            <a:fld id="{21B4C35D-A8BC-41C6-9582-F8A3B9B81EE8}" type="slidenum">
              <a:rPr lang="fr-FR" smtClean="0"/>
              <a:t>9</a:t>
            </a:fld>
            <a:endParaRPr lang="fr-FR"/>
          </a:p>
        </p:txBody>
      </p:sp>
    </p:spTree>
    <p:extLst>
      <p:ext uri="{BB962C8B-B14F-4D97-AF65-F5344CB8AC3E}">
        <p14:creationId xmlns:p14="http://schemas.microsoft.com/office/powerpoint/2010/main" val="976182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BE93D7-B663-B57C-2287-1A0AE02CBAF8}"/>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9B7A2671-9DCC-74CB-4AFE-082ED5EF7B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3111C00-A7B9-1AC9-6407-CDD332C121E8}"/>
              </a:ext>
            </a:extLst>
          </p:cNvPr>
          <p:cNvSpPr>
            <a:spLocks noGrp="1"/>
          </p:cNvSpPr>
          <p:nvPr>
            <p:ph type="dt" sz="half" idx="10"/>
          </p:nvPr>
        </p:nvSpPr>
        <p:spPr/>
        <p:txBody>
          <a:bodyPr/>
          <a:lstStyle/>
          <a:p>
            <a:fld id="{38A98743-B38C-4ACD-B289-C9F0378F323D}" type="datetime1">
              <a:rPr lang="fr-FR" smtClean="0"/>
              <a:t>18/06/2025</a:t>
            </a:fld>
            <a:endParaRPr lang="fr-FR"/>
          </a:p>
        </p:txBody>
      </p:sp>
      <p:sp>
        <p:nvSpPr>
          <p:cNvPr id="5" name="Espace réservé du pied de page 4">
            <a:extLst>
              <a:ext uri="{FF2B5EF4-FFF2-40B4-BE49-F238E27FC236}">
                <a16:creationId xmlns:a16="http://schemas.microsoft.com/office/drawing/2014/main" id="{8C910E5C-4BD9-4722-52C6-5E83725C18E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9C094E6-1E37-74F9-87D7-437149052FF0}"/>
              </a:ext>
            </a:extLst>
          </p:cNvPr>
          <p:cNvSpPr>
            <a:spLocks noGrp="1"/>
          </p:cNvSpPr>
          <p:nvPr>
            <p:ph type="sldNum" sz="quarter" idx="12"/>
          </p:nvPr>
        </p:nvSpPr>
        <p:spPr/>
        <p:txBody>
          <a:bodyPr/>
          <a:lstStyle/>
          <a:p>
            <a:fld id="{9EB32ECB-0BD0-41B7-870D-632017AA2587}" type="slidenum">
              <a:rPr lang="fr-FR" smtClean="0"/>
              <a:t>‹N°›</a:t>
            </a:fld>
            <a:endParaRPr lang="fr-FR"/>
          </a:p>
        </p:txBody>
      </p:sp>
    </p:spTree>
    <p:extLst>
      <p:ext uri="{BB962C8B-B14F-4D97-AF65-F5344CB8AC3E}">
        <p14:creationId xmlns:p14="http://schemas.microsoft.com/office/powerpoint/2010/main" val="3269408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86B236-84BC-974C-D4A8-E0123172EBA4}"/>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FDFBAB6-EBA1-7F48-17C7-5DF093FDC10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CCFAF7A-E2EC-C58C-731D-E26D8FBDE1BE}"/>
              </a:ext>
            </a:extLst>
          </p:cNvPr>
          <p:cNvSpPr>
            <a:spLocks noGrp="1"/>
          </p:cNvSpPr>
          <p:nvPr>
            <p:ph type="dt" sz="half" idx="10"/>
          </p:nvPr>
        </p:nvSpPr>
        <p:spPr/>
        <p:txBody>
          <a:bodyPr/>
          <a:lstStyle/>
          <a:p>
            <a:fld id="{6E9FD4D2-DB1C-4C1D-BCDD-E288F3A949DB}" type="datetime1">
              <a:rPr lang="fr-FR" smtClean="0"/>
              <a:t>18/06/2025</a:t>
            </a:fld>
            <a:endParaRPr lang="fr-FR"/>
          </a:p>
        </p:txBody>
      </p:sp>
      <p:sp>
        <p:nvSpPr>
          <p:cNvPr id="5" name="Espace réservé du pied de page 4">
            <a:extLst>
              <a:ext uri="{FF2B5EF4-FFF2-40B4-BE49-F238E27FC236}">
                <a16:creationId xmlns:a16="http://schemas.microsoft.com/office/drawing/2014/main" id="{A78998C0-89D8-17DB-667B-1C4D6E20B3E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19DA9E3-E030-1405-A8AF-E4971949D4B2}"/>
              </a:ext>
            </a:extLst>
          </p:cNvPr>
          <p:cNvSpPr>
            <a:spLocks noGrp="1"/>
          </p:cNvSpPr>
          <p:nvPr>
            <p:ph type="sldNum" sz="quarter" idx="12"/>
          </p:nvPr>
        </p:nvSpPr>
        <p:spPr/>
        <p:txBody>
          <a:bodyPr/>
          <a:lstStyle/>
          <a:p>
            <a:fld id="{9EB32ECB-0BD0-41B7-870D-632017AA2587}" type="slidenum">
              <a:rPr lang="fr-FR" smtClean="0"/>
              <a:t>‹N°›</a:t>
            </a:fld>
            <a:endParaRPr lang="fr-FR"/>
          </a:p>
        </p:txBody>
      </p:sp>
    </p:spTree>
    <p:extLst>
      <p:ext uri="{BB962C8B-B14F-4D97-AF65-F5344CB8AC3E}">
        <p14:creationId xmlns:p14="http://schemas.microsoft.com/office/powerpoint/2010/main" val="4119428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55D5CDAE-5596-AD1B-BE89-42197333AD9C}"/>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62B716D4-E2F5-AB49-64CE-AB699D9FA9B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A3F2307-4678-4A53-E568-D384B6DEB6A0}"/>
              </a:ext>
            </a:extLst>
          </p:cNvPr>
          <p:cNvSpPr>
            <a:spLocks noGrp="1"/>
          </p:cNvSpPr>
          <p:nvPr>
            <p:ph type="dt" sz="half" idx="10"/>
          </p:nvPr>
        </p:nvSpPr>
        <p:spPr/>
        <p:txBody>
          <a:bodyPr/>
          <a:lstStyle/>
          <a:p>
            <a:fld id="{F9A983F2-AD3D-49F8-AAAA-C7B9C45B1204}" type="datetime1">
              <a:rPr lang="fr-FR" smtClean="0"/>
              <a:t>18/06/2025</a:t>
            </a:fld>
            <a:endParaRPr lang="fr-FR"/>
          </a:p>
        </p:txBody>
      </p:sp>
      <p:sp>
        <p:nvSpPr>
          <p:cNvPr id="5" name="Espace réservé du pied de page 4">
            <a:extLst>
              <a:ext uri="{FF2B5EF4-FFF2-40B4-BE49-F238E27FC236}">
                <a16:creationId xmlns:a16="http://schemas.microsoft.com/office/drawing/2014/main" id="{4C0173C5-BC82-01C2-0521-06BCF7F13B3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2E264B5-D260-EA4B-D903-9A263C968F78}"/>
              </a:ext>
            </a:extLst>
          </p:cNvPr>
          <p:cNvSpPr>
            <a:spLocks noGrp="1"/>
          </p:cNvSpPr>
          <p:nvPr>
            <p:ph type="sldNum" sz="quarter" idx="12"/>
          </p:nvPr>
        </p:nvSpPr>
        <p:spPr/>
        <p:txBody>
          <a:bodyPr/>
          <a:lstStyle/>
          <a:p>
            <a:fld id="{9EB32ECB-0BD0-41B7-870D-632017AA2587}" type="slidenum">
              <a:rPr lang="fr-FR" smtClean="0"/>
              <a:t>‹N°›</a:t>
            </a:fld>
            <a:endParaRPr lang="fr-FR"/>
          </a:p>
        </p:txBody>
      </p:sp>
    </p:spTree>
    <p:extLst>
      <p:ext uri="{BB962C8B-B14F-4D97-AF65-F5344CB8AC3E}">
        <p14:creationId xmlns:p14="http://schemas.microsoft.com/office/powerpoint/2010/main" val="262231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23C5E2-B1C3-81B0-353E-DF9120B9F45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72F8F07-78EF-2E4C-93D3-7FDCC8BF3E91}"/>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35AD1B3-33F5-C03C-D143-16842345437E}"/>
              </a:ext>
            </a:extLst>
          </p:cNvPr>
          <p:cNvSpPr>
            <a:spLocks noGrp="1"/>
          </p:cNvSpPr>
          <p:nvPr>
            <p:ph type="dt" sz="half" idx="10"/>
          </p:nvPr>
        </p:nvSpPr>
        <p:spPr/>
        <p:txBody>
          <a:bodyPr/>
          <a:lstStyle/>
          <a:p>
            <a:fld id="{5C74B397-94DA-4E4F-8DC2-17FF46B2DF89}" type="datetime1">
              <a:rPr lang="fr-FR" smtClean="0"/>
              <a:t>18/06/2025</a:t>
            </a:fld>
            <a:endParaRPr lang="fr-FR"/>
          </a:p>
        </p:txBody>
      </p:sp>
      <p:sp>
        <p:nvSpPr>
          <p:cNvPr id="5" name="Espace réservé du pied de page 4">
            <a:extLst>
              <a:ext uri="{FF2B5EF4-FFF2-40B4-BE49-F238E27FC236}">
                <a16:creationId xmlns:a16="http://schemas.microsoft.com/office/drawing/2014/main" id="{51E40228-12D0-1DD2-7EAE-BC8A0497F41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4042387-0BF9-A473-B24C-765FA07A790F}"/>
              </a:ext>
            </a:extLst>
          </p:cNvPr>
          <p:cNvSpPr>
            <a:spLocks noGrp="1"/>
          </p:cNvSpPr>
          <p:nvPr>
            <p:ph type="sldNum" sz="quarter" idx="12"/>
          </p:nvPr>
        </p:nvSpPr>
        <p:spPr/>
        <p:txBody>
          <a:bodyPr/>
          <a:lstStyle/>
          <a:p>
            <a:fld id="{9EB32ECB-0BD0-41B7-870D-632017AA2587}" type="slidenum">
              <a:rPr lang="fr-FR" smtClean="0"/>
              <a:t>‹N°›</a:t>
            </a:fld>
            <a:endParaRPr lang="fr-FR"/>
          </a:p>
        </p:txBody>
      </p:sp>
    </p:spTree>
    <p:extLst>
      <p:ext uri="{BB962C8B-B14F-4D97-AF65-F5344CB8AC3E}">
        <p14:creationId xmlns:p14="http://schemas.microsoft.com/office/powerpoint/2010/main" val="1502612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EA469F-B6CF-3554-EC09-9E37A7C4E499}"/>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70CACE09-2D40-D45F-72A9-B1E95EA78C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7D16841D-CDF1-5EF0-4E74-04A2E3636B34}"/>
              </a:ext>
            </a:extLst>
          </p:cNvPr>
          <p:cNvSpPr>
            <a:spLocks noGrp="1"/>
          </p:cNvSpPr>
          <p:nvPr>
            <p:ph type="dt" sz="half" idx="10"/>
          </p:nvPr>
        </p:nvSpPr>
        <p:spPr/>
        <p:txBody>
          <a:bodyPr/>
          <a:lstStyle/>
          <a:p>
            <a:fld id="{6672B00C-BBF6-46F1-B242-C3BAB521096D}" type="datetime1">
              <a:rPr lang="fr-FR" smtClean="0"/>
              <a:t>18/06/2025</a:t>
            </a:fld>
            <a:endParaRPr lang="fr-FR"/>
          </a:p>
        </p:txBody>
      </p:sp>
      <p:sp>
        <p:nvSpPr>
          <p:cNvPr id="5" name="Espace réservé du pied de page 4">
            <a:extLst>
              <a:ext uri="{FF2B5EF4-FFF2-40B4-BE49-F238E27FC236}">
                <a16:creationId xmlns:a16="http://schemas.microsoft.com/office/drawing/2014/main" id="{E377C369-5DED-6CDA-CB64-1CB13FC9E04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6765E24-585D-3952-57A2-03F50A0F7BA5}"/>
              </a:ext>
            </a:extLst>
          </p:cNvPr>
          <p:cNvSpPr>
            <a:spLocks noGrp="1"/>
          </p:cNvSpPr>
          <p:nvPr>
            <p:ph type="sldNum" sz="quarter" idx="12"/>
          </p:nvPr>
        </p:nvSpPr>
        <p:spPr/>
        <p:txBody>
          <a:bodyPr/>
          <a:lstStyle/>
          <a:p>
            <a:fld id="{9EB32ECB-0BD0-41B7-870D-632017AA2587}" type="slidenum">
              <a:rPr lang="fr-FR" smtClean="0"/>
              <a:t>‹N°›</a:t>
            </a:fld>
            <a:endParaRPr lang="fr-FR"/>
          </a:p>
        </p:txBody>
      </p:sp>
    </p:spTree>
    <p:extLst>
      <p:ext uri="{BB962C8B-B14F-4D97-AF65-F5344CB8AC3E}">
        <p14:creationId xmlns:p14="http://schemas.microsoft.com/office/powerpoint/2010/main" val="3326489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DDD906-4007-4CBB-E73C-A45A044B3D1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C218389-9158-FC8F-83AB-84CD72219D31}"/>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9B802C0-A8DE-53C7-8097-03452B8653B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70265BE6-0F54-43F8-E6D2-673D4808A1FC}"/>
              </a:ext>
            </a:extLst>
          </p:cNvPr>
          <p:cNvSpPr>
            <a:spLocks noGrp="1"/>
          </p:cNvSpPr>
          <p:nvPr>
            <p:ph type="dt" sz="half" idx="10"/>
          </p:nvPr>
        </p:nvSpPr>
        <p:spPr/>
        <p:txBody>
          <a:bodyPr/>
          <a:lstStyle/>
          <a:p>
            <a:fld id="{8449AAFA-72A9-40B5-98C0-78617B42A6FE}" type="datetime1">
              <a:rPr lang="fr-FR" smtClean="0"/>
              <a:t>18/06/2025</a:t>
            </a:fld>
            <a:endParaRPr lang="fr-FR"/>
          </a:p>
        </p:txBody>
      </p:sp>
      <p:sp>
        <p:nvSpPr>
          <p:cNvPr id="6" name="Espace réservé du pied de page 5">
            <a:extLst>
              <a:ext uri="{FF2B5EF4-FFF2-40B4-BE49-F238E27FC236}">
                <a16:creationId xmlns:a16="http://schemas.microsoft.com/office/drawing/2014/main" id="{1100B7A7-11DD-665B-A30B-CFFC55114D8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9DEAF28-D946-5BE0-449C-C721E7DDC114}"/>
              </a:ext>
            </a:extLst>
          </p:cNvPr>
          <p:cNvSpPr>
            <a:spLocks noGrp="1"/>
          </p:cNvSpPr>
          <p:nvPr>
            <p:ph type="sldNum" sz="quarter" idx="12"/>
          </p:nvPr>
        </p:nvSpPr>
        <p:spPr/>
        <p:txBody>
          <a:bodyPr/>
          <a:lstStyle/>
          <a:p>
            <a:fld id="{9EB32ECB-0BD0-41B7-870D-632017AA2587}" type="slidenum">
              <a:rPr lang="fr-FR" smtClean="0"/>
              <a:t>‹N°›</a:t>
            </a:fld>
            <a:endParaRPr lang="fr-FR"/>
          </a:p>
        </p:txBody>
      </p:sp>
    </p:spTree>
    <p:extLst>
      <p:ext uri="{BB962C8B-B14F-4D97-AF65-F5344CB8AC3E}">
        <p14:creationId xmlns:p14="http://schemas.microsoft.com/office/powerpoint/2010/main" val="2015108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3A8242-0FEC-88CC-1ACB-40D8EE3DB803}"/>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2D8B1A75-844F-C5E0-9701-211EFB51AD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79ED9282-31C7-AB00-F502-B8D92E2BA14B}"/>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6DA70B2B-A741-9DDD-52DE-71DA1C4D0D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184EA07-90BB-D3B9-191A-9B5A0AD08F2C}"/>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DE56E59A-7BA8-A045-F468-4A6E37EB2597}"/>
              </a:ext>
            </a:extLst>
          </p:cNvPr>
          <p:cNvSpPr>
            <a:spLocks noGrp="1"/>
          </p:cNvSpPr>
          <p:nvPr>
            <p:ph type="dt" sz="half" idx="10"/>
          </p:nvPr>
        </p:nvSpPr>
        <p:spPr/>
        <p:txBody>
          <a:bodyPr/>
          <a:lstStyle/>
          <a:p>
            <a:fld id="{6E8086D2-C886-42CA-BF8B-6CB710C8A57C}" type="datetime1">
              <a:rPr lang="fr-FR" smtClean="0"/>
              <a:t>18/06/2025</a:t>
            </a:fld>
            <a:endParaRPr lang="fr-FR"/>
          </a:p>
        </p:txBody>
      </p:sp>
      <p:sp>
        <p:nvSpPr>
          <p:cNvPr id="8" name="Espace réservé du pied de page 7">
            <a:extLst>
              <a:ext uri="{FF2B5EF4-FFF2-40B4-BE49-F238E27FC236}">
                <a16:creationId xmlns:a16="http://schemas.microsoft.com/office/drawing/2014/main" id="{CCCCC9A4-6485-70DB-BE6B-F8EE0392D573}"/>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0FBEA0C4-78BB-6E56-1929-BF9B031CAF81}"/>
              </a:ext>
            </a:extLst>
          </p:cNvPr>
          <p:cNvSpPr>
            <a:spLocks noGrp="1"/>
          </p:cNvSpPr>
          <p:nvPr>
            <p:ph type="sldNum" sz="quarter" idx="12"/>
          </p:nvPr>
        </p:nvSpPr>
        <p:spPr/>
        <p:txBody>
          <a:bodyPr/>
          <a:lstStyle/>
          <a:p>
            <a:fld id="{9EB32ECB-0BD0-41B7-870D-632017AA2587}" type="slidenum">
              <a:rPr lang="fr-FR" smtClean="0"/>
              <a:t>‹N°›</a:t>
            </a:fld>
            <a:endParaRPr lang="fr-FR"/>
          </a:p>
        </p:txBody>
      </p:sp>
    </p:spTree>
    <p:extLst>
      <p:ext uri="{BB962C8B-B14F-4D97-AF65-F5344CB8AC3E}">
        <p14:creationId xmlns:p14="http://schemas.microsoft.com/office/powerpoint/2010/main" val="1041597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946905-95C6-90A7-0BC2-0912AAB937EE}"/>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9128A45A-B81B-E5B7-3C1F-BE6D2FA1EBB1}"/>
              </a:ext>
            </a:extLst>
          </p:cNvPr>
          <p:cNvSpPr>
            <a:spLocks noGrp="1"/>
          </p:cNvSpPr>
          <p:nvPr>
            <p:ph type="dt" sz="half" idx="10"/>
          </p:nvPr>
        </p:nvSpPr>
        <p:spPr/>
        <p:txBody>
          <a:bodyPr/>
          <a:lstStyle/>
          <a:p>
            <a:fld id="{47B30731-53C7-4646-8151-4C4282F5BA81}" type="datetime1">
              <a:rPr lang="fr-FR" smtClean="0"/>
              <a:t>18/06/2025</a:t>
            </a:fld>
            <a:endParaRPr lang="fr-FR"/>
          </a:p>
        </p:txBody>
      </p:sp>
      <p:sp>
        <p:nvSpPr>
          <p:cNvPr id="4" name="Espace réservé du pied de page 3">
            <a:extLst>
              <a:ext uri="{FF2B5EF4-FFF2-40B4-BE49-F238E27FC236}">
                <a16:creationId xmlns:a16="http://schemas.microsoft.com/office/drawing/2014/main" id="{297BB294-F440-00D1-BD14-7DD9ABD6852C}"/>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3DE9462-31AF-7B55-030A-B6A521D09CBB}"/>
              </a:ext>
            </a:extLst>
          </p:cNvPr>
          <p:cNvSpPr>
            <a:spLocks noGrp="1"/>
          </p:cNvSpPr>
          <p:nvPr>
            <p:ph type="sldNum" sz="quarter" idx="12"/>
          </p:nvPr>
        </p:nvSpPr>
        <p:spPr/>
        <p:txBody>
          <a:bodyPr/>
          <a:lstStyle/>
          <a:p>
            <a:fld id="{9EB32ECB-0BD0-41B7-870D-632017AA2587}" type="slidenum">
              <a:rPr lang="fr-FR" smtClean="0"/>
              <a:t>‹N°›</a:t>
            </a:fld>
            <a:endParaRPr lang="fr-FR"/>
          </a:p>
        </p:txBody>
      </p:sp>
    </p:spTree>
    <p:extLst>
      <p:ext uri="{BB962C8B-B14F-4D97-AF65-F5344CB8AC3E}">
        <p14:creationId xmlns:p14="http://schemas.microsoft.com/office/powerpoint/2010/main" val="2689901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C9B92FD-8ABE-5C53-605C-1BBBF727DE02}"/>
              </a:ext>
            </a:extLst>
          </p:cNvPr>
          <p:cNvSpPr>
            <a:spLocks noGrp="1"/>
          </p:cNvSpPr>
          <p:nvPr>
            <p:ph type="dt" sz="half" idx="10"/>
          </p:nvPr>
        </p:nvSpPr>
        <p:spPr/>
        <p:txBody>
          <a:bodyPr/>
          <a:lstStyle/>
          <a:p>
            <a:fld id="{30C9E4B1-EBBD-4D26-B5A7-6509192804FA}" type="datetime1">
              <a:rPr lang="fr-FR" smtClean="0"/>
              <a:t>18/06/2025</a:t>
            </a:fld>
            <a:endParaRPr lang="fr-FR"/>
          </a:p>
        </p:txBody>
      </p:sp>
      <p:sp>
        <p:nvSpPr>
          <p:cNvPr id="3" name="Espace réservé du pied de page 2">
            <a:extLst>
              <a:ext uri="{FF2B5EF4-FFF2-40B4-BE49-F238E27FC236}">
                <a16:creationId xmlns:a16="http://schemas.microsoft.com/office/drawing/2014/main" id="{B13128C0-B482-4AD4-AEF0-E04479F193F8}"/>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EFCDB367-403C-3403-1E21-2404FB6E3A63}"/>
              </a:ext>
            </a:extLst>
          </p:cNvPr>
          <p:cNvSpPr>
            <a:spLocks noGrp="1"/>
          </p:cNvSpPr>
          <p:nvPr>
            <p:ph type="sldNum" sz="quarter" idx="12"/>
          </p:nvPr>
        </p:nvSpPr>
        <p:spPr/>
        <p:txBody>
          <a:bodyPr/>
          <a:lstStyle/>
          <a:p>
            <a:fld id="{9EB32ECB-0BD0-41B7-870D-632017AA2587}" type="slidenum">
              <a:rPr lang="fr-FR" smtClean="0"/>
              <a:t>‹N°›</a:t>
            </a:fld>
            <a:endParaRPr lang="fr-FR"/>
          </a:p>
        </p:txBody>
      </p:sp>
    </p:spTree>
    <p:extLst>
      <p:ext uri="{BB962C8B-B14F-4D97-AF65-F5344CB8AC3E}">
        <p14:creationId xmlns:p14="http://schemas.microsoft.com/office/powerpoint/2010/main" val="648961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985A50-579E-479A-4720-242DF6DB660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9B5C1320-AF40-8DE3-D246-8F65BFFE0D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7099DCE2-4876-E87F-CCE4-6736091A71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26A7717-27FE-B627-F976-BAB016D1BBA2}"/>
              </a:ext>
            </a:extLst>
          </p:cNvPr>
          <p:cNvSpPr>
            <a:spLocks noGrp="1"/>
          </p:cNvSpPr>
          <p:nvPr>
            <p:ph type="dt" sz="half" idx="10"/>
          </p:nvPr>
        </p:nvSpPr>
        <p:spPr/>
        <p:txBody>
          <a:bodyPr/>
          <a:lstStyle/>
          <a:p>
            <a:fld id="{D6BD9739-1E67-483A-8BDB-7F1EE0CE5798}" type="datetime1">
              <a:rPr lang="fr-FR" smtClean="0"/>
              <a:t>18/06/2025</a:t>
            </a:fld>
            <a:endParaRPr lang="fr-FR"/>
          </a:p>
        </p:txBody>
      </p:sp>
      <p:sp>
        <p:nvSpPr>
          <p:cNvPr id="6" name="Espace réservé du pied de page 5">
            <a:extLst>
              <a:ext uri="{FF2B5EF4-FFF2-40B4-BE49-F238E27FC236}">
                <a16:creationId xmlns:a16="http://schemas.microsoft.com/office/drawing/2014/main" id="{516B2D91-A2BF-3D21-7833-036C21CD0FC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649DF41-6EFF-824A-356C-AC82BAF12E38}"/>
              </a:ext>
            </a:extLst>
          </p:cNvPr>
          <p:cNvSpPr>
            <a:spLocks noGrp="1"/>
          </p:cNvSpPr>
          <p:nvPr>
            <p:ph type="sldNum" sz="quarter" idx="12"/>
          </p:nvPr>
        </p:nvSpPr>
        <p:spPr/>
        <p:txBody>
          <a:bodyPr/>
          <a:lstStyle/>
          <a:p>
            <a:fld id="{9EB32ECB-0BD0-41B7-870D-632017AA2587}" type="slidenum">
              <a:rPr lang="fr-FR" smtClean="0"/>
              <a:t>‹N°›</a:t>
            </a:fld>
            <a:endParaRPr lang="fr-FR"/>
          </a:p>
        </p:txBody>
      </p:sp>
    </p:spTree>
    <p:extLst>
      <p:ext uri="{BB962C8B-B14F-4D97-AF65-F5344CB8AC3E}">
        <p14:creationId xmlns:p14="http://schemas.microsoft.com/office/powerpoint/2010/main" val="2961374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4DD84C-6862-78A0-7462-18A6AD54704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BCD47841-7C14-A4D3-03BF-D00B5A406A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4BAAD230-13B9-59BD-D475-3B327F75E1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22B9A3D-D792-4550-3314-2BF2AE0846DB}"/>
              </a:ext>
            </a:extLst>
          </p:cNvPr>
          <p:cNvSpPr>
            <a:spLocks noGrp="1"/>
          </p:cNvSpPr>
          <p:nvPr>
            <p:ph type="dt" sz="half" idx="10"/>
          </p:nvPr>
        </p:nvSpPr>
        <p:spPr/>
        <p:txBody>
          <a:bodyPr/>
          <a:lstStyle/>
          <a:p>
            <a:fld id="{06D5E0EB-4FA5-417B-BDFB-B2753F30113B}" type="datetime1">
              <a:rPr lang="fr-FR" smtClean="0"/>
              <a:t>18/06/2025</a:t>
            </a:fld>
            <a:endParaRPr lang="fr-FR"/>
          </a:p>
        </p:txBody>
      </p:sp>
      <p:sp>
        <p:nvSpPr>
          <p:cNvPr id="6" name="Espace réservé du pied de page 5">
            <a:extLst>
              <a:ext uri="{FF2B5EF4-FFF2-40B4-BE49-F238E27FC236}">
                <a16:creationId xmlns:a16="http://schemas.microsoft.com/office/drawing/2014/main" id="{2AE66E7B-3E3A-B7B5-78F4-7AA60EDBA64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C174AFA-4298-A7B9-F445-FF1A52E99C2C}"/>
              </a:ext>
            </a:extLst>
          </p:cNvPr>
          <p:cNvSpPr>
            <a:spLocks noGrp="1"/>
          </p:cNvSpPr>
          <p:nvPr>
            <p:ph type="sldNum" sz="quarter" idx="12"/>
          </p:nvPr>
        </p:nvSpPr>
        <p:spPr/>
        <p:txBody>
          <a:bodyPr/>
          <a:lstStyle/>
          <a:p>
            <a:fld id="{9EB32ECB-0BD0-41B7-870D-632017AA2587}" type="slidenum">
              <a:rPr lang="fr-FR" smtClean="0"/>
              <a:t>‹N°›</a:t>
            </a:fld>
            <a:endParaRPr lang="fr-FR"/>
          </a:p>
        </p:txBody>
      </p:sp>
    </p:spTree>
    <p:extLst>
      <p:ext uri="{BB962C8B-B14F-4D97-AF65-F5344CB8AC3E}">
        <p14:creationId xmlns:p14="http://schemas.microsoft.com/office/powerpoint/2010/main" val="14786081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D3678F9-592C-CEE4-C6B3-DE12D2C04C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528C0535-E25B-4396-F2BD-FC899B4F2D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9B12541-F7F7-02CF-CAAE-9C6603BA62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9F8BC9-5C0C-4918-88CB-965692BD1065}" type="datetime1">
              <a:rPr lang="fr-FR" smtClean="0"/>
              <a:t>18/06/2025</a:t>
            </a:fld>
            <a:endParaRPr lang="fr-FR"/>
          </a:p>
        </p:txBody>
      </p:sp>
      <p:sp>
        <p:nvSpPr>
          <p:cNvPr id="5" name="Espace réservé du pied de page 4">
            <a:extLst>
              <a:ext uri="{FF2B5EF4-FFF2-40B4-BE49-F238E27FC236}">
                <a16:creationId xmlns:a16="http://schemas.microsoft.com/office/drawing/2014/main" id="{D5519E8C-E28B-D7B6-DA64-8E63E85F15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A3D62F9F-E7FA-672E-8E26-876D54E3CA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B32ECB-0BD0-41B7-870D-632017AA2587}" type="slidenum">
              <a:rPr lang="fr-FR" smtClean="0"/>
              <a:t>‹N°›</a:t>
            </a:fld>
            <a:endParaRPr lang="fr-FR"/>
          </a:p>
        </p:txBody>
      </p:sp>
    </p:spTree>
    <p:extLst>
      <p:ext uri="{BB962C8B-B14F-4D97-AF65-F5344CB8AC3E}">
        <p14:creationId xmlns:p14="http://schemas.microsoft.com/office/powerpoint/2010/main" val="1623923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199AD3-824C-C94F-763F-36DA2ED4510C}"/>
              </a:ext>
            </a:extLst>
          </p:cNvPr>
          <p:cNvSpPr>
            <a:spLocks noGrp="1"/>
          </p:cNvSpPr>
          <p:nvPr>
            <p:ph type="ctrTitle"/>
          </p:nvPr>
        </p:nvSpPr>
        <p:spPr>
          <a:xfrm>
            <a:off x="575035" y="2435487"/>
            <a:ext cx="11151910" cy="1190760"/>
          </a:xfrm>
        </p:spPr>
        <p:txBody>
          <a:bodyPr>
            <a:normAutofit/>
          </a:bodyPr>
          <a:lstStyle/>
          <a:p>
            <a:r>
              <a:rPr lang="fr-FR" sz="3200" b="1" dirty="0">
                <a:latin typeface="Arial" panose="020B0604020202020204" pitchFamily="34" charset="0"/>
                <a:cs typeface="Arial" panose="020B0604020202020204" pitchFamily="34" charset="0"/>
              </a:rPr>
              <a:t>Analyse de l’accès aux soins en santé maternelle et néonatale dans la Région d’Analamanga</a:t>
            </a:r>
          </a:p>
        </p:txBody>
      </p:sp>
      <p:sp>
        <p:nvSpPr>
          <p:cNvPr id="3" name="Sous-titre 2">
            <a:extLst>
              <a:ext uri="{FF2B5EF4-FFF2-40B4-BE49-F238E27FC236}">
                <a16:creationId xmlns:a16="http://schemas.microsoft.com/office/drawing/2014/main" id="{21276862-F51B-366B-B57D-FF9CAAF157E8}"/>
              </a:ext>
            </a:extLst>
          </p:cNvPr>
          <p:cNvSpPr>
            <a:spLocks noGrp="1"/>
          </p:cNvSpPr>
          <p:nvPr>
            <p:ph type="subTitle" idx="1"/>
          </p:nvPr>
        </p:nvSpPr>
        <p:spPr>
          <a:xfrm>
            <a:off x="575035" y="5182799"/>
            <a:ext cx="6416779" cy="1630837"/>
          </a:xfrm>
        </p:spPr>
        <p:txBody>
          <a:bodyPr>
            <a:normAutofit/>
          </a:bodyPr>
          <a:lstStyle/>
          <a:p>
            <a:pPr algn="l"/>
            <a:r>
              <a:rPr lang="fr-FR" sz="2000" dirty="0">
                <a:latin typeface="Arial" panose="020B0604020202020204" pitchFamily="34" charset="0"/>
                <a:cs typeface="Arial" panose="020B0604020202020204" pitchFamily="34" charset="0"/>
              </a:rPr>
              <a:t>Doctorant : </a:t>
            </a:r>
            <a:r>
              <a:rPr lang="fr-FR" sz="2000" dirty="0" err="1">
                <a:latin typeface="Arial" panose="020B0604020202020204" pitchFamily="34" charset="0"/>
                <a:cs typeface="Arial" panose="020B0604020202020204" pitchFamily="34" charset="0"/>
              </a:rPr>
              <a:t>Rafamatanantsoa</a:t>
            </a:r>
            <a:r>
              <a:rPr lang="fr-FR" sz="2000" dirty="0">
                <a:latin typeface="Arial" panose="020B0604020202020204" pitchFamily="34" charset="0"/>
                <a:cs typeface="Arial" panose="020B0604020202020204" pitchFamily="34" charset="0"/>
              </a:rPr>
              <a:t> Jean Florent, D2 en Population et Développement, Université Catholique de Madagascar</a:t>
            </a:r>
          </a:p>
          <a:p>
            <a:pPr algn="l"/>
            <a:r>
              <a:rPr lang="fr-FR" sz="2000" dirty="0">
                <a:latin typeface="Arial" panose="020B0604020202020204" pitchFamily="34" charset="0"/>
                <a:cs typeface="Arial" panose="020B0604020202020204" pitchFamily="34" charset="0"/>
              </a:rPr>
              <a:t>Directeurs de thèse : </a:t>
            </a:r>
            <a:r>
              <a:rPr lang="fr-FR" sz="2000" dirty="0" err="1">
                <a:latin typeface="Arial" panose="020B0604020202020204" pitchFamily="34" charset="0"/>
                <a:cs typeface="Arial" panose="020B0604020202020204" pitchFamily="34" charset="0"/>
              </a:rPr>
              <a:t>Ramiaramanana</a:t>
            </a:r>
            <a:r>
              <a:rPr lang="fr-FR" sz="2000" dirty="0">
                <a:latin typeface="Arial" panose="020B0604020202020204" pitchFamily="34" charset="0"/>
                <a:cs typeface="Arial" panose="020B0604020202020204" pitchFamily="34" charset="0"/>
              </a:rPr>
              <a:t> Jeannot , </a:t>
            </a:r>
            <a:r>
              <a:rPr lang="fr-FR" sz="2000" dirty="0" err="1">
                <a:latin typeface="Arial" panose="020B0604020202020204" pitchFamily="34" charset="0"/>
                <a:cs typeface="Arial" panose="020B0604020202020204" pitchFamily="34" charset="0"/>
              </a:rPr>
              <a:t>Andrianatoandro</a:t>
            </a:r>
            <a:r>
              <a:rPr lang="fr-FR" sz="2000" dirty="0">
                <a:latin typeface="Arial" panose="020B0604020202020204" pitchFamily="34" charset="0"/>
                <a:cs typeface="Arial" panose="020B0604020202020204" pitchFamily="34" charset="0"/>
              </a:rPr>
              <a:t> </a:t>
            </a:r>
            <a:r>
              <a:rPr lang="fr-FR" sz="2000" dirty="0" err="1">
                <a:latin typeface="Arial" panose="020B0604020202020204" pitchFamily="34" charset="0"/>
                <a:cs typeface="Arial" panose="020B0604020202020204" pitchFamily="34" charset="0"/>
              </a:rPr>
              <a:t>Voahirana</a:t>
            </a:r>
            <a:r>
              <a:rPr lang="fr-FR" sz="2000" dirty="0">
                <a:latin typeface="Arial" panose="020B0604020202020204" pitchFamily="34" charset="0"/>
                <a:cs typeface="Arial" panose="020B0604020202020204" pitchFamily="34" charset="0"/>
              </a:rPr>
              <a:t> </a:t>
            </a:r>
            <a:r>
              <a:rPr lang="fr-FR" sz="2000" dirty="0" err="1">
                <a:latin typeface="Arial" panose="020B0604020202020204" pitchFamily="34" charset="0"/>
                <a:cs typeface="Arial" panose="020B0604020202020204" pitchFamily="34" charset="0"/>
              </a:rPr>
              <a:t>Tantely</a:t>
            </a:r>
            <a:r>
              <a:rPr lang="fr-FR" sz="2000" dirty="0">
                <a:latin typeface="Arial" panose="020B0604020202020204" pitchFamily="34" charset="0"/>
                <a:cs typeface="Arial" panose="020B0604020202020204" pitchFamily="34" charset="0"/>
              </a:rPr>
              <a:t> </a:t>
            </a:r>
          </a:p>
        </p:txBody>
      </p:sp>
      <p:sp>
        <p:nvSpPr>
          <p:cNvPr id="4" name="Rectangle 3">
            <a:extLst>
              <a:ext uri="{FF2B5EF4-FFF2-40B4-BE49-F238E27FC236}">
                <a16:creationId xmlns:a16="http://schemas.microsoft.com/office/drawing/2014/main" id="{3D07EC25-0DBD-1279-04CA-0494641DEFE1}"/>
              </a:ext>
            </a:extLst>
          </p:cNvPr>
          <p:cNvSpPr/>
          <p:nvPr/>
        </p:nvSpPr>
        <p:spPr>
          <a:xfrm>
            <a:off x="575035" y="2215449"/>
            <a:ext cx="11180190" cy="1630837"/>
          </a:xfrm>
          <a:prstGeom prst="rect">
            <a:avLst/>
          </a:prstGeom>
          <a:noFill/>
          <a:ln w="254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noFill/>
            </a:endParaRPr>
          </a:p>
        </p:txBody>
      </p:sp>
      <p:pic>
        <p:nvPicPr>
          <p:cNvPr id="5" name="Image 4">
            <a:extLst>
              <a:ext uri="{FF2B5EF4-FFF2-40B4-BE49-F238E27FC236}">
                <a16:creationId xmlns:a16="http://schemas.microsoft.com/office/drawing/2014/main" id="{CCF9087F-6F7C-BB58-AE88-F092484A8F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01159" y="411524"/>
            <a:ext cx="2295230" cy="600586"/>
          </a:xfrm>
          <a:prstGeom prst="rect">
            <a:avLst/>
          </a:prstGeom>
        </p:spPr>
      </p:pic>
      <p:sp>
        <p:nvSpPr>
          <p:cNvPr id="7" name="Rectangle 6">
            <a:extLst>
              <a:ext uri="{FF2B5EF4-FFF2-40B4-BE49-F238E27FC236}">
                <a16:creationId xmlns:a16="http://schemas.microsoft.com/office/drawing/2014/main" id="{D37ED459-C192-B4F8-7931-E24E7E423F2C}"/>
              </a:ext>
            </a:extLst>
          </p:cNvPr>
          <p:cNvSpPr/>
          <p:nvPr/>
        </p:nvSpPr>
        <p:spPr>
          <a:xfrm>
            <a:off x="6991814" y="5514975"/>
            <a:ext cx="5200185" cy="1285875"/>
          </a:xfrm>
          <a:prstGeom prst="rect">
            <a:avLst/>
          </a:prstGeom>
          <a:solidFill>
            <a:srgbClr val="ED87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14374BB1-8EA4-2BDB-13BD-46F3CFC0349C}"/>
              </a:ext>
            </a:extLst>
          </p:cNvPr>
          <p:cNvSpPr txBox="1"/>
          <p:nvPr/>
        </p:nvSpPr>
        <p:spPr>
          <a:xfrm>
            <a:off x="7578282" y="5742995"/>
            <a:ext cx="4176943" cy="707886"/>
          </a:xfrm>
          <a:prstGeom prst="rect">
            <a:avLst/>
          </a:prstGeom>
          <a:noFill/>
        </p:spPr>
        <p:txBody>
          <a:bodyPr wrap="square" rtlCol="0">
            <a:spAutoFit/>
          </a:bodyPr>
          <a:lstStyle/>
          <a:p>
            <a:r>
              <a:rPr lang="fr-FR" sz="2000" b="1" dirty="0">
                <a:solidFill>
                  <a:schemeClr val="bg1"/>
                </a:solidFill>
                <a:latin typeface="Arial" panose="020B0604020202020204" pitchFamily="34" charset="0"/>
                <a:cs typeface="Arial" panose="020B0604020202020204" pitchFamily="34" charset="0"/>
              </a:rPr>
              <a:t>JUMI, Mahajanga</a:t>
            </a:r>
          </a:p>
          <a:p>
            <a:r>
              <a:rPr lang="fr-FR" sz="2000" dirty="0">
                <a:solidFill>
                  <a:schemeClr val="bg1"/>
                </a:solidFill>
                <a:latin typeface="Arial" panose="020B0604020202020204" pitchFamily="34" charset="0"/>
                <a:cs typeface="Arial" panose="020B0604020202020204" pitchFamily="34" charset="0"/>
              </a:rPr>
              <a:t> 18 / 06 / 2025</a:t>
            </a:r>
          </a:p>
        </p:txBody>
      </p:sp>
    </p:spTree>
    <p:extLst>
      <p:ext uri="{BB962C8B-B14F-4D97-AF65-F5344CB8AC3E}">
        <p14:creationId xmlns:p14="http://schemas.microsoft.com/office/powerpoint/2010/main" val="13594646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5161B6-20B1-BC25-C1BA-0CE68E93F40C}"/>
            </a:ext>
          </a:extLst>
        </p:cNvPr>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63B45528-9742-EBAE-2856-22307AEC02EA}"/>
              </a:ext>
            </a:extLst>
          </p:cNvPr>
          <p:cNvSpPr>
            <a:spLocks noGrp="1"/>
          </p:cNvSpPr>
          <p:nvPr>
            <p:ph type="sldNum" sz="quarter" idx="12"/>
          </p:nvPr>
        </p:nvSpPr>
        <p:spPr>
          <a:xfrm>
            <a:off x="11274458" y="6352618"/>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10</a:t>
            </a:fld>
            <a:endParaRPr lang="fr-FR" sz="1600" dirty="0">
              <a:solidFill>
                <a:schemeClr val="tx1"/>
              </a:solidFill>
              <a:latin typeface="Arial" panose="020B0604020202020204" pitchFamily="34" charset="0"/>
              <a:cs typeface="Arial" panose="020B0604020202020204" pitchFamily="34" charset="0"/>
            </a:endParaRPr>
          </a:p>
        </p:txBody>
      </p:sp>
      <p:sp>
        <p:nvSpPr>
          <p:cNvPr id="8" name="Espace réservé du contenu 7">
            <a:extLst>
              <a:ext uri="{FF2B5EF4-FFF2-40B4-BE49-F238E27FC236}">
                <a16:creationId xmlns:a16="http://schemas.microsoft.com/office/drawing/2014/main" id="{95FBAB46-02A0-1616-2A26-DB221F8200B6}"/>
              </a:ext>
            </a:extLst>
          </p:cNvPr>
          <p:cNvSpPr>
            <a:spLocks noGrp="1"/>
          </p:cNvSpPr>
          <p:nvPr>
            <p:ph idx="1"/>
          </p:nvPr>
        </p:nvSpPr>
        <p:spPr>
          <a:xfrm>
            <a:off x="150829" y="1084081"/>
            <a:ext cx="11806285" cy="5184744"/>
          </a:xfrm>
        </p:spPr>
        <p:txBody>
          <a:bodyPr>
            <a:normAutofit/>
          </a:bodyPr>
          <a:lstStyle/>
          <a:p>
            <a:pPr>
              <a:buFont typeface="Wingdings" panose="05000000000000000000" pitchFamily="2" charset="2"/>
              <a:buChar char="§"/>
            </a:pPr>
            <a:r>
              <a:rPr lang="fr-FR" sz="2400" dirty="0">
                <a:latin typeface="Arial" panose="020B0604020202020204" pitchFamily="34" charset="0"/>
                <a:cs typeface="Arial" panose="020B0604020202020204" pitchFamily="34" charset="0"/>
              </a:rPr>
              <a:t>n = 246 </a:t>
            </a:r>
          </a:p>
        </p:txBody>
      </p:sp>
      <p:graphicFrame>
        <p:nvGraphicFramePr>
          <p:cNvPr id="10" name="Graphique 9">
            <a:extLst>
              <a:ext uri="{FF2B5EF4-FFF2-40B4-BE49-F238E27FC236}">
                <a16:creationId xmlns:a16="http://schemas.microsoft.com/office/drawing/2014/main" id="{EF352B8C-B642-DB8A-CFBC-51958E7F6A93}"/>
              </a:ext>
            </a:extLst>
          </p:cNvPr>
          <p:cNvGraphicFramePr/>
          <p:nvPr>
            <p:extLst>
              <p:ext uri="{D42A27DB-BD31-4B8C-83A1-F6EECF244321}">
                <p14:modId xmlns:p14="http://schemas.microsoft.com/office/powerpoint/2010/main" val="4234324071"/>
              </p:ext>
            </p:extLst>
          </p:nvPr>
        </p:nvGraphicFramePr>
        <p:xfrm>
          <a:off x="123826" y="1811753"/>
          <a:ext cx="6096000" cy="337916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Tableau 12">
            <a:extLst>
              <a:ext uri="{FF2B5EF4-FFF2-40B4-BE49-F238E27FC236}">
                <a16:creationId xmlns:a16="http://schemas.microsoft.com/office/drawing/2014/main" id="{336EBDD3-3769-0840-64F7-86E172E8AFB2}"/>
              </a:ext>
            </a:extLst>
          </p:cNvPr>
          <p:cNvGraphicFramePr>
            <a:graphicFrameLocks noGrp="1"/>
          </p:cNvGraphicFramePr>
          <p:nvPr>
            <p:extLst>
              <p:ext uri="{D42A27DB-BD31-4B8C-83A1-F6EECF244321}">
                <p14:modId xmlns:p14="http://schemas.microsoft.com/office/powerpoint/2010/main" val="3340382210"/>
              </p:ext>
            </p:extLst>
          </p:nvPr>
        </p:nvGraphicFramePr>
        <p:xfrm>
          <a:off x="6329712" y="1494664"/>
          <a:ext cx="5627402" cy="4765040"/>
        </p:xfrm>
        <a:graphic>
          <a:graphicData uri="http://schemas.openxmlformats.org/drawingml/2006/table">
            <a:tbl>
              <a:tblPr firstRow="1" firstCol="1" bandRow="1"/>
              <a:tblGrid>
                <a:gridCol w="3153653">
                  <a:extLst>
                    <a:ext uri="{9D8B030D-6E8A-4147-A177-3AD203B41FA5}">
                      <a16:colId xmlns:a16="http://schemas.microsoft.com/office/drawing/2014/main" val="1511561907"/>
                    </a:ext>
                  </a:extLst>
                </a:gridCol>
                <a:gridCol w="1231251">
                  <a:extLst>
                    <a:ext uri="{9D8B030D-6E8A-4147-A177-3AD203B41FA5}">
                      <a16:colId xmlns:a16="http://schemas.microsoft.com/office/drawing/2014/main" val="347950134"/>
                    </a:ext>
                  </a:extLst>
                </a:gridCol>
                <a:gridCol w="1242498">
                  <a:extLst>
                    <a:ext uri="{9D8B030D-6E8A-4147-A177-3AD203B41FA5}">
                      <a16:colId xmlns:a16="http://schemas.microsoft.com/office/drawing/2014/main" val="229432276"/>
                    </a:ext>
                  </a:extLst>
                </a:gridCol>
              </a:tblGrid>
              <a:tr h="0">
                <a:tc>
                  <a:txBody>
                    <a:bodyPr/>
                    <a:lstStyle/>
                    <a:p>
                      <a:pPr algn="just">
                        <a:lnSpc>
                          <a:spcPct val="100000"/>
                        </a:lnSpc>
                        <a:spcAft>
                          <a:spcPts val="800"/>
                        </a:spcAft>
                        <a:buNone/>
                        <a:tabLst>
                          <a:tab pos="1428750" algn="l"/>
                        </a:tabLst>
                      </a:pPr>
                      <a:r>
                        <a:rPr lang="fr-FR" sz="18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Effectif </a:t>
                      </a:r>
                    </a:p>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n = 246</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Proportion</a:t>
                      </a:r>
                    </a:p>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10149538"/>
                  </a:ext>
                </a:extLst>
              </a:tr>
              <a:tr h="0">
                <a:tc>
                  <a:txBody>
                    <a:bodyPr/>
                    <a:lstStyle/>
                    <a:p>
                      <a:pPr algn="just">
                        <a:lnSpc>
                          <a:spcPct val="100000"/>
                        </a:lnSpc>
                        <a:spcAft>
                          <a:spcPts val="800"/>
                        </a:spcAft>
                        <a:buNone/>
                        <a:tabLst>
                          <a:tab pos="1428750" algn="l"/>
                        </a:tabLst>
                      </a:pPr>
                      <a:r>
                        <a:rPr lang="fr-FR" sz="1800" b="1" dirty="0">
                          <a:effectLst/>
                          <a:latin typeface="Arial" panose="020B0604020202020204" pitchFamily="34" charset="0"/>
                          <a:ea typeface="Calibri" panose="020F0502020204030204" pitchFamily="34" charset="0"/>
                          <a:cs typeface="Arial" panose="020B0604020202020204" pitchFamily="34" charset="0"/>
                        </a:rPr>
                        <a:t>Tranche d’âge (année)</a:t>
                      </a:r>
                    </a:p>
                  </a:txBody>
                  <a:tcPr marL="68580" marR="68580" marT="0" marB="0">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just">
                        <a:lnSpc>
                          <a:spcPct val="100000"/>
                        </a:lnSpc>
                        <a:spcAft>
                          <a:spcPts val="800"/>
                        </a:spcAft>
                        <a:buNone/>
                        <a:tabLst>
                          <a:tab pos="1428750" algn="l"/>
                        </a:tabLst>
                      </a:pPr>
                      <a:r>
                        <a:rPr lang="fr-FR" sz="18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020199326"/>
                  </a:ext>
                </a:extLst>
              </a:tr>
              <a:tr h="0">
                <a:tc>
                  <a:txBody>
                    <a:bodyPr/>
                    <a:lstStyle/>
                    <a:p>
                      <a:pPr algn="just">
                        <a:lnSpc>
                          <a:spcPct val="100000"/>
                        </a:lnSpc>
                        <a:spcAft>
                          <a:spcPts val="800"/>
                        </a:spcAft>
                        <a:buNone/>
                        <a:tabLst>
                          <a:tab pos="1428750" algn="l"/>
                        </a:tabLst>
                      </a:pPr>
                      <a:r>
                        <a:rPr lang="fr-FR" sz="1800" dirty="0">
                          <a:effectLst/>
                          <a:latin typeface="Arial" panose="020B0604020202020204" pitchFamily="34" charset="0"/>
                          <a:ea typeface="Calibri" panose="020F0502020204030204" pitchFamily="34" charset="0"/>
                          <a:cs typeface="Arial" panose="020B0604020202020204" pitchFamily="34" charset="0"/>
                        </a:rPr>
                        <a:t>&lt; 18</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13</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5,28</a:t>
                      </a:r>
                    </a:p>
                  </a:txBody>
                  <a:tcPr marL="68580" marR="68580" marT="0" marB="0">
                    <a:lnL>
                      <a:noFill/>
                    </a:lnL>
                    <a:lnR>
                      <a:noFill/>
                    </a:lnR>
                    <a:lnT>
                      <a:noFill/>
                    </a:lnT>
                    <a:lnB>
                      <a:noFill/>
                    </a:lnB>
                    <a:noFill/>
                  </a:tcPr>
                </a:tc>
                <a:extLst>
                  <a:ext uri="{0D108BD9-81ED-4DB2-BD59-A6C34878D82A}">
                    <a16:rowId xmlns:a16="http://schemas.microsoft.com/office/drawing/2014/main" val="2169434542"/>
                  </a:ext>
                </a:extLst>
              </a:tr>
              <a:tr h="0">
                <a:tc>
                  <a:txBody>
                    <a:bodyPr/>
                    <a:lstStyle/>
                    <a:p>
                      <a:pPr algn="just">
                        <a:lnSpc>
                          <a:spcPct val="100000"/>
                        </a:lnSpc>
                        <a:spcAft>
                          <a:spcPts val="800"/>
                        </a:spcAft>
                        <a:buNone/>
                        <a:tabLst>
                          <a:tab pos="1428750" algn="l"/>
                        </a:tabLst>
                      </a:pPr>
                      <a:r>
                        <a:rPr lang="fr-FR" sz="1800" dirty="0">
                          <a:effectLst/>
                          <a:latin typeface="Arial" panose="020B0604020202020204" pitchFamily="34" charset="0"/>
                          <a:ea typeface="Calibri" panose="020F0502020204030204" pitchFamily="34" charset="0"/>
                          <a:cs typeface="Arial" panose="020B0604020202020204" pitchFamily="34" charset="0"/>
                        </a:rPr>
                        <a:t>18-35</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202</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82,11</a:t>
                      </a:r>
                    </a:p>
                  </a:txBody>
                  <a:tcPr marL="68580" marR="68580" marT="0" marB="0">
                    <a:lnL>
                      <a:noFill/>
                    </a:lnL>
                    <a:lnR>
                      <a:noFill/>
                    </a:lnR>
                    <a:lnT>
                      <a:noFill/>
                    </a:lnT>
                    <a:lnB>
                      <a:noFill/>
                    </a:lnB>
                    <a:noFill/>
                  </a:tcPr>
                </a:tc>
                <a:extLst>
                  <a:ext uri="{0D108BD9-81ED-4DB2-BD59-A6C34878D82A}">
                    <a16:rowId xmlns:a16="http://schemas.microsoft.com/office/drawing/2014/main" val="3660514118"/>
                  </a:ext>
                </a:extLst>
              </a:tr>
              <a:tr h="0">
                <a:tc>
                  <a:txBody>
                    <a:bodyPr/>
                    <a:lstStyle/>
                    <a:p>
                      <a:pPr algn="just">
                        <a:lnSpc>
                          <a:spcPct val="100000"/>
                        </a:lnSpc>
                        <a:spcAft>
                          <a:spcPts val="800"/>
                        </a:spcAft>
                        <a:buNone/>
                        <a:tabLst>
                          <a:tab pos="1428750" algn="l"/>
                        </a:tabLst>
                      </a:pPr>
                      <a:r>
                        <a:rPr lang="fr-FR" sz="1800" dirty="0">
                          <a:effectLst/>
                          <a:latin typeface="Arial" panose="020B0604020202020204" pitchFamily="34" charset="0"/>
                          <a:ea typeface="Calibri" panose="020F0502020204030204" pitchFamily="34" charset="0"/>
                          <a:cs typeface="Arial" panose="020B0604020202020204" pitchFamily="34" charset="0"/>
                        </a:rPr>
                        <a:t>&gt;35</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dirty="0">
                          <a:effectLst/>
                          <a:latin typeface="Arial" panose="020B0604020202020204" pitchFamily="34" charset="0"/>
                          <a:ea typeface="Calibri" panose="020F0502020204030204" pitchFamily="34" charset="0"/>
                          <a:cs typeface="Arial" panose="020B0604020202020204" pitchFamily="34" charset="0"/>
                        </a:rPr>
                        <a:t>31</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12,60</a:t>
                      </a:r>
                    </a:p>
                  </a:txBody>
                  <a:tcPr marL="68580" marR="68580" marT="0" marB="0">
                    <a:lnL>
                      <a:noFill/>
                    </a:lnL>
                    <a:lnR>
                      <a:noFill/>
                    </a:lnR>
                    <a:lnT>
                      <a:noFill/>
                    </a:lnT>
                    <a:lnB>
                      <a:noFill/>
                    </a:lnB>
                    <a:noFill/>
                  </a:tcPr>
                </a:tc>
                <a:extLst>
                  <a:ext uri="{0D108BD9-81ED-4DB2-BD59-A6C34878D82A}">
                    <a16:rowId xmlns:a16="http://schemas.microsoft.com/office/drawing/2014/main" val="3540035424"/>
                  </a:ext>
                </a:extLst>
              </a:tr>
              <a:tr h="0">
                <a:tc>
                  <a:txBody>
                    <a:bodyPr/>
                    <a:lstStyle/>
                    <a:p>
                      <a:pPr algn="just">
                        <a:lnSpc>
                          <a:spcPct val="100000"/>
                        </a:lnSpc>
                        <a:spcAft>
                          <a:spcPts val="800"/>
                        </a:spcAft>
                        <a:buNone/>
                        <a:tabLst>
                          <a:tab pos="1428750" algn="l"/>
                        </a:tabLst>
                      </a:pPr>
                      <a:r>
                        <a:rPr lang="fr-FR" sz="1800" b="1" dirty="0">
                          <a:effectLst/>
                          <a:latin typeface="Arial" panose="020B0604020202020204" pitchFamily="34" charset="0"/>
                          <a:ea typeface="Calibri" panose="020F0502020204030204" pitchFamily="34" charset="0"/>
                          <a:cs typeface="Arial" panose="020B0604020202020204" pitchFamily="34" charset="0"/>
                        </a:rPr>
                        <a:t>Fréquentation à l’école </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a:noFill/>
                    </a:lnL>
                    <a:lnR>
                      <a:noFill/>
                    </a:lnR>
                    <a:lnT>
                      <a:noFill/>
                    </a:lnT>
                    <a:lnB>
                      <a:noFill/>
                    </a:lnB>
                    <a:noFill/>
                  </a:tcPr>
                </a:tc>
                <a:extLst>
                  <a:ext uri="{0D108BD9-81ED-4DB2-BD59-A6C34878D82A}">
                    <a16:rowId xmlns:a16="http://schemas.microsoft.com/office/drawing/2014/main" val="4103321179"/>
                  </a:ext>
                </a:extLst>
              </a:tr>
              <a:tr h="0">
                <a:tc>
                  <a:txBody>
                    <a:bodyPr/>
                    <a:lstStyle/>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Oui</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dirty="0">
                          <a:effectLst/>
                          <a:latin typeface="Arial" panose="020B0604020202020204" pitchFamily="34" charset="0"/>
                          <a:ea typeface="Calibri" panose="020F0502020204030204" pitchFamily="34" charset="0"/>
                          <a:cs typeface="Arial" panose="020B0604020202020204" pitchFamily="34" charset="0"/>
                        </a:rPr>
                        <a:t>243</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98,78</a:t>
                      </a:r>
                    </a:p>
                  </a:txBody>
                  <a:tcPr marL="68580" marR="68580" marT="0" marB="0">
                    <a:lnL>
                      <a:noFill/>
                    </a:lnL>
                    <a:lnR>
                      <a:noFill/>
                    </a:lnR>
                    <a:lnT>
                      <a:noFill/>
                    </a:lnT>
                    <a:lnB>
                      <a:noFill/>
                    </a:lnB>
                    <a:noFill/>
                  </a:tcPr>
                </a:tc>
                <a:extLst>
                  <a:ext uri="{0D108BD9-81ED-4DB2-BD59-A6C34878D82A}">
                    <a16:rowId xmlns:a16="http://schemas.microsoft.com/office/drawing/2014/main" val="1032980117"/>
                  </a:ext>
                </a:extLst>
              </a:tr>
              <a:tr h="0">
                <a:tc>
                  <a:txBody>
                    <a:bodyPr/>
                    <a:lstStyle/>
                    <a:p>
                      <a:pPr algn="just">
                        <a:lnSpc>
                          <a:spcPct val="100000"/>
                        </a:lnSpc>
                        <a:spcAft>
                          <a:spcPts val="800"/>
                        </a:spcAft>
                        <a:buNone/>
                        <a:tabLst>
                          <a:tab pos="1428750" algn="l"/>
                        </a:tabLst>
                      </a:pPr>
                      <a:r>
                        <a:rPr lang="fr-FR" sz="1800" dirty="0">
                          <a:effectLst/>
                          <a:latin typeface="Arial" panose="020B0604020202020204" pitchFamily="34" charset="0"/>
                          <a:ea typeface="Calibri" panose="020F0502020204030204" pitchFamily="34" charset="0"/>
                          <a:cs typeface="Arial" panose="020B0604020202020204" pitchFamily="34" charset="0"/>
                        </a:rPr>
                        <a:t>Non</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dirty="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1,22</a:t>
                      </a:r>
                    </a:p>
                  </a:txBody>
                  <a:tcPr marL="68580" marR="68580" marT="0" marB="0">
                    <a:lnL>
                      <a:noFill/>
                    </a:lnL>
                    <a:lnR>
                      <a:noFill/>
                    </a:lnR>
                    <a:lnT>
                      <a:noFill/>
                    </a:lnT>
                    <a:lnB>
                      <a:noFill/>
                    </a:lnB>
                    <a:noFill/>
                  </a:tcPr>
                </a:tc>
                <a:extLst>
                  <a:ext uri="{0D108BD9-81ED-4DB2-BD59-A6C34878D82A}">
                    <a16:rowId xmlns:a16="http://schemas.microsoft.com/office/drawing/2014/main" val="1350197297"/>
                  </a:ext>
                </a:extLst>
              </a:tr>
              <a:tr h="0">
                <a:tc>
                  <a:txBody>
                    <a:bodyPr/>
                    <a:lstStyle/>
                    <a:p>
                      <a:pPr algn="just">
                        <a:lnSpc>
                          <a:spcPct val="100000"/>
                        </a:lnSpc>
                        <a:spcAft>
                          <a:spcPts val="800"/>
                        </a:spcAft>
                        <a:buNone/>
                        <a:tabLst>
                          <a:tab pos="1428750" algn="l"/>
                        </a:tabLst>
                      </a:pPr>
                      <a:r>
                        <a:rPr lang="fr-FR" sz="1800" b="1" dirty="0">
                          <a:effectLst/>
                          <a:latin typeface="Arial" panose="020B0604020202020204" pitchFamily="34" charset="0"/>
                          <a:ea typeface="Calibri" panose="020F0502020204030204" pitchFamily="34" charset="0"/>
                          <a:cs typeface="Arial" panose="020B0604020202020204" pitchFamily="34" charset="0"/>
                        </a:rPr>
                        <a:t>Niveau d’étude</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a:noFill/>
                    </a:lnL>
                    <a:lnR>
                      <a:noFill/>
                    </a:lnR>
                    <a:lnT>
                      <a:noFill/>
                    </a:lnT>
                    <a:lnB>
                      <a:noFill/>
                    </a:lnB>
                    <a:noFill/>
                  </a:tcPr>
                </a:tc>
                <a:extLst>
                  <a:ext uri="{0D108BD9-81ED-4DB2-BD59-A6C34878D82A}">
                    <a16:rowId xmlns:a16="http://schemas.microsoft.com/office/drawing/2014/main" val="739700626"/>
                  </a:ext>
                </a:extLst>
              </a:tr>
              <a:tr h="0">
                <a:tc>
                  <a:txBody>
                    <a:bodyPr/>
                    <a:lstStyle/>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Primaire</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dirty="0">
                          <a:effectLst/>
                          <a:latin typeface="Arial" panose="020B0604020202020204" pitchFamily="34" charset="0"/>
                          <a:ea typeface="Calibri" panose="020F0502020204030204" pitchFamily="34" charset="0"/>
                          <a:cs typeface="Arial" panose="020B0604020202020204" pitchFamily="34" charset="0"/>
                        </a:rPr>
                        <a:t>41</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16,87</a:t>
                      </a:r>
                    </a:p>
                  </a:txBody>
                  <a:tcPr marL="68580" marR="68580" marT="0" marB="0">
                    <a:lnL>
                      <a:noFill/>
                    </a:lnL>
                    <a:lnR>
                      <a:noFill/>
                    </a:lnR>
                    <a:lnT>
                      <a:noFill/>
                    </a:lnT>
                    <a:lnB>
                      <a:noFill/>
                    </a:lnB>
                    <a:noFill/>
                  </a:tcPr>
                </a:tc>
                <a:extLst>
                  <a:ext uri="{0D108BD9-81ED-4DB2-BD59-A6C34878D82A}">
                    <a16:rowId xmlns:a16="http://schemas.microsoft.com/office/drawing/2014/main" val="3086814447"/>
                  </a:ext>
                </a:extLst>
              </a:tr>
              <a:tr h="0">
                <a:tc>
                  <a:txBody>
                    <a:bodyPr/>
                    <a:lstStyle/>
                    <a:p>
                      <a:pPr algn="just">
                        <a:lnSpc>
                          <a:spcPct val="100000"/>
                        </a:lnSpc>
                        <a:spcAft>
                          <a:spcPts val="800"/>
                        </a:spcAft>
                        <a:buNone/>
                        <a:tabLst>
                          <a:tab pos="1428750" algn="l"/>
                        </a:tabLst>
                      </a:pPr>
                      <a:r>
                        <a:rPr lang="fr-FR" sz="1800" dirty="0">
                          <a:effectLst/>
                          <a:latin typeface="Arial" panose="020B0604020202020204" pitchFamily="34" charset="0"/>
                          <a:ea typeface="Calibri" panose="020F0502020204030204" pitchFamily="34" charset="0"/>
                          <a:cs typeface="Arial" panose="020B0604020202020204" pitchFamily="34" charset="0"/>
                        </a:rPr>
                        <a:t>Secondaire premier cycle</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dirty="0">
                          <a:effectLst/>
                          <a:latin typeface="Arial" panose="020B0604020202020204" pitchFamily="34" charset="0"/>
                          <a:ea typeface="Calibri" panose="020F0502020204030204" pitchFamily="34" charset="0"/>
                          <a:cs typeface="Arial" panose="020B0604020202020204" pitchFamily="34" charset="0"/>
                        </a:rPr>
                        <a:t>65</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26,75</a:t>
                      </a:r>
                    </a:p>
                  </a:txBody>
                  <a:tcPr marL="68580" marR="68580" marT="0" marB="0">
                    <a:lnL>
                      <a:noFill/>
                    </a:lnL>
                    <a:lnR>
                      <a:noFill/>
                    </a:lnR>
                    <a:lnT>
                      <a:noFill/>
                    </a:lnT>
                    <a:lnB>
                      <a:noFill/>
                    </a:lnB>
                    <a:noFill/>
                  </a:tcPr>
                </a:tc>
                <a:extLst>
                  <a:ext uri="{0D108BD9-81ED-4DB2-BD59-A6C34878D82A}">
                    <a16:rowId xmlns:a16="http://schemas.microsoft.com/office/drawing/2014/main" val="1636784587"/>
                  </a:ext>
                </a:extLst>
              </a:tr>
              <a:tr h="0">
                <a:tc>
                  <a:txBody>
                    <a:bodyPr/>
                    <a:lstStyle/>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Secondaire deuxième cycle</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dirty="0">
                          <a:effectLst/>
                          <a:latin typeface="Arial" panose="020B0604020202020204" pitchFamily="34" charset="0"/>
                          <a:ea typeface="Calibri" panose="020F0502020204030204" pitchFamily="34" charset="0"/>
                          <a:cs typeface="Arial" panose="020B0604020202020204" pitchFamily="34" charset="0"/>
                        </a:rPr>
                        <a:t>100</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41,15</a:t>
                      </a:r>
                    </a:p>
                  </a:txBody>
                  <a:tcPr marL="68580" marR="68580" marT="0" marB="0">
                    <a:lnL>
                      <a:noFill/>
                    </a:lnL>
                    <a:lnR>
                      <a:noFill/>
                    </a:lnR>
                    <a:lnT>
                      <a:noFill/>
                    </a:lnT>
                    <a:lnB>
                      <a:noFill/>
                    </a:lnB>
                    <a:noFill/>
                  </a:tcPr>
                </a:tc>
                <a:extLst>
                  <a:ext uri="{0D108BD9-81ED-4DB2-BD59-A6C34878D82A}">
                    <a16:rowId xmlns:a16="http://schemas.microsoft.com/office/drawing/2014/main" val="1660631440"/>
                  </a:ext>
                </a:extLst>
              </a:tr>
              <a:tr h="0">
                <a:tc>
                  <a:txBody>
                    <a:bodyPr/>
                    <a:lstStyle/>
                    <a:p>
                      <a:pPr algn="just">
                        <a:lnSpc>
                          <a:spcPct val="100000"/>
                        </a:lnSpc>
                        <a:spcAft>
                          <a:spcPts val="800"/>
                        </a:spcAft>
                        <a:buNone/>
                        <a:tabLst>
                          <a:tab pos="1428750" algn="l"/>
                        </a:tabLst>
                      </a:pPr>
                      <a:r>
                        <a:rPr lang="fr-FR" sz="1800" dirty="0">
                          <a:effectLst/>
                          <a:latin typeface="Arial" panose="020B0604020202020204" pitchFamily="34" charset="0"/>
                          <a:ea typeface="Calibri" panose="020F0502020204030204" pitchFamily="34" charset="0"/>
                          <a:cs typeface="Arial" panose="020B0604020202020204" pitchFamily="34" charset="0"/>
                        </a:rPr>
                        <a:t>Supérieur</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dirty="0">
                          <a:effectLst/>
                          <a:latin typeface="Arial" panose="020B0604020202020204" pitchFamily="34" charset="0"/>
                          <a:ea typeface="Calibri" panose="020F0502020204030204" pitchFamily="34" charset="0"/>
                          <a:cs typeface="Arial" panose="020B0604020202020204" pitchFamily="34" charset="0"/>
                        </a:rPr>
                        <a:t>37</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dirty="0">
                          <a:effectLst/>
                          <a:latin typeface="Arial" panose="020B0604020202020204" pitchFamily="34" charset="0"/>
                          <a:ea typeface="Calibri" panose="020F0502020204030204" pitchFamily="34" charset="0"/>
                          <a:cs typeface="Arial" panose="020B0604020202020204" pitchFamily="34" charset="0"/>
                        </a:rPr>
                        <a:t>15,23</a:t>
                      </a:r>
                    </a:p>
                  </a:txBody>
                  <a:tcPr marL="68580" marR="68580" marT="0" marB="0">
                    <a:lnL>
                      <a:noFill/>
                    </a:lnL>
                    <a:lnR>
                      <a:noFill/>
                    </a:lnR>
                    <a:lnT>
                      <a:noFill/>
                    </a:lnT>
                    <a:lnB>
                      <a:noFill/>
                    </a:lnB>
                    <a:noFill/>
                  </a:tcPr>
                </a:tc>
                <a:extLst>
                  <a:ext uri="{0D108BD9-81ED-4DB2-BD59-A6C34878D82A}">
                    <a16:rowId xmlns:a16="http://schemas.microsoft.com/office/drawing/2014/main" val="2922222553"/>
                  </a:ext>
                </a:extLst>
              </a:tr>
              <a:tr h="0">
                <a:tc>
                  <a:txBody>
                    <a:bodyPr/>
                    <a:lstStyle/>
                    <a:p>
                      <a:pPr algn="just">
                        <a:lnSpc>
                          <a:spcPct val="100000"/>
                        </a:lnSpc>
                        <a:spcAft>
                          <a:spcPts val="800"/>
                        </a:spcAft>
                        <a:buNone/>
                        <a:tabLst>
                          <a:tab pos="1428750" algn="l"/>
                        </a:tabLst>
                      </a:pPr>
                      <a:r>
                        <a:rPr lang="fr-FR" sz="1800" b="1" dirty="0">
                          <a:effectLst/>
                          <a:latin typeface="Arial" panose="020B0604020202020204" pitchFamily="34" charset="0"/>
                          <a:ea typeface="Calibri" panose="020F0502020204030204" pitchFamily="34" charset="0"/>
                          <a:cs typeface="Arial" panose="020B0604020202020204" pitchFamily="34" charset="0"/>
                        </a:rPr>
                        <a:t>Ayant un principal métier</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a:noFill/>
                    </a:lnL>
                    <a:lnR>
                      <a:noFill/>
                    </a:lnR>
                    <a:lnT>
                      <a:noFill/>
                    </a:lnT>
                    <a:lnB>
                      <a:noFill/>
                    </a:lnB>
                    <a:noFill/>
                  </a:tcPr>
                </a:tc>
                <a:extLst>
                  <a:ext uri="{0D108BD9-81ED-4DB2-BD59-A6C34878D82A}">
                    <a16:rowId xmlns:a16="http://schemas.microsoft.com/office/drawing/2014/main" val="2380238624"/>
                  </a:ext>
                </a:extLst>
              </a:tr>
              <a:tr h="0">
                <a:tc>
                  <a:txBody>
                    <a:bodyPr/>
                    <a:lstStyle/>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Oui</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113</a:t>
                      </a:r>
                    </a:p>
                  </a:txBody>
                  <a:tcPr marL="68580" marR="68580" marT="0" marB="0">
                    <a:lnL>
                      <a:noFill/>
                    </a:lnL>
                    <a:lnR>
                      <a:noFill/>
                    </a:lnR>
                    <a:lnT>
                      <a:noFill/>
                    </a:lnT>
                    <a:lnB>
                      <a:noFill/>
                    </a:lnB>
                    <a:noFill/>
                  </a:tcPr>
                </a:tc>
                <a:tc>
                  <a:txBody>
                    <a:bodyPr/>
                    <a:lstStyle/>
                    <a:p>
                      <a:pPr algn="just">
                        <a:lnSpc>
                          <a:spcPct val="100000"/>
                        </a:lnSpc>
                        <a:spcAft>
                          <a:spcPts val="800"/>
                        </a:spcAft>
                        <a:buNone/>
                        <a:tabLst>
                          <a:tab pos="1428750" algn="l"/>
                        </a:tabLst>
                      </a:pPr>
                      <a:r>
                        <a:rPr lang="fr-FR" sz="1800" dirty="0">
                          <a:effectLst/>
                          <a:latin typeface="Arial" panose="020B0604020202020204" pitchFamily="34" charset="0"/>
                          <a:ea typeface="Calibri" panose="020F0502020204030204" pitchFamily="34" charset="0"/>
                          <a:cs typeface="Arial" panose="020B0604020202020204" pitchFamily="34" charset="0"/>
                        </a:rPr>
                        <a:t>45,94</a:t>
                      </a:r>
                    </a:p>
                  </a:txBody>
                  <a:tcPr marL="68580" marR="68580" marT="0" marB="0">
                    <a:lnL>
                      <a:noFill/>
                    </a:lnL>
                    <a:lnR>
                      <a:noFill/>
                    </a:lnR>
                    <a:lnT>
                      <a:noFill/>
                    </a:lnT>
                    <a:lnB>
                      <a:noFill/>
                    </a:lnB>
                    <a:noFill/>
                  </a:tcPr>
                </a:tc>
                <a:extLst>
                  <a:ext uri="{0D108BD9-81ED-4DB2-BD59-A6C34878D82A}">
                    <a16:rowId xmlns:a16="http://schemas.microsoft.com/office/drawing/2014/main" val="993069383"/>
                  </a:ext>
                </a:extLst>
              </a:tr>
              <a:tr h="0">
                <a:tc>
                  <a:txBody>
                    <a:bodyPr/>
                    <a:lstStyle/>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Non</a:t>
                      </a:r>
                    </a:p>
                  </a:txBody>
                  <a:tcPr marL="68580" marR="68580" marT="0" marB="0">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just">
                        <a:lnSpc>
                          <a:spcPct val="100000"/>
                        </a:lnSpc>
                        <a:spcAft>
                          <a:spcPts val="800"/>
                        </a:spcAft>
                        <a:buNone/>
                        <a:tabLst>
                          <a:tab pos="1428750" algn="l"/>
                        </a:tabLst>
                      </a:pPr>
                      <a:r>
                        <a:rPr lang="fr-FR" sz="1800">
                          <a:effectLst/>
                          <a:latin typeface="Arial" panose="020B0604020202020204" pitchFamily="34" charset="0"/>
                          <a:ea typeface="Calibri" panose="020F0502020204030204" pitchFamily="34" charset="0"/>
                          <a:cs typeface="Arial" panose="020B0604020202020204" pitchFamily="34" charset="0"/>
                        </a:rPr>
                        <a:t>133</a:t>
                      </a:r>
                    </a:p>
                  </a:txBody>
                  <a:tcPr marL="68580" marR="68580" marT="0" marB="0">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just">
                        <a:lnSpc>
                          <a:spcPct val="100000"/>
                        </a:lnSpc>
                        <a:spcAft>
                          <a:spcPts val="800"/>
                        </a:spcAft>
                        <a:buNone/>
                        <a:tabLst>
                          <a:tab pos="1428750" algn="l"/>
                        </a:tabLst>
                      </a:pPr>
                      <a:r>
                        <a:rPr lang="fr-FR" sz="1800" dirty="0">
                          <a:effectLst/>
                          <a:latin typeface="Arial" panose="020B0604020202020204" pitchFamily="34" charset="0"/>
                          <a:ea typeface="Calibri" panose="020F0502020204030204" pitchFamily="34" charset="0"/>
                          <a:cs typeface="Arial" panose="020B0604020202020204" pitchFamily="34" charset="0"/>
                        </a:rPr>
                        <a:t>54,07</a:t>
                      </a:r>
                    </a:p>
                  </a:txBody>
                  <a:tcPr marL="68580" marR="68580" marT="0" marB="0">
                    <a:lnL>
                      <a:noFill/>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57907122"/>
                  </a:ext>
                </a:extLst>
              </a:tr>
            </a:tbl>
          </a:graphicData>
        </a:graphic>
      </p:graphicFrame>
      <p:sp>
        <p:nvSpPr>
          <p:cNvPr id="14" name="ZoneTexte 13">
            <a:extLst>
              <a:ext uri="{FF2B5EF4-FFF2-40B4-BE49-F238E27FC236}">
                <a16:creationId xmlns:a16="http://schemas.microsoft.com/office/drawing/2014/main" id="{B8E4DE57-8DB3-6173-FC62-459D93025589}"/>
              </a:ext>
            </a:extLst>
          </p:cNvPr>
          <p:cNvSpPr txBox="1"/>
          <p:nvPr/>
        </p:nvSpPr>
        <p:spPr>
          <a:xfrm>
            <a:off x="666974" y="5437019"/>
            <a:ext cx="5077610" cy="707886"/>
          </a:xfrm>
          <a:prstGeom prst="rect">
            <a:avLst/>
          </a:prstGeom>
          <a:solidFill>
            <a:schemeClr val="accent2">
              <a:lumMod val="20000"/>
              <a:lumOff val="80000"/>
            </a:schemeClr>
          </a:solidFill>
        </p:spPr>
        <p:txBody>
          <a:bodyPr wrap="square" rtlCol="0">
            <a:spAutoFit/>
          </a:bodyPr>
          <a:lstStyle/>
          <a:p>
            <a:pPr algn="ctr"/>
            <a:r>
              <a:rPr lang="fr-FR" sz="2000" dirty="0">
                <a:latin typeface="Arial" panose="020B0604020202020204" pitchFamily="34" charset="0"/>
                <a:cs typeface="Arial" panose="020B0604020202020204" pitchFamily="34" charset="0"/>
              </a:rPr>
              <a:t>Répartition selon les districts </a:t>
            </a:r>
          </a:p>
          <a:p>
            <a:pPr algn="ctr"/>
            <a:r>
              <a:rPr lang="fr-FR" sz="2000" dirty="0">
                <a:latin typeface="Arial" panose="020B0604020202020204" pitchFamily="34" charset="0"/>
                <a:cs typeface="Arial" panose="020B0604020202020204" pitchFamily="34" charset="0"/>
              </a:rPr>
              <a:t>et le milieu de résidence</a:t>
            </a:r>
          </a:p>
        </p:txBody>
      </p:sp>
      <p:sp>
        <p:nvSpPr>
          <p:cNvPr id="15" name="ZoneTexte 14">
            <a:extLst>
              <a:ext uri="{FF2B5EF4-FFF2-40B4-BE49-F238E27FC236}">
                <a16:creationId xmlns:a16="http://schemas.microsoft.com/office/drawing/2014/main" id="{9D1974A8-033B-F77C-9C95-16A89D77A66F}"/>
              </a:ext>
            </a:extLst>
          </p:cNvPr>
          <p:cNvSpPr txBox="1"/>
          <p:nvPr/>
        </p:nvSpPr>
        <p:spPr>
          <a:xfrm>
            <a:off x="6318977" y="1083003"/>
            <a:ext cx="5627402" cy="400110"/>
          </a:xfrm>
          <a:prstGeom prst="rect">
            <a:avLst/>
          </a:prstGeom>
          <a:solidFill>
            <a:schemeClr val="accent2">
              <a:lumMod val="20000"/>
              <a:lumOff val="80000"/>
            </a:schemeClr>
          </a:solidFill>
        </p:spPr>
        <p:txBody>
          <a:bodyPr wrap="square" rtlCol="0">
            <a:spAutoFit/>
          </a:bodyPr>
          <a:lstStyle/>
          <a:p>
            <a:r>
              <a:rPr lang="fr-FR" sz="2000" dirty="0">
                <a:latin typeface="Arial" panose="020B0604020202020204" pitchFamily="34" charset="0"/>
                <a:cs typeface="Arial" panose="020B0604020202020204" pitchFamily="34" charset="0"/>
              </a:rPr>
              <a:t>Répartition des mères selon leur profil</a:t>
            </a:r>
          </a:p>
        </p:txBody>
      </p:sp>
      <p:sp>
        <p:nvSpPr>
          <p:cNvPr id="16" name="ZoneTexte 15">
            <a:extLst>
              <a:ext uri="{FF2B5EF4-FFF2-40B4-BE49-F238E27FC236}">
                <a16:creationId xmlns:a16="http://schemas.microsoft.com/office/drawing/2014/main" id="{4A89866C-1B82-E09B-C071-45928ED636A5}"/>
              </a:ext>
            </a:extLst>
          </p:cNvPr>
          <p:cNvSpPr txBox="1"/>
          <p:nvPr/>
        </p:nvSpPr>
        <p:spPr>
          <a:xfrm>
            <a:off x="6329712" y="6268825"/>
            <a:ext cx="4772460" cy="369332"/>
          </a:xfrm>
          <a:prstGeom prst="rect">
            <a:avLst/>
          </a:prstGeom>
          <a:noFill/>
        </p:spPr>
        <p:txBody>
          <a:bodyPr wrap="none" rtlCol="0">
            <a:spAutoFit/>
          </a:bodyPr>
          <a:lstStyle/>
          <a:p>
            <a:r>
              <a:rPr lang="fr-FR" dirty="0">
                <a:latin typeface="Arial" panose="020B0604020202020204" pitchFamily="34" charset="0"/>
                <a:cs typeface="Arial" panose="020B0604020202020204" pitchFamily="34" charset="0"/>
              </a:rPr>
              <a:t>Age moyen (± écart type) : 26,49 (±6,95) ans</a:t>
            </a:r>
          </a:p>
        </p:txBody>
      </p:sp>
      <p:graphicFrame>
        <p:nvGraphicFramePr>
          <p:cNvPr id="2" name="Tableau 1">
            <a:extLst>
              <a:ext uri="{FF2B5EF4-FFF2-40B4-BE49-F238E27FC236}">
                <a16:creationId xmlns:a16="http://schemas.microsoft.com/office/drawing/2014/main" id="{6751C609-3889-9BDA-E075-4B47D646055B}"/>
              </a:ext>
            </a:extLst>
          </p:cNvPr>
          <p:cNvGraphicFramePr>
            <a:graphicFrameLocks noGrp="1"/>
          </p:cNvGraphicFramePr>
          <p:nvPr>
            <p:extLst>
              <p:ext uri="{D42A27DB-BD31-4B8C-83A1-F6EECF244321}">
                <p14:modId xmlns:p14="http://schemas.microsoft.com/office/powerpoint/2010/main" val="1093214656"/>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A9A9A9"/>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rgbClr val="A9A9A9"/>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chemeClr val="tx1"/>
                          </a:solidFill>
                          <a:latin typeface="Arial" panose="020B0604020202020204" pitchFamily="34" charset="0"/>
                          <a:ea typeface="+mn-ea"/>
                          <a:cs typeface="Arial" panose="020B0604020202020204" pitchFamily="34" charset="0"/>
                        </a:rPr>
                        <a:t>RESULTATS</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DISCUSSION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17927082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7AD13-9146-7280-1EF5-8F89635FBCB0}"/>
            </a:ext>
          </a:extLst>
        </p:cNvPr>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BD090123-C018-39E0-9149-05E88E3A2823}"/>
              </a:ext>
            </a:extLst>
          </p:cNvPr>
          <p:cNvSpPr>
            <a:spLocks noGrp="1"/>
          </p:cNvSpPr>
          <p:nvPr>
            <p:ph type="sldNum" sz="quarter" idx="12"/>
          </p:nvPr>
        </p:nvSpPr>
        <p:spPr>
          <a:xfrm>
            <a:off x="11274458" y="6352618"/>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11</a:t>
            </a:fld>
            <a:endParaRPr lang="fr-FR" sz="1600" dirty="0">
              <a:solidFill>
                <a:schemeClr val="tx1"/>
              </a:solidFill>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6A05DCCB-4474-ACF1-FE8D-C8975E39B1BF}"/>
              </a:ext>
            </a:extLst>
          </p:cNvPr>
          <p:cNvSpPr txBox="1"/>
          <p:nvPr/>
        </p:nvSpPr>
        <p:spPr>
          <a:xfrm>
            <a:off x="150830" y="6178471"/>
            <a:ext cx="7863617" cy="400110"/>
          </a:xfrm>
          <a:prstGeom prst="rect">
            <a:avLst/>
          </a:prstGeom>
          <a:solidFill>
            <a:schemeClr val="accent2">
              <a:lumMod val="20000"/>
              <a:lumOff val="80000"/>
            </a:schemeClr>
          </a:solidFill>
        </p:spPr>
        <p:txBody>
          <a:bodyPr wrap="square" rtlCol="0">
            <a:spAutoFit/>
          </a:bodyPr>
          <a:lstStyle/>
          <a:p>
            <a:pPr algn="ctr"/>
            <a:r>
              <a:rPr lang="fr-FR" sz="2000" dirty="0">
                <a:latin typeface="Arial" panose="020B0604020202020204" pitchFamily="34" charset="0"/>
                <a:cs typeface="Arial" panose="020B0604020202020204" pitchFamily="34" charset="0"/>
              </a:rPr>
              <a:t>Répartition des mères selon le lieu d’accouchement</a:t>
            </a:r>
          </a:p>
        </p:txBody>
      </p:sp>
      <p:graphicFrame>
        <p:nvGraphicFramePr>
          <p:cNvPr id="12" name="Graphique 11">
            <a:extLst>
              <a:ext uri="{FF2B5EF4-FFF2-40B4-BE49-F238E27FC236}">
                <a16:creationId xmlns:a16="http://schemas.microsoft.com/office/drawing/2014/main" id="{3B7D9BB6-AB58-4E66-74E9-1CBF7C6E2F3B}"/>
              </a:ext>
            </a:extLst>
          </p:cNvPr>
          <p:cNvGraphicFramePr>
            <a:graphicFrameLocks/>
          </p:cNvGraphicFramePr>
          <p:nvPr>
            <p:extLst>
              <p:ext uri="{D42A27DB-BD31-4B8C-83A1-F6EECF244321}">
                <p14:modId xmlns:p14="http://schemas.microsoft.com/office/powerpoint/2010/main" val="1099163774"/>
              </p:ext>
            </p:extLst>
          </p:nvPr>
        </p:nvGraphicFramePr>
        <p:xfrm>
          <a:off x="421338" y="1194100"/>
          <a:ext cx="7808261" cy="475488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Graphique 1">
            <a:extLst>
              <a:ext uri="{FF2B5EF4-FFF2-40B4-BE49-F238E27FC236}">
                <a16:creationId xmlns:a16="http://schemas.microsoft.com/office/drawing/2014/main" id="{9C939E43-9962-0E40-EC40-27A119A57713}"/>
              </a:ext>
            </a:extLst>
          </p:cNvPr>
          <p:cNvGraphicFramePr>
            <a:graphicFrameLocks/>
          </p:cNvGraphicFramePr>
          <p:nvPr/>
        </p:nvGraphicFramePr>
        <p:xfrm>
          <a:off x="8014447" y="2770601"/>
          <a:ext cx="3765177" cy="2892789"/>
        </p:xfrm>
        <a:graphic>
          <a:graphicData uri="http://schemas.openxmlformats.org/drawingml/2006/chart">
            <c:chart xmlns:c="http://schemas.openxmlformats.org/drawingml/2006/chart" xmlns:r="http://schemas.openxmlformats.org/officeDocument/2006/relationships" r:id="rId4"/>
          </a:graphicData>
        </a:graphic>
      </p:graphicFrame>
      <p:sp>
        <p:nvSpPr>
          <p:cNvPr id="3" name="ZoneTexte 2">
            <a:extLst>
              <a:ext uri="{FF2B5EF4-FFF2-40B4-BE49-F238E27FC236}">
                <a16:creationId xmlns:a16="http://schemas.microsoft.com/office/drawing/2014/main" id="{D022BCD4-8125-BA1E-1188-1CAA4A6761D2}"/>
              </a:ext>
            </a:extLst>
          </p:cNvPr>
          <p:cNvSpPr txBox="1"/>
          <p:nvPr/>
        </p:nvSpPr>
        <p:spPr>
          <a:xfrm>
            <a:off x="8462323" y="5888849"/>
            <a:ext cx="3082644" cy="707886"/>
          </a:xfrm>
          <a:prstGeom prst="rect">
            <a:avLst/>
          </a:prstGeom>
          <a:solidFill>
            <a:schemeClr val="accent2">
              <a:lumMod val="20000"/>
              <a:lumOff val="80000"/>
            </a:schemeClr>
          </a:solidFill>
        </p:spPr>
        <p:txBody>
          <a:bodyPr wrap="square" rtlCol="0">
            <a:spAutoFit/>
          </a:bodyPr>
          <a:lstStyle/>
          <a:p>
            <a:pPr algn="ctr"/>
            <a:r>
              <a:rPr lang="fr-FR" sz="2000" dirty="0">
                <a:latin typeface="Arial" panose="020B0604020202020204" pitchFamily="34" charset="0"/>
                <a:cs typeface="Arial" panose="020B0604020202020204" pitchFamily="34" charset="0"/>
              </a:rPr>
              <a:t>Accouchement en </a:t>
            </a:r>
          </a:p>
          <a:p>
            <a:pPr algn="ctr"/>
            <a:r>
              <a:rPr lang="fr-FR" sz="2000" dirty="0">
                <a:latin typeface="Arial" panose="020B0604020202020204" pitchFamily="34" charset="0"/>
                <a:cs typeface="Arial" panose="020B0604020202020204" pitchFamily="34" charset="0"/>
              </a:rPr>
              <a:t>établissement de santé</a:t>
            </a:r>
          </a:p>
        </p:txBody>
      </p:sp>
      <p:sp>
        <p:nvSpPr>
          <p:cNvPr id="6" name="Rectangle 5">
            <a:extLst>
              <a:ext uri="{FF2B5EF4-FFF2-40B4-BE49-F238E27FC236}">
                <a16:creationId xmlns:a16="http://schemas.microsoft.com/office/drawing/2014/main" id="{F1CDAE45-602C-518F-6108-16E590AE1092}"/>
              </a:ext>
            </a:extLst>
          </p:cNvPr>
          <p:cNvSpPr/>
          <p:nvPr/>
        </p:nvSpPr>
        <p:spPr>
          <a:xfrm>
            <a:off x="3002386" y="1697952"/>
            <a:ext cx="3051586" cy="398033"/>
          </a:xfrm>
          <a:prstGeom prst="rect">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a:extLst>
              <a:ext uri="{FF2B5EF4-FFF2-40B4-BE49-F238E27FC236}">
                <a16:creationId xmlns:a16="http://schemas.microsoft.com/office/drawing/2014/main" id="{46107F02-B9E7-E552-081A-68071C8AE8A1}"/>
              </a:ext>
            </a:extLst>
          </p:cNvPr>
          <p:cNvSpPr/>
          <p:nvPr/>
        </p:nvSpPr>
        <p:spPr>
          <a:xfrm>
            <a:off x="1323191" y="3571540"/>
            <a:ext cx="4772809" cy="1893346"/>
          </a:xfrm>
          <a:prstGeom prst="rect">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 droite 7">
            <a:extLst>
              <a:ext uri="{FF2B5EF4-FFF2-40B4-BE49-F238E27FC236}">
                <a16:creationId xmlns:a16="http://schemas.microsoft.com/office/drawing/2014/main" id="{F0CF7D14-A0E8-5ED5-941B-795E08AB053E}"/>
              </a:ext>
            </a:extLst>
          </p:cNvPr>
          <p:cNvSpPr/>
          <p:nvPr/>
        </p:nvSpPr>
        <p:spPr>
          <a:xfrm>
            <a:off x="7325958" y="4216996"/>
            <a:ext cx="440524" cy="376519"/>
          </a:xfrm>
          <a:prstGeom prst="rightArrow">
            <a:avLst/>
          </a:prstGeom>
          <a:solidFill>
            <a:schemeClr val="tx1">
              <a:lumMod val="65000"/>
              <a:lumOff val="35000"/>
            </a:schemeClr>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9" name="Tableau 8">
            <a:extLst>
              <a:ext uri="{FF2B5EF4-FFF2-40B4-BE49-F238E27FC236}">
                <a16:creationId xmlns:a16="http://schemas.microsoft.com/office/drawing/2014/main" id="{3B4485F0-D17B-2F0F-34E6-F713A61DE768}"/>
              </a:ext>
            </a:extLst>
          </p:cNvPr>
          <p:cNvGraphicFramePr>
            <a:graphicFrameLocks noGrp="1"/>
          </p:cNvGraphicFramePr>
          <p:nvPr>
            <p:extLst>
              <p:ext uri="{D42A27DB-BD31-4B8C-83A1-F6EECF244321}">
                <p14:modId xmlns:p14="http://schemas.microsoft.com/office/powerpoint/2010/main" val="4225466967"/>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A9A9A9"/>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rgbClr val="A9A9A9"/>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chemeClr val="tx1"/>
                          </a:solidFill>
                          <a:latin typeface="Arial" panose="020B0604020202020204" pitchFamily="34" charset="0"/>
                          <a:ea typeface="+mn-ea"/>
                          <a:cs typeface="Arial" panose="020B0604020202020204" pitchFamily="34" charset="0"/>
                        </a:rPr>
                        <a:t>RESULTATS</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DISCUSSION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366792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9F8514-2E5D-0743-0932-0730114DD630}"/>
            </a:ext>
          </a:extLst>
        </p:cNvPr>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95145CE6-883E-ED40-3F0F-64FCA8581413}"/>
              </a:ext>
            </a:extLst>
          </p:cNvPr>
          <p:cNvSpPr>
            <a:spLocks noGrp="1"/>
          </p:cNvSpPr>
          <p:nvPr>
            <p:ph type="sldNum" sz="quarter" idx="12"/>
          </p:nvPr>
        </p:nvSpPr>
        <p:spPr>
          <a:xfrm>
            <a:off x="11274458" y="6352618"/>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12</a:t>
            </a:fld>
            <a:endParaRPr lang="fr-FR" sz="1600" dirty="0">
              <a:solidFill>
                <a:schemeClr val="tx1"/>
              </a:solidFill>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82BFEE62-14D7-011A-6331-F1025BD9A369}"/>
              </a:ext>
            </a:extLst>
          </p:cNvPr>
          <p:cNvSpPr txBox="1"/>
          <p:nvPr/>
        </p:nvSpPr>
        <p:spPr>
          <a:xfrm>
            <a:off x="150830" y="1239655"/>
            <a:ext cx="11806285" cy="496996"/>
          </a:xfrm>
          <a:prstGeom prst="rect">
            <a:avLst/>
          </a:prstGeom>
          <a:solidFill>
            <a:schemeClr val="accent2">
              <a:lumMod val="20000"/>
              <a:lumOff val="80000"/>
            </a:schemeClr>
          </a:solidFill>
        </p:spPr>
        <p:txBody>
          <a:bodyPr wrap="square" rtlCol="0">
            <a:spAutoFit/>
          </a:bodyPr>
          <a:lstStyle/>
          <a:p>
            <a:pPr algn="just">
              <a:lnSpc>
                <a:spcPct val="150000"/>
              </a:lnSpc>
              <a:spcAft>
                <a:spcPts val="800"/>
              </a:spcAft>
            </a:pPr>
            <a:r>
              <a:rPr lang="fr-FR" sz="2000" b="1" kern="100" dirty="0">
                <a:effectLst/>
                <a:latin typeface="Arial" panose="020B0604020202020204" pitchFamily="34" charset="0"/>
                <a:ea typeface="Calibri" panose="020F0502020204030204" pitchFamily="34" charset="0"/>
                <a:cs typeface="Arial" panose="020B0604020202020204" pitchFamily="34" charset="0"/>
              </a:rPr>
              <a:t>1. </a:t>
            </a:r>
            <a:r>
              <a:rPr lang="fr-FR" sz="2000" b="1" kern="100" dirty="0">
                <a:latin typeface="Arial" panose="020B0604020202020204" pitchFamily="34" charset="0"/>
                <a:ea typeface="Calibri" panose="020F0502020204030204" pitchFamily="34" charset="0"/>
                <a:cs typeface="Arial" panose="020B0604020202020204" pitchFamily="34" charset="0"/>
              </a:rPr>
              <a:t>Déterminants géographiques</a:t>
            </a:r>
            <a:endParaRPr lang="fr-FR" sz="2000" b="1" kern="1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2" name="Espace réservé du contenu 1">
            <a:extLst>
              <a:ext uri="{FF2B5EF4-FFF2-40B4-BE49-F238E27FC236}">
                <a16:creationId xmlns:a16="http://schemas.microsoft.com/office/drawing/2014/main" id="{8582F5AA-3ED3-AA50-530C-1BFF7144C362}"/>
              </a:ext>
            </a:extLst>
          </p:cNvPr>
          <p:cNvGraphicFramePr>
            <a:graphicFrameLocks noGrp="1"/>
          </p:cNvGraphicFramePr>
          <p:nvPr>
            <p:ph idx="1"/>
            <p:extLst>
              <p:ext uri="{D42A27DB-BD31-4B8C-83A1-F6EECF244321}">
                <p14:modId xmlns:p14="http://schemas.microsoft.com/office/powerpoint/2010/main" val="2170553648"/>
              </p:ext>
            </p:extLst>
          </p:nvPr>
        </p:nvGraphicFramePr>
        <p:xfrm>
          <a:off x="158892" y="2328895"/>
          <a:ext cx="11798223" cy="3347720"/>
        </p:xfrm>
        <a:graphic>
          <a:graphicData uri="http://schemas.openxmlformats.org/drawingml/2006/table">
            <a:tbl>
              <a:tblPr firstRow="1" firstCol="1" bandRow="1"/>
              <a:tblGrid>
                <a:gridCol w="4068225">
                  <a:extLst>
                    <a:ext uri="{9D8B030D-6E8A-4147-A177-3AD203B41FA5}">
                      <a16:colId xmlns:a16="http://schemas.microsoft.com/office/drawing/2014/main" val="1830168776"/>
                    </a:ext>
                  </a:extLst>
                </a:gridCol>
                <a:gridCol w="2747380">
                  <a:extLst>
                    <a:ext uri="{9D8B030D-6E8A-4147-A177-3AD203B41FA5}">
                      <a16:colId xmlns:a16="http://schemas.microsoft.com/office/drawing/2014/main" val="3063150129"/>
                    </a:ext>
                  </a:extLst>
                </a:gridCol>
                <a:gridCol w="1473393">
                  <a:extLst>
                    <a:ext uri="{9D8B030D-6E8A-4147-A177-3AD203B41FA5}">
                      <a16:colId xmlns:a16="http://schemas.microsoft.com/office/drawing/2014/main" val="587867465"/>
                    </a:ext>
                  </a:extLst>
                </a:gridCol>
                <a:gridCol w="2589738">
                  <a:extLst>
                    <a:ext uri="{9D8B030D-6E8A-4147-A177-3AD203B41FA5}">
                      <a16:colId xmlns:a16="http://schemas.microsoft.com/office/drawing/2014/main" val="3740921689"/>
                    </a:ext>
                  </a:extLst>
                </a:gridCol>
                <a:gridCol w="919487">
                  <a:extLst>
                    <a:ext uri="{9D8B030D-6E8A-4147-A177-3AD203B41FA5}">
                      <a16:colId xmlns:a16="http://schemas.microsoft.com/office/drawing/2014/main" val="1594135787"/>
                    </a:ext>
                  </a:extLst>
                </a:gridCol>
              </a:tblGrid>
              <a:tr h="0">
                <a:tc>
                  <a:txBody>
                    <a:bodyPr/>
                    <a:lstStyle/>
                    <a:p>
                      <a:pPr>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Lieu d’accouchement</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fr-FR"/>
                    </a:p>
                  </a:txBody>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ORA [IC</a:t>
                      </a:r>
                      <a:r>
                        <a:rPr lang="fr-FR" sz="1800" kern="100" baseline="-25000">
                          <a:effectLst/>
                          <a:latin typeface="Arial" panose="020B0604020202020204" pitchFamily="34" charset="0"/>
                          <a:ea typeface="Calibri" panose="020F0502020204030204" pitchFamily="34" charset="0"/>
                          <a:cs typeface="Arial" panose="020B0604020202020204" pitchFamily="34" charset="0"/>
                        </a:rPr>
                        <a:t>95%</a:t>
                      </a:r>
                      <a:r>
                        <a:rPr lang="fr-FR" sz="1800" kern="100">
                          <a:effectLst/>
                          <a:latin typeface="Arial" panose="020B0604020202020204" pitchFamily="34" charset="0"/>
                          <a:ea typeface="Calibri" panose="020F0502020204030204" pitchFamily="34" charset="0"/>
                          <a:cs typeface="Arial" panose="020B0604020202020204" pitchFamily="34" charset="0"/>
                        </a:rPr>
                        <a:t>]</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p</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85115452"/>
                  </a:ext>
                </a:extLst>
              </a:tr>
              <a:tr h="0">
                <a:tc>
                  <a:txBody>
                    <a:bodyPr/>
                    <a:lstStyle/>
                    <a:p>
                      <a:pPr>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Etablissement de santé</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A domicile</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7570130"/>
                  </a:ext>
                </a:extLst>
              </a:tr>
              <a:tr h="123660">
                <a:tc>
                  <a:txBody>
                    <a:bodyPr/>
                    <a:lstStyle/>
                    <a:p>
                      <a:pPr>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n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n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53786802"/>
                  </a:ext>
                </a:extLst>
              </a:tr>
              <a:tr h="0">
                <a:tc>
                  <a:txBody>
                    <a:bodyPr/>
                    <a:lstStyle/>
                    <a:p>
                      <a:pPr>
                        <a:lnSpc>
                          <a:spcPct val="150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District</a:t>
                      </a:r>
                      <a:endParaRPr lang="fr-FR" sz="1600" b="1"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endParaRPr lang="fr-FR" sz="16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endParaRPr lang="fr-FR" sz="16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endParaRPr lang="fr-FR" sz="16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endParaRPr lang="fr-FR" sz="16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4132156"/>
                  </a:ext>
                </a:extLst>
              </a:tr>
              <a:tr h="123660">
                <a:tc>
                  <a:txBody>
                    <a:bodyPr/>
                    <a:lstStyle/>
                    <a:p>
                      <a:pPr>
                        <a:lnSpc>
                          <a:spcPct val="150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Ambohidratrimo</a:t>
                      </a:r>
                      <a:endParaRPr lang="fr-FR" sz="1600" b="1"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73 (45,06)</a:t>
                      </a:r>
                      <a:endParaRPr lang="fr-FR" sz="1600" b="1"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b="1" kern="100">
                          <a:effectLst/>
                          <a:latin typeface="Arial" panose="020B0604020202020204" pitchFamily="34" charset="0"/>
                          <a:ea typeface="Calibri" panose="020F0502020204030204" pitchFamily="34" charset="0"/>
                          <a:cs typeface="Arial" panose="020B0604020202020204" pitchFamily="34" charset="0"/>
                        </a:rPr>
                        <a:t>15 (17,86)</a:t>
                      </a:r>
                      <a:endParaRPr lang="fr-FR" sz="1600" b="1"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227,58 [16,33-3171,69]</a:t>
                      </a:r>
                      <a:endParaRPr lang="fr-FR" sz="1600" b="1"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0,000</a:t>
                      </a:r>
                      <a:endParaRPr lang="fr-FR" sz="1600" b="1"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6551355"/>
                  </a:ext>
                </a:extLst>
              </a:tr>
              <a:tr h="123660">
                <a:tc>
                  <a:txBody>
                    <a:bodyPr/>
                    <a:lstStyle/>
                    <a:p>
                      <a:pPr>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Anjozorobe</a:t>
                      </a:r>
                      <a:endParaRPr lang="fr-FR" sz="16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30 (18,52)</a:t>
                      </a:r>
                      <a:endParaRPr lang="fr-FR" sz="16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43 (51,19)</a:t>
                      </a:r>
                      <a:endParaRPr lang="fr-FR" sz="16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1</a:t>
                      </a:r>
                      <a:endParaRPr lang="fr-FR" sz="16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endParaRPr lang="fr-FR" sz="16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3699824"/>
                  </a:ext>
                </a:extLst>
              </a:tr>
              <a:tr h="123660">
                <a:tc>
                  <a:txBody>
                    <a:bodyPr/>
                    <a:lstStyle/>
                    <a:p>
                      <a:pPr>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Atsimondrano</a:t>
                      </a:r>
                      <a:endParaRPr lang="fr-FR" sz="16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59 (36,42)</a:t>
                      </a:r>
                      <a:endParaRPr lang="fr-FR" sz="16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26 (30,95)</a:t>
                      </a:r>
                      <a:endParaRPr lang="fr-FR" sz="16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5,63 [0,47-66,78]</a:t>
                      </a:r>
                      <a:endParaRPr lang="fr-FR" sz="16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0,171</a:t>
                      </a:r>
                      <a:endParaRPr lang="fr-FR" sz="16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25290642"/>
                  </a:ext>
                </a:extLst>
              </a:tr>
              <a:tr h="285322">
                <a:tc>
                  <a:txBody>
                    <a:bodyPr/>
                    <a:lstStyle/>
                    <a:p>
                      <a:pPr>
                        <a:lnSpc>
                          <a:spcPct val="150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Milieu de résidence</a:t>
                      </a:r>
                      <a:endParaRPr lang="fr-FR" sz="1600" b="1"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endParaRPr lang="fr-FR" sz="16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endParaRPr lang="fr-FR" sz="16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endParaRPr lang="fr-FR" sz="16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endParaRPr lang="fr-FR" sz="16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3820465"/>
                  </a:ext>
                </a:extLst>
              </a:tr>
              <a:tr h="123660">
                <a:tc>
                  <a:txBody>
                    <a:bodyPr/>
                    <a:lstStyle/>
                    <a:p>
                      <a:pPr>
                        <a:lnSpc>
                          <a:spcPct val="150000"/>
                        </a:lnSpc>
                        <a:spcAft>
                          <a:spcPts val="800"/>
                        </a:spcAft>
                        <a:buNone/>
                      </a:pPr>
                      <a:r>
                        <a:rPr lang="fr-FR" sz="1800" b="0" kern="100">
                          <a:effectLst/>
                          <a:latin typeface="Arial" panose="020B0604020202020204" pitchFamily="34" charset="0"/>
                          <a:ea typeface="Calibri" panose="020F0502020204030204" pitchFamily="34" charset="0"/>
                          <a:cs typeface="Arial" panose="020B0604020202020204" pitchFamily="34" charset="0"/>
                        </a:rPr>
                        <a:t>Urbain</a:t>
                      </a:r>
                      <a:endParaRPr lang="fr-FR" sz="1600" b="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b="0" kern="100">
                          <a:effectLst/>
                          <a:latin typeface="Arial" panose="020B0604020202020204" pitchFamily="34" charset="0"/>
                          <a:ea typeface="Calibri" panose="020F0502020204030204" pitchFamily="34" charset="0"/>
                          <a:cs typeface="Arial" panose="020B0604020202020204" pitchFamily="34" charset="0"/>
                        </a:rPr>
                        <a:t>46 (28,40)</a:t>
                      </a:r>
                      <a:endParaRPr lang="fr-FR" sz="1600" b="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b="0" kern="100" dirty="0">
                          <a:effectLst/>
                          <a:latin typeface="Arial" panose="020B0604020202020204" pitchFamily="34" charset="0"/>
                          <a:ea typeface="Calibri" panose="020F0502020204030204" pitchFamily="34" charset="0"/>
                          <a:cs typeface="Arial" panose="020B0604020202020204" pitchFamily="34" charset="0"/>
                        </a:rPr>
                        <a:t>33 (39,29)</a:t>
                      </a:r>
                      <a:endParaRPr lang="fr-FR" sz="1600" b="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b="0" kern="100" dirty="0">
                          <a:effectLst/>
                          <a:latin typeface="Arial" panose="020B0604020202020204" pitchFamily="34" charset="0"/>
                          <a:ea typeface="Calibri" panose="020F0502020204030204" pitchFamily="34" charset="0"/>
                          <a:cs typeface="Arial" panose="020B0604020202020204" pitchFamily="34" charset="0"/>
                        </a:rPr>
                        <a:t>0,08 [0,00-0,88]</a:t>
                      </a:r>
                      <a:endParaRPr lang="fr-FR" sz="1600" b="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b="0" kern="100" dirty="0">
                          <a:effectLst/>
                          <a:latin typeface="Arial" panose="020B0604020202020204" pitchFamily="34" charset="0"/>
                          <a:ea typeface="Calibri" panose="020F0502020204030204" pitchFamily="34" charset="0"/>
                          <a:cs typeface="Arial" panose="020B0604020202020204" pitchFamily="34" charset="0"/>
                        </a:rPr>
                        <a:t>0,039</a:t>
                      </a:r>
                      <a:endParaRPr lang="fr-FR" sz="1600" b="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19675247"/>
                  </a:ext>
                </a:extLst>
              </a:tr>
              <a:tr h="0">
                <a:tc>
                  <a:txBody>
                    <a:bodyPr/>
                    <a:lstStyle/>
                    <a:p>
                      <a:pPr>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Rural </a:t>
                      </a:r>
                      <a:endParaRPr lang="fr-FR" sz="16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116 (71,60)</a:t>
                      </a:r>
                      <a:endParaRPr lang="fr-FR" sz="16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51 (60,71)</a:t>
                      </a:r>
                      <a:endParaRPr lang="fr-FR" sz="16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1</a:t>
                      </a:r>
                      <a:endParaRPr lang="fr-FR" sz="16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endParaRPr lang="fr-FR" sz="16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67131820"/>
                  </a:ext>
                </a:extLst>
              </a:tr>
            </a:tbl>
          </a:graphicData>
        </a:graphic>
      </p:graphicFrame>
      <p:graphicFrame>
        <p:nvGraphicFramePr>
          <p:cNvPr id="3" name="Tableau 2">
            <a:extLst>
              <a:ext uri="{FF2B5EF4-FFF2-40B4-BE49-F238E27FC236}">
                <a16:creationId xmlns:a16="http://schemas.microsoft.com/office/drawing/2014/main" id="{5180505D-0E6C-5C37-E254-BF746AC9270A}"/>
              </a:ext>
            </a:extLst>
          </p:cNvPr>
          <p:cNvGraphicFramePr>
            <a:graphicFrameLocks noGrp="1"/>
          </p:cNvGraphicFramePr>
          <p:nvPr>
            <p:extLst>
              <p:ext uri="{D42A27DB-BD31-4B8C-83A1-F6EECF244321}">
                <p14:modId xmlns:p14="http://schemas.microsoft.com/office/powerpoint/2010/main" val="4225466967"/>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A9A9A9"/>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rgbClr val="A9A9A9"/>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chemeClr val="tx1"/>
                          </a:solidFill>
                          <a:latin typeface="Arial" panose="020B0604020202020204" pitchFamily="34" charset="0"/>
                          <a:ea typeface="+mn-ea"/>
                          <a:cs typeface="Arial" panose="020B0604020202020204" pitchFamily="34" charset="0"/>
                        </a:rPr>
                        <a:t>RESULTATS</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DISCUSSION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18284723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3CB77B-AB7A-7F7B-9D5C-C3FFD287F09E}"/>
            </a:ext>
          </a:extLst>
        </p:cNvPr>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AA9B81C3-F8EB-A7DB-D5D1-20FBBE10527F}"/>
              </a:ext>
            </a:extLst>
          </p:cNvPr>
          <p:cNvSpPr>
            <a:spLocks noGrp="1"/>
          </p:cNvSpPr>
          <p:nvPr>
            <p:ph type="sldNum" sz="quarter" idx="12"/>
          </p:nvPr>
        </p:nvSpPr>
        <p:spPr>
          <a:xfrm>
            <a:off x="11274458" y="6352618"/>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13</a:t>
            </a:fld>
            <a:endParaRPr lang="fr-FR" sz="1600" dirty="0">
              <a:solidFill>
                <a:schemeClr val="tx1"/>
              </a:solidFill>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BFC3F72D-2D5A-0D57-78A7-A6C010EEC4AD}"/>
              </a:ext>
            </a:extLst>
          </p:cNvPr>
          <p:cNvSpPr txBox="1"/>
          <p:nvPr/>
        </p:nvSpPr>
        <p:spPr>
          <a:xfrm>
            <a:off x="150830" y="1072944"/>
            <a:ext cx="11806285" cy="400110"/>
          </a:xfrm>
          <a:prstGeom prst="rect">
            <a:avLst/>
          </a:prstGeom>
          <a:solidFill>
            <a:schemeClr val="accent2">
              <a:lumMod val="20000"/>
              <a:lumOff val="80000"/>
            </a:schemeClr>
          </a:solidFill>
        </p:spPr>
        <p:txBody>
          <a:bodyPr wrap="square" rtlCol="0">
            <a:spAutoFit/>
          </a:bodyPr>
          <a:lstStyle/>
          <a:p>
            <a:r>
              <a:rPr lang="fr-FR" sz="2000" b="1" dirty="0">
                <a:effectLst/>
                <a:latin typeface="Arial" panose="020B0604020202020204" pitchFamily="34" charset="0"/>
                <a:ea typeface="Calibri" panose="020F0502020204030204" pitchFamily="34" charset="0"/>
                <a:cs typeface="Arial" panose="020B0604020202020204" pitchFamily="34" charset="0"/>
              </a:rPr>
              <a:t>2. Déterminants socio-démographiques (femmes)</a:t>
            </a:r>
          </a:p>
        </p:txBody>
      </p:sp>
      <p:graphicFrame>
        <p:nvGraphicFramePr>
          <p:cNvPr id="2" name="Espace réservé du contenu 1">
            <a:extLst>
              <a:ext uri="{FF2B5EF4-FFF2-40B4-BE49-F238E27FC236}">
                <a16:creationId xmlns:a16="http://schemas.microsoft.com/office/drawing/2014/main" id="{115E2F95-B22A-A81D-D65D-311B4E059E4B}"/>
              </a:ext>
            </a:extLst>
          </p:cNvPr>
          <p:cNvGraphicFramePr>
            <a:graphicFrameLocks noGrp="1"/>
          </p:cNvGraphicFramePr>
          <p:nvPr>
            <p:ph idx="1"/>
            <p:extLst>
              <p:ext uri="{D42A27DB-BD31-4B8C-83A1-F6EECF244321}">
                <p14:modId xmlns:p14="http://schemas.microsoft.com/office/powerpoint/2010/main" val="567338412"/>
              </p:ext>
            </p:extLst>
          </p:nvPr>
        </p:nvGraphicFramePr>
        <p:xfrm>
          <a:off x="158892" y="1748121"/>
          <a:ext cx="11798222" cy="4533900"/>
        </p:xfrm>
        <a:graphic>
          <a:graphicData uri="http://schemas.openxmlformats.org/drawingml/2006/table">
            <a:tbl>
              <a:tblPr firstRow="1" firstCol="1" bandRow="1"/>
              <a:tblGrid>
                <a:gridCol w="4389491">
                  <a:extLst>
                    <a:ext uri="{9D8B030D-6E8A-4147-A177-3AD203B41FA5}">
                      <a16:colId xmlns:a16="http://schemas.microsoft.com/office/drawing/2014/main" val="1830168776"/>
                    </a:ext>
                  </a:extLst>
                </a:gridCol>
                <a:gridCol w="2647676">
                  <a:extLst>
                    <a:ext uri="{9D8B030D-6E8A-4147-A177-3AD203B41FA5}">
                      <a16:colId xmlns:a16="http://schemas.microsoft.com/office/drawing/2014/main" val="3063150129"/>
                    </a:ext>
                  </a:extLst>
                </a:gridCol>
                <a:gridCol w="1617408">
                  <a:extLst>
                    <a:ext uri="{9D8B030D-6E8A-4147-A177-3AD203B41FA5}">
                      <a16:colId xmlns:a16="http://schemas.microsoft.com/office/drawing/2014/main" val="587867465"/>
                    </a:ext>
                  </a:extLst>
                </a:gridCol>
                <a:gridCol w="2224160">
                  <a:extLst>
                    <a:ext uri="{9D8B030D-6E8A-4147-A177-3AD203B41FA5}">
                      <a16:colId xmlns:a16="http://schemas.microsoft.com/office/drawing/2014/main" val="3740921689"/>
                    </a:ext>
                  </a:extLst>
                </a:gridCol>
                <a:gridCol w="919487">
                  <a:extLst>
                    <a:ext uri="{9D8B030D-6E8A-4147-A177-3AD203B41FA5}">
                      <a16:colId xmlns:a16="http://schemas.microsoft.com/office/drawing/2014/main" val="1594135787"/>
                    </a:ext>
                  </a:extLst>
                </a:gridCol>
              </a:tblGrid>
              <a:tr h="0">
                <a:tc>
                  <a:txBody>
                    <a:bodyPr/>
                    <a:lstStyle/>
                    <a:p>
                      <a:pPr>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Lieu d’accouchement</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fr-FR"/>
                    </a:p>
                  </a:txBody>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ORA [IC</a:t>
                      </a:r>
                      <a:r>
                        <a:rPr lang="fr-FR" sz="1800" kern="100" baseline="-25000">
                          <a:effectLst/>
                          <a:latin typeface="Arial" panose="020B0604020202020204" pitchFamily="34" charset="0"/>
                          <a:ea typeface="Calibri" panose="020F0502020204030204" pitchFamily="34" charset="0"/>
                          <a:cs typeface="Arial" panose="020B0604020202020204" pitchFamily="34" charset="0"/>
                        </a:rPr>
                        <a:t>95%</a:t>
                      </a:r>
                      <a:r>
                        <a:rPr lang="fr-FR" sz="1800" kern="100">
                          <a:effectLst/>
                          <a:latin typeface="Arial" panose="020B0604020202020204" pitchFamily="34" charset="0"/>
                          <a:ea typeface="Calibri" panose="020F0502020204030204" pitchFamily="34" charset="0"/>
                          <a:cs typeface="Arial" panose="020B0604020202020204" pitchFamily="34" charset="0"/>
                        </a:rPr>
                        <a:t>]</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p</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85115452"/>
                  </a:ext>
                </a:extLst>
              </a:tr>
              <a:tr h="0">
                <a:tc>
                  <a:txBody>
                    <a:bodyPr/>
                    <a:lstStyle/>
                    <a:p>
                      <a:pPr>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Etablissement de santé</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A domicile</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7570130"/>
                  </a:ext>
                </a:extLst>
              </a:tr>
              <a:tr h="123660">
                <a:tc>
                  <a:txBody>
                    <a:bodyPr/>
                    <a:lstStyle/>
                    <a:p>
                      <a:pPr>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n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n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53786802"/>
                  </a:ext>
                </a:extLst>
              </a:tr>
              <a:tr h="0">
                <a:tc>
                  <a:txBody>
                    <a:bodyPr/>
                    <a:lstStyle/>
                    <a:p>
                      <a:pPr>
                        <a:lnSpc>
                          <a:spcPct val="125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Tranche d’âge (année)</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4132156"/>
                  </a:ext>
                </a:extLst>
              </a:tr>
              <a:tr h="123660">
                <a:tc>
                  <a:txBody>
                    <a:bodyPr/>
                    <a:lstStyle/>
                    <a:p>
                      <a:pPr>
                        <a:lnSpc>
                          <a:spcPct val="125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&lt;18 et &gt;35</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b="1" kern="100">
                          <a:effectLst/>
                          <a:latin typeface="Arial" panose="020B0604020202020204" pitchFamily="34" charset="0"/>
                          <a:ea typeface="Calibri" panose="020F0502020204030204" pitchFamily="34" charset="0"/>
                          <a:cs typeface="Arial" panose="020B0604020202020204" pitchFamily="34" charset="0"/>
                        </a:rPr>
                        <a:t>30 (18,52)</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14 (16,67)</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21,14 [1,94-229,52]</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0,012</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6551355"/>
                  </a:ext>
                </a:extLst>
              </a:tr>
              <a:tr h="123660">
                <a:tc>
                  <a:txBody>
                    <a:bodyPr/>
                    <a:lstStyle/>
                    <a:p>
                      <a:pPr>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18-35</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132 (81,48)</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70 (83,33)</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1</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3699824"/>
                  </a:ext>
                </a:extLst>
              </a:tr>
              <a:tr h="123660">
                <a:tc>
                  <a:txBody>
                    <a:bodyPr/>
                    <a:lstStyle/>
                    <a:p>
                      <a:pPr>
                        <a:lnSpc>
                          <a:spcPct val="125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Fréquenté à l’école</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25290642"/>
                  </a:ext>
                </a:extLst>
              </a:tr>
              <a:tr h="123660">
                <a:tc>
                  <a:txBody>
                    <a:bodyPr/>
                    <a:lstStyle/>
                    <a:p>
                      <a:pPr>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Oui</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160 (98,77)</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83 (98,81)</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NA</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3820465"/>
                  </a:ext>
                </a:extLst>
              </a:tr>
              <a:tr h="123660">
                <a:tc>
                  <a:txBody>
                    <a:bodyPr/>
                    <a:lstStyle/>
                    <a:p>
                      <a:pPr>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Non</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2 (1,23)</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1 (1,19)</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19675247"/>
                  </a:ext>
                </a:extLst>
              </a:tr>
              <a:tr h="0">
                <a:tc>
                  <a:txBody>
                    <a:bodyPr/>
                    <a:lstStyle/>
                    <a:p>
                      <a:pPr>
                        <a:lnSpc>
                          <a:spcPct val="125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Niveau d’étude secondaire 2 ou plus</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67131820"/>
                  </a:ext>
                </a:extLst>
              </a:tr>
              <a:tr h="123660">
                <a:tc>
                  <a:txBody>
                    <a:bodyPr/>
                    <a:lstStyle/>
                    <a:p>
                      <a:pPr>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Oui</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105 (65,63)</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32 (38,55)</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3,25 [0,63-16,83]</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0,159</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4011379"/>
                  </a:ext>
                </a:extLst>
              </a:tr>
              <a:tr h="123660">
                <a:tc>
                  <a:txBody>
                    <a:bodyPr/>
                    <a:lstStyle/>
                    <a:p>
                      <a:pPr>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Non</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55 (34,38)</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51 (61,45)</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1</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5764399"/>
                  </a:ext>
                </a:extLst>
              </a:tr>
              <a:tr h="0">
                <a:tc>
                  <a:txBody>
                    <a:bodyPr/>
                    <a:lstStyle/>
                    <a:p>
                      <a:pPr>
                        <a:lnSpc>
                          <a:spcPct val="125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Principal métier</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2780385"/>
                  </a:ext>
                </a:extLst>
              </a:tr>
              <a:tr h="123660">
                <a:tc>
                  <a:txBody>
                    <a:bodyPr/>
                    <a:lstStyle/>
                    <a:p>
                      <a:pPr>
                        <a:lnSpc>
                          <a:spcPct val="125000"/>
                        </a:lnSpc>
                        <a:spcAft>
                          <a:spcPts val="800"/>
                        </a:spcAft>
                        <a:buNone/>
                      </a:pPr>
                      <a:r>
                        <a:rPr lang="fr-FR" sz="1800" b="0" kern="100">
                          <a:effectLst/>
                          <a:latin typeface="Arial" panose="020B0604020202020204" pitchFamily="34" charset="0"/>
                          <a:ea typeface="Calibri" panose="020F0502020204030204" pitchFamily="34" charset="0"/>
                          <a:cs typeface="Arial" panose="020B0604020202020204" pitchFamily="34" charset="0"/>
                        </a:rPr>
                        <a:t>Non</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b="0" kern="100">
                          <a:effectLst/>
                          <a:latin typeface="Arial" panose="020B0604020202020204" pitchFamily="34" charset="0"/>
                          <a:ea typeface="Calibri" panose="020F0502020204030204" pitchFamily="34" charset="0"/>
                          <a:cs typeface="Arial" panose="020B0604020202020204" pitchFamily="34" charset="0"/>
                        </a:rPr>
                        <a:t>79 (48,77)</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b="0" kern="100">
                          <a:effectLst/>
                          <a:latin typeface="Arial" panose="020B0604020202020204" pitchFamily="34" charset="0"/>
                          <a:ea typeface="Calibri" panose="020F0502020204030204" pitchFamily="34" charset="0"/>
                          <a:cs typeface="Arial" panose="020B0604020202020204" pitchFamily="34" charset="0"/>
                        </a:rPr>
                        <a:t>54 (64,29)</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b="0" kern="100" dirty="0">
                          <a:effectLst/>
                          <a:latin typeface="Arial" panose="020B0604020202020204" pitchFamily="34" charset="0"/>
                          <a:ea typeface="Calibri" panose="020F0502020204030204" pitchFamily="34" charset="0"/>
                          <a:cs typeface="Arial" panose="020B0604020202020204" pitchFamily="34" charset="0"/>
                        </a:rPr>
                        <a:t>0,13 [0,02-0,87]</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b="0" kern="100" dirty="0">
                          <a:effectLst/>
                          <a:latin typeface="Arial" panose="020B0604020202020204" pitchFamily="34" charset="0"/>
                          <a:ea typeface="Calibri" panose="020F0502020204030204" pitchFamily="34" charset="0"/>
                          <a:cs typeface="Arial" panose="020B0604020202020204" pitchFamily="34" charset="0"/>
                        </a:rPr>
                        <a:t>0,036</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61544531"/>
                  </a:ext>
                </a:extLst>
              </a:tr>
              <a:tr h="123660">
                <a:tc>
                  <a:txBody>
                    <a:bodyPr/>
                    <a:lstStyle/>
                    <a:p>
                      <a:pPr>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Oui</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83 (51,23)</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30 (35,71)</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1</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7683918"/>
                  </a:ext>
                </a:extLst>
              </a:tr>
            </a:tbl>
          </a:graphicData>
        </a:graphic>
      </p:graphicFrame>
      <p:graphicFrame>
        <p:nvGraphicFramePr>
          <p:cNvPr id="3" name="Tableau 2">
            <a:extLst>
              <a:ext uri="{FF2B5EF4-FFF2-40B4-BE49-F238E27FC236}">
                <a16:creationId xmlns:a16="http://schemas.microsoft.com/office/drawing/2014/main" id="{0F6CE931-9567-D9A2-7814-7D919B77DC7F}"/>
              </a:ext>
            </a:extLst>
          </p:cNvPr>
          <p:cNvGraphicFramePr>
            <a:graphicFrameLocks noGrp="1"/>
          </p:cNvGraphicFramePr>
          <p:nvPr>
            <p:extLst>
              <p:ext uri="{D42A27DB-BD31-4B8C-83A1-F6EECF244321}">
                <p14:modId xmlns:p14="http://schemas.microsoft.com/office/powerpoint/2010/main" val="4225466967"/>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A9A9A9"/>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rgbClr val="A9A9A9"/>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chemeClr val="tx1"/>
                          </a:solidFill>
                          <a:latin typeface="Arial" panose="020B0604020202020204" pitchFamily="34" charset="0"/>
                          <a:ea typeface="+mn-ea"/>
                          <a:cs typeface="Arial" panose="020B0604020202020204" pitchFamily="34" charset="0"/>
                        </a:rPr>
                        <a:t>RESULTATS</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DISCUSSION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4100465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595911-C7A3-48F9-580B-6406B7FF6A7D}"/>
            </a:ext>
          </a:extLst>
        </p:cNvPr>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3EC7F3A9-EDFD-3EF8-5E0A-6170500DDFF4}"/>
              </a:ext>
            </a:extLst>
          </p:cNvPr>
          <p:cNvSpPr>
            <a:spLocks noGrp="1"/>
          </p:cNvSpPr>
          <p:nvPr>
            <p:ph type="sldNum" sz="quarter" idx="12"/>
          </p:nvPr>
        </p:nvSpPr>
        <p:spPr>
          <a:xfrm>
            <a:off x="11509342" y="6492875"/>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14</a:t>
            </a:fld>
            <a:endParaRPr lang="fr-FR" sz="1600" dirty="0">
              <a:solidFill>
                <a:schemeClr val="tx1"/>
              </a:solidFill>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544AA048-D17F-CE6A-B83F-85C34B78D7EC}"/>
              </a:ext>
            </a:extLst>
          </p:cNvPr>
          <p:cNvSpPr txBox="1"/>
          <p:nvPr/>
        </p:nvSpPr>
        <p:spPr>
          <a:xfrm>
            <a:off x="150830" y="965364"/>
            <a:ext cx="11806285" cy="400110"/>
          </a:xfrm>
          <a:prstGeom prst="rect">
            <a:avLst/>
          </a:prstGeom>
          <a:solidFill>
            <a:schemeClr val="accent2">
              <a:lumMod val="20000"/>
              <a:lumOff val="80000"/>
            </a:schemeClr>
          </a:solidFill>
        </p:spPr>
        <p:txBody>
          <a:bodyPr wrap="square" rtlCol="0">
            <a:spAutoFit/>
          </a:bodyPr>
          <a:lstStyle/>
          <a:p>
            <a:r>
              <a:rPr lang="fr-FR" sz="2000" b="1" dirty="0">
                <a:effectLst/>
                <a:latin typeface="Arial" panose="020B0604020202020204" pitchFamily="34" charset="0"/>
                <a:ea typeface="Calibri" panose="020F0502020204030204" pitchFamily="34" charset="0"/>
                <a:cs typeface="Arial" panose="020B0604020202020204" pitchFamily="34" charset="0"/>
              </a:rPr>
              <a:t>2. Déterminants socio-démographiques (</a:t>
            </a:r>
            <a:r>
              <a:rPr lang="fr-FR" sz="2000" b="1" dirty="0">
                <a:latin typeface="Arial" panose="020B0604020202020204" pitchFamily="34" charset="0"/>
                <a:ea typeface="Calibri" panose="020F0502020204030204" pitchFamily="34" charset="0"/>
                <a:cs typeface="Arial" panose="020B0604020202020204" pitchFamily="34" charset="0"/>
              </a:rPr>
              <a:t>conjoint</a:t>
            </a:r>
            <a:r>
              <a:rPr lang="fr-FR" sz="2000" b="1" dirty="0">
                <a:effectLst/>
                <a:latin typeface="Arial" panose="020B0604020202020204" pitchFamily="34" charset="0"/>
                <a:ea typeface="Calibri" panose="020F0502020204030204" pitchFamily="34" charset="0"/>
                <a:cs typeface="Arial" panose="020B0604020202020204" pitchFamily="34" charset="0"/>
              </a:rPr>
              <a:t>)</a:t>
            </a:r>
          </a:p>
        </p:txBody>
      </p:sp>
      <p:graphicFrame>
        <p:nvGraphicFramePr>
          <p:cNvPr id="2" name="Espace réservé du contenu 1">
            <a:extLst>
              <a:ext uri="{FF2B5EF4-FFF2-40B4-BE49-F238E27FC236}">
                <a16:creationId xmlns:a16="http://schemas.microsoft.com/office/drawing/2014/main" id="{C28D64D5-4B7F-5C9B-2C85-3DB653376BAB}"/>
              </a:ext>
            </a:extLst>
          </p:cNvPr>
          <p:cNvGraphicFramePr>
            <a:graphicFrameLocks noGrp="1"/>
          </p:cNvGraphicFramePr>
          <p:nvPr>
            <p:ph idx="1"/>
            <p:extLst>
              <p:ext uri="{D42A27DB-BD31-4B8C-83A1-F6EECF244321}">
                <p14:modId xmlns:p14="http://schemas.microsoft.com/office/powerpoint/2010/main" val="1855895471"/>
              </p:ext>
            </p:extLst>
          </p:nvPr>
        </p:nvGraphicFramePr>
        <p:xfrm>
          <a:off x="158893" y="1575752"/>
          <a:ext cx="11798222" cy="5099685"/>
        </p:xfrm>
        <a:graphic>
          <a:graphicData uri="http://schemas.openxmlformats.org/drawingml/2006/table">
            <a:tbl>
              <a:tblPr firstRow="1" firstCol="1" bandRow="1"/>
              <a:tblGrid>
                <a:gridCol w="4389491">
                  <a:extLst>
                    <a:ext uri="{9D8B030D-6E8A-4147-A177-3AD203B41FA5}">
                      <a16:colId xmlns:a16="http://schemas.microsoft.com/office/drawing/2014/main" val="1830168776"/>
                    </a:ext>
                  </a:extLst>
                </a:gridCol>
                <a:gridCol w="2647676">
                  <a:extLst>
                    <a:ext uri="{9D8B030D-6E8A-4147-A177-3AD203B41FA5}">
                      <a16:colId xmlns:a16="http://schemas.microsoft.com/office/drawing/2014/main" val="3063150129"/>
                    </a:ext>
                  </a:extLst>
                </a:gridCol>
                <a:gridCol w="1617408">
                  <a:extLst>
                    <a:ext uri="{9D8B030D-6E8A-4147-A177-3AD203B41FA5}">
                      <a16:colId xmlns:a16="http://schemas.microsoft.com/office/drawing/2014/main" val="587867465"/>
                    </a:ext>
                  </a:extLst>
                </a:gridCol>
                <a:gridCol w="2224160">
                  <a:extLst>
                    <a:ext uri="{9D8B030D-6E8A-4147-A177-3AD203B41FA5}">
                      <a16:colId xmlns:a16="http://schemas.microsoft.com/office/drawing/2014/main" val="3740921689"/>
                    </a:ext>
                  </a:extLst>
                </a:gridCol>
                <a:gridCol w="919487">
                  <a:extLst>
                    <a:ext uri="{9D8B030D-6E8A-4147-A177-3AD203B41FA5}">
                      <a16:colId xmlns:a16="http://schemas.microsoft.com/office/drawing/2014/main" val="1594135787"/>
                    </a:ext>
                  </a:extLst>
                </a:gridCol>
              </a:tblGrid>
              <a:tr h="0">
                <a:tc>
                  <a:txBody>
                    <a:bodyPr/>
                    <a:lstStyle/>
                    <a:p>
                      <a:pPr>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Lieu d’accouchement</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fr-FR"/>
                    </a:p>
                  </a:txBody>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ORA [IC</a:t>
                      </a:r>
                      <a:r>
                        <a:rPr lang="fr-FR" sz="1800" kern="100" baseline="-25000">
                          <a:effectLst/>
                          <a:latin typeface="Arial" panose="020B0604020202020204" pitchFamily="34" charset="0"/>
                          <a:ea typeface="Calibri" panose="020F0502020204030204" pitchFamily="34" charset="0"/>
                          <a:cs typeface="Arial" panose="020B0604020202020204" pitchFamily="34" charset="0"/>
                        </a:rPr>
                        <a:t>95%</a:t>
                      </a:r>
                      <a:r>
                        <a:rPr lang="fr-FR" sz="1800" kern="100">
                          <a:effectLst/>
                          <a:latin typeface="Arial" panose="020B0604020202020204" pitchFamily="34" charset="0"/>
                          <a:ea typeface="Calibri" panose="020F0502020204030204" pitchFamily="34" charset="0"/>
                          <a:cs typeface="Arial" panose="020B0604020202020204" pitchFamily="34" charset="0"/>
                        </a:rPr>
                        <a:t>]</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p</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85115452"/>
                  </a:ext>
                </a:extLst>
              </a:tr>
              <a:tr h="0">
                <a:tc>
                  <a:txBody>
                    <a:bodyPr/>
                    <a:lstStyle/>
                    <a:p>
                      <a:pPr>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Etablissement de santé</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A domicile</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7570130"/>
                  </a:ext>
                </a:extLst>
              </a:tr>
              <a:tr h="123660">
                <a:tc>
                  <a:txBody>
                    <a:bodyPr/>
                    <a:lstStyle/>
                    <a:p>
                      <a:pPr>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n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n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53786802"/>
                  </a:ext>
                </a:extLst>
              </a:tr>
              <a:tr h="0">
                <a:tc>
                  <a:txBody>
                    <a:bodyPr/>
                    <a:lstStyle/>
                    <a:p>
                      <a:pPr>
                        <a:lnSpc>
                          <a:spcPct val="125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Tranche d’âge (année)</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4132156"/>
                  </a:ext>
                </a:extLst>
              </a:tr>
              <a:tr h="123660">
                <a:tc>
                  <a:txBody>
                    <a:bodyPr/>
                    <a:lstStyle/>
                    <a:p>
                      <a:pPr>
                        <a:lnSpc>
                          <a:spcPct val="125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&lt;18 et &gt;35</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29 (18,83)</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24 (31,58)</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b="1" kern="100">
                          <a:effectLst/>
                          <a:latin typeface="Arial" panose="020B0604020202020204" pitchFamily="34" charset="0"/>
                          <a:ea typeface="Calibri" panose="020F0502020204030204" pitchFamily="34" charset="0"/>
                          <a:cs typeface="Arial" panose="020B0604020202020204" pitchFamily="34" charset="0"/>
                        </a:rPr>
                        <a:t>14,34 [1,83-112,25]</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0,011</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6551355"/>
                  </a:ext>
                </a:extLst>
              </a:tr>
              <a:tr h="123660">
                <a:tc>
                  <a:txBody>
                    <a:bodyPr/>
                    <a:lstStyle/>
                    <a:p>
                      <a:pPr>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18-35</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b="0" kern="100" dirty="0">
                          <a:effectLst/>
                          <a:latin typeface="Arial" panose="020B0604020202020204" pitchFamily="34" charset="0"/>
                          <a:ea typeface="Calibri" panose="020F0502020204030204" pitchFamily="34" charset="0"/>
                          <a:cs typeface="Arial" panose="020B0604020202020204" pitchFamily="34" charset="0"/>
                        </a:rPr>
                        <a:t>125 (81,17)</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b="0" kern="100" dirty="0">
                          <a:effectLst/>
                          <a:latin typeface="Arial" panose="020B0604020202020204" pitchFamily="34" charset="0"/>
                          <a:ea typeface="Calibri" panose="020F0502020204030204" pitchFamily="34" charset="0"/>
                          <a:cs typeface="Arial" panose="020B0604020202020204" pitchFamily="34" charset="0"/>
                        </a:rPr>
                        <a:t>52 (68,42)</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3699824"/>
                  </a:ext>
                </a:extLst>
              </a:tr>
              <a:tr h="123660">
                <a:tc>
                  <a:txBody>
                    <a:bodyPr/>
                    <a:lstStyle/>
                    <a:p>
                      <a:pPr>
                        <a:lnSpc>
                          <a:spcPct val="125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Fréquenté à l’école</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endParaRPr lang="fr-FR" sz="1800" b="1"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endParaRPr lang="fr-FR" sz="1800" b="1"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25290642"/>
                  </a:ext>
                </a:extLst>
              </a:tr>
              <a:tr h="123660">
                <a:tc>
                  <a:txBody>
                    <a:bodyPr/>
                    <a:lstStyle/>
                    <a:p>
                      <a:pPr>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Oui</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152 (98,70)</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76 (100,00)</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NA</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3820465"/>
                  </a:ext>
                </a:extLst>
              </a:tr>
              <a:tr h="123660">
                <a:tc>
                  <a:txBody>
                    <a:bodyPr/>
                    <a:lstStyle/>
                    <a:p>
                      <a:pPr>
                        <a:lnSpc>
                          <a:spcPct val="125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Non</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2 (1,30)</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0 (0,00)</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19675247"/>
                  </a:ext>
                </a:extLst>
              </a:tr>
              <a:tr h="0">
                <a:tc>
                  <a:txBody>
                    <a:bodyPr/>
                    <a:lstStyle/>
                    <a:p>
                      <a:pPr>
                        <a:lnSpc>
                          <a:spcPct val="125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Niveau d’étude secondaire 2 ou plus</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67131820"/>
                  </a:ext>
                </a:extLst>
              </a:tr>
              <a:tr h="123660">
                <a:tc>
                  <a:txBody>
                    <a:bodyPr/>
                    <a:lstStyle/>
                    <a:p>
                      <a:pPr>
                        <a:lnSpc>
                          <a:spcPct val="125000"/>
                        </a:lnSpc>
                        <a:spcAft>
                          <a:spcPts val="800"/>
                        </a:spcAft>
                        <a:buNone/>
                      </a:pPr>
                      <a:r>
                        <a:rPr lang="fr-FR" sz="1800" b="1" kern="100">
                          <a:effectLst/>
                          <a:latin typeface="Arial" panose="020B0604020202020204" pitchFamily="34" charset="0"/>
                          <a:ea typeface="Calibri" panose="020F0502020204030204" pitchFamily="34" charset="0"/>
                          <a:cs typeface="Arial" panose="020B0604020202020204" pitchFamily="34" charset="0"/>
                        </a:rPr>
                        <a:t>Oui</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b="1" kern="100">
                          <a:effectLst/>
                          <a:latin typeface="Arial" panose="020B0604020202020204" pitchFamily="34" charset="0"/>
                          <a:ea typeface="Calibri" panose="020F0502020204030204" pitchFamily="34" charset="0"/>
                          <a:cs typeface="Arial" panose="020B0604020202020204" pitchFamily="34" charset="0"/>
                        </a:rPr>
                        <a:t>100 (66,67)</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b="1" kern="100">
                          <a:effectLst/>
                          <a:latin typeface="Arial" panose="020B0604020202020204" pitchFamily="34" charset="0"/>
                          <a:ea typeface="Calibri" panose="020F0502020204030204" pitchFamily="34" charset="0"/>
                          <a:cs typeface="Arial" panose="020B0604020202020204" pitchFamily="34" charset="0"/>
                        </a:rPr>
                        <a:t>21 (28,38)</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12,20 [2,01-74,01]</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0,007</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4011379"/>
                  </a:ext>
                </a:extLst>
              </a:tr>
              <a:tr h="123660">
                <a:tc>
                  <a:txBody>
                    <a:bodyPr/>
                    <a:lstStyle/>
                    <a:p>
                      <a:pPr>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Non</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50 (33,33)</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53 (71,62)</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5764399"/>
                  </a:ext>
                </a:extLst>
              </a:tr>
              <a:tr h="0">
                <a:tc>
                  <a:txBody>
                    <a:bodyPr/>
                    <a:lstStyle/>
                    <a:p>
                      <a:pPr>
                        <a:lnSpc>
                          <a:spcPct val="125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Principal métier</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2780385"/>
                  </a:ext>
                </a:extLst>
              </a:tr>
              <a:tr h="123660">
                <a:tc>
                  <a:txBody>
                    <a:bodyPr/>
                    <a:lstStyle/>
                    <a:p>
                      <a:pPr>
                        <a:lnSpc>
                          <a:spcPct val="125000"/>
                        </a:lnSpc>
                        <a:spcAft>
                          <a:spcPts val="800"/>
                        </a:spcAft>
                        <a:buNone/>
                      </a:pPr>
                      <a:r>
                        <a:rPr lang="fr-FR" sz="1800" b="1" kern="100">
                          <a:effectLst/>
                          <a:latin typeface="Arial" panose="020B0604020202020204" pitchFamily="34" charset="0"/>
                          <a:ea typeface="Calibri" panose="020F0502020204030204" pitchFamily="34" charset="0"/>
                          <a:cs typeface="Arial" panose="020B0604020202020204" pitchFamily="34" charset="0"/>
                        </a:rPr>
                        <a:t>Non</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151 (98,69)</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75 (98,68)</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0,01 [0,00-10,05]</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0,208</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61544531"/>
                  </a:ext>
                </a:extLst>
              </a:tr>
              <a:tr h="123660">
                <a:tc>
                  <a:txBody>
                    <a:bodyPr/>
                    <a:lstStyle/>
                    <a:p>
                      <a:pPr>
                        <a:lnSpc>
                          <a:spcPct val="125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Oui</a:t>
                      </a:r>
                    </a:p>
                  </a:txBody>
                  <a:tcPr marL="66334" marR="6633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2 (1,31)</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1 (1,32)</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200" kern="100">
                          <a:effectLst/>
                          <a:latin typeface="Times New Roman" panose="02020603050405020304" pitchFamily="18" charset="0"/>
                          <a:ea typeface="Calibri" panose="020F0502020204030204" pitchFamily="34" charset="0"/>
                          <a:cs typeface="Times New Roman" panose="02020603050405020304" pitchFamily="18" charset="0"/>
                        </a:rPr>
                        <a:t>1</a:t>
                      </a:r>
                      <a:endParaRPr lang="fr-FR"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800"/>
                        </a:spcAft>
                        <a:buNone/>
                      </a:pPr>
                      <a:r>
                        <a:rPr lang="fr-FR" sz="12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fr-FR"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7683918"/>
                  </a:ext>
                </a:extLst>
              </a:tr>
            </a:tbl>
          </a:graphicData>
        </a:graphic>
      </p:graphicFrame>
      <p:graphicFrame>
        <p:nvGraphicFramePr>
          <p:cNvPr id="3" name="Tableau 2">
            <a:extLst>
              <a:ext uri="{FF2B5EF4-FFF2-40B4-BE49-F238E27FC236}">
                <a16:creationId xmlns:a16="http://schemas.microsoft.com/office/drawing/2014/main" id="{D16FF9A4-447D-8443-5A3C-D139A9FD231A}"/>
              </a:ext>
            </a:extLst>
          </p:cNvPr>
          <p:cNvGraphicFramePr>
            <a:graphicFrameLocks noGrp="1"/>
          </p:cNvGraphicFramePr>
          <p:nvPr>
            <p:extLst>
              <p:ext uri="{D42A27DB-BD31-4B8C-83A1-F6EECF244321}">
                <p14:modId xmlns:p14="http://schemas.microsoft.com/office/powerpoint/2010/main" val="4225466967"/>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A9A9A9"/>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rgbClr val="A9A9A9"/>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chemeClr val="tx1"/>
                          </a:solidFill>
                          <a:latin typeface="Arial" panose="020B0604020202020204" pitchFamily="34" charset="0"/>
                          <a:ea typeface="+mn-ea"/>
                          <a:cs typeface="Arial" panose="020B0604020202020204" pitchFamily="34" charset="0"/>
                        </a:rPr>
                        <a:t>RESULTATS</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DISCUSSION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39922855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0DFFC6-F011-CB58-A575-AAF72E41BCF5}"/>
            </a:ext>
          </a:extLst>
        </p:cNvPr>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833DDFE5-3F61-DB55-FF00-BAF05531AAA9}"/>
              </a:ext>
            </a:extLst>
          </p:cNvPr>
          <p:cNvSpPr>
            <a:spLocks noGrp="1"/>
          </p:cNvSpPr>
          <p:nvPr>
            <p:ph type="sldNum" sz="quarter" idx="12"/>
          </p:nvPr>
        </p:nvSpPr>
        <p:spPr>
          <a:xfrm>
            <a:off x="11494473" y="6492875"/>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15</a:t>
            </a:fld>
            <a:endParaRPr lang="fr-FR" sz="1600" dirty="0">
              <a:solidFill>
                <a:schemeClr val="tx1"/>
              </a:solidFill>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C43D18E6-1378-3420-0186-0E8D07E268C8}"/>
              </a:ext>
            </a:extLst>
          </p:cNvPr>
          <p:cNvSpPr txBox="1"/>
          <p:nvPr/>
        </p:nvSpPr>
        <p:spPr>
          <a:xfrm>
            <a:off x="150830" y="1029239"/>
            <a:ext cx="11806285" cy="400110"/>
          </a:xfrm>
          <a:prstGeom prst="rect">
            <a:avLst/>
          </a:prstGeom>
          <a:solidFill>
            <a:schemeClr val="accent2">
              <a:lumMod val="20000"/>
              <a:lumOff val="80000"/>
            </a:schemeClr>
          </a:solidFill>
        </p:spPr>
        <p:txBody>
          <a:bodyPr wrap="square" rtlCol="0">
            <a:spAutoFit/>
          </a:bodyPr>
          <a:lstStyle/>
          <a:p>
            <a:r>
              <a:rPr lang="fr-FR" sz="2000" b="1" dirty="0">
                <a:latin typeface="Arial" panose="020B0604020202020204" pitchFamily="34" charset="0"/>
                <a:ea typeface="Calibri" panose="020F0502020204030204" pitchFamily="34" charset="0"/>
                <a:cs typeface="Arial" panose="020B0604020202020204" pitchFamily="34" charset="0"/>
              </a:rPr>
              <a:t>3</a:t>
            </a:r>
            <a:r>
              <a:rPr lang="fr-FR" sz="2000" b="1" dirty="0">
                <a:effectLst/>
                <a:latin typeface="Arial" panose="020B0604020202020204" pitchFamily="34" charset="0"/>
                <a:ea typeface="Calibri" panose="020F0502020204030204" pitchFamily="34" charset="0"/>
                <a:cs typeface="Arial" panose="020B0604020202020204" pitchFamily="34" charset="0"/>
              </a:rPr>
              <a:t>. Déterminants socio-économiques du ménage</a:t>
            </a:r>
          </a:p>
        </p:txBody>
      </p:sp>
      <p:graphicFrame>
        <p:nvGraphicFramePr>
          <p:cNvPr id="8" name="Espace réservé du contenu 7">
            <a:extLst>
              <a:ext uri="{FF2B5EF4-FFF2-40B4-BE49-F238E27FC236}">
                <a16:creationId xmlns:a16="http://schemas.microsoft.com/office/drawing/2014/main" id="{3575D3A4-AC99-FADB-7568-0088D367ACF7}"/>
              </a:ext>
            </a:extLst>
          </p:cNvPr>
          <p:cNvGraphicFramePr>
            <a:graphicFrameLocks noGrp="1"/>
          </p:cNvGraphicFramePr>
          <p:nvPr>
            <p:ph idx="1"/>
            <p:extLst>
              <p:ext uri="{D42A27DB-BD31-4B8C-83A1-F6EECF244321}">
                <p14:modId xmlns:p14="http://schemas.microsoft.com/office/powerpoint/2010/main" val="3530608570"/>
              </p:ext>
            </p:extLst>
          </p:nvPr>
        </p:nvGraphicFramePr>
        <p:xfrm>
          <a:off x="150830" y="1700855"/>
          <a:ext cx="11806284" cy="4778211"/>
        </p:xfrm>
        <a:graphic>
          <a:graphicData uri="http://schemas.openxmlformats.org/drawingml/2006/table">
            <a:tbl>
              <a:tblPr firstRow="1" firstCol="1" bandRow="1"/>
              <a:tblGrid>
                <a:gridCol w="4366741">
                  <a:extLst>
                    <a:ext uri="{9D8B030D-6E8A-4147-A177-3AD203B41FA5}">
                      <a16:colId xmlns:a16="http://schemas.microsoft.com/office/drawing/2014/main" val="1262232366"/>
                    </a:ext>
                  </a:extLst>
                </a:gridCol>
                <a:gridCol w="2463469">
                  <a:extLst>
                    <a:ext uri="{9D8B030D-6E8A-4147-A177-3AD203B41FA5}">
                      <a16:colId xmlns:a16="http://schemas.microsoft.com/office/drawing/2014/main" val="2321949051"/>
                    </a:ext>
                  </a:extLst>
                </a:gridCol>
                <a:gridCol w="1858785">
                  <a:extLst>
                    <a:ext uri="{9D8B030D-6E8A-4147-A177-3AD203B41FA5}">
                      <a16:colId xmlns:a16="http://schemas.microsoft.com/office/drawing/2014/main" val="3836438285"/>
                    </a:ext>
                  </a:extLst>
                </a:gridCol>
                <a:gridCol w="2276737">
                  <a:extLst>
                    <a:ext uri="{9D8B030D-6E8A-4147-A177-3AD203B41FA5}">
                      <a16:colId xmlns:a16="http://schemas.microsoft.com/office/drawing/2014/main" val="3445543941"/>
                    </a:ext>
                  </a:extLst>
                </a:gridCol>
                <a:gridCol w="840552">
                  <a:extLst>
                    <a:ext uri="{9D8B030D-6E8A-4147-A177-3AD203B41FA5}">
                      <a16:colId xmlns:a16="http://schemas.microsoft.com/office/drawing/2014/main" val="4005027811"/>
                    </a:ext>
                  </a:extLst>
                </a:gridCol>
              </a:tblGrid>
              <a:tr h="211489">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Lieu d’accouchement</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fr-FR"/>
                    </a:p>
                  </a:txBody>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ORA [IC</a:t>
                      </a:r>
                      <a:r>
                        <a:rPr lang="fr-FR" sz="1700" kern="100" baseline="-25000">
                          <a:effectLst/>
                          <a:latin typeface="Arial" panose="020B0604020202020204" pitchFamily="34" charset="0"/>
                          <a:ea typeface="Calibri" panose="020F0502020204030204" pitchFamily="34" charset="0"/>
                          <a:cs typeface="Arial" panose="020B0604020202020204" pitchFamily="34" charset="0"/>
                        </a:rPr>
                        <a:t>95%</a:t>
                      </a:r>
                      <a:r>
                        <a:rPr lang="fr-FR" sz="1700" kern="100">
                          <a:effectLst/>
                          <a:latin typeface="Arial" panose="020B0604020202020204" pitchFamily="34" charset="0"/>
                          <a:ea typeface="Calibri" panose="020F0502020204030204" pitchFamily="34" charset="0"/>
                          <a:cs typeface="Arial" panose="020B0604020202020204" pitchFamily="34" charset="0"/>
                        </a:rPr>
                        <a:t>]</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p</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50507524"/>
                  </a:ext>
                </a:extLst>
              </a:tr>
              <a:tr h="0">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Etablissement de santé</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A domicile</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92060190"/>
                  </a:ext>
                </a:extLst>
              </a:tr>
              <a:tr h="211489">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n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03288172"/>
                  </a:ext>
                </a:extLst>
              </a:tr>
              <a:tr h="211489">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Statut matrimonial</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7877694"/>
                  </a:ext>
                </a:extLst>
              </a:tr>
              <a:tr h="211489">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Marié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153 (94,44)</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75 (89,25)</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NA</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93945205"/>
                  </a:ext>
                </a:extLst>
              </a:tr>
              <a:tr h="211489">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Non marié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9 (5,56)</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9 (10,71)</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69227584"/>
                  </a:ext>
                </a:extLst>
              </a:tr>
              <a:tr h="297337">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Disposition d’appareil de communication</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73795645"/>
                  </a:ext>
                </a:extLst>
              </a:tr>
              <a:tr h="211489">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Oui</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159 (98,15)</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75 (89,29)</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9,16 [0,17-486,65]</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0,274</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39660784"/>
                  </a:ext>
                </a:extLst>
              </a:tr>
              <a:tr h="211489">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Non</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3 (1,85)</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9 (10,71)</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39240612"/>
                  </a:ext>
                </a:extLst>
              </a:tr>
              <a:tr h="0">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Possession de véhicule en service</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70841917"/>
                  </a:ext>
                </a:extLst>
              </a:tr>
              <a:tr h="211489">
                <a:tc>
                  <a:txBody>
                    <a:bodyPr/>
                    <a:lstStyle/>
                    <a:p>
                      <a:pPr>
                        <a:lnSpc>
                          <a:spcPct val="100000"/>
                        </a:lnSpc>
                        <a:spcAft>
                          <a:spcPts val="800"/>
                        </a:spcAft>
                        <a:buNone/>
                      </a:pPr>
                      <a:r>
                        <a:rPr lang="fr-FR" sz="1700" b="1" kern="100">
                          <a:effectLst/>
                          <a:latin typeface="Arial" panose="020B0604020202020204" pitchFamily="34" charset="0"/>
                          <a:ea typeface="Calibri" panose="020F0502020204030204" pitchFamily="34" charset="0"/>
                          <a:cs typeface="Arial" panose="020B0604020202020204" pitchFamily="34" charset="0"/>
                        </a:rPr>
                        <a:t>Oui</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1" kern="100">
                          <a:effectLst/>
                          <a:latin typeface="Arial" panose="020B0604020202020204" pitchFamily="34" charset="0"/>
                          <a:ea typeface="Calibri" panose="020F0502020204030204" pitchFamily="34" charset="0"/>
                          <a:cs typeface="Arial" panose="020B0604020202020204" pitchFamily="34" charset="0"/>
                        </a:rPr>
                        <a:t>87 (53,70)</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34 (40,48)</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7,39 [1,11-48,94]</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0,038</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76039219"/>
                  </a:ext>
                </a:extLst>
              </a:tr>
              <a:tr h="211489">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Non</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75 (46,30)</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50 (59,52)</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6921273"/>
                  </a:ext>
                </a:extLst>
              </a:tr>
              <a:tr h="297337">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Pratique d’activités agricole</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63080431"/>
                  </a:ext>
                </a:extLst>
              </a:tr>
              <a:tr h="211489">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Oui</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65 (40,12)</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52 (61,90)</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0,36 [0,07-1,83]</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0,224</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17756577"/>
                  </a:ext>
                </a:extLst>
              </a:tr>
              <a:tr h="211489">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Non</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97 (59,88)</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32 (38,10)</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62285769"/>
                  </a:ext>
                </a:extLst>
              </a:tr>
              <a:tr h="297337">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Pratique d’activités d’élevage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56852200"/>
                  </a:ext>
                </a:extLst>
              </a:tr>
              <a:tr h="211489">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Oui</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87 (53,70)</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52 (61,90)</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0,74 [0,11-4,94]</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0,758</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0176614"/>
                  </a:ext>
                </a:extLst>
              </a:tr>
              <a:tr h="211489">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Non</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75 (61,90)</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32 (38,10)</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15116993"/>
                  </a:ext>
                </a:extLst>
              </a:tr>
            </a:tbl>
          </a:graphicData>
        </a:graphic>
      </p:graphicFrame>
      <p:graphicFrame>
        <p:nvGraphicFramePr>
          <p:cNvPr id="2" name="Tableau 1">
            <a:extLst>
              <a:ext uri="{FF2B5EF4-FFF2-40B4-BE49-F238E27FC236}">
                <a16:creationId xmlns:a16="http://schemas.microsoft.com/office/drawing/2014/main" id="{E6BB23F5-EF7D-D446-4BFA-079A8484AB57}"/>
              </a:ext>
            </a:extLst>
          </p:cNvPr>
          <p:cNvGraphicFramePr>
            <a:graphicFrameLocks noGrp="1"/>
          </p:cNvGraphicFramePr>
          <p:nvPr>
            <p:extLst>
              <p:ext uri="{D42A27DB-BD31-4B8C-83A1-F6EECF244321}">
                <p14:modId xmlns:p14="http://schemas.microsoft.com/office/powerpoint/2010/main" val="4225466967"/>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A9A9A9"/>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rgbClr val="A9A9A9"/>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chemeClr val="tx1"/>
                          </a:solidFill>
                          <a:latin typeface="Arial" panose="020B0604020202020204" pitchFamily="34" charset="0"/>
                          <a:ea typeface="+mn-ea"/>
                          <a:cs typeface="Arial" panose="020B0604020202020204" pitchFamily="34" charset="0"/>
                        </a:rPr>
                        <a:t>RESULTATS</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DISCUSSION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40303983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C5E1E-83BE-80FF-BF21-9255DA7C00A2}"/>
            </a:ext>
          </a:extLst>
        </p:cNvPr>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487B8045-D290-8C08-DFEF-56AECBA45492}"/>
              </a:ext>
            </a:extLst>
          </p:cNvPr>
          <p:cNvSpPr>
            <a:spLocks noGrp="1"/>
          </p:cNvSpPr>
          <p:nvPr>
            <p:ph type="sldNum" sz="quarter" idx="12"/>
          </p:nvPr>
        </p:nvSpPr>
        <p:spPr>
          <a:xfrm>
            <a:off x="11274458" y="6352618"/>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16</a:t>
            </a:fld>
            <a:endParaRPr lang="fr-FR" sz="1600" dirty="0">
              <a:solidFill>
                <a:schemeClr val="tx1"/>
              </a:solidFill>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50DE054F-9293-6CD7-FA0E-F5E2BF7C1621}"/>
              </a:ext>
            </a:extLst>
          </p:cNvPr>
          <p:cNvSpPr txBox="1"/>
          <p:nvPr/>
        </p:nvSpPr>
        <p:spPr>
          <a:xfrm>
            <a:off x="150830" y="881392"/>
            <a:ext cx="11806285" cy="400110"/>
          </a:xfrm>
          <a:prstGeom prst="rect">
            <a:avLst/>
          </a:prstGeom>
          <a:solidFill>
            <a:schemeClr val="accent2">
              <a:lumMod val="20000"/>
              <a:lumOff val="80000"/>
            </a:schemeClr>
          </a:solidFill>
        </p:spPr>
        <p:txBody>
          <a:bodyPr wrap="square" rtlCol="0">
            <a:spAutoFit/>
          </a:bodyPr>
          <a:lstStyle/>
          <a:p>
            <a:r>
              <a:rPr lang="fr-FR" sz="2000" b="1" dirty="0">
                <a:latin typeface="Arial" panose="020B0604020202020204" pitchFamily="34" charset="0"/>
                <a:ea typeface="Calibri" panose="020F0502020204030204" pitchFamily="34" charset="0"/>
                <a:cs typeface="Arial" panose="020B0604020202020204" pitchFamily="34" charset="0"/>
              </a:rPr>
              <a:t>3</a:t>
            </a:r>
            <a:r>
              <a:rPr lang="fr-FR" sz="2000" b="1" dirty="0">
                <a:effectLst/>
                <a:latin typeface="Arial" panose="020B0604020202020204" pitchFamily="34" charset="0"/>
                <a:ea typeface="Calibri" panose="020F0502020204030204" pitchFamily="34" charset="0"/>
                <a:cs typeface="Arial" panose="020B0604020202020204" pitchFamily="34" charset="0"/>
              </a:rPr>
              <a:t>. Déterminants socio-économiques du ménage</a:t>
            </a:r>
          </a:p>
        </p:txBody>
      </p:sp>
      <p:graphicFrame>
        <p:nvGraphicFramePr>
          <p:cNvPr id="8" name="Espace réservé du contenu 7">
            <a:extLst>
              <a:ext uri="{FF2B5EF4-FFF2-40B4-BE49-F238E27FC236}">
                <a16:creationId xmlns:a16="http://schemas.microsoft.com/office/drawing/2014/main" id="{5A5CFC63-5865-0657-44E2-686BBE525C85}"/>
              </a:ext>
            </a:extLst>
          </p:cNvPr>
          <p:cNvGraphicFramePr>
            <a:graphicFrameLocks noGrp="1"/>
          </p:cNvGraphicFramePr>
          <p:nvPr>
            <p:ph idx="1"/>
            <p:extLst>
              <p:ext uri="{D42A27DB-BD31-4B8C-83A1-F6EECF244321}">
                <p14:modId xmlns:p14="http://schemas.microsoft.com/office/powerpoint/2010/main" val="1799590539"/>
              </p:ext>
            </p:extLst>
          </p:nvPr>
        </p:nvGraphicFramePr>
        <p:xfrm>
          <a:off x="150829" y="1430098"/>
          <a:ext cx="11806285" cy="4922520"/>
        </p:xfrm>
        <a:graphic>
          <a:graphicData uri="http://schemas.openxmlformats.org/drawingml/2006/table">
            <a:tbl>
              <a:tblPr firstRow="1" firstCol="1" bandRow="1"/>
              <a:tblGrid>
                <a:gridCol w="4181684">
                  <a:extLst>
                    <a:ext uri="{9D8B030D-6E8A-4147-A177-3AD203B41FA5}">
                      <a16:colId xmlns:a16="http://schemas.microsoft.com/office/drawing/2014/main" val="1262232366"/>
                    </a:ext>
                  </a:extLst>
                </a:gridCol>
                <a:gridCol w="2481943">
                  <a:extLst>
                    <a:ext uri="{9D8B030D-6E8A-4147-A177-3AD203B41FA5}">
                      <a16:colId xmlns:a16="http://schemas.microsoft.com/office/drawing/2014/main" val="2321949051"/>
                    </a:ext>
                  </a:extLst>
                </a:gridCol>
                <a:gridCol w="2068286">
                  <a:extLst>
                    <a:ext uri="{9D8B030D-6E8A-4147-A177-3AD203B41FA5}">
                      <a16:colId xmlns:a16="http://schemas.microsoft.com/office/drawing/2014/main" val="3836438285"/>
                    </a:ext>
                  </a:extLst>
                </a:gridCol>
                <a:gridCol w="1929904">
                  <a:extLst>
                    <a:ext uri="{9D8B030D-6E8A-4147-A177-3AD203B41FA5}">
                      <a16:colId xmlns:a16="http://schemas.microsoft.com/office/drawing/2014/main" val="3445543941"/>
                    </a:ext>
                  </a:extLst>
                </a:gridCol>
                <a:gridCol w="1144468">
                  <a:extLst>
                    <a:ext uri="{9D8B030D-6E8A-4147-A177-3AD203B41FA5}">
                      <a16:colId xmlns:a16="http://schemas.microsoft.com/office/drawing/2014/main" val="4005027811"/>
                    </a:ext>
                  </a:extLst>
                </a:gridCol>
              </a:tblGrid>
              <a:tr h="203765">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Lieu d’accouchement</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fr-FR"/>
                    </a:p>
                  </a:txBody>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ORA [IC</a:t>
                      </a:r>
                      <a:r>
                        <a:rPr lang="fr-FR" sz="1700" kern="100" baseline="-25000">
                          <a:effectLst/>
                          <a:latin typeface="Arial" panose="020B0604020202020204" pitchFamily="34" charset="0"/>
                          <a:ea typeface="Calibri" panose="020F0502020204030204" pitchFamily="34" charset="0"/>
                          <a:cs typeface="Arial" panose="020B0604020202020204" pitchFamily="34" charset="0"/>
                        </a:rPr>
                        <a:t>95%</a:t>
                      </a:r>
                      <a:r>
                        <a:rPr lang="fr-FR" sz="1700" kern="100">
                          <a:effectLst/>
                          <a:latin typeface="Arial" panose="020B0604020202020204" pitchFamily="34" charset="0"/>
                          <a:ea typeface="Calibri" panose="020F0502020204030204" pitchFamily="34" charset="0"/>
                          <a:cs typeface="Arial" panose="020B0604020202020204" pitchFamily="34" charset="0"/>
                        </a:rPr>
                        <a:t>]</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p</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50507524"/>
                  </a:ext>
                </a:extLst>
              </a:tr>
              <a:tr h="0">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Etablissement de santé</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A domicile</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92060190"/>
                  </a:ext>
                </a:extLst>
              </a:tr>
              <a:tr h="203765">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03288172"/>
                  </a:ext>
                </a:extLst>
              </a:tr>
              <a:tr h="0">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Importance du budget alloué à la santé</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52748439"/>
                  </a:ext>
                </a:extLst>
              </a:tr>
              <a:tr h="203765">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Faible</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83 (51,23)</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46 (54,76)</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0,25 [0,01-4,13]</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0,338</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58340228"/>
                  </a:ext>
                </a:extLst>
              </a:tr>
              <a:tr h="203765">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Moyen</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59 (36,42)</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29 (34,52)</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0,23 [0,01-4,79]</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0,346</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42253160"/>
                  </a:ext>
                </a:extLst>
              </a:tr>
              <a:tr h="203765">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Elevé</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20 (12,35)</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9 (10,71)</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13919327"/>
                  </a:ext>
                </a:extLst>
              </a:tr>
              <a:tr h="0">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Ordre de priorité par rapport à la santé</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73187245"/>
                  </a:ext>
                </a:extLst>
              </a:tr>
              <a:tr h="203765">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Faible</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12 (7,41)</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14 (16,67)</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0,08 [0,00-1,30]</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0,078</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61986392"/>
                  </a:ext>
                </a:extLst>
              </a:tr>
              <a:tr h="203765">
                <a:tc>
                  <a:txBody>
                    <a:bodyPr/>
                    <a:lstStyle/>
                    <a:p>
                      <a:pPr>
                        <a:lnSpc>
                          <a:spcPct val="100000"/>
                        </a:lnSpc>
                        <a:spcAft>
                          <a:spcPts val="800"/>
                        </a:spcAft>
                        <a:buNone/>
                      </a:pPr>
                      <a:r>
                        <a:rPr lang="fr-FR" sz="1700" b="0" kern="100" dirty="0">
                          <a:effectLst/>
                          <a:latin typeface="Arial" panose="020B0604020202020204" pitchFamily="34" charset="0"/>
                          <a:ea typeface="Calibri" panose="020F0502020204030204" pitchFamily="34" charset="0"/>
                          <a:cs typeface="Arial" panose="020B0604020202020204" pitchFamily="34" charset="0"/>
                        </a:rPr>
                        <a:t>Moyen</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0" kern="100" dirty="0">
                          <a:effectLst/>
                          <a:latin typeface="Arial" panose="020B0604020202020204" pitchFamily="34" charset="0"/>
                          <a:ea typeface="Calibri" panose="020F0502020204030204" pitchFamily="34" charset="0"/>
                          <a:cs typeface="Arial" panose="020B0604020202020204" pitchFamily="34" charset="0"/>
                        </a:rPr>
                        <a:t>77 (47,53)</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0" kern="100" dirty="0">
                          <a:effectLst/>
                          <a:latin typeface="Arial" panose="020B0604020202020204" pitchFamily="34" charset="0"/>
                          <a:ea typeface="Calibri" panose="020F0502020204030204" pitchFamily="34" charset="0"/>
                          <a:cs typeface="Arial" panose="020B0604020202020204" pitchFamily="34" charset="0"/>
                        </a:rPr>
                        <a:t>36 (42,86)</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0" kern="100" dirty="0">
                          <a:effectLst/>
                          <a:latin typeface="Arial" panose="020B0604020202020204" pitchFamily="34" charset="0"/>
                          <a:ea typeface="Calibri" panose="020F0502020204030204" pitchFamily="34" charset="0"/>
                          <a:cs typeface="Arial" panose="020B0604020202020204" pitchFamily="34" charset="0"/>
                        </a:rPr>
                        <a:t>0,14 [0,02-0,77]</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0" kern="100" dirty="0">
                          <a:effectLst/>
                          <a:latin typeface="Arial" panose="020B0604020202020204" pitchFamily="34" charset="0"/>
                          <a:ea typeface="Calibri" panose="020F0502020204030204" pitchFamily="34" charset="0"/>
                          <a:cs typeface="Arial" panose="020B0604020202020204" pitchFamily="34" charset="0"/>
                        </a:rPr>
                        <a:t>0,024</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65486790"/>
                  </a:ext>
                </a:extLst>
              </a:tr>
              <a:tr h="203765">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Elevé</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73 (45,06)</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34 (40,48)</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88348995"/>
                  </a:ext>
                </a:extLst>
              </a:tr>
              <a:tr h="0">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Prise de décision par rapport à la santé</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56031561"/>
                  </a:ext>
                </a:extLst>
              </a:tr>
              <a:tr h="0">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La femme seule</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28 (17,28)</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15 (17,86)</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0,29 [0,04-2,15]</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0,231</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84348100"/>
                  </a:ext>
                </a:extLst>
              </a:tr>
              <a:tr h="203765">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Les deux</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110 (69,05)</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58 (69,05)</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2067002"/>
                  </a:ext>
                </a:extLst>
              </a:tr>
              <a:tr h="203765">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L’homme seul</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14 (8,64)</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5 (5,95)</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1,15 [0,12-10,91]</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0,898</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5068509"/>
                  </a:ext>
                </a:extLst>
              </a:tr>
              <a:tr h="0">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Autres</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10 (6,17)</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6 (7,14)</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0,05 [0,00-2,08]</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0,118</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58142686"/>
                  </a:ext>
                </a:extLst>
              </a:tr>
              <a:tr h="0">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Affilié à une mutuelle de santé</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20379256"/>
                  </a:ext>
                </a:extLst>
              </a:tr>
              <a:tr h="0">
                <a:tc>
                  <a:txBody>
                    <a:bodyPr/>
                    <a:lstStyle/>
                    <a:p>
                      <a:pPr>
                        <a:lnSpc>
                          <a:spcPct val="100000"/>
                        </a:lnSpc>
                        <a:spcAft>
                          <a:spcPts val="800"/>
                        </a:spcAft>
                        <a:buNone/>
                      </a:pPr>
                      <a:r>
                        <a:rPr lang="fr-FR" sz="1700" b="1" kern="100">
                          <a:effectLst/>
                          <a:latin typeface="Arial" panose="020B0604020202020204" pitchFamily="34" charset="0"/>
                          <a:ea typeface="Calibri" panose="020F0502020204030204" pitchFamily="34" charset="0"/>
                          <a:cs typeface="Arial" panose="020B0604020202020204" pitchFamily="34" charset="0"/>
                        </a:rPr>
                        <a:t>Oui</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1" kern="100">
                          <a:effectLst/>
                          <a:latin typeface="Arial" panose="020B0604020202020204" pitchFamily="34" charset="0"/>
                          <a:ea typeface="Calibri" panose="020F0502020204030204" pitchFamily="34" charset="0"/>
                          <a:cs typeface="Arial" panose="020B0604020202020204" pitchFamily="34" charset="0"/>
                        </a:rPr>
                        <a:t>79 (48,77)</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1" kern="100">
                          <a:effectLst/>
                          <a:latin typeface="Arial" panose="020B0604020202020204" pitchFamily="34" charset="0"/>
                          <a:ea typeface="Calibri" panose="020F0502020204030204" pitchFamily="34" charset="0"/>
                          <a:cs typeface="Arial" panose="020B0604020202020204" pitchFamily="34" charset="0"/>
                        </a:rPr>
                        <a:t>19 (22,62)</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7,30 [1,36-39,00]</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0,020</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53073564"/>
                  </a:ext>
                </a:extLst>
              </a:tr>
              <a:tr h="203765">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Non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83 (51,23)</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65 (77,38)</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4270" marR="2427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57646065"/>
                  </a:ext>
                </a:extLst>
              </a:tr>
            </a:tbl>
          </a:graphicData>
        </a:graphic>
      </p:graphicFrame>
      <p:graphicFrame>
        <p:nvGraphicFramePr>
          <p:cNvPr id="2" name="Tableau 1">
            <a:extLst>
              <a:ext uri="{FF2B5EF4-FFF2-40B4-BE49-F238E27FC236}">
                <a16:creationId xmlns:a16="http://schemas.microsoft.com/office/drawing/2014/main" id="{63875A10-75B6-92C6-26B2-D2CA2FE4CC19}"/>
              </a:ext>
            </a:extLst>
          </p:cNvPr>
          <p:cNvGraphicFramePr>
            <a:graphicFrameLocks noGrp="1"/>
          </p:cNvGraphicFramePr>
          <p:nvPr>
            <p:extLst>
              <p:ext uri="{D42A27DB-BD31-4B8C-83A1-F6EECF244321}">
                <p14:modId xmlns:p14="http://schemas.microsoft.com/office/powerpoint/2010/main" val="4225466967"/>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A9A9A9"/>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rgbClr val="A9A9A9"/>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chemeClr val="tx1"/>
                          </a:solidFill>
                          <a:latin typeface="Arial" panose="020B0604020202020204" pitchFamily="34" charset="0"/>
                          <a:ea typeface="+mn-ea"/>
                          <a:cs typeface="Arial" panose="020B0604020202020204" pitchFamily="34" charset="0"/>
                        </a:rPr>
                        <a:t>RESULTATS</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DISCUSSION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34281934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5753D1-9F01-38C0-C5D8-5BA3A6745EFA}"/>
            </a:ext>
          </a:extLst>
        </p:cNvPr>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A41CA1E2-01F7-2FCC-1B70-386D8A13851E}"/>
              </a:ext>
            </a:extLst>
          </p:cNvPr>
          <p:cNvSpPr>
            <a:spLocks noGrp="1"/>
          </p:cNvSpPr>
          <p:nvPr>
            <p:ph type="sldNum" sz="quarter" idx="12"/>
          </p:nvPr>
        </p:nvSpPr>
        <p:spPr>
          <a:xfrm>
            <a:off x="11509342" y="6492875"/>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17</a:t>
            </a:fld>
            <a:endParaRPr lang="fr-FR" sz="1600" dirty="0">
              <a:solidFill>
                <a:schemeClr val="tx1"/>
              </a:solidFill>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AC55F04A-F2C3-8937-E646-70D6D83E7463}"/>
              </a:ext>
            </a:extLst>
          </p:cNvPr>
          <p:cNvSpPr txBox="1"/>
          <p:nvPr/>
        </p:nvSpPr>
        <p:spPr>
          <a:xfrm>
            <a:off x="150830" y="881392"/>
            <a:ext cx="11806285" cy="400110"/>
          </a:xfrm>
          <a:prstGeom prst="rect">
            <a:avLst/>
          </a:prstGeom>
          <a:solidFill>
            <a:schemeClr val="accent2">
              <a:lumMod val="20000"/>
              <a:lumOff val="80000"/>
            </a:schemeClr>
          </a:solidFill>
        </p:spPr>
        <p:txBody>
          <a:bodyPr wrap="square" rtlCol="0">
            <a:spAutoFit/>
          </a:bodyPr>
          <a:lstStyle/>
          <a:p>
            <a:r>
              <a:rPr lang="fr-FR" sz="2000" b="1" dirty="0">
                <a:effectLst/>
                <a:latin typeface="Arial" panose="020B0604020202020204" pitchFamily="34" charset="0"/>
                <a:ea typeface="Calibri" panose="020F0502020204030204" pitchFamily="34" charset="0"/>
                <a:cs typeface="Arial" panose="020B0604020202020204" pitchFamily="34" charset="0"/>
              </a:rPr>
              <a:t>4. Déterminants médicaux : antécédents gynécologie-obstétriques</a:t>
            </a:r>
            <a:endParaRPr lang="fr-FR" sz="2000" b="1" dirty="0">
              <a:latin typeface="Arial" panose="020B0604020202020204" pitchFamily="34" charset="0"/>
              <a:cs typeface="Arial" panose="020B0604020202020204" pitchFamily="34" charset="0"/>
            </a:endParaRPr>
          </a:p>
        </p:txBody>
      </p:sp>
      <p:graphicFrame>
        <p:nvGraphicFramePr>
          <p:cNvPr id="7" name="Espace réservé du contenu 6">
            <a:extLst>
              <a:ext uri="{FF2B5EF4-FFF2-40B4-BE49-F238E27FC236}">
                <a16:creationId xmlns:a16="http://schemas.microsoft.com/office/drawing/2014/main" id="{A5599BB6-87A4-E6E7-CD53-BB1C1B080DF0}"/>
              </a:ext>
            </a:extLst>
          </p:cNvPr>
          <p:cNvGraphicFramePr>
            <a:graphicFrameLocks noGrp="1"/>
          </p:cNvGraphicFramePr>
          <p:nvPr>
            <p:ph idx="1"/>
            <p:extLst>
              <p:ext uri="{D42A27DB-BD31-4B8C-83A1-F6EECF244321}">
                <p14:modId xmlns:p14="http://schemas.microsoft.com/office/powerpoint/2010/main" val="1127922664"/>
              </p:ext>
            </p:extLst>
          </p:nvPr>
        </p:nvGraphicFramePr>
        <p:xfrm>
          <a:off x="150830" y="1365017"/>
          <a:ext cx="11736371" cy="5440680"/>
        </p:xfrm>
        <a:graphic>
          <a:graphicData uri="http://schemas.openxmlformats.org/drawingml/2006/table">
            <a:tbl>
              <a:tblPr firstRow="1" firstCol="1" bandRow="1"/>
              <a:tblGrid>
                <a:gridCol w="4715084">
                  <a:extLst>
                    <a:ext uri="{9D8B030D-6E8A-4147-A177-3AD203B41FA5}">
                      <a16:colId xmlns:a16="http://schemas.microsoft.com/office/drawing/2014/main" val="1170765730"/>
                    </a:ext>
                  </a:extLst>
                </a:gridCol>
                <a:gridCol w="2481943">
                  <a:extLst>
                    <a:ext uri="{9D8B030D-6E8A-4147-A177-3AD203B41FA5}">
                      <a16:colId xmlns:a16="http://schemas.microsoft.com/office/drawing/2014/main" val="1852767828"/>
                    </a:ext>
                  </a:extLst>
                </a:gridCol>
                <a:gridCol w="1338943">
                  <a:extLst>
                    <a:ext uri="{9D8B030D-6E8A-4147-A177-3AD203B41FA5}">
                      <a16:colId xmlns:a16="http://schemas.microsoft.com/office/drawing/2014/main" val="429299536"/>
                    </a:ext>
                  </a:extLst>
                </a:gridCol>
                <a:gridCol w="2062714">
                  <a:extLst>
                    <a:ext uri="{9D8B030D-6E8A-4147-A177-3AD203B41FA5}">
                      <a16:colId xmlns:a16="http://schemas.microsoft.com/office/drawing/2014/main" val="3753904680"/>
                    </a:ext>
                  </a:extLst>
                </a:gridCol>
                <a:gridCol w="1137687">
                  <a:extLst>
                    <a:ext uri="{9D8B030D-6E8A-4147-A177-3AD203B41FA5}">
                      <a16:colId xmlns:a16="http://schemas.microsoft.com/office/drawing/2014/main" val="2351896148"/>
                    </a:ext>
                  </a:extLst>
                </a:gridCol>
              </a:tblGrid>
              <a:tr h="151277">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Lieu d’accouchement</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fr-FR"/>
                    </a:p>
                  </a:txBody>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ORA [IC</a:t>
                      </a:r>
                      <a:r>
                        <a:rPr lang="fr-FR" sz="1700" kern="100" baseline="-25000">
                          <a:effectLst/>
                          <a:latin typeface="Arial" panose="020B0604020202020204" pitchFamily="34" charset="0"/>
                          <a:ea typeface="Calibri" panose="020F0502020204030204" pitchFamily="34" charset="0"/>
                          <a:cs typeface="Arial" panose="020B0604020202020204" pitchFamily="34" charset="0"/>
                        </a:rPr>
                        <a:t>95%</a:t>
                      </a:r>
                      <a:r>
                        <a:rPr lang="fr-FR" sz="1700" kern="100">
                          <a:effectLst/>
                          <a:latin typeface="Arial" panose="020B0604020202020204" pitchFamily="34" charset="0"/>
                          <a:ea typeface="Calibri" panose="020F0502020204030204" pitchFamily="34" charset="0"/>
                          <a:cs typeface="Arial" panose="020B0604020202020204" pitchFamily="34" charset="0"/>
                        </a:rPr>
                        <a:t>]</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p</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06642948"/>
                  </a:ext>
                </a:extLst>
              </a:tr>
              <a:tr h="0">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Etablissement de santé</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A domicile</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09106070"/>
                  </a:ext>
                </a:extLst>
              </a:tr>
              <a:tr h="76252">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n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8368951"/>
                  </a:ext>
                </a:extLst>
              </a:tr>
              <a:tr h="0">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Nombre de gestations</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07272710"/>
                  </a:ext>
                </a:extLst>
              </a:tr>
              <a:tr h="151277">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65 (40,12)</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22 (26,19)</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12,03 [0,22-629,66]</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0,218</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78327964"/>
                  </a:ext>
                </a:extLst>
              </a:tr>
              <a:tr h="151277">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2</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43 (26,54)</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21 (25,00)</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67966262"/>
                  </a:ext>
                </a:extLst>
              </a:tr>
              <a:tr h="151277">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3 et plus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54 (33,33)</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41 (48,81)</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10,72 [0,01-5766,32]</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0,459</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3216956"/>
                  </a:ext>
                </a:extLst>
              </a:tr>
              <a:tr h="0">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Problème et/ou difficulté au cours de dernière grossesse</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51784736"/>
                  </a:ext>
                </a:extLst>
              </a:tr>
              <a:tr h="151277">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Oui</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82 (50,62)</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32 (38,10)</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2,89 [0,61-13,60]</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0,179</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76082500"/>
                  </a:ext>
                </a:extLst>
              </a:tr>
              <a:tr h="151277">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Non</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80 (49,38)</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52 (61,90)</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31742"/>
                  </a:ext>
                </a:extLst>
              </a:tr>
              <a:tr h="0">
                <a:tc gridSpan="2">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Hospitalisation au cours de dernière grossesse</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dirty="0"/>
                    </a:p>
                  </a:txBody>
                  <a:tcPr marL="27281" marR="2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23157227"/>
                  </a:ext>
                </a:extLst>
              </a:tr>
              <a:tr h="151277">
                <a:tc>
                  <a:txBody>
                    <a:bodyPr/>
                    <a:lstStyle/>
                    <a:p>
                      <a:pPr>
                        <a:lnSpc>
                          <a:spcPct val="100000"/>
                        </a:lnSpc>
                        <a:spcAft>
                          <a:spcPts val="800"/>
                        </a:spcAft>
                        <a:buNone/>
                      </a:pPr>
                      <a:r>
                        <a:rPr lang="fr-FR" sz="1700" b="0" kern="100">
                          <a:effectLst/>
                          <a:latin typeface="Arial" panose="020B0604020202020204" pitchFamily="34" charset="0"/>
                          <a:ea typeface="Calibri" panose="020F0502020204030204" pitchFamily="34" charset="0"/>
                          <a:cs typeface="Arial" panose="020B0604020202020204" pitchFamily="34" charset="0"/>
                        </a:rPr>
                        <a:t>Oui</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0" kern="100" dirty="0">
                          <a:effectLst/>
                          <a:latin typeface="Arial" panose="020B0604020202020204" pitchFamily="34" charset="0"/>
                          <a:ea typeface="Calibri" panose="020F0502020204030204" pitchFamily="34" charset="0"/>
                          <a:cs typeface="Arial" panose="020B0604020202020204" pitchFamily="34" charset="0"/>
                        </a:rPr>
                        <a:t>5 (3,09)</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0" kern="100">
                          <a:effectLst/>
                          <a:latin typeface="Arial" panose="020B0604020202020204" pitchFamily="34" charset="0"/>
                          <a:ea typeface="Calibri" panose="020F0502020204030204" pitchFamily="34" charset="0"/>
                          <a:cs typeface="Arial" panose="020B0604020202020204" pitchFamily="34" charset="0"/>
                        </a:rPr>
                        <a:t>1 (1,19)</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0" kern="100" dirty="0">
                          <a:effectLst/>
                          <a:latin typeface="Arial" panose="020B0604020202020204" pitchFamily="34" charset="0"/>
                          <a:ea typeface="Calibri" panose="020F0502020204030204" pitchFamily="34" charset="0"/>
                          <a:cs typeface="Arial" panose="020B0604020202020204" pitchFamily="34" charset="0"/>
                        </a:rPr>
                        <a:t>0,00 [0,00-0,39]</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0" kern="100" dirty="0">
                          <a:effectLst/>
                          <a:latin typeface="Arial" panose="020B0604020202020204" pitchFamily="34" charset="0"/>
                          <a:ea typeface="Calibri" panose="020F0502020204030204" pitchFamily="34" charset="0"/>
                          <a:cs typeface="Arial" panose="020B0604020202020204" pitchFamily="34" charset="0"/>
                        </a:rPr>
                        <a:t>0,022</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79440501"/>
                  </a:ext>
                </a:extLst>
              </a:tr>
              <a:tr h="0">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Non</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157 (96,91)</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83 (98,81)</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91433104"/>
                  </a:ext>
                </a:extLst>
              </a:tr>
              <a:tr h="0">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Nombre d’accouchements</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66313601"/>
                  </a:ext>
                </a:extLst>
              </a:tr>
              <a:tr h="151277">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70 (43,21)</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26 (30,95)</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0,50 [0,00-28,81]</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0,742</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3129773"/>
                  </a:ext>
                </a:extLst>
              </a:tr>
              <a:tr h="151277">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2</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44 (27,16)</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25 (29,76)</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25347219"/>
                  </a:ext>
                </a:extLst>
              </a:tr>
              <a:tr h="151277">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3 et plus</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48 (29,63)</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33 (39,29)</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0,08 [0,00-30,12]</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0,409</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21052006"/>
                  </a:ext>
                </a:extLst>
              </a:tr>
              <a:tr h="0">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Antécédent d’accouchement dystocique</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77912152"/>
                  </a:ext>
                </a:extLst>
              </a:tr>
              <a:tr h="151277">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Oui</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59 (36,42)</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17 (20,24)</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1,89 [0,29-12,22]</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0,499</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73206736"/>
                  </a:ext>
                </a:extLst>
              </a:tr>
              <a:tr h="0">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Non</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103 (63,58)</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67 (79,76)</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4498327"/>
                  </a:ext>
                </a:extLst>
              </a:tr>
            </a:tbl>
          </a:graphicData>
        </a:graphic>
      </p:graphicFrame>
      <p:graphicFrame>
        <p:nvGraphicFramePr>
          <p:cNvPr id="2" name="Tableau 1">
            <a:extLst>
              <a:ext uri="{FF2B5EF4-FFF2-40B4-BE49-F238E27FC236}">
                <a16:creationId xmlns:a16="http://schemas.microsoft.com/office/drawing/2014/main" id="{BB783CB9-EF52-797A-6DE6-DFA1CF053F59}"/>
              </a:ext>
            </a:extLst>
          </p:cNvPr>
          <p:cNvGraphicFramePr>
            <a:graphicFrameLocks noGrp="1"/>
          </p:cNvGraphicFramePr>
          <p:nvPr>
            <p:extLst>
              <p:ext uri="{D42A27DB-BD31-4B8C-83A1-F6EECF244321}">
                <p14:modId xmlns:p14="http://schemas.microsoft.com/office/powerpoint/2010/main" val="4225466967"/>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A9A9A9"/>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rgbClr val="A9A9A9"/>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chemeClr val="tx1"/>
                          </a:solidFill>
                          <a:latin typeface="Arial" panose="020B0604020202020204" pitchFamily="34" charset="0"/>
                          <a:ea typeface="+mn-ea"/>
                          <a:cs typeface="Arial" panose="020B0604020202020204" pitchFamily="34" charset="0"/>
                        </a:rPr>
                        <a:t>RESULTATS</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DISCUSSION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1141293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55F84-8AE4-B28B-5A42-37BD2532AB18}"/>
            </a:ext>
          </a:extLst>
        </p:cNvPr>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8C2D41E9-5068-1732-022D-E850F2F0D7E4}"/>
              </a:ext>
            </a:extLst>
          </p:cNvPr>
          <p:cNvSpPr>
            <a:spLocks noGrp="1"/>
          </p:cNvSpPr>
          <p:nvPr>
            <p:ph type="sldNum" sz="quarter" idx="12"/>
          </p:nvPr>
        </p:nvSpPr>
        <p:spPr>
          <a:xfrm>
            <a:off x="11509342" y="6475173"/>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18</a:t>
            </a:fld>
            <a:endParaRPr lang="fr-FR" sz="1600" dirty="0">
              <a:solidFill>
                <a:schemeClr val="tx1"/>
              </a:solidFill>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F1849123-1A21-DFC7-BEEF-0AED6F65C643}"/>
              </a:ext>
            </a:extLst>
          </p:cNvPr>
          <p:cNvSpPr txBox="1"/>
          <p:nvPr/>
        </p:nvSpPr>
        <p:spPr>
          <a:xfrm>
            <a:off x="150830" y="1075966"/>
            <a:ext cx="11806285" cy="400110"/>
          </a:xfrm>
          <a:prstGeom prst="rect">
            <a:avLst/>
          </a:prstGeom>
          <a:solidFill>
            <a:schemeClr val="accent2">
              <a:lumMod val="20000"/>
              <a:lumOff val="80000"/>
            </a:schemeClr>
          </a:solidFill>
        </p:spPr>
        <p:txBody>
          <a:bodyPr wrap="square" rtlCol="0">
            <a:spAutoFit/>
          </a:bodyPr>
          <a:lstStyle/>
          <a:p>
            <a:r>
              <a:rPr lang="fr-FR" sz="2000" b="1" dirty="0">
                <a:effectLst/>
                <a:latin typeface="Arial" panose="020B0604020202020204" pitchFamily="34" charset="0"/>
                <a:ea typeface="Calibri" panose="020F0502020204030204" pitchFamily="34" charset="0"/>
                <a:cs typeface="Arial" panose="020B0604020202020204" pitchFamily="34" charset="0"/>
              </a:rPr>
              <a:t>4. Déterminants médicaux : antécédents gynécologie-obstétriques</a:t>
            </a:r>
            <a:endParaRPr lang="fr-FR" sz="2000" b="1" dirty="0">
              <a:latin typeface="Arial" panose="020B0604020202020204" pitchFamily="34" charset="0"/>
              <a:cs typeface="Arial" panose="020B0604020202020204" pitchFamily="34" charset="0"/>
            </a:endParaRPr>
          </a:p>
        </p:txBody>
      </p:sp>
      <p:graphicFrame>
        <p:nvGraphicFramePr>
          <p:cNvPr id="7" name="Espace réservé du contenu 6">
            <a:extLst>
              <a:ext uri="{FF2B5EF4-FFF2-40B4-BE49-F238E27FC236}">
                <a16:creationId xmlns:a16="http://schemas.microsoft.com/office/drawing/2014/main" id="{CD81D7AE-2E50-3DF5-04B8-95CCD970C8E5}"/>
              </a:ext>
            </a:extLst>
          </p:cNvPr>
          <p:cNvGraphicFramePr>
            <a:graphicFrameLocks noGrp="1"/>
          </p:cNvGraphicFramePr>
          <p:nvPr>
            <p:ph idx="1"/>
            <p:extLst>
              <p:ext uri="{D42A27DB-BD31-4B8C-83A1-F6EECF244321}">
                <p14:modId xmlns:p14="http://schemas.microsoft.com/office/powerpoint/2010/main" val="315293626"/>
              </p:ext>
            </p:extLst>
          </p:nvPr>
        </p:nvGraphicFramePr>
        <p:xfrm>
          <a:off x="150830" y="1883262"/>
          <a:ext cx="11806284" cy="4145280"/>
        </p:xfrm>
        <a:graphic>
          <a:graphicData uri="http://schemas.openxmlformats.org/drawingml/2006/table">
            <a:tbl>
              <a:tblPr firstRow="1" firstCol="1" bandRow="1"/>
              <a:tblGrid>
                <a:gridCol w="3724484">
                  <a:extLst>
                    <a:ext uri="{9D8B030D-6E8A-4147-A177-3AD203B41FA5}">
                      <a16:colId xmlns:a16="http://schemas.microsoft.com/office/drawing/2014/main" val="1170765730"/>
                    </a:ext>
                  </a:extLst>
                </a:gridCol>
                <a:gridCol w="3135086">
                  <a:extLst>
                    <a:ext uri="{9D8B030D-6E8A-4147-A177-3AD203B41FA5}">
                      <a16:colId xmlns:a16="http://schemas.microsoft.com/office/drawing/2014/main" val="1852767828"/>
                    </a:ext>
                  </a:extLst>
                </a:gridCol>
                <a:gridCol w="1621971">
                  <a:extLst>
                    <a:ext uri="{9D8B030D-6E8A-4147-A177-3AD203B41FA5}">
                      <a16:colId xmlns:a16="http://schemas.microsoft.com/office/drawing/2014/main" val="429299536"/>
                    </a:ext>
                  </a:extLst>
                </a:gridCol>
                <a:gridCol w="2180279">
                  <a:extLst>
                    <a:ext uri="{9D8B030D-6E8A-4147-A177-3AD203B41FA5}">
                      <a16:colId xmlns:a16="http://schemas.microsoft.com/office/drawing/2014/main" val="3753904680"/>
                    </a:ext>
                  </a:extLst>
                </a:gridCol>
                <a:gridCol w="1144464">
                  <a:extLst>
                    <a:ext uri="{9D8B030D-6E8A-4147-A177-3AD203B41FA5}">
                      <a16:colId xmlns:a16="http://schemas.microsoft.com/office/drawing/2014/main" val="2351896148"/>
                    </a:ext>
                  </a:extLst>
                </a:gridCol>
              </a:tblGrid>
              <a:tr h="163606">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Lieu d’accouchement</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fr-FR"/>
                    </a:p>
                  </a:txBody>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ORA [IC</a:t>
                      </a:r>
                      <a:r>
                        <a:rPr lang="fr-FR" sz="1700" kern="100" baseline="-25000">
                          <a:effectLst/>
                          <a:latin typeface="Arial" panose="020B0604020202020204" pitchFamily="34" charset="0"/>
                          <a:ea typeface="Calibri" panose="020F0502020204030204" pitchFamily="34" charset="0"/>
                          <a:cs typeface="Arial" panose="020B0604020202020204" pitchFamily="34" charset="0"/>
                        </a:rPr>
                        <a:t>95%</a:t>
                      </a:r>
                      <a:r>
                        <a:rPr lang="fr-FR" sz="1700" kern="100">
                          <a:effectLst/>
                          <a:latin typeface="Arial" panose="020B0604020202020204" pitchFamily="34" charset="0"/>
                          <a:ea typeface="Calibri" panose="020F0502020204030204" pitchFamily="34" charset="0"/>
                          <a:cs typeface="Arial" panose="020B0604020202020204" pitchFamily="34" charset="0"/>
                        </a:rPr>
                        <a:t>]</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p</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06642948"/>
                  </a:ext>
                </a:extLst>
              </a:tr>
              <a:tr h="0">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Etablissement de santé</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A domicile</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09106070"/>
                  </a:ext>
                </a:extLst>
              </a:tr>
              <a:tr h="163606">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8368951"/>
                  </a:ext>
                </a:extLst>
              </a:tr>
              <a:tr h="0">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Antécédent de fausse couche</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11164533"/>
                  </a:ext>
                </a:extLst>
              </a:tr>
              <a:tr h="163606">
                <a:tc>
                  <a:txBody>
                    <a:bodyPr/>
                    <a:lstStyle/>
                    <a:p>
                      <a:pPr>
                        <a:lnSpc>
                          <a:spcPct val="100000"/>
                        </a:lnSpc>
                        <a:spcAft>
                          <a:spcPts val="800"/>
                        </a:spcAft>
                        <a:buNone/>
                      </a:pPr>
                      <a:r>
                        <a:rPr lang="fr-FR" sz="1700" b="0" kern="100">
                          <a:effectLst/>
                          <a:latin typeface="Arial" panose="020B0604020202020204" pitchFamily="34" charset="0"/>
                          <a:ea typeface="Calibri" panose="020F0502020204030204" pitchFamily="34" charset="0"/>
                          <a:cs typeface="Arial" panose="020B0604020202020204" pitchFamily="34" charset="0"/>
                        </a:rPr>
                        <a:t>Oui</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0" kern="100" dirty="0">
                          <a:effectLst/>
                          <a:latin typeface="Arial" panose="020B0604020202020204" pitchFamily="34" charset="0"/>
                          <a:ea typeface="Calibri" panose="020F0502020204030204" pitchFamily="34" charset="0"/>
                          <a:cs typeface="Arial" panose="020B0604020202020204" pitchFamily="34" charset="0"/>
                        </a:rPr>
                        <a:t>16 (9,88)</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0" kern="100">
                          <a:effectLst/>
                          <a:latin typeface="Arial" panose="020B0604020202020204" pitchFamily="34" charset="0"/>
                          <a:ea typeface="Calibri" panose="020F0502020204030204" pitchFamily="34" charset="0"/>
                          <a:cs typeface="Arial" panose="020B0604020202020204" pitchFamily="34" charset="0"/>
                        </a:rPr>
                        <a:t>18 (21,43)</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0" kern="100" dirty="0">
                          <a:effectLst/>
                          <a:latin typeface="Arial" panose="020B0604020202020204" pitchFamily="34" charset="0"/>
                          <a:ea typeface="Calibri" panose="020F0502020204030204" pitchFamily="34" charset="0"/>
                          <a:cs typeface="Arial" panose="020B0604020202020204" pitchFamily="34" charset="0"/>
                        </a:rPr>
                        <a:t>0,03 [0,00-0,58]</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0" kern="100" dirty="0">
                          <a:effectLst/>
                          <a:latin typeface="Arial" panose="020B0604020202020204" pitchFamily="34" charset="0"/>
                          <a:ea typeface="Calibri" panose="020F0502020204030204" pitchFamily="34" charset="0"/>
                          <a:cs typeface="Arial" panose="020B0604020202020204" pitchFamily="34" charset="0"/>
                        </a:rPr>
                        <a:t>0,021</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720755"/>
                  </a:ext>
                </a:extLst>
              </a:tr>
              <a:tr h="0">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Non</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146 (90,12)</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66 (78,57)</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20339682"/>
                  </a:ext>
                </a:extLst>
              </a:tr>
              <a:tr h="0">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Antécédent de mort-né</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267309"/>
                  </a:ext>
                </a:extLst>
              </a:tr>
              <a:tr h="163606">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Oui</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11 (6,79)</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4 (4,76)</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0,68 [0,02-16,54]</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0,818</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54304909"/>
                  </a:ext>
                </a:extLst>
              </a:tr>
              <a:tr h="0">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Non</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151 (93,21)</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80 (95,24)</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6446685"/>
                  </a:ext>
                </a:extLst>
              </a:tr>
              <a:tr h="0">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Antécédent d’intervalle inter génésique moins des deux ans</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74452464"/>
                  </a:ext>
                </a:extLst>
              </a:tr>
              <a:tr h="163606">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Oui</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27 (16,67)</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18 (21,43)</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0,82 [0,13-5,20]</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0,838</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68380420"/>
                  </a:ext>
                </a:extLst>
              </a:tr>
              <a:tr h="0">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Non</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135 (83,33)</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66 (78,57)</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35786719"/>
                  </a:ext>
                </a:extLst>
              </a:tr>
              <a:tr h="0">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Antécédent d’enfant décédé</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70435542"/>
                  </a:ext>
                </a:extLst>
              </a:tr>
              <a:tr h="0">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Oui</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9 (5,56)</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4 (4,76)</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12,77 [0,30-526,20]</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0,179</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14392736"/>
                  </a:ext>
                </a:extLst>
              </a:tr>
              <a:tr h="0">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Non</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153 (94,44)</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80 (95,24)</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32802586"/>
                  </a:ext>
                </a:extLst>
              </a:tr>
            </a:tbl>
          </a:graphicData>
        </a:graphic>
      </p:graphicFrame>
      <p:graphicFrame>
        <p:nvGraphicFramePr>
          <p:cNvPr id="2" name="Tableau 1">
            <a:extLst>
              <a:ext uri="{FF2B5EF4-FFF2-40B4-BE49-F238E27FC236}">
                <a16:creationId xmlns:a16="http://schemas.microsoft.com/office/drawing/2014/main" id="{BBD75B7E-E1AC-C8F7-30BC-163B72E6B741}"/>
              </a:ext>
            </a:extLst>
          </p:cNvPr>
          <p:cNvGraphicFramePr>
            <a:graphicFrameLocks noGrp="1"/>
          </p:cNvGraphicFramePr>
          <p:nvPr>
            <p:extLst>
              <p:ext uri="{D42A27DB-BD31-4B8C-83A1-F6EECF244321}">
                <p14:modId xmlns:p14="http://schemas.microsoft.com/office/powerpoint/2010/main" val="4225466967"/>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A9A9A9"/>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rgbClr val="A9A9A9"/>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chemeClr val="tx1"/>
                          </a:solidFill>
                          <a:latin typeface="Arial" panose="020B0604020202020204" pitchFamily="34" charset="0"/>
                          <a:ea typeface="+mn-ea"/>
                          <a:cs typeface="Arial" panose="020B0604020202020204" pitchFamily="34" charset="0"/>
                        </a:rPr>
                        <a:t>RESULTATS</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DISCUSSION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26587259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B9A4B8-AE13-03D8-370B-B374F2CDF951}"/>
            </a:ext>
          </a:extLst>
        </p:cNvPr>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05BDB52C-EBD3-F1E5-4AC5-732CAF6483A2}"/>
              </a:ext>
            </a:extLst>
          </p:cNvPr>
          <p:cNvSpPr>
            <a:spLocks noGrp="1"/>
          </p:cNvSpPr>
          <p:nvPr>
            <p:ph type="sldNum" sz="quarter" idx="12"/>
          </p:nvPr>
        </p:nvSpPr>
        <p:spPr>
          <a:xfrm>
            <a:off x="11509342" y="6475173"/>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19</a:t>
            </a:fld>
            <a:endParaRPr lang="fr-FR" sz="1600" dirty="0">
              <a:solidFill>
                <a:schemeClr val="tx1"/>
              </a:solidFill>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0FB05150-AB3F-2F9F-1B69-298FF8325055}"/>
              </a:ext>
            </a:extLst>
          </p:cNvPr>
          <p:cNvSpPr txBox="1"/>
          <p:nvPr/>
        </p:nvSpPr>
        <p:spPr>
          <a:xfrm>
            <a:off x="150830" y="1279455"/>
            <a:ext cx="11806285" cy="400110"/>
          </a:xfrm>
          <a:prstGeom prst="rect">
            <a:avLst/>
          </a:prstGeom>
          <a:solidFill>
            <a:schemeClr val="accent2">
              <a:lumMod val="20000"/>
              <a:lumOff val="80000"/>
            </a:schemeClr>
          </a:solidFill>
        </p:spPr>
        <p:txBody>
          <a:bodyPr wrap="square" rtlCol="0">
            <a:spAutoFit/>
          </a:bodyPr>
          <a:lstStyle/>
          <a:p>
            <a:r>
              <a:rPr lang="fr-FR" sz="2000" b="1" dirty="0">
                <a:effectLst/>
                <a:latin typeface="Arial" panose="020B0604020202020204" pitchFamily="34" charset="0"/>
                <a:ea typeface="Calibri" panose="020F0502020204030204" pitchFamily="34" charset="0"/>
                <a:cs typeface="Arial" panose="020B0604020202020204" pitchFamily="34" charset="0"/>
              </a:rPr>
              <a:t>4. Déterminants médicaux : antécédents médicaux</a:t>
            </a:r>
            <a:endParaRPr lang="fr-FR" sz="2000" b="1" dirty="0">
              <a:latin typeface="Arial" panose="020B0604020202020204" pitchFamily="34" charset="0"/>
              <a:cs typeface="Arial" panose="020B0604020202020204" pitchFamily="34" charset="0"/>
            </a:endParaRPr>
          </a:p>
        </p:txBody>
      </p:sp>
      <p:graphicFrame>
        <p:nvGraphicFramePr>
          <p:cNvPr id="7" name="Espace réservé du contenu 6">
            <a:extLst>
              <a:ext uri="{FF2B5EF4-FFF2-40B4-BE49-F238E27FC236}">
                <a16:creationId xmlns:a16="http://schemas.microsoft.com/office/drawing/2014/main" id="{427DEE2B-F73A-14B4-4451-66D0E2D715C8}"/>
              </a:ext>
            </a:extLst>
          </p:cNvPr>
          <p:cNvGraphicFramePr>
            <a:graphicFrameLocks noGrp="1"/>
          </p:cNvGraphicFramePr>
          <p:nvPr>
            <p:ph idx="1"/>
            <p:extLst>
              <p:ext uri="{D42A27DB-BD31-4B8C-83A1-F6EECF244321}">
                <p14:modId xmlns:p14="http://schemas.microsoft.com/office/powerpoint/2010/main" val="231217753"/>
              </p:ext>
            </p:extLst>
          </p:nvPr>
        </p:nvGraphicFramePr>
        <p:xfrm>
          <a:off x="150830" y="2407378"/>
          <a:ext cx="11806284" cy="3368040"/>
        </p:xfrm>
        <a:graphic>
          <a:graphicData uri="http://schemas.openxmlformats.org/drawingml/2006/table">
            <a:tbl>
              <a:tblPr firstRow="1" firstCol="1" bandRow="1"/>
              <a:tblGrid>
                <a:gridCol w="3724484">
                  <a:extLst>
                    <a:ext uri="{9D8B030D-6E8A-4147-A177-3AD203B41FA5}">
                      <a16:colId xmlns:a16="http://schemas.microsoft.com/office/drawing/2014/main" val="1170765730"/>
                    </a:ext>
                  </a:extLst>
                </a:gridCol>
                <a:gridCol w="3135086">
                  <a:extLst>
                    <a:ext uri="{9D8B030D-6E8A-4147-A177-3AD203B41FA5}">
                      <a16:colId xmlns:a16="http://schemas.microsoft.com/office/drawing/2014/main" val="1852767828"/>
                    </a:ext>
                  </a:extLst>
                </a:gridCol>
                <a:gridCol w="1480457">
                  <a:extLst>
                    <a:ext uri="{9D8B030D-6E8A-4147-A177-3AD203B41FA5}">
                      <a16:colId xmlns:a16="http://schemas.microsoft.com/office/drawing/2014/main" val="429299536"/>
                    </a:ext>
                  </a:extLst>
                </a:gridCol>
                <a:gridCol w="2321793">
                  <a:extLst>
                    <a:ext uri="{9D8B030D-6E8A-4147-A177-3AD203B41FA5}">
                      <a16:colId xmlns:a16="http://schemas.microsoft.com/office/drawing/2014/main" val="3753904680"/>
                    </a:ext>
                  </a:extLst>
                </a:gridCol>
                <a:gridCol w="1144464">
                  <a:extLst>
                    <a:ext uri="{9D8B030D-6E8A-4147-A177-3AD203B41FA5}">
                      <a16:colId xmlns:a16="http://schemas.microsoft.com/office/drawing/2014/main" val="2351896148"/>
                    </a:ext>
                  </a:extLst>
                </a:gridCol>
              </a:tblGrid>
              <a:tr h="163606">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Lieu d’accouchement</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fr-FR"/>
                    </a:p>
                  </a:txBody>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ORA [IC</a:t>
                      </a:r>
                      <a:r>
                        <a:rPr lang="fr-FR" sz="1700" kern="100" baseline="-25000">
                          <a:effectLst/>
                          <a:latin typeface="Arial" panose="020B0604020202020204" pitchFamily="34" charset="0"/>
                          <a:ea typeface="Calibri" panose="020F0502020204030204" pitchFamily="34" charset="0"/>
                          <a:cs typeface="Arial" panose="020B0604020202020204" pitchFamily="34" charset="0"/>
                        </a:rPr>
                        <a:t>95%</a:t>
                      </a:r>
                      <a:r>
                        <a:rPr lang="fr-FR" sz="1700" kern="100">
                          <a:effectLst/>
                          <a:latin typeface="Arial" panose="020B0604020202020204" pitchFamily="34" charset="0"/>
                          <a:ea typeface="Calibri" panose="020F0502020204030204" pitchFamily="34" charset="0"/>
                          <a:cs typeface="Arial" panose="020B0604020202020204" pitchFamily="34" charset="0"/>
                        </a:rPr>
                        <a:t>]</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p</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06642948"/>
                  </a:ext>
                </a:extLst>
              </a:tr>
              <a:tr h="0">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Etablissement de santé</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A domicile</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09106070"/>
                  </a:ext>
                </a:extLst>
              </a:tr>
              <a:tr h="163606">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n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n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27281" marR="2728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8368951"/>
                  </a:ext>
                </a:extLst>
              </a:tr>
              <a:tr h="0">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Maladie nécessitant un suivi</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11164533"/>
                  </a:ext>
                </a:extLst>
              </a:tr>
              <a:tr h="0">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Oui</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20 (12,35)</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1" kern="100">
                          <a:effectLst/>
                          <a:latin typeface="Arial" panose="020B0604020202020204" pitchFamily="34" charset="0"/>
                          <a:ea typeface="Calibri" panose="020F0502020204030204" pitchFamily="34" charset="0"/>
                          <a:cs typeface="Arial" panose="020B0604020202020204" pitchFamily="34" charset="0"/>
                        </a:rPr>
                        <a:t>3 (3,57)</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1" kern="100">
                          <a:effectLst/>
                          <a:latin typeface="Arial" panose="020B0604020202020204" pitchFamily="34" charset="0"/>
                          <a:ea typeface="Calibri" panose="020F0502020204030204" pitchFamily="34" charset="0"/>
                          <a:cs typeface="Arial" panose="020B0604020202020204" pitchFamily="34" charset="0"/>
                        </a:rPr>
                        <a:t>204,12 [4,63-8995,42]</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0,006</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720755"/>
                  </a:ext>
                </a:extLst>
              </a:tr>
              <a:tr h="0">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Non</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142 (87,65)</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81 (96,43)</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20339682"/>
                  </a:ext>
                </a:extLst>
              </a:tr>
              <a:tr h="0">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Contraception avant dernière grossesse</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267309"/>
                  </a:ext>
                </a:extLst>
              </a:tr>
              <a:tr h="163606">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Oui</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69 (42,59)</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46 (54,76)</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1,29 [0,17-9,79]</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0,802</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54304909"/>
                  </a:ext>
                </a:extLst>
              </a:tr>
              <a:tr h="0">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Non</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93 (57,41)</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38 (45,24)</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6446685"/>
                  </a:ext>
                </a:extLst>
              </a:tr>
              <a:tr h="0">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Chirurgie</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74452464"/>
                  </a:ext>
                </a:extLst>
              </a:tr>
              <a:tr h="163606">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Oui</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6 (3,70)</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3 (3,57)</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1,01 [0,02-41,56]</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0,993</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68380420"/>
                  </a:ext>
                </a:extLst>
              </a:tr>
              <a:tr h="0">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Non</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156 (96,30)</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81 (96,43)</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35786719"/>
                  </a:ext>
                </a:extLst>
              </a:tr>
            </a:tbl>
          </a:graphicData>
        </a:graphic>
      </p:graphicFrame>
      <p:graphicFrame>
        <p:nvGraphicFramePr>
          <p:cNvPr id="2" name="Tableau 1">
            <a:extLst>
              <a:ext uri="{FF2B5EF4-FFF2-40B4-BE49-F238E27FC236}">
                <a16:creationId xmlns:a16="http://schemas.microsoft.com/office/drawing/2014/main" id="{2DC0CDC3-ADB5-B4FF-426A-21406C787A55}"/>
              </a:ext>
            </a:extLst>
          </p:cNvPr>
          <p:cNvGraphicFramePr>
            <a:graphicFrameLocks noGrp="1"/>
          </p:cNvGraphicFramePr>
          <p:nvPr>
            <p:extLst>
              <p:ext uri="{D42A27DB-BD31-4B8C-83A1-F6EECF244321}">
                <p14:modId xmlns:p14="http://schemas.microsoft.com/office/powerpoint/2010/main" val="4225466967"/>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A9A9A9"/>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rgbClr val="A9A9A9"/>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chemeClr val="tx1"/>
                          </a:solidFill>
                          <a:latin typeface="Arial" panose="020B0604020202020204" pitchFamily="34" charset="0"/>
                          <a:ea typeface="+mn-ea"/>
                          <a:cs typeface="Arial" panose="020B0604020202020204" pitchFamily="34" charset="0"/>
                        </a:rPr>
                        <a:t>RESULTATS</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DISCUSSION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3473790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1A8326-8A68-95F1-CD00-60F34E86996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C4B9CCC-4904-6DF7-DB85-9460278BAE34}"/>
              </a:ext>
            </a:extLst>
          </p:cNvPr>
          <p:cNvSpPr>
            <a:spLocks noGrp="1"/>
          </p:cNvSpPr>
          <p:nvPr>
            <p:ph type="ctrTitle"/>
          </p:nvPr>
        </p:nvSpPr>
        <p:spPr>
          <a:xfrm>
            <a:off x="593889" y="2617774"/>
            <a:ext cx="11151910" cy="1630838"/>
          </a:xfrm>
        </p:spPr>
        <p:txBody>
          <a:bodyPr>
            <a:normAutofit/>
          </a:bodyPr>
          <a:lstStyle/>
          <a:p>
            <a:r>
              <a:rPr lang="fr-FR" sz="3200" b="1" dirty="0">
                <a:latin typeface="Arial" panose="020B0604020202020204" pitchFamily="34" charset="0"/>
                <a:cs typeface="Arial" panose="020B0604020202020204" pitchFamily="34" charset="0"/>
              </a:rPr>
              <a:t>Analyse des facteurs associés à l’accouchement en établissement de santé dans la Région d’Analamanga : une étude transversale</a:t>
            </a:r>
          </a:p>
        </p:txBody>
      </p:sp>
      <p:sp>
        <p:nvSpPr>
          <p:cNvPr id="4" name="Rectangle 3">
            <a:extLst>
              <a:ext uri="{FF2B5EF4-FFF2-40B4-BE49-F238E27FC236}">
                <a16:creationId xmlns:a16="http://schemas.microsoft.com/office/drawing/2014/main" id="{EBC7E601-7BDA-C828-5F08-9C990D5FE854}"/>
              </a:ext>
            </a:extLst>
          </p:cNvPr>
          <p:cNvSpPr/>
          <p:nvPr/>
        </p:nvSpPr>
        <p:spPr>
          <a:xfrm>
            <a:off x="575035" y="2617775"/>
            <a:ext cx="11180190" cy="1630837"/>
          </a:xfrm>
          <a:prstGeom prst="rect">
            <a:avLst/>
          </a:prstGeom>
          <a:noFill/>
          <a:ln w="254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8405535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7BC7F4-0D88-26A1-8197-582313F099D1}"/>
            </a:ext>
          </a:extLst>
        </p:cNvPr>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44CA3FA8-BEE2-D3BB-50EE-1949D8BE009B}"/>
              </a:ext>
            </a:extLst>
          </p:cNvPr>
          <p:cNvSpPr>
            <a:spLocks noGrp="1"/>
          </p:cNvSpPr>
          <p:nvPr>
            <p:ph type="sldNum" sz="quarter" idx="12"/>
          </p:nvPr>
        </p:nvSpPr>
        <p:spPr>
          <a:xfrm>
            <a:off x="11425065" y="6492875"/>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20</a:t>
            </a:fld>
            <a:endParaRPr lang="fr-FR" sz="1600" dirty="0">
              <a:solidFill>
                <a:schemeClr val="tx1"/>
              </a:solidFill>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BC60689A-EB0A-170C-2BB9-1C0A71247100}"/>
              </a:ext>
            </a:extLst>
          </p:cNvPr>
          <p:cNvSpPr txBox="1"/>
          <p:nvPr/>
        </p:nvSpPr>
        <p:spPr>
          <a:xfrm>
            <a:off x="118556" y="900072"/>
            <a:ext cx="11882278" cy="400110"/>
          </a:xfrm>
          <a:prstGeom prst="rect">
            <a:avLst/>
          </a:prstGeom>
          <a:solidFill>
            <a:schemeClr val="accent2">
              <a:lumMod val="20000"/>
              <a:lumOff val="80000"/>
            </a:schemeClr>
          </a:solidFill>
        </p:spPr>
        <p:txBody>
          <a:bodyPr wrap="square" rtlCol="0">
            <a:spAutoFit/>
          </a:bodyPr>
          <a:lstStyle/>
          <a:p>
            <a:r>
              <a:rPr lang="fr-FR" sz="2000" b="1" dirty="0">
                <a:effectLst/>
                <a:latin typeface="Arial" panose="020B0604020202020204" pitchFamily="34" charset="0"/>
                <a:ea typeface="Calibri" panose="020F0502020204030204" pitchFamily="34" charset="0"/>
                <a:cs typeface="Arial" panose="020B0604020202020204" pitchFamily="34" charset="0"/>
              </a:rPr>
              <a:t>5. Déterminants médicaux : pratiques de consultations prénatales (CPN)</a:t>
            </a:r>
            <a:endParaRPr lang="fr-FR" sz="2000" b="1" dirty="0">
              <a:latin typeface="Arial" panose="020B0604020202020204" pitchFamily="34" charset="0"/>
              <a:cs typeface="Arial" panose="020B0604020202020204" pitchFamily="34" charset="0"/>
            </a:endParaRPr>
          </a:p>
        </p:txBody>
      </p:sp>
      <p:graphicFrame>
        <p:nvGraphicFramePr>
          <p:cNvPr id="2" name="Espace réservé du contenu 1">
            <a:extLst>
              <a:ext uri="{FF2B5EF4-FFF2-40B4-BE49-F238E27FC236}">
                <a16:creationId xmlns:a16="http://schemas.microsoft.com/office/drawing/2014/main" id="{AFBEAF6C-620A-04F7-DFEB-DABF37689A8B}"/>
              </a:ext>
            </a:extLst>
          </p:cNvPr>
          <p:cNvGraphicFramePr>
            <a:graphicFrameLocks noGrp="1"/>
          </p:cNvGraphicFramePr>
          <p:nvPr>
            <p:ph idx="1"/>
            <p:extLst>
              <p:ext uri="{D42A27DB-BD31-4B8C-83A1-F6EECF244321}">
                <p14:modId xmlns:p14="http://schemas.microsoft.com/office/powerpoint/2010/main" val="1459542186"/>
              </p:ext>
            </p:extLst>
          </p:nvPr>
        </p:nvGraphicFramePr>
        <p:xfrm>
          <a:off x="118556" y="1402377"/>
          <a:ext cx="11798222" cy="5212080"/>
        </p:xfrm>
        <a:graphic>
          <a:graphicData uri="http://schemas.openxmlformats.org/drawingml/2006/table">
            <a:tbl>
              <a:tblPr firstRow="1" firstCol="1" bandRow="1"/>
              <a:tblGrid>
                <a:gridCol w="4566741">
                  <a:extLst>
                    <a:ext uri="{9D8B030D-6E8A-4147-A177-3AD203B41FA5}">
                      <a16:colId xmlns:a16="http://schemas.microsoft.com/office/drawing/2014/main" val="1830168776"/>
                    </a:ext>
                  </a:extLst>
                </a:gridCol>
                <a:gridCol w="2589739">
                  <a:extLst>
                    <a:ext uri="{9D8B030D-6E8A-4147-A177-3AD203B41FA5}">
                      <a16:colId xmlns:a16="http://schemas.microsoft.com/office/drawing/2014/main" val="3063150129"/>
                    </a:ext>
                  </a:extLst>
                </a:gridCol>
                <a:gridCol w="1617409">
                  <a:extLst>
                    <a:ext uri="{9D8B030D-6E8A-4147-A177-3AD203B41FA5}">
                      <a16:colId xmlns:a16="http://schemas.microsoft.com/office/drawing/2014/main" val="587867465"/>
                    </a:ext>
                  </a:extLst>
                </a:gridCol>
                <a:gridCol w="2104846">
                  <a:extLst>
                    <a:ext uri="{9D8B030D-6E8A-4147-A177-3AD203B41FA5}">
                      <a16:colId xmlns:a16="http://schemas.microsoft.com/office/drawing/2014/main" val="3740921689"/>
                    </a:ext>
                  </a:extLst>
                </a:gridCol>
                <a:gridCol w="919487">
                  <a:extLst>
                    <a:ext uri="{9D8B030D-6E8A-4147-A177-3AD203B41FA5}">
                      <a16:colId xmlns:a16="http://schemas.microsoft.com/office/drawing/2014/main" val="1594135787"/>
                    </a:ext>
                  </a:extLst>
                </a:gridCol>
              </a:tblGrid>
              <a:tr h="0">
                <a:tc>
                  <a:txBody>
                    <a:bodyPr/>
                    <a:lstStyle/>
                    <a:p>
                      <a:pPr>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Lieu d’accouchement</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fr-FR"/>
                    </a:p>
                  </a:txBody>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ORA [IC</a:t>
                      </a:r>
                      <a:r>
                        <a:rPr lang="fr-FR" sz="1800" kern="100" baseline="-25000">
                          <a:effectLst/>
                          <a:latin typeface="Arial" panose="020B0604020202020204" pitchFamily="34" charset="0"/>
                          <a:ea typeface="Calibri" panose="020F0502020204030204" pitchFamily="34" charset="0"/>
                          <a:cs typeface="Arial" panose="020B0604020202020204" pitchFamily="34" charset="0"/>
                        </a:rPr>
                        <a:t>95%</a:t>
                      </a:r>
                      <a:r>
                        <a:rPr lang="fr-FR" sz="1800" kern="100">
                          <a:effectLst/>
                          <a:latin typeface="Arial" panose="020B0604020202020204" pitchFamily="34" charset="0"/>
                          <a:ea typeface="Calibri" panose="020F0502020204030204" pitchFamily="34" charset="0"/>
                          <a:cs typeface="Arial" panose="020B0604020202020204" pitchFamily="34" charset="0"/>
                        </a:rPr>
                        <a:t>]</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p</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85115452"/>
                  </a:ext>
                </a:extLst>
              </a:tr>
              <a:tr h="0">
                <a:tc>
                  <a:txBody>
                    <a:bodyPr/>
                    <a:lstStyle/>
                    <a:p>
                      <a:pPr>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Etablissement de santé</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A domicile</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7570130"/>
                  </a:ext>
                </a:extLst>
              </a:tr>
              <a:tr h="123660">
                <a:tc>
                  <a:txBody>
                    <a:bodyPr/>
                    <a:lstStyle/>
                    <a:p>
                      <a:pPr>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n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n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53786802"/>
                  </a:ext>
                </a:extLst>
              </a:tr>
              <a:tr h="0">
                <a:tc>
                  <a:txBody>
                    <a:bodyPr/>
                    <a:lstStyle/>
                    <a:p>
                      <a:pPr>
                        <a:lnSpc>
                          <a:spcPct val="100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CPN1 au cours du premier trimestre</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4132156"/>
                  </a:ext>
                </a:extLst>
              </a:tr>
              <a:tr h="123660">
                <a:tc>
                  <a:txBody>
                    <a:bodyPr/>
                    <a:lstStyle/>
                    <a:p>
                      <a:pPr>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Oui</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76 (46,91)</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19 (23,71)</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1,69 [0,30-9,30]</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0,546</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6551355"/>
                  </a:ext>
                </a:extLst>
              </a:tr>
              <a:tr h="123660">
                <a:tc>
                  <a:txBody>
                    <a:bodyPr/>
                    <a:lstStyle/>
                    <a:p>
                      <a:pPr>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Non</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86 (53,09)</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63 (76,83)</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1</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3699824"/>
                  </a:ext>
                </a:extLst>
              </a:tr>
              <a:tr h="123660">
                <a:tc>
                  <a:txBody>
                    <a:bodyPr/>
                    <a:lstStyle/>
                    <a:p>
                      <a:pPr>
                        <a:lnSpc>
                          <a:spcPct val="100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Nombre de CPN ≥ 4</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25290642"/>
                  </a:ext>
                </a:extLst>
              </a:tr>
              <a:tr h="123660">
                <a:tc>
                  <a:txBody>
                    <a:bodyPr/>
                    <a:lstStyle/>
                    <a:p>
                      <a:pPr>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Oui</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131 (80,86)</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43 (52,44)</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1,37 [0,23-7,97]</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0,722</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3820465"/>
                  </a:ext>
                </a:extLst>
              </a:tr>
              <a:tr h="123660">
                <a:tc>
                  <a:txBody>
                    <a:bodyPr/>
                    <a:lstStyle/>
                    <a:p>
                      <a:pPr>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Non</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31 (19,14)</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39 (47,56)</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1</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19675247"/>
                  </a:ext>
                </a:extLst>
              </a:tr>
              <a:tr h="0">
                <a:tc>
                  <a:txBody>
                    <a:bodyPr/>
                    <a:lstStyle/>
                    <a:p>
                      <a:pPr>
                        <a:lnSpc>
                          <a:spcPct val="100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CPN dans un même endroit</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67131820"/>
                  </a:ext>
                </a:extLst>
              </a:tr>
              <a:tr h="123660">
                <a:tc>
                  <a:txBody>
                    <a:bodyPr/>
                    <a:lstStyle/>
                    <a:p>
                      <a:pPr>
                        <a:lnSpc>
                          <a:spcPct val="100000"/>
                        </a:lnSpc>
                        <a:spcAft>
                          <a:spcPts val="800"/>
                        </a:spcAft>
                        <a:buNone/>
                      </a:pPr>
                      <a:r>
                        <a:rPr lang="fr-FR" sz="1800" b="1" kern="100">
                          <a:effectLst/>
                          <a:latin typeface="Arial" panose="020B0604020202020204" pitchFamily="34" charset="0"/>
                          <a:ea typeface="Calibri" panose="020F0502020204030204" pitchFamily="34" charset="0"/>
                          <a:cs typeface="Arial" panose="020B0604020202020204" pitchFamily="34" charset="0"/>
                        </a:rPr>
                        <a:t>Oui</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b="1" kern="100">
                          <a:effectLst/>
                          <a:latin typeface="Arial" panose="020B0604020202020204" pitchFamily="34" charset="0"/>
                          <a:ea typeface="Calibri" panose="020F0502020204030204" pitchFamily="34" charset="0"/>
                          <a:cs typeface="Arial" panose="020B0604020202020204" pitchFamily="34" charset="0"/>
                        </a:rPr>
                        <a:t>133 (82,10)</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b="1" kern="100">
                          <a:effectLst/>
                          <a:latin typeface="Arial" panose="020B0604020202020204" pitchFamily="34" charset="0"/>
                          <a:ea typeface="Calibri" panose="020F0502020204030204" pitchFamily="34" charset="0"/>
                          <a:cs typeface="Arial" panose="020B0604020202020204" pitchFamily="34" charset="0"/>
                        </a:rPr>
                        <a:t>53 (64,63)</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8,36 [1,35-51,48]</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0,022</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4011379"/>
                  </a:ext>
                </a:extLst>
              </a:tr>
              <a:tr h="123660">
                <a:tc>
                  <a:txBody>
                    <a:bodyPr/>
                    <a:lstStyle/>
                    <a:p>
                      <a:pPr>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Non</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29 (17,90)</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29 (35,37)</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1</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5764399"/>
                  </a:ext>
                </a:extLst>
              </a:tr>
              <a:tr h="0">
                <a:tc>
                  <a:txBody>
                    <a:bodyPr/>
                    <a:lstStyle/>
                    <a:p>
                      <a:pPr>
                        <a:lnSpc>
                          <a:spcPct val="100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Accompagné par d’autre personne durant les CPN</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2780385"/>
                  </a:ext>
                </a:extLst>
              </a:tr>
              <a:tr h="123660">
                <a:tc>
                  <a:txBody>
                    <a:bodyPr/>
                    <a:lstStyle/>
                    <a:p>
                      <a:pPr>
                        <a:lnSpc>
                          <a:spcPct val="100000"/>
                        </a:lnSpc>
                        <a:spcAft>
                          <a:spcPts val="800"/>
                        </a:spcAft>
                        <a:buNone/>
                      </a:pPr>
                      <a:r>
                        <a:rPr lang="fr-FR" sz="1800" b="1" kern="100">
                          <a:effectLst/>
                          <a:latin typeface="Arial" panose="020B0604020202020204" pitchFamily="34" charset="0"/>
                          <a:ea typeface="Calibri" panose="020F0502020204030204" pitchFamily="34" charset="0"/>
                          <a:cs typeface="Arial" panose="020B0604020202020204" pitchFamily="34" charset="0"/>
                        </a:rPr>
                        <a:t>Oui</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b="1" kern="100">
                          <a:effectLst/>
                          <a:latin typeface="Arial" panose="020B0604020202020204" pitchFamily="34" charset="0"/>
                          <a:ea typeface="Calibri" panose="020F0502020204030204" pitchFamily="34" charset="0"/>
                          <a:cs typeface="Arial" panose="020B0604020202020204" pitchFamily="34" charset="0"/>
                        </a:rPr>
                        <a:t>66 (40,74)</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b="1" kern="100">
                          <a:effectLst/>
                          <a:latin typeface="Arial" panose="020B0604020202020204" pitchFamily="34" charset="0"/>
                          <a:ea typeface="Calibri" panose="020F0502020204030204" pitchFamily="34" charset="0"/>
                          <a:cs typeface="Arial" panose="020B0604020202020204" pitchFamily="34" charset="0"/>
                        </a:rPr>
                        <a:t>26 (31,71)</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10,68 [1,32-86,05]</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0,026</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61544531"/>
                  </a:ext>
                </a:extLst>
              </a:tr>
              <a:tr h="123660">
                <a:tc>
                  <a:txBody>
                    <a:bodyPr/>
                    <a:lstStyle/>
                    <a:p>
                      <a:pPr>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Non</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96 (59,26)</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56 (68,29)</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1</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7683918"/>
                  </a:ext>
                </a:extLst>
              </a:tr>
              <a:tr h="0">
                <a:tc>
                  <a:txBody>
                    <a:bodyPr/>
                    <a:lstStyle/>
                    <a:p>
                      <a:pPr>
                        <a:lnSpc>
                          <a:spcPct val="100000"/>
                        </a:lnSpc>
                        <a:spcAft>
                          <a:spcPts val="800"/>
                        </a:spcAft>
                        <a:buNone/>
                      </a:pPr>
                      <a:r>
                        <a:rPr lang="fr-FR" sz="1800" b="1" kern="100" dirty="0">
                          <a:effectLst/>
                          <a:latin typeface="Arial" panose="020B0604020202020204" pitchFamily="34" charset="0"/>
                          <a:ea typeface="Calibri" panose="020F0502020204030204" pitchFamily="34" charset="0"/>
                          <a:cs typeface="Arial" panose="020B0604020202020204" pitchFamily="34" charset="0"/>
                        </a:rPr>
                        <a:t>CPN en dehors de personnel de santé</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8799212"/>
                  </a:ext>
                </a:extLst>
              </a:tr>
              <a:tr h="0">
                <a:tc>
                  <a:txBody>
                    <a:bodyPr/>
                    <a:lstStyle/>
                    <a:p>
                      <a:pPr>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Oui</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38 (23,46)</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39 (47,56)</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0,15 [0,02-0,86]</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0,034</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71411763"/>
                  </a:ext>
                </a:extLst>
              </a:tr>
              <a:tr h="123660">
                <a:tc>
                  <a:txBody>
                    <a:bodyPr/>
                    <a:lstStyle/>
                    <a:p>
                      <a:pPr>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Non</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124 (76,54)</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43 (52,44)</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a:effectLst/>
                          <a:latin typeface="Arial" panose="020B0604020202020204" pitchFamily="34" charset="0"/>
                          <a:ea typeface="Calibri" panose="020F0502020204030204" pitchFamily="34" charset="0"/>
                          <a:cs typeface="Arial" panose="020B0604020202020204" pitchFamily="34" charset="0"/>
                        </a:rPr>
                        <a:t>1</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800" kern="100" dirty="0">
                          <a:effectLst/>
                          <a:latin typeface="Arial" panose="020B0604020202020204" pitchFamily="34" charset="0"/>
                          <a:ea typeface="Calibri" panose="020F0502020204030204" pitchFamily="34" charset="0"/>
                          <a:cs typeface="Arial" panose="020B0604020202020204" pitchFamily="34" charset="0"/>
                        </a:rPr>
                        <a:t> </a:t>
                      </a:r>
                    </a:p>
                  </a:txBody>
                  <a:tcPr marL="34608" marR="34608"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36453167"/>
                  </a:ext>
                </a:extLst>
              </a:tr>
            </a:tbl>
          </a:graphicData>
        </a:graphic>
      </p:graphicFrame>
      <p:graphicFrame>
        <p:nvGraphicFramePr>
          <p:cNvPr id="3" name="Tableau 2">
            <a:extLst>
              <a:ext uri="{FF2B5EF4-FFF2-40B4-BE49-F238E27FC236}">
                <a16:creationId xmlns:a16="http://schemas.microsoft.com/office/drawing/2014/main" id="{8FA6602D-9AEF-EB13-3256-C1A5F653997B}"/>
              </a:ext>
            </a:extLst>
          </p:cNvPr>
          <p:cNvGraphicFramePr>
            <a:graphicFrameLocks noGrp="1"/>
          </p:cNvGraphicFramePr>
          <p:nvPr>
            <p:extLst>
              <p:ext uri="{D42A27DB-BD31-4B8C-83A1-F6EECF244321}">
                <p14:modId xmlns:p14="http://schemas.microsoft.com/office/powerpoint/2010/main" val="4225466967"/>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A9A9A9"/>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rgbClr val="A9A9A9"/>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chemeClr val="tx1"/>
                          </a:solidFill>
                          <a:latin typeface="Arial" panose="020B0604020202020204" pitchFamily="34" charset="0"/>
                          <a:ea typeface="+mn-ea"/>
                          <a:cs typeface="Arial" panose="020B0604020202020204" pitchFamily="34" charset="0"/>
                        </a:rPr>
                        <a:t>RESULTATS</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DISCUSSION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37847171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75244-7529-5DA6-83C9-CF66E2E8C84B}"/>
            </a:ext>
          </a:extLst>
        </p:cNvPr>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8FDBE974-2BB3-F55C-C05F-B5A03BF74EA8}"/>
              </a:ext>
            </a:extLst>
          </p:cNvPr>
          <p:cNvSpPr>
            <a:spLocks noGrp="1"/>
          </p:cNvSpPr>
          <p:nvPr>
            <p:ph type="sldNum" sz="quarter" idx="12"/>
          </p:nvPr>
        </p:nvSpPr>
        <p:spPr>
          <a:xfrm>
            <a:off x="11425065" y="6492875"/>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21</a:t>
            </a:fld>
            <a:endParaRPr lang="fr-FR" sz="1600" dirty="0">
              <a:solidFill>
                <a:schemeClr val="tx1"/>
              </a:solidFill>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2CC470A5-317B-7922-AD7D-1DBFC6FF3408}"/>
              </a:ext>
            </a:extLst>
          </p:cNvPr>
          <p:cNvSpPr txBox="1"/>
          <p:nvPr/>
        </p:nvSpPr>
        <p:spPr>
          <a:xfrm>
            <a:off x="118556" y="1059730"/>
            <a:ext cx="11882278" cy="400110"/>
          </a:xfrm>
          <a:prstGeom prst="rect">
            <a:avLst/>
          </a:prstGeom>
          <a:solidFill>
            <a:schemeClr val="accent2">
              <a:lumMod val="20000"/>
              <a:lumOff val="80000"/>
            </a:schemeClr>
          </a:solidFill>
        </p:spPr>
        <p:txBody>
          <a:bodyPr wrap="square" rtlCol="0">
            <a:spAutoFit/>
          </a:bodyPr>
          <a:lstStyle/>
          <a:p>
            <a:r>
              <a:rPr lang="fr-FR" sz="2000" b="1" dirty="0">
                <a:effectLst/>
                <a:latin typeface="Arial" panose="020B0604020202020204" pitchFamily="34" charset="0"/>
                <a:ea typeface="Calibri" panose="020F0502020204030204" pitchFamily="34" charset="0"/>
                <a:cs typeface="Arial" panose="020B0604020202020204" pitchFamily="34" charset="0"/>
              </a:rPr>
              <a:t>6. Déterminants par rapport à l’offre de santé</a:t>
            </a:r>
            <a:endParaRPr lang="fr-FR" sz="2000" b="1" dirty="0">
              <a:latin typeface="Arial" panose="020B0604020202020204" pitchFamily="34" charset="0"/>
              <a:cs typeface="Arial" panose="020B0604020202020204" pitchFamily="34" charset="0"/>
            </a:endParaRPr>
          </a:p>
        </p:txBody>
      </p:sp>
      <p:graphicFrame>
        <p:nvGraphicFramePr>
          <p:cNvPr id="8" name="Espace réservé du contenu 7">
            <a:extLst>
              <a:ext uri="{FF2B5EF4-FFF2-40B4-BE49-F238E27FC236}">
                <a16:creationId xmlns:a16="http://schemas.microsoft.com/office/drawing/2014/main" id="{B78F6F5E-F1CC-2894-A2AB-29C4032C38AD}"/>
              </a:ext>
            </a:extLst>
          </p:cNvPr>
          <p:cNvGraphicFramePr>
            <a:graphicFrameLocks noGrp="1"/>
          </p:cNvGraphicFramePr>
          <p:nvPr>
            <p:ph idx="1"/>
            <p:extLst>
              <p:ext uri="{D42A27DB-BD31-4B8C-83A1-F6EECF244321}">
                <p14:modId xmlns:p14="http://schemas.microsoft.com/office/powerpoint/2010/main" val="1345223093"/>
              </p:ext>
            </p:extLst>
          </p:nvPr>
        </p:nvGraphicFramePr>
        <p:xfrm>
          <a:off x="118555" y="1775050"/>
          <a:ext cx="11882277" cy="4404360"/>
        </p:xfrm>
        <a:graphic>
          <a:graphicData uri="http://schemas.openxmlformats.org/drawingml/2006/table">
            <a:tbl>
              <a:tblPr firstRow="1" firstCol="1" bandRow="1"/>
              <a:tblGrid>
                <a:gridCol w="4105102">
                  <a:extLst>
                    <a:ext uri="{9D8B030D-6E8A-4147-A177-3AD203B41FA5}">
                      <a16:colId xmlns:a16="http://schemas.microsoft.com/office/drawing/2014/main" val="2079387518"/>
                    </a:ext>
                  </a:extLst>
                </a:gridCol>
                <a:gridCol w="2950029">
                  <a:extLst>
                    <a:ext uri="{9D8B030D-6E8A-4147-A177-3AD203B41FA5}">
                      <a16:colId xmlns:a16="http://schemas.microsoft.com/office/drawing/2014/main" val="2115104593"/>
                    </a:ext>
                  </a:extLst>
                </a:gridCol>
                <a:gridCol w="1676400">
                  <a:extLst>
                    <a:ext uri="{9D8B030D-6E8A-4147-A177-3AD203B41FA5}">
                      <a16:colId xmlns:a16="http://schemas.microsoft.com/office/drawing/2014/main" val="1910566157"/>
                    </a:ext>
                  </a:extLst>
                </a:gridCol>
                <a:gridCol w="1998914">
                  <a:extLst>
                    <a:ext uri="{9D8B030D-6E8A-4147-A177-3AD203B41FA5}">
                      <a16:colId xmlns:a16="http://schemas.microsoft.com/office/drawing/2014/main" val="2669830502"/>
                    </a:ext>
                  </a:extLst>
                </a:gridCol>
                <a:gridCol w="1151832">
                  <a:extLst>
                    <a:ext uri="{9D8B030D-6E8A-4147-A177-3AD203B41FA5}">
                      <a16:colId xmlns:a16="http://schemas.microsoft.com/office/drawing/2014/main" val="500359031"/>
                    </a:ext>
                  </a:extLst>
                </a:gridCol>
              </a:tblGrid>
              <a:tr h="0">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Lieu d’accouchement</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fr-FR"/>
                    </a:p>
                  </a:txBody>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ORA [IC</a:t>
                      </a:r>
                      <a:r>
                        <a:rPr lang="fr-FR" sz="1700" kern="100" baseline="-25000">
                          <a:effectLst/>
                          <a:latin typeface="Arial" panose="020B0604020202020204" pitchFamily="34" charset="0"/>
                          <a:ea typeface="Calibri" panose="020F0502020204030204" pitchFamily="34" charset="0"/>
                          <a:cs typeface="Arial" panose="020B0604020202020204" pitchFamily="34" charset="0"/>
                        </a:rPr>
                        <a:t>95%</a:t>
                      </a:r>
                      <a:r>
                        <a:rPr lang="fr-FR" sz="1700" kern="100">
                          <a:effectLst/>
                          <a:latin typeface="Arial" panose="020B0604020202020204" pitchFamily="34" charset="0"/>
                          <a:ea typeface="Calibri" panose="020F0502020204030204" pitchFamily="34" charset="0"/>
                          <a:cs typeface="Arial" panose="020B0604020202020204" pitchFamily="34" charset="0"/>
                        </a:rPr>
                        <a:t>]</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p</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59887548"/>
                  </a:ext>
                </a:extLst>
              </a:tr>
              <a:tr h="0">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Etablissement de santé</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A domicile</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47226314"/>
                  </a:ext>
                </a:extLst>
              </a:tr>
              <a:tr h="0">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n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68655470"/>
                  </a:ext>
                </a:extLst>
              </a:tr>
              <a:tr h="135029">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Type d’établissement de santé  le plus proche</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83506780"/>
                  </a:ext>
                </a:extLst>
              </a:tr>
              <a:tr h="0">
                <a:tc>
                  <a:txBody>
                    <a:bodyPr/>
                    <a:lstStyle/>
                    <a:p>
                      <a:pPr>
                        <a:lnSpc>
                          <a:spcPct val="100000"/>
                        </a:lnSpc>
                        <a:spcAft>
                          <a:spcPts val="800"/>
                        </a:spcAft>
                        <a:buNone/>
                      </a:pPr>
                      <a:r>
                        <a:rPr lang="fr-FR" sz="1700" b="0" kern="100" dirty="0">
                          <a:effectLst/>
                          <a:latin typeface="Arial" panose="020B0604020202020204" pitchFamily="34" charset="0"/>
                          <a:ea typeface="Calibri" panose="020F0502020204030204" pitchFamily="34" charset="0"/>
                          <a:cs typeface="Arial" panose="020B0604020202020204" pitchFamily="34" charset="0"/>
                        </a:rPr>
                        <a:t>Cabinet médical</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0" kern="100" dirty="0">
                          <a:effectLst/>
                          <a:latin typeface="Arial" panose="020B0604020202020204" pitchFamily="34" charset="0"/>
                          <a:ea typeface="Calibri" panose="020F0502020204030204" pitchFamily="34" charset="0"/>
                          <a:cs typeface="Arial" panose="020B0604020202020204" pitchFamily="34" charset="0"/>
                        </a:rPr>
                        <a:t>9 (5,56)</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0" kern="100" dirty="0">
                          <a:effectLst/>
                          <a:latin typeface="Arial" panose="020B0604020202020204" pitchFamily="34" charset="0"/>
                          <a:ea typeface="Calibri" panose="020F0502020204030204" pitchFamily="34" charset="0"/>
                          <a:cs typeface="Arial" panose="020B0604020202020204" pitchFamily="34" charset="0"/>
                        </a:rPr>
                        <a:t>6 (7,14)</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0" kern="100" dirty="0">
                          <a:effectLst/>
                          <a:latin typeface="Arial" panose="020B0604020202020204" pitchFamily="34" charset="0"/>
                          <a:ea typeface="Calibri" panose="020F0502020204030204" pitchFamily="34" charset="0"/>
                          <a:cs typeface="Arial" panose="020B0604020202020204" pitchFamily="34" charset="0"/>
                        </a:rPr>
                        <a:t>0,01 [0,00-0,30]</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0" kern="100" dirty="0">
                          <a:effectLst/>
                          <a:latin typeface="Arial" panose="020B0604020202020204" pitchFamily="34" charset="0"/>
                          <a:ea typeface="Calibri" panose="020F0502020204030204" pitchFamily="34" charset="0"/>
                          <a:cs typeface="Arial" panose="020B0604020202020204" pitchFamily="34" charset="0"/>
                        </a:rPr>
                        <a:t>0,007</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72772198"/>
                  </a:ext>
                </a:extLst>
              </a:tr>
              <a:tr h="0">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CSB</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134 (82,72)</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69 (82,14)</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00386294"/>
                  </a:ext>
                </a:extLst>
              </a:tr>
              <a:tr h="0">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Clinique médicale</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4 (2,47)</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 (1,19)</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3,18 [0,02-369,78]</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0,633</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54098813"/>
                  </a:ext>
                </a:extLst>
              </a:tr>
              <a:tr h="0">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Hôpital</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15 (9,26)</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8 (9,52)</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9,59 [0,63-144,68]</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0,102</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83432772"/>
                  </a:ext>
                </a:extLst>
              </a:tr>
              <a:tr h="0">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Distance entre domicile et établissement de santé le plus proche</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0040271"/>
                  </a:ext>
                </a:extLst>
              </a:tr>
              <a:tr h="0">
                <a:tc>
                  <a:txBody>
                    <a:bodyPr/>
                    <a:lstStyle/>
                    <a:p>
                      <a:pPr>
                        <a:lnSpc>
                          <a:spcPct val="100000"/>
                        </a:lnSpc>
                        <a:spcAft>
                          <a:spcPts val="800"/>
                        </a:spcAft>
                        <a:buNone/>
                      </a:pPr>
                      <a:r>
                        <a:rPr lang="fr-FR" sz="1700" b="1" kern="100">
                          <a:effectLst/>
                          <a:latin typeface="Arial" panose="020B0604020202020204" pitchFamily="34" charset="0"/>
                          <a:ea typeface="Calibri" panose="020F0502020204030204" pitchFamily="34" charset="0"/>
                          <a:cs typeface="Arial" panose="020B0604020202020204" pitchFamily="34" charset="0"/>
                        </a:rPr>
                        <a:t>≤ 1 km</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1" kern="100">
                          <a:effectLst/>
                          <a:latin typeface="Arial" panose="020B0604020202020204" pitchFamily="34" charset="0"/>
                          <a:ea typeface="Calibri" panose="020F0502020204030204" pitchFamily="34" charset="0"/>
                          <a:cs typeface="Arial" panose="020B0604020202020204" pitchFamily="34" charset="0"/>
                        </a:rPr>
                        <a:t>123 (75,93)</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1" kern="100">
                          <a:effectLst/>
                          <a:latin typeface="Arial" panose="020B0604020202020204" pitchFamily="34" charset="0"/>
                          <a:ea typeface="Calibri" panose="020F0502020204030204" pitchFamily="34" charset="0"/>
                          <a:cs typeface="Arial" panose="020B0604020202020204" pitchFamily="34" charset="0"/>
                        </a:rPr>
                        <a:t>39 (46,43)</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32,69 [3,90-273,82]</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0,001</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51089461"/>
                  </a:ext>
                </a:extLst>
              </a:tr>
              <a:tr h="0">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&gt; 1 km</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39 (24,07)</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45 (53,57)</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98260085"/>
                  </a:ext>
                </a:extLst>
              </a:tr>
              <a:tr h="0">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Agent de santé toujours disponible dans l’établissement de santé</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9899171"/>
                  </a:ext>
                </a:extLst>
              </a:tr>
              <a:tr h="0">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Oui</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155 (95,68)</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81 (96,43)</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2,17 [0,06-70,13]</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0,662</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37938473"/>
                  </a:ext>
                </a:extLst>
              </a:tr>
              <a:tr h="223135">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Non</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7 (4,32)</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3 (3,57)</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6615339"/>
                  </a:ext>
                </a:extLst>
              </a:tr>
            </a:tbl>
          </a:graphicData>
        </a:graphic>
      </p:graphicFrame>
      <p:graphicFrame>
        <p:nvGraphicFramePr>
          <p:cNvPr id="2" name="Tableau 1">
            <a:extLst>
              <a:ext uri="{FF2B5EF4-FFF2-40B4-BE49-F238E27FC236}">
                <a16:creationId xmlns:a16="http://schemas.microsoft.com/office/drawing/2014/main" id="{0D0F6138-0F71-5DD5-1A23-B1A18D3B84F6}"/>
              </a:ext>
            </a:extLst>
          </p:cNvPr>
          <p:cNvGraphicFramePr>
            <a:graphicFrameLocks noGrp="1"/>
          </p:cNvGraphicFramePr>
          <p:nvPr>
            <p:extLst>
              <p:ext uri="{D42A27DB-BD31-4B8C-83A1-F6EECF244321}">
                <p14:modId xmlns:p14="http://schemas.microsoft.com/office/powerpoint/2010/main" val="4225466967"/>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A9A9A9"/>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rgbClr val="A9A9A9"/>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chemeClr val="tx1"/>
                          </a:solidFill>
                          <a:latin typeface="Arial" panose="020B0604020202020204" pitchFamily="34" charset="0"/>
                          <a:ea typeface="+mn-ea"/>
                          <a:cs typeface="Arial" panose="020B0604020202020204" pitchFamily="34" charset="0"/>
                        </a:rPr>
                        <a:t>RESULTATS</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DISCUSSION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6776185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3B51E-C887-D884-77C9-BA3B4061DB9E}"/>
            </a:ext>
          </a:extLst>
        </p:cNvPr>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C7A09D4C-3C75-3487-FC84-DB8BD9A1D7FF}"/>
              </a:ext>
            </a:extLst>
          </p:cNvPr>
          <p:cNvSpPr>
            <a:spLocks noGrp="1"/>
          </p:cNvSpPr>
          <p:nvPr>
            <p:ph type="sldNum" sz="quarter" idx="12"/>
          </p:nvPr>
        </p:nvSpPr>
        <p:spPr>
          <a:xfrm>
            <a:off x="11425065" y="6492875"/>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22</a:t>
            </a:fld>
            <a:endParaRPr lang="fr-FR" sz="1600" dirty="0">
              <a:solidFill>
                <a:schemeClr val="tx1"/>
              </a:solidFill>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849D1282-B5F8-ACA5-EA61-E688E5931310}"/>
              </a:ext>
            </a:extLst>
          </p:cNvPr>
          <p:cNvSpPr txBox="1"/>
          <p:nvPr/>
        </p:nvSpPr>
        <p:spPr>
          <a:xfrm>
            <a:off x="118556" y="1059729"/>
            <a:ext cx="11882278" cy="400110"/>
          </a:xfrm>
          <a:prstGeom prst="rect">
            <a:avLst/>
          </a:prstGeom>
          <a:solidFill>
            <a:schemeClr val="accent2">
              <a:lumMod val="20000"/>
              <a:lumOff val="80000"/>
            </a:schemeClr>
          </a:solidFill>
        </p:spPr>
        <p:txBody>
          <a:bodyPr wrap="square" rtlCol="0">
            <a:spAutoFit/>
          </a:bodyPr>
          <a:lstStyle/>
          <a:p>
            <a:r>
              <a:rPr lang="fr-FR" sz="2000" b="1" dirty="0">
                <a:effectLst/>
                <a:latin typeface="Arial" panose="020B0604020202020204" pitchFamily="34" charset="0"/>
                <a:ea typeface="Calibri" panose="020F0502020204030204" pitchFamily="34" charset="0"/>
                <a:cs typeface="Arial" panose="020B0604020202020204" pitchFamily="34" charset="0"/>
              </a:rPr>
              <a:t>6. Déterminants par rapport à l’offre de santé</a:t>
            </a:r>
            <a:endParaRPr lang="fr-FR" sz="2000" b="1" dirty="0">
              <a:latin typeface="Arial" panose="020B0604020202020204" pitchFamily="34" charset="0"/>
              <a:cs typeface="Arial" panose="020B0604020202020204" pitchFamily="34" charset="0"/>
            </a:endParaRPr>
          </a:p>
        </p:txBody>
      </p:sp>
      <p:graphicFrame>
        <p:nvGraphicFramePr>
          <p:cNvPr id="8" name="Espace réservé du contenu 7">
            <a:extLst>
              <a:ext uri="{FF2B5EF4-FFF2-40B4-BE49-F238E27FC236}">
                <a16:creationId xmlns:a16="http://schemas.microsoft.com/office/drawing/2014/main" id="{1B8BE5C4-503E-E674-589E-8949D6169271}"/>
              </a:ext>
            </a:extLst>
          </p:cNvPr>
          <p:cNvGraphicFramePr>
            <a:graphicFrameLocks noGrp="1"/>
          </p:cNvGraphicFramePr>
          <p:nvPr>
            <p:ph idx="1"/>
            <p:extLst>
              <p:ext uri="{D42A27DB-BD31-4B8C-83A1-F6EECF244321}">
                <p14:modId xmlns:p14="http://schemas.microsoft.com/office/powerpoint/2010/main" val="1340792084"/>
              </p:ext>
            </p:extLst>
          </p:nvPr>
        </p:nvGraphicFramePr>
        <p:xfrm>
          <a:off x="118555" y="2079851"/>
          <a:ext cx="11838558" cy="3368040"/>
        </p:xfrm>
        <a:graphic>
          <a:graphicData uri="http://schemas.openxmlformats.org/drawingml/2006/table">
            <a:tbl>
              <a:tblPr firstRow="1" firstCol="1" bandRow="1"/>
              <a:tblGrid>
                <a:gridCol w="3909159">
                  <a:extLst>
                    <a:ext uri="{9D8B030D-6E8A-4147-A177-3AD203B41FA5}">
                      <a16:colId xmlns:a16="http://schemas.microsoft.com/office/drawing/2014/main" val="2079387518"/>
                    </a:ext>
                  </a:extLst>
                </a:gridCol>
                <a:gridCol w="2667000">
                  <a:extLst>
                    <a:ext uri="{9D8B030D-6E8A-4147-A177-3AD203B41FA5}">
                      <a16:colId xmlns:a16="http://schemas.microsoft.com/office/drawing/2014/main" val="2115104593"/>
                    </a:ext>
                  </a:extLst>
                </a:gridCol>
                <a:gridCol w="1665515">
                  <a:extLst>
                    <a:ext uri="{9D8B030D-6E8A-4147-A177-3AD203B41FA5}">
                      <a16:colId xmlns:a16="http://schemas.microsoft.com/office/drawing/2014/main" val="1910566157"/>
                    </a:ext>
                  </a:extLst>
                </a:gridCol>
                <a:gridCol w="2449290">
                  <a:extLst>
                    <a:ext uri="{9D8B030D-6E8A-4147-A177-3AD203B41FA5}">
                      <a16:colId xmlns:a16="http://schemas.microsoft.com/office/drawing/2014/main" val="2669830502"/>
                    </a:ext>
                  </a:extLst>
                </a:gridCol>
                <a:gridCol w="1147594">
                  <a:extLst>
                    <a:ext uri="{9D8B030D-6E8A-4147-A177-3AD203B41FA5}">
                      <a16:colId xmlns:a16="http://schemas.microsoft.com/office/drawing/2014/main" val="500359031"/>
                    </a:ext>
                  </a:extLst>
                </a:gridCol>
              </a:tblGrid>
              <a:tr h="244162">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Lieu d’accouchement</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fr-FR"/>
                    </a:p>
                  </a:txBody>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ORA [IC</a:t>
                      </a:r>
                      <a:r>
                        <a:rPr lang="fr-FR" sz="1700" kern="100" baseline="-25000">
                          <a:effectLst/>
                          <a:latin typeface="Arial" panose="020B0604020202020204" pitchFamily="34" charset="0"/>
                          <a:ea typeface="Calibri" panose="020F0502020204030204" pitchFamily="34" charset="0"/>
                          <a:cs typeface="Arial" panose="020B0604020202020204" pitchFamily="34" charset="0"/>
                        </a:rPr>
                        <a:t>95%</a:t>
                      </a:r>
                      <a:r>
                        <a:rPr lang="fr-FR" sz="1700" kern="100">
                          <a:effectLst/>
                          <a:latin typeface="Arial" panose="020B0604020202020204" pitchFamily="34" charset="0"/>
                          <a:ea typeface="Calibri" panose="020F0502020204030204" pitchFamily="34" charset="0"/>
                          <a:cs typeface="Arial" panose="020B0604020202020204" pitchFamily="34" charset="0"/>
                        </a:rPr>
                        <a:t>]</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p</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59887548"/>
                  </a:ext>
                </a:extLst>
              </a:tr>
              <a:tr h="226468">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Etablissement de santé</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A domicile</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47226314"/>
                  </a:ext>
                </a:extLst>
              </a:tr>
              <a:tr h="244162">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68655470"/>
                  </a:ext>
                </a:extLst>
              </a:tr>
              <a:tr h="0">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Satisfaction aux comportements des agents de santé durant les CPN</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02343369"/>
                  </a:ext>
                </a:extLst>
              </a:tr>
              <a:tr h="244162">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Non satisfait</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10 (6,17)</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3 (3,57)</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25,50 [0,16-3994,18]</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0,209</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56552687"/>
                  </a:ext>
                </a:extLst>
              </a:tr>
              <a:tr h="244162">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Satisfait</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114 (70,73)</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51 (60,71)</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9,58 [1,26-72,41]</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0,028</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3944817"/>
                  </a:ext>
                </a:extLst>
              </a:tr>
              <a:tr h="244162">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Très satisfait</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38 (23,46)</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30 (35,71)</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55445594"/>
                  </a:ext>
                </a:extLst>
              </a:tr>
              <a:tr h="0">
                <a:tc>
                  <a:txBody>
                    <a:bodyPr/>
                    <a:lstStyle/>
                    <a:p>
                      <a:pPr>
                        <a:lnSpc>
                          <a:spcPct val="100000"/>
                        </a:lnSpc>
                        <a:spcAft>
                          <a:spcPts val="800"/>
                        </a:spcAft>
                        <a:buNone/>
                      </a:pPr>
                      <a:r>
                        <a:rPr lang="fr-FR" sz="1700" b="1" kern="100" dirty="0">
                          <a:effectLst/>
                          <a:latin typeface="Arial" panose="020B0604020202020204" pitchFamily="34" charset="0"/>
                          <a:ea typeface="Calibri" panose="020F0502020204030204" pitchFamily="34" charset="0"/>
                          <a:cs typeface="Arial" panose="020B0604020202020204" pitchFamily="34" charset="0"/>
                        </a:rPr>
                        <a:t>Satisfaction à l’accueil des agents de santé durant les CPN</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03028342"/>
                  </a:ext>
                </a:extLst>
              </a:tr>
              <a:tr h="244162">
                <a:tc>
                  <a:txBody>
                    <a:bodyPr/>
                    <a:lstStyle/>
                    <a:p>
                      <a:pPr>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Non satisfait</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6 (3,70)</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 (1,19)</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0,00 [0,00-2,21]</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0,080</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84891102"/>
                  </a:ext>
                </a:extLst>
              </a:tr>
              <a:tr h="244162">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Satisfait</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105 (64,81)</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52 (61,90)</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a:effectLst/>
                          <a:latin typeface="Arial" panose="020B0604020202020204" pitchFamily="34" charset="0"/>
                          <a:ea typeface="Calibri" panose="020F0502020204030204" pitchFamily="34" charset="0"/>
                          <a:cs typeface="Arial" panose="020B0604020202020204" pitchFamily="34" charset="0"/>
                        </a:rPr>
                        <a:t>0,31 [0,04-2,32]</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0,260</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28029114"/>
                  </a:ext>
                </a:extLst>
              </a:tr>
              <a:tr h="159299">
                <a:tc>
                  <a:txBody>
                    <a:bodyPr/>
                    <a:lstStyle/>
                    <a:p>
                      <a:pPr>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Très satisfait</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51 (31,48)</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31 (36,90)</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1</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800"/>
                        </a:spcAft>
                        <a:buNone/>
                      </a:pPr>
                      <a:r>
                        <a:rPr lang="fr-FR" sz="1700" kern="100" dirty="0">
                          <a:effectLst/>
                          <a:latin typeface="Arial" panose="020B0604020202020204" pitchFamily="34" charset="0"/>
                          <a:ea typeface="Calibri" panose="020F0502020204030204" pitchFamily="34" charset="0"/>
                          <a:cs typeface="Arial" panose="020B0604020202020204" pitchFamily="34" charset="0"/>
                        </a:rPr>
                        <a:t> </a:t>
                      </a:r>
                    </a:p>
                  </a:txBody>
                  <a:tcPr marL="39484" marR="39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20832797"/>
                  </a:ext>
                </a:extLst>
              </a:tr>
            </a:tbl>
          </a:graphicData>
        </a:graphic>
      </p:graphicFrame>
      <p:graphicFrame>
        <p:nvGraphicFramePr>
          <p:cNvPr id="2" name="Tableau 1">
            <a:extLst>
              <a:ext uri="{FF2B5EF4-FFF2-40B4-BE49-F238E27FC236}">
                <a16:creationId xmlns:a16="http://schemas.microsoft.com/office/drawing/2014/main" id="{F18E0257-AEB6-0049-95A6-DD81BAF84005}"/>
              </a:ext>
            </a:extLst>
          </p:cNvPr>
          <p:cNvGraphicFramePr>
            <a:graphicFrameLocks noGrp="1"/>
          </p:cNvGraphicFramePr>
          <p:nvPr>
            <p:extLst>
              <p:ext uri="{D42A27DB-BD31-4B8C-83A1-F6EECF244321}">
                <p14:modId xmlns:p14="http://schemas.microsoft.com/office/powerpoint/2010/main" val="4225466967"/>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A9A9A9"/>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rgbClr val="A9A9A9"/>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chemeClr val="tx1"/>
                          </a:solidFill>
                          <a:latin typeface="Arial" panose="020B0604020202020204" pitchFamily="34" charset="0"/>
                          <a:ea typeface="+mn-ea"/>
                          <a:cs typeface="Arial" panose="020B0604020202020204" pitchFamily="34" charset="0"/>
                        </a:rPr>
                        <a:t>RESULTATS</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DISCUSSION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8714934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5D484E-4E52-4D47-3431-91DEDDF04C95}"/>
            </a:ext>
          </a:extLst>
        </p:cNvPr>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CC9B1CCB-62C9-3330-B7A9-912F4607F032}"/>
              </a:ext>
            </a:extLst>
          </p:cNvPr>
          <p:cNvSpPr>
            <a:spLocks noGrp="1"/>
          </p:cNvSpPr>
          <p:nvPr>
            <p:ph type="sldNum" sz="quarter" idx="12"/>
          </p:nvPr>
        </p:nvSpPr>
        <p:spPr>
          <a:xfrm>
            <a:off x="11509342" y="6492875"/>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23</a:t>
            </a:fld>
            <a:endParaRPr lang="fr-FR" sz="1600" dirty="0">
              <a:solidFill>
                <a:schemeClr val="tx1"/>
              </a:solidFill>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B5E98DA7-CB21-571E-45C4-3AFDA09DBD54}"/>
              </a:ext>
            </a:extLst>
          </p:cNvPr>
          <p:cNvSpPr txBox="1"/>
          <p:nvPr/>
        </p:nvSpPr>
        <p:spPr>
          <a:xfrm>
            <a:off x="150830" y="1350015"/>
            <a:ext cx="11806285" cy="430887"/>
          </a:xfrm>
          <a:prstGeom prst="rect">
            <a:avLst/>
          </a:prstGeom>
          <a:solidFill>
            <a:schemeClr val="accent2">
              <a:lumMod val="20000"/>
              <a:lumOff val="80000"/>
            </a:schemeClr>
          </a:solidFill>
        </p:spPr>
        <p:txBody>
          <a:bodyPr wrap="square" rtlCol="0">
            <a:spAutoFit/>
          </a:bodyPr>
          <a:lstStyle/>
          <a:p>
            <a:r>
              <a:rPr lang="fr-FR" sz="2200" b="1" dirty="0">
                <a:latin typeface="Arial" panose="020B0604020202020204" pitchFamily="34" charset="0"/>
                <a:cs typeface="Arial" panose="020B0604020202020204" pitchFamily="34" charset="0"/>
              </a:rPr>
              <a:t>Accouchement en établissement de santé</a:t>
            </a:r>
          </a:p>
        </p:txBody>
      </p:sp>
      <p:graphicFrame>
        <p:nvGraphicFramePr>
          <p:cNvPr id="2" name="Tableau 1">
            <a:extLst>
              <a:ext uri="{FF2B5EF4-FFF2-40B4-BE49-F238E27FC236}">
                <a16:creationId xmlns:a16="http://schemas.microsoft.com/office/drawing/2014/main" id="{A95C4254-B07C-4DFB-ACE8-5C656F5F91DB}"/>
              </a:ext>
            </a:extLst>
          </p:cNvPr>
          <p:cNvGraphicFramePr>
            <a:graphicFrameLocks noGrp="1"/>
          </p:cNvGraphicFramePr>
          <p:nvPr>
            <p:extLst>
              <p:ext uri="{D42A27DB-BD31-4B8C-83A1-F6EECF244321}">
                <p14:modId xmlns:p14="http://schemas.microsoft.com/office/powerpoint/2010/main" val="3863377853"/>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B2B2B2"/>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rgbClr val="B2B2B2"/>
                          </a:solidFill>
                          <a:latin typeface="Arial" panose="020B0604020202020204" pitchFamily="34" charset="0"/>
                          <a:ea typeface="+mn-ea"/>
                          <a:cs typeface="Arial" panose="020B0604020202020204" pitchFamily="34" charset="0"/>
                        </a:rPr>
                        <a:t>RESULTATS</a:t>
                      </a:r>
                    </a:p>
                  </a:txBody>
                  <a:tcPr>
                    <a:solidFill>
                      <a:schemeClr val="accent2">
                        <a:lumMod val="40000"/>
                        <a:lumOff val="60000"/>
                      </a:schemeClr>
                    </a:solidFill>
                  </a:tcPr>
                </a:tc>
                <a:tc>
                  <a:txBody>
                    <a:bodyPr/>
                    <a:lstStyle/>
                    <a:p>
                      <a:r>
                        <a:rPr lang="fr-FR" sz="2600" dirty="0">
                          <a:solidFill>
                            <a:schemeClr val="tx1"/>
                          </a:solidFill>
                          <a:latin typeface="Arial" panose="020B0604020202020204" pitchFamily="34" charset="0"/>
                          <a:cs typeface="Arial" panose="020B0604020202020204" pitchFamily="34" charset="0"/>
                        </a:rPr>
                        <a:t>DISCUSSION</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
        <p:nvSpPr>
          <p:cNvPr id="7" name="ZoneTexte 6">
            <a:extLst>
              <a:ext uri="{FF2B5EF4-FFF2-40B4-BE49-F238E27FC236}">
                <a16:creationId xmlns:a16="http://schemas.microsoft.com/office/drawing/2014/main" id="{5BA5C01D-33BD-E8E6-11D3-BA0990560BEA}"/>
              </a:ext>
            </a:extLst>
          </p:cNvPr>
          <p:cNvSpPr txBox="1"/>
          <p:nvPr/>
        </p:nvSpPr>
        <p:spPr>
          <a:xfrm>
            <a:off x="192857" y="2478891"/>
            <a:ext cx="11806285" cy="2343655"/>
          </a:xfrm>
          <a:prstGeom prst="rect">
            <a:avLst/>
          </a:prstGeom>
          <a:noFill/>
        </p:spPr>
        <p:txBody>
          <a:bodyPr wrap="square" rtlCol="0">
            <a:spAutoFit/>
          </a:bodyPr>
          <a:lstStyle/>
          <a:p>
            <a:pPr marL="342900" indent="-342900" algn="just">
              <a:lnSpc>
                <a:spcPct val="150000"/>
              </a:lnSpc>
              <a:buFont typeface="Wingdings" panose="05000000000000000000" pitchFamily="2" charset="2"/>
              <a:buChar char="§"/>
            </a:pPr>
            <a:r>
              <a:rPr lang="fr-FR" sz="2000" dirty="0">
                <a:latin typeface="Arial" panose="020B0604020202020204" pitchFamily="34" charset="0"/>
                <a:cs typeface="Arial" panose="020B0604020202020204" pitchFamily="34" charset="0"/>
              </a:rPr>
              <a:t>Accouchement en établissement de santé : 65,85%</a:t>
            </a:r>
          </a:p>
          <a:p>
            <a:pPr algn="just">
              <a:lnSpc>
                <a:spcPct val="150000"/>
              </a:lnSpc>
            </a:pPr>
            <a:r>
              <a:rPr lang="fr-FR" sz="2000" dirty="0">
                <a:latin typeface="Arial" panose="020B0604020202020204" pitchFamily="34" charset="0"/>
                <a:cs typeface="Arial" panose="020B0604020202020204" pitchFamily="34" charset="0"/>
              </a:rPr>
              <a:t>→ La Région d’Analamanga </a:t>
            </a:r>
            <a:r>
              <a:rPr lang="fr-FR" sz="2000" dirty="0">
                <a:effectLst/>
                <a:latin typeface="Arial" panose="020B0604020202020204" pitchFamily="34" charset="0"/>
                <a:ea typeface="Calibri" panose="020F0502020204030204" pitchFamily="34" charset="0"/>
                <a:cs typeface="Arial" panose="020B0604020202020204" pitchFamily="34" charset="0"/>
              </a:rPr>
              <a:t>dispose d’un réseau dense d’hôpitaux et de centres de santé, facilitant ainsi l’accès aux soins. </a:t>
            </a:r>
          </a:p>
          <a:p>
            <a:pPr algn="just">
              <a:lnSpc>
                <a:spcPct val="150000"/>
              </a:lnSpc>
            </a:pPr>
            <a:r>
              <a:rPr lang="fr-FR" sz="2000" dirty="0">
                <a:effectLst/>
                <a:latin typeface="Arial" panose="020B0604020202020204" pitchFamily="34" charset="0"/>
                <a:ea typeface="Calibri" panose="020F0502020204030204" pitchFamily="34" charset="0"/>
                <a:cs typeface="Arial" panose="020B0604020202020204" pitchFamily="34" charset="0"/>
              </a:rPr>
              <a:t>→ Par ailleurs, la couverture médiatique y est plus étendue et les campagnes de sensibilisation sur les bénéfices de l’accouchement médicalisé y sont plus fréquentes</a:t>
            </a:r>
          </a:p>
        </p:txBody>
      </p:sp>
    </p:spTree>
    <p:extLst>
      <p:ext uri="{BB962C8B-B14F-4D97-AF65-F5344CB8AC3E}">
        <p14:creationId xmlns:p14="http://schemas.microsoft.com/office/powerpoint/2010/main" val="29186477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2A7D2-C244-7BA8-AD6A-87B76A6FBB6A}"/>
            </a:ext>
          </a:extLst>
        </p:cNvPr>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DC18A209-8653-2B75-874A-C31AF25E31DF}"/>
              </a:ext>
            </a:extLst>
          </p:cNvPr>
          <p:cNvSpPr>
            <a:spLocks noGrp="1"/>
          </p:cNvSpPr>
          <p:nvPr>
            <p:ph type="sldNum" sz="quarter" idx="12"/>
          </p:nvPr>
        </p:nvSpPr>
        <p:spPr>
          <a:xfrm>
            <a:off x="11509342" y="6492875"/>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24</a:t>
            </a:fld>
            <a:endParaRPr lang="fr-FR" sz="1600" dirty="0">
              <a:solidFill>
                <a:schemeClr val="tx1"/>
              </a:solidFill>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C109DB2B-2813-96AF-76F0-78C3D11E7BE9}"/>
              </a:ext>
            </a:extLst>
          </p:cNvPr>
          <p:cNvSpPr txBox="1"/>
          <p:nvPr/>
        </p:nvSpPr>
        <p:spPr>
          <a:xfrm>
            <a:off x="150830" y="1364528"/>
            <a:ext cx="11806285" cy="537391"/>
          </a:xfrm>
          <a:prstGeom prst="rect">
            <a:avLst/>
          </a:prstGeom>
          <a:solidFill>
            <a:schemeClr val="accent2">
              <a:lumMod val="20000"/>
              <a:lumOff val="80000"/>
            </a:schemeClr>
          </a:solidFill>
        </p:spPr>
        <p:txBody>
          <a:bodyPr wrap="square" rtlCol="0">
            <a:spAutoFit/>
          </a:bodyPr>
          <a:lstStyle/>
          <a:p>
            <a:pPr algn="just">
              <a:lnSpc>
                <a:spcPct val="150000"/>
              </a:lnSpc>
              <a:spcAft>
                <a:spcPts val="800"/>
              </a:spcAft>
            </a:pPr>
            <a:r>
              <a:rPr lang="fr-FR" sz="2200" b="1" kern="100" dirty="0">
                <a:effectLst/>
                <a:latin typeface="Arial" panose="020B0604020202020204" pitchFamily="34" charset="0"/>
                <a:ea typeface="Calibri" panose="020F0502020204030204" pitchFamily="34" charset="0"/>
                <a:cs typeface="Arial" panose="020B0604020202020204" pitchFamily="34" charset="0"/>
              </a:rPr>
              <a:t>1. </a:t>
            </a:r>
            <a:r>
              <a:rPr lang="fr-FR" sz="2200" b="1" kern="100" dirty="0">
                <a:latin typeface="Arial" panose="020B0604020202020204" pitchFamily="34" charset="0"/>
                <a:ea typeface="Calibri" panose="020F0502020204030204" pitchFamily="34" charset="0"/>
                <a:cs typeface="Arial" panose="020B0604020202020204" pitchFamily="34" charset="0"/>
              </a:rPr>
              <a:t>Déterminants géographiques</a:t>
            </a:r>
            <a:endParaRPr lang="fr-FR" sz="2200" b="1"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6" name="Espace réservé du contenu 5">
            <a:extLst>
              <a:ext uri="{FF2B5EF4-FFF2-40B4-BE49-F238E27FC236}">
                <a16:creationId xmlns:a16="http://schemas.microsoft.com/office/drawing/2014/main" id="{724E3BA8-9116-3F49-725C-5A0A4CAF1E29}"/>
              </a:ext>
            </a:extLst>
          </p:cNvPr>
          <p:cNvSpPr>
            <a:spLocks noGrp="1"/>
          </p:cNvSpPr>
          <p:nvPr>
            <p:ph idx="1"/>
          </p:nvPr>
        </p:nvSpPr>
        <p:spPr>
          <a:xfrm>
            <a:off x="150830" y="2462295"/>
            <a:ext cx="11806284" cy="2806389"/>
          </a:xfrm>
        </p:spPr>
        <p:txBody>
          <a:bodyPr>
            <a:normAutofit/>
          </a:bodyPr>
          <a:lstStyle/>
          <a:p>
            <a:pPr algn="just">
              <a:lnSpc>
                <a:spcPct val="150000"/>
              </a:lnSpc>
              <a:buFont typeface="Wingdings" panose="05000000000000000000" pitchFamily="2" charset="2"/>
              <a:buChar char="§"/>
            </a:pPr>
            <a:r>
              <a:rPr lang="fr-FR" sz="2000" i="1" dirty="0">
                <a:effectLst/>
                <a:latin typeface="Arial" panose="020B0604020202020204" pitchFamily="34" charset="0"/>
                <a:ea typeface="Calibri" panose="020F0502020204030204" pitchFamily="34" charset="0"/>
                <a:cs typeface="Arial" panose="020B0604020202020204" pitchFamily="34" charset="0"/>
              </a:rPr>
              <a:t> Déterminant : résidence dans le district d’Ambohidratrimo</a:t>
            </a:r>
            <a:endParaRPr lang="fr-FR" sz="2000" b="1" i="1"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50000"/>
              </a:lnSpc>
              <a:buNone/>
            </a:pPr>
            <a:r>
              <a:rPr lang="fr-FR" sz="2000" dirty="0">
                <a:effectLst/>
                <a:latin typeface="Arial" panose="020B0604020202020204" pitchFamily="34" charset="0"/>
                <a:ea typeface="Calibri" panose="020F0502020204030204" pitchFamily="34" charset="0"/>
                <a:cs typeface="Arial" panose="020B0604020202020204" pitchFamily="34" charset="0"/>
              </a:rPr>
              <a:t>→ Cette tendance pourrait s’expliquer par l’utilisation des services de santé maternelle selon les contextes géographiques</a:t>
            </a:r>
          </a:p>
          <a:p>
            <a:pPr marL="0" indent="0" algn="just">
              <a:lnSpc>
                <a:spcPct val="150000"/>
              </a:lnSpc>
              <a:buNone/>
            </a:pPr>
            <a:r>
              <a:rPr lang="fr-FR" sz="2000" dirty="0">
                <a:effectLst/>
                <a:latin typeface="Arial" panose="020B0604020202020204" pitchFamily="34" charset="0"/>
                <a:ea typeface="Calibri" panose="020F0502020204030204" pitchFamily="34" charset="0"/>
                <a:cs typeface="Arial" panose="020B0604020202020204" pitchFamily="34" charset="0"/>
              </a:rPr>
              <a:t>→ De manière complémentaire, les interventions ciblées comme la formation des agents de santé communautaires ont un effet positif sur la fréquentation des services de santé maternelle</a:t>
            </a:r>
            <a:r>
              <a:rPr lang="fr-FR" sz="2000" dirty="0">
                <a:latin typeface="Arial" panose="020B0604020202020204" pitchFamily="34" charset="0"/>
                <a:ea typeface="Calibri" panose="020F0502020204030204" pitchFamily="34" charset="0"/>
                <a:cs typeface="Arial" panose="020B0604020202020204" pitchFamily="34" charset="0"/>
              </a:rPr>
              <a:t> (Yaya 2019)</a:t>
            </a:r>
            <a:endParaRPr lang="fr-FR" sz="2000" dirty="0">
              <a:effectLst/>
              <a:latin typeface="Arial" panose="020B0604020202020204" pitchFamily="34" charset="0"/>
              <a:ea typeface="Calibri" panose="020F0502020204030204" pitchFamily="34" charset="0"/>
              <a:cs typeface="Arial" panose="020B0604020202020204" pitchFamily="34" charset="0"/>
            </a:endParaRPr>
          </a:p>
          <a:p>
            <a:pPr marL="0" indent="0" algn="just">
              <a:buNone/>
            </a:pPr>
            <a:endParaRPr lang="fr-FR" sz="2200" dirty="0">
              <a:latin typeface="Arial" panose="020B0604020202020204" pitchFamily="34" charset="0"/>
              <a:cs typeface="Arial" panose="020B0604020202020204" pitchFamily="34" charset="0"/>
            </a:endParaRPr>
          </a:p>
        </p:txBody>
      </p:sp>
      <p:graphicFrame>
        <p:nvGraphicFramePr>
          <p:cNvPr id="3" name="Tableau 2">
            <a:extLst>
              <a:ext uri="{FF2B5EF4-FFF2-40B4-BE49-F238E27FC236}">
                <a16:creationId xmlns:a16="http://schemas.microsoft.com/office/drawing/2014/main" id="{16862F5A-BB96-948E-207C-A002CC37F3B5}"/>
              </a:ext>
            </a:extLst>
          </p:cNvPr>
          <p:cNvGraphicFramePr>
            <a:graphicFrameLocks noGrp="1"/>
          </p:cNvGraphicFramePr>
          <p:nvPr>
            <p:extLst>
              <p:ext uri="{D42A27DB-BD31-4B8C-83A1-F6EECF244321}">
                <p14:modId xmlns:p14="http://schemas.microsoft.com/office/powerpoint/2010/main" val="1511113931"/>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B2B2B2"/>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rgbClr val="B2B2B2"/>
                          </a:solidFill>
                          <a:latin typeface="Arial" panose="020B0604020202020204" pitchFamily="34" charset="0"/>
                          <a:ea typeface="+mn-ea"/>
                          <a:cs typeface="Arial" panose="020B0604020202020204" pitchFamily="34" charset="0"/>
                        </a:rPr>
                        <a:t>RESULTATS</a:t>
                      </a:r>
                    </a:p>
                  </a:txBody>
                  <a:tcPr>
                    <a:solidFill>
                      <a:schemeClr val="accent2">
                        <a:lumMod val="40000"/>
                        <a:lumOff val="60000"/>
                      </a:schemeClr>
                    </a:solidFill>
                  </a:tcPr>
                </a:tc>
                <a:tc>
                  <a:txBody>
                    <a:bodyPr/>
                    <a:lstStyle/>
                    <a:p>
                      <a:r>
                        <a:rPr lang="fr-FR" sz="2600" dirty="0">
                          <a:solidFill>
                            <a:schemeClr val="tx1"/>
                          </a:solidFill>
                          <a:latin typeface="Arial" panose="020B0604020202020204" pitchFamily="34" charset="0"/>
                          <a:cs typeface="Arial" panose="020B0604020202020204" pitchFamily="34" charset="0"/>
                        </a:rPr>
                        <a:t>DISCUSSION</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714585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F0627C-C9AD-C0A0-BB31-E86BC9C501C1}"/>
            </a:ext>
          </a:extLst>
        </p:cNvPr>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332F7732-F373-9824-FB90-9D69F9AAEF4F}"/>
              </a:ext>
            </a:extLst>
          </p:cNvPr>
          <p:cNvSpPr>
            <a:spLocks noGrp="1"/>
          </p:cNvSpPr>
          <p:nvPr>
            <p:ph type="sldNum" sz="quarter" idx="12"/>
          </p:nvPr>
        </p:nvSpPr>
        <p:spPr>
          <a:xfrm>
            <a:off x="11509342" y="6492875"/>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25</a:t>
            </a:fld>
            <a:endParaRPr lang="fr-FR" sz="1600" dirty="0">
              <a:solidFill>
                <a:schemeClr val="tx1"/>
              </a:solidFill>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E473009D-3FDD-B48E-A2B0-446EF1BF451C}"/>
              </a:ext>
            </a:extLst>
          </p:cNvPr>
          <p:cNvSpPr txBox="1"/>
          <p:nvPr/>
        </p:nvSpPr>
        <p:spPr>
          <a:xfrm>
            <a:off x="150830" y="1422586"/>
            <a:ext cx="11806285" cy="430887"/>
          </a:xfrm>
          <a:prstGeom prst="rect">
            <a:avLst/>
          </a:prstGeom>
          <a:solidFill>
            <a:schemeClr val="accent2">
              <a:lumMod val="20000"/>
              <a:lumOff val="80000"/>
            </a:schemeClr>
          </a:solidFill>
        </p:spPr>
        <p:txBody>
          <a:bodyPr wrap="square" rtlCol="0">
            <a:spAutoFit/>
          </a:bodyPr>
          <a:lstStyle/>
          <a:p>
            <a:r>
              <a:rPr lang="fr-FR" sz="2200" b="1" dirty="0">
                <a:effectLst/>
                <a:latin typeface="Arial" panose="020B0604020202020204" pitchFamily="34" charset="0"/>
                <a:ea typeface="Calibri" panose="020F0502020204030204" pitchFamily="34" charset="0"/>
                <a:cs typeface="Arial" panose="020B0604020202020204" pitchFamily="34" charset="0"/>
              </a:rPr>
              <a:t>2. Déterminants socio-démographiques (femmes)</a:t>
            </a:r>
          </a:p>
        </p:txBody>
      </p:sp>
      <p:sp>
        <p:nvSpPr>
          <p:cNvPr id="6" name="Espace réservé du contenu 5">
            <a:extLst>
              <a:ext uri="{FF2B5EF4-FFF2-40B4-BE49-F238E27FC236}">
                <a16:creationId xmlns:a16="http://schemas.microsoft.com/office/drawing/2014/main" id="{DEC2A33D-B9EA-7213-B8D1-4A5FECF63B74}"/>
              </a:ext>
            </a:extLst>
          </p:cNvPr>
          <p:cNvSpPr>
            <a:spLocks noGrp="1"/>
          </p:cNvSpPr>
          <p:nvPr>
            <p:ph idx="1"/>
          </p:nvPr>
        </p:nvSpPr>
        <p:spPr>
          <a:xfrm>
            <a:off x="150830" y="2772229"/>
            <a:ext cx="11806284" cy="2420986"/>
          </a:xfrm>
        </p:spPr>
        <p:txBody>
          <a:bodyPr>
            <a:normAutofit/>
          </a:bodyPr>
          <a:lstStyle/>
          <a:p>
            <a:pPr algn="just">
              <a:lnSpc>
                <a:spcPct val="150000"/>
              </a:lnSpc>
              <a:buFont typeface="Wingdings" panose="05000000000000000000" pitchFamily="2" charset="2"/>
              <a:buChar char="§"/>
            </a:pPr>
            <a:r>
              <a:rPr lang="fr-FR" sz="2000" i="1" dirty="0">
                <a:latin typeface="Arial" panose="020B0604020202020204" pitchFamily="34" charset="0"/>
                <a:ea typeface="Calibri" panose="020F0502020204030204" pitchFamily="34" charset="0"/>
                <a:cs typeface="Arial" panose="020B0604020202020204" pitchFamily="34" charset="0"/>
              </a:rPr>
              <a:t> Déterminant : âge &lt;18 ans &gt; 35 ans</a:t>
            </a:r>
          </a:p>
          <a:p>
            <a:pPr marL="0" indent="0" algn="just">
              <a:lnSpc>
                <a:spcPct val="150000"/>
              </a:lnSpc>
              <a:buNone/>
            </a:pPr>
            <a:r>
              <a:rPr lang="fr-FR" sz="2000" dirty="0">
                <a:latin typeface="Arial" panose="020B0604020202020204" pitchFamily="34" charset="0"/>
                <a:ea typeface="Calibri" panose="020F0502020204030204" pitchFamily="34" charset="0"/>
                <a:cs typeface="Arial" panose="020B0604020202020204" pitchFamily="34" charset="0"/>
              </a:rPr>
              <a:t>→ L</a:t>
            </a:r>
            <a:r>
              <a:rPr lang="fr-FR" sz="2000" dirty="0">
                <a:effectLst/>
                <a:latin typeface="Arial" panose="020B0604020202020204" pitchFamily="34" charset="0"/>
                <a:ea typeface="Calibri" panose="020F0502020204030204" pitchFamily="34" charset="0"/>
                <a:cs typeface="Arial" panose="020B0604020202020204" pitchFamily="34" charset="0"/>
              </a:rPr>
              <a:t>es adolescentes de moins de 18 ans sont confrontées à des défis spécifiques. De même, les femmes de plus de 35 ans, conscientes des risques obstétricaux accrus liés à l’âge, sont souvent plus enclines à accoucher dans un établissement de santé (Zhang 2012 et Gordon 2018)</a:t>
            </a:r>
          </a:p>
        </p:txBody>
      </p:sp>
      <p:graphicFrame>
        <p:nvGraphicFramePr>
          <p:cNvPr id="3" name="Tableau 2">
            <a:extLst>
              <a:ext uri="{FF2B5EF4-FFF2-40B4-BE49-F238E27FC236}">
                <a16:creationId xmlns:a16="http://schemas.microsoft.com/office/drawing/2014/main" id="{C7FB210A-D538-2E14-2B72-5D1929069223}"/>
              </a:ext>
            </a:extLst>
          </p:cNvPr>
          <p:cNvGraphicFramePr>
            <a:graphicFrameLocks noGrp="1"/>
          </p:cNvGraphicFramePr>
          <p:nvPr>
            <p:extLst>
              <p:ext uri="{D42A27DB-BD31-4B8C-83A1-F6EECF244321}">
                <p14:modId xmlns:p14="http://schemas.microsoft.com/office/powerpoint/2010/main" val="1511113931"/>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B2B2B2"/>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rgbClr val="B2B2B2"/>
                          </a:solidFill>
                          <a:latin typeface="Arial" panose="020B0604020202020204" pitchFamily="34" charset="0"/>
                          <a:ea typeface="+mn-ea"/>
                          <a:cs typeface="Arial" panose="020B0604020202020204" pitchFamily="34" charset="0"/>
                        </a:rPr>
                        <a:t>RESULTATS</a:t>
                      </a:r>
                    </a:p>
                  </a:txBody>
                  <a:tcPr>
                    <a:solidFill>
                      <a:schemeClr val="accent2">
                        <a:lumMod val="40000"/>
                        <a:lumOff val="60000"/>
                      </a:schemeClr>
                    </a:solidFill>
                  </a:tcPr>
                </a:tc>
                <a:tc>
                  <a:txBody>
                    <a:bodyPr/>
                    <a:lstStyle/>
                    <a:p>
                      <a:r>
                        <a:rPr lang="fr-FR" sz="2600" dirty="0">
                          <a:solidFill>
                            <a:schemeClr val="tx1"/>
                          </a:solidFill>
                          <a:latin typeface="Arial" panose="020B0604020202020204" pitchFamily="34" charset="0"/>
                          <a:cs typeface="Arial" panose="020B0604020202020204" pitchFamily="34" charset="0"/>
                        </a:rPr>
                        <a:t>DISCUSSION</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37446184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F22AF6-7EF0-553D-CC0D-E36A9CC953AF}"/>
            </a:ext>
          </a:extLst>
        </p:cNvPr>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3B09F980-C216-EA7C-653E-027AC51CD31E}"/>
              </a:ext>
            </a:extLst>
          </p:cNvPr>
          <p:cNvSpPr>
            <a:spLocks noGrp="1"/>
          </p:cNvSpPr>
          <p:nvPr>
            <p:ph type="sldNum" sz="quarter" idx="12"/>
          </p:nvPr>
        </p:nvSpPr>
        <p:spPr>
          <a:xfrm>
            <a:off x="11509342" y="6492875"/>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26</a:t>
            </a:fld>
            <a:endParaRPr lang="fr-FR" sz="1600" dirty="0">
              <a:solidFill>
                <a:schemeClr val="tx1"/>
              </a:solidFill>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4DFFE122-EE8E-AEC7-E82C-51AB7F61A1C7}"/>
              </a:ext>
            </a:extLst>
          </p:cNvPr>
          <p:cNvSpPr txBox="1"/>
          <p:nvPr/>
        </p:nvSpPr>
        <p:spPr>
          <a:xfrm>
            <a:off x="150830" y="1175844"/>
            <a:ext cx="11806285" cy="430887"/>
          </a:xfrm>
          <a:prstGeom prst="rect">
            <a:avLst/>
          </a:prstGeom>
          <a:solidFill>
            <a:schemeClr val="accent2">
              <a:lumMod val="20000"/>
              <a:lumOff val="80000"/>
            </a:schemeClr>
          </a:solidFill>
        </p:spPr>
        <p:txBody>
          <a:bodyPr wrap="square" rtlCol="0">
            <a:spAutoFit/>
          </a:bodyPr>
          <a:lstStyle/>
          <a:p>
            <a:r>
              <a:rPr lang="fr-FR" sz="2200" b="1" dirty="0">
                <a:effectLst/>
                <a:latin typeface="Arial" panose="020B0604020202020204" pitchFamily="34" charset="0"/>
                <a:ea typeface="Calibri" panose="020F0502020204030204" pitchFamily="34" charset="0"/>
                <a:cs typeface="Arial" panose="020B0604020202020204" pitchFamily="34" charset="0"/>
              </a:rPr>
              <a:t>2. Déterminants socio-démographiques (</a:t>
            </a:r>
            <a:r>
              <a:rPr lang="fr-FR" sz="2200" b="1" dirty="0">
                <a:latin typeface="Arial" panose="020B0604020202020204" pitchFamily="34" charset="0"/>
                <a:ea typeface="Calibri" panose="020F0502020204030204" pitchFamily="34" charset="0"/>
                <a:cs typeface="Arial" panose="020B0604020202020204" pitchFamily="34" charset="0"/>
              </a:rPr>
              <a:t>conjoint</a:t>
            </a:r>
            <a:r>
              <a:rPr lang="fr-FR" sz="2200" b="1" dirty="0">
                <a:effectLst/>
                <a:latin typeface="Arial" panose="020B0604020202020204" pitchFamily="34" charset="0"/>
                <a:ea typeface="Calibri" panose="020F0502020204030204" pitchFamily="34" charset="0"/>
                <a:cs typeface="Arial" panose="020B0604020202020204" pitchFamily="34" charset="0"/>
              </a:rPr>
              <a:t>)</a:t>
            </a:r>
          </a:p>
        </p:txBody>
      </p:sp>
      <p:sp>
        <p:nvSpPr>
          <p:cNvPr id="6" name="Espace réservé du contenu 5">
            <a:extLst>
              <a:ext uri="{FF2B5EF4-FFF2-40B4-BE49-F238E27FC236}">
                <a16:creationId xmlns:a16="http://schemas.microsoft.com/office/drawing/2014/main" id="{E6CF9313-098B-5347-A5D6-0ADEB7AD2CB3}"/>
              </a:ext>
            </a:extLst>
          </p:cNvPr>
          <p:cNvSpPr>
            <a:spLocks noGrp="1"/>
          </p:cNvSpPr>
          <p:nvPr>
            <p:ph idx="1"/>
          </p:nvPr>
        </p:nvSpPr>
        <p:spPr>
          <a:xfrm>
            <a:off x="150830" y="1962613"/>
            <a:ext cx="11806284" cy="4151430"/>
          </a:xfrm>
        </p:spPr>
        <p:txBody>
          <a:bodyPr>
            <a:normAutofit fontScale="92500"/>
          </a:bodyPr>
          <a:lstStyle/>
          <a:p>
            <a:pPr algn="just">
              <a:lnSpc>
                <a:spcPct val="150000"/>
              </a:lnSpc>
              <a:buFont typeface="Wingdings" panose="05000000000000000000" pitchFamily="2" charset="2"/>
              <a:buChar char="§"/>
            </a:pPr>
            <a:r>
              <a:rPr lang="fr-FR" sz="2200" i="1" dirty="0">
                <a:latin typeface="Arial" panose="020B0604020202020204" pitchFamily="34" charset="0"/>
                <a:ea typeface="Calibri" panose="020F0502020204030204" pitchFamily="34" charset="0"/>
                <a:cs typeface="Arial" panose="020B0604020202020204" pitchFamily="34" charset="0"/>
              </a:rPr>
              <a:t>Déterminants : âge &lt;18 ans &gt; 35 ans, niveau d’étude secondaire deuxième cycle et universitaire</a:t>
            </a:r>
          </a:p>
          <a:p>
            <a:pPr marL="0" indent="0" algn="just">
              <a:lnSpc>
                <a:spcPct val="150000"/>
              </a:lnSpc>
              <a:buNone/>
            </a:pPr>
            <a:r>
              <a:rPr lang="fr-FR" sz="2200" dirty="0">
                <a:latin typeface="Arial" panose="020B0604020202020204" pitchFamily="34" charset="0"/>
                <a:ea typeface="Calibri" panose="020F0502020204030204" pitchFamily="34" charset="0"/>
                <a:cs typeface="Arial" panose="020B0604020202020204" pitchFamily="34" charset="0"/>
              </a:rPr>
              <a:t>→ L</a:t>
            </a:r>
            <a:r>
              <a:rPr lang="fr-FR" sz="2200" dirty="0">
                <a:effectLst/>
                <a:latin typeface="Arial" panose="020B0604020202020204" pitchFamily="34" charset="0"/>
                <a:ea typeface="Calibri" panose="020F0502020204030204" pitchFamily="34" charset="0"/>
                <a:cs typeface="Arial" panose="020B0604020202020204" pitchFamily="34" charset="0"/>
              </a:rPr>
              <a:t>a présence de partenaires jeunes (&lt;18 ans) et de partenaires plus âgés (&gt;35 ans) sont généralement conscientes des risques liés à la grossesse, ce qui peut les motiver à privilégier un suivi médical rigoureux afin de prévenir les complications potentielles (Zhang 2012)</a:t>
            </a:r>
          </a:p>
          <a:p>
            <a:pPr marL="0" indent="0" algn="just">
              <a:lnSpc>
                <a:spcPct val="150000"/>
              </a:lnSpc>
              <a:buNone/>
            </a:pPr>
            <a:r>
              <a:rPr lang="fr-FR" sz="2200" dirty="0">
                <a:effectLst/>
                <a:latin typeface="Arial" panose="020B0604020202020204" pitchFamily="34" charset="0"/>
                <a:ea typeface="Calibri" panose="020F0502020204030204" pitchFamily="34" charset="0"/>
                <a:cs typeface="Arial" panose="020B0604020202020204" pitchFamily="34" charset="0"/>
              </a:rPr>
              <a:t>→ L’éducation des partenaires joue ainsi un rôle déterminant dans la prise de décisions éclairées au sein du couple concernant la santé reproductive, favorisant la recherche de soins appropriés lorsque nécessaire. </a:t>
            </a:r>
            <a:r>
              <a:rPr lang="fr-FR" sz="2200" dirty="0" err="1">
                <a:effectLst/>
                <a:latin typeface="Arial" panose="020B0604020202020204" pitchFamily="34" charset="0"/>
                <a:ea typeface="Calibri" panose="020F0502020204030204" pitchFamily="34" charset="0"/>
                <a:cs typeface="Arial" panose="020B0604020202020204" pitchFamily="34" charset="0"/>
              </a:rPr>
              <a:t>McGowan</a:t>
            </a:r>
            <a:r>
              <a:rPr lang="fr-FR" sz="2200" dirty="0">
                <a:effectLst/>
                <a:latin typeface="Arial" panose="020B0604020202020204" pitchFamily="34" charset="0"/>
                <a:ea typeface="Calibri" panose="020F0502020204030204" pitchFamily="34" charset="0"/>
                <a:cs typeface="Arial" panose="020B0604020202020204" pitchFamily="34" charset="0"/>
              </a:rPr>
              <a:t> et al. (2018) soulignent notamment que l’instruction des hommes influence positivement les comportements de santé de leurs partenaires</a:t>
            </a:r>
            <a:endParaRPr lang="fr-FR" sz="2200" dirty="0">
              <a:latin typeface="Arial" panose="020B0604020202020204" pitchFamily="34" charset="0"/>
              <a:cs typeface="Arial" panose="020B0604020202020204" pitchFamily="34" charset="0"/>
            </a:endParaRPr>
          </a:p>
        </p:txBody>
      </p:sp>
      <p:graphicFrame>
        <p:nvGraphicFramePr>
          <p:cNvPr id="3" name="Tableau 2">
            <a:extLst>
              <a:ext uri="{FF2B5EF4-FFF2-40B4-BE49-F238E27FC236}">
                <a16:creationId xmlns:a16="http://schemas.microsoft.com/office/drawing/2014/main" id="{F6537078-E30C-9721-EA01-25DD37DA190C}"/>
              </a:ext>
            </a:extLst>
          </p:cNvPr>
          <p:cNvGraphicFramePr>
            <a:graphicFrameLocks noGrp="1"/>
          </p:cNvGraphicFramePr>
          <p:nvPr>
            <p:extLst>
              <p:ext uri="{D42A27DB-BD31-4B8C-83A1-F6EECF244321}">
                <p14:modId xmlns:p14="http://schemas.microsoft.com/office/powerpoint/2010/main" val="1511113931"/>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B2B2B2"/>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rgbClr val="B2B2B2"/>
                          </a:solidFill>
                          <a:latin typeface="Arial" panose="020B0604020202020204" pitchFamily="34" charset="0"/>
                          <a:ea typeface="+mn-ea"/>
                          <a:cs typeface="Arial" panose="020B0604020202020204" pitchFamily="34" charset="0"/>
                        </a:rPr>
                        <a:t>RESULTATS</a:t>
                      </a:r>
                    </a:p>
                  </a:txBody>
                  <a:tcPr>
                    <a:solidFill>
                      <a:schemeClr val="accent2">
                        <a:lumMod val="40000"/>
                        <a:lumOff val="60000"/>
                      </a:schemeClr>
                    </a:solidFill>
                  </a:tcPr>
                </a:tc>
                <a:tc>
                  <a:txBody>
                    <a:bodyPr/>
                    <a:lstStyle/>
                    <a:p>
                      <a:r>
                        <a:rPr lang="fr-FR" sz="2600" dirty="0">
                          <a:solidFill>
                            <a:schemeClr val="tx1"/>
                          </a:solidFill>
                          <a:latin typeface="Arial" panose="020B0604020202020204" pitchFamily="34" charset="0"/>
                          <a:cs typeface="Arial" panose="020B0604020202020204" pitchFamily="34" charset="0"/>
                        </a:rPr>
                        <a:t>DISCUSSION</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18949186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BA6D45-152A-7F65-7280-81D96BF7BEA0}"/>
            </a:ext>
          </a:extLst>
        </p:cNvPr>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1DBBD3A2-6C38-79E6-AB1D-E397C469C9F8}"/>
              </a:ext>
            </a:extLst>
          </p:cNvPr>
          <p:cNvSpPr>
            <a:spLocks noGrp="1"/>
          </p:cNvSpPr>
          <p:nvPr>
            <p:ph type="sldNum" sz="quarter" idx="12"/>
          </p:nvPr>
        </p:nvSpPr>
        <p:spPr>
          <a:xfrm>
            <a:off x="11509342" y="6492875"/>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27</a:t>
            </a:fld>
            <a:endParaRPr lang="fr-FR" sz="1600" dirty="0">
              <a:solidFill>
                <a:schemeClr val="tx1"/>
              </a:solidFill>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57AFEFAA-2DD0-E872-F391-2E185121D935}"/>
              </a:ext>
            </a:extLst>
          </p:cNvPr>
          <p:cNvSpPr txBox="1"/>
          <p:nvPr/>
        </p:nvSpPr>
        <p:spPr>
          <a:xfrm>
            <a:off x="150830" y="1088758"/>
            <a:ext cx="11806285" cy="430887"/>
          </a:xfrm>
          <a:prstGeom prst="rect">
            <a:avLst/>
          </a:prstGeom>
          <a:solidFill>
            <a:schemeClr val="accent2">
              <a:lumMod val="20000"/>
              <a:lumOff val="80000"/>
            </a:schemeClr>
          </a:solidFill>
        </p:spPr>
        <p:txBody>
          <a:bodyPr wrap="square" rtlCol="0">
            <a:spAutoFit/>
          </a:bodyPr>
          <a:lstStyle/>
          <a:p>
            <a:r>
              <a:rPr lang="fr-FR" sz="2200" b="1" dirty="0">
                <a:latin typeface="Arial" panose="020B0604020202020204" pitchFamily="34" charset="0"/>
                <a:ea typeface="Calibri" panose="020F0502020204030204" pitchFamily="34" charset="0"/>
                <a:cs typeface="Arial" panose="020B0604020202020204" pitchFamily="34" charset="0"/>
              </a:rPr>
              <a:t>3</a:t>
            </a:r>
            <a:r>
              <a:rPr lang="fr-FR" sz="2200" b="1" dirty="0">
                <a:effectLst/>
                <a:latin typeface="Arial" panose="020B0604020202020204" pitchFamily="34" charset="0"/>
                <a:ea typeface="Calibri" panose="020F0502020204030204" pitchFamily="34" charset="0"/>
                <a:cs typeface="Arial" panose="020B0604020202020204" pitchFamily="34" charset="0"/>
              </a:rPr>
              <a:t>. Déterminants socio-économiques du ménage</a:t>
            </a:r>
          </a:p>
        </p:txBody>
      </p:sp>
      <p:sp>
        <p:nvSpPr>
          <p:cNvPr id="6" name="Espace réservé du contenu 5">
            <a:extLst>
              <a:ext uri="{FF2B5EF4-FFF2-40B4-BE49-F238E27FC236}">
                <a16:creationId xmlns:a16="http://schemas.microsoft.com/office/drawing/2014/main" id="{EC5CAA15-57CC-2FFA-8A03-1019EBD26B59}"/>
              </a:ext>
            </a:extLst>
          </p:cNvPr>
          <p:cNvSpPr>
            <a:spLocks noGrp="1"/>
          </p:cNvSpPr>
          <p:nvPr>
            <p:ph idx="1"/>
          </p:nvPr>
        </p:nvSpPr>
        <p:spPr>
          <a:xfrm>
            <a:off x="150830" y="1775344"/>
            <a:ext cx="11806284" cy="4615273"/>
          </a:xfrm>
        </p:spPr>
        <p:txBody>
          <a:bodyPr>
            <a:normAutofit fontScale="92500"/>
          </a:bodyPr>
          <a:lstStyle/>
          <a:p>
            <a:pPr algn="just">
              <a:lnSpc>
                <a:spcPct val="150000"/>
              </a:lnSpc>
              <a:buFont typeface="Wingdings" panose="05000000000000000000" pitchFamily="2" charset="2"/>
              <a:buChar char="§"/>
            </a:pPr>
            <a:r>
              <a:rPr lang="fr-FR" sz="2200" i="1" dirty="0">
                <a:effectLst/>
                <a:latin typeface="Arial" panose="020B0604020202020204" pitchFamily="34" charset="0"/>
                <a:ea typeface="Calibri" panose="020F0502020204030204" pitchFamily="34" charset="0"/>
                <a:cs typeface="Arial" panose="020B0604020202020204" pitchFamily="34" charset="0"/>
              </a:rPr>
              <a:t> </a:t>
            </a:r>
            <a:r>
              <a:rPr lang="fr-FR" sz="2200" i="1" dirty="0">
                <a:latin typeface="Arial" panose="020B0604020202020204" pitchFamily="34" charset="0"/>
                <a:ea typeface="Calibri" panose="020F0502020204030204" pitchFamily="34" charset="0"/>
                <a:cs typeface="Arial" panose="020B0604020202020204" pitchFamily="34" charset="0"/>
              </a:rPr>
              <a:t>Déterminants : possession de véhicule en service, affiliation à une mutuelle de santé </a:t>
            </a:r>
          </a:p>
          <a:p>
            <a:pPr marL="0" indent="0" algn="just">
              <a:lnSpc>
                <a:spcPct val="150000"/>
              </a:lnSpc>
              <a:buNone/>
            </a:pPr>
            <a:r>
              <a:rPr lang="fr-FR" sz="2200" dirty="0">
                <a:effectLst/>
                <a:latin typeface="Arial" panose="020B0604020202020204" pitchFamily="34" charset="0"/>
                <a:ea typeface="Calibri" panose="020F0502020204030204" pitchFamily="34" charset="0"/>
                <a:cs typeface="Arial" panose="020B0604020202020204" pitchFamily="34" charset="0"/>
              </a:rPr>
              <a:t>→ La </a:t>
            </a:r>
            <a:r>
              <a:rPr lang="fr-FR" sz="2200" dirty="0">
                <a:latin typeface="Arial" panose="020B0604020202020204" pitchFamily="34" charset="0"/>
                <a:ea typeface="Calibri" panose="020F0502020204030204" pitchFamily="34" charset="0"/>
                <a:cs typeface="Arial" panose="020B0604020202020204" pitchFamily="34" charset="0"/>
              </a:rPr>
              <a:t>possession</a:t>
            </a:r>
            <a:r>
              <a:rPr lang="fr-FR" sz="2200" dirty="0">
                <a:effectLst/>
                <a:latin typeface="Arial" panose="020B0604020202020204" pitchFamily="34" charset="0"/>
                <a:ea typeface="Calibri" panose="020F0502020204030204" pitchFamily="34" charset="0"/>
                <a:cs typeface="Arial" panose="020B0604020202020204" pitchFamily="34" charset="0"/>
              </a:rPr>
              <a:t> d’un véhicule est fréquemment considérée comme un facteur clé pour l’accessibilité aux services de santé (Wang 2016). Les ménages ayant accès à un moyen de transport sont plus enclins à utiliser les services de santé, soulignant ainsi l’importance cruciale de cette ressource dans le choix d’un accouchement en établissement (Lindgren 2018)</a:t>
            </a:r>
          </a:p>
          <a:p>
            <a:pPr marL="0" indent="0" algn="just">
              <a:lnSpc>
                <a:spcPct val="150000"/>
              </a:lnSpc>
              <a:buNone/>
            </a:pPr>
            <a:r>
              <a:rPr lang="fr-FR" sz="2200" dirty="0">
                <a:effectLst/>
                <a:latin typeface="Arial" panose="020B0604020202020204" pitchFamily="34" charset="0"/>
                <a:ea typeface="Calibri" panose="020F0502020204030204" pitchFamily="34" charset="0"/>
                <a:cs typeface="Arial" panose="020B0604020202020204" pitchFamily="34" charset="0"/>
              </a:rPr>
              <a:t>→ L’affiliation à une mutuelle de santé apparaît comme un facteur essentiel. Le fait que moins de la moitié des ménages soient couverts par une mutuelle souligne la nécessité de renforcer l’accès à des systèmes de couverture sanitaire, lesquels jouent un rôle clé dans la réduction des coûts des soins pour les familles (Khan 2018)</a:t>
            </a:r>
            <a:endParaRPr lang="fr-FR" sz="2200" dirty="0">
              <a:latin typeface="Arial" panose="020B0604020202020204" pitchFamily="34" charset="0"/>
              <a:cs typeface="Arial" panose="020B0604020202020204" pitchFamily="34" charset="0"/>
            </a:endParaRPr>
          </a:p>
        </p:txBody>
      </p:sp>
      <p:graphicFrame>
        <p:nvGraphicFramePr>
          <p:cNvPr id="3" name="Tableau 2">
            <a:extLst>
              <a:ext uri="{FF2B5EF4-FFF2-40B4-BE49-F238E27FC236}">
                <a16:creationId xmlns:a16="http://schemas.microsoft.com/office/drawing/2014/main" id="{73B7EFCA-964A-205B-2688-0F6C70F95FC4}"/>
              </a:ext>
            </a:extLst>
          </p:cNvPr>
          <p:cNvGraphicFramePr>
            <a:graphicFrameLocks noGrp="1"/>
          </p:cNvGraphicFramePr>
          <p:nvPr>
            <p:extLst>
              <p:ext uri="{D42A27DB-BD31-4B8C-83A1-F6EECF244321}">
                <p14:modId xmlns:p14="http://schemas.microsoft.com/office/powerpoint/2010/main" val="1511113931"/>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B2B2B2"/>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rgbClr val="B2B2B2"/>
                          </a:solidFill>
                          <a:latin typeface="Arial" panose="020B0604020202020204" pitchFamily="34" charset="0"/>
                          <a:ea typeface="+mn-ea"/>
                          <a:cs typeface="Arial" panose="020B0604020202020204" pitchFamily="34" charset="0"/>
                        </a:rPr>
                        <a:t>RESULTATS</a:t>
                      </a:r>
                    </a:p>
                  </a:txBody>
                  <a:tcPr>
                    <a:solidFill>
                      <a:schemeClr val="accent2">
                        <a:lumMod val="40000"/>
                        <a:lumOff val="60000"/>
                      </a:schemeClr>
                    </a:solidFill>
                  </a:tcPr>
                </a:tc>
                <a:tc>
                  <a:txBody>
                    <a:bodyPr/>
                    <a:lstStyle/>
                    <a:p>
                      <a:r>
                        <a:rPr lang="fr-FR" sz="2600" dirty="0">
                          <a:solidFill>
                            <a:schemeClr val="tx1"/>
                          </a:solidFill>
                          <a:latin typeface="Arial" panose="020B0604020202020204" pitchFamily="34" charset="0"/>
                          <a:cs typeface="Arial" panose="020B0604020202020204" pitchFamily="34" charset="0"/>
                        </a:rPr>
                        <a:t>DISCUSSION</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32052768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956716-5C51-CDA7-FAAE-651B441ED702}"/>
            </a:ext>
          </a:extLst>
        </p:cNvPr>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78A7BDD7-ACA1-94D9-CD6A-64A1C25AADF6}"/>
              </a:ext>
            </a:extLst>
          </p:cNvPr>
          <p:cNvSpPr>
            <a:spLocks noGrp="1"/>
          </p:cNvSpPr>
          <p:nvPr>
            <p:ph type="sldNum" sz="quarter" idx="12"/>
          </p:nvPr>
        </p:nvSpPr>
        <p:spPr>
          <a:xfrm>
            <a:off x="11509342" y="6492875"/>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28</a:t>
            </a:fld>
            <a:endParaRPr lang="fr-FR" sz="1600" dirty="0">
              <a:solidFill>
                <a:schemeClr val="tx1"/>
              </a:solidFill>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E0F47A99-38C1-9BCB-180A-581603984306}"/>
              </a:ext>
            </a:extLst>
          </p:cNvPr>
          <p:cNvSpPr txBox="1"/>
          <p:nvPr/>
        </p:nvSpPr>
        <p:spPr>
          <a:xfrm>
            <a:off x="150830" y="1204871"/>
            <a:ext cx="11806285" cy="430887"/>
          </a:xfrm>
          <a:prstGeom prst="rect">
            <a:avLst/>
          </a:prstGeom>
          <a:solidFill>
            <a:schemeClr val="accent2">
              <a:lumMod val="20000"/>
              <a:lumOff val="80000"/>
            </a:schemeClr>
          </a:solidFill>
        </p:spPr>
        <p:txBody>
          <a:bodyPr wrap="square" rtlCol="0">
            <a:spAutoFit/>
          </a:bodyPr>
          <a:lstStyle/>
          <a:p>
            <a:r>
              <a:rPr lang="fr-FR" sz="2200" b="1" dirty="0">
                <a:effectLst/>
                <a:latin typeface="Arial" panose="020B0604020202020204" pitchFamily="34" charset="0"/>
                <a:ea typeface="Calibri" panose="020F0502020204030204" pitchFamily="34" charset="0"/>
                <a:cs typeface="Arial" panose="020B0604020202020204" pitchFamily="34" charset="0"/>
              </a:rPr>
              <a:t>4. Déterminants médicaux : antécédents médicaux </a:t>
            </a:r>
            <a:endParaRPr lang="fr-FR" sz="2200" b="1" dirty="0">
              <a:latin typeface="Arial" panose="020B0604020202020204" pitchFamily="34" charset="0"/>
              <a:cs typeface="Arial" panose="020B0604020202020204" pitchFamily="34" charset="0"/>
            </a:endParaRPr>
          </a:p>
        </p:txBody>
      </p:sp>
      <p:sp>
        <p:nvSpPr>
          <p:cNvPr id="6" name="Espace réservé du contenu 5">
            <a:extLst>
              <a:ext uri="{FF2B5EF4-FFF2-40B4-BE49-F238E27FC236}">
                <a16:creationId xmlns:a16="http://schemas.microsoft.com/office/drawing/2014/main" id="{112796C5-B1EB-000C-B7AE-C8A7441BC4D2}"/>
              </a:ext>
            </a:extLst>
          </p:cNvPr>
          <p:cNvSpPr>
            <a:spLocks noGrp="1"/>
          </p:cNvSpPr>
          <p:nvPr>
            <p:ph idx="1"/>
          </p:nvPr>
        </p:nvSpPr>
        <p:spPr>
          <a:xfrm>
            <a:off x="150830" y="2107580"/>
            <a:ext cx="11806284" cy="3557240"/>
          </a:xfrm>
        </p:spPr>
        <p:txBody>
          <a:bodyPr>
            <a:normAutofit/>
          </a:bodyPr>
          <a:lstStyle/>
          <a:p>
            <a:pPr algn="just">
              <a:lnSpc>
                <a:spcPct val="170000"/>
              </a:lnSpc>
              <a:buFont typeface="Wingdings" panose="05000000000000000000" pitchFamily="2" charset="2"/>
              <a:buChar char="§"/>
            </a:pPr>
            <a:r>
              <a:rPr lang="fr-FR" sz="2000" i="1" dirty="0">
                <a:latin typeface="Arial" panose="020B0604020202020204" pitchFamily="34" charset="0"/>
                <a:ea typeface="Calibri" panose="020F0502020204030204" pitchFamily="34" charset="0"/>
                <a:cs typeface="Arial" panose="020B0604020202020204" pitchFamily="34" charset="0"/>
              </a:rPr>
              <a:t>Déterminant : antécédent de maladie nécessitant un suivi</a:t>
            </a:r>
            <a:endParaRPr lang="fr-FR" sz="2000" i="1" dirty="0">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70000"/>
              </a:lnSpc>
              <a:buNone/>
            </a:pPr>
            <a:r>
              <a:rPr lang="fr-FR" sz="2000" dirty="0">
                <a:effectLst/>
                <a:latin typeface="Arial" panose="020B0604020202020204" pitchFamily="34" charset="0"/>
                <a:ea typeface="Calibri" panose="020F0502020204030204" pitchFamily="34" charset="0"/>
                <a:cs typeface="Arial" panose="020B0604020202020204" pitchFamily="34" charset="0"/>
              </a:rPr>
              <a:t>→ Plusieurs </a:t>
            </a:r>
            <a:r>
              <a:rPr lang="fr-FR" sz="2000" dirty="0">
                <a:latin typeface="Arial" panose="020B0604020202020204" pitchFamily="34" charset="0"/>
                <a:ea typeface="Calibri" panose="020F0502020204030204" pitchFamily="34" charset="0"/>
                <a:cs typeface="Arial" panose="020B0604020202020204" pitchFamily="34" charset="0"/>
              </a:rPr>
              <a:t>études</a:t>
            </a:r>
            <a:r>
              <a:rPr lang="fr-FR" sz="2000" dirty="0">
                <a:effectLst/>
                <a:latin typeface="Arial" panose="020B0604020202020204" pitchFamily="34" charset="0"/>
                <a:ea typeface="Calibri" panose="020F0502020204030204" pitchFamily="34" charset="0"/>
                <a:cs typeface="Arial" panose="020B0604020202020204" pitchFamily="34" charset="0"/>
              </a:rPr>
              <a:t> ont montré que les femmes ayant des antécédents médicaux complexes ou souffrant de maladies chroniques, telles que le diabète ou l’hypertension, sont plus susceptibles de rechercher un suivi médical assidu au cours de leur grossesse. Ces femmes sont souvent encouragées à accoucher en établissement de santé afin de réduire les risques de complications (Mishra 2014 et Geller 2016)</a:t>
            </a:r>
            <a:endParaRPr lang="fr-FR" sz="2000" dirty="0">
              <a:latin typeface="Arial" panose="020B0604020202020204" pitchFamily="34" charset="0"/>
              <a:cs typeface="Arial" panose="020B0604020202020204" pitchFamily="34" charset="0"/>
            </a:endParaRPr>
          </a:p>
        </p:txBody>
      </p:sp>
      <p:graphicFrame>
        <p:nvGraphicFramePr>
          <p:cNvPr id="3" name="Tableau 2">
            <a:extLst>
              <a:ext uri="{FF2B5EF4-FFF2-40B4-BE49-F238E27FC236}">
                <a16:creationId xmlns:a16="http://schemas.microsoft.com/office/drawing/2014/main" id="{9CD4F16F-5F39-2915-5F8C-27FB72F8BD03}"/>
              </a:ext>
            </a:extLst>
          </p:cNvPr>
          <p:cNvGraphicFramePr>
            <a:graphicFrameLocks noGrp="1"/>
          </p:cNvGraphicFramePr>
          <p:nvPr>
            <p:extLst>
              <p:ext uri="{D42A27DB-BD31-4B8C-83A1-F6EECF244321}">
                <p14:modId xmlns:p14="http://schemas.microsoft.com/office/powerpoint/2010/main" val="1511113931"/>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B2B2B2"/>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rgbClr val="B2B2B2"/>
                          </a:solidFill>
                          <a:latin typeface="Arial" panose="020B0604020202020204" pitchFamily="34" charset="0"/>
                          <a:ea typeface="+mn-ea"/>
                          <a:cs typeface="Arial" panose="020B0604020202020204" pitchFamily="34" charset="0"/>
                        </a:rPr>
                        <a:t>RESULTATS</a:t>
                      </a:r>
                    </a:p>
                  </a:txBody>
                  <a:tcPr>
                    <a:solidFill>
                      <a:schemeClr val="accent2">
                        <a:lumMod val="40000"/>
                        <a:lumOff val="60000"/>
                      </a:schemeClr>
                    </a:solidFill>
                  </a:tcPr>
                </a:tc>
                <a:tc>
                  <a:txBody>
                    <a:bodyPr/>
                    <a:lstStyle/>
                    <a:p>
                      <a:r>
                        <a:rPr lang="fr-FR" sz="2600" dirty="0">
                          <a:solidFill>
                            <a:schemeClr val="tx1"/>
                          </a:solidFill>
                          <a:latin typeface="Arial" panose="020B0604020202020204" pitchFamily="34" charset="0"/>
                          <a:cs typeface="Arial" panose="020B0604020202020204" pitchFamily="34" charset="0"/>
                        </a:rPr>
                        <a:t>DISCUSSION</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29204533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36D9C0-5BC5-7EBA-9EBE-7004234EC332}"/>
            </a:ext>
          </a:extLst>
        </p:cNvPr>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DD96E52D-8E92-22DC-343B-8ED2674D28F0}"/>
              </a:ext>
            </a:extLst>
          </p:cNvPr>
          <p:cNvSpPr>
            <a:spLocks noGrp="1"/>
          </p:cNvSpPr>
          <p:nvPr>
            <p:ph type="sldNum" sz="quarter" idx="12"/>
          </p:nvPr>
        </p:nvSpPr>
        <p:spPr>
          <a:xfrm>
            <a:off x="11509342" y="6492875"/>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29</a:t>
            </a:fld>
            <a:endParaRPr lang="fr-FR" sz="1600" dirty="0">
              <a:solidFill>
                <a:schemeClr val="tx1"/>
              </a:solidFill>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4EF52B45-B95D-F69F-2262-05BD8E1F5325}"/>
              </a:ext>
            </a:extLst>
          </p:cNvPr>
          <p:cNvSpPr txBox="1"/>
          <p:nvPr/>
        </p:nvSpPr>
        <p:spPr>
          <a:xfrm>
            <a:off x="150830" y="1277443"/>
            <a:ext cx="11806285" cy="430887"/>
          </a:xfrm>
          <a:prstGeom prst="rect">
            <a:avLst/>
          </a:prstGeom>
          <a:solidFill>
            <a:schemeClr val="accent2">
              <a:lumMod val="20000"/>
              <a:lumOff val="80000"/>
            </a:schemeClr>
          </a:solidFill>
        </p:spPr>
        <p:txBody>
          <a:bodyPr wrap="square" rtlCol="0">
            <a:spAutoFit/>
          </a:bodyPr>
          <a:lstStyle/>
          <a:p>
            <a:r>
              <a:rPr lang="fr-FR" sz="2200" b="1" dirty="0">
                <a:effectLst/>
                <a:latin typeface="Arial" panose="020B0604020202020204" pitchFamily="34" charset="0"/>
                <a:ea typeface="Calibri" panose="020F0502020204030204" pitchFamily="34" charset="0"/>
                <a:cs typeface="Arial" panose="020B0604020202020204" pitchFamily="34" charset="0"/>
              </a:rPr>
              <a:t>5. Déterminants médicaux : pratiques de consultations prénatales</a:t>
            </a:r>
            <a:endParaRPr lang="fr-FR" sz="2200" b="1" dirty="0">
              <a:latin typeface="Arial" panose="020B0604020202020204" pitchFamily="34" charset="0"/>
              <a:cs typeface="Arial" panose="020B0604020202020204" pitchFamily="34" charset="0"/>
            </a:endParaRPr>
          </a:p>
        </p:txBody>
      </p:sp>
      <p:sp>
        <p:nvSpPr>
          <p:cNvPr id="6" name="Espace réservé du contenu 5">
            <a:extLst>
              <a:ext uri="{FF2B5EF4-FFF2-40B4-BE49-F238E27FC236}">
                <a16:creationId xmlns:a16="http://schemas.microsoft.com/office/drawing/2014/main" id="{F16A3FE4-C239-FE7F-B95F-4E66AE69BA4E}"/>
              </a:ext>
            </a:extLst>
          </p:cNvPr>
          <p:cNvSpPr>
            <a:spLocks noGrp="1"/>
          </p:cNvSpPr>
          <p:nvPr>
            <p:ph idx="1"/>
          </p:nvPr>
        </p:nvSpPr>
        <p:spPr>
          <a:xfrm>
            <a:off x="192858" y="2196790"/>
            <a:ext cx="11806284" cy="3267308"/>
          </a:xfrm>
        </p:spPr>
        <p:txBody>
          <a:bodyPr>
            <a:normAutofit/>
          </a:bodyPr>
          <a:lstStyle/>
          <a:p>
            <a:pPr algn="just">
              <a:lnSpc>
                <a:spcPct val="150000"/>
              </a:lnSpc>
              <a:buFont typeface="Wingdings" panose="05000000000000000000" pitchFamily="2" charset="2"/>
              <a:buChar char="§"/>
            </a:pPr>
            <a:r>
              <a:rPr lang="fr-FR" sz="2000" i="1" dirty="0">
                <a:latin typeface="Arial" panose="020B0604020202020204" pitchFamily="34" charset="0"/>
                <a:ea typeface="Calibri" panose="020F0502020204030204" pitchFamily="34" charset="0"/>
                <a:cs typeface="Arial" panose="020B0604020202020204" pitchFamily="34" charset="0"/>
              </a:rPr>
              <a:t>Déterminants : réalisation de l’ensemble de consultations prénatales (CPN) dans un même endroit, accompagnement par d’autre personne durant les CPN </a:t>
            </a:r>
            <a:endParaRPr lang="fr-FR" sz="2000" i="1" kern="100" dirty="0">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50000"/>
              </a:lnSpc>
              <a:buNone/>
            </a:pPr>
            <a:r>
              <a:rPr lang="fr-FR" sz="2000" kern="100" dirty="0">
                <a:effectLst/>
                <a:latin typeface="Arial" panose="020B0604020202020204" pitchFamily="34" charset="0"/>
                <a:ea typeface="Calibri" panose="020F0502020204030204" pitchFamily="34" charset="0"/>
                <a:cs typeface="Arial" panose="020B0604020202020204" pitchFamily="34" charset="0"/>
              </a:rPr>
              <a:t>→ La réalisation des CPN dans un même endroit ainsi que l’accompagnement par </a:t>
            </a:r>
            <a:r>
              <a:rPr lang="fr-FR" sz="2000" kern="100" dirty="0">
                <a:latin typeface="Arial" panose="020B0604020202020204" pitchFamily="34" charset="0"/>
                <a:ea typeface="Calibri" panose="020F0502020204030204" pitchFamily="34" charset="0"/>
                <a:cs typeface="Arial" panose="020B0604020202020204" pitchFamily="34" charset="0"/>
              </a:rPr>
              <a:t>d’</a:t>
            </a:r>
            <a:r>
              <a:rPr lang="fr-FR" sz="2000" kern="100" dirty="0">
                <a:effectLst/>
                <a:latin typeface="Arial" panose="020B0604020202020204" pitchFamily="34" charset="0"/>
                <a:ea typeface="Calibri" panose="020F0502020204030204" pitchFamily="34" charset="0"/>
                <a:cs typeface="Arial" panose="020B0604020202020204" pitchFamily="34" charset="0"/>
              </a:rPr>
              <a:t>autre personne sont significativement associées à l’accouchement en établissement de santé. Ce lien pourrait s’expliquer par un soutien social renforcé, les mères bénéficiant d’une motivation accrue à utiliser les services médicaux lorsqu’elles sont entourées de proches (Yaya 2019</a:t>
            </a:r>
            <a:r>
              <a:rPr lang="fr-FR" sz="2200" kern="100" dirty="0">
                <a:effectLst/>
                <a:latin typeface="Arial" panose="020B0604020202020204" pitchFamily="34" charset="0"/>
                <a:ea typeface="Calibri" panose="020F0502020204030204" pitchFamily="34" charset="0"/>
                <a:cs typeface="Arial" panose="020B0604020202020204" pitchFamily="34" charset="0"/>
              </a:rPr>
              <a:t>)</a:t>
            </a:r>
          </a:p>
        </p:txBody>
      </p:sp>
      <p:graphicFrame>
        <p:nvGraphicFramePr>
          <p:cNvPr id="3" name="Tableau 2">
            <a:extLst>
              <a:ext uri="{FF2B5EF4-FFF2-40B4-BE49-F238E27FC236}">
                <a16:creationId xmlns:a16="http://schemas.microsoft.com/office/drawing/2014/main" id="{D9E1B8ED-93A3-B51F-0B4E-26B17CF97051}"/>
              </a:ext>
            </a:extLst>
          </p:cNvPr>
          <p:cNvGraphicFramePr>
            <a:graphicFrameLocks noGrp="1"/>
          </p:cNvGraphicFramePr>
          <p:nvPr>
            <p:extLst>
              <p:ext uri="{D42A27DB-BD31-4B8C-83A1-F6EECF244321}">
                <p14:modId xmlns:p14="http://schemas.microsoft.com/office/powerpoint/2010/main" val="1511113931"/>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B2B2B2"/>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rgbClr val="B2B2B2"/>
                          </a:solidFill>
                          <a:latin typeface="Arial" panose="020B0604020202020204" pitchFamily="34" charset="0"/>
                          <a:ea typeface="+mn-ea"/>
                          <a:cs typeface="Arial" panose="020B0604020202020204" pitchFamily="34" charset="0"/>
                        </a:rPr>
                        <a:t>RESULTATS</a:t>
                      </a:r>
                    </a:p>
                  </a:txBody>
                  <a:tcPr>
                    <a:solidFill>
                      <a:schemeClr val="accent2">
                        <a:lumMod val="40000"/>
                        <a:lumOff val="60000"/>
                      </a:schemeClr>
                    </a:solidFill>
                  </a:tcPr>
                </a:tc>
                <a:tc>
                  <a:txBody>
                    <a:bodyPr/>
                    <a:lstStyle/>
                    <a:p>
                      <a:r>
                        <a:rPr lang="fr-FR" sz="2600" dirty="0">
                          <a:solidFill>
                            <a:schemeClr val="tx1"/>
                          </a:solidFill>
                          <a:latin typeface="Arial" panose="020B0604020202020204" pitchFamily="34" charset="0"/>
                          <a:cs typeface="Arial" panose="020B0604020202020204" pitchFamily="34" charset="0"/>
                        </a:rPr>
                        <a:t>DISCUSSION</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458602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73528-EA2B-39FE-1470-08DB9FF2DF6F}"/>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DA5682B-B9C9-E5FE-9399-E3E3A05BCE4D}"/>
              </a:ext>
            </a:extLst>
          </p:cNvPr>
          <p:cNvSpPr>
            <a:spLocks noGrp="1"/>
          </p:cNvSpPr>
          <p:nvPr>
            <p:ph idx="1"/>
          </p:nvPr>
        </p:nvSpPr>
        <p:spPr>
          <a:xfrm>
            <a:off x="150830" y="2339703"/>
            <a:ext cx="11877772" cy="2581835"/>
          </a:xfrm>
        </p:spPr>
        <p:txBody>
          <a:bodyPr>
            <a:normAutofit/>
          </a:bodyPr>
          <a:lstStyle/>
          <a:p>
            <a:pPr algn="just">
              <a:lnSpc>
                <a:spcPct val="100000"/>
              </a:lnSpc>
              <a:buFont typeface="Wingdings" panose="05000000000000000000" pitchFamily="2" charset="2"/>
              <a:buChar char="§"/>
            </a:pPr>
            <a:r>
              <a:rPr lang="fr-FR" sz="2000" dirty="0">
                <a:latin typeface="Arial" panose="020B0604020202020204" pitchFamily="34" charset="0"/>
                <a:cs typeface="Arial" panose="020B0604020202020204" pitchFamily="34" charset="0"/>
              </a:rPr>
              <a:t>INTRODUCTION</a:t>
            </a:r>
          </a:p>
          <a:p>
            <a:pPr algn="just">
              <a:lnSpc>
                <a:spcPct val="100000"/>
              </a:lnSpc>
              <a:buFont typeface="Wingdings" panose="05000000000000000000" pitchFamily="2" charset="2"/>
              <a:buChar char="§"/>
            </a:pPr>
            <a:r>
              <a:rPr lang="fr-FR" sz="2000" dirty="0">
                <a:latin typeface="Arial" panose="020B0604020202020204" pitchFamily="34" charset="0"/>
                <a:cs typeface="Arial" panose="020B0604020202020204" pitchFamily="34" charset="0"/>
              </a:rPr>
              <a:t>METHODES</a:t>
            </a:r>
          </a:p>
          <a:p>
            <a:pPr algn="just">
              <a:lnSpc>
                <a:spcPct val="100000"/>
              </a:lnSpc>
              <a:buFont typeface="Wingdings" panose="05000000000000000000" pitchFamily="2" charset="2"/>
              <a:buChar char="§"/>
            </a:pPr>
            <a:r>
              <a:rPr lang="fr-FR" sz="2000" dirty="0">
                <a:latin typeface="Arial" panose="020B0604020202020204" pitchFamily="34" charset="0"/>
                <a:cs typeface="Arial" panose="020B0604020202020204" pitchFamily="34" charset="0"/>
              </a:rPr>
              <a:t>RESULTATS</a:t>
            </a:r>
          </a:p>
          <a:p>
            <a:pPr algn="just">
              <a:lnSpc>
                <a:spcPct val="100000"/>
              </a:lnSpc>
              <a:buFont typeface="Wingdings" panose="05000000000000000000" pitchFamily="2" charset="2"/>
              <a:buChar char="§"/>
            </a:pPr>
            <a:r>
              <a:rPr lang="fr-FR" sz="2000" dirty="0">
                <a:latin typeface="Arial" panose="020B0604020202020204" pitchFamily="34" charset="0"/>
                <a:cs typeface="Arial" panose="020B0604020202020204" pitchFamily="34" charset="0"/>
              </a:rPr>
              <a:t>DISCUSSION</a:t>
            </a:r>
          </a:p>
          <a:p>
            <a:pPr algn="just">
              <a:lnSpc>
                <a:spcPct val="100000"/>
              </a:lnSpc>
              <a:buFont typeface="Wingdings" panose="05000000000000000000" pitchFamily="2" charset="2"/>
              <a:buChar char="§"/>
            </a:pPr>
            <a:r>
              <a:rPr lang="fr-FR" sz="2000" dirty="0">
                <a:latin typeface="Arial" panose="020B0604020202020204" pitchFamily="34" charset="0"/>
                <a:cs typeface="Arial" panose="020B0604020202020204" pitchFamily="34" charset="0"/>
              </a:rPr>
              <a:t>CONCLUSION</a:t>
            </a:r>
          </a:p>
        </p:txBody>
      </p:sp>
      <p:sp>
        <p:nvSpPr>
          <p:cNvPr id="5" name="Espace réservé du numéro de diapositive 4">
            <a:extLst>
              <a:ext uri="{FF2B5EF4-FFF2-40B4-BE49-F238E27FC236}">
                <a16:creationId xmlns:a16="http://schemas.microsoft.com/office/drawing/2014/main" id="{58F07867-FF62-4E17-A117-107C37728306}"/>
              </a:ext>
            </a:extLst>
          </p:cNvPr>
          <p:cNvSpPr>
            <a:spLocks noGrp="1"/>
          </p:cNvSpPr>
          <p:nvPr>
            <p:ph type="sldNum" sz="quarter" idx="12"/>
          </p:nvPr>
        </p:nvSpPr>
        <p:spPr>
          <a:xfrm>
            <a:off x="11274458" y="6352618"/>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3</a:t>
            </a:fld>
            <a:endParaRPr lang="fr-FR" sz="1600" dirty="0">
              <a:solidFill>
                <a:schemeClr val="tx1"/>
              </a:solidFill>
              <a:latin typeface="Arial" panose="020B0604020202020204" pitchFamily="34" charset="0"/>
              <a:cs typeface="Arial" panose="020B0604020202020204" pitchFamily="34" charset="0"/>
            </a:endParaRPr>
          </a:p>
        </p:txBody>
      </p:sp>
      <p:graphicFrame>
        <p:nvGraphicFramePr>
          <p:cNvPr id="7" name="Tableau 6">
            <a:extLst>
              <a:ext uri="{FF2B5EF4-FFF2-40B4-BE49-F238E27FC236}">
                <a16:creationId xmlns:a16="http://schemas.microsoft.com/office/drawing/2014/main" id="{5FEBCFD2-E4E9-1573-E3B9-D6A20745F447}"/>
              </a:ext>
            </a:extLst>
          </p:cNvPr>
          <p:cNvGraphicFramePr>
            <a:graphicFrameLocks noGrp="1"/>
          </p:cNvGraphicFramePr>
          <p:nvPr>
            <p:extLst>
              <p:ext uri="{D42A27DB-BD31-4B8C-83A1-F6EECF244321}">
                <p14:modId xmlns:p14="http://schemas.microsoft.com/office/powerpoint/2010/main" val="2115479129"/>
              </p:ext>
            </p:extLst>
          </p:nvPr>
        </p:nvGraphicFramePr>
        <p:xfrm>
          <a:off x="150830" y="310197"/>
          <a:ext cx="11806285" cy="518160"/>
        </p:xfrm>
        <a:graphic>
          <a:graphicData uri="http://schemas.openxmlformats.org/drawingml/2006/table">
            <a:tbl>
              <a:tblPr firstRow="1" bandRow="1">
                <a:tableStyleId>{5C22544A-7EE6-4342-B048-85BDC9FD1C3A}</a:tableStyleId>
              </a:tblPr>
              <a:tblGrid>
                <a:gridCol w="2361257">
                  <a:extLst>
                    <a:ext uri="{9D8B030D-6E8A-4147-A177-3AD203B41FA5}">
                      <a16:colId xmlns:a16="http://schemas.microsoft.com/office/drawing/2014/main" val="2945403774"/>
                    </a:ext>
                  </a:extLst>
                </a:gridCol>
                <a:gridCol w="2361257">
                  <a:extLst>
                    <a:ext uri="{9D8B030D-6E8A-4147-A177-3AD203B41FA5}">
                      <a16:colId xmlns:a16="http://schemas.microsoft.com/office/drawing/2014/main" val="867871909"/>
                    </a:ext>
                  </a:extLst>
                </a:gridCol>
                <a:gridCol w="2361257">
                  <a:extLst>
                    <a:ext uri="{9D8B030D-6E8A-4147-A177-3AD203B41FA5}">
                      <a16:colId xmlns:a16="http://schemas.microsoft.com/office/drawing/2014/main" val="903611434"/>
                    </a:ext>
                  </a:extLst>
                </a:gridCol>
                <a:gridCol w="2361257">
                  <a:extLst>
                    <a:ext uri="{9D8B030D-6E8A-4147-A177-3AD203B41FA5}">
                      <a16:colId xmlns:a16="http://schemas.microsoft.com/office/drawing/2014/main" val="2890766190"/>
                    </a:ext>
                  </a:extLst>
                </a:gridCol>
                <a:gridCol w="2361257">
                  <a:extLst>
                    <a:ext uri="{9D8B030D-6E8A-4147-A177-3AD203B41FA5}">
                      <a16:colId xmlns:a16="http://schemas.microsoft.com/office/drawing/2014/main" val="1316626824"/>
                    </a:ext>
                  </a:extLst>
                </a:gridCol>
              </a:tblGrid>
              <a:tr h="370840">
                <a:tc>
                  <a:txBody>
                    <a:bodyPr/>
                    <a:lstStyle/>
                    <a:p>
                      <a:r>
                        <a:rPr lang="fr-FR" sz="2800" dirty="0">
                          <a:solidFill>
                            <a:schemeClr val="accent5">
                              <a:lumMod val="75000"/>
                            </a:schemeClr>
                          </a:solidFill>
                          <a:latin typeface="Arial" panose="020B0604020202020204" pitchFamily="34" charset="0"/>
                          <a:cs typeface="Arial" panose="020B0604020202020204" pitchFamily="34" charset="0"/>
                        </a:rPr>
                        <a:t>Plan </a:t>
                      </a:r>
                    </a:p>
                  </a:txBody>
                  <a:tcPr>
                    <a:noFill/>
                  </a:tcPr>
                </a:tc>
                <a:tc>
                  <a:txBody>
                    <a:bodyPr/>
                    <a:lstStyle/>
                    <a:p>
                      <a:endParaRPr lang="fr-FR">
                        <a:solidFill>
                          <a:schemeClr val="tx1"/>
                        </a:solidFill>
                      </a:endParaRPr>
                    </a:p>
                  </a:txBody>
                  <a:tcPr>
                    <a:noFill/>
                  </a:tcPr>
                </a:tc>
                <a:tc>
                  <a:txBody>
                    <a:bodyPr/>
                    <a:lstStyle/>
                    <a:p>
                      <a:endParaRPr lang="fr-FR">
                        <a:solidFill>
                          <a:schemeClr val="tx1"/>
                        </a:solidFill>
                      </a:endParaRPr>
                    </a:p>
                  </a:txBody>
                  <a:tcPr>
                    <a:noFill/>
                  </a:tcPr>
                </a:tc>
                <a:tc>
                  <a:txBody>
                    <a:bodyPr/>
                    <a:lstStyle/>
                    <a:p>
                      <a:endParaRPr lang="fr-FR">
                        <a:solidFill>
                          <a:schemeClr val="tx1"/>
                        </a:solidFill>
                      </a:endParaRPr>
                    </a:p>
                  </a:txBody>
                  <a:tcPr>
                    <a:noFill/>
                  </a:tcPr>
                </a:tc>
                <a:tc>
                  <a:txBody>
                    <a:bodyPr/>
                    <a:lstStyle/>
                    <a:p>
                      <a:endParaRPr lang="fr-FR" dirty="0">
                        <a:solidFill>
                          <a:schemeClr val="tx1"/>
                        </a:solidFill>
                      </a:endParaRPr>
                    </a:p>
                  </a:txBody>
                  <a:tcPr>
                    <a:no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11844157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B787E1-72CA-8174-0047-C42759855B29}"/>
            </a:ext>
          </a:extLst>
        </p:cNvPr>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AD10944A-9877-3EE9-A706-57E6419239B4}"/>
              </a:ext>
            </a:extLst>
          </p:cNvPr>
          <p:cNvSpPr>
            <a:spLocks noGrp="1"/>
          </p:cNvSpPr>
          <p:nvPr>
            <p:ph type="sldNum" sz="quarter" idx="12"/>
          </p:nvPr>
        </p:nvSpPr>
        <p:spPr>
          <a:xfrm>
            <a:off x="11509342" y="6492875"/>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30</a:t>
            </a:fld>
            <a:endParaRPr lang="fr-FR" sz="1600" dirty="0">
              <a:solidFill>
                <a:schemeClr val="tx1"/>
              </a:solidFill>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1D3BAC8F-161B-6774-00B4-E6D14953C2EE}"/>
              </a:ext>
            </a:extLst>
          </p:cNvPr>
          <p:cNvSpPr txBox="1"/>
          <p:nvPr/>
        </p:nvSpPr>
        <p:spPr>
          <a:xfrm>
            <a:off x="150830" y="1001670"/>
            <a:ext cx="11806285" cy="430887"/>
          </a:xfrm>
          <a:prstGeom prst="rect">
            <a:avLst/>
          </a:prstGeom>
          <a:solidFill>
            <a:schemeClr val="accent2">
              <a:lumMod val="20000"/>
              <a:lumOff val="80000"/>
            </a:schemeClr>
          </a:solidFill>
        </p:spPr>
        <p:txBody>
          <a:bodyPr wrap="square" rtlCol="0">
            <a:spAutoFit/>
          </a:bodyPr>
          <a:lstStyle/>
          <a:p>
            <a:r>
              <a:rPr lang="fr-FR" sz="2200" b="1" dirty="0">
                <a:effectLst/>
                <a:latin typeface="Arial" panose="020B0604020202020204" pitchFamily="34" charset="0"/>
                <a:ea typeface="Calibri" panose="020F0502020204030204" pitchFamily="34" charset="0"/>
                <a:cs typeface="Arial" panose="020B0604020202020204" pitchFamily="34" charset="0"/>
              </a:rPr>
              <a:t>6. Déterminants par rapport à l’offre de santé</a:t>
            </a:r>
            <a:endParaRPr lang="fr-FR" sz="2200" b="1" dirty="0">
              <a:latin typeface="Arial" panose="020B0604020202020204" pitchFamily="34" charset="0"/>
              <a:cs typeface="Arial" panose="020B0604020202020204" pitchFamily="34" charset="0"/>
            </a:endParaRPr>
          </a:p>
        </p:txBody>
      </p:sp>
      <p:sp>
        <p:nvSpPr>
          <p:cNvPr id="6" name="Espace réservé du contenu 5">
            <a:extLst>
              <a:ext uri="{FF2B5EF4-FFF2-40B4-BE49-F238E27FC236}">
                <a16:creationId xmlns:a16="http://schemas.microsoft.com/office/drawing/2014/main" id="{1B99C76C-7C6E-D65F-E365-59BB00650B82}"/>
              </a:ext>
            </a:extLst>
          </p:cNvPr>
          <p:cNvSpPr>
            <a:spLocks noGrp="1"/>
          </p:cNvSpPr>
          <p:nvPr>
            <p:ph idx="1"/>
          </p:nvPr>
        </p:nvSpPr>
        <p:spPr>
          <a:xfrm>
            <a:off x="150830" y="1583140"/>
            <a:ext cx="11806284" cy="4909735"/>
          </a:xfrm>
        </p:spPr>
        <p:txBody>
          <a:bodyPr>
            <a:normAutofit fontScale="92500"/>
          </a:bodyPr>
          <a:lstStyle/>
          <a:p>
            <a:pPr algn="just">
              <a:lnSpc>
                <a:spcPct val="150000"/>
              </a:lnSpc>
              <a:buFont typeface="Wingdings" panose="05000000000000000000" pitchFamily="2" charset="2"/>
              <a:buChar char="§"/>
            </a:pPr>
            <a:r>
              <a:rPr lang="fr-FR" sz="2200" i="1" dirty="0">
                <a:latin typeface="Arial" panose="020B0604020202020204" pitchFamily="34" charset="0"/>
                <a:ea typeface="Calibri" panose="020F0502020204030204" pitchFamily="34" charset="0"/>
                <a:cs typeface="Arial" panose="020B0604020202020204" pitchFamily="34" charset="0"/>
              </a:rPr>
              <a:t>Déterminants : distance entre domicile et établissement de santé le plus proche ≤ 1 km, satisfait aux comportements des agents de santé</a:t>
            </a:r>
          </a:p>
          <a:p>
            <a:pPr marL="0" indent="0" algn="just">
              <a:lnSpc>
                <a:spcPct val="150000"/>
              </a:lnSpc>
              <a:buNone/>
            </a:pPr>
            <a:r>
              <a:rPr lang="fr-FR" sz="2200" dirty="0">
                <a:effectLst/>
                <a:latin typeface="Arial" panose="020B0604020202020204" pitchFamily="34" charset="0"/>
                <a:ea typeface="Calibri" panose="020F0502020204030204" pitchFamily="34" charset="0"/>
                <a:cs typeface="Arial" panose="020B0604020202020204" pitchFamily="34" charset="0"/>
              </a:rPr>
              <a:t>→ La proximité géographique constitue un facteur déterminant pour l’accès aux soins maternels, un constat largement documenté dans la littérature. </a:t>
            </a:r>
            <a:r>
              <a:rPr lang="fr-FR" sz="2200" dirty="0">
                <a:latin typeface="Arial" panose="020B0604020202020204" pitchFamily="34" charset="0"/>
                <a:ea typeface="Calibri" panose="020F0502020204030204" pitchFamily="34" charset="0"/>
                <a:cs typeface="Arial" panose="020B0604020202020204" pitchFamily="34" charset="0"/>
              </a:rPr>
              <a:t>P</a:t>
            </a:r>
            <a:r>
              <a:rPr lang="fr-FR" sz="2200" dirty="0">
                <a:effectLst/>
                <a:latin typeface="Arial" panose="020B0604020202020204" pitchFamily="34" charset="0"/>
                <a:ea typeface="Calibri" panose="020F0502020204030204" pitchFamily="34" charset="0"/>
                <a:cs typeface="Arial" panose="020B0604020202020204" pitchFamily="34" charset="0"/>
              </a:rPr>
              <a:t>lusieurs études ont démontré que la distance aux services de santé est un </a:t>
            </a:r>
            <a:r>
              <a:rPr lang="fr-FR" sz="2200" dirty="0">
                <a:latin typeface="Arial" panose="020B0604020202020204" pitchFamily="34" charset="0"/>
                <a:ea typeface="Calibri" panose="020F0502020204030204" pitchFamily="34" charset="0"/>
                <a:cs typeface="Arial" panose="020B0604020202020204" pitchFamily="34" charset="0"/>
              </a:rPr>
              <a:t>facteur</a:t>
            </a:r>
            <a:r>
              <a:rPr lang="fr-FR" sz="2200" dirty="0">
                <a:effectLst/>
                <a:latin typeface="Arial" panose="020B0604020202020204" pitchFamily="34" charset="0"/>
                <a:ea typeface="Calibri" panose="020F0502020204030204" pitchFamily="34" charset="0"/>
                <a:cs typeface="Arial" panose="020B0604020202020204" pitchFamily="34" charset="0"/>
              </a:rPr>
              <a:t> majeur à l’utilisation des soins maternels, les femmes vivant à proximité d’infrastructures sanitaires étant plus susceptibles d’effectuer des consultations prénatales et d’accoucher en milieu médicalisé (Graham 2016, Yaya 2019 et </a:t>
            </a:r>
            <a:r>
              <a:rPr lang="fr-FR" sz="2200" dirty="0" err="1">
                <a:effectLst/>
                <a:latin typeface="Arial" panose="020B0604020202020204" pitchFamily="34" charset="0"/>
                <a:ea typeface="Calibri" panose="020F0502020204030204" pitchFamily="34" charset="0"/>
                <a:cs typeface="Arial" panose="020B0604020202020204" pitchFamily="34" charset="0"/>
              </a:rPr>
              <a:t>Rosenblum</a:t>
            </a:r>
            <a:r>
              <a:rPr lang="fr-FR" sz="2200" dirty="0">
                <a:effectLst/>
                <a:latin typeface="Arial" panose="020B0604020202020204" pitchFamily="34" charset="0"/>
                <a:ea typeface="Calibri" panose="020F0502020204030204" pitchFamily="34" charset="0"/>
                <a:cs typeface="Arial" panose="020B0604020202020204" pitchFamily="34" charset="0"/>
              </a:rPr>
              <a:t> 2017)</a:t>
            </a:r>
          </a:p>
          <a:p>
            <a:pPr marL="0" indent="0" algn="just">
              <a:lnSpc>
                <a:spcPct val="150000"/>
              </a:lnSpc>
              <a:buNone/>
            </a:pPr>
            <a:r>
              <a:rPr lang="fr-FR" sz="2200" dirty="0">
                <a:effectLst/>
                <a:latin typeface="Arial" panose="020B0604020202020204" pitchFamily="34" charset="0"/>
                <a:ea typeface="Calibri" panose="020F0502020204030204" pitchFamily="34" charset="0"/>
                <a:cs typeface="Arial" panose="020B0604020202020204" pitchFamily="34" charset="0"/>
              </a:rPr>
              <a:t>→ La satisfaction aux comportements des agents de santé est essentielle, car elle contribue à renforcer la confiance des mères dans le système </a:t>
            </a:r>
            <a:r>
              <a:rPr lang="fr-FR" sz="2200" dirty="0">
                <a:latin typeface="Arial" panose="020B0604020202020204" pitchFamily="34" charset="0"/>
                <a:ea typeface="Calibri" panose="020F0502020204030204" pitchFamily="34" charset="0"/>
                <a:cs typeface="Arial" panose="020B0604020202020204" pitchFamily="34" charset="0"/>
              </a:rPr>
              <a:t>de santé</a:t>
            </a:r>
            <a:r>
              <a:rPr lang="fr-FR" sz="2200" dirty="0">
                <a:effectLst/>
                <a:latin typeface="Arial" panose="020B0604020202020204" pitchFamily="34" charset="0"/>
                <a:ea typeface="Calibri" panose="020F0502020204030204" pitchFamily="34" charset="0"/>
                <a:cs typeface="Arial" panose="020B0604020202020204" pitchFamily="34" charset="0"/>
              </a:rPr>
              <a:t>, un levier fondamental pour promouvoir l’utilisation des soins prénatals et l’accouchement en établissement (Agha 2016 </a:t>
            </a:r>
            <a:r>
              <a:rPr lang="fr-FR" sz="2200" dirty="0">
                <a:latin typeface="Arial" panose="020B0604020202020204" pitchFamily="34" charset="0"/>
                <a:ea typeface="Calibri" panose="020F0502020204030204" pitchFamily="34" charset="0"/>
                <a:cs typeface="Arial" panose="020B0604020202020204" pitchFamily="34" charset="0"/>
              </a:rPr>
              <a:t>et</a:t>
            </a:r>
            <a:r>
              <a:rPr lang="fr-FR" sz="2200" dirty="0">
                <a:effectLst/>
                <a:latin typeface="Arial" panose="020B0604020202020204" pitchFamily="34" charset="0"/>
                <a:ea typeface="Calibri" panose="020F0502020204030204" pitchFamily="34" charset="0"/>
                <a:cs typeface="Arial" panose="020B0604020202020204" pitchFamily="34" charset="0"/>
              </a:rPr>
              <a:t> Mishra 2014)</a:t>
            </a:r>
            <a:endParaRPr lang="fr-FR" sz="2200" dirty="0">
              <a:latin typeface="Arial" panose="020B0604020202020204" pitchFamily="34" charset="0"/>
              <a:cs typeface="Arial" panose="020B0604020202020204" pitchFamily="34" charset="0"/>
            </a:endParaRPr>
          </a:p>
        </p:txBody>
      </p:sp>
      <p:graphicFrame>
        <p:nvGraphicFramePr>
          <p:cNvPr id="3" name="Tableau 2">
            <a:extLst>
              <a:ext uri="{FF2B5EF4-FFF2-40B4-BE49-F238E27FC236}">
                <a16:creationId xmlns:a16="http://schemas.microsoft.com/office/drawing/2014/main" id="{1F11106F-E819-8EB4-2A6E-909FDBF554FC}"/>
              </a:ext>
            </a:extLst>
          </p:cNvPr>
          <p:cNvGraphicFramePr>
            <a:graphicFrameLocks noGrp="1"/>
          </p:cNvGraphicFramePr>
          <p:nvPr>
            <p:extLst>
              <p:ext uri="{D42A27DB-BD31-4B8C-83A1-F6EECF244321}">
                <p14:modId xmlns:p14="http://schemas.microsoft.com/office/powerpoint/2010/main" val="1511113931"/>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B2B2B2"/>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rgbClr val="B2B2B2"/>
                          </a:solidFill>
                          <a:latin typeface="Arial" panose="020B0604020202020204" pitchFamily="34" charset="0"/>
                          <a:ea typeface="+mn-ea"/>
                          <a:cs typeface="Arial" panose="020B0604020202020204" pitchFamily="34" charset="0"/>
                        </a:rPr>
                        <a:t>RESULTATS</a:t>
                      </a:r>
                    </a:p>
                  </a:txBody>
                  <a:tcPr>
                    <a:solidFill>
                      <a:schemeClr val="accent2">
                        <a:lumMod val="40000"/>
                        <a:lumOff val="60000"/>
                      </a:schemeClr>
                    </a:solidFill>
                  </a:tcPr>
                </a:tc>
                <a:tc>
                  <a:txBody>
                    <a:bodyPr/>
                    <a:lstStyle/>
                    <a:p>
                      <a:r>
                        <a:rPr lang="fr-FR" sz="2600" dirty="0">
                          <a:solidFill>
                            <a:schemeClr val="tx1"/>
                          </a:solidFill>
                          <a:latin typeface="Arial" panose="020B0604020202020204" pitchFamily="34" charset="0"/>
                          <a:cs typeface="Arial" panose="020B0604020202020204" pitchFamily="34" charset="0"/>
                        </a:rPr>
                        <a:t>DISCUSSION</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12022894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5D8F5-BF9A-BA02-1A5E-B457E8A5E5B0}"/>
            </a:ext>
          </a:extLst>
        </p:cNvPr>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8D107737-1451-20AA-A5F3-A1904AB63391}"/>
              </a:ext>
            </a:extLst>
          </p:cNvPr>
          <p:cNvSpPr>
            <a:spLocks noGrp="1"/>
          </p:cNvSpPr>
          <p:nvPr>
            <p:ph type="sldNum" sz="quarter" idx="12"/>
          </p:nvPr>
        </p:nvSpPr>
        <p:spPr>
          <a:xfrm>
            <a:off x="11509342" y="6492875"/>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31</a:t>
            </a:fld>
            <a:endParaRPr lang="fr-FR" sz="1600" dirty="0">
              <a:solidFill>
                <a:schemeClr val="tx1"/>
              </a:solidFill>
              <a:latin typeface="Arial" panose="020B0604020202020204" pitchFamily="34" charset="0"/>
              <a:cs typeface="Arial" panose="020B0604020202020204" pitchFamily="34" charset="0"/>
            </a:endParaRPr>
          </a:p>
        </p:txBody>
      </p:sp>
      <p:sp>
        <p:nvSpPr>
          <p:cNvPr id="3" name="Espace réservé du contenu 2">
            <a:extLst>
              <a:ext uri="{FF2B5EF4-FFF2-40B4-BE49-F238E27FC236}">
                <a16:creationId xmlns:a16="http://schemas.microsoft.com/office/drawing/2014/main" id="{9D7AE01F-7AD8-359B-ACF9-94239B20F0C7}"/>
              </a:ext>
            </a:extLst>
          </p:cNvPr>
          <p:cNvSpPr>
            <a:spLocks noGrp="1"/>
          </p:cNvSpPr>
          <p:nvPr>
            <p:ph idx="1"/>
          </p:nvPr>
        </p:nvSpPr>
        <p:spPr>
          <a:xfrm>
            <a:off x="150830" y="2103330"/>
            <a:ext cx="11806284" cy="3256156"/>
          </a:xfrm>
        </p:spPr>
        <p:txBody>
          <a:bodyPr>
            <a:normAutofit/>
          </a:bodyPr>
          <a:lstStyle/>
          <a:p>
            <a:pPr algn="just">
              <a:lnSpc>
                <a:spcPct val="150000"/>
              </a:lnSpc>
              <a:buFont typeface="Wingdings" panose="05000000000000000000" pitchFamily="2" charset="2"/>
              <a:buChar char="§"/>
            </a:pPr>
            <a:r>
              <a:rPr lang="fr-FR" sz="2000" b="1" dirty="0">
                <a:latin typeface="Arial" panose="020B0604020202020204" pitchFamily="34" charset="0"/>
                <a:cs typeface="Arial" panose="020B0604020202020204" pitchFamily="34" charset="0"/>
              </a:rPr>
              <a:t>Co-déterminants </a:t>
            </a:r>
            <a:r>
              <a:rPr lang="fr-FR" sz="2000" dirty="0">
                <a:latin typeface="Arial" panose="020B0604020202020204" pitchFamily="34" charset="0"/>
                <a:cs typeface="Arial" panose="020B0604020202020204" pitchFamily="34" charset="0"/>
              </a:rPr>
              <a:t>: sociodémographiques, socioéconomiques, médicaux, consultations prénatales, offre de santé</a:t>
            </a:r>
          </a:p>
          <a:p>
            <a:pPr algn="just">
              <a:lnSpc>
                <a:spcPct val="150000"/>
              </a:lnSpc>
              <a:buFont typeface="Wingdings" panose="05000000000000000000" pitchFamily="2" charset="2"/>
              <a:buChar char="Ø"/>
            </a:pPr>
            <a:r>
              <a:rPr lang="fr-FR" sz="2000" dirty="0">
                <a:latin typeface="Arial" panose="020B0604020202020204" pitchFamily="34" charset="0"/>
                <a:cs typeface="Arial" panose="020B0604020202020204" pitchFamily="34" charset="0"/>
              </a:rPr>
              <a:t> </a:t>
            </a:r>
            <a:r>
              <a:rPr lang="fr-FR" sz="2000" b="1" dirty="0">
                <a:latin typeface="Arial" panose="020B0604020202020204" pitchFamily="34" charset="0"/>
                <a:cs typeface="Arial" panose="020B0604020202020204" pitchFamily="34" charset="0"/>
              </a:rPr>
              <a:t>Donc</a:t>
            </a:r>
            <a:r>
              <a:rPr lang="fr-FR" sz="2000" dirty="0">
                <a:latin typeface="Arial" panose="020B0604020202020204" pitchFamily="34" charset="0"/>
                <a:cs typeface="Arial" panose="020B0604020202020204" pitchFamily="34" charset="0"/>
              </a:rPr>
              <a:t> Importance de l’approche multisectorielle intégrant à la fois l’amélioration de l’accessibilité géographique, financière des services de santé et du ménage, sensibilisation de population sur les bénéfices de l’accouchement en établissement de santé</a:t>
            </a:r>
          </a:p>
          <a:p>
            <a:pPr algn="just">
              <a:lnSpc>
                <a:spcPct val="150000"/>
              </a:lnSpc>
              <a:buFont typeface="Wingdings" panose="05000000000000000000" pitchFamily="2" charset="2"/>
              <a:buChar char="Ø"/>
            </a:pPr>
            <a:r>
              <a:rPr lang="fr-FR" sz="2000" dirty="0">
                <a:latin typeface="Arial" panose="020B0604020202020204" pitchFamily="34" charset="0"/>
                <a:cs typeface="Arial" panose="020B0604020202020204" pitchFamily="34" charset="0"/>
              </a:rPr>
              <a:t>Adaptation des stratégies locales en tenant compte des facteurs contextuels et sociaux </a:t>
            </a:r>
          </a:p>
        </p:txBody>
      </p:sp>
      <p:graphicFrame>
        <p:nvGraphicFramePr>
          <p:cNvPr id="2" name="Tableau 1">
            <a:extLst>
              <a:ext uri="{FF2B5EF4-FFF2-40B4-BE49-F238E27FC236}">
                <a16:creationId xmlns:a16="http://schemas.microsoft.com/office/drawing/2014/main" id="{F0AF70E4-B0E0-CC30-0028-F84566057DD3}"/>
              </a:ext>
            </a:extLst>
          </p:cNvPr>
          <p:cNvGraphicFramePr>
            <a:graphicFrameLocks noGrp="1"/>
          </p:cNvGraphicFramePr>
          <p:nvPr>
            <p:extLst>
              <p:ext uri="{D42A27DB-BD31-4B8C-83A1-F6EECF244321}">
                <p14:modId xmlns:p14="http://schemas.microsoft.com/office/powerpoint/2010/main" val="394165204"/>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B2B2B2"/>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rgbClr val="B2B2B2"/>
                          </a:solidFill>
                          <a:latin typeface="Arial" panose="020B0604020202020204" pitchFamily="34" charset="0"/>
                          <a:ea typeface="+mn-ea"/>
                          <a:cs typeface="Arial" panose="020B0604020202020204" pitchFamily="34" charset="0"/>
                        </a:rPr>
                        <a:t>RESULTATS</a:t>
                      </a:r>
                    </a:p>
                  </a:txBody>
                  <a:tcPr>
                    <a:solidFill>
                      <a:srgbClr val="F9C4B1"/>
                    </a:solidFill>
                  </a:tcPr>
                </a:tc>
                <a:tc>
                  <a:txBody>
                    <a:bodyPr/>
                    <a:lstStyle/>
                    <a:p>
                      <a:r>
                        <a:rPr lang="fr-FR" sz="2600" dirty="0">
                          <a:solidFill>
                            <a:srgbClr val="B2B2B2"/>
                          </a:solidFill>
                          <a:latin typeface="Arial" panose="020B0604020202020204" pitchFamily="34" charset="0"/>
                          <a:cs typeface="Arial" panose="020B0604020202020204" pitchFamily="34" charset="0"/>
                        </a:rPr>
                        <a:t>DISCUSSION</a:t>
                      </a:r>
                    </a:p>
                  </a:txBody>
                  <a:tcPr>
                    <a:solidFill>
                      <a:srgbClr val="F9C4B1"/>
                    </a:solidFill>
                  </a:tcPr>
                </a:tc>
                <a:tc>
                  <a:txBody>
                    <a:bodyPr/>
                    <a:lstStyle/>
                    <a:p>
                      <a:r>
                        <a:rPr lang="fr-FR" sz="2600" dirty="0">
                          <a:solidFill>
                            <a:schemeClr val="tx1"/>
                          </a:solidFill>
                          <a:latin typeface="Arial" panose="020B0604020202020204" pitchFamily="34" charset="0"/>
                          <a:cs typeface="Arial" panose="020B0604020202020204" pitchFamily="34" charset="0"/>
                        </a:rPr>
                        <a:t>CONCLUSION</a:t>
                      </a:r>
                    </a:p>
                  </a:txBody>
                  <a:tcPr>
                    <a:solidFill>
                      <a:schemeClr val="accent2"/>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35907393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47F61-96D6-94AC-39C9-E2D1BDC4436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1B73B92-2363-7805-B0D0-3A2E9E71F5BB}"/>
              </a:ext>
            </a:extLst>
          </p:cNvPr>
          <p:cNvSpPr>
            <a:spLocks noGrp="1"/>
          </p:cNvSpPr>
          <p:nvPr>
            <p:ph type="ctrTitle"/>
          </p:nvPr>
        </p:nvSpPr>
        <p:spPr>
          <a:xfrm>
            <a:off x="520045" y="2635624"/>
            <a:ext cx="11151910" cy="623944"/>
          </a:xfrm>
        </p:spPr>
        <p:txBody>
          <a:bodyPr>
            <a:normAutofit/>
          </a:bodyPr>
          <a:lstStyle/>
          <a:p>
            <a:r>
              <a:rPr lang="fr-FR" sz="3200" b="1" dirty="0">
                <a:latin typeface="Arial" panose="020B0604020202020204" pitchFamily="34" charset="0"/>
                <a:cs typeface="Arial" panose="020B0604020202020204" pitchFamily="34" charset="0"/>
              </a:rPr>
              <a:t>Merci de votre attention</a:t>
            </a:r>
          </a:p>
        </p:txBody>
      </p:sp>
    </p:spTree>
    <p:extLst>
      <p:ext uri="{BB962C8B-B14F-4D97-AF65-F5344CB8AC3E}">
        <p14:creationId xmlns:p14="http://schemas.microsoft.com/office/powerpoint/2010/main" val="2837344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89D18-CF3B-51AD-4479-3307635C82D7}"/>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478FD4C-2FE8-6680-BA94-37F62AEB2CA7}"/>
              </a:ext>
            </a:extLst>
          </p:cNvPr>
          <p:cNvSpPr>
            <a:spLocks noGrp="1"/>
          </p:cNvSpPr>
          <p:nvPr>
            <p:ph idx="1"/>
          </p:nvPr>
        </p:nvSpPr>
        <p:spPr>
          <a:xfrm>
            <a:off x="150830" y="1672682"/>
            <a:ext cx="11934490" cy="4438185"/>
          </a:xfrm>
        </p:spPr>
        <p:txBody>
          <a:bodyPr>
            <a:normAutofit/>
          </a:bodyPr>
          <a:lstStyle/>
          <a:p>
            <a:pPr algn="just">
              <a:lnSpc>
                <a:spcPct val="150000"/>
              </a:lnSpc>
              <a:buFont typeface="Wingdings" panose="05000000000000000000" pitchFamily="2" charset="2"/>
              <a:buChar char="§"/>
            </a:pPr>
            <a:r>
              <a:rPr lang="fr-FR" sz="2000" dirty="0">
                <a:latin typeface="Arial" panose="020B0604020202020204" pitchFamily="34" charset="0"/>
                <a:cs typeface="Arial" panose="020B0604020202020204" pitchFamily="34" charset="0"/>
              </a:rPr>
              <a:t>Santé maternelle et néonatale : santé des femmes pendant la grossesse, l’accouchement, et la période du postpartum et les questions relatives à la santé de la mère et du nouveau-né durant le premier mois de vie → risque de mortalité élevée </a:t>
            </a:r>
          </a:p>
          <a:p>
            <a:pPr algn="just">
              <a:lnSpc>
                <a:spcPct val="150000"/>
              </a:lnSpc>
              <a:buFont typeface="Wingdings" panose="05000000000000000000" pitchFamily="2" charset="2"/>
              <a:buChar char="§"/>
            </a:pPr>
            <a:r>
              <a:rPr lang="fr-FR" sz="2000" dirty="0">
                <a:latin typeface="Arial" panose="020B0604020202020204" pitchFamily="34" charset="0"/>
                <a:cs typeface="Arial" panose="020B0604020202020204" pitchFamily="34" charset="0"/>
              </a:rPr>
              <a:t>Cible 2 de l’ODD3 : faire passer la mortalité maternelle en dessous de 70 sur 100.000 naissances vivantes </a:t>
            </a:r>
          </a:p>
          <a:p>
            <a:pPr algn="just">
              <a:lnSpc>
                <a:spcPct val="150000"/>
              </a:lnSpc>
              <a:buFont typeface="Wingdings" panose="05000000000000000000" pitchFamily="2" charset="2"/>
              <a:buChar char="§"/>
            </a:pPr>
            <a:r>
              <a:rPr lang="fr-FR" sz="2000" dirty="0">
                <a:latin typeface="Arial" panose="020B0604020202020204" pitchFamily="34" charset="0"/>
                <a:cs typeface="Arial" panose="020B0604020202020204" pitchFamily="34" charset="0"/>
              </a:rPr>
              <a:t>Madagascar : mortalité maternelle &gt; 400 sur 100.000 naissances vivantes (MICS 2018)</a:t>
            </a:r>
          </a:p>
          <a:p>
            <a:pPr algn="just">
              <a:lnSpc>
                <a:spcPct val="150000"/>
              </a:lnSpc>
              <a:buFont typeface="Wingdings" panose="05000000000000000000" pitchFamily="2" charset="2"/>
              <a:buChar char="§"/>
            </a:pPr>
            <a:r>
              <a:rPr lang="fr-FR" sz="2000" dirty="0">
                <a:latin typeface="Arial" panose="020B0604020202020204" pitchFamily="34" charset="0"/>
                <a:cs typeface="Arial" panose="020B0604020202020204" pitchFamily="34" charset="0"/>
              </a:rPr>
              <a:t>Majorité de décès : aux alentours de l’accouchement, donc la connaissance des facteurs associés au lieu d’accouchement est un élément clé d’intervention en santé publique</a:t>
            </a:r>
          </a:p>
          <a:p>
            <a:pPr marL="0" indent="0" algn="just">
              <a:lnSpc>
                <a:spcPct val="100000"/>
              </a:lnSpc>
              <a:buNone/>
            </a:pPr>
            <a:endParaRPr lang="fr-FR" sz="2000" dirty="0">
              <a:latin typeface="Arial" panose="020B0604020202020204" pitchFamily="34" charset="0"/>
              <a:cs typeface="Arial" panose="020B0604020202020204" pitchFamily="34" charset="0"/>
            </a:endParaRPr>
          </a:p>
        </p:txBody>
      </p:sp>
      <p:sp>
        <p:nvSpPr>
          <p:cNvPr id="5" name="Espace réservé du numéro de diapositive 4">
            <a:extLst>
              <a:ext uri="{FF2B5EF4-FFF2-40B4-BE49-F238E27FC236}">
                <a16:creationId xmlns:a16="http://schemas.microsoft.com/office/drawing/2014/main" id="{6EC58B0F-9B39-F103-5240-DE8FDF511A7B}"/>
              </a:ext>
            </a:extLst>
          </p:cNvPr>
          <p:cNvSpPr>
            <a:spLocks noGrp="1"/>
          </p:cNvSpPr>
          <p:nvPr>
            <p:ph type="sldNum" sz="quarter" idx="12"/>
          </p:nvPr>
        </p:nvSpPr>
        <p:spPr>
          <a:xfrm>
            <a:off x="11274458" y="6352618"/>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4</a:t>
            </a:fld>
            <a:endParaRPr lang="fr-FR" sz="1600" dirty="0">
              <a:solidFill>
                <a:schemeClr val="tx1"/>
              </a:solidFill>
              <a:latin typeface="Arial" panose="020B0604020202020204" pitchFamily="34" charset="0"/>
              <a:cs typeface="Arial" panose="020B0604020202020204" pitchFamily="34" charset="0"/>
            </a:endParaRPr>
          </a:p>
        </p:txBody>
      </p:sp>
      <p:graphicFrame>
        <p:nvGraphicFramePr>
          <p:cNvPr id="2" name="Tableau 1">
            <a:extLst>
              <a:ext uri="{FF2B5EF4-FFF2-40B4-BE49-F238E27FC236}">
                <a16:creationId xmlns:a16="http://schemas.microsoft.com/office/drawing/2014/main" id="{F5C73CDC-EB4B-A89A-B9B7-DE698045E99B}"/>
              </a:ext>
            </a:extLst>
          </p:cNvPr>
          <p:cNvGraphicFramePr>
            <a:graphicFrameLocks noGrp="1"/>
          </p:cNvGraphicFramePr>
          <p:nvPr>
            <p:extLst>
              <p:ext uri="{D42A27DB-BD31-4B8C-83A1-F6EECF244321}">
                <p14:modId xmlns:p14="http://schemas.microsoft.com/office/powerpoint/2010/main" val="2785945961"/>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chemeClr val="tx1"/>
                          </a:solidFill>
                          <a:latin typeface="Arial" panose="020B0604020202020204" pitchFamily="34" charset="0"/>
                          <a:cs typeface="Arial" panose="020B0604020202020204" pitchFamily="34" charset="0"/>
                        </a:rPr>
                        <a:t>INTRODUCTION</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rgbClr val="B2B2B2"/>
                          </a:solidFill>
                          <a:latin typeface="Arial" panose="020B0604020202020204" pitchFamily="34" charset="0"/>
                          <a:ea typeface="+mn-ea"/>
                          <a:cs typeface="Arial" panose="020B0604020202020204" pitchFamily="34" charset="0"/>
                        </a:rPr>
                        <a:t>RESULTATS</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DISCUSSION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441532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3A4B7C-B923-830A-1DC8-1D565A52CCD5}"/>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3171BAF-A3FF-6564-A878-367F75F66BAC}"/>
              </a:ext>
            </a:extLst>
          </p:cNvPr>
          <p:cNvSpPr>
            <a:spLocks noGrp="1"/>
          </p:cNvSpPr>
          <p:nvPr>
            <p:ph idx="1"/>
          </p:nvPr>
        </p:nvSpPr>
        <p:spPr>
          <a:xfrm>
            <a:off x="128755" y="1806498"/>
            <a:ext cx="11934490" cy="4128137"/>
          </a:xfrm>
        </p:spPr>
        <p:txBody>
          <a:bodyPr>
            <a:normAutofit/>
          </a:bodyPr>
          <a:lstStyle/>
          <a:p>
            <a:pPr algn="just">
              <a:lnSpc>
                <a:spcPct val="150000"/>
              </a:lnSpc>
              <a:buFont typeface="Wingdings" panose="05000000000000000000" pitchFamily="2" charset="2"/>
              <a:buChar char="§"/>
            </a:pPr>
            <a:r>
              <a:rPr lang="fr-FR" sz="2000" dirty="0">
                <a:latin typeface="Arial" panose="020B0604020202020204" pitchFamily="34" charset="0"/>
                <a:cs typeface="Arial" panose="020B0604020202020204" pitchFamily="34" charset="0"/>
              </a:rPr>
              <a:t>Politique et programme de santé maternelle : </a:t>
            </a:r>
          </a:p>
          <a:p>
            <a:pPr lvl="1" algn="just">
              <a:lnSpc>
                <a:spcPct val="150000"/>
              </a:lnSpc>
              <a:buFont typeface="Wingdings" panose="05000000000000000000" pitchFamily="2" charset="2"/>
              <a:buChar char="Ø"/>
            </a:pPr>
            <a:r>
              <a:rPr lang="fr-FR" sz="2000" dirty="0">
                <a:latin typeface="Arial" panose="020B0604020202020204" pitchFamily="34" charset="0"/>
                <a:cs typeface="Arial" panose="020B0604020202020204" pitchFamily="34" charset="0"/>
              </a:rPr>
              <a:t>Feuille de route pour l’accélération de la réduction de la mortalité maternelle et néonatale 2023-2027</a:t>
            </a:r>
          </a:p>
          <a:p>
            <a:pPr lvl="1" algn="just">
              <a:lnSpc>
                <a:spcPct val="150000"/>
              </a:lnSpc>
              <a:buFont typeface="Wingdings" panose="05000000000000000000" pitchFamily="2" charset="2"/>
              <a:buChar char="Ø"/>
            </a:pPr>
            <a:r>
              <a:rPr lang="fr-FR" sz="2000" dirty="0">
                <a:latin typeface="Arial" panose="020B0604020202020204" pitchFamily="34" charset="0"/>
                <a:cs typeface="Arial" panose="020B0604020202020204" pitchFamily="34" charset="0"/>
              </a:rPr>
              <a:t> Plan stratégique intégré en santé planification familiale et en sécurisation des produits de santé de la reproduction: distribution de kits, … </a:t>
            </a:r>
          </a:p>
          <a:p>
            <a:pPr lvl="1" algn="just">
              <a:lnSpc>
                <a:spcPct val="150000"/>
              </a:lnSpc>
              <a:buFont typeface="Wingdings" panose="05000000000000000000" pitchFamily="2" charset="2"/>
              <a:buChar char="Ø"/>
            </a:pPr>
            <a:r>
              <a:rPr lang="fr-FR" sz="2000" dirty="0">
                <a:latin typeface="Arial" panose="020B0604020202020204" pitchFamily="34" charset="0"/>
                <a:cs typeface="Arial" panose="020B0604020202020204" pitchFamily="34" charset="0"/>
              </a:rPr>
              <a:t> Normes et procédures en santé de la reproduction : surveillance de l’accouchement, …</a:t>
            </a:r>
          </a:p>
          <a:p>
            <a:pPr lvl="1" algn="just">
              <a:lnSpc>
                <a:spcPct val="150000"/>
              </a:lnSpc>
              <a:buFont typeface="Wingdings" panose="05000000000000000000" pitchFamily="2" charset="2"/>
              <a:buChar char="Ø"/>
            </a:pPr>
            <a:r>
              <a:rPr lang="fr-FR" sz="2000" dirty="0">
                <a:latin typeface="Arial" panose="020B0604020202020204" pitchFamily="34" charset="0"/>
                <a:cs typeface="Arial" panose="020B0604020202020204" pitchFamily="34" charset="0"/>
              </a:rPr>
              <a:t> Normes et standard des centres de santé à Madagascar  : accouchement fait partie des activités curatives intégrées dans le paquet minimum d’activités, …</a:t>
            </a:r>
          </a:p>
          <a:p>
            <a:pPr algn="just">
              <a:lnSpc>
                <a:spcPct val="100000"/>
              </a:lnSpc>
              <a:buFont typeface="Wingdings" panose="05000000000000000000" pitchFamily="2" charset="2"/>
              <a:buChar char="§"/>
            </a:pPr>
            <a:endParaRPr lang="fr-FR" sz="2000" dirty="0">
              <a:latin typeface="Arial" panose="020B0604020202020204" pitchFamily="34" charset="0"/>
              <a:cs typeface="Arial" panose="020B0604020202020204" pitchFamily="34" charset="0"/>
            </a:endParaRPr>
          </a:p>
          <a:p>
            <a:pPr algn="just">
              <a:lnSpc>
                <a:spcPct val="100000"/>
              </a:lnSpc>
              <a:buFont typeface="Wingdings" panose="05000000000000000000" pitchFamily="2" charset="2"/>
              <a:buChar char="§"/>
            </a:pPr>
            <a:endParaRPr lang="fr-FR" sz="2000" dirty="0">
              <a:latin typeface="Arial" panose="020B0604020202020204" pitchFamily="34" charset="0"/>
              <a:cs typeface="Arial" panose="020B0604020202020204" pitchFamily="34" charset="0"/>
            </a:endParaRPr>
          </a:p>
          <a:p>
            <a:pPr algn="just">
              <a:lnSpc>
                <a:spcPct val="100000"/>
              </a:lnSpc>
              <a:buFont typeface="Wingdings" panose="05000000000000000000" pitchFamily="2" charset="2"/>
              <a:buChar char="§"/>
            </a:pPr>
            <a:endParaRPr lang="fr-FR" sz="2000" dirty="0">
              <a:latin typeface="Arial" panose="020B0604020202020204" pitchFamily="34" charset="0"/>
              <a:cs typeface="Arial" panose="020B0604020202020204" pitchFamily="34" charset="0"/>
            </a:endParaRPr>
          </a:p>
          <a:p>
            <a:pPr algn="just">
              <a:lnSpc>
                <a:spcPct val="100000"/>
              </a:lnSpc>
              <a:buFont typeface="Wingdings" panose="05000000000000000000" pitchFamily="2" charset="2"/>
              <a:buChar char="§"/>
            </a:pPr>
            <a:endParaRPr lang="fr-FR" sz="2000" dirty="0">
              <a:latin typeface="Arial" panose="020B0604020202020204" pitchFamily="34" charset="0"/>
              <a:cs typeface="Arial" panose="020B0604020202020204" pitchFamily="34" charset="0"/>
            </a:endParaRPr>
          </a:p>
          <a:p>
            <a:pPr marL="0" indent="0" algn="just">
              <a:lnSpc>
                <a:spcPct val="100000"/>
              </a:lnSpc>
              <a:buNone/>
            </a:pPr>
            <a:endParaRPr lang="fr-FR" sz="2000" dirty="0">
              <a:latin typeface="Arial" panose="020B0604020202020204" pitchFamily="34" charset="0"/>
              <a:cs typeface="Arial" panose="020B0604020202020204" pitchFamily="34" charset="0"/>
            </a:endParaRPr>
          </a:p>
        </p:txBody>
      </p:sp>
      <p:sp>
        <p:nvSpPr>
          <p:cNvPr id="5" name="Espace réservé du numéro de diapositive 4">
            <a:extLst>
              <a:ext uri="{FF2B5EF4-FFF2-40B4-BE49-F238E27FC236}">
                <a16:creationId xmlns:a16="http://schemas.microsoft.com/office/drawing/2014/main" id="{DD5A0F91-6899-D26E-B94E-205071582ED9}"/>
              </a:ext>
            </a:extLst>
          </p:cNvPr>
          <p:cNvSpPr>
            <a:spLocks noGrp="1"/>
          </p:cNvSpPr>
          <p:nvPr>
            <p:ph type="sldNum" sz="quarter" idx="12"/>
          </p:nvPr>
        </p:nvSpPr>
        <p:spPr>
          <a:xfrm>
            <a:off x="11274458" y="6352618"/>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5</a:t>
            </a:fld>
            <a:endParaRPr lang="fr-FR" sz="1600" dirty="0">
              <a:solidFill>
                <a:schemeClr val="tx1"/>
              </a:solidFill>
              <a:latin typeface="Arial" panose="020B0604020202020204" pitchFamily="34" charset="0"/>
              <a:cs typeface="Arial" panose="020B0604020202020204" pitchFamily="34" charset="0"/>
            </a:endParaRPr>
          </a:p>
        </p:txBody>
      </p:sp>
      <p:graphicFrame>
        <p:nvGraphicFramePr>
          <p:cNvPr id="4" name="Tableau 3">
            <a:extLst>
              <a:ext uri="{FF2B5EF4-FFF2-40B4-BE49-F238E27FC236}">
                <a16:creationId xmlns:a16="http://schemas.microsoft.com/office/drawing/2014/main" id="{83FF4DD4-318B-D6DB-76C0-CBCA193AAF95}"/>
              </a:ext>
            </a:extLst>
          </p:cNvPr>
          <p:cNvGraphicFramePr>
            <a:graphicFrameLocks noGrp="1"/>
          </p:cNvGraphicFramePr>
          <p:nvPr>
            <p:extLst>
              <p:ext uri="{D42A27DB-BD31-4B8C-83A1-F6EECF244321}">
                <p14:modId xmlns:p14="http://schemas.microsoft.com/office/powerpoint/2010/main" val="235715309"/>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chemeClr val="tx1"/>
                          </a:solidFill>
                          <a:latin typeface="Arial" panose="020B0604020202020204" pitchFamily="34" charset="0"/>
                          <a:cs typeface="Arial" panose="020B0604020202020204" pitchFamily="34" charset="0"/>
                        </a:rPr>
                        <a:t>INTRODUCTION</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rgbClr val="B2B2B2"/>
                          </a:solidFill>
                          <a:latin typeface="Arial" panose="020B0604020202020204" pitchFamily="34" charset="0"/>
                          <a:ea typeface="+mn-ea"/>
                          <a:cs typeface="Arial" panose="020B0604020202020204" pitchFamily="34" charset="0"/>
                        </a:rPr>
                        <a:t>RESULTATS</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DISCUSSION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933060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80E528-58D0-ED08-84BF-2DE91BB431EA}"/>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7F3D903-5C7A-4D53-CBDD-41944F626AB9}"/>
              </a:ext>
            </a:extLst>
          </p:cNvPr>
          <p:cNvSpPr>
            <a:spLocks noGrp="1"/>
          </p:cNvSpPr>
          <p:nvPr>
            <p:ph idx="1"/>
          </p:nvPr>
        </p:nvSpPr>
        <p:spPr>
          <a:xfrm>
            <a:off x="150830" y="2011184"/>
            <a:ext cx="11934490" cy="4014545"/>
          </a:xfrm>
        </p:spPr>
        <p:txBody>
          <a:bodyPr>
            <a:normAutofit/>
          </a:bodyPr>
          <a:lstStyle/>
          <a:p>
            <a:pPr algn="just">
              <a:lnSpc>
                <a:spcPct val="150000"/>
              </a:lnSpc>
              <a:buFont typeface="Wingdings" panose="05000000000000000000" pitchFamily="2" charset="2"/>
              <a:buChar char="§"/>
            </a:pPr>
            <a:r>
              <a:rPr lang="fr-FR" sz="2000" dirty="0">
                <a:latin typeface="Arial" panose="020B0604020202020204" pitchFamily="34" charset="0"/>
                <a:cs typeface="Arial" panose="020B0604020202020204" pitchFamily="34" charset="0"/>
              </a:rPr>
              <a:t>Evolution du taux d’accouchement en établissement de santé 2003 – 2018</a:t>
            </a:r>
          </a:p>
          <a:p>
            <a:pPr algn="just">
              <a:lnSpc>
                <a:spcPct val="150000"/>
              </a:lnSpc>
              <a:buFont typeface="Wingdings" panose="05000000000000000000" pitchFamily="2" charset="2"/>
              <a:buChar char="§"/>
            </a:pPr>
            <a:endParaRPr lang="fr-FR" sz="2000" dirty="0">
              <a:latin typeface="Arial" panose="020B0604020202020204" pitchFamily="34" charset="0"/>
              <a:cs typeface="Arial" panose="020B0604020202020204" pitchFamily="34" charset="0"/>
            </a:endParaRPr>
          </a:p>
          <a:p>
            <a:pPr algn="just">
              <a:lnSpc>
                <a:spcPct val="150000"/>
              </a:lnSpc>
              <a:buFont typeface="Wingdings" panose="05000000000000000000" pitchFamily="2" charset="2"/>
              <a:buChar char="§"/>
            </a:pPr>
            <a:endParaRPr lang="fr-FR" sz="2000" dirty="0">
              <a:latin typeface="Arial" panose="020B0604020202020204" pitchFamily="34" charset="0"/>
              <a:cs typeface="Arial" panose="020B0604020202020204" pitchFamily="34" charset="0"/>
            </a:endParaRPr>
          </a:p>
          <a:p>
            <a:pPr marL="0" indent="0" algn="just">
              <a:lnSpc>
                <a:spcPct val="150000"/>
              </a:lnSpc>
              <a:buNone/>
            </a:pPr>
            <a:endParaRPr lang="fr-FR" sz="2000" dirty="0">
              <a:latin typeface="Arial" panose="020B0604020202020204" pitchFamily="34" charset="0"/>
              <a:cs typeface="Arial" panose="020B0604020202020204" pitchFamily="34" charset="0"/>
            </a:endParaRPr>
          </a:p>
          <a:p>
            <a:pPr algn="just">
              <a:lnSpc>
                <a:spcPct val="150000"/>
              </a:lnSpc>
              <a:buFont typeface="Wingdings" panose="05000000000000000000" pitchFamily="2" charset="2"/>
              <a:buChar char="§"/>
            </a:pPr>
            <a:r>
              <a:rPr lang="fr-FR" sz="2000" dirty="0">
                <a:latin typeface="Arial" panose="020B0604020202020204" pitchFamily="34" charset="0"/>
                <a:cs typeface="Arial" panose="020B0604020202020204" pitchFamily="34" charset="0"/>
              </a:rPr>
              <a:t>Problématique : quels sont les facteurs qui influenceraient le choix d’accoucher dans un établissement de santé ? </a:t>
            </a:r>
          </a:p>
          <a:p>
            <a:pPr marL="0" indent="0" algn="just">
              <a:lnSpc>
                <a:spcPct val="150000"/>
              </a:lnSpc>
              <a:buNone/>
            </a:pPr>
            <a:endParaRPr lang="fr-FR" sz="2000" dirty="0">
              <a:latin typeface="Arial" panose="020B0604020202020204" pitchFamily="34" charset="0"/>
              <a:cs typeface="Arial" panose="020B0604020202020204" pitchFamily="34" charset="0"/>
            </a:endParaRPr>
          </a:p>
        </p:txBody>
      </p:sp>
      <p:sp>
        <p:nvSpPr>
          <p:cNvPr id="5" name="Espace réservé du numéro de diapositive 4">
            <a:extLst>
              <a:ext uri="{FF2B5EF4-FFF2-40B4-BE49-F238E27FC236}">
                <a16:creationId xmlns:a16="http://schemas.microsoft.com/office/drawing/2014/main" id="{7C4EDEFB-C42B-6068-515C-1110B670042E}"/>
              </a:ext>
            </a:extLst>
          </p:cNvPr>
          <p:cNvSpPr>
            <a:spLocks noGrp="1"/>
          </p:cNvSpPr>
          <p:nvPr>
            <p:ph type="sldNum" sz="quarter" idx="12"/>
          </p:nvPr>
        </p:nvSpPr>
        <p:spPr>
          <a:xfrm>
            <a:off x="11274458" y="6352618"/>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6</a:t>
            </a:fld>
            <a:endParaRPr lang="fr-FR" sz="1600" dirty="0">
              <a:solidFill>
                <a:schemeClr val="tx1"/>
              </a:solidFill>
              <a:latin typeface="Arial" panose="020B0604020202020204" pitchFamily="34" charset="0"/>
              <a:cs typeface="Arial" panose="020B0604020202020204" pitchFamily="34" charset="0"/>
            </a:endParaRPr>
          </a:p>
        </p:txBody>
      </p:sp>
      <p:graphicFrame>
        <p:nvGraphicFramePr>
          <p:cNvPr id="4" name="Tableau 3">
            <a:extLst>
              <a:ext uri="{FF2B5EF4-FFF2-40B4-BE49-F238E27FC236}">
                <a16:creationId xmlns:a16="http://schemas.microsoft.com/office/drawing/2014/main" id="{BD065C8B-5F6C-B17C-6260-7F109D05F90A}"/>
              </a:ext>
            </a:extLst>
          </p:cNvPr>
          <p:cNvGraphicFramePr>
            <a:graphicFrameLocks noGrp="1"/>
          </p:cNvGraphicFramePr>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chemeClr val="tx1"/>
                          </a:solidFill>
                          <a:latin typeface="Arial" panose="020B0604020202020204" pitchFamily="34" charset="0"/>
                          <a:cs typeface="Arial" panose="020B0604020202020204" pitchFamily="34" charset="0"/>
                        </a:rPr>
                        <a:t>INTRODUCTION</a:t>
                      </a:r>
                    </a:p>
                  </a:txBody>
                  <a:tcPr>
                    <a:solidFill>
                      <a:schemeClr val="accent2"/>
                    </a:solidFill>
                  </a:tcPr>
                </a:tc>
                <a:tc>
                  <a:txBody>
                    <a:bodyPr/>
                    <a:lstStyle/>
                    <a:p>
                      <a:r>
                        <a:rPr lang="fr-FR" sz="2600" dirty="0">
                          <a:solidFill>
                            <a:srgbClr val="B2B2B2"/>
                          </a:solidFill>
                          <a:latin typeface="Arial" panose="020B0604020202020204" pitchFamily="34" charset="0"/>
                          <a:cs typeface="Arial" panose="020B0604020202020204" pitchFamily="34" charset="0"/>
                        </a:rPr>
                        <a:t>METHODES</a:t>
                      </a:r>
                    </a:p>
                  </a:txBody>
                  <a:tcPr>
                    <a:solidFill>
                      <a:schemeClr val="accent2">
                        <a:lumMod val="40000"/>
                        <a:lumOff val="60000"/>
                      </a:schemeClr>
                    </a:solidFill>
                  </a:tcPr>
                </a:tc>
                <a:tc>
                  <a:txBody>
                    <a:bodyPr/>
                    <a:lstStyle/>
                    <a:p>
                      <a:r>
                        <a:rPr lang="fr-FR" sz="2600" b="1" kern="1200" dirty="0">
                          <a:solidFill>
                            <a:srgbClr val="B2B2B2"/>
                          </a:solidFill>
                          <a:latin typeface="Arial" panose="020B0604020202020204" pitchFamily="34" charset="0"/>
                          <a:ea typeface="+mn-ea"/>
                          <a:cs typeface="Arial" panose="020B0604020202020204" pitchFamily="34" charset="0"/>
                        </a:rPr>
                        <a:t>RESULTATS</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DISCUSSION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graphicFrame>
        <p:nvGraphicFramePr>
          <p:cNvPr id="2" name="Tableau 1">
            <a:extLst>
              <a:ext uri="{FF2B5EF4-FFF2-40B4-BE49-F238E27FC236}">
                <a16:creationId xmlns:a16="http://schemas.microsoft.com/office/drawing/2014/main" id="{62426E13-85FF-099F-F3C0-494AF894EEE5}"/>
              </a:ext>
            </a:extLst>
          </p:cNvPr>
          <p:cNvGraphicFramePr>
            <a:graphicFrameLocks noGrp="1"/>
          </p:cNvGraphicFramePr>
          <p:nvPr>
            <p:extLst>
              <p:ext uri="{D42A27DB-BD31-4B8C-83A1-F6EECF244321}">
                <p14:modId xmlns:p14="http://schemas.microsoft.com/office/powerpoint/2010/main" val="278027600"/>
              </p:ext>
            </p:extLst>
          </p:nvPr>
        </p:nvGraphicFramePr>
        <p:xfrm>
          <a:off x="337311" y="2760752"/>
          <a:ext cx="11619805" cy="1402080"/>
        </p:xfrm>
        <a:graphic>
          <a:graphicData uri="http://schemas.openxmlformats.org/drawingml/2006/table">
            <a:tbl>
              <a:tblPr firstRow="1" bandRow="1">
                <a:tableStyleId>{5C22544A-7EE6-4342-B048-85BDC9FD1C3A}</a:tableStyleId>
              </a:tblPr>
              <a:tblGrid>
                <a:gridCol w="3015489">
                  <a:extLst>
                    <a:ext uri="{9D8B030D-6E8A-4147-A177-3AD203B41FA5}">
                      <a16:colId xmlns:a16="http://schemas.microsoft.com/office/drawing/2014/main" val="2667198276"/>
                    </a:ext>
                  </a:extLst>
                </a:gridCol>
                <a:gridCol w="2060448">
                  <a:extLst>
                    <a:ext uri="{9D8B030D-6E8A-4147-A177-3AD203B41FA5}">
                      <a16:colId xmlns:a16="http://schemas.microsoft.com/office/drawing/2014/main" val="4089478964"/>
                    </a:ext>
                  </a:extLst>
                </a:gridCol>
                <a:gridCol w="2194560">
                  <a:extLst>
                    <a:ext uri="{9D8B030D-6E8A-4147-A177-3AD203B41FA5}">
                      <a16:colId xmlns:a16="http://schemas.microsoft.com/office/drawing/2014/main" val="1768803810"/>
                    </a:ext>
                  </a:extLst>
                </a:gridCol>
                <a:gridCol w="2025347">
                  <a:extLst>
                    <a:ext uri="{9D8B030D-6E8A-4147-A177-3AD203B41FA5}">
                      <a16:colId xmlns:a16="http://schemas.microsoft.com/office/drawing/2014/main" val="1769786624"/>
                    </a:ext>
                  </a:extLst>
                </a:gridCol>
                <a:gridCol w="2323961">
                  <a:extLst>
                    <a:ext uri="{9D8B030D-6E8A-4147-A177-3AD203B41FA5}">
                      <a16:colId xmlns:a16="http://schemas.microsoft.com/office/drawing/2014/main" val="2654763904"/>
                    </a:ext>
                  </a:extLst>
                </a:gridCol>
              </a:tblGrid>
              <a:tr h="637935">
                <a:tc>
                  <a:txBody>
                    <a:bodyPr/>
                    <a:lstStyle/>
                    <a:p>
                      <a:endParaRPr lang="fr-FR" sz="2000" b="0" dirty="0">
                        <a:latin typeface="Arial" panose="020B0604020202020204" pitchFamily="34" charset="0"/>
                        <a:cs typeface="Arial" panose="020B0604020202020204" pitchFamily="34" charset="0"/>
                      </a:endParaRPr>
                    </a:p>
                  </a:txBody>
                  <a:tcPr/>
                </a:tc>
                <a:tc>
                  <a:txBody>
                    <a:bodyPr/>
                    <a:lstStyle/>
                    <a:p>
                      <a:r>
                        <a:rPr lang="fr-FR" sz="2000" b="0" dirty="0">
                          <a:latin typeface="Arial" panose="020B0604020202020204" pitchFamily="34" charset="0"/>
                          <a:cs typeface="Arial" panose="020B0604020202020204" pitchFamily="34" charset="0"/>
                        </a:rPr>
                        <a:t>EDS </a:t>
                      </a:r>
                    </a:p>
                    <a:p>
                      <a:r>
                        <a:rPr lang="fr-FR" sz="2000" b="0" dirty="0">
                          <a:latin typeface="Arial" panose="020B0604020202020204" pitchFamily="34" charset="0"/>
                          <a:cs typeface="Arial" panose="020B0604020202020204" pitchFamily="34" charset="0"/>
                        </a:rPr>
                        <a:t>2003-2004</a:t>
                      </a:r>
                    </a:p>
                  </a:txBody>
                  <a:tcPr/>
                </a:tc>
                <a:tc>
                  <a:txBody>
                    <a:bodyPr/>
                    <a:lstStyle/>
                    <a:p>
                      <a:r>
                        <a:rPr lang="fr-FR" sz="2000" b="0" dirty="0">
                          <a:latin typeface="Arial" panose="020B0604020202020204" pitchFamily="34" charset="0"/>
                          <a:cs typeface="Arial" panose="020B0604020202020204" pitchFamily="34" charset="0"/>
                        </a:rPr>
                        <a:t>EDS</a:t>
                      </a:r>
                    </a:p>
                    <a:p>
                      <a:r>
                        <a:rPr lang="fr-FR" sz="2000" b="0" dirty="0">
                          <a:latin typeface="Arial" panose="020B0604020202020204" pitchFamily="34" charset="0"/>
                          <a:cs typeface="Arial" panose="020B0604020202020204" pitchFamily="34" charset="0"/>
                        </a:rPr>
                        <a:t>2008-2009</a:t>
                      </a:r>
                    </a:p>
                  </a:txBody>
                  <a:tcPr/>
                </a:tc>
                <a:tc>
                  <a:txBody>
                    <a:bodyPr/>
                    <a:lstStyle/>
                    <a:p>
                      <a:r>
                        <a:rPr lang="fr-FR" sz="2000" b="0" dirty="0">
                          <a:latin typeface="Arial" panose="020B0604020202020204" pitchFamily="34" charset="0"/>
                          <a:cs typeface="Arial" panose="020B0604020202020204" pitchFamily="34" charset="0"/>
                        </a:rPr>
                        <a:t>ENSOMD</a:t>
                      </a:r>
                    </a:p>
                    <a:p>
                      <a:r>
                        <a:rPr lang="fr-FR" sz="2000" b="0" dirty="0">
                          <a:latin typeface="Arial" panose="020B0604020202020204" pitchFamily="34" charset="0"/>
                          <a:cs typeface="Arial" panose="020B0604020202020204" pitchFamily="34" charset="0"/>
                        </a:rPr>
                        <a:t>2012-2013</a:t>
                      </a:r>
                    </a:p>
                  </a:txBody>
                  <a:tcPr/>
                </a:tc>
                <a:tc>
                  <a:txBody>
                    <a:bodyPr/>
                    <a:lstStyle/>
                    <a:p>
                      <a:r>
                        <a:rPr lang="fr-FR" sz="2000" b="0" dirty="0">
                          <a:latin typeface="Arial" panose="020B0604020202020204" pitchFamily="34" charset="0"/>
                          <a:cs typeface="Arial" panose="020B0604020202020204" pitchFamily="34" charset="0"/>
                        </a:rPr>
                        <a:t>MICS</a:t>
                      </a:r>
                    </a:p>
                    <a:p>
                      <a:r>
                        <a:rPr lang="fr-FR" sz="2000" b="0" dirty="0">
                          <a:latin typeface="Arial" panose="020B0604020202020204" pitchFamily="34" charset="0"/>
                          <a:cs typeface="Arial" panose="020B0604020202020204" pitchFamily="34" charset="0"/>
                        </a:rPr>
                        <a:t>2018</a:t>
                      </a:r>
                    </a:p>
                  </a:txBody>
                  <a:tcPr/>
                </a:tc>
                <a:extLst>
                  <a:ext uri="{0D108BD9-81ED-4DB2-BD59-A6C34878D82A}">
                    <a16:rowId xmlns:a16="http://schemas.microsoft.com/office/drawing/2014/main" val="4240839179"/>
                  </a:ext>
                </a:extLst>
              </a:tr>
              <a:tr h="637935">
                <a:tc>
                  <a:txBody>
                    <a:bodyPr/>
                    <a:lstStyle/>
                    <a:p>
                      <a:r>
                        <a:rPr lang="fr-FR" sz="2000" b="0" dirty="0">
                          <a:latin typeface="Arial" panose="020B0604020202020204" pitchFamily="34" charset="0"/>
                          <a:cs typeface="Arial" panose="020B0604020202020204" pitchFamily="34" charset="0"/>
                        </a:rPr>
                        <a:t>Accouchement en établissement de santé</a:t>
                      </a:r>
                    </a:p>
                  </a:txBody>
                  <a:tcPr/>
                </a:tc>
                <a:tc>
                  <a:txBody>
                    <a:bodyPr/>
                    <a:lstStyle/>
                    <a:p>
                      <a:r>
                        <a:rPr lang="fr-FR" sz="2000" b="0" dirty="0">
                          <a:latin typeface="Arial" panose="020B0604020202020204" pitchFamily="34" charset="0"/>
                          <a:cs typeface="Arial" panose="020B0604020202020204" pitchFamily="34" charset="0"/>
                        </a:rPr>
                        <a:t>31,6%</a:t>
                      </a:r>
                    </a:p>
                  </a:txBody>
                  <a:tcPr/>
                </a:tc>
                <a:tc>
                  <a:txBody>
                    <a:bodyPr/>
                    <a:lstStyle/>
                    <a:p>
                      <a:r>
                        <a:rPr lang="fr-FR" sz="2000" b="0" dirty="0">
                          <a:latin typeface="Arial" panose="020B0604020202020204" pitchFamily="34" charset="0"/>
                          <a:cs typeface="Arial" panose="020B0604020202020204" pitchFamily="34" charset="0"/>
                        </a:rPr>
                        <a:t>35,3%</a:t>
                      </a:r>
                    </a:p>
                  </a:txBody>
                  <a:tcPr/>
                </a:tc>
                <a:tc>
                  <a:txBody>
                    <a:bodyPr/>
                    <a:lstStyle/>
                    <a:p>
                      <a:r>
                        <a:rPr lang="fr-FR" sz="2000" b="0" dirty="0">
                          <a:latin typeface="Arial" panose="020B0604020202020204" pitchFamily="34" charset="0"/>
                          <a:cs typeface="Arial" panose="020B0604020202020204" pitchFamily="34" charset="0"/>
                        </a:rPr>
                        <a:t>37,9%</a:t>
                      </a:r>
                    </a:p>
                  </a:txBody>
                  <a:tcPr/>
                </a:tc>
                <a:tc>
                  <a:txBody>
                    <a:bodyPr/>
                    <a:lstStyle/>
                    <a:p>
                      <a:r>
                        <a:rPr lang="fr-FR" sz="2000" b="0" dirty="0">
                          <a:latin typeface="Arial" panose="020B0604020202020204" pitchFamily="34" charset="0"/>
                          <a:cs typeface="Arial" panose="020B0604020202020204" pitchFamily="34" charset="0"/>
                        </a:rPr>
                        <a:t>37,8%</a:t>
                      </a:r>
                    </a:p>
                  </a:txBody>
                  <a:tcPr/>
                </a:tc>
                <a:extLst>
                  <a:ext uri="{0D108BD9-81ED-4DB2-BD59-A6C34878D82A}">
                    <a16:rowId xmlns:a16="http://schemas.microsoft.com/office/drawing/2014/main" val="252703223"/>
                  </a:ext>
                </a:extLst>
              </a:tr>
            </a:tbl>
          </a:graphicData>
        </a:graphic>
      </p:graphicFrame>
    </p:spTree>
    <p:extLst>
      <p:ext uri="{BB962C8B-B14F-4D97-AF65-F5344CB8AC3E}">
        <p14:creationId xmlns:p14="http://schemas.microsoft.com/office/powerpoint/2010/main" val="1343589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073174-116C-D378-444F-B4C0C35A7752}"/>
            </a:ext>
          </a:extLst>
        </p:cNvPr>
        <p:cNvGrpSpPr/>
        <p:nvPr/>
      </p:nvGrpSpPr>
      <p:grpSpPr>
        <a:xfrm>
          <a:off x="0" y="0"/>
          <a:ext cx="0" cy="0"/>
          <a:chOff x="0" y="0"/>
          <a:chExt cx="0" cy="0"/>
        </a:xfrm>
      </p:grpSpPr>
      <p:graphicFrame>
        <p:nvGraphicFramePr>
          <p:cNvPr id="2" name="Espace réservé du contenu 1">
            <a:extLst>
              <a:ext uri="{FF2B5EF4-FFF2-40B4-BE49-F238E27FC236}">
                <a16:creationId xmlns:a16="http://schemas.microsoft.com/office/drawing/2014/main" id="{9A42FF23-291B-1A57-A63D-1F49CDE81240}"/>
              </a:ext>
            </a:extLst>
          </p:cNvPr>
          <p:cNvGraphicFramePr>
            <a:graphicFrameLocks noGrp="1"/>
          </p:cNvGraphicFramePr>
          <p:nvPr>
            <p:ph idx="1"/>
            <p:extLst>
              <p:ext uri="{D42A27DB-BD31-4B8C-83A1-F6EECF244321}">
                <p14:modId xmlns:p14="http://schemas.microsoft.com/office/powerpoint/2010/main" val="176290585"/>
              </p:ext>
            </p:extLst>
          </p:nvPr>
        </p:nvGraphicFramePr>
        <p:xfrm>
          <a:off x="150830" y="1203387"/>
          <a:ext cx="11806284" cy="5042946"/>
        </p:xfrm>
        <a:graphic>
          <a:graphicData uri="http://schemas.openxmlformats.org/drawingml/2006/table">
            <a:tbl>
              <a:tblPr firstRow="1" bandRow="1">
                <a:tableStyleId>{5C22544A-7EE6-4342-B048-85BDC9FD1C3A}</a:tableStyleId>
              </a:tblPr>
              <a:tblGrid>
                <a:gridCol w="11806284">
                  <a:extLst>
                    <a:ext uri="{9D8B030D-6E8A-4147-A177-3AD203B41FA5}">
                      <a16:colId xmlns:a16="http://schemas.microsoft.com/office/drawing/2014/main" val="344723698"/>
                    </a:ext>
                  </a:extLst>
                </a:gridCol>
              </a:tblGrid>
              <a:tr h="588357">
                <a:tc>
                  <a:txBody>
                    <a:bodyPr/>
                    <a:lstStyle/>
                    <a:p>
                      <a:r>
                        <a:rPr lang="fr-FR" sz="2000" b="0" dirty="0">
                          <a:solidFill>
                            <a:schemeClr val="tx1"/>
                          </a:solidFill>
                          <a:latin typeface="Arial" panose="020B0604020202020204" pitchFamily="34" charset="0"/>
                          <a:cs typeface="Arial" panose="020B0604020202020204" pitchFamily="34" charset="0"/>
                        </a:rPr>
                        <a:t>Choix du site d’étude : Région d’Analamanga</a:t>
                      </a:r>
                    </a:p>
                  </a:txBody>
                  <a:tcPr>
                    <a:solidFill>
                      <a:srgbClr val="82A1D8"/>
                    </a:solidFill>
                  </a:tcPr>
                </a:tc>
                <a:extLst>
                  <a:ext uri="{0D108BD9-81ED-4DB2-BD59-A6C34878D82A}">
                    <a16:rowId xmlns:a16="http://schemas.microsoft.com/office/drawing/2014/main" val="527778394"/>
                  </a:ext>
                </a:extLst>
              </a:tr>
              <a:tr h="4323727">
                <a:tc>
                  <a:txBody>
                    <a:bodyPr/>
                    <a:lstStyle/>
                    <a:p>
                      <a:pPr marL="342900" indent="-342900">
                        <a:buFont typeface="Wingdings" panose="05000000000000000000" pitchFamily="2" charset="2"/>
                        <a:buChar char="§"/>
                      </a:pPr>
                      <a:r>
                        <a:rPr lang="fr-FR" sz="2000" dirty="0">
                          <a:solidFill>
                            <a:schemeClr val="tx1"/>
                          </a:solidFill>
                          <a:latin typeface="Arial" panose="020B0604020202020204" pitchFamily="34" charset="0"/>
                          <a:cs typeface="Arial" panose="020B0604020202020204" pitchFamily="34" charset="0"/>
                        </a:rPr>
                        <a:t>Meilleurs indicateurs en santé maternelle (MICS 2018)</a:t>
                      </a:r>
                    </a:p>
                    <a:p>
                      <a:pPr marL="342900" indent="-342900">
                        <a:buFont typeface="Wingdings" panose="05000000000000000000" pitchFamily="2" charset="2"/>
                        <a:buChar char="§"/>
                      </a:pPr>
                      <a:endParaRPr lang="fr-FR" sz="2000" dirty="0">
                        <a:solidFill>
                          <a:schemeClr val="tx1"/>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endParaRPr lang="fr-FR" sz="2000" dirty="0">
                        <a:solidFill>
                          <a:schemeClr val="tx1"/>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endParaRPr lang="fr-FR" sz="2000" dirty="0">
                        <a:solidFill>
                          <a:schemeClr val="tx1"/>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endParaRPr lang="fr-FR" sz="2000" dirty="0">
                        <a:solidFill>
                          <a:schemeClr val="tx1"/>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endParaRPr lang="fr-FR" sz="2000" dirty="0">
                        <a:solidFill>
                          <a:schemeClr val="tx1"/>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endParaRPr lang="fr-FR" sz="2000" dirty="0">
                        <a:solidFill>
                          <a:schemeClr val="tx1"/>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endParaRPr lang="fr-FR" sz="2000" dirty="0">
                        <a:solidFill>
                          <a:schemeClr val="tx1"/>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endParaRPr lang="fr-FR" sz="2000" dirty="0">
                        <a:solidFill>
                          <a:schemeClr val="tx1"/>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endParaRPr lang="fr-FR" sz="2000" dirty="0">
                        <a:solidFill>
                          <a:schemeClr val="tx1"/>
                        </a:solidFill>
                        <a:latin typeface="Arial" panose="020B0604020202020204" pitchFamily="34" charset="0"/>
                        <a:cs typeface="Arial" panose="020B0604020202020204" pitchFamily="34" charset="0"/>
                      </a:endParaRPr>
                    </a:p>
                    <a:p>
                      <a:pPr marL="342900" marR="0" lvl="0" indent="-342900" algn="l"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lang="fr-FR" sz="2000" dirty="0">
                          <a:solidFill>
                            <a:schemeClr val="tx1"/>
                          </a:solidFill>
                          <a:latin typeface="Arial" panose="020B0604020202020204" pitchFamily="34" charset="0"/>
                          <a:cs typeface="Arial" panose="020B0604020202020204" pitchFamily="34" charset="0"/>
                        </a:rPr>
                        <a:t>Existence de programmes d’intervention en santé maternelle : ACCESS (sep 2018 – mars 2025), Bien-naître (depuis 2021), m TOMADY (depuis octobre 2018), …</a:t>
                      </a:r>
                    </a:p>
                    <a:p>
                      <a:pPr marL="342900" marR="0" lvl="0" indent="-342900" algn="l" defTabSz="914400" rtl="0" eaLnBrk="1" fontAlgn="auto" latinLnBrk="0" hangingPunct="1">
                        <a:lnSpc>
                          <a:spcPct val="150000"/>
                        </a:lnSpc>
                        <a:spcBef>
                          <a:spcPts val="0"/>
                        </a:spcBef>
                        <a:spcAft>
                          <a:spcPts val="0"/>
                        </a:spcAft>
                        <a:buClrTx/>
                        <a:buSzTx/>
                        <a:buFont typeface="Wingdings" panose="05000000000000000000" pitchFamily="2" charset="2"/>
                        <a:buChar char="§"/>
                        <a:tabLst/>
                        <a:defRPr/>
                      </a:pPr>
                      <a:r>
                        <a:rPr lang="fr-FR" sz="2000" dirty="0">
                          <a:solidFill>
                            <a:schemeClr val="tx1"/>
                          </a:solidFill>
                          <a:latin typeface="Arial" panose="020B0604020202020204" pitchFamily="34" charset="0"/>
                          <a:cs typeface="Arial" panose="020B0604020202020204" pitchFamily="34" charset="0"/>
                        </a:rPr>
                        <a:t>Nombreuses infrastructures sanitaires </a:t>
                      </a:r>
                    </a:p>
                  </a:txBody>
                  <a:tcPr>
                    <a:solidFill>
                      <a:schemeClr val="bg1">
                        <a:lumMod val="95000"/>
                      </a:schemeClr>
                    </a:solidFill>
                  </a:tcPr>
                </a:tc>
                <a:extLst>
                  <a:ext uri="{0D108BD9-81ED-4DB2-BD59-A6C34878D82A}">
                    <a16:rowId xmlns:a16="http://schemas.microsoft.com/office/drawing/2014/main" val="4183554189"/>
                  </a:ext>
                </a:extLst>
              </a:tr>
            </a:tbl>
          </a:graphicData>
        </a:graphic>
      </p:graphicFrame>
      <p:sp>
        <p:nvSpPr>
          <p:cNvPr id="5" name="Espace réservé du numéro de diapositive 4">
            <a:extLst>
              <a:ext uri="{FF2B5EF4-FFF2-40B4-BE49-F238E27FC236}">
                <a16:creationId xmlns:a16="http://schemas.microsoft.com/office/drawing/2014/main" id="{30A9B5F8-AB7A-1D14-01EE-CA9026C4A1D4}"/>
              </a:ext>
            </a:extLst>
          </p:cNvPr>
          <p:cNvSpPr>
            <a:spLocks noGrp="1"/>
          </p:cNvSpPr>
          <p:nvPr>
            <p:ph type="sldNum" sz="quarter" idx="12"/>
          </p:nvPr>
        </p:nvSpPr>
        <p:spPr>
          <a:xfrm>
            <a:off x="11274458" y="6352618"/>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7</a:t>
            </a:fld>
            <a:endParaRPr lang="fr-FR" sz="1600" dirty="0">
              <a:solidFill>
                <a:schemeClr val="tx1"/>
              </a:solidFill>
              <a:latin typeface="Arial" panose="020B0604020202020204" pitchFamily="34" charset="0"/>
              <a:cs typeface="Arial" panose="020B0604020202020204" pitchFamily="34" charset="0"/>
            </a:endParaRPr>
          </a:p>
        </p:txBody>
      </p:sp>
      <p:graphicFrame>
        <p:nvGraphicFramePr>
          <p:cNvPr id="3" name="Tableau 2">
            <a:extLst>
              <a:ext uri="{FF2B5EF4-FFF2-40B4-BE49-F238E27FC236}">
                <a16:creationId xmlns:a16="http://schemas.microsoft.com/office/drawing/2014/main" id="{800A4DFF-F1D6-B82C-28F0-09FDC1F592AC}"/>
              </a:ext>
            </a:extLst>
          </p:cNvPr>
          <p:cNvGraphicFramePr>
            <a:graphicFrameLocks noGrp="1"/>
          </p:cNvGraphicFramePr>
          <p:nvPr>
            <p:extLst>
              <p:ext uri="{D42A27DB-BD31-4B8C-83A1-F6EECF244321}">
                <p14:modId xmlns:p14="http://schemas.microsoft.com/office/powerpoint/2010/main" val="97633197"/>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B0B0B0"/>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chemeClr val="tx1"/>
                          </a:solidFill>
                          <a:latin typeface="Arial" panose="020B0604020202020204" pitchFamily="34" charset="0"/>
                          <a:cs typeface="Arial" panose="020B0604020202020204" pitchFamily="34" charset="0"/>
                        </a:rPr>
                        <a:t>METHODES</a:t>
                      </a:r>
                    </a:p>
                  </a:txBody>
                  <a:tcPr>
                    <a:solidFill>
                      <a:schemeClr val="accent2"/>
                    </a:solidFill>
                  </a:tcPr>
                </a:tc>
                <a:tc>
                  <a:txBody>
                    <a:bodyPr/>
                    <a:lstStyle/>
                    <a:p>
                      <a:r>
                        <a:rPr lang="fr-FR" sz="2600" b="1" kern="1200" dirty="0">
                          <a:solidFill>
                            <a:srgbClr val="B2B2B2"/>
                          </a:solidFill>
                          <a:latin typeface="Arial" panose="020B0604020202020204" pitchFamily="34" charset="0"/>
                          <a:ea typeface="+mn-ea"/>
                          <a:cs typeface="Arial" panose="020B0604020202020204" pitchFamily="34" charset="0"/>
                        </a:rPr>
                        <a:t>RESULTATS</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DISCUSSION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graphicFrame>
        <p:nvGraphicFramePr>
          <p:cNvPr id="4" name="Tableau 3">
            <a:extLst>
              <a:ext uri="{FF2B5EF4-FFF2-40B4-BE49-F238E27FC236}">
                <a16:creationId xmlns:a16="http://schemas.microsoft.com/office/drawing/2014/main" id="{C8FCFE4B-CCE8-B375-0148-9A7628BF29FD}"/>
              </a:ext>
            </a:extLst>
          </p:cNvPr>
          <p:cNvGraphicFramePr>
            <a:graphicFrameLocks noGrp="1"/>
          </p:cNvGraphicFramePr>
          <p:nvPr>
            <p:extLst>
              <p:ext uri="{D42A27DB-BD31-4B8C-83A1-F6EECF244321}">
                <p14:modId xmlns:p14="http://schemas.microsoft.com/office/powerpoint/2010/main" val="1804125161"/>
              </p:ext>
            </p:extLst>
          </p:nvPr>
        </p:nvGraphicFramePr>
        <p:xfrm>
          <a:off x="139679" y="2461618"/>
          <a:ext cx="11806284" cy="2161318"/>
        </p:xfrm>
        <a:graphic>
          <a:graphicData uri="http://schemas.openxmlformats.org/drawingml/2006/table">
            <a:tbl>
              <a:tblPr firstRow="1" bandRow="1">
                <a:tableStyleId>{5C22544A-7EE6-4342-B048-85BDC9FD1C3A}</a:tableStyleId>
              </a:tblPr>
              <a:tblGrid>
                <a:gridCol w="1845238">
                  <a:extLst>
                    <a:ext uri="{9D8B030D-6E8A-4147-A177-3AD203B41FA5}">
                      <a16:colId xmlns:a16="http://schemas.microsoft.com/office/drawing/2014/main" val="3514968979"/>
                    </a:ext>
                  </a:extLst>
                </a:gridCol>
                <a:gridCol w="1962615">
                  <a:extLst>
                    <a:ext uri="{9D8B030D-6E8A-4147-A177-3AD203B41FA5}">
                      <a16:colId xmlns:a16="http://schemas.microsoft.com/office/drawing/2014/main" val="541491091"/>
                    </a:ext>
                  </a:extLst>
                </a:gridCol>
                <a:gridCol w="1293541">
                  <a:extLst>
                    <a:ext uri="{9D8B030D-6E8A-4147-A177-3AD203B41FA5}">
                      <a16:colId xmlns:a16="http://schemas.microsoft.com/office/drawing/2014/main" val="3149508513"/>
                    </a:ext>
                  </a:extLst>
                </a:gridCol>
                <a:gridCol w="1138852">
                  <a:extLst>
                    <a:ext uri="{9D8B030D-6E8A-4147-A177-3AD203B41FA5}">
                      <a16:colId xmlns:a16="http://schemas.microsoft.com/office/drawing/2014/main" val="584009641"/>
                    </a:ext>
                  </a:extLst>
                </a:gridCol>
                <a:gridCol w="3035030">
                  <a:extLst>
                    <a:ext uri="{9D8B030D-6E8A-4147-A177-3AD203B41FA5}">
                      <a16:colId xmlns:a16="http://schemas.microsoft.com/office/drawing/2014/main" val="3114350755"/>
                    </a:ext>
                  </a:extLst>
                </a:gridCol>
                <a:gridCol w="2531008">
                  <a:extLst>
                    <a:ext uri="{9D8B030D-6E8A-4147-A177-3AD203B41FA5}">
                      <a16:colId xmlns:a16="http://schemas.microsoft.com/office/drawing/2014/main" val="3521780071"/>
                    </a:ext>
                  </a:extLst>
                </a:gridCol>
              </a:tblGrid>
              <a:tr h="911927">
                <a:tc>
                  <a:txBody>
                    <a:bodyPr/>
                    <a:lstStyle/>
                    <a:p>
                      <a:endParaRPr lang="fr-FR" sz="2000" dirty="0">
                        <a:latin typeface="Arial" panose="020B0604020202020204" pitchFamily="34" charset="0"/>
                        <a:cs typeface="Arial" panose="020B0604020202020204" pitchFamily="34" charset="0"/>
                      </a:endParaRPr>
                    </a:p>
                  </a:txBody>
                  <a:tcPr>
                    <a:solidFill>
                      <a:schemeClr val="accent2">
                        <a:lumMod val="20000"/>
                        <a:lumOff val="80000"/>
                      </a:schemeClr>
                    </a:solidFill>
                  </a:tcPr>
                </a:tc>
                <a:tc>
                  <a:txBody>
                    <a:bodyPr/>
                    <a:lstStyle/>
                    <a:p>
                      <a:r>
                        <a:rPr lang="fr-FR" sz="2000" b="0" dirty="0">
                          <a:solidFill>
                            <a:schemeClr val="tx1"/>
                          </a:solidFill>
                          <a:latin typeface="Arial" panose="020B0604020202020204" pitchFamily="34" charset="0"/>
                          <a:cs typeface="Arial" panose="020B0604020202020204" pitchFamily="34" charset="0"/>
                        </a:rPr>
                        <a:t>Femmes au moins une CPN</a:t>
                      </a:r>
                    </a:p>
                  </a:txBody>
                  <a:tcPr>
                    <a:solidFill>
                      <a:schemeClr val="accent2">
                        <a:lumMod val="20000"/>
                        <a:lumOff val="80000"/>
                      </a:schemeClr>
                    </a:solidFill>
                  </a:tcPr>
                </a:tc>
                <a:tc>
                  <a:txBody>
                    <a:bodyPr/>
                    <a:lstStyle/>
                    <a:p>
                      <a:r>
                        <a:rPr lang="fr-FR" sz="2000" b="0" dirty="0">
                          <a:solidFill>
                            <a:schemeClr val="tx1"/>
                          </a:solidFill>
                          <a:latin typeface="Arial" panose="020B0604020202020204" pitchFamily="34" charset="0"/>
                          <a:cs typeface="Arial" panose="020B0604020202020204" pitchFamily="34" charset="0"/>
                        </a:rPr>
                        <a:t>4 CPN</a:t>
                      </a:r>
                    </a:p>
                  </a:txBody>
                  <a:tcPr>
                    <a:solidFill>
                      <a:schemeClr val="accent2">
                        <a:lumMod val="20000"/>
                        <a:lumOff val="80000"/>
                      </a:schemeClr>
                    </a:solidFill>
                  </a:tcPr>
                </a:tc>
                <a:tc>
                  <a:txBody>
                    <a:bodyPr/>
                    <a:lstStyle/>
                    <a:p>
                      <a:r>
                        <a:rPr lang="fr-FR" sz="2000" b="0" dirty="0">
                          <a:solidFill>
                            <a:schemeClr val="tx1"/>
                          </a:solidFill>
                          <a:latin typeface="Arial" panose="020B0604020202020204" pitchFamily="34" charset="0"/>
                          <a:cs typeface="Arial" panose="020B0604020202020204" pitchFamily="34" charset="0"/>
                        </a:rPr>
                        <a:t>8 CPN</a:t>
                      </a:r>
                    </a:p>
                  </a:txBody>
                  <a:tcPr>
                    <a:solidFill>
                      <a:schemeClr val="accent2">
                        <a:lumMod val="20000"/>
                        <a:lumOff val="80000"/>
                      </a:schemeClr>
                    </a:solidFill>
                  </a:tcPr>
                </a:tc>
                <a:tc>
                  <a:txBody>
                    <a:bodyPr/>
                    <a:lstStyle/>
                    <a:p>
                      <a:r>
                        <a:rPr lang="fr-FR" sz="2000" b="0" dirty="0">
                          <a:solidFill>
                            <a:schemeClr val="tx1"/>
                          </a:solidFill>
                          <a:latin typeface="Arial" panose="020B0604020202020204" pitchFamily="34" charset="0"/>
                          <a:cs typeface="Arial" panose="020B0604020202020204" pitchFamily="34" charset="0"/>
                        </a:rPr>
                        <a:t>Accouchement dans un établissement de santé</a:t>
                      </a:r>
                    </a:p>
                  </a:txBody>
                  <a:tcPr>
                    <a:solidFill>
                      <a:schemeClr val="accent2">
                        <a:lumMod val="20000"/>
                        <a:lumOff val="80000"/>
                      </a:schemeClr>
                    </a:solidFill>
                  </a:tcPr>
                </a:tc>
                <a:tc>
                  <a:txBody>
                    <a:bodyPr/>
                    <a:lstStyle/>
                    <a:p>
                      <a:r>
                        <a:rPr lang="fr-FR" sz="2000" b="0" dirty="0">
                          <a:solidFill>
                            <a:schemeClr val="tx1"/>
                          </a:solidFill>
                          <a:latin typeface="Arial" panose="020B0604020202020204" pitchFamily="34" charset="0"/>
                          <a:cs typeface="Arial" panose="020B0604020202020204" pitchFamily="34" charset="0"/>
                        </a:rPr>
                        <a:t>Examens postnatals pour les mères</a:t>
                      </a:r>
                    </a:p>
                  </a:txBody>
                  <a:tcPr>
                    <a:solidFill>
                      <a:schemeClr val="accent2">
                        <a:lumMod val="20000"/>
                        <a:lumOff val="80000"/>
                      </a:schemeClr>
                    </a:solidFill>
                  </a:tcPr>
                </a:tc>
                <a:extLst>
                  <a:ext uri="{0D108BD9-81ED-4DB2-BD59-A6C34878D82A}">
                    <a16:rowId xmlns:a16="http://schemas.microsoft.com/office/drawing/2014/main" val="3511593947"/>
                  </a:ext>
                </a:extLst>
              </a:tr>
              <a:tr h="548351">
                <a:tc>
                  <a:txBody>
                    <a:bodyPr/>
                    <a:lstStyle/>
                    <a:p>
                      <a:r>
                        <a:rPr lang="fr-FR" sz="2000" dirty="0">
                          <a:latin typeface="Arial" panose="020B0604020202020204" pitchFamily="34" charset="0"/>
                          <a:cs typeface="Arial" panose="020B0604020202020204" pitchFamily="34" charset="0"/>
                        </a:rPr>
                        <a:t>Madagascar</a:t>
                      </a:r>
                    </a:p>
                  </a:txBody>
                  <a:tcPr>
                    <a:solidFill>
                      <a:schemeClr val="accent2">
                        <a:lumMod val="20000"/>
                        <a:lumOff val="80000"/>
                      </a:schemeClr>
                    </a:solidFill>
                  </a:tcPr>
                </a:tc>
                <a:tc>
                  <a:txBody>
                    <a:bodyPr/>
                    <a:lstStyle/>
                    <a:p>
                      <a:r>
                        <a:rPr lang="fr-FR" sz="2000" dirty="0">
                          <a:latin typeface="Arial" panose="020B0604020202020204" pitchFamily="34" charset="0"/>
                          <a:cs typeface="Arial" panose="020B0604020202020204" pitchFamily="34" charset="0"/>
                        </a:rPr>
                        <a:t>85,1%</a:t>
                      </a:r>
                    </a:p>
                  </a:txBody>
                  <a:tcPr>
                    <a:solidFill>
                      <a:schemeClr val="accent2">
                        <a:lumMod val="20000"/>
                        <a:lumOff val="80000"/>
                      </a:schemeClr>
                    </a:solidFill>
                  </a:tcPr>
                </a:tc>
                <a:tc>
                  <a:txBody>
                    <a:bodyPr/>
                    <a:lstStyle/>
                    <a:p>
                      <a:r>
                        <a:rPr lang="fr-FR" sz="2000" dirty="0">
                          <a:latin typeface="Arial" panose="020B0604020202020204" pitchFamily="34" charset="0"/>
                          <a:cs typeface="Arial" panose="020B0604020202020204" pitchFamily="34" charset="0"/>
                        </a:rPr>
                        <a:t>50,6%</a:t>
                      </a:r>
                    </a:p>
                  </a:txBody>
                  <a:tcPr>
                    <a:solidFill>
                      <a:schemeClr val="accent2">
                        <a:lumMod val="20000"/>
                        <a:lumOff val="80000"/>
                      </a:schemeClr>
                    </a:solidFill>
                  </a:tcPr>
                </a:tc>
                <a:tc>
                  <a:txBody>
                    <a:bodyPr/>
                    <a:lstStyle/>
                    <a:p>
                      <a:r>
                        <a:rPr lang="fr-FR" sz="2000" dirty="0">
                          <a:latin typeface="Arial" panose="020B0604020202020204" pitchFamily="34" charset="0"/>
                          <a:cs typeface="Arial" panose="020B0604020202020204" pitchFamily="34" charset="0"/>
                        </a:rPr>
                        <a:t>1,7%</a:t>
                      </a:r>
                    </a:p>
                  </a:txBody>
                  <a:tcPr>
                    <a:solidFill>
                      <a:schemeClr val="accent2">
                        <a:lumMod val="20000"/>
                        <a:lumOff val="80000"/>
                      </a:schemeClr>
                    </a:solidFill>
                  </a:tcPr>
                </a:tc>
                <a:tc>
                  <a:txBody>
                    <a:bodyPr/>
                    <a:lstStyle/>
                    <a:p>
                      <a:r>
                        <a:rPr lang="fr-FR" sz="2000" dirty="0">
                          <a:latin typeface="Arial" panose="020B0604020202020204" pitchFamily="34" charset="0"/>
                          <a:cs typeface="Arial" panose="020B0604020202020204" pitchFamily="34" charset="0"/>
                        </a:rPr>
                        <a:t>38,7%</a:t>
                      </a:r>
                    </a:p>
                  </a:txBody>
                  <a:tcPr>
                    <a:solidFill>
                      <a:schemeClr val="accent2">
                        <a:lumMod val="20000"/>
                        <a:lumOff val="80000"/>
                      </a:schemeClr>
                    </a:solidFill>
                  </a:tcPr>
                </a:tc>
                <a:tc>
                  <a:txBody>
                    <a:bodyPr/>
                    <a:lstStyle/>
                    <a:p>
                      <a:r>
                        <a:rPr lang="fr-FR" sz="2000" dirty="0">
                          <a:latin typeface="Arial" panose="020B0604020202020204" pitchFamily="34" charset="0"/>
                          <a:cs typeface="Arial" panose="020B0604020202020204" pitchFamily="34" charset="0"/>
                        </a:rPr>
                        <a:t>72,1%</a:t>
                      </a:r>
                    </a:p>
                  </a:txBody>
                  <a:tcPr>
                    <a:solidFill>
                      <a:schemeClr val="accent2">
                        <a:lumMod val="20000"/>
                        <a:lumOff val="80000"/>
                      </a:schemeClr>
                    </a:solidFill>
                  </a:tcPr>
                </a:tc>
                <a:extLst>
                  <a:ext uri="{0D108BD9-81ED-4DB2-BD59-A6C34878D82A}">
                    <a16:rowId xmlns:a16="http://schemas.microsoft.com/office/drawing/2014/main" val="1070286193"/>
                  </a:ext>
                </a:extLst>
              </a:tr>
              <a:tr h="548351">
                <a:tc>
                  <a:txBody>
                    <a:bodyPr/>
                    <a:lstStyle/>
                    <a:p>
                      <a:r>
                        <a:rPr lang="fr-FR" sz="2000" dirty="0">
                          <a:latin typeface="Arial" panose="020B0604020202020204" pitchFamily="34" charset="0"/>
                          <a:cs typeface="Arial" panose="020B0604020202020204" pitchFamily="34" charset="0"/>
                        </a:rPr>
                        <a:t>Région d’Analamanga</a:t>
                      </a:r>
                    </a:p>
                  </a:txBody>
                  <a:tcPr>
                    <a:solidFill>
                      <a:schemeClr val="accent2">
                        <a:lumMod val="20000"/>
                        <a:lumOff val="80000"/>
                      </a:schemeClr>
                    </a:solidFill>
                  </a:tcPr>
                </a:tc>
                <a:tc>
                  <a:txBody>
                    <a:bodyPr/>
                    <a:lstStyle/>
                    <a:p>
                      <a:r>
                        <a:rPr lang="fr-FR" sz="2000" dirty="0">
                          <a:latin typeface="Arial" panose="020B0604020202020204" pitchFamily="34" charset="0"/>
                          <a:cs typeface="Arial" panose="020B0604020202020204" pitchFamily="34" charset="0"/>
                        </a:rPr>
                        <a:t>93,0%</a:t>
                      </a:r>
                    </a:p>
                  </a:txBody>
                  <a:tcPr>
                    <a:solidFill>
                      <a:schemeClr val="accent2">
                        <a:lumMod val="20000"/>
                        <a:lumOff val="80000"/>
                      </a:schemeClr>
                    </a:solidFill>
                  </a:tcPr>
                </a:tc>
                <a:tc>
                  <a:txBody>
                    <a:bodyPr/>
                    <a:lstStyle/>
                    <a:p>
                      <a:r>
                        <a:rPr lang="fr-FR" sz="2000" dirty="0">
                          <a:latin typeface="Arial" panose="020B0604020202020204" pitchFamily="34" charset="0"/>
                          <a:cs typeface="Arial" panose="020B0604020202020204" pitchFamily="34" charset="0"/>
                        </a:rPr>
                        <a:t>64,9%</a:t>
                      </a:r>
                    </a:p>
                  </a:txBody>
                  <a:tcPr>
                    <a:solidFill>
                      <a:schemeClr val="accent2">
                        <a:lumMod val="20000"/>
                        <a:lumOff val="80000"/>
                      </a:schemeClr>
                    </a:solidFill>
                  </a:tcPr>
                </a:tc>
                <a:tc>
                  <a:txBody>
                    <a:bodyPr/>
                    <a:lstStyle/>
                    <a:p>
                      <a:r>
                        <a:rPr lang="fr-FR" sz="2000" dirty="0">
                          <a:latin typeface="Arial" panose="020B0604020202020204" pitchFamily="34" charset="0"/>
                          <a:cs typeface="Arial" panose="020B0604020202020204" pitchFamily="34" charset="0"/>
                        </a:rPr>
                        <a:t>4,2%</a:t>
                      </a:r>
                    </a:p>
                  </a:txBody>
                  <a:tcPr>
                    <a:solidFill>
                      <a:schemeClr val="accent2">
                        <a:lumMod val="20000"/>
                        <a:lumOff val="80000"/>
                      </a:schemeClr>
                    </a:solidFill>
                  </a:tcPr>
                </a:tc>
                <a:tc>
                  <a:txBody>
                    <a:bodyPr/>
                    <a:lstStyle/>
                    <a:p>
                      <a:r>
                        <a:rPr lang="fr-FR" sz="2000" dirty="0">
                          <a:latin typeface="Arial" panose="020B0604020202020204" pitchFamily="34" charset="0"/>
                          <a:cs typeface="Arial" panose="020B0604020202020204" pitchFamily="34" charset="0"/>
                        </a:rPr>
                        <a:t>67,7%</a:t>
                      </a:r>
                    </a:p>
                  </a:txBody>
                  <a:tcPr>
                    <a:solidFill>
                      <a:schemeClr val="accent2">
                        <a:lumMod val="20000"/>
                        <a:lumOff val="80000"/>
                      </a:schemeClr>
                    </a:solidFill>
                  </a:tcPr>
                </a:tc>
                <a:tc>
                  <a:txBody>
                    <a:bodyPr/>
                    <a:lstStyle/>
                    <a:p>
                      <a:r>
                        <a:rPr lang="fr-FR" sz="2000" dirty="0">
                          <a:latin typeface="Arial" panose="020B0604020202020204" pitchFamily="34" charset="0"/>
                          <a:cs typeface="Arial" panose="020B0604020202020204" pitchFamily="34" charset="0"/>
                        </a:rPr>
                        <a:t>76,5%</a:t>
                      </a:r>
                    </a:p>
                  </a:txBody>
                  <a:tcPr>
                    <a:solidFill>
                      <a:schemeClr val="accent2">
                        <a:lumMod val="20000"/>
                        <a:lumOff val="80000"/>
                      </a:schemeClr>
                    </a:solidFill>
                  </a:tcPr>
                </a:tc>
                <a:extLst>
                  <a:ext uri="{0D108BD9-81ED-4DB2-BD59-A6C34878D82A}">
                    <a16:rowId xmlns:a16="http://schemas.microsoft.com/office/drawing/2014/main" val="1970322869"/>
                  </a:ext>
                </a:extLst>
              </a:tr>
            </a:tbl>
          </a:graphicData>
        </a:graphic>
      </p:graphicFrame>
    </p:spTree>
    <p:extLst>
      <p:ext uri="{BB962C8B-B14F-4D97-AF65-F5344CB8AC3E}">
        <p14:creationId xmlns:p14="http://schemas.microsoft.com/office/powerpoint/2010/main" val="508658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6F1386-6F59-272D-76DA-2590A0BF2FB5}"/>
            </a:ext>
          </a:extLst>
        </p:cNvPr>
        <p:cNvGrpSpPr/>
        <p:nvPr/>
      </p:nvGrpSpPr>
      <p:grpSpPr>
        <a:xfrm>
          <a:off x="0" y="0"/>
          <a:ext cx="0" cy="0"/>
          <a:chOff x="0" y="0"/>
          <a:chExt cx="0" cy="0"/>
        </a:xfrm>
      </p:grpSpPr>
      <p:graphicFrame>
        <p:nvGraphicFramePr>
          <p:cNvPr id="2" name="Espace réservé du contenu 1">
            <a:extLst>
              <a:ext uri="{FF2B5EF4-FFF2-40B4-BE49-F238E27FC236}">
                <a16:creationId xmlns:a16="http://schemas.microsoft.com/office/drawing/2014/main" id="{D4E3CD12-7E13-9D7B-898C-BD8F9ECCDEB0}"/>
              </a:ext>
            </a:extLst>
          </p:cNvPr>
          <p:cNvGraphicFramePr>
            <a:graphicFrameLocks noGrp="1"/>
          </p:cNvGraphicFramePr>
          <p:nvPr>
            <p:ph idx="1"/>
            <p:extLst>
              <p:ext uri="{D42A27DB-BD31-4B8C-83A1-F6EECF244321}">
                <p14:modId xmlns:p14="http://schemas.microsoft.com/office/powerpoint/2010/main" val="1153437487"/>
              </p:ext>
            </p:extLst>
          </p:nvPr>
        </p:nvGraphicFramePr>
        <p:xfrm>
          <a:off x="150830" y="1087272"/>
          <a:ext cx="4190121" cy="1706880"/>
        </p:xfrm>
        <a:graphic>
          <a:graphicData uri="http://schemas.openxmlformats.org/drawingml/2006/table">
            <a:tbl>
              <a:tblPr firstRow="1" bandRow="1">
                <a:tableStyleId>{5C22544A-7EE6-4342-B048-85BDC9FD1C3A}</a:tableStyleId>
              </a:tblPr>
              <a:tblGrid>
                <a:gridCol w="4190121">
                  <a:extLst>
                    <a:ext uri="{9D8B030D-6E8A-4147-A177-3AD203B41FA5}">
                      <a16:colId xmlns:a16="http://schemas.microsoft.com/office/drawing/2014/main" val="344723698"/>
                    </a:ext>
                  </a:extLst>
                </a:gridCol>
              </a:tblGrid>
              <a:tr h="298143">
                <a:tc>
                  <a:txBody>
                    <a:bodyPr/>
                    <a:lstStyle/>
                    <a:p>
                      <a:r>
                        <a:rPr lang="fr-FR" sz="2000" dirty="0">
                          <a:latin typeface="Arial" panose="020B0604020202020204" pitchFamily="34" charset="0"/>
                          <a:cs typeface="Arial" panose="020B0604020202020204" pitchFamily="34" charset="0"/>
                        </a:rPr>
                        <a:t>1- Site de l’étude</a:t>
                      </a:r>
                    </a:p>
                  </a:txBody>
                  <a:tcPr>
                    <a:solidFill>
                      <a:srgbClr val="82A1D8"/>
                    </a:solidFill>
                  </a:tcPr>
                </a:tc>
                <a:extLst>
                  <a:ext uri="{0D108BD9-81ED-4DB2-BD59-A6C34878D82A}">
                    <a16:rowId xmlns:a16="http://schemas.microsoft.com/office/drawing/2014/main" val="527778394"/>
                  </a:ext>
                </a:extLst>
              </a:tr>
              <a:tr h="298143">
                <a:tc>
                  <a:txBody>
                    <a:bodyPr/>
                    <a:lstStyle/>
                    <a:p>
                      <a:r>
                        <a:rPr lang="fr-FR" sz="2000" dirty="0">
                          <a:solidFill>
                            <a:schemeClr val="tx1"/>
                          </a:solidFill>
                          <a:latin typeface="Arial" panose="020B0604020202020204" pitchFamily="34" charset="0"/>
                          <a:cs typeface="Arial" panose="020B0604020202020204" pitchFamily="34" charset="0"/>
                        </a:rPr>
                        <a:t>Une (01) Région</a:t>
                      </a:r>
                    </a:p>
                    <a:p>
                      <a:r>
                        <a:rPr lang="fr-FR" sz="2000" dirty="0">
                          <a:solidFill>
                            <a:schemeClr val="tx1"/>
                          </a:solidFill>
                          <a:latin typeface="Arial" panose="020B0604020202020204" pitchFamily="34" charset="0"/>
                          <a:cs typeface="Arial" panose="020B0604020202020204" pitchFamily="34" charset="0"/>
                        </a:rPr>
                        <a:t>Trois (03) Districts</a:t>
                      </a:r>
                    </a:p>
                    <a:p>
                      <a:r>
                        <a:rPr lang="fr-FR" sz="2000" dirty="0">
                          <a:solidFill>
                            <a:schemeClr val="tx1"/>
                          </a:solidFill>
                          <a:latin typeface="Arial" panose="020B0604020202020204" pitchFamily="34" charset="0"/>
                          <a:cs typeface="Arial" panose="020B0604020202020204" pitchFamily="34" charset="0"/>
                        </a:rPr>
                        <a:t>Six (06) Communes</a:t>
                      </a:r>
                    </a:p>
                    <a:p>
                      <a:r>
                        <a:rPr lang="fr-FR" sz="2000" dirty="0">
                          <a:solidFill>
                            <a:schemeClr val="tx1"/>
                          </a:solidFill>
                          <a:latin typeface="Arial" panose="020B0604020202020204" pitchFamily="34" charset="0"/>
                          <a:cs typeface="Arial" panose="020B0604020202020204" pitchFamily="34" charset="0"/>
                        </a:rPr>
                        <a:t>Douze (12) Fokontany</a:t>
                      </a:r>
                    </a:p>
                  </a:txBody>
                  <a:tcPr>
                    <a:solidFill>
                      <a:schemeClr val="bg1">
                        <a:lumMod val="95000"/>
                      </a:schemeClr>
                    </a:solidFill>
                  </a:tcPr>
                </a:tc>
                <a:extLst>
                  <a:ext uri="{0D108BD9-81ED-4DB2-BD59-A6C34878D82A}">
                    <a16:rowId xmlns:a16="http://schemas.microsoft.com/office/drawing/2014/main" val="4183554189"/>
                  </a:ext>
                </a:extLst>
              </a:tr>
            </a:tbl>
          </a:graphicData>
        </a:graphic>
      </p:graphicFrame>
      <p:sp>
        <p:nvSpPr>
          <p:cNvPr id="5" name="Espace réservé du numéro de diapositive 4">
            <a:extLst>
              <a:ext uri="{FF2B5EF4-FFF2-40B4-BE49-F238E27FC236}">
                <a16:creationId xmlns:a16="http://schemas.microsoft.com/office/drawing/2014/main" id="{3B15BA49-2196-06A0-E316-878252D5EC60}"/>
              </a:ext>
            </a:extLst>
          </p:cNvPr>
          <p:cNvSpPr>
            <a:spLocks noGrp="1"/>
          </p:cNvSpPr>
          <p:nvPr>
            <p:ph type="sldNum" sz="quarter" idx="12"/>
          </p:nvPr>
        </p:nvSpPr>
        <p:spPr>
          <a:xfrm>
            <a:off x="11274458" y="6352618"/>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8</a:t>
            </a:fld>
            <a:endParaRPr lang="fr-FR" sz="1600" dirty="0">
              <a:solidFill>
                <a:schemeClr val="tx1"/>
              </a:solidFill>
              <a:latin typeface="Arial" panose="020B0604020202020204" pitchFamily="34" charset="0"/>
              <a:cs typeface="Arial" panose="020B0604020202020204" pitchFamily="34" charset="0"/>
            </a:endParaRPr>
          </a:p>
        </p:txBody>
      </p:sp>
      <p:pic>
        <p:nvPicPr>
          <p:cNvPr id="4" name="Image 3">
            <a:extLst>
              <a:ext uri="{FF2B5EF4-FFF2-40B4-BE49-F238E27FC236}">
                <a16:creationId xmlns:a16="http://schemas.microsoft.com/office/drawing/2014/main" id="{5E6CEBBD-C350-330F-10EC-1BCECD448F59}"/>
              </a:ext>
            </a:extLst>
          </p:cNvPr>
          <p:cNvPicPr>
            <a:picLocks noChangeAspect="1"/>
          </p:cNvPicPr>
          <p:nvPr/>
        </p:nvPicPr>
        <p:blipFill>
          <a:blip r:embed="rId3"/>
          <a:stretch>
            <a:fillRect/>
          </a:stretch>
        </p:blipFill>
        <p:spPr>
          <a:xfrm>
            <a:off x="0" y="2969856"/>
            <a:ext cx="4340951" cy="2441785"/>
          </a:xfrm>
          <a:prstGeom prst="rect">
            <a:avLst/>
          </a:prstGeom>
        </p:spPr>
      </p:pic>
      <p:graphicFrame>
        <p:nvGraphicFramePr>
          <p:cNvPr id="8" name="Espace réservé du contenu 1">
            <a:extLst>
              <a:ext uri="{FF2B5EF4-FFF2-40B4-BE49-F238E27FC236}">
                <a16:creationId xmlns:a16="http://schemas.microsoft.com/office/drawing/2014/main" id="{CAD8812F-C29C-527C-E920-0CF2295E0A88}"/>
              </a:ext>
            </a:extLst>
          </p:cNvPr>
          <p:cNvGraphicFramePr>
            <a:graphicFrameLocks/>
          </p:cNvGraphicFramePr>
          <p:nvPr>
            <p:extLst>
              <p:ext uri="{D42A27DB-BD31-4B8C-83A1-F6EECF244321}">
                <p14:modId xmlns:p14="http://schemas.microsoft.com/office/powerpoint/2010/main" val="174471420"/>
              </p:ext>
            </p:extLst>
          </p:nvPr>
        </p:nvGraphicFramePr>
        <p:xfrm>
          <a:off x="4747509" y="1087272"/>
          <a:ext cx="7209603" cy="701040"/>
        </p:xfrm>
        <a:graphic>
          <a:graphicData uri="http://schemas.openxmlformats.org/drawingml/2006/table">
            <a:tbl>
              <a:tblPr firstRow="1" bandRow="1">
                <a:tableStyleId>{5C22544A-7EE6-4342-B048-85BDC9FD1C3A}</a:tableStyleId>
              </a:tblPr>
              <a:tblGrid>
                <a:gridCol w="7209603">
                  <a:extLst>
                    <a:ext uri="{9D8B030D-6E8A-4147-A177-3AD203B41FA5}">
                      <a16:colId xmlns:a16="http://schemas.microsoft.com/office/drawing/2014/main" val="344723698"/>
                    </a:ext>
                  </a:extLst>
                </a:gridCol>
              </a:tblGrid>
              <a:tr h="298143">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FR" sz="2000" dirty="0">
                          <a:solidFill>
                            <a:schemeClr val="tx1"/>
                          </a:solidFill>
                          <a:latin typeface="Arial" panose="020B0604020202020204" pitchFamily="34" charset="0"/>
                          <a:cs typeface="Arial" panose="020B0604020202020204" pitchFamily="34" charset="0"/>
                        </a:rPr>
                        <a:t>2- Type d’étude </a:t>
                      </a:r>
                      <a:r>
                        <a:rPr lang="fr-FR" sz="2000" dirty="0">
                          <a:solidFill>
                            <a:schemeClr val="tx1">
                              <a:lumMod val="75000"/>
                              <a:lumOff val="25000"/>
                            </a:schemeClr>
                          </a:solidFill>
                          <a:latin typeface="Arial" panose="020B0604020202020204" pitchFamily="34" charset="0"/>
                          <a:cs typeface="Arial" panose="020B0604020202020204" pitchFamily="34" charset="0"/>
                        </a:rPr>
                        <a:t>: </a:t>
                      </a:r>
                      <a:r>
                        <a:rPr lang="fr-FR" sz="2000" b="0" dirty="0">
                          <a:solidFill>
                            <a:schemeClr val="tx1"/>
                          </a:solidFill>
                          <a:latin typeface="Arial" panose="020B0604020202020204" pitchFamily="34" charset="0"/>
                          <a:cs typeface="Arial" panose="020B0604020202020204" pitchFamily="34" charset="0"/>
                        </a:rPr>
                        <a:t>transversale analytique (période d’enquête : 01 octobre au 21 décembre 2024 )</a:t>
                      </a:r>
                    </a:p>
                  </a:txBody>
                  <a:tcPr>
                    <a:solidFill>
                      <a:schemeClr val="bg1">
                        <a:lumMod val="95000"/>
                      </a:schemeClr>
                    </a:solidFill>
                  </a:tcPr>
                </a:tc>
                <a:extLst>
                  <a:ext uri="{0D108BD9-81ED-4DB2-BD59-A6C34878D82A}">
                    <a16:rowId xmlns:a16="http://schemas.microsoft.com/office/drawing/2014/main" val="4183554189"/>
                  </a:ext>
                </a:extLst>
              </a:tr>
            </a:tbl>
          </a:graphicData>
        </a:graphic>
      </p:graphicFrame>
      <p:graphicFrame>
        <p:nvGraphicFramePr>
          <p:cNvPr id="10" name="Espace réservé du contenu 1">
            <a:extLst>
              <a:ext uri="{FF2B5EF4-FFF2-40B4-BE49-F238E27FC236}">
                <a16:creationId xmlns:a16="http://schemas.microsoft.com/office/drawing/2014/main" id="{D1830FBC-FBC3-0887-408C-0E3E90DEE74E}"/>
              </a:ext>
            </a:extLst>
          </p:cNvPr>
          <p:cNvGraphicFramePr>
            <a:graphicFrameLocks/>
          </p:cNvGraphicFramePr>
          <p:nvPr>
            <p:extLst>
              <p:ext uri="{D42A27DB-BD31-4B8C-83A1-F6EECF244321}">
                <p14:modId xmlns:p14="http://schemas.microsoft.com/office/powerpoint/2010/main" val="1683415950"/>
              </p:ext>
            </p:extLst>
          </p:nvPr>
        </p:nvGraphicFramePr>
        <p:xfrm>
          <a:off x="4747507" y="2001361"/>
          <a:ext cx="7209605" cy="2225040"/>
        </p:xfrm>
        <a:graphic>
          <a:graphicData uri="http://schemas.openxmlformats.org/drawingml/2006/table">
            <a:tbl>
              <a:tblPr firstRow="1" bandRow="1">
                <a:tableStyleId>{5C22544A-7EE6-4342-B048-85BDC9FD1C3A}</a:tableStyleId>
              </a:tblPr>
              <a:tblGrid>
                <a:gridCol w="7209605">
                  <a:extLst>
                    <a:ext uri="{9D8B030D-6E8A-4147-A177-3AD203B41FA5}">
                      <a16:colId xmlns:a16="http://schemas.microsoft.com/office/drawing/2014/main" val="344723698"/>
                    </a:ext>
                  </a:extLst>
                </a:gridCol>
              </a:tblGrid>
              <a:tr h="298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2000" dirty="0">
                          <a:solidFill>
                            <a:schemeClr val="tx1"/>
                          </a:solidFill>
                          <a:latin typeface="Arial" panose="020B0604020202020204" pitchFamily="34" charset="0"/>
                          <a:cs typeface="Arial" panose="020B0604020202020204" pitchFamily="34" charset="0"/>
                        </a:rPr>
                        <a:t>3- Population étudiée</a:t>
                      </a:r>
                    </a:p>
                    <a:p>
                      <a:pPr lvl="1" algn="just"/>
                      <a:r>
                        <a:rPr lang="fr-FR" sz="2000" b="0" dirty="0">
                          <a:solidFill>
                            <a:schemeClr val="tx1"/>
                          </a:solidFill>
                          <a:latin typeface="Arial" panose="020B0604020202020204" pitchFamily="34" charset="0"/>
                          <a:cs typeface="Arial" panose="020B0604020202020204" pitchFamily="34" charset="0"/>
                        </a:rPr>
                        <a:t>Mères ayant accouché dans les deux mois avant la collecte de données</a:t>
                      </a:r>
                    </a:p>
                    <a:p>
                      <a:pPr lvl="1" algn="just"/>
                      <a:r>
                        <a:rPr lang="fr-FR" sz="2000" b="0" dirty="0">
                          <a:solidFill>
                            <a:schemeClr val="tx1"/>
                          </a:solidFill>
                          <a:latin typeface="Arial" panose="020B0604020202020204" pitchFamily="34" charset="0"/>
                          <a:cs typeface="Arial" panose="020B0604020202020204" pitchFamily="34" charset="0"/>
                        </a:rPr>
                        <a:t>Inclues : résidant au moins une année avant l’accouchement, consentie de participer</a:t>
                      </a:r>
                    </a:p>
                    <a:p>
                      <a:pPr lvl="1" algn="just"/>
                      <a:r>
                        <a:rPr lang="fr-FR" sz="2000" b="0" dirty="0">
                          <a:solidFill>
                            <a:schemeClr val="tx1"/>
                          </a:solidFill>
                          <a:latin typeface="Arial" panose="020B0604020202020204" pitchFamily="34" charset="0"/>
                          <a:cs typeface="Arial" panose="020B0604020202020204" pitchFamily="34" charset="0"/>
                        </a:rPr>
                        <a:t>Exclues : mères ayant présenté des troubles mentales ou de locution</a:t>
                      </a:r>
                    </a:p>
                  </a:txBody>
                  <a:tcPr>
                    <a:solidFill>
                      <a:srgbClr val="EFF1FF"/>
                    </a:solidFill>
                  </a:tcPr>
                </a:tc>
                <a:extLst>
                  <a:ext uri="{0D108BD9-81ED-4DB2-BD59-A6C34878D82A}">
                    <a16:rowId xmlns:a16="http://schemas.microsoft.com/office/drawing/2014/main" val="4183554189"/>
                  </a:ext>
                </a:extLst>
              </a:tr>
            </a:tbl>
          </a:graphicData>
        </a:graphic>
      </p:graphicFrame>
      <p:graphicFrame>
        <p:nvGraphicFramePr>
          <p:cNvPr id="11" name="Espace réservé du contenu 1">
            <a:extLst>
              <a:ext uri="{FF2B5EF4-FFF2-40B4-BE49-F238E27FC236}">
                <a16:creationId xmlns:a16="http://schemas.microsoft.com/office/drawing/2014/main" id="{55EB9DA6-885D-E31A-39A4-991A961B3AA8}"/>
              </a:ext>
            </a:extLst>
          </p:cNvPr>
          <p:cNvGraphicFramePr>
            <a:graphicFrameLocks/>
          </p:cNvGraphicFramePr>
          <p:nvPr>
            <p:extLst>
              <p:ext uri="{D42A27DB-BD31-4B8C-83A1-F6EECF244321}">
                <p14:modId xmlns:p14="http://schemas.microsoft.com/office/powerpoint/2010/main" val="3976781988"/>
              </p:ext>
            </p:extLst>
          </p:nvPr>
        </p:nvGraphicFramePr>
        <p:xfrm>
          <a:off x="4747509" y="4901883"/>
          <a:ext cx="7209604" cy="1310640"/>
        </p:xfrm>
        <a:graphic>
          <a:graphicData uri="http://schemas.openxmlformats.org/drawingml/2006/table">
            <a:tbl>
              <a:tblPr firstRow="1" bandRow="1">
                <a:tableStyleId>{5C22544A-7EE6-4342-B048-85BDC9FD1C3A}</a:tableStyleId>
              </a:tblPr>
              <a:tblGrid>
                <a:gridCol w="7209604">
                  <a:extLst>
                    <a:ext uri="{9D8B030D-6E8A-4147-A177-3AD203B41FA5}">
                      <a16:colId xmlns:a16="http://schemas.microsoft.com/office/drawing/2014/main" val="344723698"/>
                    </a:ext>
                  </a:extLst>
                </a:gridCol>
              </a:tblGrid>
              <a:tr h="298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2000" b="1" dirty="0">
                          <a:solidFill>
                            <a:schemeClr val="tx1"/>
                          </a:solidFill>
                          <a:latin typeface="Arial" panose="020B0604020202020204" pitchFamily="34" charset="0"/>
                          <a:cs typeface="Arial" panose="020B0604020202020204" pitchFamily="34" charset="0"/>
                        </a:rPr>
                        <a:t>4- Taille de l’échantillon </a:t>
                      </a:r>
                    </a:p>
                    <a:p>
                      <a:pPr lvl="1"/>
                      <a:r>
                        <a:rPr lang="fr-FR" sz="2000" b="0" dirty="0">
                          <a:solidFill>
                            <a:schemeClr val="tx1"/>
                          </a:solidFill>
                          <a:latin typeface="Arial" panose="020B0604020202020204" pitchFamily="34" charset="0"/>
                          <a:cs typeface="Arial" panose="020B0604020202020204" pitchFamily="34" charset="0"/>
                        </a:rPr>
                        <a:t>n = Ԑ</a:t>
                      </a:r>
                      <a:r>
                        <a:rPr lang="el-GR" sz="2000" b="0" dirty="0">
                          <a:solidFill>
                            <a:schemeClr val="tx1"/>
                          </a:solidFill>
                          <a:latin typeface="Arial" panose="020B0604020202020204" pitchFamily="34" charset="0"/>
                          <a:cs typeface="Arial" panose="020B0604020202020204" pitchFamily="34" charset="0"/>
                        </a:rPr>
                        <a:t>α</a:t>
                      </a:r>
                      <a:r>
                        <a:rPr lang="fr-FR" sz="2000" b="0" baseline="30000" dirty="0">
                          <a:solidFill>
                            <a:schemeClr val="tx1"/>
                          </a:solidFill>
                          <a:latin typeface="Arial" panose="020B0604020202020204" pitchFamily="34" charset="0"/>
                          <a:cs typeface="Arial" panose="020B0604020202020204" pitchFamily="34" charset="0"/>
                        </a:rPr>
                        <a:t>2</a:t>
                      </a:r>
                      <a:r>
                        <a:rPr lang="fr-FR" sz="2000" b="0" dirty="0">
                          <a:solidFill>
                            <a:schemeClr val="tx1"/>
                          </a:solidFill>
                          <a:latin typeface="Arial" panose="020B0604020202020204" pitchFamily="34" charset="0"/>
                          <a:cs typeface="Arial" panose="020B0604020202020204" pitchFamily="34" charset="0"/>
                        </a:rPr>
                        <a:t>*p*q / d</a:t>
                      </a:r>
                      <a:r>
                        <a:rPr lang="fr-FR" sz="2000" b="0" baseline="30000" dirty="0">
                          <a:solidFill>
                            <a:schemeClr val="tx1"/>
                          </a:solidFill>
                          <a:latin typeface="Arial" panose="020B0604020202020204" pitchFamily="34" charset="0"/>
                          <a:cs typeface="Arial" panose="020B0604020202020204" pitchFamily="34" charset="0"/>
                        </a:rPr>
                        <a:t>2</a:t>
                      </a:r>
                    </a:p>
                    <a:p>
                      <a:pPr lvl="1"/>
                      <a:r>
                        <a:rPr lang="fr-FR" sz="2000" b="0" baseline="0" dirty="0">
                          <a:solidFill>
                            <a:schemeClr val="tx1"/>
                          </a:solidFill>
                          <a:latin typeface="Arial" panose="020B0604020202020204" pitchFamily="34" charset="0"/>
                          <a:cs typeface="Arial" panose="020B0604020202020204" pitchFamily="34" charset="0"/>
                        </a:rPr>
                        <a:t>n = 1,96*1,96*0,80*0,20 / (0,05*0,05)</a:t>
                      </a:r>
                    </a:p>
                    <a:p>
                      <a:pPr lvl="1"/>
                      <a:r>
                        <a:rPr lang="fr-FR" sz="2000" b="0" baseline="0" dirty="0">
                          <a:solidFill>
                            <a:schemeClr val="tx1"/>
                          </a:solidFill>
                          <a:latin typeface="Arial" panose="020B0604020202020204" pitchFamily="34" charset="0"/>
                          <a:cs typeface="Arial" panose="020B0604020202020204" pitchFamily="34" charset="0"/>
                        </a:rPr>
                        <a:t>n = 246</a:t>
                      </a:r>
                    </a:p>
                  </a:txBody>
                  <a:tcPr>
                    <a:solidFill>
                      <a:schemeClr val="bg1">
                        <a:lumMod val="95000"/>
                      </a:schemeClr>
                    </a:solidFill>
                  </a:tcPr>
                </a:tc>
                <a:extLst>
                  <a:ext uri="{0D108BD9-81ED-4DB2-BD59-A6C34878D82A}">
                    <a16:rowId xmlns:a16="http://schemas.microsoft.com/office/drawing/2014/main" val="4183554189"/>
                  </a:ext>
                </a:extLst>
              </a:tr>
            </a:tbl>
          </a:graphicData>
        </a:graphic>
      </p:graphicFrame>
      <p:graphicFrame>
        <p:nvGraphicFramePr>
          <p:cNvPr id="6" name="Tableau 5">
            <a:extLst>
              <a:ext uri="{FF2B5EF4-FFF2-40B4-BE49-F238E27FC236}">
                <a16:creationId xmlns:a16="http://schemas.microsoft.com/office/drawing/2014/main" id="{EE8B7F62-3A1B-C930-B7DA-AA3387FF8951}"/>
              </a:ext>
            </a:extLst>
          </p:cNvPr>
          <p:cNvGraphicFramePr>
            <a:graphicFrameLocks noGrp="1"/>
          </p:cNvGraphicFramePr>
          <p:nvPr>
            <p:extLst>
              <p:ext uri="{D42A27DB-BD31-4B8C-83A1-F6EECF244321}">
                <p14:modId xmlns:p14="http://schemas.microsoft.com/office/powerpoint/2010/main" val="2559116362"/>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B0B0B0"/>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chemeClr val="tx1"/>
                          </a:solidFill>
                          <a:latin typeface="Arial" panose="020B0604020202020204" pitchFamily="34" charset="0"/>
                          <a:cs typeface="Arial" panose="020B0604020202020204" pitchFamily="34" charset="0"/>
                        </a:rPr>
                        <a:t>METHODES</a:t>
                      </a:r>
                    </a:p>
                  </a:txBody>
                  <a:tcPr>
                    <a:solidFill>
                      <a:schemeClr val="accent2"/>
                    </a:solidFill>
                  </a:tcPr>
                </a:tc>
                <a:tc>
                  <a:txBody>
                    <a:bodyPr/>
                    <a:lstStyle/>
                    <a:p>
                      <a:r>
                        <a:rPr lang="fr-FR" sz="2600" b="1" kern="1200" dirty="0">
                          <a:solidFill>
                            <a:srgbClr val="B2B2B2"/>
                          </a:solidFill>
                          <a:latin typeface="Arial" panose="020B0604020202020204" pitchFamily="34" charset="0"/>
                          <a:ea typeface="+mn-ea"/>
                          <a:cs typeface="Arial" panose="020B0604020202020204" pitchFamily="34" charset="0"/>
                        </a:rPr>
                        <a:t>RESULTATS</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DISCUSSION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33314668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0760A-0522-05BA-E8E8-BB0AAF9C004E}"/>
            </a:ext>
          </a:extLst>
        </p:cNvPr>
        <p:cNvGrpSpPr/>
        <p:nvPr/>
      </p:nvGrpSpPr>
      <p:grpSpPr>
        <a:xfrm>
          <a:off x="0" y="0"/>
          <a:ext cx="0" cy="0"/>
          <a:chOff x="0" y="0"/>
          <a:chExt cx="0" cy="0"/>
        </a:xfrm>
      </p:grpSpPr>
      <p:graphicFrame>
        <p:nvGraphicFramePr>
          <p:cNvPr id="2" name="Espace réservé du contenu 1">
            <a:extLst>
              <a:ext uri="{FF2B5EF4-FFF2-40B4-BE49-F238E27FC236}">
                <a16:creationId xmlns:a16="http://schemas.microsoft.com/office/drawing/2014/main" id="{D436437E-F666-2FF2-CB86-189EC98ED597}"/>
              </a:ext>
            </a:extLst>
          </p:cNvPr>
          <p:cNvGraphicFramePr>
            <a:graphicFrameLocks noGrp="1"/>
          </p:cNvGraphicFramePr>
          <p:nvPr>
            <p:ph idx="1"/>
            <p:extLst>
              <p:ext uri="{D42A27DB-BD31-4B8C-83A1-F6EECF244321}">
                <p14:modId xmlns:p14="http://schemas.microsoft.com/office/powerpoint/2010/main" val="917432106"/>
              </p:ext>
            </p:extLst>
          </p:nvPr>
        </p:nvGraphicFramePr>
        <p:xfrm>
          <a:off x="150830" y="958049"/>
          <a:ext cx="6909846" cy="2438398"/>
        </p:xfrm>
        <a:graphic>
          <a:graphicData uri="http://schemas.openxmlformats.org/drawingml/2006/table">
            <a:tbl>
              <a:tblPr firstRow="1" bandRow="1">
                <a:tableStyleId>{5C22544A-7EE6-4342-B048-85BDC9FD1C3A}</a:tableStyleId>
              </a:tblPr>
              <a:tblGrid>
                <a:gridCol w="6909846">
                  <a:extLst>
                    <a:ext uri="{9D8B030D-6E8A-4147-A177-3AD203B41FA5}">
                      <a16:colId xmlns:a16="http://schemas.microsoft.com/office/drawing/2014/main" val="344723698"/>
                    </a:ext>
                  </a:extLst>
                </a:gridCol>
              </a:tblGrid>
              <a:tr h="2438398">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fr-FR" sz="2000" b="1" dirty="0">
                          <a:solidFill>
                            <a:schemeClr val="tx1"/>
                          </a:solidFill>
                          <a:latin typeface="Arial" panose="020B0604020202020204" pitchFamily="34" charset="0"/>
                          <a:cs typeface="Arial" panose="020B0604020202020204" pitchFamily="34" charset="0"/>
                        </a:rPr>
                        <a:t>5- Variables étudiées</a:t>
                      </a:r>
                    </a:p>
                    <a:p>
                      <a:pPr marL="342900" indent="-342900">
                        <a:buFont typeface="Wingdings" panose="05000000000000000000" pitchFamily="2" charset="2"/>
                        <a:buChar char="ü"/>
                      </a:pPr>
                      <a:r>
                        <a:rPr lang="fr-FR" sz="2000" b="0" dirty="0">
                          <a:solidFill>
                            <a:schemeClr val="tx1"/>
                          </a:solidFill>
                          <a:latin typeface="Arial" panose="020B0604020202020204" pitchFamily="34" charset="0"/>
                          <a:cs typeface="Arial" panose="020B0604020202020204" pitchFamily="34" charset="0"/>
                        </a:rPr>
                        <a:t>Profil sociodémographique des mères et de leur conjoint</a:t>
                      </a:r>
                    </a:p>
                    <a:p>
                      <a:pPr marL="342900" indent="-342900">
                        <a:buFont typeface="Wingdings" panose="05000000000000000000" pitchFamily="2" charset="2"/>
                        <a:buChar char="ü"/>
                      </a:pPr>
                      <a:r>
                        <a:rPr lang="fr-FR" sz="2000" b="0" dirty="0">
                          <a:solidFill>
                            <a:schemeClr val="tx1"/>
                          </a:solidFill>
                          <a:latin typeface="Arial" panose="020B0604020202020204" pitchFamily="34" charset="0"/>
                          <a:cs typeface="Arial" panose="020B0604020202020204" pitchFamily="34" charset="0"/>
                        </a:rPr>
                        <a:t>Profil socioéconomique du ménage</a:t>
                      </a:r>
                    </a:p>
                    <a:p>
                      <a:pPr marL="342900" indent="-342900">
                        <a:buFont typeface="Wingdings" panose="05000000000000000000" pitchFamily="2" charset="2"/>
                        <a:buChar char="ü"/>
                      </a:pPr>
                      <a:r>
                        <a:rPr lang="fr-FR" sz="2000" b="0" dirty="0">
                          <a:solidFill>
                            <a:schemeClr val="tx1"/>
                          </a:solidFill>
                          <a:latin typeface="Arial" panose="020B0604020202020204" pitchFamily="34" charset="0"/>
                          <a:cs typeface="Arial" panose="020B0604020202020204" pitchFamily="34" charset="0"/>
                        </a:rPr>
                        <a:t>Antécédents médicaux</a:t>
                      </a:r>
                    </a:p>
                    <a:p>
                      <a:pPr marL="342900" indent="-342900">
                        <a:buFont typeface="Wingdings" panose="05000000000000000000" pitchFamily="2" charset="2"/>
                        <a:buChar char="ü"/>
                      </a:pPr>
                      <a:r>
                        <a:rPr lang="fr-FR" sz="2000" b="0" dirty="0">
                          <a:solidFill>
                            <a:schemeClr val="tx1"/>
                          </a:solidFill>
                          <a:latin typeface="Arial" panose="020B0604020202020204" pitchFamily="34" charset="0"/>
                          <a:cs typeface="Arial" panose="020B0604020202020204" pitchFamily="34" charset="0"/>
                        </a:rPr>
                        <a:t>Pratiques de consultations prénatales</a:t>
                      </a:r>
                    </a:p>
                    <a:p>
                      <a:pPr marL="342900" indent="-342900">
                        <a:buFont typeface="Wingdings" panose="05000000000000000000" pitchFamily="2" charset="2"/>
                        <a:buChar char="ü"/>
                      </a:pPr>
                      <a:r>
                        <a:rPr lang="fr-FR" sz="2000" b="0" dirty="0">
                          <a:solidFill>
                            <a:schemeClr val="tx1"/>
                          </a:solidFill>
                          <a:latin typeface="Arial" panose="020B0604020202020204" pitchFamily="34" charset="0"/>
                          <a:cs typeface="Arial" panose="020B0604020202020204" pitchFamily="34" charset="0"/>
                        </a:rPr>
                        <a:t>Variables liées à l’offre de santé</a:t>
                      </a:r>
                    </a:p>
                  </a:txBody>
                  <a:tcPr>
                    <a:solidFill>
                      <a:schemeClr val="bg2"/>
                    </a:solidFill>
                  </a:tcPr>
                </a:tc>
                <a:extLst>
                  <a:ext uri="{0D108BD9-81ED-4DB2-BD59-A6C34878D82A}">
                    <a16:rowId xmlns:a16="http://schemas.microsoft.com/office/drawing/2014/main" val="4183554189"/>
                  </a:ext>
                </a:extLst>
              </a:tr>
            </a:tbl>
          </a:graphicData>
        </a:graphic>
      </p:graphicFrame>
      <p:sp>
        <p:nvSpPr>
          <p:cNvPr id="5" name="Espace réservé du numéro de diapositive 4">
            <a:extLst>
              <a:ext uri="{FF2B5EF4-FFF2-40B4-BE49-F238E27FC236}">
                <a16:creationId xmlns:a16="http://schemas.microsoft.com/office/drawing/2014/main" id="{BB2C1552-DD1E-142F-BB6D-DD135B88F5C7}"/>
              </a:ext>
            </a:extLst>
          </p:cNvPr>
          <p:cNvSpPr>
            <a:spLocks noGrp="1"/>
          </p:cNvSpPr>
          <p:nvPr>
            <p:ph type="sldNum" sz="quarter" idx="12"/>
          </p:nvPr>
        </p:nvSpPr>
        <p:spPr>
          <a:xfrm>
            <a:off x="11274458" y="6352618"/>
            <a:ext cx="682658" cy="365125"/>
          </a:xfrm>
        </p:spPr>
        <p:txBody>
          <a:bodyPr/>
          <a:lstStyle/>
          <a:p>
            <a:fld id="{9EB32ECB-0BD0-41B7-870D-632017AA2587}" type="slidenum">
              <a:rPr lang="fr-FR" sz="1600" smtClean="0">
                <a:solidFill>
                  <a:schemeClr val="tx1"/>
                </a:solidFill>
                <a:latin typeface="Arial" panose="020B0604020202020204" pitchFamily="34" charset="0"/>
                <a:cs typeface="Arial" panose="020B0604020202020204" pitchFamily="34" charset="0"/>
              </a:rPr>
              <a:t>9</a:t>
            </a:fld>
            <a:endParaRPr lang="fr-FR" sz="1600" dirty="0">
              <a:solidFill>
                <a:schemeClr val="tx1"/>
              </a:solidFill>
              <a:latin typeface="Arial" panose="020B0604020202020204" pitchFamily="34" charset="0"/>
              <a:cs typeface="Arial" panose="020B0604020202020204" pitchFamily="34" charset="0"/>
            </a:endParaRPr>
          </a:p>
        </p:txBody>
      </p:sp>
      <p:graphicFrame>
        <p:nvGraphicFramePr>
          <p:cNvPr id="3" name="Espace réservé du contenu 1">
            <a:extLst>
              <a:ext uri="{FF2B5EF4-FFF2-40B4-BE49-F238E27FC236}">
                <a16:creationId xmlns:a16="http://schemas.microsoft.com/office/drawing/2014/main" id="{145BCA10-4DDD-1875-D589-DB6E614764BC}"/>
              </a:ext>
            </a:extLst>
          </p:cNvPr>
          <p:cNvGraphicFramePr>
            <a:graphicFrameLocks/>
          </p:cNvGraphicFramePr>
          <p:nvPr>
            <p:extLst>
              <p:ext uri="{D42A27DB-BD31-4B8C-83A1-F6EECF244321}">
                <p14:modId xmlns:p14="http://schemas.microsoft.com/office/powerpoint/2010/main" val="4155277760"/>
              </p:ext>
            </p:extLst>
          </p:nvPr>
        </p:nvGraphicFramePr>
        <p:xfrm>
          <a:off x="7206153" y="958048"/>
          <a:ext cx="4835015" cy="2438399"/>
        </p:xfrm>
        <a:graphic>
          <a:graphicData uri="http://schemas.openxmlformats.org/drawingml/2006/table">
            <a:tbl>
              <a:tblPr firstRow="1" bandRow="1">
                <a:tableStyleId>{5C22544A-7EE6-4342-B048-85BDC9FD1C3A}</a:tableStyleId>
              </a:tblPr>
              <a:tblGrid>
                <a:gridCol w="4835015">
                  <a:extLst>
                    <a:ext uri="{9D8B030D-6E8A-4147-A177-3AD203B41FA5}">
                      <a16:colId xmlns:a16="http://schemas.microsoft.com/office/drawing/2014/main" val="344723698"/>
                    </a:ext>
                  </a:extLst>
                </a:gridCol>
              </a:tblGrid>
              <a:tr h="2438399">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fr-FR" sz="2000" b="1" dirty="0">
                          <a:solidFill>
                            <a:schemeClr val="tx1"/>
                          </a:solidFill>
                          <a:latin typeface="Arial" panose="020B0604020202020204" pitchFamily="34" charset="0"/>
                          <a:cs typeface="Arial" panose="020B0604020202020204" pitchFamily="34" charset="0"/>
                        </a:rPr>
                        <a:t>6- Mode de collecte des données</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fr-FR" sz="2000" b="1" dirty="0">
                          <a:solidFill>
                            <a:schemeClr val="tx1"/>
                          </a:solidFill>
                          <a:latin typeface="Arial" panose="020B0604020202020204" pitchFamily="34" charset="0"/>
                          <a:cs typeface="Arial" panose="020B0604020202020204" pitchFamily="34" charset="0"/>
                        </a:rPr>
                        <a:t> </a:t>
                      </a:r>
                    </a:p>
                    <a:p>
                      <a:pPr marL="342900" indent="-342900">
                        <a:buFont typeface="Wingdings" panose="05000000000000000000" pitchFamily="2" charset="2"/>
                        <a:buChar char="ü"/>
                      </a:pPr>
                      <a:r>
                        <a:rPr lang="fr-FR" sz="2000" b="0" dirty="0">
                          <a:solidFill>
                            <a:schemeClr val="tx1"/>
                          </a:solidFill>
                          <a:latin typeface="Arial" panose="020B0604020202020204" pitchFamily="34" charset="0"/>
                          <a:cs typeface="Arial" panose="020B0604020202020204" pitchFamily="34" charset="0"/>
                        </a:rPr>
                        <a:t>Questionnaire</a:t>
                      </a:r>
                    </a:p>
                    <a:p>
                      <a:pPr marL="342900" indent="-342900">
                        <a:buFont typeface="Wingdings" panose="05000000000000000000" pitchFamily="2" charset="2"/>
                        <a:buChar char="ü"/>
                      </a:pPr>
                      <a:r>
                        <a:rPr lang="fr-FR" sz="2000" b="0" dirty="0">
                          <a:solidFill>
                            <a:schemeClr val="tx1"/>
                          </a:solidFill>
                          <a:latin typeface="Arial" panose="020B0604020202020204" pitchFamily="34" charset="0"/>
                          <a:cs typeface="Arial" panose="020B0604020202020204" pitchFamily="34" charset="0"/>
                        </a:rPr>
                        <a:t>Utilisation de tablette et application </a:t>
                      </a:r>
                      <a:r>
                        <a:rPr lang="fr-FR" sz="2000" b="0" dirty="0" err="1">
                          <a:solidFill>
                            <a:schemeClr val="tx1"/>
                          </a:solidFill>
                          <a:latin typeface="Arial" panose="020B0604020202020204" pitchFamily="34" charset="0"/>
                          <a:cs typeface="Arial" panose="020B0604020202020204" pitchFamily="34" charset="0"/>
                        </a:rPr>
                        <a:t>KoboCollect</a:t>
                      </a:r>
                      <a:endParaRPr lang="fr-FR" sz="2000" b="0" dirty="0">
                        <a:solidFill>
                          <a:schemeClr val="tx1"/>
                        </a:solidFill>
                        <a:latin typeface="Arial" panose="020B0604020202020204" pitchFamily="34" charset="0"/>
                        <a:cs typeface="Arial" panose="020B0604020202020204" pitchFamily="34" charset="0"/>
                      </a:endParaRPr>
                    </a:p>
                  </a:txBody>
                  <a:tcPr>
                    <a:solidFill>
                      <a:srgbClr val="EAEDF2"/>
                    </a:solidFill>
                  </a:tcPr>
                </a:tc>
                <a:extLst>
                  <a:ext uri="{0D108BD9-81ED-4DB2-BD59-A6C34878D82A}">
                    <a16:rowId xmlns:a16="http://schemas.microsoft.com/office/drawing/2014/main" val="4183554189"/>
                  </a:ext>
                </a:extLst>
              </a:tr>
            </a:tbl>
          </a:graphicData>
        </a:graphic>
      </p:graphicFrame>
      <p:graphicFrame>
        <p:nvGraphicFramePr>
          <p:cNvPr id="6" name="Espace réservé du contenu 1">
            <a:extLst>
              <a:ext uri="{FF2B5EF4-FFF2-40B4-BE49-F238E27FC236}">
                <a16:creationId xmlns:a16="http://schemas.microsoft.com/office/drawing/2014/main" id="{F787D272-5758-2375-F24D-26777BDA9793}"/>
              </a:ext>
            </a:extLst>
          </p:cNvPr>
          <p:cNvGraphicFramePr>
            <a:graphicFrameLocks/>
          </p:cNvGraphicFramePr>
          <p:nvPr>
            <p:extLst>
              <p:ext uri="{D42A27DB-BD31-4B8C-83A1-F6EECF244321}">
                <p14:modId xmlns:p14="http://schemas.microsoft.com/office/powerpoint/2010/main" val="3088934906"/>
              </p:ext>
            </p:extLst>
          </p:nvPr>
        </p:nvGraphicFramePr>
        <p:xfrm>
          <a:off x="150830" y="3741981"/>
          <a:ext cx="6909846" cy="2610636"/>
        </p:xfrm>
        <a:graphic>
          <a:graphicData uri="http://schemas.openxmlformats.org/drawingml/2006/table">
            <a:tbl>
              <a:tblPr firstRow="1" bandRow="1">
                <a:tableStyleId>{5C22544A-7EE6-4342-B048-85BDC9FD1C3A}</a:tableStyleId>
              </a:tblPr>
              <a:tblGrid>
                <a:gridCol w="6909846">
                  <a:extLst>
                    <a:ext uri="{9D8B030D-6E8A-4147-A177-3AD203B41FA5}">
                      <a16:colId xmlns:a16="http://schemas.microsoft.com/office/drawing/2014/main" val="344723698"/>
                    </a:ext>
                  </a:extLst>
                </a:gridCol>
              </a:tblGrid>
              <a:tr h="2610636">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fr-FR" sz="2000" b="1" dirty="0">
                          <a:solidFill>
                            <a:schemeClr val="tx1"/>
                          </a:solidFill>
                          <a:latin typeface="Arial" panose="020B0604020202020204" pitchFamily="34" charset="0"/>
                          <a:cs typeface="Arial" panose="020B0604020202020204" pitchFamily="34" charset="0"/>
                        </a:rPr>
                        <a:t>7- Analyses statistiques</a:t>
                      </a:r>
                    </a:p>
                    <a:p>
                      <a:pPr marL="342900" indent="-342900">
                        <a:buFont typeface="Wingdings" panose="05000000000000000000" pitchFamily="2" charset="2"/>
                        <a:buChar char="ü"/>
                      </a:pPr>
                      <a:r>
                        <a:rPr lang="fr-FR" sz="2000" b="0" dirty="0">
                          <a:solidFill>
                            <a:schemeClr val="tx1"/>
                          </a:solidFill>
                          <a:latin typeface="Arial" panose="020B0604020202020204" pitchFamily="34" charset="0"/>
                          <a:cs typeface="Arial" panose="020B0604020202020204" pitchFamily="34" charset="0"/>
                        </a:rPr>
                        <a:t>Analyse descriptive : paramètre de tendance centrale, proportion</a:t>
                      </a:r>
                    </a:p>
                    <a:p>
                      <a:pPr marL="342900" indent="-342900">
                        <a:buFont typeface="Wingdings" panose="05000000000000000000" pitchFamily="2" charset="2"/>
                        <a:buChar char="ü"/>
                      </a:pPr>
                      <a:r>
                        <a:rPr lang="fr-FR" sz="2000" b="0" dirty="0">
                          <a:solidFill>
                            <a:schemeClr val="tx1"/>
                          </a:solidFill>
                          <a:latin typeface="Arial" panose="020B0604020202020204" pitchFamily="34" charset="0"/>
                          <a:cs typeface="Arial" panose="020B0604020202020204" pitchFamily="34" charset="0"/>
                        </a:rPr>
                        <a:t>Analyse multivariée : </a:t>
                      </a:r>
                      <a:r>
                        <a:rPr lang="fr-FR" sz="2000" b="0" dirty="0" err="1">
                          <a:solidFill>
                            <a:schemeClr val="tx1"/>
                          </a:solidFill>
                          <a:latin typeface="Arial" panose="020B0604020202020204" pitchFamily="34" charset="0"/>
                          <a:cs typeface="Arial" panose="020B0604020202020204" pitchFamily="34" charset="0"/>
                        </a:rPr>
                        <a:t>odds</a:t>
                      </a:r>
                      <a:r>
                        <a:rPr lang="fr-FR" sz="2000" b="0" dirty="0">
                          <a:solidFill>
                            <a:schemeClr val="tx1"/>
                          </a:solidFill>
                          <a:latin typeface="Arial" panose="020B0604020202020204" pitchFamily="34" charset="0"/>
                          <a:cs typeface="Arial" panose="020B0604020202020204" pitchFamily="34" charset="0"/>
                        </a:rPr>
                        <a:t> ratio ajusté (ORA) avec son intervalle de confiance à 95% (IC</a:t>
                      </a:r>
                      <a:r>
                        <a:rPr lang="fr-FR" sz="2000" b="0" baseline="-25000" dirty="0">
                          <a:solidFill>
                            <a:schemeClr val="tx1"/>
                          </a:solidFill>
                          <a:latin typeface="Arial" panose="020B0604020202020204" pitchFamily="34" charset="0"/>
                          <a:cs typeface="Arial" panose="020B0604020202020204" pitchFamily="34" charset="0"/>
                        </a:rPr>
                        <a:t>95%</a:t>
                      </a:r>
                      <a:r>
                        <a:rPr lang="fr-FR" sz="2000" b="0" dirty="0">
                          <a:solidFill>
                            <a:schemeClr val="tx1"/>
                          </a:solidFill>
                          <a:latin typeface="Arial" panose="020B0604020202020204" pitchFamily="34" charset="0"/>
                          <a:cs typeface="Arial" panose="020B0604020202020204" pitchFamily="34" charset="0"/>
                        </a:rPr>
                        <a:t>) pour identifier les facteurs </a:t>
                      </a:r>
                    </a:p>
                    <a:p>
                      <a:pPr marL="342900" indent="-342900">
                        <a:buFont typeface="Wingdings" panose="05000000000000000000" pitchFamily="2" charset="2"/>
                        <a:buChar char="ü"/>
                      </a:pPr>
                      <a:r>
                        <a:rPr lang="fr-FR" sz="2000" b="0" dirty="0">
                          <a:solidFill>
                            <a:schemeClr val="tx1"/>
                          </a:solidFill>
                          <a:latin typeface="Arial" panose="020B0604020202020204" pitchFamily="34" charset="0"/>
                          <a:cs typeface="Arial" panose="020B0604020202020204" pitchFamily="34" charset="0"/>
                        </a:rPr>
                        <a:t>Test de </a:t>
                      </a:r>
                      <a:r>
                        <a:rPr lang="fr-FR" sz="2000" b="0" dirty="0" err="1">
                          <a:solidFill>
                            <a:schemeClr val="tx1"/>
                          </a:solidFill>
                          <a:latin typeface="Arial" panose="020B0604020202020204" pitchFamily="34" charset="0"/>
                          <a:cs typeface="Arial" panose="020B0604020202020204" pitchFamily="34" charset="0"/>
                        </a:rPr>
                        <a:t>Hosmer-Lemeshow</a:t>
                      </a:r>
                      <a:r>
                        <a:rPr lang="fr-FR" sz="2000" b="0" dirty="0">
                          <a:solidFill>
                            <a:schemeClr val="tx1"/>
                          </a:solidFill>
                          <a:latin typeface="Arial" panose="020B0604020202020204" pitchFamily="34" charset="0"/>
                          <a:cs typeface="Arial" panose="020B0604020202020204" pitchFamily="34" charset="0"/>
                        </a:rPr>
                        <a:t> pour vérifier la qualité du modèle</a:t>
                      </a:r>
                    </a:p>
                  </a:txBody>
                  <a:tcPr>
                    <a:solidFill>
                      <a:srgbClr val="E5EBF7"/>
                    </a:solidFill>
                  </a:tcPr>
                </a:tc>
                <a:extLst>
                  <a:ext uri="{0D108BD9-81ED-4DB2-BD59-A6C34878D82A}">
                    <a16:rowId xmlns:a16="http://schemas.microsoft.com/office/drawing/2014/main" val="4183554189"/>
                  </a:ext>
                </a:extLst>
              </a:tr>
            </a:tbl>
          </a:graphicData>
        </a:graphic>
      </p:graphicFrame>
      <p:graphicFrame>
        <p:nvGraphicFramePr>
          <p:cNvPr id="9" name="Espace réservé du contenu 1">
            <a:extLst>
              <a:ext uri="{FF2B5EF4-FFF2-40B4-BE49-F238E27FC236}">
                <a16:creationId xmlns:a16="http://schemas.microsoft.com/office/drawing/2014/main" id="{66500972-7930-2E7D-1FE2-FD353321F1D4}"/>
              </a:ext>
            </a:extLst>
          </p:cNvPr>
          <p:cNvGraphicFramePr>
            <a:graphicFrameLocks/>
          </p:cNvGraphicFramePr>
          <p:nvPr>
            <p:extLst>
              <p:ext uri="{D42A27DB-BD31-4B8C-83A1-F6EECF244321}">
                <p14:modId xmlns:p14="http://schemas.microsoft.com/office/powerpoint/2010/main" val="4250225523"/>
              </p:ext>
            </p:extLst>
          </p:nvPr>
        </p:nvGraphicFramePr>
        <p:xfrm>
          <a:off x="7206154" y="3741981"/>
          <a:ext cx="4835015" cy="2610637"/>
        </p:xfrm>
        <a:graphic>
          <a:graphicData uri="http://schemas.openxmlformats.org/drawingml/2006/table">
            <a:tbl>
              <a:tblPr firstRow="1" bandRow="1">
                <a:tableStyleId>{5C22544A-7EE6-4342-B048-85BDC9FD1C3A}</a:tableStyleId>
              </a:tblPr>
              <a:tblGrid>
                <a:gridCol w="4835015">
                  <a:extLst>
                    <a:ext uri="{9D8B030D-6E8A-4147-A177-3AD203B41FA5}">
                      <a16:colId xmlns:a16="http://schemas.microsoft.com/office/drawing/2014/main" val="344723698"/>
                    </a:ext>
                  </a:extLst>
                </a:gridCol>
              </a:tblGrid>
              <a:tr h="2610637">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fr-FR" sz="2000" b="1" dirty="0">
                          <a:solidFill>
                            <a:schemeClr val="tx1"/>
                          </a:solidFill>
                          <a:latin typeface="Arial" panose="020B0604020202020204" pitchFamily="34" charset="0"/>
                          <a:cs typeface="Arial" panose="020B0604020202020204" pitchFamily="34" charset="0"/>
                        </a:rPr>
                        <a:t>8- Considérations éthiques</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fr-FR" sz="2000" b="1" dirty="0">
                        <a:solidFill>
                          <a:schemeClr val="tx1"/>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ü"/>
                      </a:pPr>
                      <a:r>
                        <a:rPr lang="fr-FR" sz="2000" b="0" dirty="0">
                          <a:solidFill>
                            <a:schemeClr val="tx1"/>
                          </a:solidFill>
                          <a:latin typeface="Arial" panose="020B0604020202020204" pitchFamily="34" charset="0"/>
                          <a:cs typeface="Arial" panose="020B0604020202020204" pitchFamily="34" charset="0"/>
                        </a:rPr>
                        <a:t>Autorisation du Directeur Régional de la santé publique, Médecins inspecteurs, consentement éclairé des participantes  </a:t>
                      </a:r>
                    </a:p>
                  </a:txBody>
                  <a:tcPr>
                    <a:solidFill>
                      <a:srgbClr val="F2F1DB"/>
                    </a:solidFill>
                  </a:tcPr>
                </a:tc>
                <a:extLst>
                  <a:ext uri="{0D108BD9-81ED-4DB2-BD59-A6C34878D82A}">
                    <a16:rowId xmlns:a16="http://schemas.microsoft.com/office/drawing/2014/main" val="4183554189"/>
                  </a:ext>
                </a:extLst>
              </a:tr>
            </a:tbl>
          </a:graphicData>
        </a:graphic>
      </p:graphicFrame>
      <p:graphicFrame>
        <p:nvGraphicFramePr>
          <p:cNvPr id="4" name="Tableau 3">
            <a:extLst>
              <a:ext uri="{FF2B5EF4-FFF2-40B4-BE49-F238E27FC236}">
                <a16:creationId xmlns:a16="http://schemas.microsoft.com/office/drawing/2014/main" id="{9170AA8A-2C4B-9BFD-3B86-9CD52424A059}"/>
              </a:ext>
            </a:extLst>
          </p:cNvPr>
          <p:cNvGraphicFramePr>
            <a:graphicFrameLocks noGrp="1"/>
          </p:cNvGraphicFramePr>
          <p:nvPr>
            <p:extLst>
              <p:ext uri="{D42A27DB-BD31-4B8C-83A1-F6EECF244321}">
                <p14:modId xmlns:p14="http://schemas.microsoft.com/office/powerpoint/2010/main" val="2559116362"/>
              </p:ext>
            </p:extLst>
          </p:nvPr>
        </p:nvGraphicFramePr>
        <p:xfrm>
          <a:off x="150830" y="310197"/>
          <a:ext cx="11806285" cy="487680"/>
        </p:xfrm>
        <a:graphic>
          <a:graphicData uri="http://schemas.openxmlformats.org/drawingml/2006/table">
            <a:tbl>
              <a:tblPr firstRow="1" bandRow="1">
                <a:tableStyleId>{5C22544A-7EE6-4342-B048-85BDC9FD1C3A}</a:tableStyleId>
              </a:tblPr>
              <a:tblGrid>
                <a:gridCol w="2771479">
                  <a:extLst>
                    <a:ext uri="{9D8B030D-6E8A-4147-A177-3AD203B41FA5}">
                      <a16:colId xmlns:a16="http://schemas.microsoft.com/office/drawing/2014/main" val="2945403774"/>
                    </a:ext>
                  </a:extLst>
                </a:gridCol>
                <a:gridCol w="2139885">
                  <a:extLst>
                    <a:ext uri="{9D8B030D-6E8A-4147-A177-3AD203B41FA5}">
                      <a16:colId xmlns:a16="http://schemas.microsoft.com/office/drawing/2014/main" val="867871909"/>
                    </a:ext>
                  </a:extLst>
                </a:gridCol>
                <a:gridCol w="2158738">
                  <a:extLst>
                    <a:ext uri="{9D8B030D-6E8A-4147-A177-3AD203B41FA5}">
                      <a16:colId xmlns:a16="http://schemas.microsoft.com/office/drawing/2014/main" val="903611434"/>
                    </a:ext>
                  </a:extLst>
                </a:gridCol>
                <a:gridCol w="2271860">
                  <a:extLst>
                    <a:ext uri="{9D8B030D-6E8A-4147-A177-3AD203B41FA5}">
                      <a16:colId xmlns:a16="http://schemas.microsoft.com/office/drawing/2014/main" val="2890766190"/>
                    </a:ext>
                  </a:extLst>
                </a:gridCol>
                <a:gridCol w="2464323">
                  <a:extLst>
                    <a:ext uri="{9D8B030D-6E8A-4147-A177-3AD203B41FA5}">
                      <a16:colId xmlns:a16="http://schemas.microsoft.com/office/drawing/2014/main" val="1316626824"/>
                    </a:ext>
                  </a:extLst>
                </a:gridCol>
              </a:tblGrid>
              <a:tr h="370840">
                <a:tc>
                  <a:txBody>
                    <a:bodyPr/>
                    <a:lstStyle/>
                    <a:p>
                      <a:r>
                        <a:rPr lang="fr-FR" sz="2600" dirty="0">
                          <a:solidFill>
                            <a:srgbClr val="B0B0B0"/>
                          </a:solidFill>
                          <a:latin typeface="Arial" panose="020B0604020202020204" pitchFamily="34" charset="0"/>
                          <a:cs typeface="Arial" panose="020B0604020202020204" pitchFamily="34" charset="0"/>
                        </a:rPr>
                        <a:t>INTRODUCTION</a:t>
                      </a:r>
                    </a:p>
                  </a:txBody>
                  <a:tcPr>
                    <a:solidFill>
                      <a:schemeClr val="accent2">
                        <a:lumMod val="40000"/>
                        <a:lumOff val="60000"/>
                      </a:schemeClr>
                    </a:solidFill>
                  </a:tcPr>
                </a:tc>
                <a:tc>
                  <a:txBody>
                    <a:bodyPr/>
                    <a:lstStyle/>
                    <a:p>
                      <a:r>
                        <a:rPr lang="fr-FR" sz="2600" dirty="0">
                          <a:solidFill>
                            <a:schemeClr val="tx1"/>
                          </a:solidFill>
                          <a:latin typeface="Arial" panose="020B0604020202020204" pitchFamily="34" charset="0"/>
                          <a:cs typeface="Arial" panose="020B0604020202020204" pitchFamily="34" charset="0"/>
                        </a:rPr>
                        <a:t>METHODES</a:t>
                      </a:r>
                    </a:p>
                  </a:txBody>
                  <a:tcPr>
                    <a:solidFill>
                      <a:schemeClr val="accent2"/>
                    </a:solidFill>
                  </a:tcPr>
                </a:tc>
                <a:tc>
                  <a:txBody>
                    <a:bodyPr/>
                    <a:lstStyle/>
                    <a:p>
                      <a:r>
                        <a:rPr lang="fr-FR" sz="2600" b="1" kern="1200" dirty="0">
                          <a:solidFill>
                            <a:srgbClr val="B2B2B2"/>
                          </a:solidFill>
                          <a:latin typeface="Arial" panose="020B0604020202020204" pitchFamily="34" charset="0"/>
                          <a:ea typeface="+mn-ea"/>
                          <a:cs typeface="Arial" panose="020B0604020202020204" pitchFamily="34" charset="0"/>
                        </a:rPr>
                        <a:t>RESULTATS</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DISCUSSION</a:t>
                      </a:r>
                    </a:p>
                  </a:txBody>
                  <a:tcPr>
                    <a:solidFill>
                      <a:schemeClr val="accent2">
                        <a:lumMod val="40000"/>
                        <a:lumOff val="60000"/>
                      </a:schemeClr>
                    </a:solidFill>
                  </a:tcPr>
                </a:tc>
                <a:tc>
                  <a:txBody>
                    <a:bodyPr/>
                    <a:lstStyle/>
                    <a:p>
                      <a:r>
                        <a:rPr lang="fr-FR" sz="2600" dirty="0">
                          <a:solidFill>
                            <a:srgbClr val="B2B2B2"/>
                          </a:solidFill>
                          <a:latin typeface="Arial" panose="020B0604020202020204" pitchFamily="34" charset="0"/>
                          <a:cs typeface="Arial" panose="020B0604020202020204" pitchFamily="34" charset="0"/>
                        </a:rPr>
                        <a:t>CONCLUSION</a:t>
                      </a:r>
                    </a:p>
                  </a:txBody>
                  <a:tcPr>
                    <a:solidFill>
                      <a:schemeClr val="accent2">
                        <a:lumMod val="40000"/>
                        <a:lumOff val="60000"/>
                      </a:schemeClr>
                    </a:solidFill>
                  </a:tcPr>
                </a:tc>
                <a:extLst>
                  <a:ext uri="{0D108BD9-81ED-4DB2-BD59-A6C34878D82A}">
                    <a16:rowId xmlns:a16="http://schemas.microsoft.com/office/drawing/2014/main" val="2593105374"/>
                  </a:ext>
                </a:extLst>
              </a:tr>
            </a:tbl>
          </a:graphicData>
        </a:graphic>
      </p:graphicFrame>
    </p:spTree>
    <p:extLst>
      <p:ext uri="{BB962C8B-B14F-4D97-AF65-F5344CB8AC3E}">
        <p14:creationId xmlns:p14="http://schemas.microsoft.com/office/powerpoint/2010/main" val="11237507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1133</TotalTime>
  <Words>3673</Words>
  <Application>Microsoft Office PowerPoint</Application>
  <PresentationFormat>Grand écran</PresentationFormat>
  <Paragraphs>1232</Paragraphs>
  <Slides>32</Slides>
  <Notes>32</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32</vt:i4>
      </vt:variant>
    </vt:vector>
  </HeadingPairs>
  <TitlesOfParts>
    <vt:vector size="38" baseType="lpstr">
      <vt:lpstr>Arial</vt:lpstr>
      <vt:lpstr>Calibri</vt:lpstr>
      <vt:lpstr>Calibri Light</vt:lpstr>
      <vt:lpstr>Times New Roman</vt:lpstr>
      <vt:lpstr>Wingdings</vt:lpstr>
      <vt:lpstr>Thème Office</vt:lpstr>
      <vt:lpstr>Analyse de l’accès aux soins en santé maternelle et néonatale dans la Région d’Analamanga</vt:lpstr>
      <vt:lpstr>Analyse des facteurs associés à l’accouchement en établissement de santé dans la Région d’Analamanga : une étude transversale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Merci de votre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233</cp:revision>
  <dcterms:created xsi:type="dcterms:W3CDTF">2025-06-06T06:59:28Z</dcterms:created>
  <dcterms:modified xsi:type="dcterms:W3CDTF">2025-06-18T10:27:10Z</dcterms:modified>
</cp:coreProperties>
</file>