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21"/>
  </p:handoutMasterIdLst>
  <p:sldIdLst>
    <p:sldId id="256" r:id="rId2"/>
    <p:sldId id="257" r:id="rId3"/>
    <p:sldId id="259" r:id="rId4"/>
    <p:sldId id="258"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60" r:id="rId20"/>
  </p:sldIdLst>
  <p:sldSz cx="9144000" cy="6858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CD014F76-1E95-4360-8521-51F9ACA17D2F}" type="datetimeFigureOut">
              <a:rPr lang="fr-FR" smtClean="0"/>
              <a:t>06/02/2022</a:t>
            </a:fld>
            <a:endParaRPr lang="fr-FR"/>
          </a:p>
        </p:txBody>
      </p:sp>
      <p:sp>
        <p:nvSpPr>
          <p:cNvPr id="4" name="Espace réservé du pied de page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0A01DD60-2B03-43E8-954B-4EF8AEE74BA2}" type="slidenum">
              <a:rPr lang="fr-FR" smtClean="0"/>
              <a:t>‹N°›</a:t>
            </a:fld>
            <a:endParaRPr lang="fr-FR"/>
          </a:p>
        </p:txBody>
      </p:sp>
    </p:spTree>
    <p:extLst>
      <p:ext uri="{BB962C8B-B14F-4D97-AF65-F5344CB8AC3E}">
        <p14:creationId xmlns:p14="http://schemas.microsoft.com/office/powerpoint/2010/main" val="331229800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3FA6AD2C-0F46-4FBF-995E-27C4AC12CD5E}" type="datetimeFigureOut">
              <a:rPr lang="fr-FR" smtClean="0"/>
              <a:t>06/02/2022</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F4DC5381-0BD5-46D3-84DE-8DEF18FE1642}" type="slidenum">
              <a:rPr lang="fr-FR" smtClean="0"/>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FA6AD2C-0F46-4FBF-995E-27C4AC12CD5E}" type="datetimeFigureOut">
              <a:rPr lang="fr-FR" smtClean="0"/>
              <a:t>06/02/2022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DC5381-0BD5-46D3-84DE-8DEF18FE164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FA6AD2C-0F46-4FBF-995E-27C4AC12CD5E}" type="datetimeFigureOut">
              <a:rPr lang="fr-FR" smtClean="0"/>
              <a:t>06/02/2022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DC5381-0BD5-46D3-84DE-8DEF18FE164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FA6AD2C-0F46-4FBF-995E-27C4AC12CD5E}" type="datetimeFigureOut">
              <a:rPr lang="fr-FR" smtClean="0"/>
              <a:t>06/02/2022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DC5381-0BD5-46D3-84DE-8DEF18FE164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FA6AD2C-0F46-4FBF-995E-27C4AC12CD5E}" type="datetimeFigureOut">
              <a:rPr lang="fr-FR" smtClean="0"/>
              <a:t>06/02/2022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F4DC5381-0BD5-46D3-84DE-8DEF18FE1642}"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FA6AD2C-0F46-4FBF-995E-27C4AC12CD5E}" type="datetimeFigureOut">
              <a:rPr lang="fr-FR" smtClean="0"/>
              <a:t>06/02/2022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DC5381-0BD5-46D3-84DE-8DEF18FE164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FA6AD2C-0F46-4FBF-995E-27C4AC12CD5E}" type="datetimeFigureOut">
              <a:rPr lang="fr-FR" smtClean="0"/>
              <a:t>06/02/2022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4DC5381-0BD5-46D3-84DE-8DEF18FE164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FA6AD2C-0F46-4FBF-995E-27C4AC12CD5E}" type="datetimeFigureOut">
              <a:rPr lang="fr-FR" smtClean="0"/>
              <a:t>06/02/2022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4DC5381-0BD5-46D3-84DE-8DEF18FE164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FA6AD2C-0F46-4FBF-995E-27C4AC12CD5E}" type="datetimeFigureOut">
              <a:rPr lang="fr-FR" smtClean="0"/>
              <a:t>06/02/2022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4DC5381-0BD5-46D3-84DE-8DEF18FE164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FA6AD2C-0F46-4FBF-995E-27C4AC12CD5E}" type="datetimeFigureOut">
              <a:rPr lang="fr-FR" smtClean="0"/>
              <a:t>06/02/2022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DC5381-0BD5-46D3-84DE-8DEF18FE164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FA6AD2C-0F46-4FBF-995E-27C4AC12CD5E}" type="datetimeFigureOut">
              <a:rPr lang="fr-FR" smtClean="0"/>
              <a:t>06/02/2022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DC5381-0BD5-46D3-84DE-8DEF18FE164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FA6AD2C-0F46-4FBF-995E-27C4AC12CD5E}" type="datetimeFigureOut">
              <a:rPr lang="fr-FR" smtClean="0"/>
              <a:t>06/02/2022</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4DC5381-0BD5-46D3-84DE-8DEF18FE1642}"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1700808"/>
            <a:ext cx="8229600" cy="2736304"/>
          </a:xfrm>
        </p:spPr>
        <p:txBody>
          <a:bodyPr>
            <a:normAutofit fontScale="90000"/>
          </a:bodyPr>
          <a:lstStyle/>
          <a:p>
            <a:r>
              <a:rPr lang="en-US" b="1" dirty="0"/>
              <a:t>A Page of Development Ethics:</a:t>
            </a:r>
            <a:r>
              <a:rPr lang="fr-FR" dirty="0"/>
              <a:t/>
            </a:r>
            <a:br>
              <a:rPr lang="fr-FR" dirty="0"/>
            </a:br>
            <a:r>
              <a:rPr lang="en-US" b="1" dirty="0"/>
              <a:t>From Louis Joseph </a:t>
            </a:r>
            <a:r>
              <a:rPr lang="en-US" b="1" dirty="0" err="1"/>
              <a:t>Lebret</a:t>
            </a:r>
            <a:r>
              <a:rPr lang="en-US" b="1" dirty="0"/>
              <a:t> to the Abidjan School and beyond</a:t>
            </a:r>
            <a:r>
              <a:rPr lang="fr-FR" dirty="0"/>
              <a:t/>
            </a:r>
            <a:br>
              <a:rPr lang="fr-FR" dirty="0"/>
            </a:br>
            <a:endParaRPr lang="fr-FR" dirty="0"/>
          </a:p>
        </p:txBody>
      </p:sp>
      <p:sp>
        <p:nvSpPr>
          <p:cNvPr id="3" name="Sous-titre 2"/>
          <p:cNvSpPr>
            <a:spLocks noGrp="1"/>
          </p:cNvSpPr>
          <p:nvPr>
            <p:ph type="subTitle" idx="1"/>
          </p:nvPr>
        </p:nvSpPr>
        <p:spPr>
          <a:xfrm>
            <a:off x="1331640" y="4509120"/>
            <a:ext cx="6400800" cy="1295258"/>
          </a:xfrm>
        </p:spPr>
        <p:txBody>
          <a:bodyPr/>
          <a:lstStyle/>
          <a:p>
            <a:r>
              <a:rPr lang="fr-FR" b="1" dirty="0" smtClean="0">
                <a:solidFill>
                  <a:schemeClr val="tx2">
                    <a:lumMod val="60000"/>
                    <a:lumOff val="40000"/>
                  </a:schemeClr>
                </a:solidFill>
              </a:rPr>
              <a:t>Jérôme Ballet</a:t>
            </a:r>
            <a:endParaRPr lang="fr-FR" b="1" dirty="0">
              <a:solidFill>
                <a:schemeClr val="tx2">
                  <a:lumMod val="60000"/>
                  <a:lumOff val="4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bg1"/>
                </a:solidFill>
              </a:rPr>
              <a:t>The </a:t>
            </a:r>
            <a:r>
              <a:rPr lang="fr-FR" dirty="0" err="1" smtClean="0">
                <a:solidFill>
                  <a:schemeClr val="bg1"/>
                </a:solidFill>
              </a:rPr>
              <a:t>core</a:t>
            </a:r>
            <a:r>
              <a:rPr lang="fr-FR" dirty="0" smtClean="0">
                <a:solidFill>
                  <a:schemeClr val="bg1"/>
                </a:solidFill>
              </a:rPr>
              <a:t> of the Abidjan </a:t>
            </a:r>
            <a:r>
              <a:rPr lang="fr-FR" dirty="0" err="1" smtClean="0">
                <a:solidFill>
                  <a:schemeClr val="bg1"/>
                </a:solidFill>
              </a:rPr>
              <a:t>school</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en-US" sz="2400" dirty="0" err="1" smtClean="0">
                <a:solidFill>
                  <a:schemeClr val="bg1"/>
                </a:solidFill>
              </a:rPr>
              <a:t>Mahieu</a:t>
            </a:r>
            <a:r>
              <a:rPr lang="en-US" sz="2400" dirty="0" smtClean="0">
                <a:solidFill>
                  <a:schemeClr val="bg1"/>
                </a:solidFill>
              </a:rPr>
              <a:t> and </a:t>
            </a:r>
            <a:r>
              <a:rPr lang="en-US" sz="2400" dirty="0" err="1" smtClean="0">
                <a:solidFill>
                  <a:schemeClr val="bg1"/>
                </a:solidFill>
              </a:rPr>
              <a:t>Odunfa</a:t>
            </a:r>
            <a:r>
              <a:rPr lang="en-US" sz="2400" dirty="0" smtClean="0">
                <a:solidFill>
                  <a:schemeClr val="bg1"/>
                </a:solidFill>
              </a:rPr>
              <a:t> (1991) point out that the riots of civil service employees in Abidjan in the early 1990s are explained by an error in adjustment policies that target them when analyzing their living conditions. They are considered privileged when they are not at all because of community constraints.</a:t>
            </a:r>
          </a:p>
          <a:p>
            <a:r>
              <a:rPr lang="en-US" sz="2400" dirty="0" smtClean="0">
                <a:solidFill>
                  <a:schemeClr val="bg1"/>
                </a:solidFill>
              </a:rPr>
              <a:t>A critique of </a:t>
            </a:r>
            <a:r>
              <a:rPr lang="en-US" sz="2400" dirty="0" err="1" smtClean="0">
                <a:solidFill>
                  <a:schemeClr val="bg1"/>
                </a:solidFill>
              </a:rPr>
              <a:t>Amartya</a:t>
            </a:r>
            <a:r>
              <a:rPr lang="en-US" sz="2400" dirty="0" smtClean="0">
                <a:solidFill>
                  <a:schemeClr val="bg1"/>
                </a:solidFill>
              </a:rPr>
              <a:t> </a:t>
            </a:r>
            <a:r>
              <a:rPr lang="en-US" sz="2400" dirty="0" err="1" smtClean="0">
                <a:solidFill>
                  <a:schemeClr val="bg1"/>
                </a:solidFill>
              </a:rPr>
              <a:t>Sen's</a:t>
            </a:r>
            <a:r>
              <a:rPr lang="en-US" sz="2400" dirty="0" smtClean="0">
                <a:solidFill>
                  <a:schemeClr val="bg1"/>
                </a:solidFill>
              </a:rPr>
              <a:t> work on famine (</a:t>
            </a:r>
            <a:r>
              <a:rPr lang="en-US" sz="2400" dirty="0" err="1" smtClean="0">
                <a:solidFill>
                  <a:schemeClr val="bg1"/>
                </a:solidFill>
              </a:rPr>
              <a:t>Sen</a:t>
            </a:r>
            <a:r>
              <a:rPr lang="en-US" sz="2400" dirty="0" smtClean="0">
                <a:solidFill>
                  <a:schemeClr val="bg1"/>
                </a:solidFill>
              </a:rPr>
              <a:t>, 1981). In particular, they show that, in his analysis, </a:t>
            </a:r>
            <a:r>
              <a:rPr lang="en-US" sz="2400" dirty="0" err="1" smtClean="0">
                <a:solidFill>
                  <a:schemeClr val="bg1"/>
                </a:solidFill>
              </a:rPr>
              <a:t>Sen</a:t>
            </a:r>
            <a:r>
              <a:rPr lang="en-US" sz="2400" dirty="0" smtClean="0">
                <a:solidFill>
                  <a:schemeClr val="bg1"/>
                </a:solidFill>
              </a:rPr>
              <a:t> neglects intra-community transfers that substantially modify living conditions and thus famine situations (</a:t>
            </a:r>
            <a:r>
              <a:rPr lang="en-US" sz="2400" dirty="0" err="1" smtClean="0">
                <a:solidFill>
                  <a:schemeClr val="bg1"/>
                </a:solidFill>
              </a:rPr>
              <a:t>Dravie</a:t>
            </a:r>
            <a:r>
              <a:rPr lang="en-US" sz="2400" dirty="0" smtClean="0">
                <a:solidFill>
                  <a:schemeClr val="bg1"/>
                </a:solidFill>
              </a:rPr>
              <a:t>, </a:t>
            </a:r>
            <a:r>
              <a:rPr lang="en-US" sz="2400" dirty="0" err="1" smtClean="0">
                <a:solidFill>
                  <a:schemeClr val="bg1"/>
                </a:solidFill>
              </a:rPr>
              <a:t>Mahieu</a:t>
            </a:r>
            <a:r>
              <a:rPr lang="en-US" sz="2400" dirty="0" smtClean="0">
                <a:solidFill>
                  <a:schemeClr val="bg1"/>
                </a:solidFill>
              </a:rPr>
              <a:t>, </a:t>
            </a:r>
            <a:r>
              <a:rPr lang="en-US" sz="2400" dirty="0" err="1" smtClean="0">
                <a:solidFill>
                  <a:schemeClr val="bg1"/>
                </a:solidFill>
              </a:rPr>
              <a:t>Requier</a:t>
            </a:r>
            <a:r>
              <a:rPr lang="en-US" sz="2400" dirty="0" smtClean="0">
                <a:solidFill>
                  <a:schemeClr val="bg1"/>
                </a:solidFill>
              </a:rPr>
              <a:t>-Desjardins, 1985).</a:t>
            </a:r>
          </a:p>
          <a:p>
            <a:endParaRPr lang="fr-FR" b="1" dirty="0" smtClean="0">
              <a:solidFill>
                <a:schemeClr val="bg1"/>
              </a:solidFill>
            </a:endParaRPr>
          </a:p>
          <a:p>
            <a:endParaRPr lang="en-US" dirty="0" smtClean="0">
              <a:solidFill>
                <a:schemeClr val="bg1"/>
              </a:solidFill>
            </a:endParaRPr>
          </a:p>
          <a:p>
            <a:endParaRPr lang="fr-FR" b="1" dirty="0" smtClean="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bg1"/>
                </a:solidFill>
              </a:rPr>
              <a:t>The </a:t>
            </a:r>
            <a:r>
              <a:rPr lang="fr-FR" dirty="0" err="1" smtClean="0">
                <a:solidFill>
                  <a:schemeClr val="bg1"/>
                </a:solidFill>
              </a:rPr>
              <a:t>core</a:t>
            </a:r>
            <a:r>
              <a:rPr lang="fr-FR" dirty="0" smtClean="0">
                <a:solidFill>
                  <a:schemeClr val="bg1"/>
                </a:solidFill>
              </a:rPr>
              <a:t> of the Abidjan </a:t>
            </a:r>
            <a:r>
              <a:rPr lang="fr-FR" dirty="0" err="1" smtClean="0">
                <a:solidFill>
                  <a:schemeClr val="bg1"/>
                </a:solidFill>
              </a:rPr>
              <a:t>school</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en-US" sz="2400" dirty="0" smtClean="0">
                <a:solidFill>
                  <a:schemeClr val="bg1"/>
                </a:solidFill>
              </a:rPr>
              <a:t>Other original analyzes are emerging within this group, for example with the analysis of cross-transfers of food, especially rice, between cities and the countryside. Urban people send rice to their families in rural areas, usually imported rice, while rural people send locally produced rice to their families in the city While these transfers seem at first glance to be a form of irrationality and inefficiency, they allow on the contrary to maintain community relations in a certain equilibrium. </a:t>
            </a:r>
            <a:r>
              <a:rPr lang="en-US" sz="2400" dirty="0" err="1" smtClean="0">
                <a:solidFill>
                  <a:schemeClr val="bg1"/>
                </a:solidFill>
              </a:rPr>
              <a:t>Requier</a:t>
            </a:r>
            <a:r>
              <a:rPr lang="en-US" sz="2400" dirty="0" smtClean="0">
                <a:solidFill>
                  <a:schemeClr val="bg1"/>
                </a:solidFill>
              </a:rPr>
              <a:t>-Desjardins, 1989). </a:t>
            </a:r>
          </a:p>
          <a:p>
            <a:endParaRPr lang="fr-FR" b="1" dirty="0" smtClean="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bg1"/>
                </a:solidFill>
              </a:rPr>
              <a:t>The </a:t>
            </a:r>
            <a:r>
              <a:rPr lang="fr-FR" dirty="0" err="1" smtClean="0">
                <a:solidFill>
                  <a:schemeClr val="bg1"/>
                </a:solidFill>
              </a:rPr>
              <a:t>core</a:t>
            </a:r>
            <a:r>
              <a:rPr lang="fr-FR" dirty="0" smtClean="0">
                <a:solidFill>
                  <a:schemeClr val="bg1"/>
                </a:solidFill>
              </a:rPr>
              <a:t> of the Abidjan </a:t>
            </a:r>
            <a:r>
              <a:rPr lang="fr-FR" dirty="0" err="1" smtClean="0">
                <a:solidFill>
                  <a:schemeClr val="bg1"/>
                </a:solidFill>
              </a:rPr>
              <a:t>school</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en-US" dirty="0" smtClean="0">
                <a:solidFill>
                  <a:schemeClr val="bg1"/>
                </a:solidFill>
              </a:rPr>
              <a:t>On the occasion of collaboration with other African colleagues, the work prolongs the analysis of community constraints by relying on other countries, notably Burundi, where community constraints are analyzed from constraints on allocations of time (</a:t>
            </a:r>
            <a:r>
              <a:rPr lang="en-US" dirty="0" err="1" smtClean="0">
                <a:solidFill>
                  <a:schemeClr val="bg1"/>
                </a:solidFill>
              </a:rPr>
              <a:t>Mahieu</a:t>
            </a:r>
            <a:r>
              <a:rPr lang="en-US" dirty="0" smtClean="0">
                <a:solidFill>
                  <a:schemeClr val="bg1"/>
                </a:solidFill>
              </a:rPr>
              <a:t>, </a:t>
            </a:r>
            <a:r>
              <a:rPr lang="en-US" dirty="0" err="1" smtClean="0">
                <a:solidFill>
                  <a:schemeClr val="bg1"/>
                </a:solidFill>
              </a:rPr>
              <a:t>Sindano</a:t>
            </a:r>
            <a:r>
              <a:rPr lang="en-US" dirty="0" smtClean="0">
                <a:solidFill>
                  <a:schemeClr val="bg1"/>
                </a:solidFill>
              </a:rPr>
              <a:t> and </a:t>
            </a:r>
            <a:r>
              <a:rPr lang="en-US" dirty="0" err="1" smtClean="0">
                <a:solidFill>
                  <a:schemeClr val="bg1"/>
                </a:solidFill>
              </a:rPr>
              <a:t>Mbazutima</a:t>
            </a:r>
            <a:r>
              <a:rPr lang="en-US" dirty="0" smtClean="0">
                <a:solidFill>
                  <a:schemeClr val="bg1"/>
                </a:solidFill>
              </a:rPr>
              <a:t>, 1992 ).</a:t>
            </a:r>
          </a:p>
          <a:p>
            <a:r>
              <a:rPr lang="en-US" dirty="0" smtClean="0">
                <a:solidFill>
                  <a:schemeClr val="bg1"/>
                </a:solidFill>
              </a:rPr>
              <a:t>The impact of community transfers on development (</a:t>
            </a:r>
            <a:r>
              <a:rPr lang="en-US" dirty="0" err="1" smtClean="0">
                <a:solidFill>
                  <a:schemeClr val="bg1"/>
                </a:solidFill>
              </a:rPr>
              <a:t>Koulibaly</a:t>
            </a:r>
            <a:r>
              <a:rPr lang="en-US" dirty="0" smtClean="0">
                <a:solidFill>
                  <a:schemeClr val="bg1"/>
                </a:solidFill>
              </a:rPr>
              <a:t>, 1992)</a:t>
            </a:r>
          </a:p>
          <a:p>
            <a:endParaRPr lang="fr-FR" b="1" dirty="0" smtClean="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bg1"/>
                </a:solidFill>
              </a:rPr>
              <a:t>The Abidjan </a:t>
            </a:r>
            <a:r>
              <a:rPr lang="fr-FR" dirty="0" err="1" smtClean="0">
                <a:solidFill>
                  <a:schemeClr val="bg1"/>
                </a:solidFill>
              </a:rPr>
              <a:t>school</a:t>
            </a:r>
            <a:r>
              <a:rPr lang="fr-FR" dirty="0" smtClean="0">
                <a:solidFill>
                  <a:schemeClr val="bg1"/>
                </a:solidFill>
              </a:rPr>
              <a:t>  </a:t>
            </a:r>
            <a:r>
              <a:rPr lang="fr-FR" dirty="0" err="1" smtClean="0">
                <a:solidFill>
                  <a:schemeClr val="bg1"/>
                </a:solidFill>
              </a:rPr>
              <a:t>relocates</a:t>
            </a:r>
            <a:r>
              <a:rPr lang="fr-FR" dirty="0" smtClean="0">
                <a:solidFill>
                  <a:schemeClr val="bg1"/>
                </a:solidFill>
              </a:rPr>
              <a:t> to France</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fr-FR" dirty="0" err="1" smtClean="0">
                <a:solidFill>
                  <a:schemeClr val="bg1"/>
                </a:solidFill>
              </a:rPr>
              <a:t>During</a:t>
            </a:r>
            <a:r>
              <a:rPr lang="fr-FR" dirty="0" smtClean="0">
                <a:solidFill>
                  <a:schemeClr val="bg1"/>
                </a:solidFill>
              </a:rPr>
              <a:t> the 1990’s the Abidjan </a:t>
            </a:r>
            <a:r>
              <a:rPr lang="fr-FR" dirty="0" err="1" smtClean="0">
                <a:solidFill>
                  <a:schemeClr val="bg1"/>
                </a:solidFill>
              </a:rPr>
              <a:t>school</a:t>
            </a:r>
            <a:r>
              <a:rPr lang="fr-FR" dirty="0" smtClean="0">
                <a:solidFill>
                  <a:schemeClr val="bg1"/>
                </a:solidFill>
              </a:rPr>
              <a:t> </a:t>
            </a:r>
            <a:r>
              <a:rPr lang="fr-FR" dirty="0" err="1" smtClean="0">
                <a:solidFill>
                  <a:schemeClr val="bg1"/>
                </a:solidFill>
              </a:rPr>
              <a:t>relocates</a:t>
            </a:r>
            <a:r>
              <a:rPr lang="fr-FR" dirty="0" smtClean="0">
                <a:solidFill>
                  <a:schemeClr val="bg1"/>
                </a:solidFill>
              </a:rPr>
              <a:t> in France due to François-Régis </a:t>
            </a:r>
            <a:r>
              <a:rPr lang="fr-FR" dirty="0" err="1" smtClean="0">
                <a:solidFill>
                  <a:schemeClr val="bg1"/>
                </a:solidFill>
              </a:rPr>
              <a:t>Mahieu</a:t>
            </a:r>
            <a:r>
              <a:rPr lang="fr-FR" dirty="0" smtClean="0">
                <a:solidFill>
                  <a:schemeClr val="bg1"/>
                </a:solidFill>
              </a:rPr>
              <a:t> </a:t>
            </a:r>
            <a:r>
              <a:rPr lang="fr-FR" dirty="0" err="1" smtClean="0">
                <a:solidFill>
                  <a:schemeClr val="bg1"/>
                </a:solidFill>
              </a:rPr>
              <a:t>departure</a:t>
            </a:r>
            <a:r>
              <a:rPr lang="fr-FR" dirty="0" smtClean="0">
                <a:solidFill>
                  <a:schemeClr val="bg1"/>
                </a:solidFill>
              </a:rPr>
              <a:t> </a:t>
            </a:r>
            <a:r>
              <a:rPr lang="fr-FR" dirty="0" err="1" smtClean="0">
                <a:solidFill>
                  <a:schemeClr val="bg1"/>
                </a:solidFill>
              </a:rPr>
              <a:t>from</a:t>
            </a:r>
            <a:r>
              <a:rPr lang="fr-FR" dirty="0" smtClean="0">
                <a:solidFill>
                  <a:schemeClr val="bg1"/>
                </a:solidFill>
              </a:rPr>
              <a:t> Abidjan to the </a:t>
            </a:r>
            <a:r>
              <a:rPr lang="fr-FR" dirty="0" err="1" smtClean="0">
                <a:solidFill>
                  <a:schemeClr val="bg1"/>
                </a:solidFill>
              </a:rPr>
              <a:t>University</a:t>
            </a:r>
            <a:r>
              <a:rPr lang="fr-FR" dirty="0" smtClean="0">
                <a:solidFill>
                  <a:schemeClr val="bg1"/>
                </a:solidFill>
              </a:rPr>
              <a:t> of Lille. Mamadou </a:t>
            </a:r>
            <a:r>
              <a:rPr lang="fr-FR" dirty="0" err="1" smtClean="0">
                <a:solidFill>
                  <a:schemeClr val="bg1"/>
                </a:solidFill>
              </a:rPr>
              <a:t>Koulibaly</a:t>
            </a:r>
            <a:r>
              <a:rPr lang="fr-FR" dirty="0" smtClean="0">
                <a:solidFill>
                  <a:schemeClr val="bg1"/>
                </a:solidFill>
              </a:rPr>
              <a:t> (</a:t>
            </a:r>
            <a:r>
              <a:rPr lang="fr-FR" dirty="0" err="1" smtClean="0">
                <a:solidFill>
                  <a:schemeClr val="bg1"/>
                </a:solidFill>
              </a:rPr>
              <a:t>another</a:t>
            </a:r>
            <a:r>
              <a:rPr lang="fr-FR" dirty="0" smtClean="0">
                <a:solidFill>
                  <a:schemeClr val="bg1"/>
                </a:solidFill>
              </a:rPr>
              <a:t> </a:t>
            </a:r>
            <a:r>
              <a:rPr lang="fr-FR" dirty="0" err="1" smtClean="0">
                <a:solidFill>
                  <a:schemeClr val="bg1"/>
                </a:solidFill>
              </a:rPr>
              <a:t>leading</a:t>
            </a:r>
            <a:r>
              <a:rPr lang="fr-FR" dirty="0" smtClean="0">
                <a:solidFill>
                  <a:schemeClr val="bg1"/>
                </a:solidFill>
              </a:rPr>
              <a:t> </a:t>
            </a:r>
            <a:r>
              <a:rPr lang="fr-FR" dirty="0" err="1" smtClean="0">
                <a:solidFill>
                  <a:schemeClr val="bg1"/>
                </a:solidFill>
              </a:rPr>
              <a:t>scholar</a:t>
            </a:r>
            <a:r>
              <a:rPr lang="fr-FR" dirty="0" smtClean="0">
                <a:solidFill>
                  <a:schemeClr val="bg1"/>
                </a:solidFill>
              </a:rPr>
              <a:t> of the </a:t>
            </a:r>
            <a:r>
              <a:rPr lang="fr-FR" dirty="0" err="1" smtClean="0">
                <a:solidFill>
                  <a:schemeClr val="bg1"/>
                </a:solidFill>
              </a:rPr>
              <a:t>school</a:t>
            </a:r>
            <a:r>
              <a:rPr lang="fr-FR" dirty="0" smtClean="0">
                <a:solidFill>
                  <a:schemeClr val="bg1"/>
                </a:solidFill>
              </a:rPr>
              <a:t>) joins </a:t>
            </a:r>
            <a:r>
              <a:rPr lang="fr-FR" dirty="0" err="1" smtClean="0">
                <a:solidFill>
                  <a:schemeClr val="bg1"/>
                </a:solidFill>
              </a:rPr>
              <a:t>Mahieu</a:t>
            </a:r>
            <a:r>
              <a:rPr lang="fr-FR" dirty="0" smtClean="0">
                <a:solidFill>
                  <a:schemeClr val="bg1"/>
                </a:solidFill>
              </a:rPr>
              <a:t> in Lille for </a:t>
            </a:r>
            <a:r>
              <a:rPr lang="fr-FR" dirty="0" err="1" smtClean="0">
                <a:solidFill>
                  <a:schemeClr val="bg1"/>
                </a:solidFill>
              </a:rPr>
              <a:t>regular</a:t>
            </a:r>
            <a:r>
              <a:rPr lang="fr-FR" dirty="0" smtClean="0">
                <a:solidFill>
                  <a:schemeClr val="bg1"/>
                </a:solidFill>
              </a:rPr>
              <a:t> </a:t>
            </a:r>
            <a:r>
              <a:rPr lang="fr-FR" dirty="0" err="1" smtClean="0">
                <a:solidFill>
                  <a:schemeClr val="bg1"/>
                </a:solidFill>
              </a:rPr>
              <a:t>periods</a:t>
            </a:r>
            <a:r>
              <a:rPr lang="fr-FR" dirty="0" smtClean="0">
                <a:solidFill>
                  <a:schemeClr val="bg1"/>
                </a:solidFill>
              </a:rPr>
              <a:t>.</a:t>
            </a:r>
          </a:p>
          <a:p>
            <a:r>
              <a:rPr lang="fr-FR" dirty="0" smtClean="0">
                <a:solidFill>
                  <a:schemeClr val="bg1"/>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bg1"/>
                </a:solidFill>
              </a:rPr>
              <a:t>The Abidjan </a:t>
            </a:r>
            <a:r>
              <a:rPr lang="fr-FR" dirty="0" err="1" smtClean="0">
                <a:solidFill>
                  <a:schemeClr val="bg1"/>
                </a:solidFill>
              </a:rPr>
              <a:t>school</a:t>
            </a:r>
            <a:r>
              <a:rPr lang="fr-FR" dirty="0" smtClean="0">
                <a:solidFill>
                  <a:schemeClr val="bg1"/>
                </a:solidFill>
              </a:rPr>
              <a:t>  </a:t>
            </a:r>
            <a:r>
              <a:rPr lang="fr-FR" dirty="0" err="1" smtClean="0">
                <a:solidFill>
                  <a:schemeClr val="bg1"/>
                </a:solidFill>
              </a:rPr>
              <a:t>relocates</a:t>
            </a:r>
            <a:r>
              <a:rPr lang="fr-FR" dirty="0" smtClean="0">
                <a:solidFill>
                  <a:schemeClr val="bg1"/>
                </a:solidFill>
              </a:rPr>
              <a:t> to France</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fr-FR" sz="2400" dirty="0" smtClean="0">
                <a:solidFill>
                  <a:schemeClr val="bg1"/>
                </a:solidFill>
              </a:rPr>
              <a:t>Main </a:t>
            </a:r>
            <a:r>
              <a:rPr lang="fr-FR" sz="2400" dirty="0" err="1" smtClean="0">
                <a:solidFill>
                  <a:schemeClr val="bg1"/>
                </a:solidFill>
              </a:rPr>
              <a:t>research</a:t>
            </a:r>
            <a:r>
              <a:rPr lang="fr-FR" sz="2400" dirty="0" smtClean="0">
                <a:solidFill>
                  <a:schemeClr val="bg1"/>
                </a:solidFill>
              </a:rPr>
              <a:t> </a:t>
            </a:r>
            <a:r>
              <a:rPr lang="fr-FR" sz="2400" dirty="0" err="1" smtClean="0">
                <a:solidFill>
                  <a:schemeClr val="bg1"/>
                </a:solidFill>
              </a:rPr>
              <a:t>topics</a:t>
            </a:r>
            <a:r>
              <a:rPr lang="fr-FR" sz="2400" dirty="0" smtClean="0">
                <a:solidFill>
                  <a:schemeClr val="bg1"/>
                </a:solidFill>
              </a:rPr>
              <a:t> are </a:t>
            </a:r>
            <a:r>
              <a:rPr lang="fr-FR" sz="2400" dirty="0" err="1" smtClean="0">
                <a:solidFill>
                  <a:schemeClr val="bg1"/>
                </a:solidFill>
              </a:rPr>
              <a:t>then</a:t>
            </a:r>
            <a:r>
              <a:rPr lang="fr-FR" sz="2400" dirty="0" smtClean="0">
                <a:solidFill>
                  <a:schemeClr val="bg1"/>
                </a:solidFill>
              </a:rPr>
              <a:t>:</a:t>
            </a:r>
          </a:p>
          <a:p>
            <a:r>
              <a:rPr lang="fr-FR" sz="2400" b="1" dirty="0" smtClean="0">
                <a:solidFill>
                  <a:schemeClr val="bg1"/>
                </a:solidFill>
              </a:rPr>
              <a:t>A)</a:t>
            </a:r>
            <a:r>
              <a:rPr lang="fr-FR" sz="2400" dirty="0" err="1" smtClean="0">
                <a:solidFill>
                  <a:schemeClr val="bg1"/>
                </a:solidFill>
              </a:rPr>
              <a:t>Community</a:t>
            </a:r>
            <a:r>
              <a:rPr lang="fr-FR" sz="2400" dirty="0" smtClean="0">
                <a:solidFill>
                  <a:schemeClr val="bg1"/>
                </a:solidFill>
              </a:rPr>
              <a:t> </a:t>
            </a:r>
            <a:r>
              <a:rPr lang="fr-FR" sz="2400" dirty="0" err="1" smtClean="0">
                <a:solidFill>
                  <a:schemeClr val="bg1"/>
                </a:solidFill>
              </a:rPr>
              <a:t>transfer</a:t>
            </a:r>
            <a:r>
              <a:rPr lang="fr-FR" sz="2400" dirty="0" smtClean="0">
                <a:solidFill>
                  <a:schemeClr val="bg1"/>
                </a:solidFill>
              </a:rPr>
              <a:t> </a:t>
            </a:r>
            <a:r>
              <a:rPr lang="fr-FR" sz="2400" dirty="0" err="1" smtClean="0">
                <a:solidFill>
                  <a:schemeClr val="bg1"/>
                </a:solidFill>
              </a:rPr>
              <a:t>analyzes</a:t>
            </a:r>
            <a:r>
              <a:rPr lang="fr-FR" sz="2400" dirty="0" smtClean="0">
                <a:solidFill>
                  <a:schemeClr val="bg1"/>
                </a:solidFill>
              </a:rPr>
              <a:t> (</a:t>
            </a:r>
            <a:r>
              <a:rPr lang="fr-FR" sz="2400" dirty="0" err="1" smtClean="0">
                <a:solidFill>
                  <a:schemeClr val="bg1"/>
                </a:solidFill>
              </a:rPr>
              <a:t>Rapoport</a:t>
            </a:r>
            <a:r>
              <a:rPr lang="fr-FR" sz="2400" dirty="0" smtClean="0">
                <a:solidFill>
                  <a:schemeClr val="bg1"/>
                </a:solidFill>
              </a:rPr>
              <a:t>, 1995, 1998; Delaune, 1998)</a:t>
            </a:r>
          </a:p>
          <a:p>
            <a:r>
              <a:rPr lang="fr-FR" sz="2400" b="1" dirty="0" smtClean="0">
                <a:solidFill>
                  <a:schemeClr val="bg1"/>
                </a:solidFill>
              </a:rPr>
              <a:t>B)</a:t>
            </a:r>
            <a:r>
              <a:rPr lang="fr-FR" sz="2400" dirty="0" smtClean="0">
                <a:solidFill>
                  <a:schemeClr val="bg1"/>
                </a:solidFill>
              </a:rPr>
              <a:t>But </a:t>
            </a:r>
            <a:r>
              <a:rPr lang="fr-FR" sz="2400" dirty="0" err="1" smtClean="0">
                <a:solidFill>
                  <a:schemeClr val="bg1"/>
                </a:solidFill>
              </a:rPr>
              <a:t>also</a:t>
            </a:r>
            <a:r>
              <a:rPr lang="fr-FR" sz="2400" dirty="0" smtClean="0">
                <a:solidFill>
                  <a:schemeClr val="bg1"/>
                </a:solidFill>
              </a:rPr>
              <a:t> </a:t>
            </a:r>
            <a:r>
              <a:rPr lang="fr-FR" sz="2400" dirty="0" err="1" smtClean="0">
                <a:solidFill>
                  <a:schemeClr val="bg1"/>
                </a:solidFill>
              </a:rPr>
              <a:t>community</a:t>
            </a:r>
            <a:r>
              <a:rPr lang="fr-FR" sz="2400" dirty="0" smtClean="0">
                <a:solidFill>
                  <a:schemeClr val="bg1"/>
                </a:solidFill>
              </a:rPr>
              <a:t> </a:t>
            </a:r>
            <a:r>
              <a:rPr lang="fr-FR" sz="2400" dirty="0" err="1" smtClean="0">
                <a:solidFill>
                  <a:schemeClr val="bg1"/>
                </a:solidFill>
              </a:rPr>
              <a:t>rationale</a:t>
            </a:r>
            <a:r>
              <a:rPr lang="fr-FR" sz="2400" dirty="0" smtClean="0">
                <a:solidFill>
                  <a:schemeClr val="bg1"/>
                </a:solidFill>
              </a:rPr>
              <a:t> in agriculture (</a:t>
            </a:r>
            <a:r>
              <a:rPr lang="fr-FR" sz="2400" dirty="0" err="1" smtClean="0">
                <a:solidFill>
                  <a:schemeClr val="bg1"/>
                </a:solidFill>
              </a:rPr>
              <a:t>Lallau</a:t>
            </a:r>
            <a:r>
              <a:rPr lang="fr-FR" sz="2400" dirty="0" smtClean="0">
                <a:solidFill>
                  <a:schemeClr val="bg1"/>
                </a:solidFill>
              </a:rPr>
              <a:t> , 1996) or in </a:t>
            </a:r>
            <a:r>
              <a:rPr lang="fr-FR" sz="2400" dirty="0" err="1" smtClean="0">
                <a:solidFill>
                  <a:schemeClr val="bg1"/>
                </a:solidFill>
              </a:rPr>
              <a:t>health</a:t>
            </a:r>
            <a:r>
              <a:rPr lang="fr-FR" sz="2400" dirty="0" smtClean="0">
                <a:solidFill>
                  <a:schemeClr val="bg1"/>
                </a:solidFill>
              </a:rPr>
              <a:t> care (</a:t>
            </a:r>
            <a:r>
              <a:rPr lang="fr-FR" sz="2400" dirty="0" err="1" smtClean="0">
                <a:solidFill>
                  <a:schemeClr val="bg1"/>
                </a:solidFill>
              </a:rPr>
              <a:t>Boidin</a:t>
            </a:r>
            <a:r>
              <a:rPr lang="fr-FR" sz="2400" dirty="0" smtClean="0">
                <a:solidFill>
                  <a:schemeClr val="bg1"/>
                </a:solidFill>
              </a:rPr>
              <a:t>, 1996) </a:t>
            </a:r>
            <a:r>
              <a:rPr lang="fr-FR" sz="2400" dirty="0" err="1" smtClean="0">
                <a:solidFill>
                  <a:schemeClr val="bg1"/>
                </a:solidFill>
              </a:rPr>
              <a:t>with</a:t>
            </a:r>
            <a:r>
              <a:rPr lang="fr-FR" sz="2400" dirty="0" smtClean="0">
                <a:solidFill>
                  <a:schemeClr val="bg1"/>
                </a:solidFill>
              </a:rPr>
              <a:t> a </a:t>
            </a:r>
            <a:r>
              <a:rPr lang="fr-FR" sz="2400" dirty="0" err="1" smtClean="0">
                <a:solidFill>
                  <a:schemeClr val="bg1"/>
                </a:solidFill>
              </a:rPr>
              <a:t>crossing</a:t>
            </a:r>
            <a:r>
              <a:rPr lang="fr-FR" sz="2400" dirty="0" smtClean="0">
                <a:solidFill>
                  <a:schemeClr val="bg1"/>
                </a:solidFill>
              </a:rPr>
              <a:t> </a:t>
            </a:r>
            <a:r>
              <a:rPr lang="fr-FR" sz="2400" dirty="0" err="1" smtClean="0">
                <a:solidFill>
                  <a:schemeClr val="bg1"/>
                </a:solidFill>
              </a:rPr>
              <a:t>between</a:t>
            </a:r>
            <a:r>
              <a:rPr lang="fr-FR" sz="2400" dirty="0" smtClean="0">
                <a:solidFill>
                  <a:schemeClr val="bg1"/>
                </a:solidFill>
              </a:rPr>
              <a:t> the Abidjan </a:t>
            </a:r>
            <a:r>
              <a:rPr lang="fr-FR" sz="2400" dirty="0" err="1" smtClean="0">
                <a:solidFill>
                  <a:schemeClr val="bg1"/>
                </a:solidFill>
              </a:rPr>
              <a:t>school</a:t>
            </a:r>
            <a:r>
              <a:rPr lang="fr-FR" sz="2400" dirty="0" smtClean="0">
                <a:solidFill>
                  <a:schemeClr val="bg1"/>
                </a:solidFill>
              </a:rPr>
              <a:t> influence and </a:t>
            </a:r>
            <a:r>
              <a:rPr lang="fr-FR" sz="2400" dirty="0" err="1" smtClean="0">
                <a:solidFill>
                  <a:schemeClr val="bg1"/>
                </a:solidFill>
              </a:rPr>
              <a:t>Amartya</a:t>
            </a:r>
            <a:r>
              <a:rPr lang="fr-FR" sz="2400" dirty="0" smtClean="0">
                <a:solidFill>
                  <a:schemeClr val="bg1"/>
                </a:solidFill>
              </a:rPr>
              <a:t> </a:t>
            </a:r>
            <a:r>
              <a:rPr lang="fr-FR" sz="2400" dirty="0" err="1" smtClean="0">
                <a:solidFill>
                  <a:schemeClr val="bg1"/>
                </a:solidFill>
              </a:rPr>
              <a:t>Sen’s</a:t>
            </a:r>
            <a:r>
              <a:rPr lang="fr-FR" sz="2400" dirty="0" smtClean="0">
                <a:solidFill>
                  <a:schemeClr val="bg1"/>
                </a:solidFill>
              </a:rPr>
              <a:t> </a:t>
            </a:r>
            <a:r>
              <a:rPr lang="fr-FR" sz="2400" dirty="0" err="1" smtClean="0">
                <a:solidFill>
                  <a:schemeClr val="bg1"/>
                </a:solidFill>
              </a:rPr>
              <a:t>capability</a:t>
            </a:r>
            <a:r>
              <a:rPr lang="fr-FR" sz="2400" dirty="0" smtClean="0">
                <a:solidFill>
                  <a:schemeClr val="bg1"/>
                </a:solidFill>
              </a:rPr>
              <a:t> </a:t>
            </a:r>
            <a:r>
              <a:rPr lang="fr-FR" sz="2400" dirty="0" err="1" smtClean="0">
                <a:solidFill>
                  <a:schemeClr val="bg1"/>
                </a:solidFill>
              </a:rPr>
              <a:t>approach</a:t>
            </a:r>
            <a:r>
              <a:rPr lang="fr-FR" sz="2400" dirty="0" smtClean="0">
                <a:solidFill>
                  <a:schemeClr val="bg1"/>
                </a:solidFill>
              </a:rPr>
              <a:t>.</a:t>
            </a:r>
          </a:p>
          <a:p>
            <a:r>
              <a:rPr lang="fr-FR" sz="2400" b="1" dirty="0" smtClean="0">
                <a:solidFill>
                  <a:schemeClr val="bg1"/>
                </a:solidFill>
              </a:rPr>
              <a:t>C)</a:t>
            </a:r>
            <a:r>
              <a:rPr lang="fr-FR" sz="2400" dirty="0" smtClean="0">
                <a:solidFill>
                  <a:schemeClr val="bg1"/>
                </a:solidFill>
              </a:rPr>
              <a:t>The </a:t>
            </a:r>
            <a:r>
              <a:rPr lang="fr-FR" sz="2400" dirty="0" err="1" smtClean="0">
                <a:solidFill>
                  <a:schemeClr val="bg1"/>
                </a:solidFill>
              </a:rPr>
              <a:t>market</a:t>
            </a:r>
            <a:r>
              <a:rPr lang="fr-FR" sz="2400" dirty="0" smtClean="0">
                <a:solidFill>
                  <a:schemeClr val="bg1"/>
                </a:solidFill>
              </a:rPr>
              <a:t> for </a:t>
            </a:r>
            <a:r>
              <a:rPr lang="fr-FR" sz="2400" dirty="0" err="1" smtClean="0">
                <a:solidFill>
                  <a:schemeClr val="bg1"/>
                </a:solidFill>
              </a:rPr>
              <a:t>development</a:t>
            </a:r>
            <a:r>
              <a:rPr lang="fr-FR" sz="2400" dirty="0" smtClean="0">
                <a:solidFill>
                  <a:schemeClr val="bg1"/>
                </a:solidFill>
              </a:rPr>
              <a:t> and the </a:t>
            </a:r>
            <a:r>
              <a:rPr lang="fr-FR" sz="2400" dirty="0" err="1" smtClean="0">
                <a:solidFill>
                  <a:schemeClr val="bg1"/>
                </a:solidFill>
              </a:rPr>
              <a:t>link</a:t>
            </a:r>
            <a:r>
              <a:rPr lang="fr-FR" sz="2400" dirty="0" smtClean="0">
                <a:solidFill>
                  <a:schemeClr val="bg1"/>
                </a:solidFill>
              </a:rPr>
              <a:t> </a:t>
            </a:r>
            <a:r>
              <a:rPr lang="fr-FR" sz="2400" dirty="0" err="1" smtClean="0">
                <a:solidFill>
                  <a:schemeClr val="bg1"/>
                </a:solidFill>
              </a:rPr>
              <a:t>with</a:t>
            </a:r>
            <a:r>
              <a:rPr lang="fr-FR" sz="2400" dirty="0" smtClean="0">
                <a:solidFill>
                  <a:schemeClr val="bg1"/>
                </a:solidFill>
              </a:rPr>
              <a:t> </a:t>
            </a:r>
            <a:r>
              <a:rPr lang="fr-FR" sz="2400" dirty="0" err="1" smtClean="0">
                <a:solidFill>
                  <a:schemeClr val="bg1"/>
                </a:solidFill>
              </a:rPr>
              <a:t>development</a:t>
            </a:r>
            <a:r>
              <a:rPr lang="fr-FR" sz="2400" dirty="0" smtClean="0">
                <a:solidFill>
                  <a:schemeClr val="bg1"/>
                </a:solidFill>
              </a:rPr>
              <a:t> </a:t>
            </a:r>
            <a:r>
              <a:rPr lang="fr-FR" sz="2400" dirty="0" err="1" smtClean="0">
                <a:solidFill>
                  <a:schemeClr val="bg1"/>
                </a:solidFill>
              </a:rPr>
              <a:t>aid</a:t>
            </a:r>
            <a:r>
              <a:rPr lang="fr-FR" sz="2400" dirty="0" smtClean="0">
                <a:solidFill>
                  <a:schemeClr val="bg1"/>
                </a:solidFill>
              </a:rPr>
              <a:t> (</a:t>
            </a:r>
            <a:r>
              <a:rPr lang="fr-FR" sz="2400" dirty="0" err="1" smtClean="0">
                <a:solidFill>
                  <a:schemeClr val="bg1"/>
                </a:solidFill>
              </a:rPr>
              <a:t>Mahieu</a:t>
            </a:r>
            <a:r>
              <a:rPr lang="fr-FR" sz="2400" dirty="0" smtClean="0">
                <a:solidFill>
                  <a:schemeClr val="bg1"/>
                </a:solidFill>
              </a:rPr>
              <a:t>, 1995; </a:t>
            </a:r>
            <a:r>
              <a:rPr lang="fr-FR" sz="2400" dirty="0" err="1" smtClean="0">
                <a:solidFill>
                  <a:schemeClr val="bg1"/>
                </a:solidFill>
              </a:rPr>
              <a:t>Koulibaly</a:t>
            </a:r>
            <a:r>
              <a:rPr lang="fr-FR" sz="2400" dirty="0" smtClean="0">
                <a:solidFill>
                  <a:schemeClr val="bg1"/>
                </a:solidFill>
              </a:rPr>
              <a:t>, 1997). This </a:t>
            </a:r>
            <a:r>
              <a:rPr lang="fr-FR" sz="2400" dirty="0" err="1" smtClean="0">
                <a:solidFill>
                  <a:schemeClr val="bg1"/>
                </a:solidFill>
              </a:rPr>
              <a:t>topic</a:t>
            </a:r>
            <a:r>
              <a:rPr lang="fr-FR" sz="2400" dirty="0" smtClean="0">
                <a:solidFill>
                  <a:schemeClr val="bg1"/>
                </a:solidFill>
              </a:rPr>
              <a:t>  </a:t>
            </a:r>
            <a:r>
              <a:rPr lang="fr-FR" sz="2400" dirty="0" err="1" smtClean="0">
                <a:solidFill>
                  <a:schemeClr val="bg1"/>
                </a:solidFill>
              </a:rPr>
              <a:t>had</a:t>
            </a:r>
            <a:r>
              <a:rPr lang="fr-FR" sz="2400" dirty="0" smtClean="0">
                <a:solidFill>
                  <a:schemeClr val="bg1"/>
                </a:solidFill>
              </a:rPr>
              <a:t> </a:t>
            </a:r>
            <a:r>
              <a:rPr lang="fr-FR" sz="2400" dirty="0" err="1" smtClean="0">
                <a:solidFill>
                  <a:schemeClr val="bg1"/>
                </a:solidFill>
              </a:rPr>
              <a:t>some</a:t>
            </a:r>
            <a:r>
              <a:rPr lang="fr-FR" sz="2400" dirty="0" smtClean="0">
                <a:solidFill>
                  <a:schemeClr val="bg1"/>
                </a:solidFill>
              </a:rPr>
              <a:t> </a:t>
            </a:r>
            <a:r>
              <a:rPr lang="fr-FR" sz="2400" dirty="0" err="1" smtClean="0">
                <a:solidFill>
                  <a:schemeClr val="bg1"/>
                </a:solidFill>
              </a:rPr>
              <a:t>success</a:t>
            </a:r>
            <a:r>
              <a:rPr lang="fr-FR" sz="2400" dirty="0" smtClean="0">
                <a:solidFill>
                  <a:schemeClr val="bg1"/>
                </a:solidFill>
              </a:rPr>
              <a:t> in France (</a:t>
            </a:r>
            <a:r>
              <a:rPr lang="fr-FR" sz="2400" dirty="0" err="1" smtClean="0">
                <a:solidFill>
                  <a:schemeClr val="bg1"/>
                </a:solidFill>
              </a:rPr>
              <a:t>Dezalay</a:t>
            </a:r>
            <a:r>
              <a:rPr lang="fr-FR" sz="2400" dirty="0" smtClean="0">
                <a:solidFill>
                  <a:schemeClr val="bg1"/>
                </a:solidFill>
              </a:rPr>
              <a:t>, 2008)</a:t>
            </a:r>
          </a:p>
          <a:p>
            <a:endParaRPr lang="fr-FR" sz="2400" dirty="0" smtClean="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smtClean="0">
                <a:solidFill>
                  <a:schemeClr val="bg1"/>
                </a:solidFill>
              </a:rPr>
              <a:t>From</a:t>
            </a:r>
            <a:r>
              <a:rPr lang="fr-FR" dirty="0" smtClean="0">
                <a:solidFill>
                  <a:schemeClr val="bg1"/>
                </a:solidFill>
              </a:rPr>
              <a:t> Lille to Versailles</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fr-FR" dirty="0" smtClean="0">
                <a:solidFill>
                  <a:schemeClr val="bg1"/>
                </a:solidFill>
              </a:rPr>
              <a:t>In the 2000s François-Régis </a:t>
            </a:r>
            <a:r>
              <a:rPr lang="fr-FR" dirty="0" err="1" smtClean="0">
                <a:solidFill>
                  <a:schemeClr val="bg1"/>
                </a:solidFill>
              </a:rPr>
              <a:t>Mahieu</a:t>
            </a:r>
            <a:r>
              <a:rPr lang="fr-FR" dirty="0" smtClean="0">
                <a:solidFill>
                  <a:schemeClr val="bg1"/>
                </a:solidFill>
              </a:rPr>
              <a:t> moves to the </a:t>
            </a:r>
            <a:r>
              <a:rPr lang="fr-FR" dirty="0" err="1" smtClean="0">
                <a:solidFill>
                  <a:schemeClr val="bg1"/>
                </a:solidFill>
              </a:rPr>
              <a:t>University</a:t>
            </a:r>
            <a:r>
              <a:rPr lang="fr-FR" dirty="0" smtClean="0">
                <a:solidFill>
                  <a:schemeClr val="bg1"/>
                </a:solidFill>
              </a:rPr>
              <a:t> of Versailles. In </a:t>
            </a:r>
            <a:r>
              <a:rPr lang="fr-FR" dirty="0" err="1" smtClean="0">
                <a:solidFill>
                  <a:schemeClr val="bg1"/>
                </a:solidFill>
              </a:rPr>
              <a:t>this</a:t>
            </a:r>
            <a:r>
              <a:rPr lang="fr-FR" dirty="0" smtClean="0">
                <a:solidFill>
                  <a:schemeClr val="bg1"/>
                </a:solidFill>
              </a:rPr>
              <a:t> </a:t>
            </a:r>
            <a:r>
              <a:rPr lang="fr-FR" dirty="0" err="1" smtClean="0">
                <a:solidFill>
                  <a:schemeClr val="bg1"/>
                </a:solidFill>
              </a:rPr>
              <a:t>university</a:t>
            </a:r>
            <a:r>
              <a:rPr lang="fr-FR" dirty="0" smtClean="0">
                <a:solidFill>
                  <a:schemeClr val="bg1"/>
                </a:solidFill>
              </a:rPr>
              <a:t> a team </a:t>
            </a:r>
            <a:r>
              <a:rPr lang="fr-FR" dirty="0" err="1" smtClean="0">
                <a:solidFill>
                  <a:schemeClr val="bg1"/>
                </a:solidFill>
              </a:rPr>
              <a:t>is</a:t>
            </a:r>
            <a:r>
              <a:rPr lang="fr-FR" dirty="0" smtClean="0">
                <a:solidFill>
                  <a:schemeClr val="bg1"/>
                </a:solidFill>
              </a:rPr>
              <a:t> reforming </a:t>
            </a:r>
            <a:r>
              <a:rPr lang="fr-FR" dirty="0" err="1" smtClean="0">
                <a:solidFill>
                  <a:schemeClr val="bg1"/>
                </a:solidFill>
              </a:rPr>
              <a:t>around</a:t>
            </a:r>
            <a:r>
              <a:rPr lang="fr-FR" dirty="0" smtClean="0">
                <a:solidFill>
                  <a:schemeClr val="bg1"/>
                </a:solidFill>
              </a:rPr>
              <a:t> </a:t>
            </a:r>
            <a:r>
              <a:rPr lang="fr-FR" dirty="0" err="1" smtClean="0">
                <a:solidFill>
                  <a:schemeClr val="bg1"/>
                </a:solidFill>
              </a:rPr>
              <a:t>him</a:t>
            </a:r>
            <a:r>
              <a:rPr lang="fr-FR" dirty="0" smtClean="0">
                <a:solidFill>
                  <a:schemeClr val="bg1"/>
                </a:solidFill>
              </a:rPr>
              <a:t>, Denis </a:t>
            </a:r>
            <a:r>
              <a:rPr lang="fr-FR" dirty="0" err="1" smtClean="0">
                <a:solidFill>
                  <a:schemeClr val="bg1"/>
                </a:solidFill>
              </a:rPr>
              <a:t>Requier</a:t>
            </a:r>
            <a:r>
              <a:rPr lang="fr-FR" dirty="0" smtClean="0">
                <a:solidFill>
                  <a:schemeClr val="bg1"/>
                </a:solidFill>
              </a:rPr>
              <a:t>-Desjardins and Jean Luc Dubois (Dubois </a:t>
            </a:r>
            <a:r>
              <a:rPr lang="fr-FR" dirty="0" err="1" smtClean="0">
                <a:solidFill>
                  <a:schemeClr val="bg1"/>
                </a:solidFill>
              </a:rPr>
              <a:t>was</a:t>
            </a:r>
            <a:r>
              <a:rPr lang="fr-FR" dirty="0" smtClean="0">
                <a:solidFill>
                  <a:schemeClr val="bg1"/>
                </a:solidFill>
              </a:rPr>
              <a:t> in Abidjan </a:t>
            </a:r>
            <a:r>
              <a:rPr lang="fr-FR" dirty="0" err="1" smtClean="0">
                <a:solidFill>
                  <a:schemeClr val="bg1"/>
                </a:solidFill>
              </a:rPr>
              <a:t>during</a:t>
            </a:r>
            <a:r>
              <a:rPr lang="fr-FR" dirty="0" smtClean="0">
                <a:solidFill>
                  <a:schemeClr val="bg1"/>
                </a:solidFill>
              </a:rPr>
              <a:t> the 1980s and </a:t>
            </a:r>
            <a:r>
              <a:rPr lang="fr-FR" dirty="0" err="1" smtClean="0">
                <a:solidFill>
                  <a:schemeClr val="bg1"/>
                </a:solidFill>
              </a:rPr>
              <a:t>worked</a:t>
            </a:r>
            <a:r>
              <a:rPr lang="fr-FR" dirty="0" smtClean="0">
                <a:solidFill>
                  <a:schemeClr val="bg1"/>
                </a:solidFill>
              </a:rPr>
              <a:t> </a:t>
            </a:r>
            <a:r>
              <a:rPr lang="fr-FR" dirty="0" err="1" smtClean="0">
                <a:solidFill>
                  <a:schemeClr val="bg1"/>
                </a:solidFill>
              </a:rPr>
              <a:t>at</a:t>
            </a:r>
            <a:r>
              <a:rPr lang="fr-FR" dirty="0" smtClean="0">
                <a:solidFill>
                  <a:schemeClr val="bg1"/>
                </a:solidFill>
              </a:rPr>
              <a:t> the world </a:t>
            </a:r>
            <a:r>
              <a:rPr lang="fr-FR" dirty="0" err="1" smtClean="0">
                <a:solidFill>
                  <a:schemeClr val="bg1"/>
                </a:solidFill>
              </a:rPr>
              <a:t>bank</a:t>
            </a:r>
            <a:r>
              <a:rPr lang="fr-FR" dirty="0" smtClean="0">
                <a:solidFill>
                  <a:schemeClr val="bg1"/>
                </a:solidFill>
              </a:rPr>
              <a:t> as </a:t>
            </a:r>
            <a:r>
              <a:rPr lang="fr-FR" dirty="0" err="1" smtClean="0">
                <a:solidFill>
                  <a:schemeClr val="bg1"/>
                </a:solidFill>
              </a:rPr>
              <a:t>statistician</a:t>
            </a:r>
            <a:r>
              <a:rPr lang="fr-FR" dirty="0" smtClean="0">
                <a:solidFill>
                  <a:schemeClr val="bg1"/>
                </a:solidFill>
              </a:rPr>
              <a:t>).</a:t>
            </a:r>
          </a:p>
          <a:p>
            <a:r>
              <a:rPr lang="en-US" dirty="0" smtClean="0">
                <a:solidFill>
                  <a:schemeClr val="bg1"/>
                </a:solidFill>
              </a:rPr>
              <a:t>Close links are being built with HDCA, in particular by taking charge of the organization of the annual HDCA conference in 2005 in Paris.</a:t>
            </a:r>
            <a:r>
              <a:rPr lang="fr-FR" dirty="0" smtClean="0">
                <a:solidFill>
                  <a:schemeClr val="bg1"/>
                </a:solidFill>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err="1" smtClean="0">
                <a:solidFill>
                  <a:schemeClr val="bg1"/>
                </a:solidFill>
              </a:rPr>
              <a:t>From</a:t>
            </a:r>
            <a:r>
              <a:rPr lang="fr-FR" dirty="0" smtClean="0">
                <a:solidFill>
                  <a:schemeClr val="bg1"/>
                </a:solidFill>
              </a:rPr>
              <a:t> Lille to Versailles</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en-US" sz="2400" dirty="0" smtClean="0">
                <a:solidFill>
                  <a:schemeClr val="bg1"/>
                </a:solidFill>
              </a:rPr>
              <a:t>Emerge around this team more normative works. They concern the </a:t>
            </a:r>
            <a:r>
              <a:rPr lang="en-US" sz="2400" i="1" dirty="0" smtClean="0">
                <a:solidFill>
                  <a:schemeClr val="bg1"/>
                </a:solidFill>
              </a:rPr>
              <a:t>social sustainable development</a:t>
            </a:r>
            <a:r>
              <a:rPr lang="en-US" sz="2400" dirty="0" smtClean="0">
                <a:solidFill>
                  <a:schemeClr val="bg1"/>
                </a:solidFill>
              </a:rPr>
              <a:t> concept (Ballet, Dubois, </a:t>
            </a:r>
            <a:r>
              <a:rPr lang="en-US" sz="2400" dirty="0" err="1" smtClean="0">
                <a:solidFill>
                  <a:schemeClr val="bg1"/>
                </a:solidFill>
              </a:rPr>
              <a:t>Mahieu</a:t>
            </a:r>
            <a:r>
              <a:rPr lang="en-US" sz="2400" dirty="0" smtClean="0">
                <a:solidFill>
                  <a:schemeClr val="bg1"/>
                </a:solidFill>
              </a:rPr>
              <a:t>, 2005). </a:t>
            </a:r>
          </a:p>
          <a:p>
            <a:r>
              <a:rPr lang="en-US" sz="2400" dirty="0" smtClean="0">
                <a:solidFill>
                  <a:schemeClr val="bg1"/>
                </a:solidFill>
              </a:rPr>
              <a:t>A new link is established with works on development ethics and indirectly those of </a:t>
            </a:r>
            <a:r>
              <a:rPr lang="en-US" sz="2400" dirty="0" err="1" smtClean="0">
                <a:solidFill>
                  <a:schemeClr val="bg1"/>
                </a:solidFill>
              </a:rPr>
              <a:t>Lebret</a:t>
            </a:r>
            <a:r>
              <a:rPr lang="en-US" sz="2400" dirty="0" smtClean="0">
                <a:solidFill>
                  <a:schemeClr val="bg1"/>
                </a:solidFill>
              </a:rPr>
              <a:t>. Indeed, concepts of economic crime and responsibility are at the forefront (</a:t>
            </a:r>
            <a:r>
              <a:rPr lang="en-US" sz="2400" dirty="0" err="1" smtClean="0">
                <a:solidFill>
                  <a:schemeClr val="bg1"/>
                </a:solidFill>
              </a:rPr>
              <a:t>Mahieu</a:t>
            </a:r>
            <a:r>
              <a:rPr lang="en-US" sz="2400" dirty="0" smtClean="0">
                <a:solidFill>
                  <a:schemeClr val="bg1"/>
                </a:solidFill>
              </a:rPr>
              <a:t>, 2008). They are inspired by the work of François </a:t>
            </a:r>
            <a:r>
              <a:rPr lang="en-US" sz="2400" dirty="0" err="1" smtClean="0">
                <a:solidFill>
                  <a:schemeClr val="bg1"/>
                </a:solidFill>
              </a:rPr>
              <a:t>Perroux</a:t>
            </a:r>
            <a:r>
              <a:rPr lang="en-US" sz="2400" dirty="0" smtClean="0">
                <a:solidFill>
                  <a:schemeClr val="bg1"/>
                </a:solidFill>
              </a:rPr>
              <a:t> on the human costs (1952). </a:t>
            </a:r>
            <a:r>
              <a:rPr lang="en-US" sz="2400" dirty="0" err="1" smtClean="0">
                <a:solidFill>
                  <a:schemeClr val="bg1"/>
                </a:solidFill>
              </a:rPr>
              <a:t>Perroux</a:t>
            </a:r>
            <a:r>
              <a:rPr lang="en-US" sz="2400" dirty="0" smtClean="0">
                <a:solidFill>
                  <a:schemeClr val="bg1"/>
                </a:solidFill>
              </a:rPr>
              <a:t> was member of </a:t>
            </a:r>
            <a:r>
              <a:rPr lang="en-US" sz="2400" i="1" dirty="0" err="1" smtClean="0">
                <a:solidFill>
                  <a:schemeClr val="bg1"/>
                </a:solidFill>
              </a:rPr>
              <a:t>Economie</a:t>
            </a:r>
            <a:r>
              <a:rPr lang="en-US" sz="2400" i="1" dirty="0" smtClean="0">
                <a:solidFill>
                  <a:schemeClr val="bg1"/>
                </a:solidFill>
              </a:rPr>
              <a:t> and </a:t>
            </a:r>
            <a:r>
              <a:rPr lang="en-US" sz="2400" i="1" dirty="0" err="1" smtClean="0">
                <a:solidFill>
                  <a:schemeClr val="bg1"/>
                </a:solidFill>
              </a:rPr>
              <a:t>Humanisme</a:t>
            </a:r>
            <a:r>
              <a:rPr lang="en-US" sz="2400" dirty="0" smtClean="0">
                <a:solidFill>
                  <a:schemeClr val="bg1"/>
                </a:solidFill>
              </a:rPr>
              <a:t> and shared lot of analyzes with </a:t>
            </a:r>
            <a:r>
              <a:rPr lang="en-US" sz="2400" dirty="0" err="1" smtClean="0">
                <a:solidFill>
                  <a:schemeClr val="bg1"/>
                </a:solidFill>
              </a:rPr>
              <a:t>Lebret</a:t>
            </a:r>
            <a:r>
              <a:rPr lang="en-US" sz="2400" dirty="0" smtClean="0">
                <a:solidFill>
                  <a:schemeClr val="bg1"/>
                </a:solidFill>
              </a:rPr>
              <a:t>. More and more the team discovered it has some convergent concerns with those of </a:t>
            </a:r>
            <a:r>
              <a:rPr lang="en-US" sz="2400" dirty="0" err="1" smtClean="0">
                <a:solidFill>
                  <a:schemeClr val="bg1"/>
                </a:solidFill>
              </a:rPr>
              <a:t>Lebret</a:t>
            </a:r>
            <a:r>
              <a:rPr lang="en-US" sz="2400" dirty="0" smtClean="0">
                <a:solidFill>
                  <a:schemeClr val="bg1"/>
                </a:solidFill>
              </a:rPr>
              <a:t> and </a:t>
            </a:r>
            <a:r>
              <a:rPr lang="en-US" sz="2400" dirty="0" err="1" smtClean="0">
                <a:solidFill>
                  <a:schemeClr val="bg1"/>
                </a:solidFill>
              </a:rPr>
              <a:t>Goulet</a:t>
            </a:r>
            <a:r>
              <a:rPr lang="en-US" sz="2400" dirty="0" smtClean="0">
                <a:solidFill>
                  <a:schemeClr val="bg1"/>
                </a:solidFill>
              </a:rPr>
              <a:t>.</a:t>
            </a:r>
            <a:endParaRPr lang="fr-FR" sz="2400" dirty="0" smtClean="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Influences</a:t>
            </a:r>
            <a:endParaRPr lang="fr-FR" dirty="0">
              <a:solidFill>
                <a:srgbClr val="FF0000"/>
              </a:solidFill>
            </a:endParaRPr>
          </a:p>
        </p:txBody>
      </p:sp>
      <p:sp>
        <p:nvSpPr>
          <p:cNvPr id="3" name="Espace réservé du contenu 2"/>
          <p:cNvSpPr>
            <a:spLocks noGrp="1"/>
          </p:cNvSpPr>
          <p:nvPr>
            <p:ph idx="1"/>
          </p:nvPr>
        </p:nvSpPr>
        <p:spPr/>
        <p:txBody>
          <a:bodyPr>
            <a:normAutofit fontScale="92500"/>
          </a:bodyPr>
          <a:lstStyle/>
          <a:p>
            <a:r>
              <a:rPr lang="fr-FR" dirty="0" smtClean="0">
                <a:solidFill>
                  <a:schemeClr val="bg1"/>
                </a:solidFill>
              </a:rPr>
              <a:t>First the Abidjan </a:t>
            </a:r>
            <a:r>
              <a:rPr lang="fr-FR" dirty="0" err="1" smtClean="0">
                <a:solidFill>
                  <a:schemeClr val="bg1"/>
                </a:solidFill>
              </a:rPr>
              <a:t>school</a:t>
            </a:r>
            <a:r>
              <a:rPr lang="fr-FR" dirty="0" smtClean="0">
                <a:solidFill>
                  <a:schemeClr val="bg1"/>
                </a:solidFill>
              </a:rPr>
              <a:t> has a </a:t>
            </a:r>
            <a:r>
              <a:rPr lang="fr-FR" dirty="0" err="1" smtClean="0">
                <a:solidFill>
                  <a:schemeClr val="bg1"/>
                </a:solidFill>
              </a:rPr>
              <a:t>low</a:t>
            </a:r>
            <a:r>
              <a:rPr lang="fr-FR" dirty="0" smtClean="0">
                <a:solidFill>
                  <a:schemeClr val="bg1"/>
                </a:solidFill>
              </a:rPr>
              <a:t> influence in </a:t>
            </a:r>
            <a:r>
              <a:rPr lang="fr-FR" dirty="0" err="1" smtClean="0">
                <a:solidFill>
                  <a:schemeClr val="bg1"/>
                </a:solidFill>
              </a:rPr>
              <a:t>Africa</a:t>
            </a:r>
            <a:r>
              <a:rPr lang="fr-FR" dirty="0" smtClean="0">
                <a:solidFill>
                  <a:schemeClr val="bg1"/>
                </a:solidFill>
              </a:rPr>
              <a:t> due to :</a:t>
            </a:r>
          </a:p>
          <a:p>
            <a:r>
              <a:rPr lang="en-US" b="1" dirty="0" smtClean="0">
                <a:solidFill>
                  <a:schemeClr val="bg1"/>
                </a:solidFill>
              </a:rPr>
              <a:t>A) </a:t>
            </a:r>
            <a:r>
              <a:rPr lang="en-US" dirty="0" smtClean="0">
                <a:solidFill>
                  <a:schemeClr val="bg1"/>
                </a:solidFill>
              </a:rPr>
              <a:t>The Dutch Disease Syndrome. African colleagues in Abidjan were snapped up by the consultancy that guaranteed them better incomes.</a:t>
            </a:r>
          </a:p>
          <a:p>
            <a:r>
              <a:rPr lang="en-US" b="1" dirty="0" smtClean="0">
                <a:solidFill>
                  <a:schemeClr val="bg1"/>
                </a:solidFill>
              </a:rPr>
              <a:t>B)</a:t>
            </a:r>
            <a:r>
              <a:rPr lang="en-US" b="1" dirty="0" smtClean="0"/>
              <a:t> </a:t>
            </a:r>
            <a:r>
              <a:rPr lang="en-US" dirty="0" smtClean="0">
                <a:solidFill>
                  <a:schemeClr val="bg1"/>
                </a:solidFill>
              </a:rPr>
              <a:t>The analyzes of this school were squeezed out by economists' work on transfers as insurance during the 1990s (and preferred by the world Bank).</a:t>
            </a:r>
          </a:p>
          <a:p>
            <a:r>
              <a:rPr lang="en-US" b="1" dirty="0" smtClean="0">
                <a:solidFill>
                  <a:schemeClr val="bg1"/>
                </a:solidFill>
              </a:rPr>
              <a:t>C) </a:t>
            </a:r>
            <a:r>
              <a:rPr lang="en-US" dirty="0" smtClean="0">
                <a:solidFill>
                  <a:schemeClr val="bg1"/>
                </a:solidFill>
              </a:rPr>
              <a:t>The French-language publications struggling to reach a wider readership</a:t>
            </a:r>
            <a:endParaRPr lang="fr-FR"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Influences</a:t>
            </a:r>
            <a:endParaRPr lang="fr-FR"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r>
              <a:rPr lang="fr-FR" dirty="0" smtClean="0">
                <a:solidFill>
                  <a:schemeClr val="bg1"/>
                </a:solidFill>
              </a:rPr>
              <a:t>But </a:t>
            </a:r>
            <a:r>
              <a:rPr lang="fr-FR" dirty="0" err="1" smtClean="0">
                <a:solidFill>
                  <a:schemeClr val="bg1"/>
                </a:solidFill>
              </a:rPr>
              <a:t>finally</a:t>
            </a:r>
            <a:r>
              <a:rPr lang="fr-FR" dirty="0" smtClean="0">
                <a:solidFill>
                  <a:schemeClr val="bg1"/>
                </a:solidFill>
              </a:rPr>
              <a:t>:</a:t>
            </a:r>
          </a:p>
          <a:p>
            <a:r>
              <a:rPr lang="fr-FR" b="1" dirty="0" smtClean="0">
                <a:solidFill>
                  <a:schemeClr val="bg1"/>
                </a:solidFill>
              </a:rPr>
              <a:t>A)</a:t>
            </a:r>
            <a:r>
              <a:rPr lang="fr-FR" dirty="0" smtClean="0">
                <a:solidFill>
                  <a:schemeClr val="bg1"/>
                </a:solidFill>
              </a:rPr>
              <a:t>  </a:t>
            </a:r>
            <a:r>
              <a:rPr lang="en-US" dirty="0" smtClean="0">
                <a:solidFill>
                  <a:schemeClr val="bg1"/>
                </a:solidFill>
              </a:rPr>
              <a:t>An influence maintained at the University of Lille (</a:t>
            </a:r>
            <a:r>
              <a:rPr lang="en-US" dirty="0" err="1" smtClean="0">
                <a:solidFill>
                  <a:schemeClr val="bg1"/>
                </a:solidFill>
              </a:rPr>
              <a:t>Boidin</a:t>
            </a:r>
            <a:r>
              <a:rPr lang="en-US" dirty="0" smtClean="0">
                <a:solidFill>
                  <a:schemeClr val="bg1"/>
                </a:solidFill>
              </a:rPr>
              <a:t> and </a:t>
            </a:r>
            <a:r>
              <a:rPr lang="en-US" dirty="0" err="1" smtClean="0">
                <a:solidFill>
                  <a:schemeClr val="bg1"/>
                </a:solidFill>
              </a:rPr>
              <a:t>Lallau</a:t>
            </a:r>
            <a:r>
              <a:rPr lang="en-US" dirty="0" smtClean="0">
                <a:solidFill>
                  <a:schemeClr val="bg1"/>
                </a:solidFill>
              </a:rPr>
              <a:t> are leading scholars in this university and contribute largely to form new scholars)</a:t>
            </a:r>
          </a:p>
          <a:p>
            <a:r>
              <a:rPr lang="en-US" b="1" dirty="0" smtClean="0">
                <a:solidFill>
                  <a:schemeClr val="bg1"/>
                </a:solidFill>
              </a:rPr>
              <a:t>B) </a:t>
            </a:r>
            <a:r>
              <a:rPr lang="en-US" dirty="0" smtClean="0">
                <a:solidFill>
                  <a:schemeClr val="bg1"/>
                </a:solidFill>
              </a:rPr>
              <a:t>The creation of a research unit </a:t>
            </a:r>
            <a:r>
              <a:rPr lang="en-US" i="1" dirty="0" smtClean="0">
                <a:solidFill>
                  <a:schemeClr val="bg1"/>
                </a:solidFill>
              </a:rPr>
              <a:t>UMI Resilience</a:t>
            </a:r>
            <a:r>
              <a:rPr lang="en-US" dirty="0" smtClean="0">
                <a:solidFill>
                  <a:schemeClr val="bg1"/>
                </a:solidFill>
              </a:rPr>
              <a:t> (led by Jean Luc Dubois) with the Research Institute for Development (A French institute of research) which has spread in several African countries, particularly in Côte d'Ivoire, Senegal and Madagascar, but also Burkina Faso.</a:t>
            </a:r>
          </a:p>
          <a:p>
            <a:r>
              <a:rPr lang="en-US" b="1" dirty="0" smtClean="0">
                <a:solidFill>
                  <a:schemeClr val="bg1"/>
                </a:solidFill>
              </a:rPr>
              <a:t>C) </a:t>
            </a:r>
            <a:r>
              <a:rPr lang="en-US" dirty="0" smtClean="0">
                <a:solidFill>
                  <a:schemeClr val="bg1"/>
                </a:solidFill>
              </a:rPr>
              <a:t>A new school in Abidjan around issues of natural resources and conflict (</a:t>
            </a:r>
            <a:r>
              <a:rPr lang="en-US" dirty="0" err="1" smtClean="0">
                <a:solidFill>
                  <a:schemeClr val="bg1"/>
                </a:solidFill>
              </a:rPr>
              <a:t>Koffi</a:t>
            </a:r>
            <a:r>
              <a:rPr lang="en-US" dirty="0" smtClean="0">
                <a:solidFill>
                  <a:schemeClr val="bg1"/>
                </a:solidFill>
              </a:rPr>
              <a:t>, </a:t>
            </a:r>
            <a:r>
              <a:rPr lang="en-US" dirty="0" err="1" smtClean="0">
                <a:solidFill>
                  <a:schemeClr val="bg1"/>
                </a:solidFill>
              </a:rPr>
              <a:t>Koména</a:t>
            </a:r>
            <a:r>
              <a:rPr lang="en-US" dirty="0" smtClean="0">
                <a:solidFill>
                  <a:schemeClr val="bg1"/>
                </a:solidFill>
              </a:rPr>
              <a:t>, </a:t>
            </a:r>
            <a:r>
              <a:rPr lang="en-US" dirty="0" err="1" smtClean="0">
                <a:solidFill>
                  <a:schemeClr val="bg1"/>
                </a:solidFill>
              </a:rPr>
              <a:t>Kouadio</a:t>
            </a:r>
            <a:r>
              <a:rPr lang="en-US" dirty="0" smtClean="0">
                <a:solidFill>
                  <a:schemeClr val="bg1"/>
                </a:solidFill>
              </a:rPr>
              <a:t>, etc.)</a:t>
            </a:r>
            <a:endParaRPr lang="fr-FR" b="1"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p:txBody>
          <a:bodyPr/>
          <a:lstStyle/>
          <a:p>
            <a:r>
              <a:rPr lang="fr-FR" dirty="0" err="1" smtClean="0"/>
              <a:t>Thank</a:t>
            </a:r>
            <a:r>
              <a:rPr lang="fr-FR" dirty="0" smtClean="0"/>
              <a:t> </a:t>
            </a:r>
            <a:r>
              <a:rPr lang="fr-FR" dirty="0" err="1" smtClean="0"/>
              <a:t>you</a:t>
            </a:r>
            <a:endParaRPr lang="fr-FR" dirty="0"/>
          </a:p>
        </p:txBody>
      </p:sp>
      <p:sp>
        <p:nvSpPr>
          <p:cNvPr id="7" name="Sous-titre 6"/>
          <p:cNvSpPr>
            <a:spLocks noGrp="1"/>
          </p:cNvSpPr>
          <p:nvPr>
            <p:ph type="subTitle" idx="1"/>
          </p:nvPr>
        </p:nvSpPr>
        <p:spPr/>
        <p:txBody>
          <a:bodyPr/>
          <a:lstStyle/>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solidFill>
                  <a:srgbClr val="FF0000"/>
                </a:solidFill>
              </a:rPr>
              <a:t>Rationale</a:t>
            </a:r>
            <a:r>
              <a:rPr lang="fr-FR" dirty="0" smtClean="0">
                <a:solidFill>
                  <a:srgbClr val="FF0000"/>
                </a:solidFill>
              </a:rPr>
              <a:t> (1)</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r>
              <a:rPr lang="en-US" dirty="0" smtClean="0">
                <a:solidFill>
                  <a:schemeClr val="bg1"/>
                </a:solidFill>
              </a:rPr>
              <a:t>The influence of Louis Joseph </a:t>
            </a:r>
            <a:r>
              <a:rPr lang="en-US" dirty="0" err="1" smtClean="0">
                <a:solidFill>
                  <a:schemeClr val="bg1"/>
                </a:solidFill>
              </a:rPr>
              <a:t>Lebret</a:t>
            </a:r>
            <a:r>
              <a:rPr lang="en-US" dirty="0" smtClean="0">
                <a:solidFill>
                  <a:schemeClr val="bg1"/>
                </a:solidFill>
              </a:rPr>
              <a:t> in Latin America is well known and documented (</a:t>
            </a:r>
            <a:r>
              <a:rPr lang="en-US" dirty="0" err="1" smtClean="0">
                <a:solidFill>
                  <a:schemeClr val="bg1"/>
                </a:solidFill>
              </a:rPr>
              <a:t>Pontual</a:t>
            </a:r>
            <a:r>
              <a:rPr lang="en-US" dirty="0" smtClean="0">
                <a:solidFill>
                  <a:schemeClr val="bg1"/>
                </a:solidFill>
              </a:rPr>
              <a:t>, 2014). His influence in Africa is less so; with the exception of Senegal (Colin, 2014).</a:t>
            </a:r>
          </a:p>
          <a:p>
            <a:r>
              <a:rPr lang="en-US" dirty="0" smtClean="0">
                <a:solidFill>
                  <a:schemeClr val="bg1"/>
                </a:solidFill>
              </a:rPr>
              <a:t>This article aims to retrace a connection with Côte d’Ivoire, that will then extend in France.</a:t>
            </a:r>
          </a:p>
          <a:p>
            <a:r>
              <a:rPr lang="en-US" dirty="0" smtClean="0">
                <a:solidFill>
                  <a:schemeClr val="bg1"/>
                </a:solidFill>
              </a:rPr>
              <a:t> Nevertheless, it is paradoxically, more by a detour through the Côte d’Ivoire that we analyze the influence of </a:t>
            </a:r>
            <a:r>
              <a:rPr lang="en-US" dirty="0" err="1" smtClean="0">
                <a:solidFill>
                  <a:schemeClr val="bg1"/>
                </a:solidFill>
              </a:rPr>
              <a:t>Lebret</a:t>
            </a:r>
            <a:r>
              <a:rPr lang="en-US" dirty="0" smtClean="0">
                <a:solidFill>
                  <a:schemeClr val="bg1"/>
                </a:solidFill>
              </a:rPr>
              <a:t> in France, more than by the direct influence of the tradition </a:t>
            </a:r>
            <a:r>
              <a:rPr lang="en-US" i="1" dirty="0" smtClean="0">
                <a:solidFill>
                  <a:schemeClr val="bg1"/>
                </a:solidFill>
              </a:rPr>
              <a:t>Economy and Humanism</a:t>
            </a:r>
            <a:r>
              <a:rPr lang="en-US" dirty="0" smtClean="0">
                <a:solidFill>
                  <a:schemeClr val="bg1"/>
                </a:solidFill>
              </a:rPr>
              <a:t> in France. Both movements have been quite disconnected from each other.</a:t>
            </a:r>
            <a:endParaRPr lang="fr-FR"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solidFill>
                  <a:srgbClr val="FF0000"/>
                </a:solidFill>
              </a:rPr>
              <a:t>Rationale</a:t>
            </a:r>
            <a:r>
              <a:rPr lang="fr-FR" dirty="0" smtClean="0">
                <a:solidFill>
                  <a:srgbClr val="FF0000"/>
                </a:solidFill>
              </a:rPr>
              <a:t> (2)</a:t>
            </a:r>
            <a:endParaRPr lang="fr-FR" dirty="0">
              <a:solidFill>
                <a:srgbClr val="FF0000"/>
              </a:solidFill>
            </a:endParaRPr>
          </a:p>
        </p:txBody>
      </p:sp>
      <p:sp>
        <p:nvSpPr>
          <p:cNvPr id="3" name="Espace réservé du contenu 2"/>
          <p:cNvSpPr>
            <a:spLocks noGrp="1"/>
          </p:cNvSpPr>
          <p:nvPr>
            <p:ph idx="1"/>
          </p:nvPr>
        </p:nvSpPr>
        <p:spPr/>
        <p:txBody>
          <a:bodyPr>
            <a:normAutofit/>
          </a:bodyPr>
          <a:lstStyle/>
          <a:p>
            <a:r>
              <a:rPr lang="en-US" dirty="0" smtClean="0">
                <a:solidFill>
                  <a:schemeClr val="bg1"/>
                </a:solidFill>
              </a:rPr>
              <a:t>This detour through Côte d’Ivoire opens an original perspective. While the </a:t>
            </a:r>
            <a:r>
              <a:rPr lang="en-US" i="1" dirty="0" smtClean="0">
                <a:solidFill>
                  <a:schemeClr val="bg1"/>
                </a:solidFill>
              </a:rPr>
              <a:t>Economics and Humanism </a:t>
            </a:r>
            <a:r>
              <a:rPr lang="en-US" dirty="0" smtClean="0">
                <a:solidFill>
                  <a:schemeClr val="bg1"/>
                </a:solidFill>
              </a:rPr>
              <a:t>movement in France remains largely anchored in a critical normative perspective on development, as well as a large part of development ethics; in Côte d'Ivoire new empirical analyzes are emerging that echo the works of </a:t>
            </a:r>
            <a:r>
              <a:rPr lang="en-US" dirty="0" err="1" smtClean="0">
                <a:solidFill>
                  <a:schemeClr val="bg1"/>
                </a:solidFill>
              </a:rPr>
              <a:t>Lebret</a:t>
            </a:r>
            <a:r>
              <a:rPr lang="en-US" dirty="0" smtClean="0">
                <a:solidFill>
                  <a:schemeClr val="bg1"/>
                </a:solidFill>
              </a:rPr>
              <a:t> and then of Denis </a:t>
            </a:r>
            <a:r>
              <a:rPr lang="en-US" dirty="0" err="1" smtClean="0">
                <a:solidFill>
                  <a:schemeClr val="bg1"/>
                </a:solidFill>
              </a:rPr>
              <a:t>Goulet</a:t>
            </a:r>
            <a:r>
              <a:rPr lang="en-US" dirty="0" smtClean="0">
                <a:solidFill>
                  <a:schemeClr val="bg1"/>
                </a:solidFill>
              </a:rPr>
              <a:t> on </a:t>
            </a:r>
            <a:r>
              <a:rPr lang="en-US" i="1" dirty="0" smtClean="0">
                <a:solidFill>
                  <a:schemeClr val="bg1"/>
                </a:solidFill>
              </a:rPr>
              <a:t>Existence rationality</a:t>
            </a:r>
            <a:r>
              <a:rPr lang="en-US" dirty="0" smtClean="0">
                <a:solidFill>
                  <a:schemeClr val="bg1"/>
                </a:solidFill>
              </a:rPr>
              <a:t>.</a:t>
            </a:r>
            <a:endParaRPr lang="fr-FR"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solidFill>
                  <a:schemeClr val="bg1"/>
                </a:solidFill>
              </a:rPr>
              <a:t>Two</a:t>
            </a:r>
            <a:r>
              <a:rPr lang="fr-FR" dirty="0" smtClean="0">
                <a:solidFill>
                  <a:schemeClr val="bg1"/>
                </a:solidFill>
              </a:rPr>
              <a:t> </a:t>
            </a:r>
            <a:r>
              <a:rPr lang="fr-FR" dirty="0" err="1" smtClean="0">
                <a:solidFill>
                  <a:schemeClr val="bg1"/>
                </a:solidFill>
              </a:rPr>
              <a:t>Parallel</a:t>
            </a:r>
            <a:r>
              <a:rPr lang="fr-FR" dirty="0" smtClean="0">
                <a:solidFill>
                  <a:schemeClr val="bg1"/>
                </a:solidFill>
              </a:rPr>
              <a:t> </a:t>
            </a:r>
            <a:r>
              <a:rPr lang="fr-FR" dirty="0" err="1" smtClean="0">
                <a:solidFill>
                  <a:schemeClr val="bg1"/>
                </a:solidFill>
              </a:rPr>
              <a:t>Movements</a:t>
            </a:r>
            <a:endParaRPr lang="fr-FR" dirty="0">
              <a:solidFill>
                <a:schemeClr val="bg1"/>
              </a:solidFill>
            </a:endParaRPr>
          </a:p>
        </p:txBody>
      </p:sp>
      <p:sp>
        <p:nvSpPr>
          <p:cNvPr id="3" name="Espace réservé du contenu 2"/>
          <p:cNvSpPr>
            <a:spLocks noGrp="1"/>
          </p:cNvSpPr>
          <p:nvPr>
            <p:ph idx="1"/>
          </p:nvPr>
        </p:nvSpPr>
        <p:spPr/>
        <p:txBody>
          <a:bodyPr>
            <a:normAutofit fontScale="92500" lnSpcReduction="20000"/>
          </a:bodyPr>
          <a:lstStyle/>
          <a:p>
            <a:r>
              <a:rPr lang="fr-FR" b="1" dirty="0" smtClean="0">
                <a:solidFill>
                  <a:schemeClr val="bg1"/>
                </a:solidFill>
              </a:rPr>
              <a:t>Lebret:</a:t>
            </a:r>
          </a:p>
          <a:p>
            <a:r>
              <a:rPr lang="en-US" dirty="0" smtClean="0">
                <a:solidFill>
                  <a:schemeClr val="bg1"/>
                </a:solidFill>
              </a:rPr>
              <a:t>At the age of 18, </a:t>
            </a:r>
            <a:r>
              <a:rPr lang="en-US" dirty="0" err="1" smtClean="0">
                <a:solidFill>
                  <a:schemeClr val="bg1"/>
                </a:solidFill>
              </a:rPr>
              <a:t>Lebret</a:t>
            </a:r>
            <a:r>
              <a:rPr lang="en-US" dirty="0" smtClean="0">
                <a:solidFill>
                  <a:schemeClr val="bg1"/>
                </a:solidFill>
              </a:rPr>
              <a:t> began his career in the French Navy. He was rewarded for his courage during the First World War, but left in 1923 to enter the </a:t>
            </a:r>
            <a:r>
              <a:rPr lang="en-US" dirty="0" err="1" smtClean="0">
                <a:solidFill>
                  <a:schemeClr val="bg1"/>
                </a:solidFill>
              </a:rPr>
              <a:t>noviciate</a:t>
            </a:r>
            <a:r>
              <a:rPr lang="en-US" dirty="0" smtClean="0">
                <a:solidFill>
                  <a:schemeClr val="bg1"/>
                </a:solidFill>
              </a:rPr>
              <a:t> of the Dominicans in Angers. In 1929, back in his native Bretagne, he finds himself confronted with the misery of the fishing families and more broadly that of the families living on the coast. He then embarked on an investigation that led him to the 400 ports of France in order to better assess the situation. His report is clear: the industrialization of fishing destroys artisanal fishing and plunges families into misery. </a:t>
            </a:r>
            <a:endParaRPr lang="fr-FR"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solidFill>
                  <a:schemeClr val="bg1"/>
                </a:solidFill>
              </a:rPr>
              <a:t>Two</a:t>
            </a:r>
            <a:r>
              <a:rPr lang="fr-FR" dirty="0" smtClean="0">
                <a:solidFill>
                  <a:schemeClr val="bg1"/>
                </a:solidFill>
              </a:rPr>
              <a:t> </a:t>
            </a:r>
            <a:r>
              <a:rPr lang="fr-FR" dirty="0" err="1" smtClean="0">
                <a:solidFill>
                  <a:schemeClr val="bg1"/>
                </a:solidFill>
              </a:rPr>
              <a:t>Parallel</a:t>
            </a:r>
            <a:r>
              <a:rPr lang="fr-FR" dirty="0" smtClean="0">
                <a:solidFill>
                  <a:schemeClr val="bg1"/>
                </a:solidFill>
              </a:rPr>
              <a:t> </a:t>
            </a:r>
            <a:r>
              <a:rPr lang="fr-FR" dirty="0" err="1" smtClean="0">
                <a:solidFill>
                  <a:schemeClr val="bg1"/>
                </a:solidFill>
              </a:rPr>
              <a:t>Movements</a:t>
            </a:r>
            <a:endParaRPr lang="fr-FR" dirty="0">
              <a:solidFill>
                <a:schemeClr val="bg1"/>
              </a:solidFill>
            </a:endParaRPr>
          </a:p>
        </p:txBody>
      </p:sp>
      <p:sp>
        <p:nvSpPr>
          <p:cNvPr id="3" name="Espace réservé du contenu 2"/>
          <p:cNvSpPr>
            <a:spLocks noGrp="1"/>
          </p:cNvSpPr>
          <p:nvPr>
            <p:ph idx="1"/>
          </p:nvPr>
        </p:nvSpPr>
        <p:spPr/>
        <p:txBody>
          <a:bodyPr>
            <a:normAutofit/>
          </a:bodyPr>
          <a:lstStyle/>
          <a:p>
            <a:r>
              <a:rPr lang="fr-FR" b="1" dirty="0" smtClean="0">
                <a:solidFill>
                  <a:schemeClr val="bg1"/>
                </a:solidFill>
              </a:rPr>
              <a:t>Lebret:</a:t>
            </a:r>
          </a:p>
          <a:p>
            <a:r>
              <a:rPr lang="en-US" dirty="0" smtClean="0">
                <a:solidFill>
                  <a:schemeClr val="bg1"/>
                </a:solidFill>
              </a:rPr>
              <a:t>These early analyzes reveal an important and neglected aspect of </a:t>
            </a:r>
            <a:r>
              <a:rPr lang="en-US" dirty="0" err="1" smtClean="0">
                <a:solidFill>
                  <a:schemeClr val="bg1"/>
                </a:solidFill>
              </a:rPr>
              <a:t>Lebret's</a:t>
            </a:r>
            <a:r>
              <a:rPr lang="en-US" dirty="0" smtClean="0">
                <a:solidFill>
                  <a:schemeClr val="bg1"/>
                </a:solidFill>
              </a:rPr>
              <a:t> work, the desire to concretely assess the way people live. In short, he develops his first analyzes of living conditions on the basis of original field surveys.</a:t>
            </a:r>
          </a:p>
          <a:p>
            <a:endParaRPr lang="fr-FR" b="1" dirty="0" smtClean="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solidFill>
                  <a:schemeClr val="bg1"/>
                </a:solidFill>
              </a:rPr>
              <a:t>Two</a:t>
            </a:r>
            <a:r>
              <a:rPr lang="fr-FR" dirty="0" smtClean="0">
                <a:solidFill>
                  <a:schemeClr val="bg1"/>
                </a:solidFill>
              </a:rPr>
              <a:t> </a:t>
            </a:r>
            <a:r>
              <a:rPr lang="fr-FR" dirty="0" err="1" smtClean="0">
                <a:solidFill>
                  <a:schemeClr val="bg1"/>
                </a:solidFill>
              </a:rPr>
              <a:t>Parallel</a:t>
            </a:r>
            <a:r>
              <a:rPr lang="fr-FR" dirty="0" smtClean="0">
                <a:solidFill>
                  <a:schemeClr val="bg1"/>
                </a:solidFill>
              </a:rPr>
              <a:t> </a:t>
            </a:r>
            <a:r>
              <a:rPr lang="fr-FR" dirty="0" err="1" smtClean="0">
                <a:solidFill>
                  <a:schemeClr val="bg1"/>
                </a:solidFill>
              </a:rPr>
              <a:t>Movements</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fr-FR" b="1" dirty="0" smtClean="0">
                <a:solidFill>
                  <a:schemeClr val="bg1"/>
                </a:solidFill>
              </a:rPr>
              <a:t>Goulet:</a:t>
            </a:r>
          </a:p>
          <a:p>
            <a:r>
              <a:rPr lang="en-US" dirty="0" smtClean="0">
                <a:solidFill>
                  <a:schemeClr val="bg1"/>
                </a:solidFill>
              </a:rPr>
              <a:t>He certainly takes another step in the analysis of living conditions with the notion of existence rationality of existence. Existence Rationality refers to the strategies used by societies or individuals for their practical choices ensuring their survival and satisfying their need for self-esteem and freedom.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solidFill>
                  <a:schemeClr val="bg1"/>
                </a:solidFill>
              </a:rPr>
              <a:t>Two</a:t>
            </a:r>
            <a:r>
              <a:rPr lang="fr-FR" dirty="0" smtClean="0">
                <a:solidFill>
                  <a:schemeClr val="bg1"/>
                </a:solidFill>
              </a:rPr>
              <a:t> </a:t>
            </a:r>
            <a:r>
              <a:rPr lang="fr-FR" dirty="0" err="1" smtClean="0">
                <a:solidFill>
                  <a:schemeClr val="bg1"/>
                </a:solidFill>
              </a:rPr>
              <a:t>Parallel</a:t>
            </a:r>
            <a:r>
              <a:rPr lang="fr-FR" dirty="0" smtClean="0">
                <a:solidFill>
                  <a:schemeClr val="bg1"/>
                </a:solidFill>
              </a:rPr>
              <a:t> </a:t>
            </a:r>
            <a:r>
              <a:rPr lang="fr-FR" dirty="0" err="1" smtClean="0">
                <a:solidFill>
                  <a:schemeClr val="bg1"/>
                </a:solidFill>
              </a:rPr>
              <a:t>Movements</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fr-FR" b="1" dirty="0" smtClean="0">
                <a:solidFill>
                  <a:schemeClr val="bg1"/>
                </a:solidFill>
              </a:rPr>
              <a:t>Goulet:</a:t>
            </a:r>
          </a:p>
          <a:p>
            <a:r>
              <a:rPr lang="en-US" dirty="0" smtClean="0">
                <a:solidFill>
                  <a:schemeClr val="bg1"/>
                </a:solidFill>
              </a:rPr>
              <a:t>The existence rationality deviates from the rationality of economists to anchor itself in a specific social context. It takes into account the values ​​and social norms in which rationality is embedded. With the existence rationality, the analysis of living conditions must be revisited to take into account what people value and social constraints that weigh on the ongoing economic transformations.</a:t>
            </a:r>
            <a:endParaRPr lang="fr-FR" b="1" dirty="0" smtClean="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solidFill>
                  <a:schemeClr val="bg1"/>
                </a:solidFill>
              </a:rPr>
              <a:t>Two</a:t>
            </a:r>
            <a:r>
              <a:rPr lang="fr-FR" dirty="0" smtClean="0">
                <a:solidFill>
                  <a:schemeClr val="bg1"/>
                </a:solidFill>
              </a:rPr>
              <a:t> </a:t>
            </a:r>
            <a:r>
              <a:rPr lang="fr-FR" dirty="0" err="1" smtClean="0">
                <a:solidFill>
                  <a:schemeClr val="bg1"/>
                </a:solidFill>
              </a:rPr>
              <a:t>Parallel</a:t>
            </a:r>
            <a:r>
              <a:rPr lang="fr-FR" dirty="0" smtClean="0">
                <a:solidFill>
                  <a:schemeClr val="bg1"/>
                </a:solidFill>
              </a:rPr>
              <a:t> </a:t>
            </a:r>
            <a:r>
              <a:rPr lang="fr-FR" dirty="0" err="1" smtClean="0">
                <a:solidFill>
                  <a:schemeClr val="bg1"/>
                </a:solidFill>
              </a:rPr>
              <a:t>Movements</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fr-FR" b="1" dirty="0" smtClean="0">
                <a:solidFill>
                  <a:schemeClr val="bg1"/>
                </a:solidFill>
              </a:rPr>
              <a:t>The Abidjan </a:t>
            </a:r>
            <a:r>
              <a:rPr lang="fr-FR" b="1" dirty="0" err="1" smtClean="0">
                <a:solidFill>
                  <a:schemeClr val="bg1"/>
                </a:solidFill>
              </a:rPr>
              <a:t>school</a:t>
            </a:r>
            <a:r>
              <a:rPr lang="fr-FR" b="1" dirty="0" smtClean="0">
                <a:solidFill>
                  <a:schemeClr val="bg1"/>
                </a:solidFill>
              </a:rPr>
              <a:t>:</a:t>
            </a:r>
          </a:p>
          <a:p>
            <a:r>
              <a:rPr lang="en-US" sz="2400" dirty="0" smtClean="0">
                <a:solidFill>
                  <a:schemeClr val="bg1"/>
                </a:solidFill>
              </a:rPr>
              <a:t>In the 1980s and early 1990s, in Côte d’Ivoire, in Abidjan, a set of works is developing which resonates perfectly with this approach. Anchored in an anthropological approach, they are conducted by economists from the University of Abidjan and forge an ethic of community constraint (</a:t>
            </a:r>
            <a:r>
              <a:rPr lang="en-US" sz="2400" dirty="0" err="1" smtClean="0">
                <a:solidFill>
                  <a:schemeClr val="bg1"/>
                </a:solidFill>
              </a:rPr>
              <a:t>Mahieu</a:t>
            </a:r>
            <a:r>
              <a:rPr lang="en-US" sz="2400" dirty="0" smtClean="0">
                <a:solidFill>
                  <a:schemeClr val="bg1"/>
                </a:solidFill>
              </a:rPr>
              <a:t>, 1989).</a:t>
            </a:r>
          </a:p>
          <a:p>
            <a:r>
              <a:rPr lang="en-US" sz="2400" dirty="0" smtClean="0">
                <a:solidFill>
                  <a:schemeClr val="bg1"/>
                </a:solidFill>
              </a:rPr>
              <a:t>This ethic of community constraint is more broadly an ethic of the living conditions and seeks to take into account, in the analyzes of living conditions, the social norms and values that weigh on the economic choices of agents.</a:t>
            </a:r>
          </a:p>
          <a:p>
            <a:endParaRPr lang="fr-FR" b="1" dirty="0" smtClean="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bg1"/>
                </a:solidFill>
              </a:rPr>
              <a:t>The </a:t>
            </a:r>
            <a:r>
              <a:rPr lang="fr-FR" dirty="0" err="1" smtClean="0">
                <a:solidFill>
                  <a:schemeClr val="bg1"/>
                </a:solidFill>
              </a:rPr>
              <a:t>core</a:t>
            </a:r>
            <a:r>
              <a:rPr lang="fr-FR" dirty="0" smtClean="0">
                <a:solidFill>
                  <a:schemeClr val="bg1"/>
                </a:solidFill>
              </a:rPr>
              <a:t> of the Abidjan </a:t>
            </a:r>
            <a:r>
              <a:rPr lang="fr-FR" dirty="0" err="1" smtClean="0">
                <a:solidFill>
                  <a:schemeClr val="bg1"/>
                </a:solidFill>
              </a:rPr>
              <a:t>school</a:t>
            </a:r>
            <a:endParaRPr lang="fr-FR" dirty="0">
              <a:solidFill>
                <a:schemeClr val="bg1"/>
              </a:solidFill>
            </a:endParaRPr>
          </a:p>
        </p:txBody>
      </p:sp>
      <p:sp>
        <p:nvSpPr>
          <p:cNvPr id="3" name="Espace réservé du contenu 2"/>
          <p:cNvSpPr>
            <a:spLocks noGrp="1"/>
          </p:cNvSpPr>
          <p:nvPr>
            <p:ph idx="1"/>
          </p:nvPr>
        </p:nvSpPr>
        <p:spPr/>
        <p:txBody>
          <a:bodyPr>
            <a:noAutofit/>
          </a:bodyPr>
          <a:lstStyle/>
          <a:p>
            <a:r>
              <a:rPr lang="en-US" dirty="0" smtClean="0">
                <a:solidFill>
                  <a:schemeClr val="bg1"/>
                </a:solidFill>
              </a:rPr>
              <a:t>One set of works highlights the high share of inter-household transfers (</a:t>
            </a:r>
            <a:r>
              <a:rPr lang="en-US" dirty="0" err="1" smtClean="0">
                <a:solidFill>
                  <a:schemeClr val="bg1"/>
                </a:solidFill>
              </a:rPr>
              <a:t>Mahieu</a:t>
            </a:r>
            <a:r>
              <a:rPr lang="en-US" dirty="0" smtClean="0">
                <a:solidFill>
                  <a:schemeClr val="bg1"/>
                </a:solidFill>
              </a:rPr>
              <a:t> and </a:t>
            </a:r>
            <a:r>
              <a:rPr lang="en-US" dirty="0" err="1" smtClean="0">
                <a:solidFill>
                  <a:schemeClr val="bg1"/>
                </a:solidFill>
              </a:rPr>
              <a:t>Odunfa</a:t>
            </a:r>
            <a:r>
              <a:rPr lang="en-US" dirty="0" smtClean="0">
                <a:solidFill>
                  <a:schemeClr val="bg1"/>
                </a:solidFill>
              </a:rPr>
              <a:t>, 1988, 1989), whether cash or in-kind transfers, or even the weight due to fosterage systems; which constrains the choices they can make. Failure to comply with social norms often means being excluded from the community.</a:t>
            </a:r>
          </a:p>
          <a:p>
            <a:endParaRPr lang="fr-FR" b="1" dirty="0" smtClean="0">
              <a:solidFill>
                <a:schemeClr val="bg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438</TotalTime>
  <Words>1413</Words>
  <Application>Microsoft Office PowerPoint</Application>
  <PresentationFormat>Affichage à l'écran (4:3)</PresentationFormat>
  <Paragraphs>60</Paragraphs>
  <Slides>19</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19</vt:i4>
      </vt:variant>
    </vt:vector>
  </HeadingPairs>
  <TitlesOfParts>
    <vt:vector size="26" baseType="lpstr">
      <vt:lpstr>Book Antiqua</vt:lpstr>
      <vt:lpstr>Calibri</vt:lpstr>
      <vt:lpstr>Lucida Sans</vt:lpstr>
      <vt:lpstr>Wingdings</vt:lpstr>
      <vt:lpstr>Wingdings 2</vt:lpstr>
      <vt:lpstr>Wingdings 3</vt:lpstr>
      <vt:lpstr>Apex</vt:lpstr>
      <vt:lpstr>A Page of Development Ethics: From Louis Joseph Lebret to the Abidjan School and beyond </vt:lpstr>
      <vt:lpstr>Rationale (1)</vt:lpstr>
      <vt:lpstr>Rationale (2)</vt:lpstr>
      <vt:lpstr>Two Parallel Movements</vt:lpstr>
      <vt:lpstr>Two Parallel Movements</vt:lpstr>
      <vt:lpstr>Two Parallel Movements</vt:lpstr>
      <vt:lpstr>Two Parallel Movements</vt:lpstr>
      <vt:lpstr>Two Parallel Movements</vt:lpstr>
      <vt:lpstr>The core of the Abidjan school</vt:lpstr>
      <vt:lpstr>The core of the Abidjan school</vt:lpstr>
      <vt:lpstr>The core of the Abidjan school</vt:lpstr>
      <vt:lpstr>The core of the Abidjan school</vt:lpstr>
      <vt:lpstr>The Abidjan school  relocates to France</vt:lpstr>
      <vt:lpstr>The Abidjan school  relocates to France</vt:lpstr>
      <vt:lpstr>From Lille to Versailles</vt:lpstr>
      <vt:lpstr>From Lille to Versailles</vt:lpstr>
      <vt:lpstr>Influences</vt:lpstr>
      <vt:lpstr>Influences</vt:lpstr>
      <vt:lpstr>Thank you</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Page of Development Ethics: From Louis Joseph Lebret to the Abidjan School and beyond</dc:title>
  <dc:creator>Aurélie</dc:creator>
  <cp:lastModifiedBy>Dubois</cp:lastModifiedBy>
  <cp:revision>17</cp:revision>
  <cp:lastPrinted>2019-09-02T12:35:14Z</cp:lastPrinted>
  <dcterms:created xsi:type="dcterms:W3CDTF">2019-09-02T09:16:14Z</dcterms:created>
  <dcterms:modified xsi:type="dcterms:W3CDTF">2022-02-06T15:19:12Z</dcterms:modified>
</cp:coreProperties>
</file>