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sldIdLst>
    <p:sldId id="256" r:id="rId2"/>
    <p:sldId id="257" r:id="rId3"/>
    <p:sldId id="259" r:id="rId4"/>
    <p:sldId id="266" r:id="rId5"/>
    <p:sldId id="270" r:id="rId6"/>
    <p:sldId id="269" r:id="rId7"/>
    <p:sldId id="258" r:id="rId8"/>
    <p:sldId id="262" r:id="rId9"/>
    <p:sldId id="263" r:id="rId10"/>
    <p:sldId id="264" r:id="rId11"/>
    <p:sldId id="267" r:id="rId12"/>
    <p:sldId id="265" r:id="rId13"/>
    <p:sldId id="261"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snapToGrid="0" showGuides="1">
      <p:cViewPr varScale="1">
        <p:scale>
          <a:sx n="75" d="100"/>
          <a:sy n="75" d="100"/>
        </p:scale>
        <p:origin x="336" y="56"/>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84221F-299C-9D7B-9DEF-2C36C85B90B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89CF5CA-6335-9B5C-50B0-F0B1BC2C6A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310A8C4-22AA-5E5A-F643-2E0A2FE4FFB8}"/>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E8F3FADE-95F2-15B0-0530-22AA198B55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C1F20FF-ACE0-4779-B6E3-8154719B3FEB}"/>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83212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8EBFD4-3581-5A45-AF7C-3E671DDB9E6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8F43B54-FCBF-5CD2-2198-E7C4FD9F8D4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804CFBC-1BEA-0E90-38A8-3A4F89865A14}"/>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8D182D33-9187-A507-D86A-AB592120F4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DE127BF-4EDF-F3DB-0DDE-BDA94588FB61}"/>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085393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8F2A7FA-6C5E-AE78-FB66-53440534F83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A7489F2-6540-D478-9D1E-1BF248F8475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F664303-993B-7756-A271-C74ADEEA0053}"/>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F76BE572-9950-01A7-7FC4-A4465B82A1E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963D37-6E17-CB90-DFF1-D889C2AEC348}"/>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63885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12B105-7357-A29A-41B2-48D1F2198C8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C10ACF0-395A-F68E-906A-8ECD036D5C0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5E153B-4611-12C0-49F8-54DF5EE5F315}"/>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23A7A107-62CC-77B5-4C81-9828DD39A1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8DDADA2-A0F8-3ABF-A5C2-5B898B1F286E}"/>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41166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BB2805-ED30-5561-FA66-897DC20098B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65734A3-0E81-DABC-C0FE-8BE06E90C8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76A65BD-7A2F-0938-81B8-C969236918D7}"/>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6C93E231-F1EB-04BE-AD30-7A95224EDF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0E64392-0449-B742-971F-D253524810BA}"/>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178836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8345DA-AFD8-2665-75D8-09B09D7BA33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D4316EB-0C4C-96AF-9911-C15CCDFC5C1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61DDBD9-6C4E-BEAE-9F87-D2083ED200E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D17B034-12D5-4AFD-65C8-E7583B1DABCE}"/>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6" name="Espace réservé du pied de page 5">
            <a:extLst>
              <a:ext uri="{FF2B5EF4-FFF2-40B4-BE49-F238E27FC236}">
                <a16:creationId xmlns:a16="http://schemas.microsoft.com/office/drawing/2014/main" id="{20955273-E4F7-9239-E5ED-68E0EF90BEF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6CB256A-6158-89DB-5156-9FF21648D0A9}"/>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1629008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43854A-C646-573E-5685-240A7273F4D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94BB229-7766-5FEB-2924-6494275B0D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2C8F81E-FE58-2803-3A6B-896BFDA1137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48B4E10-B5AD-469B-E55D-921A0539A0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EDC322C-95C1-0877-4D6B-B7A27E97750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182F825-1943-115A-E05B-0F4E0F060159}"/>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8" name="Espace réservé du pied de page 7">
            <a:extLst>
              <a:ext uri="{FF2B5EF4-FFF2-40B4-BE49-F238E27FC236}">
                <a16:creationId xmlns:a16="http://schemas.microsoft.com/office/drawing/2014/main" id="{ECB83453-E49C-5D50-B032-C4EA8AA4E88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5CB67D0-DC89-24FD-CDDF-835EE17B4B48}"/>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104732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CE256C-E9AD-8BFC-BB80-2CF5EA756C5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3ADE9B5-3435-C386-BF19-F856BFDCDF2E}"/>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4" name="Espace réservé du pied de page 3">
            <a:extLst>
              <a:ext uri="{FF2B5EF4-FFF2-40B4-BE49-F238E27FC236}">
                <a16:creationId xmlns:a16="http://schemas.microsoft.com/office/drawing/2014/main" id="{3E1CFE72-E967-D793-780B-2FBA7C085F4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9D601B1-6AF1-A7B8-6DFA-266AE371663C}"/>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112577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EDE261A-561E-C1EC-0F8E-606381429A90}"/>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3" name="Espace réservé du pied de page 2">
            <a:extLst>
              <a:ext uri="{FF2B5EF4-FFF2-40B4-BE49-F238E27FC236}">
                <a16:creationId xmlns:a16="http://schemas.microsoft.com/office/drawing/2014/main" id="{92D7B9E0-CD7F-244A-6443-74523B7F826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B02642A-7CDC-88C4-B7E8-D7E846A7E2E0}"/>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54995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6F31C0-71A3-2FEE-E76B-53CC693B863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3413806-F027-ABD4-DAF1-FCB05D7DF3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346E969-B01A-5078-9C67-A33F95669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DFBAA94-1350-7595-6754-85B55AB940C5}"/>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6" name="Espace réservé du pied de page 5">
            <a:extLst>
              <a:ext uri="{FF2B5EF4-FFF2-40B4-BE49-F238E27FC236}">
                <a16:creationId xmlns:a16="http://schemas.microsoft.com/office/drawing/2014/main" id="{5B09776F-316F-11E7-A7A0-424CFB91C80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FAAE359-A97E-BA8F-4CA9-CAC7311CB1A0}"/>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810482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B7954E-D138-9DEE-2D53-A2B19D9F311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9B5D730-42FD-3C1E-8097-BBC1AF8F3E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30DB6B5-F527-E647-8674-F16502E49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1D1A2E3-6573-282C-1B5D-83E3CDD19077}"/>
              </a:ext>
            </a:extLst>
          </p:cNvPr>
          <p:cNvSpPr>
            <a:spLocks noGrp="1"/>
          </p:cNvSpPr>
          <p:nvPr>
            <p:ph type="dt" sz="half" idx="10"/>
          </p:nvPr>
        </p:nvSpPr>
        <p:spPr/>
        <p:txBody>
          <a:bodyPr/>
          <a:lstStyle/>
          <a:p>
            <a:fld id="{E024E67C-AE51-4FEE-BC9E-94833E842802}" type="datetimeFigureOut">
              <a:rPr lang="fr-FR" smtClean="0"/>
              <a:t>18/06/2025</a:t>
            </a:fld>
            <a:endParaRPr lang="fr-FR"/>
          </a:p>
        </p:txBody>
      </p:sp>
      <p:sp>
        <p:nvSpPr>
          <p:cNvPr id="6" name="Espace réservé du pied de page 5">
            <a:extLst>
              <a:ext uri="{FF2B5EF4-FFF2-40B4-BE49-F238E27FC236}">
                <a16:creationId xmlns:a16="http://schemas.microsoft.com/office/drawing/2014/main" id="{E8FA89A6-C62C-F651-14AA-C0F9DF2E97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9792ED5-58CB-AB75-92B7-54B96AFCE903}"/>
              </a:ext>
            </a:extLst>
          </p:cNvPr>
          <p:cNvSpPr>
            <a:spLocks noGrp="1"/>
          </p:cNvSpPr>
          <p:nvPr>
            <p:ph type="sldNum" sz="quarter" idx="12"/>
          </p:nvPr>
        </p:nvSpPr>
        <p:spPr/>
        <p:txBody>
          <a:bodyPr/>
          <a:lstStyle/>
          <a:p>
            <a:fld id="{1094DBD8-6B3E-4FCC-AFA4-C346C5975629}" type="slidenum">
              <a:rPr lang="fr-FR" smtClean="0"/>
              <a:t>‹N°›</a:t>
            </a:fld>
            <a:endParaRPr lang="fr-FR"/>
          </a:p>
        </p:txBody>
      </p:sp>
    </p:spTree>
    <p:extLst>
      <p:ext uri="{BB962C8B-B14F-4D97-AF65-F5344CB8AC3E}">
        <p14:creationId xmlns:p14="http://schemas.microsoft.com/office/powerpoint/2010/main" val="213702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4F1C58-F45A-7B02-49B8-6B63AF61D1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7A9472B-88F6-6116-C075-9DF71418EB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092EA5-BDC6-46D2-C46F-26EC07BD0D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4E67C-AE51-4FEE-BC9E-94833E842802}" type="datetimeFigureOut">
              <a:rPr lang="fr-FR" smtClean="0"/>
              <a:t>18/06/2025</a:t>
            </a:fld>
            <a:endParaRPr lang="fr-FR"/>
          </a:p>
        </p:txBody>
      </p:sp>
      <p:sp>
        <p:nvSpPr>
          <p:cNvPr id="5" name="Espace réservé du pied de page 4">
            <a:extLst>
              <a:ext uri="{FF2B5EF4-FFF2-40B4-BE49-F238E27FC236}">
                <a16:creationId xmlns:a16="http://schemas.microsoft.com/office/drawing/2014/main" id="{B74E68FE-A07D-1498-7B47-6C621127FE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2A1620B-7DC5-D2B9-5DC9-522837EE7F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4DBD8-6B3E-4FCC-AFA4-C346C5975629}" type="slidenum">
              <a:rPr lang="fr-FR" smtClean="0"/>
              <a:t>‹N°›</a:t>
            </a:fld>
            <a:endParaRPr lang="fr-FR"/>
          </a:p>
        </p:txBody>
      </p:sp>
    </p:spTree>
    <p:extLst>
      <p:ext uri="{BB962C8B-B14F-4D97-AF65-F5344CB8AC3E}">
        <p14:creationId xmlns:p14="http://schemas.microsoft.com/office/powerpoint/2010/main" val="643359406"/>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B2E12640-4F66-1555-A287-1E1E94883AC0}"/>
              </a:ext>
            </a:extLst>
          </p:cNvPr>
          <p:cNvSpPr>
            <a:spLocks noGrp="1"/>
          </p:cNvSpPr>
          <p:nvPr>
            <p:ph type="subTitle" idx="1"/>
          </p:nvPr>
        </p:nvSpPr>
        <p:spPr>
          <a:xfrm>
            <a:off x="1762812" y="1828800"/>
            <a:ext cx="7956223" cy="4308050"/>
          </a:xfrm>
        </p:spPr>
        <p:txBody>
          <a:bodyPr>
            <a:normAutofit fontScale="92500" lnSpcReduction="10000"/>
          </a:bodyPr>
          <a:lstStyle/>
          <a:p>
            <a:pPr algn="ctr"/>
            <a:endParaRPr lang="fr-FR" sz="2800" b="1" dirty="0">
              <a:latin typeface="Times New Roman" panose="02020603050405020304" pitchFamily="18" charset="0"/>
              <a:cs typeface="Times New Roman" panose="02020603050405020304" pitchFamily="18" charset="0"/>
            </a:endParaRPr>
          </a:p>
          <a:p>
            <a:pPr algn="ctr"/>
            <a:r>
              <a:rPr lang="fr-FR" sz="3500" b="1" dirty="0">
                <a:solidFill>
                  <a:schemeClr val="tx1"/>
                </a:solidFill>
                <a:latin typeface="Times New Roman" panose="02020603050405020304" pitchFamily="18" charset="0"/>
                <a:cs typeface="Times New Roman" panose="02020603050405020304" pitchFamily="18" charset="0"/>
              </a:rPr>
              <a:t>JUMI 2025</a:t>
            </a:r>
          </a:p>
          <a:p>
            <a:pPr algn="ctr"/>
            <a:r>
              <a:rPr lang="fr-FR" sz="3500" b="1" dirty="0">
                <a:solidFill>
                  <a:schemeClr val="tx1"/>
                </a:solidFill>
                <a:latin typeface="Times New Roman" panose="02020603050405020304" pitchFamily="18" charset="0"/>
                <a:cs typeface="Times New Roman" panose="02020603050405020304" pitchFamily="18" charset="0"/>
              </a:rPr>
              <a:t>16</a:t>
            </a:r>
            <a:r>
              <a:rPr lang="fr-FR" sz="3500" b="1" dirty="0">
                <a:latin typeface="Times New Roman" panose="02020603050405020304" pitchFamily="18" charset="0"/>
                <a:cs typeface="Times New Roman" panose="02020603050405020304" pitchFamily="18" charset="0"/>
              </a:rPr>
              <a:t>-</a:t>
            </a:r>
            <a:r>
              <a:rPr lang="fr-FR" sz="3500" b="1" dirty="0">
                <a:solidFill>
                  <a:schemeClr val="tx1"/>
                </a:solidFill>
                <a:latin typeface="Times New Roman" panose="02020603050405020304" pitchFamily="18" charset="0"/>
                <a:cs typeface="Times New Roman" panose="02020603050405020304" pitchFamily="18" charset="0"/>
              </a:rPr>
              <a:t>19 juin</a:t>
            </a:r>
          </a:p>
          <a:p>
            <a:pPr algn="ctr"/>
            <a:r>
              <a:rPr lang="fr-FR" sz="3500" b="1" dirty="0">
                <a:solidFill>
                  <a:schemeClr val="tx1"/>
                </a:solidFill>
                <a:latin typeface="Times New Roman" panose="02020603050405020304" pitchFamily="18" charset="0"/>
                <a:cs typeface="Times New Roman" panose="02020603050405020304" pitchFamily="18" charset="0"/>
              </a:rPr>
              <a:t>Hôtel du Phare, Mahajanga,</a:t>
            </a:r>
          </a:p>
          <a:p>
            <a:pPr algn="ctr"/>
            <a:r>
              <a:rPr lang="fr-FR" sz="3500" b="1" dirty="0">
                <a:solidFill>
                  <a:schemeClr val="tx1"/>
                </a:solidFill>
                <a:latin typeface="Times New Roman" panose="02020603050405020304" pitchFamily="18" charset="0"/>
                <a:cs typeface="Times New Roman" panose="02020603050405020304" pitchFamily="18" charset="0"/>
              </a:rPr>
              <a:t> MADAGASCAR</a:t>
            </a:r>
          </a:p>
          <a:p>
            <a:pPr algn="ctr"/>
            <a:endParaRPr lang="fr-FR" sz="2800" b="1" dirty="0">
              <a:solidFill>
                <a:schemeClr val="tx1"/>
              </a:solidFill>
              <a:latin typeface="Times New Roman" panose="02020603050405020304" pitchFamily="18" charset="0"/>
              <a:cs typeface="Times New Roman" panose="02020603050405020304" pitchFamily="18" charset="0"/>
            </a:endParaRPr>
          </a:p>
          <a:p>
            <a:pPr algn="ctr"/>
            <a:endParaRPr lang="fr-FR" sz="2800" b="1" dirty="0">
              <a:solidFill>
                <a:schemeClr val="tx1"/>
              </a:solidFill>
              <a:latin typeface="Times New Roman" panose="02020603050405020304" pitchFamily="18" charset="0"/>
              <a:cs typeface="Times New Roman" panose="02020603050405020304" pitchFamily="18" charset="0"/>
            </a:endParaRPr>
          </a:p>
          <a:p>
            <a:pPr algn="ctr"/>
            <a:endParaRPr lang="fr-FR" sz="2800" b="1" dirty="0">
              <a:solidFill>
                <a:schemeClr val="tx1"/>
              </a:solidFill>
              <a:latin typeface="Times New Roman" panose="02020603050405020304" pitchFamily="18" charset="0"/>
              <a:cs typeface="Times New Roman" panose="02020603050405020304" pitchFamily="18" charset="0"/>
            </a:endParaRPr>
          </a:p>
          <a:p>
            <a:r>
              <a:rPr lang="fr-FR" sz="2800" b="1" dirty="0">
                <a:latin typeface="Times New Roman" panose="02020603050405020304" pitchFamily="18" charset="0"/>
                <a:cs typeface="Times New Roman" panose="02020603050405020304" pitchFamily="18" charset="0"/>
              </a:rPr>
              <a:t>Antenne UMI Abidjan</a:t>
            </a:r>
          </a:p>
        </p:txBody>
      </p:sp>
      <p:pic>
        <p:nvPicPr>
          <p:cNvPr id="5" name="Image 4">
            <a:extLst>
              <a:ext uri="{FF2B5EF4-FFF2-40B4-BE49-F238E27FC236}">
                <a16:creationId xmlns:a16="http://schemas.microsoft.com/office/drawing/2014/main" id="{118645F7-B573-D384-114D-606854F593DD}"/>
              </a:ext>
            </a:extLst>
          </p:cNvPr>
          <p:cNvPicPr>
            <a:picLocks noChangeAspect="1"/>
          </p:cNvPicPr>
          <p:nvPr/>
        </p:nvPicPr>
        <p:blipFill>
          <a:blip r:embed="rId2"/>
          <a:srcRect l="11296" t="-1" r="71494" b="-17923"/>
          <a:stretch>
            <a:fillRect/>
          </a:stretch>
        </p:blipFill>
        <p:spPr>
          <a:xfrm>
            <a:off x="1404594" y="537328"/>
            <a:ext cx="2271860" cy="1111398"/>
          </a:xfrm>
          <a:prstGeom prst="rect">
            <a:avLst/>
          </a:prstGeom>
        </p:spPr>
      </p:pic>
      <p:pic>
        <p:nvPicPr>
          <p:cNvPr id="7" name="Image 6">
            <a:extLst>
              <a:ext uri="{FF2B5EF4-FFF2-40B4-BE49-F238E27FC236}">
                <a16:creationId xmlns:a16="http://schemas.microsoft.com/office/drawing/2014/main" id="{16442224-B62B-9F58-E21B-47B80962288E}"/>
              </a:ext>
            </a:extLst>
          </p:cNvPr>
          <p:cNvPicPr>
            <a:picLocks noChangeAspect="1"/>
          </p:cNvPicPr>
          <p:nvPr/>
        </p:nvPicPr>
        <p:blipFill>
          <a:blip r:embed="rId3"/>
          <a:stretch>
            <a:fillRect/>
          </a:stretch>
        </p:blipFill>
        <p:spPr>
          <a:xfrm>
            <a:off x="7527059" y="537328"/>
            <a:ext cx="3078096" cy="1018162"/>
          </a:xfrm>
          <a:prstGeom prst="rect">
            <a:avLst/>
          </a:prstGeom>
        </p:spPr>
      </p:pic>
    </p:spTree>
    <p:extLst>
      <p:ext uri="{BB962C8B-B14F-4D97-AF65-F5344CB8AC3E}">
        <p14:creationId xmlns:p14="http://schemas.microsoft.com/office/powerpoint/2010/main" val="1579673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BCC239-45D5-A66C-007E-79755CD95AD3}"/>
              </a:ext>
            </a:extLst>
          </p:cNvPr>
          <p:cNvSpPr>
            <a:spLocks noGrp="1"/>
          </p:cNvSpPr>
          <p:nvPr>
            <p:ph type="title"/>
          </p:nvPr>
        </p:nvSpPr>
        <p:spPr>
          <a:xfrm>
            <a:off x="1300898" y="155543"/>
            <a:ext cx="10203713" cy="687540"/>
          </a:xfrm>
        </p:spPr>
        <p:txBody>
          <a:bodyPr>
            <a:noAutofit/>
          </a:bodyPr>
          <a:lstStyle/>
          <a:p>
            <a:pPr algn="ct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CROISEMENT DES SAVOIRS ET POLITIQUES PUBLIQUES </a:t>
            </a:r>
            <a:br>
              <a:rPr lang="fr-FR" sz="2000" dirty="0">
                <a:latin typeface="Times New Roman" panose="02020603050405020304" pitchFamily="18" charset="0"/>
                <a:cs typeface="Times New Roman" panose="02020603050405020304" pitchFamily="18" charset="0"/>
              </a:rPr>
            </a:br>
            <a:endParaRPr lang="fr-FR" sz="2000"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6766FE19-CABB-A803-E4B9-B47BF41E7A6D}"/>
              </a:ext>
            </a:extLst>
          </p:cNvPr>
          <p:cNvSpPr>
            <a:spLocks noGrp="1"/>
          </p:cNvSpPr>
          <p:nvPr>
            <p:ph idx="1"/>
          </p:nvPr>
        </p:nvSpPr>
        <p:spPr>
          <a:xfrm>
            <a:off x="311086" y="946778"/>
            <a:ext cx="11359298" cy="5755680"/>
          </a:xfrm>
        </p:spPr>
        <p:txBody>
          <a:bodyPr>
            <a:noAutofit/>
          </a:bodyPr>
          <a:lstStyle/>
          <a:p>
            <a:pPr marL="0" indent="0">
              <a:buNone/>
            </a:pPr>
            <a:r>
              <a:rPr lang="fr-FR" sz="2600" dirty="0">
                <a:latin typeface="Times New Roman" panose="02020603050405020304" pitchFamily="18" charset="0"/>
                <a:cs typeface="Times New Roman" panose="02020603050405020304" pitchFamily="18" charset="0"/>
              </a:rPr>
              <a:t>Le Croisement des Savoirs est une démarche innovante développée par ATD Quart Monde, qui met en relation trois types de savoirs : </a:t>
            </a:r>
            <a:r>
              <a:rPr lang="fr-FR" sz="2600" b="1" dirty="0">
                <a:latin typeface="Times New Roman" panose="02020603050405020304" pitchFamily="18" charset="0"/>
                <a:cs typeface="Times New Roman" panose="02020603050405020304" pitchFamily="18" charset="0"/>
              </a:rPr>
              <a:t>académique, professionnel et d’expérience de vie</a:t>
            </a:r>
            <a:r>
              <a:rPr lang="fr-FR" sz="2600" dirty="0">
                <a:latin typeface="Times New Roman" panose="02020603050405020304" pitchFamily="18" charset="0"/>
                <a:cs typeface="Times New Roman" panose="02020603050405020304" pitchFamily="18" charset="0"/>
              </a:rPr>
              <a:t>, notamment celui des personnes touchées par une situation. Ex: la pauvreté.</a:t>
            </a:r>
          </a:p>
          <a:p>
            <a:pPr marL="0" indent="0">
              <a:buNone/>
            </a:pPr>
            <a:r>
              <a:rPr lang="fr-FR" sz="2600" b="1" i="1" dirty="0">
                <a:solidFill>
                  <a:srgbClr val="0070C0"/>
                </a:solidFill>
                <a:latin typeface="Times New Roman" panose="02020603050405020304" pitchFamily="18" charset="0"/>
                <a:cs typeface="Times New Roman" panose="02020603050405020304" pitchFamily="18" charset="0"/>
              </a:rPr>
              <a:t>Le mouvement ATD Quart monde est créé en 1957 par le père Joseph </a:t>
            </a:r>
            <a:r>
              <a:rPr lang="fr-FR" sz="2600" b="1" i="1" dirty="0" err="1">
                <a:solidFill>
                  <a:srgbClr val="0070C0"/>
                </a:solidFill>
                <a:latin typeface="Times New Roman" panose="02020603050405020304" pitchFamily="18" charset="0"/>
                <a:cs typeface="Times New Roman" panose="02020603050405020304" pitchFamily="18" charset="0"/>
              </a:rPr>
              <a:t>Wresinski</a:t>
            </a:r>
            <a:r>
              <a:rPr lang="fr-FR" sz="2600" b="1" i="1" dirty="0">
                <a:solidFill>
                  <a:srgbClr val="0070C0"/>
                </a:solidFill>
                <a:latin typeface="Times New Roman" panose="02020603050405020304" pitchFamily="18" charset="0"/>
                <a:cs typeface="Times New Roman" panose="02020603050405020304" pitchFamily="18" charset="0"/>
              </a:rPr>
              <a:t>, avec des familles vivant dans le camp de relogement Château-de-France à Noisy-le-Grand en banlieue parisienne</a:t>
            </a:r>
          </a:p>
          <a:p>
            <a:pPr marL="0" indent="0">
              <a:buNone/>
            </a:pPr>
            <a:r>
              <a:rPr lang="fr-FR" sz="2600" dirty="0">
                <a:latin typeface="Times New Roman" panose="02020603050405020304" pitchFamily="18" charset="0"/>
                <a:cs typeface="Times New Roman" panose="02020603050405020304" pitchFamily="18" charset="0"/>
              </a:rPr>
              <a:t>Cette approche favorise un </a:t>
            </a:r>
            <a:r>
              <a:rPr lang="fr-FR" sz="2600" b="1" i="1" dirty="0">
                <a:latin typeface="Times New Roman" panose="02020603050405020304" pitchFamily="18" charset="0"/>
                <a:cs typeface="Times New Roman" panose="02020603050405020304" pitchFamily="18" charset="0"/>
              </a:rPr>
              <a:t>climat de confiance</a:t>
            </a:r>
            <a:r>
              <a:rPr lang="fr-FR" sz="2600" b="1" dirty="0">
                <a:latin typeface="Times New Roman" panose="02020603050405020304" pitchFamily="18" charset="0"/>
                <a:cs typeface="Times New Roman" panose="02020603050405020304" pitchFamily="18" charset="0"/>
              </a:rPr>
              <a:t> </a:t>
            </a:r>
            <a:r>
              <a:rPr lang="fr-FR" sz="2600" dirty="0">
                <a:latin typeface="Times New Roman" panose="02020603050405020304" pitchFamily="18" charset="0"/>
                <a:cs typeface="Times New Roman" panose="02020603050405020304" pitchFamily="18" charset="0"/>
              </a:rPr>
              <a:t>et le </a:t>
            </a:r>
            <a:r>
              <a:rPr lang="fr-FR" sz="2600" b="1" i="1" dirty="0">
                <a:latin typeface="Times New Roman" panose="02020603050405020304" pitchFamily="18" charset="0"/>
                <a:cs typeface="Times New Roman" panose="02020603050405020304" pitchFamily="18" charset="0"/>
              </a:rPr>
              <a:t>partage des compréhensions</a:t>
            </a:r>
            <a:r>
              <a:rPr lang="fr-FR" sz="2600" b="1" dirty="0">
                <a:latin typeface="Times New Roman" panose="02020603050405020304" pitchFamily="18" charset="0"/>
                <a:cs typeface="Times New Roman" panose="02020603050405020304" pitchFamily="18" charset="0"/>
              </a:rPr>
              <a:t> </a:t>
            </a:r>
            <a:r>
              <a:rPr lang="fr-FR" sz="2600" dirty="0">
                <a:latin typeface="Times New Roman" panose="02020603050405020304" pitchFamily="18" charset="0"/>
                <a:cs typeface="Times New Roman" panose="02020603050405020304" pitchFamily="18" charset="0"/>
              </a:rPr>
              <a:t>entre scientifiques, professionnels et personnes concernées, afin de concevoir des politiques plus justes et inclusives</a:t>
            </a:r>
            <a:r>
              <a:rPr lang="fr-FR" sz="2600" dirty="0"/>
              <a:t>.</a:t>
            </a:r>
          </a:p>
          <a:p>
            <a:pPr marL="0" indent="0">
              <a:buNone/>
            </a:pPr>
            <a:r>
              <a:rPr lang="fr-FR" sz="2600" b="1" dirty="0">
                <a:latin typeface="Times New Roman" panose="02020603050405020304" pitchFamily="18" charset="0"/>
                <a:cs typeface="Times New Roman" panose="02020603050405020304" pitchFamily="18" charset="0"/>
              </a:rPr>
              <a:t>Application du croisement des savoirs sur la pauvreté </a:t>
            </a:r>
          </a:p>
          <a:p>
            <a:pPr marL="0" indent="0">
              <a:buNone/>
            </a:pPr>
            <a:r>
              <a:rPr lang="fr-FR" sz="2600" dirty="0">
                <a:latin typeface="Times New Roman" panose="02020603050405020304" pitchFamily="18" charset="0"/>
                <a:cs typeface="Times New Roman" panose="02020603050405020304" pitchFamily="18" charset="0"/>
              </a:rPr>
              <a:t>Appliquée à la pauvreté dans plusieurs pays (ex: France, États-Unis, Bolivie, Bangladesh, etc.), la démarche a permis d’identifier 9 dimensions qui sont contenus dans 3 dimensions interdépendantes. </a:t>
            </a:r>
          </a:p>
          <a:p>
            <a:pPr marL="0" indent="0">
              <a:buNone/>
            </a:pPr>
            <a:r>
              <a:rPr lang="fr-FR" sz="2600" dirty="0">
                <a:latin typeface="Times New Roman" panose="02020603050405020304" pitchFamily="18" charset="0"/>
                <a:cs typeface="Times New Roman" panose="02020603050405020304" pitchFamily="18" charset="0"/>
              </a:rPr>
              <a:t> </a:t>
            </a:r>
          </a:p>
          <a:p>
            <a:pPr marL="0" indent="0">
              <a:buNone/>
            </a:pPr>
            <a:endParaRPr lang="fr-FR" sz="2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751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91A156-F91F-05C9-ACF0-76B17A49EA67}"/>
              </a:ext>
            </a:extLst>
          </p:cNvPr>
          <p:cNvSpPr>
            <a:spLocks noGrp="1"/>
          </p:cNvSpPr>
          <p:nvPr>
            <p:ph type="title"/>
          </p:nvPr>
        </p:nvSpPr>
        <p:spPr>
          <a:xfrm>
            <a:off x="838200" y="365125"/>
            <a:ext cx="10515600" cy="502141"/>
          </a:xfrm>
        </p:spPr>
        <p:txBody>
          <a:bodyPr>
            <a:noAutofit/>
          </a:bodyPr>
          <a:lstStyle/>
          <a:p>
            <a:pPr algn="ctr"/>
            <a:r>
              <a:rPr lang="fr-FR" sz="2000" b="1" dirty="0">
                <a:latin typeface="Times New Roman" panose="02020603050405020304" pitchFamily="18" charset="0"/>
                <a:cs typeface="Times New Roman" panose="02020603050405020304" pitchFamily="18" charset="0"/>
              </a:rPr>
              <a:t>CROISEMENT DES SAVOIRS ET POLITIQUES PUBLIQUES</a:t>
            </a:r>
          </a:p>
        </p:txBody>
      </p:sp>
      <p:sp>
        <p:nvSpPr>
          <p:cNvPr id="3" name="Espace réservé du contenu 2">
            <a:extLst>
              <a:ext uri="{FF2B5EF4-FFF2-40B4-BE49-F238E27FC236}">
                <a16:creationId xmlns:a16="http://schemas.microsoft.com/office/drawing/2014/main" id="{72CCD550-480D-EFA6-CF72-35F5B73592BE}"/>
              </a:ext>
            </a:extLst>
          </p:cNvPr>
          <p:cNvSpPr>
            <a:spLocks noGrp="1"/>
          </p:cNvSpPr>
          <p:nvPr>
            <p:ph idx="1"/>
          </p:nvPr>
        </p:nvSpPr>
        <p:spPr>
          <a:xfrm>
            <a:off x="405353" y="1046374"/>
            <a:ext cx="11519554" cy="5656083"/>
          </a:xfrm>
        </p:spPr>
        <p:txBody>
          <a:bodyPr>
            <a:normAutofit/>
          </a:bodyPr>
          <a:lstStyle/>
          <a:p>
            <a:pPr marL="0" indent="0">
              <a:buNone/>
            </a:pPr>
            <a:r>
              <a:rPr lang="fr-FR" sz="2600" b="1" dirty="0">
                <a:latin typeface="Times New Roman" panose="02020603050405020304" pitchFamily="18" charset="0"/>
                <a:cs typeface="Times New Roman" panose="02020603050405020304" pitchFamily="18" charset="0"/>
              </a:rPr>
              <a:t>03 dimensions familières (connues) de la pauvreté portant sur les Privations: </a:t>
            </a:r>
            <a:r>
              <a:rPr lang="fr-FR" sz="2600" dirty="0">
                <a:latin typeface="Times New Roman" panose="02020603050405020304" pitchFamily="18" charset="0"/>
                <a:cs typeface="Times New Roman" panose="02020603050405020304" pitchFamily="18" charset="0"/>
              </a:rPr>
              <a:t>Manque de travail décent ; Revenu insuffisant et précaire ; Privations matérielles et sociales</a:t>
            </a:r>
            <a:r>
              <a:rPr lang="fr-FR" sz="2600" i="1" dirty="0">
                <a:latin typeface="Times New Roman" panose="02020603050405020304" pitchFamily="18" charset="0"/>
                <a:cs typeface="Times New Roman" panose="02020603050405020304" pitchFamily="18" charset="0"/>
              </a:rPr>
              <a:t>.</a:t>
            </a:r>
          </a:p>
          <a:p>
            <a:pPr marL="0" indent="0">
              <a:buNone/>
            </a:pPr>
            <a:r>
              <a:rPr lang="fr-FR" sz="2600" b="1" dirty="0">
                <a:latin typeface="Times New Roman" panose="02020603050405020304" pitchFamily="18" charset="0"/>
                <a:cs typeface="Times New Roman" panose="02020603050405020304" pitchFamily="18" charset="0"/>
              </a:rPr>
              <a:t>06 dimensions cachées</a:t>
            </a:r>
          </a:p>
          <a:p>
            <a:pPr marL="0" indent="0">
              <a:buNone/>
            </a:pPr>
            <a:r>
              <a:rPr lang="fr-FR" sz="2600" b="1" dirty="0">
                <a:latin typeface="Times New Roman" panose="02020603050405020304" pitchFamily="18" charset="0"/>
                <a:cs typeface="Times New Roman" panose="02020603050405020304" pitchFamily="18" charset="0"/>
              </a:rPr>
              <a:t>Le cœur de l’expérience</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Dépossession du pouvoir d’agir ; </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Combat (lutte) et résistance ; </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Souffrance dans le corps, l’esprit et le cœur.</a:t>
            </a:r>
            <a:endParaRPr lang="fr-FR" sz="2600" dirty="0">
              <a:latin typeface="Times New Roman" panose="02020603050405020304" pitchFamily="18" charset="0"/>
              <a:cs typeface="Times New Roman" panose="02020603050405020304" pitchFamily="18" charset="0"/>
            </a:endParaRPr>
          </a:p>
          <a:p>
            <a:pPr marL="0" indent="0">
              <a:buNone/>
            </a:pPr>
            <a:r>
              <a:rPr lang="fr-FR" sz="2600" b="1" dirty="0">
                <a:latin typeface="Times New Roman" panose="02020603050405020304" pitchFamily="18" charset="0"/>
                <a:cs typeface="Times New Roman" panose="02020603050405020304" pitchFamily="18" charset="0"/>
              </a:rPr>
              <a:t>Dynamiques relationnelles </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Maltraitance institutionnelle ; </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Maltraitance sociale ; </a:t>
            </a:r>
            <a:endParaRPr lang="fr-FR" sz="2600" dirty="0">
              <a:latin typeface="Times New Roman" panose="02020603050405020304" pitchFamily="18" charset="0"/>
              <a:cs typeface="Times New Roman" panose="02020603050405020304" pitchFamily="18" charset="0"/>
            </a:endParaRPr>
          </a:p>
          <a:p>
            <a:pPr lvl="1"/>
            <a:r>
              <a:rPr lang="fr-FR" sz="2600" i="1" dirty="0">
                <a:latin typeface="Times New Roman" panose="02020603050405020304" pitchFamily="18" charset="0"/>
                <a:cs typeface="Times New Roman" panose="02020603050405020304" pitchFamily="18" charset="0"/>
              </a:rPr>
              <a:t>Contributions non reconnues. </a:t>
            </a:r>
            <a:endParaRPr lang="fr-FR" sz="2600" dirty="0">
              <a:latin typeface="Times New Roman" panose="02020603050405020304" pitchFamily="18" charset="0"/>
              <a:cs typeface="Times New Roman" panose="02020603050405020304" pitchFamily="18" charset="0"/>
            </a:endParaRPr>
          </a:p>
          <a:p>
            <a:pPr lvl="0"/>
            <a:endParaRPr lang="fr-FR" sz="2600" dirty="0">
              <a:latin typeface="Times New Roman" panose="02020603050405020304" pitchFamily="18" charset="0"/>
              <a:cs typeface="Times New Roman" panose="02020603050405020304" pitchFamily="18" charset="0"/>
            </a:endParaRPr>
          </a:p>
          <a:p>
            <a:endParaRPr lang="fr-F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3505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B0042B-77F6-7492-3FFD-6596040CE7A7}"/>
              </a:ext>
            </a:extLst>
          </p:cNvPr>
          <p:cNvSpPr>
            <a:spLocks noGrp="1"/>
          </p:cNvSpPr>
          <p:nvPr>
            <p:ph type="title"/>
          </p:nvPr>
        </p:nvSpPr>
        <p:spPr>
          <a:xfrm>
            <a:off x="1338606" y="298269"/>
            <a:ext cx="10166006" cy="521863"/>
          </a:xfrm>
        </p:spPr>
        <p:txBody>
          <a:bodyPr>
            <a:noAutofit/>
          </a:bodyPr>
          <a:lstStyle/>
          <a:p>
            <a:pPr algn="ctr"/>
            <a:r>
              <a:rPr lang="fr-FR" sz="2000" b="1" dirty="0">
                <a:latin typeface="Times New Roman" panose="02020603050405020304" pitchFamily="18" charset="0"/>
                <a:cs typeface="Times New Roman" panose="02020603050405020304" pitchFamily="18" charset="0"/>
              </a:rPr>
              <a:t>CROISEMENT</a:t>
            </a:r>
            <a:r>
              <a:rPr lang="fr-FR" sz="2400" b="1"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DES SAVOIRS ET POLITIQUES PUBLIQUES</a:t>
            </a:r>
          </a:p>
        </p:txBody>
      </p:sp>
      <p:sp>
        <p:nvSpPr>
          <p:cNvPr id="3" name="Espace réservé du contenu 2">
            <a:extLst>
              <a:ext uri="{FF2B5EF4-FFF2-40B4-BE49-F238E27FC236}">
                <a16:creationId xmlns:a16="http://schemas.microsoft.com/office/drawing/2014/main" id="{D84B2A4F-D0C9-D007-F400-401548B147F5}"/>
              </a:ext>
            </a:extLst>
          </p:cNvPr>
          <p:cNvSpPr>
            <a:spLocks noGrp="1"/>
          </p:cNvSpPr>
          <p:nvPr>
            <p:ph idx="1"/>
          </p:nvPr>
        </p:nvSpPr>
        <p:spPr>
          <a:xfrm>
            <a:off x="452487" y="1115505"/>
            <a:ext cx="10944519" cy="5106186"/>
          </a:xfrm>
        </p:spPr>
        <p:txBody>
          <a:bodyPr>
            <a:normAutofit/>
          </a:bodyPr>
          <a:lstStyle/>
          <a:p>
            <a:pPr lvl="0"/>
            <a:endParaRPr lang="fr-FR" sz="2600" b="1" dirty="0">
              <a:latin typeface="Times New Roman" panose="02020603050405020304" pitchFamily="18" charset="0"/>
              <a:cs typeface="Times New Roman" panose="02020603050405020304" pitchFamily="18" charset="0"/>
            </a:endParaRPr>
          </a:p>
          <a:p>
            <a:pPr lvl="0"/>
            <a:r>
              <a:rPr lang="fr-FR" sz="2600" b="1" dirty="0">
                <a:latin typeface="Times New Roman" panose="02020603050405020304" pitchFamily="18" charset="0"/>
                <a:cs typeface="Times New Roman" panose="02020603050405020304" pitchFamily="18" charset="0"/>
              </a:rPr>
              <a:t>Impact attendu sur les politiques publiques</a:t>
            </a:r>
            <a:r>
              <a:rPr lang="fr-FR" sz="2600" dirty="0">
                <a:latin typeface="Times New Roman" panose="02020603050405020304" pitchFamily="18" charset="0"/>
                <a:cs typeface="Times New Roman" panose="02020603050405020304" pitchFamily="18" charset="0"/>
              </a:rPr>
              <a:t> : Le croisement des savoirs permet de mieux comprendre la complexité des situations vécues, d’impliquer toutes les parties prenantes, et de donner une voix aux personnes souvent ignorées, pour des décisions publiques plus pertinentes.</a:t>
            </a:r>
          </a:p>
          <a:p>
            <a:pPr marL="0" lvl="0" indent="0">
              <a:buNone/>
            </a:pPr>
            <a:endParaRPr lang="fr-FR" sz="2600" dirty="0">
              <a:latin typeface="Times New Roman" panose="02020603050405020304" pitchFamily="18" charset="0"/>
              <a:cs typeface="Times New Roman" panose="02020603050405020304" pitchFamily="18" charset="0"/>
            </a:endParaRPr>
          </a:p>
          <a:p>
            <a:pPr lvl="0"/>
            <a:r>
              <a:rPr lang="fr-FR" sz="2600" b="1" dirty="0">
                <a:latin typeface="Times New Roman" panose="02020603050405020304" pitchFamily="18" charset="0"/>
                <a:cs typeface="Times New Roman" panose="02020603050405020304" pitchFamily="18" charset="0"/>
              </a:rPr>
              <a:t>Perspectives</a:t>
            </a:r>
            <a:r>
              <a:rPr lang="fr-FR" sz="2600" dirty="0">
                <a:latin typeface="Times New Roman" panose="02020603050405020304" pitchFamily="18" charset="0"/>
                <a:cs typeface="Times New Roman" panose="02020603050405020304" pitchFamily="18" charset="0"/>
              </a:rPr>
              <a:t> : Cette démarche est applicable à d’autres domaines, comme la gouvernance des ressources forestières, où la reconnaissance et l’implication des communautés locales sont essentielles pour prévenir les conflits et améliorer la gestion collective</a:t>
            </a:r>
          </a:p>
          <a:p>
            <a:endParaRPr lang="fr-F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379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7C29E4C-2D54-1A4D-12E3-9B59A6D73F50}"/>
              </a:ext>
            </a:extLst>
          </p:cNvPr>
          <p:cNvSpPr>
            <a:spLocks noGrp="1"/>
          </p:cNvSpPr>
          <p:nvPr>
            <p:ph idx="1"/>
          </p:nvPr>
        </p:nvSpPr>
        <p:spPr>
          <a:xfrm>
            <a:off x="2589212" y="612742"/>
            <a:ext cx="8915400" cy="5298480"/>
          </a:xfrm>
        </p:spPr>
        <p:txBody>
          <a:bodyPr/>
          <a:lstStyle/>
          <a:p>
            <a:endParaRPr lang="fr-FR" dirty="0"/>
          </a:p>
          <a:p>
            <a:endParaRPr lang="fr-FR" dirty="0"/>
          </a:p>
          <a:p>
            <a:endParaRPr lang="fr-FR" dirty="0"/>
          </a:p>
          <a:p>
            <a:endParaRPr lang="fr-FR" dirty="0"/>
          </a:p>
          <a:p>
            <a:endParaRPr lang="fr-FR" dirty="0"/>
          </a:p>
          <a:p>
            <a:endParaRPr lang="fr-FR" dirty="0"/>
          </a:p>
          <a:p>
            <a:pPr marL="457200" lvl="1" indent="0" algn="ctr">
              <a:buNone/>
            </a:pPr>
            <a:r>
              <a:rPr lang="fr-FR" sz="3000" b="1" dirty="0">
                <a:latin typeface="Times New Roman" panose="02020603050405020304" pitchFamily="18" charset="0"/>
                <a:cs typeface="Times New Roman" panose="02020603050405020304" pitchFamily="18" charset="0"/>
              </a:rPr>
              <a:t>MERCI DE VOTRE AIMABLE ATTENTION </a:t>
            </a:r>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757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31489C-D96D-C393-3EE5-92194810C72E}"/>
              </a:ext>
            </a:extLst>
          </p:cNvPr>
          <p:cNvSpPr>
            <a:spLocks noGrp="1"/>
          </p:cNvSpPr>
          <p:nvPr>
            <p:ph type="title"/>
          </p:nvPr>
        </p:nvSpPr>
        <p:spPr>
          <a:xfrm>
            <a:off x="838200" y="365125"/>
            <a:ext cx="10515600" cy="784945"/>
          </a:xfrm>
        </p:spPr>
        <p:txBody>
          <a:bodyPr>
            <a:normAutofit/>
          </a:bodyPr>
          <a:lstStyle/>
          <a:p>
            <a:pPr algn="ctr"/>
            <a:r>
              <a:rPr lang="fr-FR" sz="3200" b="1" dirty="0">
                <a:solidFill>
                  <a:schemeClr val="tx1"/>
                </a:solidFill>
                <a:latin typeface="Times New Roman" panose="02020603050405020304" pitchFamily="18" charset="0"/>
                <a:cs typeface="Times New Roman" panose="02020603050405020304" pitchFamily="18" charset="0"/>
              </a:rPr>
              <a:t>THÉMATIQUES</a:t>
            </a:r>
            <a:r>
              <a:rPr lang="fr-FR" sz="3200" b="1" dirty="0">
                <a:solidFill>
                  <a:schemeClr val="tx1"/>
                </a:solidFill>
              </a:rPr>
              <a:t> </a:t>
            </a:r>
            <a:r>
              <a:rPr lang="fr-FR" sz="3200" b="1" dirty="0">
                <a:solidFill>
                  <a:schemeClr val="tx1"/>
                </a:solidFill>
                <a:latin typeface="Times New Roman" panose="02020603050405020304" pitchFamily="18" charset="0"/>
                <a:cs typeface="Times New Roman" panose="02020603050405020304" pitchFamily="18" charset="0"/>
              </a:rPr>
              <a:t>2025</a:t>
            </a:r>
          </a:p>
        </p:txBody>
      </p:sp>
      <p:sp>
        <p:nvSpPr>
          <p:cNvPr id="3" name="Espace réservé du contenu 2">
            <a:extLst>
              <a:ext uri="{FF2B5EF4-FFF2-40B4-BE49-F238E27FC236}">
                <a16:creationId xmlns:a16="http://schemas.microsoft.com/office/drawing/2014/main" id="{10025FF6-D0C1-6DDE-4C02-5DADF95ECE5E}"/>
              </a:ext>
            </a:extLst>
          </p:cNvPr>
          <p:cNvSpPr>
            <a:spLocks noGrp="1"/>
          </p:cNvSpPr>
          <p:nvPr>
            <p:ph idx="1"/>
          </p:nvPr>
        </p:nvSpPr>
        <p:spPr>
          <a:xfrm>
            <a:off x="593889" y="1282045"/>
            <a:ext cx="10096108" cy="5344998"/>
          </a:xfrm>
        </p:spPr>
        <p:txBody>
          <a:bodyPr>
            <a:normAutofit lnSpcReduction="10000"/>
          </a:bodyPr>
          <a:lstStyle/>
          <a:p>
            <a:pPr marL="0" indent="0">
              <a:buNone/>
            </a:pPr>
            <a:r>
              <a:rPr lang="fr-FR" sz="3100" b="1" dirty="0">
                <a:latin typeface="Times New Roman" panose="02020603050405020304" pitchFamily="18" charset="0"/>
                <a:cs typeface="Times New Roman" panose="02020603050405020304" pitchFamily="18" charset="0"/>
              </a:rPr>
              <a:t>04 grandes thématiques en lien avec l’intelligence artificielle</a:t>
            </a:r>
          </a:p>
          <a:p>
            <a:pPr marL="0" indent="0">
              <a:buNone/>
            </a:pPr>
            <a:endParaRPr lang="fr-F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sz="2200" b="1" dirty="0">
                <a:latin typeface="Times New Roman" panose="02020603050405020304" pitchFamily="18" charset="0"/>
                <a:cs typeface="Times New Roman" panose="02020603050405020304" pitchFamily="18" charset="0"/>
              </a:rPr>
              <a:t>IA ET AGRICULTURE </a:t>
            </a:r>
          </a:p>
          <a:p>
            <a:pPr>
              <a:buFont typeface="Wingdings" panose="05000000000000000000" pitchFamily="2" charset="2"/>
              <a:buChar char="q"/>
            </a:pPr>
            <a:r>
              <a:rPr lang="fr-FR" sz="2200" b="1" dirty="0">
                <a:latin typeface="Times New Roman" panose="02020603050405020304" pitchFamily="18" charset="0"/>
                <a:cs typeface="Times New Roman" panose="02020603050405020304" pitchFamily="18" charset="0"/>
              </a:rPr>
              <a:t>IA ET ARNAQUE	</a:t>
            </a:r>
          </a:p>
          <a:p>
            <a:pPr>
              <a:buFont typeface="Wingdings" panose="05000000000000000000" pitchFamily="2" charset="2"/>
              <a:buChar char="q"/>
            </a:pPr>
            <a:r>
              <a:rPr lang="fr-FR" sz="2200" b="1" dirty="0">
                <a:latin typeface="Times New Roman" panose="02020603050405020304" pitchFamily="18" charset="0"/>
                <a:cs typeface="Times New Roman" panose="02020603050405020304" pitchFamily="18" charset="0"/>
              </a:rPr>
              <a:t>IA ET RECHERCHE	</a:t>
            </a:r>
          </a:p>
          <a:p>
            <a:pPr>
              <a:buFont typeface="Wingdings" panose="05000000000000000000" pitchFamily="2" charset="2"/>
              <a:buChar char="q"/>
            </a:pPr>
            <a:r>
              <a:rPr lang="fr-FR" sz="2200" b="1" dirty="0">
                <a:latin typeface="Times New Roman" panose="02020603050405020304" pitchFamily="18" charset="0"/>
                <a:cs typeface="Times New Roman" panose="02020603050405020304" pitchFamily="18" charset="0"/>
              </a:rPr>
              <a:t>PAYSAGE DE L’IA</a:t>
            </a:r>
            <a:r>
              <a:rPr lang="fr-FR" sz="3500" dirty="0"/>
              <a:t>	</a:t>
            </a:r>
          </a:p>
          <a:p>
            <a:pPr marL="0" indent="0">
              <a:buNone/>
            </a:pPr>
            <a:endParaRPr lang="fr-FR" sz="3100" dirty="0">
              <a:latin typeface="Times New Roman" panose="02020603050405020304" pitchFamily="18" charset="0"/>
              <a:cs typeface="Times New Roman" panose="02020603050405020304" pitchFamily="18" charset="0"/>
            </a:endParaRPr>
          </a:p>
          <a:p>
            <a:pPr marL="0" indent="0" algn="just">
              <a:buNone/>
            </a:pPr>
            <a:r>
              <a:rPr lang="fr-FR" sz="2600" i="1" dirty="0">
                <a:latin typeface="Times New Roman" panose="02020603050405020304" pitchFamily="18" charset="0"/>
                <a:cs typeface="Times New Roman" panose="02020603050405020304" pitchFamily="18" charset="0"/>
              </a:rPr>
              <a:t>Pour chaque thématique, des groupes ont été constitués afin de rédiger des notes conceptuelles. Ces notes seront prochainement disponibles et pourront être partagées avec les différentes antennes. Des collaborations de recherche pourront ainsi se développer entre les membres des antennes, selon les intérêts de chacun.</a:t>
            </a:r>
          </a:p>
          <a:p>
            <a:endParaRPr lang="fr-FR" dirty="0"/>
          </a:p>
        </p:txBody>
      </p:sp>
    </p:spTree>
    <p:extLst>
      <p:ext uri="{BB962C8B-B14F-4D97-AF65-F5344CB8AC3E}">
        <p14:creationId xmlns:p14="http://schemas.microsoft.com/office/powerpoint/2010/main" val="758730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5BBE674-8DD1-AFAC-A938-760FE7D36EF1}"/>
              </a:ext>
            </a:extLst>
          </p:cNvPr>
          <p:cNvSpPr>
            <a:spLocks noGrp="1"/>
          </p:cNvSpPr>
          <p:nvPr>
            <p:ph idx="1"/>
          </p:nvPr>
        </p:nvSpPr>
        <p:spPr>
          <a:xfrm>
            <a:off x="433633" y="179108"/>
            <a:ext cx="11538407" cy="6598763"/>
          </a:xfrm>
        </p:spPr>
        <p:txBody>
          <a:bodyPr>
            <a:normAutofit/>
          </a:bodyPr>
          <a:lstStyle/>
          <a:p>
            <a:pPr marL="0" indent="0">
              <a:buNone/>
            </a:pPr>
            <a:r>
              <a:rPr lang="fr-FR" sz="2400" b="1" dirty="0">
                <a:latin typeface="Times New Roman" panose="02020603050405020304" pitchFamily="18" charset="0"/>
                <a:cs typeface="Times New Roman" panose="02020603050405020304" pitchFamily="18" charset="0"/>
              </a:rPr>
              <a:t>IA et Agriculture </a:t>
            </a:r>
          </a:p>
          <a:p>
            <a:pPr marL="0" indent="0" algn="just">
              <a:spcBef>
                <a:spcPts val="600"/>
              </a:spcBef>
              <a:buNone/>
            </a:pPr>
            <a:r>
              <a:rPr lang="fr-FR" sz="2400" dirty="0">
                <a:latin typeface="Times New Roman" panose="02020603050405020304" pitchFamily="18" charset="0"/>
                <a:cs typeface="Times New Roman" panose="02020603050405020304" pitchFamily="18" charset="0"/>
              </a:rPr>
              <a:t>L’intelligence artificielle offre un potentiel majeur pour rendre l’agriculture en Afrique subsaharienne plus durable, productive et résiliente face aux défis environnementaux et démographiques. Cependant, son adoption reste limitée dans les zones rurales à cause de barrières technologiques, éducatives et politiques. Il est donc important de comprendre comment lever ces obstacles pour intégrer l’IA de manière efficace et inclusive dans les systèmes agricoles locaux</a:t>
            </a:r>
            <a:r>
              <a:rPr lang="fr-FR" i="1" dirty="0"/>
              <a:t>.</a:t>
            </a:r>
          </a:p>
          <a:p>
            <a:pPr marL="0" indent="0">
              <a:buNone/>
            </a:pPr>
            <a:endParaRPr lang="fr-FR" sz="2400" b="1" dirty="0">
              <a:latin typeface="Times New Roman" panose="02020603050405020304" pitchFamily="18" charset="0"/>
              <a:cs typeface="Times New Roman" panose="02020603050405020304" pitchFamily="18" charset="0"/>
            </a:endParaRPr>
          </a:p>
          <a:p>
            <a:pPr marL="0" indent="0">
              <a:buNone/>
            </a:pPr>
            <a:r>
              <a:rPr lang="fr-FR" sz="2400" b="1" dirty="0">
                <a:latin typeface="Times New Roman" panose="02020603050405020304" pitchFamily="18" charset="0"/>
                <a:cs typeface="Times New Roman" panose="02020603050405020304" pitchFamily="18" charset="0"/>
              </a:rPr>
              <a:t>IA et Arnaque</a:t>
            </a:r>
          </a:p>
          <a:p>
            <a:pPr marL="0" indent="0" algn="just">
              <a:buNone/>
            </a:pPr>
            <a:r>
              <a:rPr lang="fr-FR" sz="2400" dirty="0">
                <a:latin typeface="Times New Roman" panose="02020603050405020304" pitchFamily="18" charset="0"/>
                <a:cs typeface="Times New Roman" panose="02020603050405020304" pitchFamily="18" charset="0"/>
              </a:rPr>
              <a:t>L’intelligence artificielle a permis aux escroqueries en ligne d’atteindre un niveau de sophistication inédit, avec des techniques comme le clonage vocal, les </a:t>
            </a:r>
            <a:r>
              <a:rPr lang="fr-FR" sz="2400" dirty="0" err="1">
                <a:latin typeface="Times New Roman" panose="02020603050405020304" pitchFamily="18" charset="0"/>
                <a:cs typeface="Times New Roman" panose="02020603050405020304" pitchFamily="18" charset="0"/>
              </a:rPr>
              <a:t>deepfakes</a:t>
            </a:r>
            <a:r>
              <a:rPr lang="fr-FR" sz="2400" dirty="0">
                <a:latin typeface="Times New Roman" panose="02020603050405020304" pitchFamily="18" charset="0"/>
                <a:cs typeface="Times New Roman" panose="02020603050405020304" pitchFamily="18" charset="0"/>
              </a:rPr>
              <a:t> et les bots frauduleux qui ciblent des millions de personnes, notamment en Côte d’Ivoire. Ces cyber escroqueries, telles que le "broutage", ont des conséquences graves tant sur le plan financier que psychologique pour les victimes. Face à cette menace croissante, il est donc nécessaire de renforcer la prévention, la sensibilisation et les capacités de lutte contre la cybercriminalité, tout en adaptant les technologies et les politiques pour protéger les populations vulnérables. </a:t>
            </a:r>
          </a:p>
          <a:p>
            <a:pPr marL="0" indent="0">
              <a:buNone/>
            </a:pPr>
            <a:endParaRPr lang="fr-FR" dirty="0"/>
          </a:p>
        </p:txBody>
      </p:sp>
    </p:spTree>
    <p:extLst>
      <p:ext uri="{BB962C8B-B14F-4D97-AF65-F5344CB8AC3E}">
        <p14:creationId xmlns:p14="http://schemas.microsoft.com/office/powerpoint/2010/main" val="206699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62AE8C-F7CE-C655-BAE1-F460FAAE3859}"/>
              </a:ext>
            </a:extLst>
          </p:cNvPr>
          <p:cNvSpPr>
            <a:spLocks noGrp="1"/>
          </p:cNvSpPr>
          <p:nvPr>
            <p:ph type="title"/>
          </p:nvPr>
        </p:nvSpPr>
        <p:spPr>
          <a:xfrm>
            <a:off x="1602558" y="249810"/>
            <a:ext cx="9892628" cy="563667"/>
          </a:xfrm>
        </p:spPr>
        <p:txBody>
          <a:bodyPr>
            <a:normAutofit fontScale="90000"/>
          </a:bodyPr>
          <a:lstStyle/>
          <a:p>
            <a:pPr algn="ctr"/>
            <a:r>
              <a:rPr lang="fr-FR" b="1" dirty="0">
                <a:latin typeface="Times New Roman" panose="02020603050405020304" pitchFamily="18" charset="0"/>
                <a:cs typeface="Times New Roman" panose="02020603050405020304" pitchFamily="18" charset="0"/>
              </a:rPr>
              <a:t>Subventions UMI</a:t>
            </a:r>
          </a:p>
        </p:txBody>
      </p:sp>
      <p:sp>
        <p:nvSpPr>
          <p:cNvPr id="3" name="Espace réservé du contenu 2">
            <a:extLst>
              <a:ext uri="{FF2B5EF4-FFF2-40B4-BE49-F238E27FC236}">
                <a16:creationId xmlns:a16="http://schemas.microsoft.com/office/drawing/2014/main" id="{51BCD500-9BE0-3883-7EDB-EEC42AB386F3}"/>
              </a:ext>
            </a:extLst>
          </p:cNvPr>
          <p:cNvSpPr>
            <a:spLocks noGrp="1"/>
          </p:cNvSpPr>
          <p:nvPr>
            <p:ph idx="1"/>
          </p:nvPr>
        </p:nvSpPr>
        <p:spPr>
          <a:xfrm>
            <a:off x="575034" y="813477"/>
            <a:ext cx="11510129" cy="6044523"/>
          </a:xfrm>
        </p:spPr>
        <p:txBody>
          <a:bodyPr>
            <a:normAutofit/>
          </a:bodyPr>
          <a:lstStyle/>
          <a:p>
            <a:pPr marL="0" indent="0">
              <a:buNone/>
            </a:pP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Trois chercheurs du CIRES ont bénéficié d’appui financier pour réaliser des études:</a:t>
            </a:r>
          </a:p>
          <a:p>
            <a:pPr marL="457200" indent="-457200">
              <a:lnSpc>
                <a:spcPct val="110000"/>
              </a:lnSpc>
              <a:spcBef>
                <a:spcPts val="600"/>
              </a:spcBef>
              <a:buFont typeface="+mj-lt"/>
              <a:buAutoNum type="arabicPeriod"/>
            </a:pPr>
            <a:r>
              <a:rPr lang="fr-FR" sz="2400" b="1" dirty="0">
                <a:latin typeface="Times New Roman" panose="02020603050405020304" pitchFamily="18" charset="0"/>
                <a:cs typeface="Times New Roman" panose="02020603050405020304" pitchFamily="18" charset="0"/>
              </a:rPr>
              <a:t>Banalisation de la corruption dans l'administration publique ivoirienne: Analyse des facteurs sociaux de persistance</a:t>
            </a:r>
            <a:r>
              <a:rPr lang="fr-FR" sz="2400" dirty="0">
                <a:latin typeface="Times New Roman" panose="02020603050405020304" pitchFamily="18" charset="0"/>
                <a:cs typeface="Times New Roman" panose="02020603050405020304" pitchFamily="18" charset="0"/>
              </a:rPr>
              <a:t>: Dr Camara Mariam et Dr Koffi Cécile (</a:t>
            </a:r>
            <a:r>
              <a:rPr lang="fr-FR" sz="2400" b="1" i="1" dirty="0">
                <a:solidFill>
                  <a:srgbClr val="0070C0"/>
                </a:solidFill>
                <a:latin typeface="Times New Roman" panose="02020603050405020304" pitchFamily="18" charset="0"/>
                <a:cs typeface="Times New Roman" panose="02020603050405020304" pitchFamily="18" charset="0"/>
              </a:rPr>
              <a:t>Présenté le 22 mai lors de l’atelier inter antenne</a:t>
            </a:r>
            <a:r>
              <a:rPr lang="fr-FR" sz="2400" dirty="0">
                <a:latin typeface="Times New Roman" panose="02020603050405020304" pitchFamily="18" charset="0"/>
                <a:cs typeface="Times New Roman" panose="02020603050405020304" pitchFamily="18" charset="0"/>
              </a:rPr>
              <a:t>). </a:t>
            </a:r>
            <a:br>
              <a:rPr lang="fr-FR" sz="2400" dirty="0">
                <a:latin typeface="Times New Roman" panose="02020603050405020304" pitchFamily="18" charset="0"/>
                <a:cs typeface="Times New Roman" panose="02020603050405020304" pitchFamily="18" charset="0"/>
              </a:rPr>
            </a:br>
            <a:r>
              <a:rPr lang="fr-FR" sz="2400" b="1" dirty="0">
                <a:latin typeface="Times New Roman" panose="02020603050405020304" pitchFamily="18" charset="0"/>
                <a:cs typeface="Times New Roman" panose="02020603050405020304" pitchFamily="18" charset="0"/>
              </a:rPr>
              <a:t>Quelques résultats: </a:t>
            </a:r>
            <a:r>
              <a:rPr lang="fr-FR" sz="2400" kern="100" dirty="0">
                <a:latin typeface="Times New Roman" panose="02020603050405020304" pitchFamily="18" charset="0"/>
                <a:ea typeface="Calibri" panose="020F0502020204030204" pitchFamily="34" charset="0"/>
                <a:cs typeface="Times New Roman" panose="02020603050405020304" pitchFamily="18" charset="0"/>
              </a:rPr>
              <a:t>bas salaire dans l’administration publique et vie chère (</a:t>
            </a:r>
            <a:r>
              <a:rPr lang="fr-FR" sz="2400" b="1" kern="100" dirty="0">
                <a:latin typeface="Times New Roman" panose="02020603050405020304" pitchFamily="18" charset="0"/>
                <a:ea typeface="Calibri" panose="020F0502020204030204" pitchFamily="34" charset="0"/>
                <a:cs typeface="Times New Roman" panose="02020603050405020304" pitchFamily="18" charset="0"/>
              </a:rPr>
              <a:t>60%</a:t>
            </a:r>
            <a:r>
              <a:rPr lang="fr-FR" sz="2400" kern="100" dirty="0">
                <a:latin typeface="Times New Roman" panose="02020603050405020304" pitchFamily="18" charset="0"/>
                <a:ea typeface="Calibri" panose="020F0502020204030204" pitchFamily="34" charset="0"/>
                <a:cs typeface="Times New Roman" panose="02020603050405020304" pitchFamily="18" charset="0"/>
              </a:rPr>
              <a:t>); absence de sanction</a:t>
            </a:r>
            <a:r>
              <a:rPr lang="fr-FR"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fr-FR" sz="2400" kern="100" dirty="0">
                <a:latin typeface="Times New Roman" panose="02020603050405020304" pitchFamily="18" charset="0"/>
                <a:ea typeface="Calibri" panose="020F0502020204030204" pitchFamily="34" charset="0"/>
                <a:cs typeface="Times New Roman" panose="02020603050405020304" pitchFamily="18" charset="0"/>
              </a:rPr>
              <a:t>u</a:t>
            </a:r>
            <a:r>
              <a:rPr lang="fr-FR" sz="2400" kern="100" dirty="0">
                <a:effectLst/>
                <a:latin typeface="Times New Roman" panose="02020603050405020304" pitchFamily="18" charset="0"/>
                <a:ea typeface="Calibri" panose="020F0502020204030204" pitchFamily="34" charset="0"/>
                <a:cs typeface="Times New Roman" panose="02020603050405020304" pitchFamily="18" charset="0"/>
              </a:rPr>
              <a:t>ne faible dénonciation des actes de corruption: </a:t>
            </a:r>
            <a:r>
              <a:rPr lang="fr-FR" sz="2400" b="1" kern="100" dirty="0">
                <a:effectLst/>
                <a:latin typeface="Times New Roman" panose="02020603050405020304" pitchFamily="18" charset="0"/>
                <a:ea typeface="Calibri" panose="020F0502020204030204" pitchFamily="34" charset="0"/>
                <a:cs typeface="Times New Roman" panose="02020603050405020304" pitchFamily="18" charset="0"/>
              </a:rPr>
              <a:t>90% </a:t>
            </a:r>
            <a:r>
              <a:rPr lang="fr-FR" sz="2400" kern="100" dirty="0">
                <a:effectLst/>
                <a:latin typeface="Times New Roman" panose="02020603050405020304" pitchFamily="18" charset="0"/>
                <a:ea typeface="Calibri" panose="020F0502020204030204" pitchFamily="34" charset="0"/>
                <a:cs typeface="Times New Roman" panose="02020603050405020304" pitchFamily="18" charset="0"/>
              </a:rPr>
              <a:t>des enquêtés méconnaissent les plateformes de dénonciation; et une faible mobilisation de la société civile. </a:t>
            </a:r>
          </a:p>
          <a:p>
            <a:pPr marL="457200" indent="-457200">
              <a:lnSpc>
                <a:spcPct val="110000"/>
              </a:lnSpc>
              <a:spcBef>
                <a:spcPts val="600"/>
              </a:spcBef>
              <a:buFont typeface="+mj-lt"/>
              <a:buAutoNum type="arabicPeriod"/>
            </a:pPr>
            <a:endParaRPr lang="fr-F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buFont typeface="+mj-lt"/>
              <a:buAutoNum type="arabicPeriod"/>
            </a:pPr>
            <a:r>
              <a:rPr lang="fr-FR" sz="2400" b="1" dirty="0">
                <a:latin typeface="Times New Roman" panose="02020603050405020304" pitchFamily="18" charset="0"/>
                <a:cs typeface="Times New Roman" panose="02020603050405020304" pitchFamily="18" charset="0"/>
              </a:rPr>
              <a:t>La cour commune comme base de réinvention du logement accessible dans la ville d’Abidjan: </a:t>
            </a:r>
            <a:r>
              <a:rPr lang="fr-FR" sz="2400" dirty="0">
                <a:latin typeface="Times New Roman" panose="02020603050405020304" pitchFamily="18" charset="0"/>
                <a:cs typeface="Times New Roman" panose="02020603050405020304" pitchFamily="18" charset="0"/>
              </a:rPr>
              <a:t>Dr Kouadio Eugène (</a:t>
            </a:r>
            <a:r>
              <a:rPr lang="fr-FR" sz="2400" i="1" dirty="0">
                <a:latin typeface="Times New Roman" panose="02020603050405020304" pitchFamily="18" charset="0"/>
                <a:cs typeface="Times New Roman" panose="02020603050405020304" pitchFamily="18" charset="0"/>
              </a:rPr>
              <a:t>Enquête réalisée et rapport en cours de finalisation</a:t>
            </a:r>
            <a:r>
              <a:rPr lang="fr-FR" sz="2400" dirty="0">
                <a:latin typeface="Times New Roman" panose="02020603050405020304" pitchFamily="18" charset="0"/>
                <a:cs typeface="Times New Roman" panose="02020603050405020304" pitchFamily="18" charset="0"/>
              </a:rPr>
              <a:t>). </a:t>
            </a:r>
          </a:p>
          <a:p>
            <a:pPr marL="457200" indent="-457200">
              <a:buFont typeface="+mj-lt"/>
              <a:buAutoNum type="arabicPeriod"/>
            </a:pPr>
            <a:endParaRPr lang="fr-FR" sz="2400" dirty="0">
              <a:latin typeface="Times New Roman" panose="02020603050405020304" pitchFamily="18" charset="0"/>
              <a:cs typeface="Times New Roman" panose="02020603050405020304" pitchFamily="18" charset="0"/>
            </a:endParaRPr>
          </a:p>
          <a:p>
            <a:pPr marL="457200" indent="-457200">
              <a:buFont typeface="+mj-lt"/>
              <a:buAutoNum type="arabicPeriod"/>
            </a:pPr>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4675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7F8194DA-1F31-5E58-25C9-86B90154A6E8}"/>
              </a:ext>
            </a:extLst>
          </p:cNvPr>
          <p:cNvGraphicFramePr>
            <a:graphicFrameLocks noGrp="1"/>
          </p:cNvGraphicFramePr>
          <p:nvPr>
            <p:ph idx="1"/>
            <p:extLst>
              <p:ext uri="{D42A27DB-BD31-4B8C-83A1-F6EECF244321}">
                <p14:modId xmlns:p14="http://schemas.microsoft.com/office/powerpoint/2010/main" val="74063300"/>
              </p:ext>
            </p:extLst>
          </p:nvPr>
        </p:nvGraphicFramePr>
        <p:xfrm>
          <a:off x="484094" y="1387735"/>
          <a:ext cx="11327802" cy="5282008"/>
        </p:xfrm>
        <a:graphic>
          <a:graphicData uri="http://schemas.openxmlformats.org/drawingml/2006/table">
            <a:tbl>
              <a:tblPr firstRow="1" firstCol="1" bandRow="1">
                <a:tableStyleId>{5C22544A-7EE6-4342-B048-85BDC9FD1C3A}</a:tableStyleId>
              </a:tblPr>
              <a:tblGrid>
                <a:gridCol w="3195021">
                  <a:extLst>
                    <a:ext uri="{9D8B030D-6E8A-4147-A177-3AD203B41FA5}">
                      <a16:colId xmlns:a16="http://schemas.microsoft.com/office/drawing/2014/main" val="3433757081"/>
                    </a:ext>
                  </a:extLst>
                </a:gridCol>
                <a:gridCol w="4249271">
                  <a:extLst>
                    <a:ext uri="{9D8B030D-6E8A-4147-A177-3AD203B41FA5}">
                      <a16:colId xmlns:a16="http://schemas.microsoft.com/office/drawing/2014/main" val="2351305814"/>
                    </a:ext>
                  </a:extLst>
                </a:gridCol>
                <a:gridCol w="3883510">
                  <a:extLst>
                    <a:ext uri="{9D8B030D-6E8A-4147-A177-3AD203B41FA5}">
                      <a16:colId xmlns:a16="http://schemas.microsoft.com/office/drawing/2014/main" val="1688560116"/>
                    </a:ext>
                  </a:extLst>
                </a:gridCol>
              </a:tblGrid>
              <a:tr h="338452">
                <a:tc>
                  <a:txBody>
                    <a:bodyPr/>
                    <a:lstStyle/>
                    <a:p>
                      <a:pPr marL="0" algn="l" defTabSz="914400" rtl="0" eaLnBrk="1" latinLnBrk="0" hangingPunct="1">
                        <a:lnSpc>
                          <a:spcPct val="115000"/>
                        </a:lnSpc>
                        <a:spcAft>
                          <a:spcPts val="1000"/>
                        </a:spcAft>
                        <a:buNone/>
                      </a:pPr>
                      <a:r>
                        <a:rPr lang="en-US" sz="2000" b="1" kern="1200" dirty="0">
                          <a:solidFill>
                            <a:schemeClr val="lt1"/>
                          </a:solidFill>
                          <a:effectLst/>
                          <a:latin typeface="Times New Roman" panose="02020603050405020304" pitchFamily="18" charset="0"/>
                          <a:ea typeface="+mn-ea"/>
                          <a:cs typeface="Times New Roman" panose="02020603050405020304" pitchFamily="18" charset="0"/>
                        </a:rPr>
                        <a:t>Dimension de </a:t>
                      </a:r>
                      <a:r>
                        <a:rPr lang="en-US" sz="2000" b="1" kern="1200" dirty="0" err="1">
                          <a:solidFill>
                            <a:schemeClr val="lt1"/>
                          </a:solidFill>
                          <a:effectLst/>
                          <a:latin typeface="Times New Roman" panose="02020603050405020304" pitchFamily="18" charset="0"/>
                          <a:ea typeface="+mn-ea"/>
                          <a:cs typeface="Times New Roman" panose="02020603050405020304" pitchFamily="18" charset="0"/>
                        </a:rPr>
                        <a:t>résilience</a:t>
                      </a:r>
                      <a:endParaRPr lang="fr-FR" sz="2000" b="1" kern="1200" dirty="0">
                        <a:solidFill>
                          <a:schemeClr val="lt1"/>
                        </a:solidFill>
                        <a:effectLst/>
                        <a:latin typeface="Times New Roman" panose="02020603050405020304" pitchFamily="18" charset="0"/>
                        <a:ea typeface="+mn-ea"/>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Questions du questionnaire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Utilisation possible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258445484"/>
                  </a:ext>
                </a:extLst>
              </a:tr>
              <a:tr h="88968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Capital humain</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a:effectLst/>
                          <a:latin typeface="Times New Roman" panose="02020603050405020304" pitchFamily="18" charset="0"/>
                          <a:cs typeface="Times New Roman" panose="02020603050405020304" pitchFamily="18" charset="0"/>
                        </a:rPr>
                        <a:t>Q1–Q9 : Taille, </a:t>
                      </a:r>
                      <a:r>
                        <a:rPr lang="en-US" sz="2000" dirty="0" err="1">
                          <a:effectLst/>
                          <a:latin typeface="Times New Roman" panose="02020603050405020304" pitchFamily="18" charset="0"/>
                          <a:cs typeface="Times New Roman" panose="02020603050405020304" pitchFamily="18" charset="0"/>
                        </a:rPr>
                        <a:t>âge</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sexe</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éducation</a:t>
                      </a:r>
                      <a:r>
                        <a:rPr lang="en-US" sz="2000" dirty="0">
                          <a:effectLst/>
                          <a:latin typeface="Times New Roman" panose="02020603050405020304" pitchFamily="18" charset="0"/>
                          <a:cs typeface="Times New Roman" panose="02020603050405020304" pitchFamily="18" charset="0"/>
                        </a:rPr>
                        <a:t> du chef</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Indicateurs sociodémographiques et vulnérabilités structurelles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395046551"/>
                  </a:ext>
                </a:extLst>
              </a:tr>
              <a:tr h="33845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Capital humain</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Q31 : Maladie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Choc sanitaire subi</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413471819"/>
                  </a:ext>
                </a:extLst>
              </a:tr>
              <a:tr h="706435">
                <a:tc>
                  <a:txBody>
                    <a:bodyPr/>
                    <a:lstStyle/>
                    <a:p>
                      <a:pPr>
                        <a:lnSpc>
                          <a:spcPct val="115000"/>
                        </a:lnSpc>
                        <a:spcAft>
                          <a:spcPts val="1000"/>
                        </a:spcAft>
                        <a:buNone/>
                      </a:pPr>
                      <a:r>
                        <a:rPr lang="en-US" sz="2000" dirty="0">
                          <a:effectLst/>
                          <a:latin typeface="Times New Roman" panose="02020603050405020304" pitchFamily="18" charset="0"/>
                          <a:cs typeface="Times New Roman" panose="02020603050405020304" pitchFamily="18" charset="0"/>
                        </a:rPr>
                        <a:t>Capital </a:t>
                      </a:r>
                      <a:r>
                        <a:rPr lang="en-US" sz="2000" dirty="0" err="1">
                          <a:effectLst/>
                          <a:latin typeface="Times New Roman" panose="02020603050405020304" pitchFamily="18" charset="0"/>
                          <a:cs typeface="Times New Roman" panose="02020603050405020304" pitchFamily="18" charset="0"/>
                        </a:rPr>
                        <a:t>humain</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Q33 : Décès d’un membre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Choc familial avec impact économique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551499502"/>
                  </a:ext>
                </a:extLst>
              </a:tr>
              <a:tr h="706435">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Diversification des revenus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Q10–Q14 : Activités principales et secondaires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Mesure de la diversité des sources de revenu</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36332182"/>
                  </a:ext>
                </a:extLst>
              </a:tr>
              <a:tr h="706435">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Diversification des revenus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Q25, Q29 : Revenus agricoles, commerce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Évaluation des revenus non salariaux</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007200003"/>
                  </a:ext>
                </a:extLst>
              </a:tr>
              <a:tr h="88968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Accès au crédit</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Q20–Q24 : Crédit reçu, montant, source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Accès aux ressources financières formelles ou informelles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425632274"/>
                  </a:ext>
                </a:extLst>
              </a:tr>
              <a:tr h="706435">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Accès au crédit</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a:effectLst/>
                          <a:latin typeface="Times New Roman" panose="02020603050405020304" pitchFamily="18" charset="0"/>
                          <a:cs typeface="Times New Roman" panose="02020603050405020304" pitchFamily="18" charset="0"/>
                        </a:rPr>
                        <a:t>Q17–Q19 : </a:t>
                      </a:r>
                      <a:r>
                        <a:rPr lang="en-US" sz="2000" dirty="0" err="1">
                          <a:effectLst/>
                          <a:latin typeface="Times New Roman" panose="02020603050405020304" pitchFamily="18" charset="0"/>
                          <a:cs typeface="Times New Roman" panose="02020603050405020304" pitchFamily="18" charset="0"/>
                        </a:rPr>
                        <a:t>Épargne</a:t>
                      </a:r>
                      <a:r>
                        <a:rPr lang="en-US" sz="2000" dirty="0">
                          <a:effectLst/>
                          <a:latin typeface="Times New Roman" panose="02020603050405020304" pitchFamily="18" charset="0"/>
                          <a:cs typeface="Times New Roman" panose="02020603050405020304" pitchFamily="18" charset="0"/>
                        </a:rPr>
                        <a:t>, tontines</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err="1">
                          <a:effectLst/>
                          <a:latin typeface="Times New Roman" panose="02020603050405020304" pitchFamily="18" charset="0"/>
                          <a:cs typeface="Times New Roman" panose="02020603050405020304" pitchFamily="18" charset="0"/>
                        </a:rPr>
                        <a:t>Capacité</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d’épargne</a:t>
                      </a:r>
                      <a:r>
                        <a:rPr lang="en-US" sz="2000" dirty="0">
                          <a:effectLst/>
                          <a:latin typeface="Times New Roman" panose="02020603050405020304" pitchFamily="18" charset="0"/>
                          <a:cs typeface="Times New Roman" panose="02020603050405020304" pitchFamily="18" charset="0"/>
                        </a:rPr>
                        <a:t> et </a:t>
                      </a:r>
                      <a:r>
                        <a:rPr lang="en-US" sz="2000" dirty="0" err="1">
                          <a:effectLst/>
                          <a:latin typeface="Times New Roman" panose="02020603050405020304" pitchFamily="18" charset="0"/>
                          <a:cs typeface="Times New Roman" panose="02020603050405020304" pitchFamily="18" charset="0"/>
                        </a:rPr>
                        <a:t>prévention</a:t>
                      </a:r>
                      <a:r>
                        <a:rPr lang="en-US" sz="2000" dirty="0">
                          <a:effectLst/>
                          <a:latin typeface="Times New Roman" panose="02020603050405020304" pitchFamily="18" charset="0"/>
                          <a:cs typeface="Times New Roman" panose="02020603050405020304" pitchFamily="18" charset="0"/>
                        </a:rPr>
                        <a:t> de crise</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784770313"/>
                  </a:ext>
                </a:extLst>
              </a:tr>
            </a:tbl>
          </a:graphicData>
        </a:graphic>
      </p:graphicFrame>
      <p:sp>
        <p:nvSpPr>
          <p:cNvPr id="6" name="ZoneTexte 5">
            <a:extLst>
              <a:ext uri="{FF2B5EF4-FFF2-40B4-BE49-F238E27FC236}">
                <a16:creationId xmlns:a16="http://schemas.microsoft.com/office/drawing/2014/main" id="{760917AF-0846-9A93-A3F0-652ACCF30F22}"/>
              </a:ext>
            </a:extLst>
          </p:cNvPr>
          <p:cNvSpPr txBox="1"/>
          <p:nvPr/>
        </p:nvSpPr>
        <p:spPr>
          <a:xfrm>
            <a:off x="925158" y="292283"/>
            <a:ext cx="10359614" cy="707886"/>
          </a:xfrm>
          <a:prstGeom prst="rect">
            <a:avLst/>
          </a:prstGeom>
          <a:noFill/>
        </p:spPr>
        <p:txBody>
          <a:bodyPr wrap="square">
            <a:spAutoFit/>
          </a:bodyPr>
          <a:lstStyle/>
          <a:p>
            <a:r>
              <a:rPr lang="fr-FR" sz="2000" b="1" dirty="0">
                <a:latin typeface="Times New Roman" panose="02020603050405020304" pitchFamily="18" charset="0"/>
                <a:cs typeface="Times New Roman" panose="02020603050405020304" pitchFamily="18" charset="0"/>
              </a:rPr>
              <a:t>3. Mécanismes de résilience des ménages ruraux face à la pauvreté</a:t>
            </a:r>
            <a:r>
              <a:rPr lang="fr-FR" sz="2000" dirty="0">
                <a:latin typeface="Times New Roman" panose="02020603050405020304" pitchFamily="18" charset="0"/>
                <a:cs typeface="Times New Roman" panose="02020603050405020304" pitchFamily="18" charset="0"/>
              </a:rPr>
              <a:t>: Dr Diarra Ibrahim (</a:t>
            </a:r>
            <a:r>
              <a:rPr lang="fr-FR" sz="2000" i="1" dirty="0">
                <a:latin typeface="Times New Roman" panose="02020603050405020304" pitchFamily="18" charset="0"/>
                <a:cs typeface="Times New Roman" panose="02020603050405020304" pitchFamily="18" charset="0"/>
              </a:rPr>
              <a:t>Enquête réalisée et rapport en cours de finalisation</a:t>
            </a:r>
            <a:r>
              <a:rPr lang="fr-F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98547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Espace réservé du contenu 8">
            <a:extLst>
              <a:ext uri="{FF2B5EF4-FFF2-40B4-BE49-F238E27FC236}">
                <a16:creationId xmlns:a16="http://schemas.microsoft.com/office/drawing/2014/main" id="{2D4D01A4-BBD7-373B-6704-CA30CF8B5193}"/>
              </a:ext>
            </a:extLst>
          </p:cNvPr>
          <p:cNvGraphicFramePr>
            <a:graphicFrameLocks noGrp="1"/>
          </p:cNvGraphicFramePr>
          <p:nvPr>
            <p:ph idx="1"/>
            <p:extLst>
              <p:ext uri="{D42A27DB-BD31-4B8C-83A1-F6EECF244321}">
                <p14:modId xmlns:p14="http://schemas.microsoft.com/office/powerpoint/2010/main" val="295417935"/>
              </p:ext>
            </p:extLst>
          </p:nvPr>
        </p:nvGraphicFramePr>
        <p:xfrm>
          <a:off x="419548" y="364488"/>
          <a:ext cx="11424621" cy="6047071"/>
        </p:xfrm>
        <a:graphic>
          <a:graphicData uri="http://schemas.openxmlformats.org/drawingml/2006/table">
            <a:tbl>
              <a:tblPr firstRow="1" firstCol="1" bandRow="1">
                <a:tableStyleId>{5C22544A-7EE6-4342-B048-85BDC9FD1C3A}</a:tableStyleId>
              </a:tblPr>
              <a:tblGrid>
                <a:gridCol w="3086845">
                  <a:extLst>
                    <a:ext uri="{9D8B030D-6E8A-4147-A177-3AD203B41FA5}">
                      <a16:colId xmlns:a16="http://schemas.microsoft.com/office/drawing/2014/main" val="3279846874"/>
                    </a:ext>
                  </a:extLst>
                </a:gridCol>
                <a:gridCol w="4372116">
                  <a:extLst>
                    <a:ext uri="{9D8B030D-6E8A-4147-A177-3AD203B41FA5}">
                      <a16:colId xmlns:a16="http://schemas.microsoft.com/office/drawing/2014/main" val="4200161978"/>
                    </a:ext>
                  </a:extLst>
                </a:gridCol>
                <a:gridCol w="3965660">
                  <a:extLst>
                    <a:ext uri="{9D8B030D-6E8A-4147-A177-3AD203B41FA5}">
                      <a16:colId xmlns:a16="http://schemas.microsoft.com/office/drawing/2014/main" val="4195336702"/>
                    </a:ext>
                  </a:extLst>
                </a:gridCol>
              </a:tblGrid>
              <a:tr h="34379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Dimension de résilience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Questions du questionnaire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err="1">
                          <a:effectLst/>
                          <a:latin typeface="Times New Roman" panose="02020603050405020304" pitchFamily="18" charset="0"/>
                          <a:cs typeface="Times New Roman" panose="02020603050405020304" pitchFamily="18" charset="0"/>
                        </a:rPr>
                        <a:t>Utilisation</a:t>
                      </a:r>
                      <a:r>
                        <a:rPr lang="en-US" sz="2000" dirty="0">
                          <a:effectLst/>
                          <a:latin typeface="Times New Roman" panose="02020603050405020304" pitchFamily="18" charset="0"/>
                          <a:cs typeface="Times New Roman" panose="02020603050405020304" pitchFamily="18" charset="0"/>
                        </a:rPr>
                        <a:t> possible</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573343650"/>
                  </a:ext>
                </a:extLst>
              </a:tr>
              <a:tr h="1091371">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Actifs productifs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dirty="0">
                          <a:effectLst/>
                          <a:latin typeface="Times New Roman" panose="02020603050405020304" pitchFamily="18" charset="0"/>
                          <a:cs typeface="Times New Roman" panose="02020603050405020304" pitchFamily="18" charset="0"/>
                        </a:rPr>
                        <a:t>Q26–Q28 : Terres, bétail, outils</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Capacité de production et sécurisation des moyens d’existence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305576953"/>
                  </a:ext>
                </a:extLst>
              </a:tr>
              <a:tr h="870790">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Actifs productifs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dirty="0">
                          <a:effectLst/>
                          <a:latin typeface="Times New Roman" panose="02020603050405020304" pitchFamily="18" charset="0"/>
                          <a:cs typeface="Times New Roman" panose="02020603050405020304" pitchFamily="18" charset="0"/>
                        </a:rPr>
                        <a:t>Q15–Q16 : Soutien extérieur ou entraide</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Mesure du soutien communautaire en cas de crise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737585449"/>
                  </a:ext>
                </a:extLst>
              </a:tr>
              <a:tr h="71758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Solidarité sociale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Q15–Q16 : Dons, aide familiale ou communautaire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dirty="0">
                          <a:effectLst/>
                          <a:latin typeface="Times New Roman" panose="02020603050405020304" pitchFamily="18" charset="0"/>
                          <a:cs typeface="Times New Roman" panose="02020603050405020304" pitchFamily="18" charset="0"/>
                        </a:rPr>
                        <a:t>Rôle des réseaux sociaux dans la résilience</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356427619"/>
                  </a:ext>
                </a:extLst>
              </a:tr>
              <a:tr h="71758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Solidarité sociale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Q32 : Perte de revenus ou d’emploi</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Identification de chocs économiques majeurs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41642863"/>
                  </a:ext>
                </a:extLst>
              </a:tr>
              <a:tr h="717582">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Exposition aux chocs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Q31–Q35 : Maladie, crise agricole, incendie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Typologie des chocs subis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051232215"/>
                  </a:ext>
                </a:extLst>
              </a:tr>
              <a:tr h="717582">
                <a:tc>
                  <a:txBody>
                    <a:bodyPr/>
                    <a:lstStyle/>
                    <a:p>
                      <a:pPr>
                        <a:lnSpc>
                          <a:spcPct val="115000"/>
                        </a:lnSpc>
                        <a:spcAft>
                          <a:spcPts val="1000"/>
                        </a:spcAft>
                        <a:buNone/>
                      </a:pPr>
                      <a:r>
                        <a:rPr lang="en-US" sz="2000" dirty="0">
                          <a:effectLst/>
                          <a:latin typeface="Times New Roman" panose="02020603050405020304" pitchFamily="18" charset="0"/>
                          <a:cs typeface="Times New Roman" panose="02020603050405020304" pitchFamily="18" charset="0"/>
                        </a:rPr>
                        <a:t>Exposition aux chocs</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Q36 : Réaction du ménage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Typologie des réponses du ménage</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543274"/>
                  </a:ext>
                </a:extLst>
              </a:tr>
              <a:tr h="870790">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Réaction aux chocs</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fr-FR" sz="2000">
                          <a:effectLst/>
                          <a:latin typeface="Times New Roman" panose="02020603050405020304" pitchFamily="18" charset="0"/>
                          <a:cs typeface="Times New Roman" panose="02020603050405020304" pitchFamily="18" charset="0"/>
                        </a:rPr>
                        <a:t>Q36 : Vente d’actifs, réduction de consommation, migration</a:t>
                      </a:r>
                      <a:endParaRPr lang="fr-FR"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err="1">
                          <a:effectLst/>
                          <a:latin typeface="Times New Roman" panose="02020603050405020304" pitchFamily="18" charset="0"/>
                          <a:cs typeface="Times New Roman" panose="02020603050405020304" pitchFamily="18" charset="0"/>
                        </a:rPr>
                        <a:t>Stratégies</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d’adaptation</a:t>
                      </a:r>
                      <a:r>
                        <a:rPr lang="en-US" sz="2000" dirty="0">
                          <a:effectLst/>
                          <a:latin typeface="Times New Roman" panose="02020603050405020304" pitchFamily="18" charset="0"/>
                          <a:cs typeface="Times New Roman" panose="02020603050405020304" pitchFamily="18" charset="0"/>
                        </a:rPr>
                        <a:t> ex post</a:t>
                      </a:r>
                      <a:endParaRPr lang="fr-FR"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375481193"/>
                  </a:ext>
                </a:extLst>
              </a:tr>
            </a:tbl>
          </a:graphicData>
        </a:graphic>
      </p:graphicFrame>
    </p:spTree>
    <p:extLst>
      <p:ext uri="{BB962C8B-B14F-4D97-AF65-F5344CB8AC3E}">
        <p14:creationId xmlns:p14="http://schemas.microsoft.com/office/powerpoint/2010/main" val="2709369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85EFB4-8418-B559-44CE-79CDC4F43704}"/>
              </a:ext>
            </a:extLst>
          </p:cNvPr>
          <p:cNvSpPr>
            <a:spLocks noGrp="1"/>
          </p:cNvSpPr>
          <p:nvPr>
            <p:ph type="title"/>
          </p:nvPr>
        </p:nvSpPr>
        <p:spPr>
          <a:xfrm>
            <a:off x="838200" y="365126"/>
            <a:ext cx="10515600" cy="700104"/>
          </a:xfrm>
        </p:spPr>
        <p:txBody>
          <a:bodyPr>
            <a:normAutofit/>
          </a:bodyPr>
          <a:lstStyle/>
          <a:p>
            <a:pPr algn="ctr"/>
            <a:r>
              <a:rPr lang="fr-FR" sz="3200" b="1" dirty="0">
                <a:solidFill>
                  <a:schemeClr val="tx1"/>
                </a:solidFill>
                <a:latin typeface="Times New Roman" panose="02020603050405020304" pitchFamily="18" charset="0"/>
                <a:cs typeface="Times New Roman" panose="02020603050405020304" pitchFamily="18" charset="0"/>
              </a:rPr>
              <a:t>PROJET</a:t>
            </a:r>
            <a:r>
              <a:rPr lang="fr-FR" sz="3600" b="1" dirty="0">
                <a:solidFill>
                  <a:schemeClr val="tx1"/>
                </a:solidFill>
                <a:latin typeface="Times New Roman" panose="02020603050405020304" pitchFamily="18" charset="0"/>
                <a:cs typeface="Times New Roman" panose="02020603050405020304" pitchFamily="18" charset="0"/>
              </a:rPr>
              <a:t> TIKA </a:t>
            </a:r>
          </a:p>
        </p:txBody>
      </p:sp>
      <p:sp>
        <p:nvSpPr>
          <p:cNvPr id="3" name="Espace réservé du contenu 2">
            <a:extLst>
              <a:ext uri="{FF2B5EF4-FFF2-40B4-BE49-F238E27FC236}">
                <a16:creationId xmlns:a16="http://schemas.microsoft.com/office/drawing/2014/main" id="{1C556DCC-DE1F-B59D-B1D3-74265DFC8892}"/>
              </a:ext>
            </a:extLst>
          </p:cNvPr>
          <p:cNvSpPr>
            <a:spLocks noGrp="1"/>
          </p:cNvSpPr>
          <p:nvPr>
            <p:ph idx="1"/>
          </p:nvPr>
        </p:nvSpPr>
        <p:spPr>
          <a:xfrm>
            <a:off x="452488" y="1065230"/>
            <a:ext cx="11038786" cy="5505251"/>
          </a:xfrm>
        </p:spPr>
        <p:txBody>
          <a:bodyPr/>
          <a:lstStyle/>
          <a:p>
            <a:pPr marL="0" indent="0">
              <a:buNone/>
            </a:pPr>
            <a:r>
              <a:rPr lang="fr-FR" sz="2600" b="1" dirty="0">
                <a:latin typeface="Times New Roman" panose="02020603050405020304" pitchFamily="18" charset="0"/>
                <a:cs typeface="Times New Roman" panose="02020603050405020304" pitchFamily="18" charset="0"/>
              </a:rPr>
              <a:t>Enquête de base: </a:t>
            </a:r>
          </a:p>
          <a:p>
            <a:pPr marL="0" indent="0">
              <a:buNone/>
            </a:pPr>
            <a:r>
              <a:rPr lang="fr-FR" sz="2600" dirty="0">
                <a:latin typeface="Times New Roman" panose="02020603050405020304" pitchFamily="18" charset="0"/>
                <a:cs typeface="Times New Roman" panose="02020603050405020304" pitchFamily="18" charset="0"/>
              </a:rPr>
              <a:t>Premier résultat de l’enquête de base disponible: </a:t>
            </a:r>
            <a:r>
              <a:rPr lang="fr-FR" sz="2600" b="1" dirty="0">
                <a:latin typeface="Times New Roman" panose="02020603050405020304" pitchFamily="18" charset="0"/>
                <a:cs typeface="Times New Roman" panose="02020603050405020304" pitchFamily="18" charset="0"/>
              </a:rPr>
              <a:t>Région du </a:t>
            </a:r>
            <a:r>
              <a:rPr lang="fr-FR" sz="2600" b="1" dirty="0" err="1">
                <a:latin typeface="Times New Roman" panose="02020603050405020304" pitchFamily="18" charset="0"/>
                <a:cs typeface="Times New Roman" panose="02020603050405020304" pitchFamily="18" charset="0"/>
              </a:rPr>
              <a:t>Tchologo</a:t>
            </a:r>
            <a:r>
              <a:rPr lang="fr-FR" sz="2600" b="1" dirty="0">
                <a:latin typeface="Times New Roman" panose="02020603050405020304" pitchFamily="18" charset="0"/>
                <a:cs typeface="Times New Roman" panose="02020603050405020304" pitchFamily="18" charset="0"/>
              </a:rPr>
              <a:t>, </a:t>
            </a:r>
            <a:r>
              <a:rPr lang="fr-FR" sz="2600" b="1" dirty="0" err="1">
                <a:latin typeface="Times New Roman" panose="02020603050405020304" pitchFamily="18" charset="0"/>
                <a:cs typeface="Times New Roman" panose="02020603050405020304" pitchFamily="18" charset="0"/>
              </a:rPr>
              <a:t>Tonkpi</a:t>
            </a:r>
            <a:r>
              <a:rPr lang="fr-FR" sz="2600" b="1" dirty="0">
                <a:latin typeface="Times New Roman" panose="02020603050405020304" pitchFamily="18" charset="0"/>
                <a:cs typeface="Times New Roman" panose="02020603050405020304" pitchFamily="18" charset="0"/>
              </a:rPr>
              <a:t> et N’</a:t>
            </a:r>
            <a:r>
              <a:rPr lang="fr-FR" sz="2600" b="1" dirty="0" err="1">
                <a:latin typeface="Times New Roman" panose="02020603050405020304" pitchFamily="18" charset="0"/>
                <a:cs typeface="Times New Roman" panose="02020603050405020304" pitchFamily="18" charset="0"/>
              </a:rPr>
              <a:t>zi</a:t>
            </a:r>
            <a:r>
              <a:rPr lang="fr-FR" sz="2600" b="1" dirty="0">
                <a:latin typeface="Times New Roman" panose="02020603050405020304" pitchFamily="18" charset="0"/>
                <a:cs typeface="Times New Roman" panose="02020603050405020304" pitchFamily="18" charset="0"/>
              </a:rPr>
              <a:t>. </a:t>
            </a:r>
          </a:p>
          <a:p>
            <a:pPr marL="0" indent="0">
              <a:buNone/>
            </a:pPr>
            <a:r>
              <a:rPr lang="fr-FR" sz="2600" dirty="0">
                <a:latin typeface="Times New Roman" panose="02020603050405020304" pitchFamily="18" charset="0"/>
                <a:cs typeface="Times New Roman" panose="02020603050405020304" pitchFamily="18" charset="0"/>
              </a:rPr>
              <a:t>Démarrage de l’enquête de base dans le </a:t>
            </a:r>
            <a:r>
              <a:rPr lang="fr-FR" sz="2600" b="1" dirty="0">
                <a:latin typeface="Times New Roman" panose="02020603050405020304" pitchFamily="18" charset="0"/>
                <a:cs typeface="Times New Roman" panose="02020603050405020304" pitchFamily="18" charset="0"/>
              </a:rPr>
              <a:t>Loh </a:t>
            </a:r>
            <a:r>
              <a:rPr lang="fr-FR" sz="2600" b="1" dirty="0" err="1">
                <a:latin typeface="Times New Roman" panose="02020603050405020304" pitchFamily="18" charset="0"/>
                <a:cs typeface="Times New Roman" panose="02020603050405020304" pitchFamily="18" charset="0"/>
              </a:rPr>
              <a:t>Djiboua</a:t>
            </a:r>
            <a:r>
              <a:rPr lang="fr-FR" sz="2600" b="1" dirty="0">
                <a:latin typeface="Times New Roman" panose="02020603050405020304" pitchFamily="18" charset="0"/>
                <a:cs typeface="Times New Roman" panose="02020603050405020304" pitchFamily="18" charset="0"/>
              </a:rPr>
              <a:t> </a:t>
            </a:r>
            <a:r>
              <a:rPr lang="fr-FR" sz="2600" dirty="0">
                <a:latin typeface="Times New Roman" panose="02020603050405020304" pitchFamily="18" charset="0"/>
                <a:cs typeface="Times New Roman" panose="02020603050405020304" pitchFamily="18" charset="0"/>
              </a:rPr>
              <a:t>dès la fin du mois de Juin. Cette région remplace la région des grand-ponts compte tenu de certaines difficultés. </a:t>
            </a:r>
          </a:p>
          <a:p>
            <a:pPr marL="0" indent="0">
              <a:buNone/>
            </a:pPr>
            <a:r>
              <a:rPr lang="fr-FR" sz="2600" b="1" dirty="0">
                <a:latin typeface="Times New Roman" panose="02020603050405020304" pitchFamily="18" charset="0"/>
                <a:cs typeface="Times New Roman" panose="02020603050405020304" pitchFamily="18" charset="0"/>
              </a:rPr>
              <a:t>Distribution de 500 fours acquis par le projet: </a:t>
            </a:r>
            <a:r>
              <a:rPr lang="fr-FR" sz="2600" b="1" dirty="0" err="1">
                <a:latin typeface="Times New Roman" panose="02020603050405020304" pitchFamily="18" charset="0"/>
                <a:cs typeface="Times New Roman" panose="02020603050405020304" pitchFamily="18" charset="0"/>
              </a:rPr>
              <a:t>Tchologo</a:t>
            </a:r>
            <a:r>
              <a:rPr lang="fr-FR" sz="2600" b="1" dirty="0">
                <a:latin typeface="Times New Roman" panose="02020603050405020304" pitchFamily="18" charset="0"/>
                <a:cs typeface="Times New Roman" panose="02020603050405020304" pitchFamily="18" charset="0"/>
              </a:rPr>
              <a:t> et N’Zi</a:t>
            </a:r>
          </a:p>
          <a:p>
            <a:pPr marL="0" indent="0">
              <a:lnSpc>
                <a:spcPct val="100000"/>
              </a:lnSpc>
              <a:buNone/>
            </a:pPr>
            <a:r>
              <a:rPr lang="fr-FR" sz="2600" b="1" dirty="0">
                <a:latin typeface="Times New Roman" panose="02020603050405020304" pitchFamily="18" charset="0"/>
                <a:cs typeface="Times New Roman" panose="02020603050405020304" pitchFamily="18" charset="0"/>
              </a:rPr>
              <a:t>Engagement des politiques locales (</a:t>
            </a:r>
            <a:r>
              <a:rPr lang="fr-FR" sz="2600" dirty="0">
                <a:latin typeface="Times New Roman" panose="02020603050405020304" pitchFamily="18" charset="0"/>
                <a:cs typeface="Times New Roman" panose="02020603050405020304" pitchFamily="18" charset="0"/>
              </a:rPr>
              <a:t>Conseils régionaux) pour accompagner le projet TIKA à travers l’acquisition de fours supplémentaires pour les ménages non sélectionnés. (173 fours pour le </a:t>
            </a:r>
            <a:r>
              <a:rPr lang="fr-FR" sz="2600" dirty="0" err="1">
                <a:latin typeface="Times New Roman" panose="02020603050405020304" pitchFamily="18" charset="0"/>
                <a:cs typeface="Times New Roman" panose="02020603050405020304" pitchFamily="18" charset="0"/>
              </a:rPr>
              <a:t>Tchologo</a:t>
            </a:r>
            <a:r>
              <a:rPr lang="fr-FR" sz="2600" dirty="0">
                <a:latin typeface="Times New Roman" panose="02020603050405020304" pitchFamily="18" charset="0"/>
                <a:cs typeface="Times New Roman" panose="02020603050405020304" pitchFamily="18" charset="0"/>
              </a:rPr>
              <a:t> et 160 fours pour le </a:t>
            </a:r>
            <a:r>
              <a:rPr lang="fr-FR" sz="2600">
                <a:latin typeface="Times New Roman" panose="02020603050405020304" pitchFamily="18" charset="0"/>
                <a:cs typeface="Times New Roman" panose="02020603050405020304" pitchFamily="18" charset="0"/>
              </a:rPr>
              <a:t>N’Zi déjà distribués</a:t>
            </a:r>
            <a:r>
              <a:rPr lang="fr-FR" sz="2600" dirty="0">
                <a:latin typeface="Times New Roman" panose="02020603050405020304" pitchFamily="18" charset="0"/>
                <a:cs typeface="Times New Roman" panose="02020603050405020304" pitchFamily="18" charset="0"/>
              </a:rPr>
              <a:t>). </a:t>
            </a:r>
          </a:p>
          <a:p>
            <a:pPr marL="0" indent="0">
              <a:buNone/>
            </a:pPr>
            <a:endParaRPr lang="fr-FR" sz="2600" dirty="0">
              <a:latin typeface="Times New Roman" panose="02020603050405020304" pitchFamily="18" charset="0"/>
              <a:cs typeface="Times New Roman" panose="02020603050405020304" pitchFamily="18" charset="0"/>
            </a:endParaRPr>
          </a:p>
          <a:p>
            <a:pPr marL="0" indent="0">
              <a:buNone/>
            </a:pPr>
            <a:endParaRPr lang="fr-F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2206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2853F0-4AD0-8738-E6BC-4FCB79D76538}"/>
              </a:ext>
            </a:extLst>
          </p:cNvPr>
          <p:cNvSpPr>
            <a:spLocks noGrp="1"/>
          </p:cNvSpPr>
          <p:nvPr>
            <p:ph type="title"/>
          </p:nvPr>
        </p:nvSpPr>
        <p:spPr>
          <a:xfrm>
            <a:off x="677333" y="400640"/>
            <a:ext cx="9861833" cy="683442"/>
          </a:xfrm>
        </p:spPr>
        <p:txBody>
          <a:bodyPr>
            <a:normAutofit/>
          </a:bodyPr>
          <a:lstStyle/>
          <a:p>
            <a:pPr algn="ctr"/>
            <a:r>
              <a:rPr lang="fr-FR" sz="3200" b="1" dirty="0">
                <a:solidFill>
                  <a:schemeClr val="tx1"/>
                </a:solidFill>
                <a:latin typeface="Times New Roman" panose="02020603050405020304" pitchFamily="18" charset="0"/>
                <a:cs typeface="Times New Roman" panose="02020603050405020304" pitchFamily="18" charset="0"/>
              </a:rPr>
              <a:t>Premières statistiques: TCHOLOGO</a:t>
            </a:r>
          </a:p>
        </p:txBody>
      </p:sp>
      <p:sp>
        <p:nvSpPr>
          <p:cNvPr id="11" name="Espace réservé du contenu 10">
            <a:extLst>
              <a:ext uri="{FF2B5EF4-FFF2-40B4-BE49-F238E27FC236}">
                <a16:creationId xmlns:a16="http://schemas.microsoft.com/office/drawing/2014/main" id="{26473164-5E84-4FD3-4CAC-3B95AAA9A182}"/>
              </a:ext>
            </a:extLst>
          </p:cNvPr>
          <p:cNvSpPr>
            <a:spLocks noGrp="1"/>
          </p:cNvSpPr>
          <p:nvPr>
            <p:ph idx="1"/>
          </p:nvPr>
        </p:nvSpPr>
        <p:spPr>
          <a:xfrm>
            <a:off x="677333" y="1244338"/>
            <a:ext cx="10837333" cy="5213021"/>
          </a:xfrm>
        </p:spPr>
        <p:txBody>
          <a:bodyPr>
            <a:normAutofit fontScale="92500" lnSpcReduction="10000"/>
          </a:bodyPr>
          <a:lstStyle/>
          <a:p>
            <a:pPr marL="0" indent="0">
              <a:buNone/>
            </a:pPr>
            <a:r>
              <a:rPr lang="fr-FR" sz="3500" b="1" dirty="0">
                <a:latin typeface="Times New Roman" panose="02020603050405020304" pitchFamily="18" charset="0"/>
                <a:cs typeface="Times New Roman" panose="02020603050405020304" pitchFamily="18" charset="0"/>
              </a:rPr>
              <a:t>  </a:t>
            </a:r>
            <a:r>
              <a:rPr lang="fr-FR" sz="2600" b="1" dirty="0">
                <a:latin typeface="Times New Roman" panose="02020603050405020304" pitchFamily="18" charset="0"/>
                <a:cs typeface="Times New Roman" panose="02020603050405020304" pitchFamily="18" charset="0"/>
              </a:rPr>
              <a:t>Analyse du Temps passé dans les Activités domestiques</a:t>
            </a:r>
            <a:r>
              <a:rPr lang="fr-FR" sz="2600" b="1" u="sng" dirty="0">
                <a:latin typeface="Times New Roman" panose="02020603050405020304" pitchFamily="18" charset="0"/>
                <a:cs typeface="Times New Roman" panose="02020603050405020304" pitchFamily="18" charset="0"/>
              </a:rPr>
              <a:t> </a:t>
            </a:r>
            <a:endParaRPr lang="fr-FR" sz="2600"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b="1" dirty="0">
              <a:latin typeface="Times New Roman" panose="02020603050405020304" pitchFamily="18" charset="0"/>
              <a:cs typeface="Times New Roman" panose="02020603050405020304" pitchFamily="18" charset="0"/>
            </a:endParaRPr>
          </a:p>
          <a:p>
            <a:pPr marL="0" indent="0">
              <a:buNone/>
            </a:pPr>
            <a:endParaRPr lang="fr-FR" sz="2600" b="1" dirty="0">
              <a:latin typeface="Times New Roman" panose="02020603050405020304" pitchFamily="18" charset="0"/>
              <a:cs typeface="Times New Roman" panose="02020603050405020304" pitchFamily="18" charset="0"/>
            </a:endParaRPr>
          </a:p>
          <a:p>
            <a:pPr marL="0" indent="0">
              <a:buNone/>
            </a:pPr>
            <a:endParaRPr lang="fr-FR" sz="2600" b="1" dirty="0">
              <a:latin typeface="Times New Roman" panose="02020603050405020304" pitchFamily="18" charset="0"/>
              <a:cs typeface="Times New Roman" panose="02020603050405020304" pitchFamily="18" charset="0"/>
            </a:endParaRPr>
          </a:p>
          <a:p>
            <a:pPr marL="0" indent="0">
              <a:buNone/>
            </a:pPr>
            <a:endParaRPr lang="fr-FR" sz="2000" dirty="0">
              <a:latin typeface="Times New Roman" panose="02020603050405020304" pitchFamily="18" charset="0"/>
              <a:cs typeface="Times New Roman" panose="02020603050405020304" pitchFamily="18" charset="0"/>
            </a:endParaRPr>
          </a:p>
          <a:p>
            <a:pPr marL="0" indent="0">
              <a:buNone/>
            </a:pPr>
            <a:r>
              <a:rPr lang="fr-FR" sz="2400" b="1" dirty="0">
                <a:latin typeface="Times New Roman" panose="02020603050405020304" pitchFamily="18" charset="0"/>
                <a:cs typeface="Times New Roman" panose="02020603050405020304" pitchFamily="18" charset="0"/>
              </a:rPr>
              <a:t>Les travaux les plus chronophages selon le tableau ci-dessus sont les activités relatives à la cuisine. </a:t>
            </a:r>
          </a:p>
          <a:p>
            <a:pPr marL="0" indent="0">
              <a:buNone/>
            </a:pPr>
            <a:endParaRPr lang="fr-FR" sz="2600" b="1" dirty="0">
              <a:latin typeface="Times New Roman" panose="02020603050405020304" pitchFamily="18" charset="0"/>
              <a:cs typeface="Times New Roman" panose="02020603050405020304" pitchFamily="18" charset="0"/>
            </a:endParaRPr>
          </a:p>
        </p:txBody>
      </p:sp>
      <p:graphicFrame>
        <p:nvGraphicFramePr>
          <p:cNvPr id="16" name="Tableau 15">
            <a:extLst>
              <a:ext uri="{FF2B5EF4-FFF2-40B4-BE49-F238E27FC236}">
                <a16:creationId xmlns:a16="http://schemas.microsoft.com/office/drawing/2014/main" id="{FB28DC6A-4912-935F-D6D9-66B6DFCFD00F}"/>
              </a:ext>
            </a:extLst>
          </p:cNvPr>
          <p:cNvGraphicFramePr>
            <a:graphicFrameLocks noGrp="1"/>
          </p:cNvGraphicFramePr>
          <p:nvPr>
            <p:extLst>
              <p:ext uri="{D42A27DB-BD31-4B8C-83A1-F6EECF244321}">
                <p14:modId xmlns:p14="http://schemas.microsoft.com/office/powerpoint/2010/main" val="2281906217"/>
              </p:ext>
            </p:extLst>
          </p:nvPr>
        </p:nvGraphicFramePr>
        <p:xfrm>
          <a:off x="677333" y="1818743"/>
          <a:ext cx="10059797" cy="3328292"/>
        </p:xfrm>
        <a:graphic>
          <a:graphicData uri="http://schemas.openxmlformats.org/drawingml/2006/table">
            <a:tbl>
              <a:tblPr firstRow="1" firstCol="1" bandRow="1">
                <a:tableStyleId>{5C22544A-7EE6-4342-B048-85BDC9FD1C3A}</a:tableStyleId>
              </a:tblPr>
              <a:tblGrid>
                <a:gridCol w="5835190">
                  <a:extLst>
                    <a:ext uri="{9D8B030D-6E8A-4147-A177-3AD203B41FA5}">
                      <a16:colId xmlns:a16="http://schemas.microsoft.com/office/drawing/2014/main" val="1156254116"/>
                    </a:ext>
                  </a:extLst>
                </a:gridCol>
                <a:gridCol w="4224607">
                  <a:extLst>
                    <a:ext uri="{9D8B030D-6E8A-4147-A177-3AD203B41FA5}">
                      <a16:colId xmlns:a16="http://schemas.microsoft.com/office/drawing/2014/main" val="2234253992"/>
                    </a:ext>
                  </a:extLst>
                </a:gridCol>
              </a:tblGrid>
              <a:tr h="46031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Activité (quotidienne)</a:t>
                      </a:r>
                      <a:endParaRPr lang="fr-FR"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a:effectLst/>
                          <a:latin typeface="Times New Roman" panose="02020603050405020304" pitchFamily="18" charset="0"/>
                          <a:cs typeface="Times New Roman" panose="02020603050405020304" pitchFamily="18" charset="0"/>
                        </a:rPr>
                        <a:t>Durée Moyenne </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412279"/>
                  </a:ext>
                </a:extLst>
              </a:tr>
              <a:tr h="460311">
                <a:tc>
                  <a:txBody>
                    <a:bodyPr/>
                    <a:lstStyle/>
                    <a:p>
                      <a:pPr algn="just">
                        <a:lnSpc>
                          <a:spcPct val="107000"/>
                        </a:lnSpc>
                        <a:spcAft>
                          <a:spcPts val="800"/>
                        </a:spcAft>
                        <a:buNone/>
                      </a:pPr>
                      <a:r>
                        <a:rPr lang="fr-FR" sz="2000" dirty="0">
                          <a:solidFill>
                            <a:schemeClr val="bg1"/>
                          </a:solidFill>
                          <a:effectLst/>
                          <a:latin typeface="Times New Roman" panose="02020603050405020304" pitchFamily="18" charset="0"/>
                          <a:cs typeface="Times New Roman" panose="02020603050405020304" pitchFamily="18" charset="0"/>
                        </a:rPr>
                        <a:t>Faire la cuisine (petit déjeuner, déjeuner et diner)</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b="1" dirty="0">
                          <a:effectLst/>
                          <a:latin typeface="Times New Roman" panose="02020603050405020304" pitchFamily="18" charset="0"/>
                          <a:cs typeface="Times New Roman" panose="02020603050405020304" pitchFamily="18" charset="0"/>
                        </a:rPr>
                        <a:t>236,2 min Soit, 3h 56 min </a:t>
                      </a:r>
                      <a:endParaRPr lang="fr-FR"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3386339"/>
                  </a:ext>
                </a:extLst>
              </a:tr>
              <a:tr h="460311">
                <a:tc>
                  <a:txBody>
                    <a:bodyPr/>
                    <a:lstStyle/>
                    <a:p>
                      <a:pPr algn="just">
                        <a:lnSpc>
                          <a:spcPct val="107000"/>
                        </a:lnSpc>
                        <a:spcAft>
                          <a:spcPts val="800"/>
                        </a:spcAft>
                        <a:buNone/>
                      </a:pPr>
                      <a:r>
                        <a:rPr lang="fr-FR" sz="2000" dirty="0">
                          <a:solidFill>
                            <a:schemeClr val="bg1"/>
                          </a:solidFill>
                          <a:effectLst/>
                          <a:latin typeface="Times New Roman" panose="02020603050405020304" pitchFamily="18" charset="0"/>
                          <a:cs typeface="Times New Roman" panose="02020603050405020304" pitchFamily="18" charset="0"/>
                        </a:rPr>
                        <a:t>Faire la lessive</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a:effectLst/>
                          <a:latin typeface="Times New Roman" panose="02020603050405020304" pitchFamily="18" charset="0"/>
                          <a:cs typeface="Times New Roman" panose="02020603050405020304" pitchFamily="18" charset="0"/>
                        </a:rPr>
                        <a:t>72,2 min soit environ 1h 13 min</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500304"/>
                  </a:ext>
                </a:extLst>
              </a:tr>
              <a:tr h="460311">
                <a:tc>
                  <a:txBody>
                    <a:bodyPr/>
                    <a:lstStyle/>
                    <a:p>
                      <a:pPr algn="just">
                        <a:lnSpc>
                          <a:spcPct val="107000"/>
                        </a:lnSpc>
                        <a:spcAft>
                          <a:spcPts val="800"/>
                        </a:spcAft>
                        <a:buNone/>
                      </a:pPr>
                      <a:r>
                        <a:rPr lang="fr-FR" sz="2000">
                          <a:solidFill>
                            <a:schemeClr val="bg1"/>
                          </a:solidFill>
                          <a:effectLst/>
                          <a:latin typeface="Times New Roman" panose="02020603050405020304" pitchFamily="18" charset="0"/>
                          <a:cs typeface="Times New Roman" panose="02020603050405020304" pitchFamily="18" charset="0"/>
                        </a:rPr>
                        <a:t>Collecter l’eau</a:t>
                      </a:r>
                      <a:endParaRPr lang="fr-FR" sz="20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dirty="0">
                          <a:effectLst/>
                          <a:latin typeface="Times New Roman" panose="02020603050405020304" pitchFamily="18" charset="0"/>
                          <a:cs typeface="Times New Roman" panose="02020603050405020304" pitchFamily="18" charset="0"/>
                        </a:rPr>
                        <a:t>73,4 min soit environ 1h 14 min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1371173"/>
                  </a:ext>
                </a:extLst>
              </a:tr>
              <a:tr h="460311">
                <a:tc>
                  <a:txBody>
                    <a:bodyPr/>
                    <a:lstStyle/>
                    <a:p>
                      <a:pPr algn="just">
                        <a:lnSpc>
                          <a:spcPct val="107000"/>
                        </a:lnSpc>
                        <a:spcAft>
                          <a:spcPts val="800"/>
                        </a:spcAft>
                        <a:buNone/>
                      </a:pPr>
                      <a:r>
                        <a:rPr lang="fr-FR" sz="2000" dirty="0">
                          <a:solidFill>
                            <a:schemeClr val="bg1"/>
                          </a:solidFill>
                          <a:effectLst/>
                          <a:latin typeface="Times New Roman" panose="02020603050405020304" pitchFamily="18" charset="0"/>
                          <a:cs typeface="Times New Roman" panose="02020603050405020304" pitchFamily="18" charset="0"/>
                        </a:rPr>
                        <a:t>Balayer (maison et cour)</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a:effectLst/>
                          <a:latin typeface="Times New Roman" panose="02020603050405020304" pitchFamily="18" charset="0"/>
                          <a:cs typeface="Times New Roman" panose="02020603050405020304" pitchFamily="18" charset="0"/>
                        </a:rPr>
                        <a:t>42 min</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9402581"/>
                  </a:ext>
                </a:extLst>
              </a:tr>
              <a:tr h="460311">
                <a:tc>
                  <a:txBody>
                    <a:bodyPr/>
                    <a:lstStyle/>
                    <a:p>
                      <a:pPr algn="just">
                        <a:lnSpc>
                          <a:spcPct val="107000"/>
                        </a:lnSpc>
                        <a:spcAft>
                          <a:spcPts val="800"/>
                        </a:spcAft>
                        <a:buNone/>
                      </a:pPr>
                      <a:r>
                        <a:rPr lang="fr-FR" sz="2000">
                          <a:solidFill>
                            <a:schemeClr val="bg1"/>
                          </a:solidFill>
                          <a:effectLst/>
                          <a:latin typeface="Times New Roman" panose="02020603050405020304" pitchFamily="18" charset="0"/>
                          <a:cs typeface="Times New Roman" panose="02020603050405020304" pitchFamily="18" charset="0"/>
                        </a:rPr>
                        <a:t>Faire la vaisselle</a:t>
                      </a:r>
                      <a:endParaRPr lang="fr-FR" sz="20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a:effectLst/>
                          <a:latin typeface="Times New Roman" panose="02020603050405020304" pitchFamily="18" charset="0"/>
                          <a:cs typeface="Times New Roman" panose="02020603050405020304" pitchFamily="18" charset="0"/>
                        </a:rPr>
                        <a:t>34,1 min</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0294599"/>
                  </a:ext>
                </a:extLst>
              </a:tr>
              <a:tr h="566426">
                <a:tc>
                  <a:txBody>
                    <a:bodyPr/>
                    <a:lstStyle/>
                    <a:p>
                      <a:pPr algn="just">
                        <a:lnSpc>
                          <a:spcPct val="107000"/>
                        </a:lnSpc>
                        <a:spcAft>
                          <a:spcPts val="800"/>
                        </a:spcAft>
                        <a:buNone/>
                      </a:pPr>
                      <a:r>
                        <a:rPr lang="fr-FR" sz="2000" dirty="0">
                          <a:solidFill>
                            <a:schemeClr val="bg1"/>
                          </a:solidFill>
                          <a:effectLst/>
                          <a:latin typeface="Times New Roman" panose="02020603050405020304" pitchFamily="18" charset="0"/>
                          <a:cs typeface="Times New Roman" panose="02020603050405020304" pitchFamily="18" charset="0"/>
                        </a:rPr>
                        <a:t>S’occuper des enfants</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2400" dirty="0">
                          <a:effectLst/>
                          <a:latin typeface="Times New Roman" panose="02020603050405020304" pitchFamily="18" charset="0"/>
                          <a:cs typeface="Times New Roman" panose="02020603050405020304" pitchFamily="18" charset="0"/>
                        </a:rPr>
                        <a:t>61,66 min Soit 1h 02 min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549832"/>
                  </a:ext>
                </a:extLst>
              </a:tr>
            </a:tbl>
          </a:graphicData>
        </a:graphic>
      </p:graphicFrame>
    </p:spTree>
    <p:extLst>
      <p:ext uri="{BB962C8B-B14F-4D97-AF65-F5344CB8AC3E}">
        <p14:creationId xmlns:p14="http://schemas.microsoft.com/office/powerpoint/2010/main" val="3866708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403186-60DC-27A3-BB3B-8ADC0B1858EA}"/>
              </a:ext>
            </a:extLst>
          </p:cNvPr>
          <p:cNvSpPr>
            <a:spLocks noGrp="1"/>
          </p:cNvSpPr>
          <p:nvPr>
            <p:ph type="title"/>
          </p:nvPr>
        </p:nvSpPr>
        <p:spPr>
          <a:xfrm>
            <a:off x="838200" y="365125"/>
            <a:ext cx="10515600" cy="511567"/>
          </a:xfrm>
        </p:spPr>
        <p:txBody>
          <a:bodyPr>
            <a:noAutofit/>
          </a:bodyPr>
          <a:lstStyle/>
          <a:p>
            <a:pPr algn="ctr"/>
            <a:r>
              <a:rPr lang="fr-FR" sz="3200" b="1" dirty="0">
                <a:latin typeface="Times New Roman" panose="02020603050405020304" pitchFamily="18" charset="0"/>
                <a:cs typeface="Times New Roman" panose="02020603050405020304" pitchFamily="18" charset="0"/>
              </a:rPr>
              <a:t>Premières statistiques: TCHOLOGO</a:t>
            </a:r>
            <a:endParaRPr lang="fr-FR" sz="3200" dirty="0"/>
          </a:p>
        </p:txBody>
      </p:sp>
      <p:sp>
        <p:nvSpPr>
          <p:cNvPr id="3" name="Espace réservé du contenu 2">
            <a:extLst>
              <a:ext uri="{FF2B5EF4-FFF2-40B4-BE49-F238E27FC236}">
                <a16:creationId xmlns:a16="http://schemas.microsoft.com/office/drawing/2014/main" id="{D7E4D1DE-A852-E8F1-62C4-F5960C90C1C0}"/>
              </a:ext>
            </a:extLst>
          </p:cNvPr>
          <p:cNvSpPr>
            <a:spLocks noGrp="1"/>
          </p:cNvSpPr>
          <p:nvPr>
            <p:ph idx="1"/>
          </p:nvPr>
        </p:nvSpPr>
        <p:spPr>
          <a:xfrm>
            <a:off x="838200" y="1065229"/>
            <a:ext cx="10515600" cy="5533534"/>
          </a:xfrm>
        </p:spPr>
        <p:txBody>
          <a:bodyPr/>
          <a:lstStyle/>
          <a:p>
            <a:pPr marL="0" indent="0">
              <a:buNone/>
            </a:pPr>
            <a:r>
              <a:rPr lang="fr-FR" sz="2600" b="1" dirty="0">
                <a:latin typeface="Times New Roman" panose="02020603050405020304" pitchFamily="18" charset="0"/>
                <a:cs typeface="Times New Roman" panose="02020603050405020304" pitchFamily="18" charset="0"/>
              </a:rPr>
              <a:t>Perception des hommes sur leur participations aux tâches domestiques</a:t>
            </a:r>
            <a:r>
              <a:rPr lang="fr-FR" sz="2600" dirty="0"/>
              <a:t>. </a:t>
            </a:r>
          </a:p>
          <a:p>
            <a:pPr lvl="0"/>
            <a:r>
              <a:rPr lang="fr-FR" sz="2400" b="1" dirty="0">
                <a:latin typeface="Times New Roman" panose="02020603050405020304" pitchFamily="18" charset="0"/>
                <a:cs typeface="Times New Roman" panose="02020603050405020304" pitchFamily="18" charset="0"/>
              </a:rPr>
              <a:t>69,8 %</a:t>
            </a:r>
            <a:r>
              <a:rPr lang="fr-FR" sz="2400" dirty="0">
                <a:latin typeface="Times New Roman" panose="02020603050405020304" pitchFamily="18" charset="0"/>
                <a:cs typeface="Times New Roman" panose="02020603050405020304" pitchFamily="18" charset="0"/>
              </a:rPr>
              <a:t> des hommes interrogés estiment que les hommes devraient aussi s’occuper de certaines tâches domestiques.</a:t>
            </a:r>
          </a:p>
          <a:p>
            <a:r>
              <a:rPr lang="fr-FR" sz="2400" b="1" dirty="0">
                <a:latin typeface="Times New Roman" panose="02020603050405020304" pitchFamily="18" charset="0"/>
                <a:cs typeface="Times New Roman" panose="02020603050405020304" pitchFamily="18" charset="0"/>
              </a:rPr>
              <a:t>30,2 %</a:t>
            </a:r>
            <a:r>
              <a:rPr lang="fr-FR" sz="2400" dirty="0">
                <a:latin typeface="Times New Roman" panose="02020603050405020304" pitchFamily="18" charset="0"/>
                <a:cs typeface="Times New Roman" panose="02020603050405020304" pitchFamily="18" charset="0"/>
              </a:rPr>
              <a:t> pensent que ce n’est pas leur rôle</a:t>
            </a:r>
          </a:p>
          <a:p>
            <a:pPr marL="0" indent="0">
              <a:buNone/>
            </a:pPr>
            <a:r>
              <a:rPr lang="fr-FR" sz="2600" b="1" dirty="0">
                <a:latin typeface="Times New Roman" panose="02020603050405020304" pitchFamily="18" charset="0"/>
                <a:cs typeface="Times New Roman" panose="02020603050405020304" pitchFamily="18" charset="0"/>
              </a:rPr>
              <a:t>Taches que les hommes devraient assumées (perception)</a:t>
            </a:r>
          </a:p>
          <a:p>
            <a:pPr marL="0" indent="0">
              <a:buNone/>
            </a:pPr>
            <a:endParaRPr lang="fr-FR" sz="2600" b="1"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endParaRPr lang="fr-FR" dirty="0"/>
          </a:p>
        </p:txBody>
      </p:sp>
      <p:graphicFrame>
        <p:nvGraphicFramePr>
          <p:cNvPr id="4" name="Tableau 3">
            <a:extLst>
              <a:ext uri="{FF2B5EF4-FFF2-40B4-BE49-F238E27FC236}">
                <a16:creationId xmlns:a16="http://schemas.microsoft.com/office/drawing/2014/main" id="{A2F097DD-5204-6E08-884D-5945668A9FB1}"/>
              </a:ext>
            </a:extLst>
          </p:cNvPr>
          <p:cNvGraphicFramePr>
            <a:graphicFrameLocks noGrp="1"/>
          </p:cNvGraphicFramePr>
          <p:nvPr>
            <p:extLst>
              <p:ext uri="{D42A27DB-BD31-4B8C-83A1-F6EECF244321}">
                <p14:modId xmlns:p14="http://schemas.microsoft.com/office/powerpoint/2010/main" val="2953513271"/>
              </p:ext>
            </p:extLst>
          </p:nvPr>
        </p:nvGraphicFramePr>
        <p:xfrm>
          <a:off x="994088" y="3523268"/>
          <a:ext cx="8517558" cy="2554986"/>
        </p:xfrm>
        <a:graphic>
          <a:graphicData uri="http://schemas.openxmlformats.org/drawingml/2006/table">
            <a:tbl>
              <a:tblPr firstRow="1" firstCol="1" bandRow="1">
                <a:tableStyleId>{5C22544A-7EE6-4342-B048-85BDC9FD1C3A}</a:tableStyleId>
              </a:tblPr>
              <a:tblGrid>
                <a:gridCol w="4258779">
                  <a:extLst>
                    <a:ext uri="{9D8B030D-6E8A-4147-A177-3AD203B41FA5}">
                      <a16:colId xmlns:a16="http://schemas.microsoft.com/office/drawing/2014/main" val="340189635"/>
                    </a:ext>
                  </a:extLst>
                </a:gridCol>
                <a:gridCol w="4258779">
                  <a:extLst>
                    <a:ext uri="{9D8B030D-6E8A-4147-A177-3AD203B41FA5}">
                      <a16:colId xmlns:a16="http://schemas.microsoft.com/office/drawing/2014/main" val="2171321797"/>
                    </a:ext>
                  </a:extLst>
                </a:gridCol>
              </a:tblGrid>
              <a:tr h="337681">
                <a:tc>
                  <a:txBody>
                    <a:bodyPr/>
                    <a:lstStyle/>
                    <a:p>
                      <a:pPr algn="just">
                        <a:lnSpc>
                          <a:spcPct val="107000"/>
                        </a:lnSpc>
                        <a:spcAft>
                          <a:spcPts val="800"/>
                        </a:spcAft>
                        <a:buNone/>
                      </a:pPr>
                      <a:r>
                        <a:rPr lang="fr-FR" sz="2400" dirty="0">
                          <a:effectLst/>
                          <a:latin typeface="Times New Roman" panose="02020603050405020304" pitchFamily="18" charset="0"/>
                          <a:cs typeface="Times New Roman" panose="02020603050405020304" pitchFamily="18" charset="0"/>
                        </a:rPr>
                        <a:t>Tâche</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buNone/>
                      </a:pPr>
                      <a:r>
                        <a:rPr lang="fr-FR" sz="2400">
                          <a:effectLst/>
                          <a:latin typeface="Times New Roman" panose="02020603050405020304" pitchFamily="18" charset="0"/>
                          <a:cs typeface="Times New Roman" panose="02020603050405020304" pitchFamily="18" charset="0"/>
                        </a:rPr>
                        <a:t>% des réponses</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1360700"/>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Collecte de combustible</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a:effectLst/>
                          <a:latin typeface="Times New Roman" panose="02020603050405020304" pitchFamily="18" charset="0"/>
                          <a:cs typeface="Times New Roman" panose="02020603050405020304" pitchFamily="18" charset="0"/>
                        </a:rPr>
                        <a:t>32,0 %</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9556424"/>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Collecte d’eau</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a:effectLst/>
                          <a:latin typeface="Times New Roman" panose="02020603050405020304" pitchFamily="18" charset="0"/>
                          <a:cs typeface="Times New Roman" panose="02020603050405020304" pitchFamily="18" charset="0"/>
                        </a:rPr>
                        <a:t>29,9 %</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3873656"/>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S’occuper des enfants</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dirty="0">
                          <a:effectLst/>
                          <a:latin typeface="Times New Roman" panose="02020603050405020304" pitchFamily="18" charset="0"/>
                          <a:cs typeface="Times New Roman" panose="02020603050405020304" pitchFamily="18" charset="0"/>
                        </a:rPr>
                        <a:t>13,1 %</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7383004"/>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Préparation des repas</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a:effectLst/>
                          <a:latin typeface="Times New Roman" panose="02020603050405020304" pitchFamily="18" charset="0"/>
                          <a:cs typeface="Times New Roman" panose="02020603050405020304" pitchFamily="18" charset="0"/>
                        </a:rPr>
                        <a:t>5,0 %</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281468"/>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Lessive</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a:effectLst/>
                          <a:latin typeface="Times New Roman" panose="02020603050405020304" pitchFamily="18" charset="0"/>
                          <a:cs typeface="Times New Roman" panose="02020603050405020304" pitchFamily="18" charset="0"/>
                        </a:rPr>
                        <a:t>1,6 %</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870062"/>
                  </a:ext>
                </a:extLst>
              </a:tr>
              <a:tr h="337681">
                <a:tc>
                  <a:txBody>
                    <a:bodyPr/>
                    <a:lstStyle/>
                    <a:p>
                      <a:pPr algn="just">
                        <a:lnSpc>
                          <a:spcPct val="107000"/>
                        </a:lnSpc>
                        <a:spcAft>
                          <a:spcPts val="800"/>
                        </a:spcAft>
                        <a:buNone/>
                      </a:pPr>
                      <a:r>
                        <a:rPr lang="fr-FR" sz="2400" dirty="0">
                          <a:solidFill>
                            <a:schemeClr val="bg1"/>
                          </a:solidFill>
                          <a:effectLst/>
                          <a:latin typeface="Times New Roman" panose="02020603050405020304" pitchFamily="18" charset="0"/>
                          <a:cs typeface="Times New Roman" panose="02020603050405020304" pitchFamily="18" charset="0"/>
                        </a:rPr>
                        <a:t>Balayage</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2400" dirty="0">
                          <a:effectLst/>
                          <a:latin typeface="Times New Roman" panose="02020603050405020304" pitchFamily="18" charset="0"/>
                          <a:cs typeface="Times New Roman" panose="02020603050405020304" pitchFamily="18" charset="0"/>
                        </a:rPr>
                        <a:t>7,8 %</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7999543"/>
                  </a:ext>
                </a:extLst>
              </a:tr>
            </a:tbl>
          </a:graphicData>
        </a:graphic>
      </p:graphicFrame>
    </p:spTree>
    <p:extLst>
      <p:ext uri="{BB962C8B-B14F-4D97-AF65-F5344CB8AC3E}">
        <p14:creationId xmlns:p14="http://schemas.microsoft.com/office/powerpoint/2010/main" val="396837264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858</TotalTime>
  <Words>1266</Words>
  <Application>Microsoft Office PowerPoint</Application>
  <PresentationFormat>Grand écran</PresentationFormat>
  <Paragraphs>164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Calibri Light</vt:lpstr>
      <vt:lpstr>Times New Roman</vt:lpstr>
      <vt:lpstr>Wingdings</vt:lpstr>
      <vt:lpstr>Thème Office</vt:lpstr>
      <vt:lpstr>Présentation PowerPoint</vt:lpstr>
      <vt:lpstr>THÉMATIQUES 2025</vt:lpstr>
      <vt:lpstr>Présentation PowerPoint</vt:lpstr>
      <vt:lpstr>Subventions UMI</vt:lpstr>
      <vt:lpstr>Présentation PowerPoint</vt:lpstr>
      <vt:lpstr>Présentation PowerPoint</vt:lpstr>
      <vt:lpstr>PROJET TIKA </vt:lpstr>
      <vt:lpstr>Premières statistiques: TCHOLOGO</vt:lpstr>
      <vt:lpstr>Premières statistiques: TCHOLOGO</vt:lpstr>
      <vt:lpstr>  CROISEMENT DES SAVOIRS ET POLITIQUES PUBLIQUES  </vt:lpstr>
      <vt:lpstr>CROISEMENT DES SAVOIRS ET POLITIQUES PUBLIQUES</vt:lpstr>
      <vt:lpstr>CROISEMENT DES SAVOIRS ET POLITIQUES PUBLIQUES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DIARRA IBRAHIM</dc:creator>
  <cp:lastModifiedBy>Admin_SOC</cp:lastModifiedBy>
  <cp:revision>37</cp:revision>
  <dcterms:created xsi:type="dcterms:W3CDTF">2025-06-16T08:23:46Z</dcterms:created>
  <dcterms:modified xsi:type="dcterms:W3CDTF">2025-06-18T05:20:32Z</dcterms:modified>
</cp:coreProperties>
</file>