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2"/>
  </p:notesMasterIdLst>
  <p:sldIdLst>
    <p:sldId id="278" r:id="rId2"/>
    <p:sldId id="279" r:id="rId3"/>
    <p:sldId id="256" r:id="rId4"/>
    <p:sldId id="260" r:id="rId5"/>
    <p:sldId id="269" r:id="rId6"/>
    <p:sldId id="257" r:id="rId7"/>
    <p:sldId id="270" r:id="rId8"/>
    <p:sldId id="271" r:id="rId9"/>
    <p:sldId id="261" r:id="rId10"/>
    <p:sldId id="273" r:id="rId11"/>
    <p:sldId id="274" r:id="rId12"/>
    <p:sldId id="259" r:id="rId13"/>
    <p:sldId id="280" r:id="rId14"/>
    <p:sldId id="263" r:id="rId15"/>
    <p:sldId id="265" r:id="rId16"/>
    <p:sldId id="267" r:id="rId17"/>
    <p:sldId id="275" r:id="rId18"/>
    <p:sldId id="268" r:id="rId19"/>
    <p:sldId id="277" r:id="rId20"/>
    <p:sldId id="276"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53" autoAdjust="0"/>
  </p:normalViewPr>
  <p:slideViewPr>
    <p:cSldViewPr snapToGrid="0">
      <p:cViewPr varScale="1">
        <p:scale>
          <a:sx n="80" d="100"/>
          <a:sy n="80" d="100"/>
        </p:scale>
        <p:origin x="904"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98FEB-F496-4883-8ABC-BF53F8A81372}" type="datetimeFigureOut">
              <a:rPr lang="fr-FR" smtClean="0"/>
              <a:t>18/06/2025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E19B4-DA6D-481C-A3A7-E745572512F3}" type="slidenum">
              <a:rPr lang="fr-FR" smtClean="0"/>
              <a:t>‹N°›</a:t>
            </a:fld>
            <a:endParaRPr lang="fr-FR"/>
          </a:p>
        </p:txBody>
      </p:sp>
    </p:spTree>
    <p:extLst>
      <p:ext uri="{BB962C8B-B14F-4D97-AF65-F5344CB8AC3E}">
        <p14:creationId xmlns:p14="http://schemas.microsoft.com/office/powerpoint/2010/main" val="93086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FAE19B4-DA6D-481C-A3A7-E745572512F3}" type="slidenum">
              <a:rPr lang="fr-FR" smtClean="0"/>
              <a:t>1</a:t>
            </a:fld>
            <a:endParaRPr lang="fr-FR"/>
          </a:p>
        </p:txBody>
      </p:sp>
    </p:spTree>
    <p:extLst>
      <p:ext uri="{BB962C8B-B14F-4D97-AF65-F5344CB8AC3E}">
        <p14:creationId xmlns:p14="http://schemas.microsoft.com/office/powerpoint/2010/main" val="54801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A3109C5-39E4-4D10-931F-95531F83F24C}" type="datetime1">
              <a:rPr lang="fr-FR" smtClean="0"/>
              <a:t>18/06/2025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6EDE1B-2FF4-4EBE-862E-2467EF05E1D9}"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22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8F55FEF-9A55-49BA-9647-7039564240B9}" type="datetime1">
              <a:rPr lang="fr-FR" smtClean="0"/>
              <a:t>18/06/2025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6EDE1B-2FF4-4EBE-862E-2467EF05E1D9}" type="slidenum">
              <a:rPr lang="fr-FR" smtClean="0"/>
              <a:t>‹N°›</a:t>
            </a:fld>
            <a:endParaRPr lang="fr-FR"/>
          </a:p>
        </p:txBody>
      </p:sp>
    </p:spTree>
    <p:extLst>
      <p:ext uri="{BB962C8B-B14F-4D97-AF65-F5344CB8AC3E}">
        <p14:creationId xmlns:p14="http://schemas.microsoft.com/office/powerpoint/2010/main" val="164968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D012E5-28B6-4321-A83A-44C87943EA43}" type="datetime1">
              <a:rPr lang="fr-FR" smtClean="0"/>
              <a:t>18/06/2025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6EDE1B-2FF4-4EBE-862E-2467EF05E1D9}" type="slidenum">
              <a:rPr lang="fr-FR" smtClean="0"/>
              <a:t>‹N°›</a:t>
            </a:fld>
            <a:endParaRPr lang="fr-FR"/>
          </a:p>
        </p:txBody>
      </p:sp>
    </p:spTree>
    <p:extLst>
      <p:ext uri="{BB962C8B-B14F-4D97-AF65-F5344CB8AC3E}">
        <p14:creationId xmlns:p14="http://schemas.microsoft.com/office/powerpoint/2010/main" val="175273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709683"/>
          </a:xfrm>
        </p:spPr>
        <p:txBody>
          <a:bodyPr/>
          <a:lstStyle/>
          <a:p>
            <a:r>
              <a:rPr lang="fr-FR" dirty="0"/>
              <a:t>Modifiez le style du titre</a:t>
            </a:r>
            <a:endParaRPr lang="en-US" dirty="0"/>
          </a:p>
        </p:txBody>
      </p:sp>
      <p:sp>
        <p:nvSpPr>
          <p:cNvPr id="3" name="Content Placeholder 2"/>
          <p:cNvSpPr>
            <a:spLocks noGrp="1"/>
          </p:cNvSpPr>
          <p:nvPr>
            <p:ph idx="1"/>
          </p:nvPr>
        </p:nvSpPr>
        <p:spPr bwMode="auto"/>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Espace réservé de la date 6"/>
          <p:cNvSpPr>
            <a:spLocks noGrp="1"/>
          </p:cNvSpPr>
          <p:nvPr>
            <p:ph type="dt" sz="half" idx="10"/>
          </p:nvPr>
        </p:nvSpPr>
        <p:spPr/>
        <p:txBody>
          <a:bodyPr/>
          <a:lstStyle/>
          <a:p>
            <a:fld id="{4F4C0DF4-F12B-4D0F-A9D5-0D7C955DCA0D}" type="datetime1">
              <a:rPr lang="fr-FR" smtClean="0"/>
              <a:t>18/06/2025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6EDE1B-2FF4-4EBE-862E-2467EF05E1D9}" type="slidenum">
              <a:rPr lang="fr-FR" smtClean="0"/>
              <a:t>‹N°›</a:t>
            </a:fld>
            <a:endParaRPr lang="fr-FR"/>
          </a:p>
        </p:txBody>
      </p:sp>
    </p:spTree>
    <p:extLst>
      <p:ext uri="{BB962C8B-B14F-4D97-AF65-F5344CB8AC3E}">
        <p14:creationId xmlns:p14="http://schemas.microsoft.com/office/powerpoint/2010/main" val="428485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D90A2C6-82AA-428E-86D5-2A11BD8BB286}" type="datetime1">
              <a:rPr lang="fr-FR" smtClean="0"/>
              <a:t>18/06/2025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D6EDE1B-2FF4-4EBE-862E-2467EF05E1D9}"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98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9DF55CB-93CC-4C6A-A1B5-413C04F28CFE}" type="datetime1">
              <a:rPr lang="fr-FR" smtClean="0"/>
              <a:t>18/06/2025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6EDE1B-2FF4-4EBE-862E-2467EF05E1D9}" type="slidenum">
              <a:rPr lang="fr-FR" smtClean="0"/>
              <a:t>‹N°›</a:t>
            </a:fld>
            <a:endParaRPr lang="fr-FR"/>
          </a:p>
        </p:txBody>
      </p:sp>
    </p:spTree>
    <p:extLst>
      <p:ext uri="{BB962C8B-B14F-4D97-AF65-F5344CB8AC3E}">
        <p14:creationId xmlns:p14="http://schemas.microsoft.com/office/powerpoint/2010/main" val="237265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CCC7EE9-EF51-4D17-B8A7-52BF43499852}" type="datetime1">
              <a:rPr lang="fr-FR" smtClean="0"/>
              <a:t>18/06/2025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D6EDE1B-2FF4-4EBE-862E-2467EF05E1D9}" type="slidenum">
              <a:rPr lang="fr-FR" smtClean="0"/>
              <a:t>‹N°›</a:t>
            </a:fld>
            <a:endParaRPr lang="fr-FR"/>
          </a:p>
        </p:txBody>
      </p:sp>
    </p:spTree>
    <p:extLst>
      <p:ext uri="{BB962C8B-B14F-4D97-AF65-F5344CB8AC3E}">
        <p14:creationId xmlns:p14="http://schemas.microsoft.com/office/powerpoint/2010/main" val="404085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8E810B1-79BD-4C0E-8FDC-F7E7A4C70254}" type="datetime1">
              <a:rPr lang="fr-FR" smtClean="0"/>
              <a:t>18/06/2025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D6EDE1B-2FF4-4EBE-862E-2467EF05E1D9}" type="slidenum">
              <a:rPr lang="fr-FR" smtClean="0"/>
              <a:t>‹N°›</a:t>
            </a:fld>
            <a:endParaRPr lang="fr-FR"/>
          </a:p>
        </p:txBody>
      </p:sp>
    </p:spTree>
    <p:extLst>
      <p:ext uri="{BB962C8B-B14F-4D97-AF65-F5344CB8AC3E}">
        <p14:creationId xmlns:p14="http://schemas.microsoft.com/office/powerpoint/2010/main" val="373180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0602B9-C622-4B6E-9065-92749B42ABF4}" type="datetime1">
              <a:rPr lang="fr-FR" smtClean="0"/>
              <a:t>18/06/2025</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5D6EDE1B-2FF4-4EBE-862E-2467EF05E1D9}" type="slidenum">
              <a:rPr lang="fr-FR" smtClean="0"/>
              <a:t>‹N°›</a:t>
            </a:fld>
            <a:endParaRPr lang="fr-FR"/>
          </a:p>
        </p:txBody>
      </p:sp>
    </p:spTree>
    <p:extLst>
      <p:ext uri="{BB962C8B-B14F-4D97-AF65-F5344CB8AC3E}">
        <p14:creationId xmlns:p14="http://schemas.microsoft.com/office/powerpoint/2010/main" val="336301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4" y="0"/>
            <a:ext cx="21017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57211"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1513196" cy="1452805"/>
          </a:xfrm>
        </p:spPr>
        <p:txBody>
          <a:bodyPr anchor="t">
            <a:normAutofit/>
          </a:bodyPr>
          <a:lstStyle>
            <a:lvl1pPr>
              <a:defRPr sz="2000" b="0">
                <a:solidFill>
                  <a:srgbClr val="FFFFFF"/>
                </a:solidFill>
              </a:defRPr>
            </a:lvl1pPr>
          </a:lstStyle>
          <a:p>
            <a:r>
              <a:rPr lang="fr-FR" dirty="0"/>
              <a:t>Modifiez le style du titre</a:t>
            </a:r>
            <a:endParaRPr lang="en-US" dirty="0"/>
          </a:p>
        </p:txBody>
      </p:sp>
      <p:sp>
        <p:nvSpPr>
          <p:cNvPr id="3" name="Content Placeholder 2"/>
          <p:cNvSpPr>
            <a:spLocks noGrp="1"/>
          </p:cNvSpPr>
          <p:nvPr>
            <p:ph idx="1"/>
          </p:nvPr>
        </p:nvSpPr>
        <p:spPr>
          <a:xfrm>
            <a:off x="2444642" y="594359"/>
            <a:ext cx="6024988" cy="571084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197290"/>
            <a:ext cx="1513196" cy="410791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349135" y="6459786"/>
            <a:ext cx="1506962" cy="365125"/>
          </a:xfrm>
        </p:spPr>
        <p:txBody>
          <a:bodyPr/>
          <a:lstStyle>
            <a:lvl1pPr algn="l">
              <a:defRPr/>
            </a:lvl1pPr>
          </a:lstStyle>
          <a:p>
            <a:fld id="{2161145A-8D5B-4457-89FE-DD4FD0FADD39}" type="datetime1">
              <a:rPr lang="fr-FR" smtClean="0"/>
              <a:t>18/06/2025</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6EDE1B-2FF4-4EBE-862E-2467EF05E1D9}" type="slidenum">
              <a:rPr lang="fr-FR" smtClean="0"/>
              <a:t>‹N°›</a:t>
            </a:fld>
            <a:endParaRPr lang="fr-FR"/>
          </a:p>
        </p:txBody>
      </p:sp>
    </p:spTree>
    <p:extLst>
      <p:ext uri="{BB962C8B-B14F-4D97-AF65-F5344CB8AC3E}">
        <p14:creationId xmlns:p14="http://schemas.microsoft.com/office/powerpoint/2010/main" val="70653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5FC66EF-74CE-4EEA-A571-4591013442F5}" type="datetime1">
              <a:rPr lang="fr-FR" smtClean="0"/>
              <a:t>18/06/2025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D6EDE1B-2FF4-4EBE-862E-2467EF05E1D9}" type="slidenum">
              <a:rPr lang="fr-FR" smtClean="0"/>
              <a:t>‹N°›</a:t>
            </a:fld>
            <a:endParaRPr lang="fr-FR"/>
          </a:p>
        </p:txBody>
      </p:sp>
    </p:spTree>
    <p:extLst>
      <p:ext uri="{BB962C8B-B14F-4D97-AF65-F5344CB8AC3E}">
        <p14:creationId xmlns:p14="http://schemas.microsoft.com/office/powerpoint/2010/main" val="164926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D13D886-5FE2-4B8B-A4B5-9B8FCC0A3676}" type="datetime1">
              <a:rPr lang="fr-FR" smtClean="0"/>
              <a:t>18/06/2025</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D6EDE1B-2FF4-4EBE-862E-2467EF05E1D9}" type="slidenum">
              <a:rPr lang="fr-FR" smtClean="0"/>
              <a:t>‹N°›</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63485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2438400" y="1872341"/>
            <a:ext cx="6400800" cy="2481942"/>
          </a:xfrm>
          <a:prstGeom prst="roundRect">
            <a:avLst>
              <a:gd name="adj" fmla="val 67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half" idx="2"/>
          </p:nvPr>
        </p:nvSpPr>
        <p:spPr>
          <a:xfrm>
            <a:off x="342900" y="1872345"/>
            <a:ext cx="1513196" cy="3083033"/>
          </a:xfrm>
        </p:spPr>
        <p:txBody>
          <a:bodyPr/>
          <a:lstStyle/>
          <a:p>
            <a:pPr>
              <a:spcBef>
                <a:spcPts val="0"/>
              </a:spcBef>
              <a:spcAft>
                <a:spcPts val="0"/>
              </a:spcAft>
            </a:pPr>
            <a:r>
              <a:rPr lang="fr-FR" b="1" dirty="0">
                <a:solidFill>
                  <a:srgbClr val="FFFF00"/>
                </a:solidFill>
              </a:rPr>
              <a:t>JUMI 2025,</a:t>
            </a:r>
          </a:p>
          <a:p>
            <a:pPr>
              <a:spcBef>
                <a:spcPts val="0"/>
              </a:spcBef>
              <a:spcAft>
                <a:spcPts val="0"/>
              </a:spcAft>
            </a:pPr>
            <a:r>
              <a:rPr lang="fr-FR" b="1" dirty="0">
                <a:solidFill>
                  <a:srgbClr val="FFFF00"/>
                </a:solidFill>
              </a:rPr>
              <a:t>Mahajanga,</a:t>
            </a:r>
          </a:p>
          <a:p>
            <a:pPr>
              <a:spcBef>
                <a:spcPts val="0"/>
              </a:spcBef>
              <a:spcAft>
                <a:spcPts val="0"/>
              </a:spcAft>
            </a:pPr>
            <a:r>
              <a:rPr lang="fr-FR" b="1" dirty="0">
                <a:solidFill>
                  <a:srgbClr val="FFFF00"/>
                </a:solidFill>
              </a:rPr>
              <a:t>Madagascar</a:t>
            </a:r>
          </a:p>
          <a:p>
            <a:pPr>
              <a:spcBef>
                <a:spcPts val="0"/>
              </a:spcBef>
              <a:spcAft>
                <a:spcPts val="0"/>
              </a:spcAft>
            </a:pPr>
            <a:endParaRPr lang="fr-FR" b="1" dirty="0">
              <a:solidFill>
                <a:srgbClr val="FFFF00"/>
              </a:solidFill>
            </a:endParaRPr>
          </a:p>
          <a:p>
            <a:pPr>
              <a:spcBef>
                <a:spcPts val="0"/>
              </a:spcBef>
              <a:spcAft>
                <a:spcPts val="0"/>
              </a:spcAft>
            </a:pPr>
            <a:r>
              <a:rPr lang="fr-FR" b="1" dirty="0">
                <a:solidFill>
                  <a:srgbClr val="FFFF00"/>
                </a:solidFill>
              </a:rPr>
              <a:t>18/06/2025</a:t>
            </a:r>
          </a:p>
          <a:p>
            <a:pPr>
              <a:spcBef>
                <a:spcPts val="0"/>
              </a:spcBef>
              <a:spcAft>
                <a:spcPts val="0"/>
              </a:spcAft>
            </a:pPr>
            <a:endParaRPr lang="fr-FR" b="1" dirty="0">
              <a:solidFill>
                <a:srgbClr val="FFFF00"/>
              </a:solidFill>
            </a:endParaRPr>
          </a:p>
          <a:p>
            <a:pPr>
              <a:spcBef>
                <a:spcPts val="0"/>
              </a:spcBef>
              <a:spcAft>
                <a:spcPts val="0"/>
              </a:spcAft>
            </a:pPr>
            <a:endParaRPr lang="fr-FR" b="1" dirty="0">
              <a:solidFill>
                <a:srgbClr val="FFFF00"/>
              </a:solidFill>
            </a:endParaRPr>
          </a:p>
          <a:p>
            <a:pPr>
              <a:spcBef>
                <a:spcPts val="0"/>
              </a:spcBef>
              <a:spcAft>
                <a:spcPts val="0"/>
              </a:spcAft>
            </a:pPr>
            <a:r>
              <a:rPr lang="fr-FR" b="1" dirty="0">
                <a:solidFill>
                  <a:schemeClr val="bg1"/>
                </a:solidFill>
              </a:rPr>
              <a:t>Par :</a:t>
            </a:r>
          </a:p>
          <a:p>
            <a:pPr>
              <a:spcBef>
                <a:spcPts val="0"/>
              </a:spcBef>
              <a:spcAft>
                <a:spcPts val="0"/>
              </a:spcAft>
            </a:pPr>
            <a:r>
              <a:rPr lang="fr-FR" b="1" dirty="0">
                <a:solidFill>
                  <a:schemeClr val="bg1"/>
                </a:solidFill>
              </a:rPr>
              <a:t>ANDRIANAIVO</a:t>
            </a:r>
          </a:p>
          <a:p>
            <a:pPr>
              <a:spcBef>
                <a:spcPts val="0"/>
              </a:spcBef>
              <a:spcAft>
                <a:spcPts val="0"/>
              </a:spcAft>
            </a:pPr>
            <a:r>
              <a:rPr lang="fr-FR" b="1" dirty="0">
                <a:solidFill>
                  <a:schemeClr val="bg1"/>
                </a:solidFill>
              </a:rPr>
              <a:t>Mampianina</a:t>
            </a:r>
          </a:p>
          <a:p>
            <a:pPr>
              <a:spcBef>
                <a:spcPts val="0"/>
              </a:spcBef>
              <a:spcAft>
                <a:spcPts val="0"/>
              </a:spcAft>
            </a:pPr>
            <a:r>
              <a:rPr lang="fr-FR" b="1" dirty="0">
                <a:solidFill>
                  <a:schemeClr val="bg1"/>
                </a:solidFill>
              </a:rPr>
              <a:t>Christian</a:t>
            </a:r>
          </a:p>
          <a:p>
            <a:pPr>
              <a:spcBef>
                <a:spcPts val="0"/>
              </a:spcBef>
              <a:spcAft>
                <a:spcPts val="0"/>
              </a:spcAft>
            </a:pPr>
            <a:endParaRPr lang="fr-FR" b="1" dirty="0">
              <a:solidFill>
                <a:schemeClr val="bg1"/>
              </a:solidFill>
            </a:endParaRPr>
          </a:p>
          <a:p>
            <a:pPr>
              <a:spcBef>
                <a:spcPts val="0"/>
              </a:spcBef>
              <a:spcAft>
                <a:spcPts val="0"/>
              </a:spcAft>
            </a:pPr>
            <a:r>
              <a:rPr lang="fr-FR" b="1" i="1" dirty="0">
                <a:solidFill>
                  <a:schemeClr val="bg1"/>
                </a:solidFill>
              </a:rPr>
              <a:t>Doctorant</a:t>
            </a:r>
          </a:p>
        </p:txBody>
      </p:sp>
      <p:sp>
        <p:nvSpPr>
          <p:cNvPr id="9" name="ZoneTexte 8"/>
          <p:cNvSpPr txBox="1"/>
          <p:nvPr/>
        </p:nvSpPr>
        <p:spPr>
          <a:xfrm>
            <a:off x="2583543" y="1944361"/>
            <a:ext cx="6096000" cy="2308324"/>
          </a:xfrm>
          <a:prstGeom prst="rect">
            <a:avLst/>
          </a:prstGeom>
          <a:noFill/>
        </p:spPr>
        <p:txBody>
          <a:bodyPr wrap="square" rtlCol="0">
            <a:spAutoFit/>
          </a:bodyPr>
          <a:lstStyle/>
          <a:p>
            <a:r>
              <a:rPr lang="fr-FR" sz="2400" b="1" dirty="0">
                <a:latin typeface="+mj-lt"/>
              </a:rPr>
              <a:t>ANDRIANAIVO </a:t>
            </a:r>
            <a:r>
              <a:rPr lang="fr-FR" sz="2400" b="1" baseline="30000" dirty="0">
                <a:latin typeface="+mj-lt"/>
              </a:rPr>
              <a:t>1</a:t>
            </a:r>
            <a:r>
              <a:rPr lang="fr-FR" sz="2400" b="1" dirty="0">
                <a:latin typeface="+mj-lt"/>
              </a:rPr>
              <a:t>, M.-C. (2025). </a:t>
            </a:r>
            <a:r>
              <a:rPr lang="fr-FR" sz="2400" b="1" dirty="0">
                <a:solidFill>
                  <a:schemeClr val="accent2"/>
                </a:solidFill>
                <a:latin typeface="+mj-lt"/>
              </a:rPr>
              <a:t>Rôle des réseaux sociaux de sécurisation dans la viabilité des exploitations agricoles familiales : cas de deux communes rurales de la région d’Itasy (Madagascar)</a:t>
            </a:r>
            <a:r>
              <a:rPr lang="fr-FR" sz="2400" b="1" dirty="0">
                <a:latin typeface="+mj-lt"/>
              </a:rPr>
              <a:t>, </a:t>
            </a:r>
            <a:r>
              <a:rPr lang="fr-FR" sz="2400" b="1" i="1" dirty="0">
                <a:latin typeface="+mj-lt"/>
              </a:rPr>
              <a:t>Mondes en développement</a:t>
            </a:r>
            <a:r>
              <a:rPr lang="fr-FR" sz="2400" b="1" dirty="0">
                <a:latin typeface="+mj-lt"/>
              </a:rPr>
              <a:t>, 53(1), 35-56.</a:t>
            </a:r>
          </a:p>
        </p:txBody>
      </p:sp>
      <p:sp>
        <p:nvSpPr>
          <p:cNvPr id="13" name="ZoneTexte 12"/>
          <p:cNvSpPr txBox="1"/>
          <p:nvPr/>
        </p:nvSpPr>
        <p:spPr>
          <a:xfrm>
            <a:off x="2438400" y="5080000"/>
            <a:ext cx="6400799" cy="954107"/>
          </a:xfrm>
          <a:prstGeom prst="rect">
            <a:avLst/>
          </a:prstGeom>
          <a:noFill/>
        </p:spPr>
        <p:txBody>
          <a:bodyPr wrap="square" rtlCol="0">
            <a:spAutoFit/>
          </a:bodyPr>
          <a:lstStyle/>
          <a:p>
            <a:r>
              <a:rPr lang="fr-FR" sz="1400" baseline="30000" dirty="0">
                <a:latin typeface="+mj-lt"/>
              </a:rPr>
              <a:t>1 </a:t>
            </a:r>
            <a:r>
              <a:rPr lang="fr-FR" sz="1400" dirty="0">
                <a:latin typeface="+mj-lt"/>
              </a:rPr>
              <a:t>UMI-SOURCE (Unité mixte internationale Soutenabilité et Résilience)</a:t>
            </a:r>
          </a:p>
          <a:p>
            <a:r>
              <a:rPr lang="fr-FR" sz="1400" dirty="0">
                <a:latin typeface="+mj-lt"/>
              </a:rPr>
              <a:t>  CLERSE (Centre lillois d’études et de recherches sociologiques et </a:t>
            </a:r>
          </a:p>
          <a:p>
            <a:r>
              <a:rPr lang="fr-FR" sz="1400" dirty="0">
                <a:latin typeface="+mj-lt"/>
              </a:rPr>
              <a:t>  économiques), Université de Lille</a:t>
            </a:r>
          </a:p>
          <a:p>
            <a:r>
              <a:rPr lang="fr-FR" sz="1400" dirty="0">
                <a:latin typeface="+mj-lt"/>
              </a:rPr>
              <a:t>  BSE (Bordeaux sciences économiques) </a:t>
            </a:r>
          </a:p>
        </p:txBody>
      </p:sp>
    </p:spTree>
    <p:extLst>
      <p:ext uri="{BB962C8B-B14F-4D97-AF65-F5344CB8AC3E}">
        <p14:creationId xmlns:p14="http://schemas.microsoft.com/office/powerpoint/2010/main" val="121834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Données et méthodes</a:t>
            </a:r>
          </a:p>
        </p:txBody>
      </p:sp>
      <p:sp>
        <p:nvSpPr>
          <p:cNvPr id="3" name="Espace réservé du contenu 2"/>
          <p:cNvSpPr>
            <a:spLocks noGrp="1"/>
          </p:cNvSpPr>
          <p:nvPr>
            <p:ph idx="1"/>
          </p:nvPr>
        </p:nvSpPr>
        <p:spPr/>
        <p:txBody>
          <a:bodyPr anchor="t">
            <a:normAutofit lnSpcReduction="10000"/>
          </a:bodyPr>
          <a:lstStyle/>
          <a:p>
            <a:r>
              <a:rPr lang="fr-FR" b="1" dirty="0"/>
              <a:t>Typologie des réseaux</a:t>
            </a:r>
          </a:p>
          <a:p>
            <a:pPr marL="384048" lvl="2" indent="0">
              <a:buNone/>
            </a:pPr>
            <a:endParaRPr lang="fr-FR" sz="1800" dirty="0"/>
          </a:p>
          <a:p>
            <a:pPr lvl="1"/>
            <a:r>
              <a:rPr lang="fr-FR" b="1" dirty="0"/>
              <a:t>Sélection des variables actives (8 variables) de la typologie</a:t>
            </a:r>
          </a:p>
          <a:p>
            <a:pPr lvl="2"/>
            <a:endParaRPr lang="fr-FR" sz="1800" dirty="0"/>
          </a:p>
          <a:p>
            <a:pPr lvl="2"/>
            <a:r>
              <a:rPr lang="fr-FR" sz="1800" dirty="0"/>
              <a:t>variables liées aux acteurs en réponse aux chocs</a:t>
            </a:r>
          </a:p>
          <a:p>
            <a:pPr marL="384048" lvl="2" indent="0">
              <a:buNone/>
            </a:pPr>
            <a:r>
              <a:rPr lang="fr-FR" sz="1800" i="1" dirty="0"/>
              <a:t>(densité du réseau, nombre de connexions, accès aux mécanismes organisationnels – institutions financières et institutions villageoises)</a:t>
            </a:r>
          </a:p>
          <a:p>
            <a:pPr lvl="2"/>
            <a:r>
              <a:rPr lang="fr-FR" sz="1800" dirty="0"/>
              <a:t>variables liées aux transferts hors chocs</a:t>
            </a:r>
          </a:p>
          <a:p>
            <a:pPr marL="384048" lvl="2" indent="0">
              <a:buNone/>
            </a:pPr>
            <a:r>
              <a:rPr lang="fr-FR" sz="1800" i="1" dirty="0"/>
              <a:t>(transferts émis, solde des transferts – profil de créancier et profil paritaire)</a:t>
            </a:r>
          </a:p>
          <a:p>
            <a:pPr lvl="2"/>
            <a:endParaRPr lang="fr-FR" sz="1800" dirty="0"/>
          </a:p>
          <a:p>
            <a:pPr marL="384048" lvl="2" indent="0">
              <a:buNone/>
            </a:pPr>
            <a:endParaRPr lang="fr-FR" sz="1800" dirty="0"/>
          </a:p>
          <a:p>
            <a:pPr lvl="1"/>
            <a:r>
              <a:rPr lang="fr-FR" b="1" dirty="0"/>
              <a:t>ACM (analyse des correspondances multiples)</a:t>
            </a:r>
          </a:p>
          <a:p>
            <a:pPr lvl="2"/>
            <a:r>
              <a:rPr lang="fr-FR" sz="1800" dirty="0"/>
              <a:t>extraction des coordonnées des dimensions principales   (2 dimensions)</a:t>
            </a:r>
          </a:p>
          <a:p>
            <a:pPr lvl="2"/>
            <a:endParaRPr lang="fr-FR" sz="1800" dirty="0"/>
          </a:p>
          <a:p>
            <a:pPr lvl="1"/>
            <a:r>
              <a:rPr lang="fr-FR" b="1" dirty="0"/>
              <a:t>CAH (classification ascendante hiérarchique)</a:t>
            </a:r>
          </a:p>
          <a:p>
            <a:pPr lvl="2"/>
            <a:r>
              <a:rPr lang="fr-FR" sz="1800" dirty="0"/>
              <a:t>Identification des classes (4 clusters)</a:t>
            </a:r>
          </a:p>
        </p:txBody>
      </p:sp>
      <p:sp>
        <p:nvSpPr>
          <p:cNvPr id="4" name="Espace réservé du texte 3"/>
          <p:cNvSpPr>
            <a:spLocks noGrp="1"/>
          </p:cNvSpPr>
          <p:nvPr>
            <p:ph type="body" sz="half" idx="2"/>
          </p:nvPr>
        </p:nvSpPr>
        <p:spPr/>
        <p:txBody>
          <a:bodyPr/>
          <a:lstStyle/>
          <a:p>
            <a:r>
              <a:rPr lang="fr-FR" dirty="0">
                <a:solidFill>
                  <a:schemeClr val="bg1"/>
                </a:solidFill>
              </a:rPr>
              <a:t>. Données</a:t>
            </a:r>
          </a:p>
          <a:p>
            <a:r>
              <a:rPr lang="fr-FR" b="1" dirty="0">
                <a:solidFill>
                  <a:srgbClr val="FFFF00"/>
                </a:solidFill>
              </a:rPr>
              <a:t>. Méthodes</a:t>
            </a:r>
          </a:p>
          <a:p>
            <a:endParaRPr lang="fr-FR" b="1" dirty="0">
              <a:solidFill>
                <a:srgbClr val="FFFF00"/>
              </a:solidFill>
            </a:endParaRPr>
          </a:p>
          <a:p>
            <a:r>
              <a:rPr lang="fr-FR"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fr-FR" b="1" dirty="0">
                <a:solidFill>
                  <a:srgbClr val="FFFF00"/>
                </a:solidFill>
              </a:rPr>
              <a:t>Typologie</a:t>
            </a:r>
          </a:p>
          <a:p>
            <a:r>
              <a:rPr lang="fr-FR" b="1" dirty="0">
                <a:solidFill>
                  <a:srgbClr val="FFFF00"/>
                </a:solidFill>
                <a:sym typeface="Symbol" panose="05050102010706020507" pitchFamily="18" charset="2"/>
              </a:rPr>
              <a:t> </a:t>
            </a:r>
            <a:r>
              <a:rPr lang="fr-FR" b="1" dirty="0">
                <a:solidFill>
                  <a:srgbClr val="FFFF00"/>
                </a:solidFill>
              </a:rPr>
              <a:t>Sélection des variables actives</a:t>
            </a:r>
          </a:p>
          <a:p>
            <a:r>
              <a:rPr lang="fr-FR" b="1" dirty="0">
                <a:solidFill>
                  <a:srgbClr val="FFFF00"/>
                </a:solidFill>
                <a:sym typeface="Symbol" panose="05050102010706020507" pitchFamily="18" charset="2"/>
              </a:rPr>
              <a:t> </a:t>
            </a:r>
            <a:r>
              <a:rPr lang="fr-FR" b="1" dirty="0">
                <a:solidFill>
                  <a:srgbClr val="FFFF00"/>
                </a:solidFill>
              </a:rPr>
              <a:t>ACM</a:t>
            </a:r>
          </a:p>
          <a:p>
            <a:r>
              <a:rPr lang="fr-FR" b="1" dirty="0">
                <a:solidFill>
                  <a:srgbClr val="FFFF00"/>
                </a:solidFill>
                <a:sym typeface="Symbol" panose="05050102010706020507" pitchFamily="18" charset="2"/>
              </a:rPr>
              <a:t> </a:t>
            </a:r>
            <a:r>
              <a:rPr lang="fr-FR" b="1" dirty="0">
                <a:solidFill>
                  <a:srgbClr val="FFFF00"/>
                </a:solidFill>
              </a:rPr>
              <a:t>CAH</a:t>
            </a:r>
          </a:p>
        </p:txBody>
      </p:sp>
      <p:sp>
        <p:nvSpPr>
          <p:cNvPr id="5" name="Espace réservé du numéro de diapositive 4"/>
          <p:cNvSpPr>
            <a:spLocks noGrp="1"/>
          </p:cNvSpPr>
          <p:nvPr>
            <p:ph type="sldNum" sz="quarter" idx="12"/>
          </p:nvPr>
        </p:nvSpPr>
        <p:spPr/>
        <p:txBody>
          <a:bodyPr/>
          <a:lstStyle/>
          <a:p>
            <a:fld id="{5D6EDE1B-2FF4-4EBE-862E-2467EF05E1D9}" type="slidenum">
              <a:rPr lang="fr-FR" smtClean="0"/>
              <a:t>10</a:t>
            </a:fld>
            <a:endParaRPr lang="fr-FR"/>
          </a:p>
        </p:txBody>
      </p:sp>
    </p:spTree>
    <p:extLst>
      <p:ext uri="{BB962C8B-B14F-4D97-AF65-F5344CB8AC3E}">
        <p14:creationId xmlns:p14="http://schemas.microsoft.com/office/powerpoint/2010/main" val="3920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Données et méthodes</a:t>
            </a:r>
          </a:p>
        </p:txBody>
      </p:sp>
      <p:sp>
        <p:nvSpPr>
          <p:cNvPr id="3" name="Espace réservé du contenu 2"/>
          <p:cNvSpPr>
            <a:spLocks noGrp="1"/>
          </p:cNvSpPr>
          <p:nvPr>
            <p:ph idx="1"/>
          </p:nvPr>
        </p:nvSpPr>
        <p:spPr/>
        <p:txBody>
          <a:bodyPr anchor="t">
            <a:normAutofit/>
          </a:bodyPr>
          <a:lstStyle/>
          <a:p>
            <a:r>
              <a:rPr lang="fr-FR" b="1" dirty="0"/>
              <a:t>Indicateur binaire de viabilité perçue :</a:t>
            </a:r>
          </a:p>
          <a:p>
            <a:pPr marL="384048" lvl="2" indent="0">
              <a:buNone/>
            </a:pPr>
            <a:endParaRPr lang="fr-FR" sz="1800" dirty="0"/>
          </a:p>
          <a:p>
            <a:pPr lvl="2"/>
            <a:endParaRPr lang="fr-FR" sz="1800" dirty="0"/>
          </a:p>
          <a:p>
            <a:pPr marL="201168" lvl="1" indent="0">
              <a:buNone/>
            </a:pPr>
            <a:r>
              <a:rPr lang="fr-FR" b="1" i="1" dirty="0"/>
              <a:t>Concernant ce que vous avez produit et ce que vous avez gagné comme revenu au cours des 12 derniers mois, laquelle des affirmations suivantes est vraie ?</a:t>
            </a:r>
          </a:p>
          <a:p>
            <a:pPr lvl="2"/>
            <a:endParaRPr lang="fr-FR" sz="1800" dirty="0"/>
          </a:p>
          <a:p>
            <a:pPr lvl="2"/>
            <a:r>
              <a:rPr lang="fr-FR" sz="1800" b="1" dirty="0"/>
              <a:t>Modalité 1 : </a:t>
            </a:r>
            <a:r>
              <a:rPr lang="fr-FR" sz="1800" dirty="0"/>
              <a:t>Cela permettait de subvenir aux besoins du ménage</a:t>
            </a:r>
          </a:p>
          <a:p>
            <a:pPr lvl="2"/>
            <a:r>
              <a:rPr lang="fr-FR" sz="1800" b="1" dirty="0"/>
              <a:t>Modalité 2 : </a:t>
            </a:r>
            <a:r>
              <a:rPr lang="fr-FR" sz="1800" dirty="0"/>
              <a:t>Cela permettait de subvenir très bien aux besoins du ménage</a:t>
            </a:r>
          </a:p>
          <a:p>
            <a:pPr marL="566928" lvl="3" indent="0">
              <a:buNone/>
            </a:pPr>
            <a:r>
              <a:rPr lang="fr-FR" sz="18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fr-FR" sz="1800" b="1" dirty="0">
                <a:solidFill>
                  <a:schemeClr val="accent1"/>
                </a:solidFill>
              </a:rPr>
              <a:t>Viable</a:t>
            </a:r>
          </a:p>
          <a:p>
            <a:pPr lvl="3">
              <a:buFont typeface="Wingdings" panose="05000000000000000000" pitchFamily="2" charset="2"/>
              <a:buChar char="Ø"/>
            </a:pPr>
            <a:endParaRPr lang="fr-FR" sz="1800" dirty="0"/>
          </a:p>
          <a:p>
            <a:pPr lvl="2"/>
            <a:r>
              <a:rPr lang="fr-FR" sz="1800" b="1" dirty="0"/>
              <a:t>Modalité 3 : </a:t>
            </a:r>
            <a:r>
              <a:rPr lang="fr-FR" sz="1800" dirty="0"/>
              <a:t>Cela ne permettait absolument pas de subvenir aux besoins du ménage</a:t>
            </a:r>
          </a:p>
          <a:p>
            <a:pPr lvl="2"/>
            <a:r>
              <a:rPr lang="fr-FR" sz="1800" b="1" dirty="0"/>
              <a:t> Modalité 4 : </a:t>
            </a:r>
            <a:r>
              <a:rPr lang="fr-FR" sz="1800" dirty="0"/>
              <a:t>Cela permettait difficilement de subvenir aux besoins du ménage</a:t>
            </a:r>
          </a:p>
          <a:p>
            <a:pPr marL="566928" lvl="3" indent="0">
              <a:buNone/>
            </a:pPr>
            <a:r>
              <a:rPr lang="fr-FR" sz="1800" b="1" dirty="0">
                <a:solidFill>
                  <a:schemeClr val="accent1"/>
                </a:solidFill>
                <a:latin typeface="Calibri" panose="020F0502020204030204" pitchFamily="34" charset="0"/>
                <a:ea typeface="Calibri" panose="020F0502020204030204" pitchFamily="34" charset="0"/>
                <a:cs typeface="Calibri" panose="020F0502020204030204" pitchFamily="34" charset="0"/>
              </a:rPr>
              <a:t>↘ Non </a:t>
            </a:r>
            <a:r>
              <a:rPr lang="fr-FR" sz="1800" b="1" dirty="0">
                <a:solidFill>
                  <a:schemeClr val="accent1"/>
                </a:solidFill>
              </a:rPr>
              <a:t>Viable</a:t>
            </a:r>
          </a:p>
        </p:txBody>
      </p:sp>
      <p:sp>
        <p:nvSpPr>
          <p:cNvPr id="4" name="Espace réservé du texte 3"/>
          <p:cNvSpPr>
            <a:spLocks noGrp="1"/>
          </p:cNvSpPr>
          <p:nvPr>
            <p:ph type="body" sz="half" idx="2"/>
          </p:nvPr>
        </p:nvSpPr>
        <p:spPr/>
        <p:txBody>
          <a:bodyPr/>
          <a:lstStyle/>
          <a:p>
            <a:r>
              <a:rPr lang="fr-FR" dirty="0">
                <a:solidFill>
                  <a:schemeClr val="bg1"/>
                </a:solidFill>
              </a:rPr>
              <a:t>. Données</a:t>
            </a:r>
          </a:p>
          <a:p>
            <a:r>
              <a:rPr lang="fr-FR" b="1" dirty="0">
                <a:solidFill>
                  <a:srgbClr val="FFFF00"/>
                </a:solidFill>
              </a:rPr>
              <a:t>. Méthodes</a:t>
            </a:r>
          </a:p>
          <a:p>
            <a:endParaRPr lang="fr-FR" b="1" dirty="0">
              <a:solidFill>
                <a:srgbClr val="FFFF00"/>
              </a:solidFill>
            </a:endParaRPr>
          </a:p>
          <a:p>
            <a:r>
              <a:rPr lang="fr-FR"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fr-FR" b="1" dirty="0">
                <a:solidFill>
                  <a:srgbClr val="FFFF00"/>
                </a:solidFill>
              </a:rPr>
              <a:t>Indicateur binaire de viabilité perçue</a:t>
            </a:r>
          </a:p>
        </p:txBody>
      </p:sp>
      <p:sp>
        <p:nvSpPr>
          <p:cNvPr id="5" name="Espace réservé du numéro de diapositive 4"/>
          <p:cNvSpPr>
            <a:spLocks noGrp="1"/>
          </p:cNvSpPr>
          <p:nvPr>
            <p:ph type="sldNum" sz="quarter" idx="12"/>
          </p:nvPr>
        </p:nvSpPr>
        <p:spPr/>
        <p:txBody>
          <a:bodyPr/>
          <a:lstStyle/>
          <a:p>
            <a:fld id="{5D6EDE1B-2FF4-4EBE-862E-2467EF05E1D9}" type="slidenum">
              <a:rPr lang="fr-FR" smtClean="0"/>
              <a:t>11</a:t>
            </a:fld>
            <a:endParaRPr lang="fr-FR"/>
          </a:p>
        </p:txBody>
      </p:sp>
    </p:spTree>
    <p:extLst>
      <p:ext uri="{BB962C8B-B14F-4D97-AF65-F5344CB8AC3E}">
        <p14:creationId xmlns:p14="http://schemas.microsoft.com/office/powerpoint/2010/main" val="587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Résultats</a:t>
            </a:r>
          </a:p>
        </p:txBody>
      </p:sp>
      <p:sp>
        <p:nvSpPr>
          <p:cNvPr id="3" name="Espace réservé du contenu 2"/>
          <p:cNvSpPr>
            <a:spLocks noGrp="1"/>
          </p:cNvSpPr>
          <p:nvPr>
            <p:ph idx="1"/>
          </p:nvPr>
        </p:nvSpPr>
        <p:spPr/>
        <p:txBody>
          <a:bodyPr/>
          <a:lstStyle/>
          <a:p>
            <a:r>
              <a:rPr lang="fr-FR" b="1" dirty="0"/>
              <a:t>4 classes de réseaux de sécurisation des exploitations familiales</a:t>
            </a:r>
          </a:p>
          <a:p>
            <a:pPr lvl="1"/>
            <a:endParaRPr lang="fr-FR" dirty="0"/>
          </a:p>
          <a:p>
            <a:pPr lvl="1"/>
            <a:r>
              <a:rPr lang="fr-FR" b="1" dirty="0"/>
              <a:t>1 réseau bimodal</a:t>
            </a:r>
          </a:p>
          <a:p>
            <a:pPr lvl="1"/>
            <a:r>
              <a:rPr lang="fr-FR" b="1" dirty="0"/>
              <a:t>3 réseaux interpersonnels : </a:t>
            </a:r>
            <a:r>
              <a:rPr lang="fr-FR" dirty="0"/>
              <a:t>qui se démarquent par rapport aux composants hors chocs (transferts hors chocs)</a:t>
            </a:r>
          </a:p>
          <a:p>
            <a:endParaRPr lang="fr-FR" dirty="0"/>
          </a:p>
        </p:txBody>
      </p:sp>
      <p:sp>
        <p:nvSpPr>
          <p:cNvPr id="4" name="Espace réservé du texte 3"/>
          <p:cNvSpPr>
            <a:spLocks noGrp="1"/>
          </p:cNvSpPr>
          <p:nvPr>
            <p:ph type="body" sz="half" idx="2"/>
          </p:nvPr>
        </p:nvSpPr>
        <p:spPr/>
        <p:txBody>
          <a:bodyPr/>
          <a:lstStyle/>
          <a:p>
            <a:r>
              <a:rPr lang="fr-FR" b="1" dirty="0">
                <a:solidFill>
                  <a:srgbClr val="FFFF00"/>
                </a:solidFill>
              </a:rPr>
              <a:t>. 4 classes de réseaux de sécurisation</a:t>
            </a:r>
          </a:p>
          <a:p>
            <a:endParaRPr lang="fr-FR" b="1" dirty="0">
              <a:solidFill>
                <a:srgbClr val="FFFF00"/>
              </a:solidFill>
            </a:endParaRPr>
          </a:p>
          <a:p>
            <a:r>
              <a:rPr lang="fr-FR" dirty="0"/>
              <a:t>. Liens entre type de réseau et viabilité des exploitations agricoles</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5457" y="2611103"/>
            <a:ext cx="5683358" cy="4115012"/>
          </a:xfrm>
          <a:prstGeom prst="rect">
            <a:avLst/>
          </a:prstGeom>
        </p:spPr>
      </p:pic>
      <p:sp>
        <p:nvSpPr>
          <p:cNvPr id="6" name="Espace réservé du numéro de diapositive 5"/>
          <p:cNvSpPr>
            <a:spLocks noGrp="1"/>
          </p:cNvSpPr>
          <p:nvPr>
            <p:ph type="sldNum" sz="quarter" idx="12"/>
          </p:nvPr>
        </p:nvSpPr>
        <p:spPr/>
        <p:txBody>
          <a:bodyPr/>
          <a:lstStyle/>
          <a:p>
            <a:fld id="{5D6EDE1B-2FF4-4EBE-862E-2467EF05E1D9}" type="slidenum">
              <a:rPr lang="fr-FR" smtClean="0"/>
              <a:t>12</a:t>
            </a:fld>
            <a:endParaRPr lang="fr-FR"/>
          </a:p>
        </p:txBody>
      </p:sp>
    </p:spTree>
    <p:extLst>
      <p:ext uri="{BB962C8B-B14F-4D97-AF65-F5344CB8AC3E}">
        <p14:creationId xmlns:p14="http://schemas.microsoft.com/office/powerpoint/2010/main" val="318313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Résultats</a:t>
            </a:r>
          </a:p>
        </p:txBody>
      </p:sp>
      <p:sp>
        <p:nvSpPr>
          <p:cNvPr id="3" name="Espace réservé du contenu 2"/>
          <p:cNvSpPr>
            <a:spLocks noGrp="1"/>
          </p:cNvSpPr>
          <p:nvPr>
            <p:ph idx="1"/>
          </p:nvPr>
        </p:nvSpPr>
        <p:spPr/>
        <p:txBody>
          <a:bodyPr/>
          <a:lstStyle/>
          <a:p>
            <a:r>
              <a:rPr lang="fr-FR" b="1" dirty="0"/>
              <a:t>4 classes de réseaux de sécurisation des exploitations familiales</a:t>
            </a:r>
          </a:p>
          <a:p>
            <a:pPr lvl="1"/>
            <a:endParaRPr lang="fr-FR" dirty="0"/>
          </a:p>
          <a:p>
            <a:pPr lvl="1"/>
            <a:r>
              <a:rPr lang="fr-FR" b="1" dirty="0"/>
              <a:t>1 réseau bimodal</a:t>
            </a:r>
          </a:p>
          <a:p>
            <a:pPr lvl="1"/>
            <a:r>
              <a:rPr lang="fr-FR" b="1" dirty="0"/>
              <a:t>3 réseaux interpersonnels : </a:t>
            </a:r>
            <a:r>
              <a:rPr lang="fr-FR" dirty="0"/>
              <a:t>qui se démarquent par rapport aux composants hors chocs (transferts hors chocs)</a:t>
            </a:r>
          </a:p>
          <a:p>
            <a:endParaRPr lang="fr-FR" dirty="0"/>
          </a:p>
        </p:txBody>
      </p:sp>
      <p:sp>
        <p:nvSpPr>
          <p:cNvPr id="4" name="Espace réservé du texte 3"/>
          <p:cNvSpPr>
            <a:spLocks noGrp="1"/>
          </p:cNvSpPr>
          <p:nvPr>
            <p:ph type="body" sz="half" idx="2"/>
          </p:nvPr>
        </p:nvSpPr>
        <p:spPr/>
        <p:txBody>
          <a:bodyPr/>
          <a:lstStyle/>
          <a:p>
            <a:r>
              <a:rPr lang="fr-FR" b="1" dirty="0">
                <a:solidFill>
                  <a:srgbClr val="FFFF00"/>
                </a:solidFill>
              </a:rPr>
              <a:t>. 4 classes de réseaux de sécurisation</a:t>
            </a:r>
          </a:p>
          <a:p>
            <a:endParaRPr lang="fr-FR" b="1" dirty="0">
              <a:solidFill>
                <a:srgbClr val="FFFF00"/>
              </a:solidFill>
            </a:endParaRPr>
          </a:p>
          <a:p>
            <a:r>
              <a:rPr lang="fr-FR" dirty="0"/>
              <a:t>. Liens entre type de réseau et viabilité des exploitations agricoles</a:t>
            </a:r>
          </a:p>
        </p:txBody>
      </p:sp>
      <p:sp>
        <p:nvSpPr>
          <p:cNvPr id="6" name="Espace réservé du numéro de diapositive 5"/>
          <p:cNvSpPr>
            <a:spLocks noGrp="1"/>
          </p:cNvSpPr>
          <p:nvPr>
            <p:ph type="sldNum" sz="quarter" idx="12"/>
          </p:nvPr>
        </p:nvSpPr>
        <p:spPr/>
        <p:txBody>
          <a:bodyPr/>
          <a:lstStyle/>
          <a:p>
            <a:fld id="{5D6EDE1B-2FF4-4EBE-862E-2467EF05E1D9}" type="slidenum">
              <a:rPr lang="fr-FR" smtClean="0"/>
              <a:t>13</a:t>
            </a:fld>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6255" y="2454425"/>
            <a:ext cx="5204855" cy="4282507"/>
          </a:xfrm>
          <a:prstGeom prst="rect">
            <a:avLst/>
          </a:prstGeom>
        </p:spPr>
      </p:pic>
    </p:spTree>
    <p:extLst>
      <p:ext uri="{BB962C8B-B14F-4D97-AF65-F5344CB8AC3E}">
        <p14:creationId xmlns:p14="http://schemas.microsoft.com/office/powerpoint/2010/main" val="2245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Résultats</a:t>
            </a:r>
          </a:p>
        </p:txBody>
      </p:sp>
      <p:sp>
        <p:nvSpPr>
          <p:cNvPr id="3" name="Espace réservé du contenu 2"/>
          <p:cNvSpPr>
            <a:spLocks noGrp="1"/>
          </p:cNvSpPr>
          <p:nvPr>
            <p:ph idx="1"/>
          </p:nvPr>
        </p:nvSpPr>
        <p:spPr/>
        <p:txBody>
          <a:bodyPr>
            <a:normAutofit lnSpcReduction="10000"/>
          </a:bodyPr>
          <a:lstStyle/>
          <a:p>
            <a:r>
              <a:rPr lang="fr-FR" b="1" dirty="0"/>
              <a:t>Le réseau de sécurisation bimodal                           (Cluster 1)</a:t>
            </a:r>
          </a:p>
          <a:p>
            <a:pPr lvl="1"/>
            <a:endParaRPr lang="fr-FR" dirty="0"/>
          </a:p>
          <a:p>
            <a:pPr lvl="1"/>
            <a:r>
              <a:rPr lang="fr-FR" dirty="0"/>
              <a:t>90 ménages</a:t>
            </a:r>
          </a:p>
          <a:p>
            <a:pPr lvl="1"/>
            <a:r>
              <a:rPr lang="fr-FR" dirty="0"/>
              <a:t>Au moins une personne du ménage occupant un rôle social particulier dans 25% des cas (rôle administratif, traditionnel, religieux, économique, etc.)</a:t>
            </a:r>
          </a:p>
          <a:p>
            <a:pPr lvl="1"/>
            <a:r>
              <a:rPr lang="fr-FR" dirty="0"/>
              <a:t>Fréquence annuelle des chocs plus élevée (~2,98)</a:t>
            </a:r>
          </a:p>
          <a:p>
            <a:pPr lvl="1"/>
            <a:r>
              <a:rPr lang="fr-FR" dirty="0"/>
              <a:t>78% des ménages bénéficiant d’un soutien organisationnel</a:t>
            </a:r>
          </a:p>
          <a:p>
            <a:pPr marL="384048" lvl="2" indent="0">
              <a:buNone/>
            </a:pPr>
            <a:r>
              <a:rPr lang="fr-FR" sz="1800" dirty="0">
                <a:latin typeface="Calibri" panose="020F0502020204030204" pitchFamily="34" charset="0"/>
                <a:ea typeface="Calibri" panose="020F0502020204030204" pitchFamily="34" charset="0"/>
                <a:cs typeface="Calibri" panose="020F0502020204030204" pitchFamily="34" charset="0"/>
              </a:rPr>
              <a:t>└&gt; </a:t>
            </a:r>
            <a:r>
              <a:rPr lang="fr-FR" sz="1800" dirty="0"/>
              <a:t>22% ayant accès à des IMF</a:t>
            </a:r>
          </a:p>
          <a:p>
            <a:pPr lvl="2"/>
            <a:endParaRPr lang="fr-FR" dirty="0"/>
          </a:p>
          <a:p>
            <a:r>
              <a:rPr lang="fr-FR" b="1" dirty="0"/>
              <a:t>Le réseau interpersonnel de sécurisation associés aux ménages endettés (Cluster 2)</a:t>
            </a:r>
          </a:p>
          <a:p>
            <a:pPr lvl="1"/>
            <a:endParaRPr lang="fr-FR" dirty="0"/>
          </a:p>
          <a:p>
            <a:pPr lvl="1"/>
            <a:r>
              <a:rPr lang="fr-FR" dirty="0"/>
              <a:t>155 ménages</a:t>
            </a:r>
          </a:p>
          <a:p>
            <a:pPr lvl="1"/>
            <a:r>
              <a:rPr lang="fr-FR" dirty="0"/>
              <a:t>Cas de ménages monoparentaux plus élevé (15%)</a:t>
            </a:r>
          </a:p>
          <a:p>
            <a:pPr lvl="1"/>
            <a:r>
              <a:rPr lang="fr-FR" dirty="0"/>
              <a:t>Un seul alter avec des échanges plutôt réciproques, aucun alter de type organisationnel</a:t>
            </a:r>
          </a:p>
          <a:p>
            <a:pPr lvl="1"/>
            <a:r>
              <a:rPr lang="fr-FR" dirty="0"/>
              <a:t>Transferts sortants pour motif de remboursement de dettes (80% des cas)</a:t>
            </a:r>
          </a:p>
        </p:txBody>
      </p:sp>
      <p:sp>
        <p:nvSpPr>
          <p:cNvPr id="4" name="Espace réservé du texte 3"/>
          <p:cNvSpPr>
            <a:spLocks noGrp="1"/>
          </p:cNvSpPr>
          <p:nvPr>
            <p:ph type="body" sz="half" idx="2"/>
          </p:nvPr>
        </p:nvSpPr>
        <p:spPr/>
        <p:txBody>
          <a:bodyPr>
            <a:normAutofit/>
          </a:bodyPr>
          <a:lstStyle/>
          <a:p>
            <a:r>
              <a:rPr lang="fr-FR" b="1" dirty="0">
                <a:solidFill>
                  <a:srgbClr val="FFFF00"/>
                </a:solidFill>
              </a:rPr>
              <a:t>. 4 classes de réseaux de sécurisation</a:t>
            </a:r>
          </a:p>
          <a:p>
            <a:endParaRPr lang="fr-FR" b="1" dirty="0">
              <a:solidFill>
                <a:srgbClr val="FFFF00"/>
              </a:solidFill>
            </a:endParaRPr>
          </a:p>
          <a:p>
            <a:r>
              <a:rPr lang="fr-FR" b="1" dirty="0">
                <a:solidFill>
                  <a:srgbClr val="FFFF00"/>
                </a:solidFill>
                <a:latin typeface="Calibri" panose="020F0502020204030204" pitchFamily="34" charset="0"/>
                <a:ea typeface="Calibri" panose="020F0502020204030204" pitchFamily="34" charset="0"/>
                <a:cs typeface="Calibri" panose="020F0502020204030204" pitchFamily="34" charset="0"/>
              </a:rPr>
              <a:t>↘ Cluster 1</a:t>
            </a:r>
            <a:endParaRPr lang="fr-FR" b="1" dirty="0">
              <a:solidFill>
                <a:srgbClr val="FFFF00"/>
              </a:solidFill>
            </a:endParaRPr>
          </a:p>
          <a:p>
            <a:r>
              <a:rPr lang="fr-FR" b="1" dirty="0">
                <a:solidFill>
                  <a:srgbClr val="FFFF00"/>
                </a:solidFill>
                <a:latin typeface="Calibri" panose="020F0502020204030204" pitchFamily="34" charset="0"/>
                <a:ea typeface="Calibri" panose="020F0502020204030204" pitchFamily="34" charset="0"/>
                <a:cs typeface="Calibri" panose="020F0502020204030204" pitchFamily="34" charset="0"/>
              </a:rPr>
              <a:t>↘ Cluster 2</a:t>
            </a:r>
            <a:endParaRPr lang="fr-FR" b="1" dirty="0">
              <a:solidFill>
                <a:srgbClr val="FFFF00"/>
              </a:solidFill>
            </a:endParaRPr>
          </a:p>
          <a:p>
            <a:endParaRPr lang="fr-FR" b="1" dirty="0">
              <a:solidFill>
                <a:srgbClr val="FFFF00"/>
              </a:solidFill>
            </a:endParaRPr>
          </a:p>
          <a:p>
            <a:r>
              <a:rPr lang="fr-FR" dirty="0">
                <a:solidFill>
                  <a:schemeClr val="bg1"/>
                </a:solidFill>
              </a:rPr>
              <a:t>. Liens entre type de réseau et viabilité des exploitations agricoles</a:t>
            </a:r>
          </a:p>
        </p:txBody>
      </p:sp>
      <p:sp>
        <p:nvSpPr>
          <p:cNvPr id="5" name="Espace réservé du numéro de diapositive 4"/>
          <p:cNvSpPr>
            <a:spLocks noGrp="1"/>
          </p:cNvSpPr>
          <p:nvPr>
            <p:ph type="sldNum" sz="quarter" idx="12"/>
          </p:nvPr>
        </p:nvSpPr>
        <p:spPr/>
        <p:txBody>
          <a:bodyPr/>
          <a:lstStyle/>
          <a:p>
            <a:fld id="{5D6EDE1B-2FF4-4EBE-862E-2467EF05E1D9}" type="slidenum">
              <a:rPr lang="fr-FR" smtClean="0"/>
              <a:t>14</a:t>
            </a:fld>
            <a:endParaRPr lang="fr-FR"/>
          </a:p>
        </p:txBody>
      </p:sp>
    </p:spTree>
    <p:extLst>
      <p:ext uri="{BB962C8B-B14F-4D97-AF65-F5344CB8AC3E}">
        <p14:creationId xmlns:p14="http://schemas.microsoft.com/office/powerpoint/2010/main" val="200226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Résultats</a:t>
            </a:r>
          </a:p>
        </p:txBody>
      </p:sp>
      <p:sp>
        <p:nvSpPr>
          <p:cNvPr id="3" name="Espace réservé du contenu 2"/>
          <p:cNvSpPr>
            <a:spLocks noGrp="1"/>
          </p:cNvSpPr>
          <p:nvPr>
            <p:ph idx="1"/>
          </p:nvPr>
        </p:nvSpPr>
        <p:spPr/>
        <p:txBody>
          <a:bodyPr>
            <a:normAutofit lnSpcReduction="10000"/>
          </a:bodyPr>
          <a:lstStyle/>
          <a:p>
            <a:r>
              <a:rPr lang="fr-FR" b="1" dirty="0"/>
              <a:t>Le réseau interpersonnel des ménages à profil de créancier net (Cluster 3) </a:t>
            </a:r>
          </a:p>
          <a:p>
            <a:pPr lvl="1"/>
            <a:endParaRPr lang="fr-FR" dirty="0"/>
          </a:p>
          <a:p>
            <a:pPr lvl="1"/>
            <a:r>
              <a:rPr lang="fr-FR" dirty="0"/>
              <a:t>91 ménages</a:t>
            </a:r>
          </a:p>
          <a:p>
            <a:pPr lvl="1"/>
            <a:r>
              <a:rPr lang="fr-FR" dirty="0"/>
              <a:t>Concentrés en Arivonimamo (85% des cas)</a:t>
            </a:r>
          </a:p>
          <a:p>
            <a:pPr lvl="1"/>
            <a:r>
              <a:rPr lang="fr-FR" dirty="0"/>
              <a:t>Disposant d’un patrimoine relativement plus important (parcelles, bœufs de trait, outils mécanisés, etc.)</a:t>
            </a:r>
          </a:p>
          <a:p>
            <a:pPr lvl="1"/>
            <a:r>
              <a:rPr lang="fr-FR" dirty="0"/>
              <a:t>Aucun alter de type organisationnel</a:t>
            </a:r>
          </a:p>
          <a:p>
            <a:pPr lvl="1"/>
            <a:r>
              <a:rPr lang="fr-FR" dirty="0"/>
              <a:t>Transferts sortants pour motif de prêt</a:t>
            </a:r>
          </a:p>
          <a:p>
            <a:pPr lvl="1"/>
            <a:endParaRPr lang="fr-FR" dirty="0"/>
          </a:p>
          <a:p>
            <a:r>
              <a:rPr lang="fr-FR" b="1" dirty="0"/>
              <a:t>Le réseau interpersonnel de sécurisation sans transfert hors choc (Cluster 4) </a:t>
            </a:r>
          </a:p>
          <a:p>
            <a:pPr lvl="1"/>
            <a:endParaRPr lang="fr-FR" dirty="0"/>
          </a:p>
          <a:p>
            <a:pPr lvl="1"/>
            <a:r>
              <a:rPr lang="fr-FR" dirty="0"/>
              <a:t>139 ménages</a:t>
            </a:r>
          </a:p>
          <a:p>
            <a:pPr lvl="1"/>
            <a:r>
              <a:rPr lang="fr-FR" dirty="0"/>
              <a:t>Nettement plus nombreux en Anosibe Ifanja (65% des cas)</a:t>
            </a:r>
          </a:p>
          <a:p>
            <a:pPr lvl="1"/>
            <a:r>
              <a:rPr lang="fr-FR" dirty="0"/>
              <a:t>Cas de ménages monoparentaux plus élevé (17%)</a:t>
            </a:r>
          </a:p>
          <a:p>
            <a:pPr lvl="1"/>
            <a:r>
              <a:rPr lang="fr-FR" dirty="0"/>
              <a:t>Disposant d’un patrimoine moins important</a:t>
            </a:r>
          </a:p>
          <a:p>
            <a:pPr lvl="1"/>
            <a:r>
              <a:rPr lang="fr-FR" dirty="0"/>
              <a:t>Aucun alter de type organisationnel</a:t>
            </a:r>
          </a:p>
          <a:p>
            <a:pPr lvl="1"/>
            <a:r>
              <a:rPr lang="fr-FR" dirty="0"/>
              <a:t>Solde de transferts nul, ou absence de transferts</a:t>
            </a:r>
          </a:p>
        </p:txBody>
      </p:sp>
      <p:sp>
        <p:nvSpPr>
          <p:cNvPr id="4" name="Espace réservé du texte 3"/>
          <p:cNvSpPr>
            <a:spLocks noGrp="1"/>
          </p:cNvSpPr>
          <p:nvPr>
            <p:ph type="body" sz="half" idx="2"/>
          </p:nvPr>
        </p:nvSpPr>
        <p:spPr/>
        <p:txBody>
          <a:bodyPr>
            <a:normAutofit/>
          </a:bodyPr>
          <a:lstStyle/>
          <a:p>
            <a:r>
              <a:rPr lang="fr-FR" b="1" dirty="0">
                <a:solidFill>
                  <a:srgbClr val="FFFF00"/>
                </a:solidFill>
              </a:rPr>
              <a:t>. 4 classes de réseaux de sécurisation</a:t>
            </a:r>
          </a:p>
          <a:p>
            <a:endParaRPr lang="fr-FR" b="1" dirty="0">
              <a:solidFill>
                <a:srgbClr val="FFFF00"/>
              </a:solidFill>
            </a:endParaRPr>
          </a:p>
          <a:p>
            <a:r>
              <a:rPr lang="fr-FR" b="1" dirty="0">
                <a:solidFill>
                  <a:srgbClr val="FFFF00"/>
                </a:solidFill>
                <a:latin typeface="Calibri" panose="020F0502020204030204" pitchFamily="34" charset="0"/>
                <a:ea typeface="Calibri" panose="020F0502020204030204" pitchFamily="34" charset="0"/>
                <a:cs typeface="Calibri" panose="020F0502020204030204" pitchFamily="34" charset="0"/>
              </a:rPr>
              <a:t>↘ Cluster 3</a:t>
            </a:r>
            <a:endParaRPr lang="fr-FR" b="1" dirty="0">
              <a:solidFill>
                <a:srgbClr val="FFFF00"/>
              </a:solidFill>
            </a:endParaRPr>
          </a:p>
          <a:p>
            <a:r>
              <a:rPr lang="fr-FR"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fr-FR" b="1" dirty="0">
                <a:solidFill>
                  <a:srgbClr val="FFFF00"/>
                </a:solidFill>
              </a:rPr>
              <a:t>Cluster 4</a:t>
            </a:r>
          </a:p>
          <a:p>
            <a:endParaRPr lang="fr-FR" b="1" dirty="0">
              <a:solidFill>
                <a:srgbClr val="FFFF00"/>
              </a:solidFill>
            </a:endParaRPr>
          </a:p>
          <a:p>
            <a:r>
              <a:rPr lang="fr-FR" dirty="0">
                <a:solidFill>
                  <a:schemeClr val="bg1"/>
                </a:solidFill>
              </a:rPr>
              <a:t>. Liens entre type de réseau et viabilité des exploitations agricoles</a:t>
            </a:r>
          </a:p>
        </p:txBody>
      </p:sp>
      <p:sp>
        <p:nvSpPr>
          <p:cNvPr id="5" name="Espace réservé du numéro de diapositive 4"/>
          <p:cNvSpPr>
            <a:spLocks noGrp="1"/>
          </p:cNvSpPr>
          <p:nvPr>
            <p:ph type="sldNum" sz="quarter" idx="12"/>
          </p:nvPr>
        </p:nvSpPr>
        <p:spPr/>
        <p:txBody>
          <a:bodyPr/>
          <a:lstStyle/>
          <a:p>
            <a:fld id="{5D6EDE1B-2FF4-4EBE-862E-2467EF05E1D9}" type="slidenum">
              <a:rPr lang="fr-FR" smtClean="0"/>
              <a:t>15</a:t>
            </a:fld>
            <a:endParaRPr lang="fr-FR"/>
          </a:p>
        </p:txBody>
      </p:sp>
    </p:spTree>
    <p:extLst>
      <p:ext uri="{BB962C8B-B14F-4D97-AF65-F5344CB8AC3E}">
        <p14:creationId xmlns:p14="http://schemas.microsoft.com/office/powerpoint/2010/main" val="832167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Résultats</a:t>
            </a:r>
          </a:p>
        </p:txBody>
      </p:sp>
      <p:sp>
        <p:nvSpPr>
          <p:cNvPr id="3" name="Espace réservé du contenu 2"/>
          <p:cNvSpPr>
            <a:spLocks noGrp="1"/>
          </p:cNvSpPr>
          <p:nvPr>
            <p:ph idx="1"/>
          </p:nvPr>
        </p:nvSpPr>
        <p:spPr/>
        <p:txBody>
          <a:bodyPr>
            <a:normAutofit/>
          </a:bodyPr>
          <a:lstStyle/>
          <a:p>
            <a:pPr>
              <a:spcBef>
                <a:spcPts val="0"/>
              </a:spcBef>
              <a:spcAft>
                <a:spcPts val="0"/>
              </a:spcAft>
            </a:pPr>
            <a:r>
              <a:rPr lang="fr-FR" b="1" dirty="0"/>
              <a:t>Liens entre type de réseau et viabilité des exploitations agricoles</a:t>
            </a:r>
          </a:p>
          <a:p>
            <a:pPr algn="ctr">
              <a:spcBef>
                <a:spcPts val="0"/>
              </a:spcBef>
              <a:spcAft>
                <a:spcPts val="0"/>
              </a:spcAft>
            </a:pPr>
            <a:endParaRPr lang="fr-FR" sz="1600" b="1" i="1" dirty="0"/>
          </a:p>
          <a:p>
            <a:pPr algn="ctr">
              <a:spcBef>
                <a:spcPts val="0"/>
              </a:spcBef>
              <a:spcAft>
                <a:spcPts val="0"/>
              </a:spcAft>
            </a:pPr>
            <a:endParaRPr lang="fr-FR" sz="1600" b="1" i="1" dirty="0"/>
          </a:p>
          <a:p>
            <a:pPr algn="ctr">
              <a:spcBef>
                <a:spcPts val="0"/>
              </a:spcBef>
              <a:spcAft>
                <a:spcPts val="0"/>
              </a:spcAft>
            </a:pPr>
            <a:r>
              <a:rPr lang="fr-FR" sz="1600" b="1" i="1" dirty="0"/>
              <a:t>Tableau croisé et résidus ajustés (test de Chi-2) : viabilité et type de réseau de sécurisation</a:t>
            </a:r>
          </a:p>
        </p:txBody>
      </p:sp>
      <p:sp>
        <p:nvSpPr>
          <p:cNvPr id="4" name="Espace réservé du texte 3"/>
          <p:cNvSpPr>
            <a:spLocks noGrp="1"/>
          </p:cNvSpPr>
          <p:nvPr>
            <p:ph type="body" sz="half" idx="2"/>
          </p:nvPr>
        </p:nvSpPr>
        <p:spPr/>
        <p:txBody>
          <a:bodyPr/>
          <a:lstStyle/>
          <a:p>
            <a:r>
              <a:rPr lang="fr-FR" b="1" dirty="0">
                <a:solidFill>
                  <a:schemeClr val="bg1"/>
                </a:solidFill>
              </a:rPr>
              <a:t>. 4 classes de réseaux de sécurisation</a:t>
            </a:r>
          </a:p>
          <a:p>
            <a:endParaRPr lang="fr-FR" b="1" dirty="0">
              <a:solidFill>
                <a:srgbClr val="FFFF00"/>
              </a:solidFill>
            </a:endParaRPr>
          </a:p>
          <a:p>
            <a:r>
              <a:rPr lang="fr-FR" b="1" dirty="0">
                <a:solidFill>
                  <a:srgbClr val="FFFF00"/>
                </a:solidFill>
              </a:rPr>
              <a:t>. Liens entre type de réseau et viabilité des exploitations agricoles</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93" y="2177141"/>
            <a:ext cx="6682859" cy="4299349"/>
          </a:xfrm>
          <a:prstGeom prst="rect">
            <a:avLst/>
          </a:prstGeom>
        </p:spPr>
      </p:pic>
      <p:sp>
        <p:nvSpPr>
          <p:cNvPr id="6" name="Espace réservé du numéro de diapositive 5"/>
          <p:cNvSpPr>
            <a:spLocks noGrp="1"/>
          </p:cNvSpPr>
          <p:nvPr>
            <p:ph type="sldNum" sz="quarter" idx="12"/>
          </p:nvPr>
        </p:nvSpPr>
        <p:spPr/>
        <p:txBody>
          <a:bodyPr/>
          <a:lstStyle/>
          <a:p>
            <a:fld id="{5D6EDE1B-2FF4-4EBE-862E-2467EF05E1D9}" type="slidenum">
              <a:rPr lang="fr-FR" smtClean="0"/>
              <a:t>16</a:t>
            </a:fld>
            <a:endParaRPr lang="fr-FR"/>
          </a:p>
        </p:txBody>
      </p:sp>
    </p:spTree>
    <p:extLst>
      <p:ext uri="{BB962C8B-B14F-4D97-AF65-F5344CB8AC3E}">
        <p14:creationId xmlns:p14="http://schemas.microsoft.com/office/powerpoint/2010/main" val="3010122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Résultats</a:t>
            </a:r>
          </a:p>
        </p:txBody>
      </p:sp>
      <p:sp>
        <p:nvSpPr>
          <p:cNvPr id="3" name="Espace réservé du contenu 2"/>
          <p:cNvSpPr>
            <a:spLocks noGrp="1"/>
          </p:cNvSpPr>
          <p:nvPr>
            <p:ph idx="1"/>
          </p:nvPr>
        </p:nvSpPr>
        <p:spPr/>
        <p:txBody>
          <a:bodyPr>
            <a:normAutofit/>
          </a:bodyPr>
          <a:lstStyle/>
          <a:p>
            <a:r>
              <a:rPr lang="fr-FR" b="1" dirty="0"/>
              <a:t>Liens entre type de réseau et viabilité des exploitations agricoles</a:t>
            </a:r>
            <a:endParaRPr lang="fr-FR" dirty="0"/>
          </a:p>
          <a:p>
            <a:pPr lvl="1"/>
            <a:endParaRPr lang="fr-FR" dirty="0"/>
          </a:p>
          <a:p>
            <a:pPr lvl="1"/>
            <a:r>
              <a:rPr lang="fr-FR" dirty="0"/>
              <a:t>44% (208) des exploitations familiales classées comme « viables » au sens de notre indicateur binaire ; et 56% (267) comme « non viables »</a:t>
            </a:r>
          </a:p>
          <a:p>
            <a:pPr lvl="1"/>
            <a:endParaRPr lang="fr-FR" dirty="0"/>
          </a:p>
          <a:p>
            <a:pPr lvl="1"/>
            <a:r>
              <a:rPr lang="fr-FR" dirty="0"/>
              <a:t> Le type de réseau 2 est associé à un état de non viabilité : forte attraction vers la modalité « non viable » de l’indicateur binaire et forte répulsion par la modalité « viable » ; moins marquée pour le cas du cluster 4</a:t>
            </a:r>
          </a:p>
          <a:p>
            <a:pPr lvl="1"/>
            <a:endParaRPr lang="fr-FR" dirty="0"/>
          </a:p>
          <a:p>
            <a:pPr lvl="1"/>
            <a:r>
              <a:rPr lang="fr-FR" dirty="0"/>
              <a:t>Le type de réseau 1 est associé à un état viable : forte attraction vers la modalité « viable » de l’indicateur binaire et forte répulsion par la modalité « non viable » ; moins marquée pour le cas du cluster 3</a:t>
            </a:r>
          </a:p>
          <a:p>
            <a:pPr marL="0" indent="0">
              <a:buNone/>
            </a:pPr>
            <a:endParaRPr lang="fr-FR" dirty="0"/>
          </a:p>
        </p:txBody>
      </p:sp>
      <p:sp>
        <p:nvSpPr>
          <p:cNvPr id="4" name="Espace réservé du texte 3"/>
          <p:cNvSpPr>
            <a:spLocks noGrp="1"/>
          </p:cNvSpPr>
          <p:nvPr>
            <p:ph type="body" sz="half" idx="2"/>
          </p:nvPr>
        </p:nvSpPr>
        <p:spPr/>
        <p:txBody>
          <a:bodyPr/>
          <a:lstStyle/>
          <a:p>
            <a:r>
              <a:rPr lang="fr-FR" b="1" dirty="0">
                <a:solidFill>
                  <a:schemeClr val="bg1"/>
                </a:solidFill>
              </a:rPr>
              <a:t>. 4 classes de réseaux de sécurisation</a:t>
            </a:r>
          </a:p>
          <a:p>
            <a:endParaRPr lang="fr-FR" b="1" dirty="0">
              <a:solidFill>
                <a:srgbClr val="FFFF00"/>
              </a:solidFill>
            </a:endParaRPr>
          </a:p>
          <a:p>
            <a:r>
              <a:rPr lang="fr-FR" b="1" dirty="0">
                <a:solidFill>
                  <a:srgbClr val="FFFF00"/>
                </a:solidFill>
              </a:rPr>
              <a:t>. Liens entre type de réseau et viabilité des exploitations agricoles</a:t>
            </a:r>
          </a:p>
        </p:txBody>
      </p:sp>
      <p:sp>
        <p:nvSpPr>
          <p:cNvPr id="5" name="Espace réservé du numéro de diapositive 4"/>
          <p:cNvSpPr>
            <a:spLocks noGrp="1"/>
          </p:cNvSpPr>
          <p:nvPr>
            <p:ph type="sldNum" sz="quarter" idx="12"/>
          </p:nvPr>
        </p:nvSpPr>
        <p:spPr/>
        <p:txBody>
          <a:bodyPr/>
          <a:lstStyle/>
          <a:p>
            <a:fld id="{5D6EDE1B-2FF4-4EBE-862E-2467EF05E1D9}" type="slidenum">
              <a:rPr lang="fr-FR" smtClean="0"/>
              <a:t>17</a:t>
            </a:fld>
            <a:endParaRPr lang="fr-FR"/>
          </a:p>
        </p:txBody>
      </p:sp>
    </p:spTree>
    <p:extLst>
      <p:ext uri="{BB962C8B-B14F-4D97-AF65-F5344CB8AC3E}">
        <p14:creationId xmlns:p14="http://schemas.microsoft.com/office/powerpoint/2010/main" val="418149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Discussions, conclusion</a:t>
            </a:r>
          </a:p>
        </p:txBody>
      </p:sp>
      <p:sp>
        <p:nvSpPr>
          <p:cNvPr id="3" name="Espace réservé du contenu 2"/>
          <p:cNvSpPr>
            <a:spLocks noGrp="1"/>
          </p:cNvSpPr>
          <p:nvPr>
            <p:ph idx="1"/>
          </p:nvPr>
        </p:nvSpPr>
        <p:spPr/>
        <p:txBody>
          <a:bodyPr anchor="ctr">
            <a:normAutofit/>
          </a:bodyPr>
          <a:lstStyle/>
          <a:p>
            <a:pPr lvl="1"/>
            <a:r>
              <a:rPr lang="fr-FR" dirty="0"/>
              <a:t>L’accès aux mécanismes organisationnels est encore limitée en zone rurale, quelque soit le type des structures (formelles et non formelles)</a:t>
            </a:r>
          </a:p>
          <a:p>
            <a:pPr lvl="1"/>
            <a:endParaRPr lang="fr-FR" dirty="0"/>
          </a:p>
          <a:p>
            <a:pPr lvl="1"/>
            <a:r>
              <a:rPr lang="fr-FR" dirty="0"/>
              <a:t>Les soutiens interpersonnels sont les mécanismes de sécurisations les plus représenté au sein du système local de protection sociale</a:t>
            </a:r>
          </a:p>
          <a:p>
            <a:pPr lvl="1"/>
            <a:endParaRPr lang="fr-FR" dirty="0"/>
          </a:p>
          <a:p>
            <a:pPr lvl="1"/>
            <a:r>
              <a:rPr lang="fr-FR" dirty="0"/>
              <a:t>Pourtant un réseau multi acteurs et diversifié est plus susceptible d’être associé à de meilleures conditions de viabilité selon la perception des personnes enquêtées</a:t>
            </a:r>
          </a:p>
          <a:p>
            <a:pPr lvl="1"/>
            <a:endParaRPr lang="fr-FR" dirty="0"/>
          </a:p>
          <a:p>
            <a:pPr lvl="1"/>
            <a:r>
              <a:rPr lang="fr-FR" dirty="0"/>
              <a:t>La protection sociale est un déterminant de la viabilité parmi d’autres, mais l’étude de la viabilité nécessite l’intégration d’autres facteurs important (caractéristiques sociodémographiques des ménages et des activités d’exploitation, des variables liées aux moyens d’existence)</a:t>
            </a:r>
          </a:p>
        </p:txBody>
      </p:sp>
      <p:sp>
        <p:nvSpPr>
          <p:cNvPr id="5" name="Espace réservé du numéro de diapositive 4"/>
          <p:cNvSpPr>
            <a:spLocks noGrp="1"/>
          </p:cNvSpPr>
          <p:nvPr>
            <p:ph type="sldNum" sz="quarter" idx="12"/>
          </p:nvPr>
        </p:nvSpPr>
        <p:spPr/>
        <p:txBody>
          <a:bodyPr/>
          <a:lstStyle/>
          <a:p>
            <a:fld id="{5D6EDE1B-2FF4-4EBE-862E-2467EF05E1D9}" type="slidenum">
              <a:rPr lang="fr-FR" smtClean="0"/>
              <a:t>18</a:t>
            </a:fld>
            <a:endParaRPr lang="fr-FR"/>
          </a:p>
        </p:txBody>
      </p:sp>
    </p:spTree>
    <p:extLst>
      <p:ext uri="{BB962C8B-B14F-4D97-AF65-F5344CB8AC3E}">
        <p14:creationId xmlns:p14="http://schemas.microsoft.com/office/powerpoint/2010/main" val="249723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Quelques références</a:t>
            </a:r>
          </a:p>
        </p:txBody>
      </p:sp>
      <p:sp>
        <p:nvSpPr>
          <p:cNvPr id="3" name="Espace réservé du contenu 2"/>
          <p:cNvSpPr>
            <a:spLocks noGrp="1"/>
          </p:cNvSpPr>
          <p:nvPr>
            <p:ph idx="1"/>
          </p:nvPr>
        </p:nvSpPr>
        <p:spPr/>
        <p:txBody>
          <a:bodyPr anchor="ctr">
            <a:noAutofit/>
          </a:bodyPr>
          <a:lstStyle/>
          <a:p>
            <a:pPr marL="449263" lvl="1" indent="-249238">
              <a:buNone/>
            </a:pPr>
            <a:r>
              <a:rPr lang="fr-FR" dirty="0">
                <a:latin typeface="+mj-lt"/>
              </a:rPr>
              <a:t>BAR M., PENOT E., DAVID-BENZ H. (2011) </a:t>
            </a:r>
            <a:r>
              <a:rPr lang="fr-FR" i="1" dirty="0">
                <a:latin typeface="+mj-lt"/>
              </a:rPr>
              <a:t>Vulnérabilité, résilience, durabilité et viabilité des systèmes d’activité au Lac Alaotra, Madagascar : de l’usage des indicateurs</a:t>
            </a:r>
            <a:r>
              <a:rPr lang="fr-FR" dirty="0">
                <a:latin typeface="+mj-lt"/>
              </a:rPr>
              <a:t>, INRA, SFER, CIRAD, 5èmes Journées de recherches en sciences sociales, Dijon, France.</a:t>
            </a:r>
          </a:p>
          <a:p>
            <a:pPr marL="449263" lvl="1" indent="-249238">
              <a:buNone/>
            </a:pPr>
            <a:r>
              <a:rPr lang="en-US" dirty="0">
                <a:latin typeface="+mj-lt"/>
              </a:rPr>
              <a:t>CIRILLO C., GYÖRI M., VERAS SOARES F. (2017) Targeting social protection and agricultural interventions: potential for synergies, </a:t>
            </a:r>
            <a:r>
              <a:rPr lang="en-US" i="1" dirty="0">
                <a:latin typeface="+mj-lt"/>
              </a:rPr>
              <a:t>Global Food Security</a:t>
            </a:r>
            <a:r>
              <a:rPr lang="en-US" dirty="0">
                <a:latin typeface="+mj-lt"/>
              </a:rPr>
              <a:t>, 12(1), 67‑72. </a:t>
            </a:r>
            <a:endParaRPr lang="fr-FR" dirty="0">
              <a:latin typeface="+mj-lt"/>
            </a:endParaRPr>
          </a:p>
          <a:p>
            <a:pPr marL="449263" lvl="1" indent="-249238">
              <a:buNone/>
            </a:pPr>
            <a:r>
              <a:rPr lang="fr-FR" dirty="0">
                <a:latin typeface="+mj-lt"/>
              </a:rPr>
              <a:t>GONDARD C., DELPY L., LALLAU B., RASOLOFO P., ANDRIANAIVO M. C., DEGUILHEM T. (2025) Les systèmes locaux de protection sociale. Étude de cas dans le Grand Sud malgache, </a:t>
            </a:r>
            <a:r>
              <a:rPr lang="fr-FR" i="1" dirty="0">
                <a:latin typeface="+mj-lt"/>
              </a:rPr>
              <a:t>Revue Canadienne d’études Du Développement</a:t>
            </a:r>
            <a:r>
              <a:rPr lang="fr-FR" dirty="0">
                <a:latin typeface="+mj-lt"/>
              </a:rPr>
              <a:t>, 46(1), 159–180. </a:t>
            </a:r>
          </a:p>
          <a:p>
            <a:pPr marL="449263" lvl="1" indent="-249238">
              <a:buNone/>
            </a:pPr>
            <a:r>
              <a:rPr lang="fr-FR" dirty="0">
                <a:latin typeface="+mj-lt"/>
              </a:rPr>
              <a:t>MARTINET V. (2010) La « viabilité », une approche du développement durable visant à éviter les crises dans le long terme : l’exemple des pêcheries, </a:t>
            </a:r>
            <a:r>
              <a:rPr lang="fr-FR" i="1" dirty="0">
                <a:latin typeface="+mj-lt"/>
              </a:rPr>
              <a:t>INRA sciences sociales</a:t>
            </a:r>
            <a:r>
              <a:rPr lang="fr-FR" dirty="0">
                <a:latin typeface="+mj-lt"/>
              </a:rPr>
              <a:t>, 2010(1), 1‑4.</a:t>
            </a:r>
          </a:p>
          <a:p>
            <a:pPr marL="449263" lvl="1" indent="-249238">
              <a:buNone/>
            </a:pPr>
            <a:r>
              <a:rPr lang="fr-FR" dirty="0">
                <a:latin typeface="+mj-lt"/>
              </a:rPr>
              <a:t>SPICKA J., HLAVSA T., SOUKUPOVA K., STOLBOVA M. (2019) Approaches to estimation the farm-level economic viability and sustainability in agriculture: A literature review, </a:t>
            </a:r>
            <a:r>
              <a:rPr lang="fr-FR" i="1" dirty="0">
                <a:latin typeface="+mj-lt"/>
              </a:rPr>
              <a:t>Agricultural Economics (Zemědělská ekonomika)</a:t>
            </a:r>
            <a:r>
              <a:rPr lang="fr-FR" dirty="0">
                <a:latin typeface="+mj-lt"/>
              </a:rPr>
              <a:t>, 65(6), 289‑297. </a:t>
            </a:r>
          </a:p>
        </p:txBody>
      </p:sp>
      <p:sp>
        <p:nvSpPr>
          <p:cNvPr id="4" name="Espace réservé du numéro de diapositive 3"/>
          <p:cNvSpPr>
            <a:spLocks noGrp="1"/>
          </p:cNvSpPr>
          <p:nvPr>
            <p:ph type="sldNum" sz="quarter" idx="12"/>
          </p:nvPr>
        </p:nvSpPr>
        <p:spPr/>
        <p:txBody>
          <a:bodyPr/>
          <a:lstStyle/>
          <a:p>
            <a:fld id="{5D6EDE1B-2FF4-4EBE-862E-2467EF05E1D9}" type="slidenum">
              <a:rPr lang="fr-FR" smtClean="0"/>
              <a:t>19</a:t>
            </a:fld>
            <a:endParaRPr lang="fr-FR"/>
          </a:p>
        </p:txBody>
      </p:sp>
    </p:spTree>
    <p:extLst>
      <p:ext uri="{BB962C8B-B14F-4D97-AF65-F5344CB8AC3E}">
        <p14:creationId xmlns:p14="http://schemas.microsoft.com/office/powerpoint/2010/main" val="195203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Sommaire</a:t>
            </a:r>
          </a:p>
        </p:txBody>
      </p:sp>
      <p:sp>
        <p:nvSpPr>
          <p:cNvPr id="3" name="Espace réservé du contenu 2"/>
          <p:cNvSpPr>
            <a:spLocks noGrp="1"/>
          </p:cNvSpPr>
          <p:nvPr>
            <p:ph idx="1"/>
          </p:nvPr>
        </p:nvSpPr>
        <p:spPr/>
        <p:txBody>
          <a:bodyPr anchor="ctr"/>
          <a:lstStyle/>
          <a:p>
            <a:r>
              <a:rPr lang="fr-FR" b="1" dirty="0"/>
              <a:t>Problématique</a:t>
            </a:r>
          </a:p>
          <a:p>
            <a:r>
              <a:rPr lang="fr-FR" b="1" dirty="0"/>
              <a:t>Concepts</a:t>
            </a:r>
          </a:p>
          <a:p>
            <a:r>
              <a:rPr lang="fr-FR" b="1" dirty="0"/>
              <a:t>Démarche</a:t>
            </a:r>
          </a:p>
          <a:p>
            <a:r>
              <a:rPr lang="fr-FR" b="1" dirty="0"/>
              <a:t>Données et méthodes</a:t>
            </a:r>
          </a:p>
          <a:p>
            <a:r>
              <a:rPr lang="fr-FR" b="1" dirty="0"/>
              <a:t>Résultats</a:t>
            </a:r>
          </a:p>
          <a:p>
            <a:r>
              <a:rPr lang="fr-FR" b="1" dirty="0"/>
              <a:t>Discussions, conclusion</a:t>
            </a:r>
          </a:p>
          <a:p>
            <a:r>
              <a:rPr lang="fr-FR" b="1" dirty="0"/>
              <a:t>Quelques références</a:t>
            </a:r>
          </a:p>
        </p:txBody>
      </p:sp>
      <p:sp>
        <p:nvSpPr>
          <p:cNvPr id="9" name="Espace réservé du numéro de diapositive 8"/>
          <p:cNvSpPr>
            <a:spLocks noGrp="1"/>
          </p:cNvSpPr>
          <p:nvPr>
            <p:ph type="sldNum" sz="quarter" idx="12"/>
          </p:nvPr>
        </p:nvSpPr>
        <p:spPr/>
        <p:txBody>
          <a:bodyPr/>
          <a:lstStyle/>
          <a:p>
            <a:fld id="{5D6EDE1B-2FF4-4EBE-862E-2467EF05E1D9}" type="slidenum">
              <a:rPr lang="fr-FR" smtClean="0"/>
              <a:t>2</a:t>
            </a:fld>
            <a:endParaRPr lang="fr-FR"/>
          </a:p>
        </p:txBody>
      </p:sp>
    </p:spTree>
    <p:extLst>
      <p:ext uri="{BB962C8B-B14F-4D97-AF65-F5344CB8AC3E}">
        <p14:creationId xmlns:p14="http://schemas.microsoft.com/office/powerpoint/2010/main" val="362774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solidFill>
                  <a:schemeClr val="tx2"/>
                </a:solidFill>
              </a:rPr>
              <a:t>Merci</a:t>
            </a:r>
          </a:p>
        </p:txBody>
      </p:sp>
      <p:sp>
        <p:nvSpPr>
          <p:cNvPr id="7" name="Espace réservé du numéro de diapositive 6"/>
          <p:cNvSpPr>
            <a:spLocks noGrp="1"/>
          </p:cNvSpPr>
          <p:nvPr>
            <p:ph type="sldNum" sz="quarter" idx="12"/>
          </p:nvPr>
        </p:nvSpPr>
        <p:spPr/>
        <p:txBody>
          <a:bodyPr/>
          <a:lstStyle/>
          <a:p>
            <a:fld id="{5D6EDE1B-2FF4-4EBE-862E-2467EF05E1D9}" type="slidenum">
              <a:rPr lang="fr-FR" smtClean="0"/>
              <a:t>20</a:t>
            </a:fld>
            <a:endParaRPr lang="fr-FR"/>
          </a:p>
        </p:txBody>
      </p:sp>
    </p:spTree>
    <p:extLst>
      <p:ext uri="{BB962C8B-B14F-4D97-AF65-F5344CB8AC3E}">
        <p14:creationId xmlns:p14="http://schemas.microsoft.com/office/powerpoint/2010/main" val="402607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2444642" y="4556296"/>
            <a:ext cx="6024988" cy="120146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2444642" y="2737554"/>
            <a:ext cx="6024988" cy="10601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2444642" y="972457"/>
            <a:ext cx="6024988" cy="106019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p:cNvSpPr>
            <a:spLocks noGrp="1"/>
          </p:cNvSpPr>
          <p:nvPr>
            <p:ph type="title"/>
          </p:nvPr>
        </p:nvSpPr>
        <p:spPr/>
        <p:txBody>
          <a:bodyPr>
            <a:normAutofit/>
          </a:bodyPr>
          <a:lstStyle/>
          <a:p>
            <a:r>
              <a:rPr lang="fr-FR" sz="1800" b="1" dirty="0"/>
              <a:t>Problématique</a:t>
            </a:r>
          </a:p>
        </p:txBody>
      </p:sp>
      <p:sp>
        <p:nvSpPr>
          <p:cNvPr id="5" name="Espace réservé du contenu 4"/>
          <p:cNvSpPr>
            <a:spLocks noGrp="1"/>
          </p:cNvSpPr>
          <p:nvPr>
            <p:ph idx="1"/>
          </p:nvPr>
        </p:nvSpPr>
        <p:spPr/>
        <p:txBody>
          <a:bodyPr anchor="ctr"/>
          <a:lstStyle/>
          <a:p>
            <a:pPr marL="0" indent="0" algn="ctr">
              <a:buNone/>
            </a:pPr>
            <a:r>
              <a:rPr lang="fr-FR" dirty="0"/>
              <a:t>Exploitations agricoles familiales : « porosité » entre le volet économique et le volet social (exploitation-ménage)</a:t>
            </a:r>
          </a:p>
          <a:p>
            <a:endParaRPr lang="fr-FR" b="1" dirty="0"/>
          </a:p>
          <a:p>
            <a:endParaRPr lang="fr-FR" b="1" dirty="0"/>
          </a:p>
          <a:p>
            <a:pPr marL="0" indent="0" algn="ctr">
              <a:buNone/>
            </a:pPr>
            <a:r>
              <a:rPr lang="fr-FR" b="1" dirty="0"/>
              <a:t>À quels types de réseaux de sécurisation face aux chocs ont-ils alors accès pour parvenir à cette préservation de leur viabilité ?</a:t>
            </a:r>
          </a:p>
          <a:p>
            <a:endParaRPr lang="fr-FR" b="1" dirty="0"/>
          </a:p>
          <a:p>
            <a:endParaRPr lang="fr-FR" b="1" dirty="0"/>
          </a:p>
          <a:p>
            <a:pPr lvl="1"/>
            <a:r>
              <a:rPr lang="fr-FR" dirty="0"/>
              <a:t>identifier les formes de protection accessibles aux exploitations familiales rurales</a:t>
            </a:r>
          </a:p>
          <a:p>
            <a:pPr lvl="1"/>
            <a:r>
              <a:rPr lang="fr-FR" dirty="0"/>
              <a:t>examiner le lien entre ces réseaux et la viabilité des exploitations</a:t>
            </a:r>
          </a:p>
        </p:txBody>
      </p:sp>
      <p:sp>
        <p:nvSpPr>
          <p:cNvPr id="7" name="Flèche vers le bas 6"/>
          <p:cNvSpPr/>
          <p:nvPr/>
        </p:nvSpPr>
        <p:spPr>
          <a:xfrm>
            <a:off x="5319250" y="2153748"/>
            <a:ext cx="275772" cy="5218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5319250" y="3946772"/>
            <a:ext cx="275772" cy="5218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numéro de diapositive 14"/>
          <p:cNvSpPr>
            <a:spLocks noGrp="1"/>
          </p:cNvSpPr>
          <p:nvPr>
            <p:ph type="sldNum" sz="quarter" idx="12"/>
          </p:nvPr>
        </p:nvSpPr>
        <p:spPr/>
        <p:txBody>
          <a:bodyPr/>
          <a:lstStyle/>
          <a:p>
            <a:fld id="{5D6EDE1B-2FF4-4EBE-862E-2467EF05E1D9}" type="slidenum">
              <a:rPr lang="fr-FR" smtClean="0"/>
              <a:t>3</a:t>
            </a:fld>
            <a:endParaRPr lang="fr-FR"/>
          </a:p>
        </p:txBody>
      </p:sp>
    </p:spTree>
    <p:extLst>
      <p:ext uri="{BB962C8B-B14F-4D97-AF65-F5344CB8AC3E}">
        <p14:creationId xmlns:p14="http://schemas.microsoft.com/office/powerpoint/2010/main" val="409759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2444642" y="4315511"/>
            <a:ext cx="6024988" cy="1446660"/>
          </a:xfrm>
          <a:prstGeom prst="roundRect">
            <a:avLst>
              <a:gd name="adj" fmla="val 66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444642" y="1944914"/>
            <a:ext cx="6024988" cy="1524754"/>
          </a:xfrm>
          <a:prstGeom prst="roundRect">
            <a:avLst>
              <a:gd name="adj" fmla="val 86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t>Concepts</a:t>
            </a:r>
          </a:p>
        </p:txBody>
      </p:sp>
      <p:sp>
        <p:nvSpPr>
          <p:cNvPr id="3" name="Espace réservé du contenu 2"/>
          <p:cNvSpPr>
            <a:spLocks noGrp="1"/>
          </p:cNvSpPr>
          <p:nvPr>
            <p:ph idx="1"/>
          </p:nvPr>
        </p:nvSpPr>
        <p:spPr/>
        <p:txBody>
          <a:bodyPr anchor="ctr"/>
          <a:lstStyle/>
          <a:p>
            <a:r>
              <a:rPr lang="fr-FR" b="1" dirty="0"/>
              <a:t>SYSTEME LOCAL DE PROTECTION SOCIAL OU SLPS</a:t>
            </a:r>
          </a:p>
          <a:p>
            <a:endParaRPr lang="fr-FR" b="1" dirty="0"/>
          </a:p>
          <a:p>
            <a:r>
              <a:rPr lang="fr-FR" b="1" dirty="0"/>
              <a:t>Définition :</a:t>
            </a:r>
          </a:p>
          <a:p>
            <a:r>
              <a:rPr lang="fr-FR" dirty="0"/>
              <a:t>ensemble des interactions sociales (entre des acteurs individuels et/ou acteurs organisationnels) générant des pratiques de sécurisation face aux chocs</a:t>
            </a:r>
          </a:p>
          <a:p>
            <a:endParaRPr lang="fr-FR" b="1" dirty="0"/>
          </a:p>
          <a:p>
            <a:endParaRPr lang="fr-FR" b="1" dirty="0"/>
          </a:p>
          <a:p>
            <a:r>
              <a:rPr lang="fr-FR" b="1" dirty="0"/>
              <a:t>En pratique :</a:t>
            </a:r>
          </a:p>
          <a:p>
            <a:r>
              <a:rPr lang="fr-FR" dirty="0"/>
              <a:t>cadre d’identification, d’observation et d’analyse des mécanismes de sécurisations au niveau d’une communauté</a:t>
            </a:r>
          </a:p>
        </p:txBody>
      </p:sp>
      <p:sp>
        <p:nvSpPr>
          <p:cNvPr id="4" name="Espace réservé du texte 3"/>
          <p:cNvSpPr>
            <a:spLocks noGrp="1"/>
          </p:cNvSpPr>
          <p:nvPr>
            <p:ph type="body" sz="half" idx="2"/>
          </p:nvPr>
        </p:nvSpPr>
        <p:spPr/>
        <p:txBody>
          <a:bodyPr/>
          <a:lstStyle/>
          <a:p>
            <a:r>
              <a:rPr lang="fr-FR" b="1" dirty="0">
                <a:solidFill>
                  <a:srgbClr val="FFFF00"/>
                </a:solidFill>
              </a:rPr>
              <a:t>. SLPS</a:t>
            </a:r>
          </a:p>
          <a:p>
            <a:r>
              <a:rPr lang="fr-FR" dirty="0">
                <a:solidFill>
                  <a:schemeClr val="bg1"/>
                </a:solidFill>
              </a:rPr>
              <a:t>. Viabilité perçu</a:t>
            </a:r>
          </a:p>
        </p:txBody>
      </p:sp>
      <p:sp>
        <p:nvSpPr>
          <p:cNvPr id="9" name="Espace réservé du numéro de diapositive 8"/>
          <p:cNvSpPr>
            <a:spLocks noGrp="1"/>
          </p:cNvSpPr>
          <p:nvPr>
            <p:ph type="sldNum" sz="quarter" idx="12"/>
          </p:nvPr>
        </p:nvSpPr>
        <p:spPr/>
        <p:txBody>
          <a:bodyPr/>
          <a:lstStyle/>
          <a:p>
            <a:fld id="{5D6EDE1B-2FF4-4EBE-862E-2467EF05E1D9}" type="slidenum">
              <a:rPr lang="fr-FR" smtClean="0"/>
              <a:t>4</a:t>
            </a:fld>
            <a:endParaRPr lang="fr-FR"/>
          </a:p>
        </p:txBody>
      </p:sp>
    </p:spTree>
    <p:extLst>
      <p:ext uri="{BB962C8B-B14F-4D97-AF65-F5344CB8AC3E}">
        <p14:creationId xmlns:p14="http://schemas.microsoft.com/office/powerpoint/2010/main" val="81595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444642" y="3860799"/>
            <a:ext cx="6024988" cy="2032001"/>
          </a:xfrm>
          <a:prstGeom prst="roundRect">
            <a:avLst>
              <a:gd name="adj" fmla="val 51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2466958" y="1973941"/>
            <a:ext cx="6024988" cy="1074057"/>
          </a:xfrm>
          <a:prstGeom prst="roundRect">
            <a:avLst>
              <a:gd name="adj" fmla="val 1201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t>Concepts</a:t>
            </a:r>
          </a:p>
        </p:txBody>
      </p:sp>
      <p:sp>
        <p:nvSpPr>
          <p:cNvPr id="3" name="Espace réservé du contenu 2"/>
          <p:cNvSpPr>
            <a:spLocks noGrp="1"/>
          </p:cNvSpPr>
          <p:nvPr>
            <p:ph idx="1"/>
          </p:nvPr>
        </p:nvSpPr>
        <p:spPr/>
        <p:txBody>
          <a:bodyPr anchor="ctr"/>
          <a:lstStyle/>
          <a:p>
            <a:r>
              <a:rPr lang="fr-FR" b="1" dirty="0"/>
              <a:t>VIABILITE PERÇUE</a:t>
            </a:r>
          </a:p>
          <a:p>
            <a:endParaRPr lang="fr-FR" b="1" dirty="0"/>
          </a:p>
          <a:p>
            <a:r>
              <a:rPr lang="fr-FR" b="1" dirty="0"/>
              <a:t>Viabilité :</a:t>
            </a:r>
          </a:p>
          <a:p>
            <a:pPr lvl="1"/>
            <a:r>
              <a:rPr lang="fr-FR" dirty="0"/>
              <a:t>la capacité de préserver ses fonctions essentielles en toute circonstance et sous diverses contraintes </a:t>
            </a:r>
            <a:r>
              <a:rPr lang="fr-FR" b="1" dirty="0">
                <a:solidFill>
                  <a:schemeClr val="accent2"/>
                </a:solidFill>
              </a:rPr>
              <a:t>(Martinet, 2010)</a:t>
            </a:r>
          </a:p>
          <a:p>
            <a:pPr marL="0" indent="0">
              <a:buNone/>
            </a:pPr>
            <a:endParaRPr lang="fr-FR" b="1" dirty="0"/>
          </a:p>
          <a:p>
            <a:pPr marL="0" indent="0">
              <a:buNone/>
            </a:pPr>
            <a:endParaRPr lang="fr-FR" b="1" dirty="0"/>
          </a:p>
          <a:p>
            <a:r>
              <a:rPr lang="fr-FR" b="1" dirty="0"/>
              <a:t>Pourquoi « perçue » ? :</a:t>
            </a:r>
          </a:p>
          <a:p>
            <a:pPr lvl="1"/>
            <a:r>
              <a:rPr lang="fr-FR" dirty="0"/>
              <a:t>mesure </a:t>
            </a:r>
            <a:r>
              <a:rPr lang="fr-FR" u="sng" dirty="0"/>
              <a:t>ponctuelle</a:t>
            </a:r>
            <a:r>
              <a:rPr lang="fr-FR" dirty="0"/>
              <a:t> permet d’évaluer le potentiel de viabilité des unités à partir de donnée statique (bien que l’observation dynamique soit préférable) </a:t>
            </a:r>
            <a:r>
              <a:rPr lang="fr-FR" b="1" dirty="0">
                <a:solidFill>
                  <a:schemeClr val="accent2"/>
                </a:solidFill>
              </a:rPr>
              <a:t>(</a:t>
            </a:r>
            <a:r>
              <a:rPr lang="da-DK" b="1" dirty="0">
                <a:solidFill>
                  <a:schemeClr val="accent2"/>
                </a:solidFill>
              </a:rPr>
              <a:t>Bar, Penot et David-Benz, 2011)</a:t>
            </a:r>
            <a:endParaRPr lang="da-DK" b="1" dirty="0"/>
          </a:p>
          <a:p>
            <a:pPr lvl="1"/>
            <a:r>
              <a:rPr lang="fr-FR" dirty="0"/>
              <a:t>mesure de la viabilité à travers une approche </a:t>
            </a:r>
            <a:r>
              <a:rPr lang="fr-FR" u="sng" dirty="0"/>
              <a:t>auto-déclarative</a:t>
            </a:r>
            <a:endParaRPr lang="fr-FR" dirty="0"/>
          </a:p>
        </p:txBody>
      </p:sp>
      <p:sp>
        <p:nvSpPr>
          <p:cNvPr id="4" name="Espace réservé du texte 3"/>
          <p:cNvSpPr>
            <a:spLocks noGrp="1"/>
          </p:cNvSpPr>
          <p:nvPr>
            <p:ph type="body" sz="half" idx="2"/>
          </p:nvPr>
        </p:nvSpPr>
        <p:spPr/>
        <p:txBody>
          <a:bodyPr/>
          <a:lstStyle/>
          <a:p>
            <a:r>
              <a:rPr lang="fr-FR" dirty="0">
                <a:solidFill>
                  <a:schemeClr val="bg1"/>
                </a:solidFill>
              </a:rPr>
              <a:t>. SLPS</a:t>
            </a:r>
          </a:p>
          <a:p>
            <a:r>
              <a:rPr lang="fr-FR" b="1" dirty="0">
                <a:solidFill>
                  <a:srgbClr val="FFFF00"/>
                </a:solidFill>
              </a:rPr>
              <a:t>. Viabilité perçue</a:t>
            </a:r>
          </a:p>
        </p:txBody>
      </p:sp>
      <p:sp>
        <p:nvSpPr>
          <p:cNvPr id="8" name="Espace réservé du numéro de diapositive 7"/>
          <p:cNvSpPr>
            <a:spLocks noGrp="1"/>
          </p:cNvSpPr>
          <p:nvPr>
            <p:ph type="sldNum" sz="quarter" idx="12"/>
          </p:nvPr>
        </p:nvSpPr>
        <p:spPr/>
        <p:txBody>
          <a:bodyPr/>
          <a:lstStyle/>
          <a:p>
            <a:fld id="{5D6EDE1B-2FF4-4EBE-862E-2467EF05E1D9}" type="slidenum">
              <a:rPr lang="fr-FR" smtClean="0"/>
              <a:t>5</a:t>
            </a:fld>
            <a:endParaRPr lang="fr-FR"/>
          </a:p>
        </p:txBody>
      </p:sp>
    </p:spTree>
    <p:extLst>
      <p:ext uri="{BB962C8B-B14F-4D97-AF65-F5344CB8AC3E}">
        <p14:creationId xmlns:p14="http://schemas.microsoft.com/office/powerpoint/2010/main" val="2630556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531726" y="4251247"/>
            <a:ext cx="6024988" cy="1074057"/>
          </a:xfrm>
          <a:prstGeom prst="roundRect">
            <a:avLst>
              <a:gd name="adj" fmla="val 1201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2466958" y="1640118"/>
            <a:ext cx="6024988" cy="1074057"/>
          </a:xfrm>
          <a:prstGeom prst="roundRect">
            <a:avLst>
              <a:gd name="adj" fmla="val 1201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t>Démarche</a:t>
            </a:r>
          </a:p>
        </p:txBody>
      </p:sp>
      <p:sp>
        <p:nvSpPr>
          <p:cNvPr id="3" name="Espace réservé du contenu 2"/>
          <p:cNvSpPr>
            <a:spLocks noGrp="1"/>
          </p:cNvSpPr>
          <p:nvPr>
            <p:ph idx="1"/>
          </p:nvPr>
        </p:nvSpPr>
        <p:spPr>
          <a:xfrm>
            <a:off x="2531726" y="594359"/>
            <a:ext cx="6024988" cy="5710845"/>
          </a:xfrm>
        </p:spPr>
        <p:txBody>
          <a:bodyPr anchor="ctr"/>
          <a:lstStyle/>
          <a:p>
            <a:pPr algn="ctr">
              <a:lnSpc>
                <a:spcPct val="100000"/>
              </a:lnSpc>
              <a:spcBef>
                <a:spcPts val="0"/>
              </a:spcBef>
              <a:spcAft>
                <a:spcPts val="0"/>
              </a:spcAft>
            </a:pPr>
            <a:r>
              <a:rPr lang="fr-FR" b="1" dirty="0"/>
              <a:t>Typologie des réseaux</a:t>
            </a:r>
          </a:p>
          <a:p>
            <a:pPr marL="0" indent="0" algn="ctr">
              <a:lnSpc>
                <a:spcPct val="100000"/>
              </a:lnSpc>
              <a:spcBef>
                <a:spcPts val="0"/>
              </a:spcBef>
              <a:spcAft>
                <a:spcPts val="0"/>
              </a:spcAft>
              <a:buNone/>
            </a:pPr>
            <a:r>
              <a:rPr lang="fr-FR" sz="1800" i="1" dirty="0"/>
              <a:t>comprendre les moyens de sécurisation</a:t>
            </a:r>
          </a:p>
          <a:p>
            <a:pPr marL="0" indent="0" algn="ctr">
              <a:lnSpc>
                <a:spcPct val="100000"/>
              </a:lnSpc>
              <a:spcBef>
                <a:spcPts val="0"/>
              </a:spcBef>
              <a:spcAft>
                <a:spcPts val="0"/>
              </a:spcAft>
              <a:buNone/>
            </a:pPr>
            <a:r>
              <a:rPr lang="fr-FR" sz="1800" i="1" dirty="0"/>
              <a:t>des conditions de viabilité</a:t>
            </a:r>
          </a:p>
          <a:p>
            <a:pPr algn="ctr">
              <a:lnSpc>
                <a:spcPct val="100000"/>
              </a:lnSpc>
              <a:spcBef>
                <a:spcPts val="0"/>
              </a:spcBef>
              <a:spcAft>
                <a:spcPts val="0"/>
              </a:spcAft>
            </a:pPr>
            <a:endParaRPr lang="fr-FR" b="1" dirty="0"/>
          </a:p>
          <a:p>
            <a:pPr algn="ctr">
              <a:lnSpc>
                <a:spcPct val="100000"/>
              </a:lnSpc>
              <a:spcBef>
                <a:spcPts val="0"/>
              </a:spcBef>
              <a:spcAft>
                <a:spcPts val="0"/>
              </a:spcAft>
            </a:pPr>
            <a:endParaRPr lang="fr-FR" b="1" dirty="0"/>
          </a:p>
          <a:p>
            <a:pPr algn="ctr">
              <a:lnSpc>
                <a:spcPct val="100000"/>
              </a:lnSpc>
              <a:spcBef>
                <a:spcPts val="0"/>
              </a:spcBef>
              <a:spcAft>
                <a:spcPts val="0"/>
              </a:spcAft>
            </a:pPr>
            <a:endParaRPr lang="fr-FR" b="1" dirty="0"/>
          </a:p>
          <a:p>
            <a:pPr algn="ctr">
              <a:lnSpc>
                <a:spcPct val="100000"/>
              </a:lnSpc>
              <a:spcBef>
                <a:spcPts val="0"/>
              </a:spcBef>
              <a:spcAft>
                <a:spcPts val="0"/>
              </a:spcAft>
            </a:pPr>
            <a:endParaRPr lang="fr-FR" b="1" dirty="0"/>
          </a:p>
          <a:p>
            <a:pPr algn="ctr">
              <a:lnSpc>
                <a:spcPct val="100000"/>
              </a:lnSpc>
              <a:spcBef>
                <a:spcPts val="0"/>
              </a:spcBef>
              <a:spcAft>
                <a:spcPts val="0"/>
              </a:spcAft>
            </a:pPr>
            <a:endParaRPr lang="fr-FR" b="1" dirty="0"/>
          </a:p>
          <a:p>
            <a:pPr algn="ctr">
              <a:lnSpc>
                <a:spcPct val="100000"/>
              </a:lnSpc>
              <a:spcBef>
                <a:spcPts val="0"/>
              </a:spcBef>
              <a:spcAft>
                <a:spcPts val="0"/>
              </a:spcAft>
            </a:pPr>
            <a:endParaRPr lang="fr-FR" b="1" dirty="0"/>
          </a:p>
          <a:p>
            <a:pPr algn="ctr">
              <a:lnSpc>
                <a:spcPct val="100000"/>
              </a:lnSpc>
              <a:spcBef>
                <a:spcPts val="0"/>
              </a:spcBef>
              <a:spcAft>
                <a:spcPts val="0"/>
              </a:spcAft>
            </a:pPr>
            <a:r>
              <a:rPr lang="fr-FR" b="1" dirty="0"/>
              <a:t>Analyse bivariée</a:t>
            </a:r>
          </a:p>
          <a:p>
            <a:pPr marL="0" indent="0" algn="ctr">
              <a:lnSpc>
                <a:spcPct val="100000"/>
              </a:lnSpc>
              <a:spcBef>
                <a:spcPts val="0"/>
              </a:spcBef>
              <a:spcAft>
                <a:spcPts val="0"/>
              </a:spcAft>
              <a:buNone/>
            </a:pPr>
            <a:r>
              <a:rPr lang="fr-FR" sz="1800" i="1" dirty="0"/>
              <a:t>association entre réseau de sécurisation</a:t>
            </a:r>
          </a:p>
          <a:p>
            <a:pPr marL="0" indent="0" algn="ctr">
              <a:lnSpc>
                <a:spcPct val="100000"/>
              </a:lnSpc>
              <a:spcBef>
                <a:spcPts val="0"/>
              </a:spcBef>
              <a:spcAft>
                <a:spcPts val="0"/>
              </a:spcAft>
              <a:buNone/>
            </a:pPr>
            <a:r>
              <a:rPr lang="fr-FR" sz="1800" i="1" dirty="0"/>
              <a:t>et état de viabilité</a:t>
            </a:r>
          </a:p>
        </p:txBody>
      </p:sp>
      <p:sp>
        <p:nvSpPr>
          <p:cNvPr id="5" name="Flèche vers le bas 4"/>
          <p:cNvSpPr/>
          <p:nvPr/>
        </p:nvSpPr>
        <p:spPr>
          <a:xfrm>
            <a:off x="5383396" y="3213043"/>
            <a:ext cx="368709" cy="604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7"/>
          <p:cNvSpPr>
            <a:spLocks noGrp="1"/>
          </p:cNvSpPr>
          <p:nvPr>
            <p:ph type="sldNum" sz="quarter" idx="12"/>
          </p:nvPr>
        </p:nvSpPr>
        <p:spPr/>
        <p:txBody>
          <a:bodyPr/>
          <a:lstStyle/>
          <a:p>
            <a:fld id="{5D6EDE1B-2FF4-4EBE-862E-2467EF05E1D9}" type="slidenum">
              <a:rPr lang="fr-FR" smtClean="0"/>
              <a:t>6</a:t>
            </a:fld>
            <a:endParaRPr lang="fr-FR"/>
          </a:p>
        </p:txBody>
      </p:sp>
    </p:spTree>
    <p:extLst>
      <p:ext uri="{BB962C8B-B14F-4D97-AF65-F5344CB8AC3E}">
        <p14:creationId xmlns:p14="http://schemas.microsoft.com/office/powerpoint/2010/main" val="34357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Données et méthodes</a:t>
            </a:r>
          </a:p>
        </p:txBody>
      </p:sp>
      <p:sp>
        <p:nvSpPr>
          <p:cNvPr id="3" name="Espace réservé du contenu 2"/>
          <p:cNvSpPr>
            <a:spLocks noGrp="1"/>
          </p:cNvSpPr>
          <p:nvPr>
            <p:ph idx="1"/>
          </p:nvPr>
        </p:nvSpPr>
        <p:spPr/>
        <p:txBody>
          <a:bodyPr anchor="ctr">
            <a:normAutofit/>
          </a:bodyPr>
          <a:lstStyle/>
          <a:p>
            <a:r>
              <a:rPr lang="fr-FR" b="1" dirty="0"/>
              <a:t>Mobilisation de données quantitatives et qualitatives</a:t>
            </a:r>
            <a:endParaRPr lang="fr-FR" dirty="0"/>
          </a:p>
          <a:p>
            <a:pPr lvl="1"/>
            <a:endParaRPr lang="fr-FR" dirty="0"/>
          </a:p>
          <a:p>
            <a:pPr lvl="1"/>
            <a:r>
              <a:rPr lang="fr-FR" dirty="0"/>
              <a:t>Données issues de l’enquête </a:t>
            </a:r>
            <a:r>
              <a:rPr lang="fr-FR" dirty="0">
                <a:solidFill>
                  <a:schemeClr val="tx1"/>
                </a:solidFill>
              </a:rPr>
              <a:t>quantitative </a:t>
            </a:r>
            <a:r>
              <a:rPr lang="fr-FR" i="1" dirty="0">
                <a:solidFill>
                  <a:schemeClr val="tx1"/>
                </a:solidFill>
              </a:rPr>
              <a:t>SYSMIPRO </a:t>
            </a:r>
            <a:r>
              <a:rPr lang="fr-FR" i="1" baseline="30000" dirty="0">
                <a:solidFill>
                  <a:schemeClr val="tx1"/>
                </a:solidFill>
              </a:rPr>
              <a:t>2</a:t>
            </a:r>
            <a:r>
              <a:rPr lang="fr-FR" dirty="0">
                <a:solidFill>
                  <a:schemeClr val="tx1"/>
                </a:solidFill>
              </a:rPr>
              <a:t> </a:t>
            </a:r>
            <a:r>
              <a:rPr lang="fr-FR" dirty="0"/>
              <a:t>(475 ménages dans deux communes rurales de la région malgache d’Itasy : Arivoniamo et Anosibe Ifanja)</a:t>
            </a:r>
          </a:p>
          <a:p>
            <a:pPr lvl="1"/>
            <a:endParaRPr lang="fr-FR" dirty="0"/>
          </a:p>
          <a:p>
            <a:pPr lvl="1"/>
            <a:r>
              <a:rPr lang="fr-FR" dirty="0"/>
              <a:t>Données issues d’entretiens semi-directifs auprès d’un sous échantillon (33 ménages), mobilisées pour mieux comprendre et illustrer le potentiel lien entre PS et viabilité grâce à l’analyse du contenu des transcriptions</a:t>
            </a:r>
          </a:p>
          <a:p>
            <a:pPr lvl="1"/>
            <a:endParaRPr lang="fr-FR" dirty="0"/>
          </a:p>
          <a:p>
            <a:pPr marL="201168" lvl="1" indent="0">
              <a:buNone/>
            </a:pPr>
            <a:endParaRPr lang="fr-FR" dirty="0"/>
          </a:p>
          <a:p>
            <a:pPr marL="201168" lvl="1" indent="0">
              <a:buNone/>
            </a:pPr>
            <a:endParaRPr lang="fr-FR" dirty="0"/>
          </a:p>
          <a:p>
            <a:pPr lvl="1"/>
            <a:endParaRPr lang="fr-FR" dirty="0"/>
          </a:p>
          <a:p>
            <a:pPr marL="201168" lvl="1" indent="0">
              <a:buNone/>
            </a:pPr>
            <a:r>
              <a:rPr lang="fr-FR" sz="1600" b="1" i="1" baseline="30000" dirty="0">
                <a:solidFill>
                  <a:schemeClr val="tx2"/>
                </a:solidFill>
              </a:rPr>
              <a:t>2 </a:t>
            </a:r>
            <a:r>
              <a:rPr lang="fr-FR" sz="1600" b="1" i="1" dirty="0">
                <a:solidFill>
                  <a:schemeClr val="tx2"/>
                </a:solidFill>
              </a:rPr>
              <a:t>SYSMIPRO : système micro-locaux de protection sociale, enquête associée à l’étude PROTECT</a:t>
            </a:r>
            <a:endParaRPr lang="fr-FR" sz="1600" b="1" dirty="0">
              <a:solidFill>
                <a:schemeClr val="tx2"/>
              </a:solidFill>
            </a:endParaRPr>
          </a:p>
        </p:txBody>
      </p:sp>
      <p:sp>
        <p:nvSpPr>
          <p:cNvPr id="4" name="Espace réservé du texte 3"/>
          <p:cNvSpPr>
            <a:spLocks noGrp="1"/>
          </p:cNvSpPr>
          <p:nvPr>
            <p:ph type="body" sz="half" idx="2"/>
          </p:nvPr>
        </p:nvSpPr>
        <p:spPr/>
        <p:txBody>
          <a:bodyPr/>
          <a:lstStyle/>
          <a:p>
            <a:r>
              <a:rPr lang="fr-FR" b="1" dirty="0">
                <a:solidFill>
                  <a:srgbClr val="FFFF00"/>
                </a:solidFill>
              </a:rPr>
              <a:t>. Données</a:t>
            </a:r>
          </a:p>
          <a:p>
            <a:r>
              <a:rPr lang="fr-FR" dirty="0"/>
              <a:t>. Méthodes</a:t>
            </a:r>
          </a:p>
        </p:txBody>
      </p:sp>
      <p:sp>
        <p:nvSpPr>
          <p:cNvPr id="6" name="Espace réservé du numéro de diapositive 5"/>
          <p:cNvSpPr>
            <a:spLocks noGrp="1"/>
          </p:cNvSpPr>
          <p:nvPr>
            <p:ph type="sldNum" sz="quarter" idx="12"/>
          </p:nvPr>
        </p:nvSpPr>
        <p:spPr/>
        <p:txBody>
          <a:bodyPr/>
          <a:lstStyle/>
          <a:p>
            <a:fld id="{5D6EDE1B-2FF4-4EBE-862E-2467EF05E1D9}" type="slidenum">
              <a:rPr lang="fr-FR" smtClean="0"/>
              <a:t>7</a:t>
            </a:fld>
            <a:endParaRPr lang="fr-FR"/>
          </a:p>
        </p:txBody>
      </p:sp>
    </p:spTree>
    <p:extLst>
      <p:ext uri="{BB962C8B-B14F-4D97-AF65-F5344CB8AC3E}">
        <p14:creationId xmlns:p14="http://schemas.microsoft.com/office/powerpoint/2010/main" val="396091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Données et méthodes</a:t>
            </a:r>
          </a:p>
        </p:txBody>
      </p:sp>
      <p:sp>
        <p:nvSpPr>
          <p:cNvPr id="4" name="Espace réservé du texte 3"/>
          <p:cNvSpPr>
            <a:spLocks noGrp="1"/>
          </p:cNvSpPr>
          <p:nvPr>
            <p:ph type="body" sz="half" idx="2"/>
          </p:nvPr>
        </p:nvSpPr>
        <p:spPr/>
        <p:txBody>
          <a:bodyPr/>
          <a:lstStyle/>
          <a:p>
            <a:r>
              <a:rPr lang="fr-FR" b="1" dirty="0">
                <a:solidFill>
                  <a:srgbClr val="FFFF00"/>
                </a:solidFill>
              </a:rPr>
              <a:t>. Données</a:t>
            </a:r>
          </a:p>
          <a:p>
            <a:r>
              <a:rPr lang="fr-FR" dirty="0"/>
              <a:t>. Méthodes</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9740" y="162232"/>
            <a:ext cx="6548284" cy="6548284"/>
          </a:xfrm>
          <a:prstGeom prst="rect">
            <a:avLst/>
          </a:prstGeom>
        </p:spPr>
      </p:pic>
      <p:sp>
        <p:nvSpPr>
          <p:cNvPr id="7" name="Flèche droite 6"/>
          <p:cNvSpPr/>
          <p:nvPr/>
        </p:nvSpPr>
        <p:spPr>
          <a:xfrm rot="17717008">
            <a:off x="3855883" y="3631790"/>
            <a:ext cx="339213" cy="20647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8" name="Flèche droite 7"/>
          <p:cNvSpPr/>
          <p:nvPr/>
        </p:nvSpPr>
        <p:spPr>
          <a:xfrm>
            <a:off x="6117570" y="4258867"/>
            <a:ext cx="339213" cy="20647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9" name="Espace réservé du numéro de diapositive 8"/>
          <p:cNvSpPr>
            <a:spLocks noGrp="1"/>
          </p:cNvSpPr>
          <p:nvPr>
            <p:ph type="sldNum" sz="quarter" idx="12"/>
          </p:nvPr>
        </p:nvSpPr>
        <p:spPr/>
        <p:txBody>
          <a:bodyPr/>
          <a:lstStyle/>
          <a:p>
            <a:fld id="{5D6EDE1B-2FF4-4EBE-862E-2467EF05E1D9}" type="slidenum">
              <a:rPr lang="fr-FR" smtClean="0"/>
              <a:t>8</a:t>
            </a:fld>
            <a:endParaRPr lang="fr-FR"/>
          </a:p>
        </p:txBody>
      </p:sp>
    </p:spTree>
    <p:extLst>
      <p:ext uri="{BB962C8B-B14F-4D97-AF65-F5344CB8AC3E}">
        <p14:creationId xmlns:p14="http://schemas.microsoft.com/office/powerpoint/2010/main" val="78937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Données et méthodes</a:t>
            </a:r>
          </a:p>
        </p:txBody>
      </p:sp>
      <p:sp>
        <p:nvSpPr>
          <p:cNvPr id="3" name="Espace réservé du contenu 2"/>
          <p:cNvSpPr>
            <a:spLocks noGrp="1"/>
          </p:cNvSpPr>
          <p:nvPr>
            <p:ph idx="1"/>
          </p:nvPr>
        </p:nvSpPr>
        <p:spPr/>
        <p:txBody>
          <a:bodyPr anchor="t">
            <a:normAutofit/>
          </a:bodyPr>
          <a:lstStyle/>
          <a:p>
            <a:r>
              <a:rPr lang="fr-FR" b="1" dirty="0"/>
              <a:t>Typologie des réseaux</a:t>
            </a:r>
          </a:p>
          <a:p>
            <a:pPr lvl="1"/>
            <a:endParaRPr lang="fr-FR" b="1" dirty="0"/>
          </a:p>
          <a:p>
            <a:pPr lvl="1"/>
            <a:r>
              <a:rPr lang="fr-FR" b="1" dirty="0"/>
              <a:t>Réseaux égocentrés et bimodaux</a:t>
            </a:r>
          </a:p>
        </p:txBody>
      </p:sp>
      <p:sp>
        <p:nvSpPr>
          <p:cNvPr id="4" name="Espace réservé du texte 3"/>
          <p:cNvSpPr>
            <a:spLocks noGrp="1"/>
          </p:cNvSpPr>
          <p:nvPr>
            <p:ph type="body" sz="half" idx="2"/>
          </p:nvPr>
        </p:nvSpPr>
        <p:spPr/>
        <p:txBody>
          <a:bodyPr/>
          <a:lstStyle/>
          <a:p>
            <a:r>
              <a:rPr lang="fr-FR" dirty="0">
                <a:solidFill>
                  <a:schemeClr val="bg1"/>
                </a:solidFill>
              </a:rPr>
              <a:t>. Données</a:t>
            </a:r>
          </a:p>
          <a:p>
            <a:r>
              <a:rPr lang="fr-FR" b="1" dirty="0">
                <a:solidFill>
                  <a:srgbClr val="FFFF00"/>
                </a:solidFill>
              </a:rPr>
              <a:t>. Méthodes</a:t>
            </a:r>
          </a:p>
          <a:p>
            <a:endParaRPr lang="fr-FR" b="1" dirty="0">
              <a:solidFill>
                <a:srgbClr val="FFFF00"/>
              </a:solidFill>
            </a:endParaRPr>
          </a:p>
          <a:p>
            <a:r>
              <a:rPr lang="fr-FR" b="1" dirty="0">
                <a:solidFill>
                  <a:srgbClr val="FFFF00"/>
                </a:solidFill>
                <a:latin typeface="Calibri" panose="020F0502020204030204" pitchFamily="34" charset="0"/>
                <a:ea typeface="Calibri" panose="020F0502020204030204" pitchFamily="34" charset="0"/>
                <a:cs typeface="Calibri" panose="020F0502020204030204" pitchFamily="34" charset="0"/>
              </a:rPr>
              <a:t>↘ </a:t>
            </a:r>
            <a:r>
              <a:rPr lang="fr-FR" b="1" dirty="0">
                <a:solidFill>
                  <a:srgbClr val="FFFF00"/>
                </a:solidFill>
              </a:rPr>
              <a:t>Typologie</a:t>
            </a:r>
          </a:p>
          <a:p>
            <a:r>
              <a:rPr lang="fr-FR" b="1" dirty="0">
                <a:solidFill>
                  <a:srgbClr val="FFFF00"/>
                </a:solidFill>
                <a:sym typeface="Symbol" panose="05050102010706020507" pitchFamily="18" charset="2"/>
              </a:rPr>
              <a:t> </a:t>
            </a:r>
            <a:r>
              <a:rPr lang="fr-FR" b="1" dirty="0">
                <a:solidFill>
                  <a:srgbClr val="FFFF00"/>
                </a:solidFill>
              </a:rPr>
              <a:t>Réseaux égocentrés et bimodaux</a:t>
            </a:r>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954" y="2191619"/>
            <a:ext cx="5769134" cy="4223696"/>
          </a:xfrm>
          <a:prstGeom prst="rect">
            <a:avLst/>
          </a:prstGeom>
        </p:spPr>
      </p:pic>
      <p:sp>
        <p:nvSpPr>
          <p:cNvPr id="6" name="Espace réservé du numéro de diapositive 5"/>
          <p:cNvSpPr>
            <a:spLocks noGrp="1"/>
          </p:cNvSpPr>
          <p:nvPr>
            <p:ph type="sldNum" sz="quarter" idx="12"/>
          </p:nvPr>
        </p:nvSpPr>
        <p:spPr/>
        <p:txBody>
          <a:bodyPr/>
          <a:lstStyle/>
          <a:p>
            <a:fld id="{5D6EDE1B-2FF4-4EBE-862E-2467EF05E1D9}" type="slidenum">
              <a:rPr lang="fr-FR" smtClean="0"/>
              <a:t>9</a:t>
            </a:fld>
            <a:endParaRPr lang="fr-FR"/>
          </a:p>
        </p:txBody>
      </p:sp>
    </p:spTree>
    <p:extLst>
      <p:ext uri="{BB962C8B-B14F-4D97-AF65-F5344CB8AC3E}">
        <p14:creationId xmlns:p14="http://schemas.microsoft.com/office/powerpoint/2010/main" val="2425452124"/>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411</TotalTime>
  <Words>1556</Words>
  <Application>Microsoft Office PowerPoint</Application>
  <PresentationFormat>Affichage à l'écran (4:3)</PresentationFormat>
  <Paragraphs>250</Paragraphs>
  <Slides>20</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Calibri</vt:lpstr>
      <vt:lpstr>Calibri Light</vt:lpstr>
      <vt:lpstr>Wingdings</vt:lpstr>
      <vt:lpstr>Rétrospective</vt:lpstr>
      <vt:lpstr>Présentation PowerPoint</vt:lpstr>
      <vt:lpstr>Sommaire</vt:lpstr>
      <vt:lpstr>Problématique</vt:lpstr>
      <vt:lpstr>Concepts</vt:lpstr>
      <vt:lpstr>Concepts</vt:lpstr>
      <vt:lpstr>Démarche</vt:lpstr>
      <vt:lpstr>Données et méthodes</vt:lpstr>
      <vt:lpstr>Données et méthodes</vt:lpstr>
      <vt:lpstr>Données et méthodes</vt:lpstr>
      <vt:lpstr>Données et méthodes</vt:lpstr>
      <vt:lpstr>Données et méthodes</vt:lpstr>
      <vt:lpstr>Résultats</vt:lpstr>
      <vt:lpstr>Résultats</vt:lpstr>
      <vt:lpstr>Résultats</vt:lpstr>
      <vt:lpstr>Résultats</vt:lpstr>
      <vt:lpstr>Résultats</vt:lpstr>
      <vt:lpstr>Résultats</vt:lpstr>
      <vt:lpstr>Discussions, conclusion</vt:lpstr>
      <vt:lpstr>Quelques références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Problématique</dc:title>
  <dc:creator>mamps</dc:creator>
  <cp:lastModifiedBy>Admin_SOC</cp:lastModifiedBy>
  <cp:revision>51</cp:revision>
  <dcterms:created xsi:type="dcterms:W3CDTF">2025-06-18T03:55:32Z</dcterms:created>
  <dcterms:modified xsi:type="dcterms:W3CDTF">2025-06-18T15:10:37Z</dcterms:modified>
</cp:coreProperties>
</file>