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305" r:id="rId2"/>
    <p:sldId id="325" r:id="rId3"/>
    <p:sldId id="326" r:id="rId4"/>
    <p:sldId id="372" r:id="rId5"/>
    <p:sldId id="370" r:id="rId6"/>
    <p:sldId id="373" r:id="rId7"/>
    <p:sldId id="363" r:id="rId8"/>
    <p:sldId id="374" r:id="rId9"/>
    <p:sldId id="364" r:id="rId10"/>
    <p:sldId id="365" r:id="rId11"/>
    <p:sldId id="330" r:id="rId12"/>
    <p:sldId id="331" r:id="rId13"/>
    <p:sldId id="366" r:id="rId14"/>
    <p:sldId id="334" r:id="rId15"/>
    <p:sldId id="367" r:id="rId16"/>
    <p:sldId id="335" r:id="rId17"/>
    <p:sldId id="375" r:id="rId18"/>
    <p:sldId id="376" r:id="rId19"/>
    <p:sldId id="377" r:id="rId20"/>
    <p:sldId id="336" r:id="rId21"/>
    <p:sldId id="344" r:id="rId22"/>
    <p:sldId id="324"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8B5A"/>
    <a:srgbClr val="9BDFB2"/>
    <a:srgbClr val="414042"/>
    <a:srgbClr val="ED874E"/>
    <a:srgbClr val="EC653C"/>
    <a:srgbClr val="D9D9D9"/>
    <a:srgbClr val="F6B744"/>
    <a:srgbClr val="8268D6"/>
    <a:srgbClr val="ED9FBD"/>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660"/>
  </p:normalViewPr>
  <p:slideViewPr>
    <p:cSldViewPr snapToGrid="0">
      <p:cViewPr varScale="1">
        <p:scale>
          <a:sx n="130" d="100"/>
          <a:sy n="130" d="100"/>
        </p:scale>
        <p:origin x="16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54C973-B15B-4AFC-9DB8-18142B849B46}" type="datetimeFigureOut">
              <a:rPr lang="fr-FR" smtClean="0"/>
              <a:t>12/07/2023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282B7-1B82-4464-96F6-03CF25358B62}" type="slidenum">
              <a:rPr lang="fr-FR" smtClean="0"/>
              <a:t>‹N°›</a:t>
            </a:fld>
            <a:endParaRPr lang="fr-FR"/>
          </a:p>
        </p:txBody>
      </p:sp>
    </p:spTree>
    <p:extLst>
      <p:ext uri="{BB962C8B-B14F-4D97-AF65-F5344CB8AC3E}">
        <p14:creationId xmlns:p14="http://schemas.microsoft.com/office/powerpoint/2010/main" val="1837341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442670-6596-3652-903F-271D5F42301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A3BFDFC-3F91-1150-A761-3F886BC61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E9DF296-2D49-2C56-65F0-08B0D952C647}"/>
              </a:ext>
            </a:extLst>
          </p:cNvPr>
          <p:cNvSpPr>
            <a:spLocks noGrp="1"/>
          </p:cNvSpPr>
          <p:nvPr>
            <p:ph type="dt" sz="half" idx="10"/>
          </p:nvPr>
        </p:nvSpPr>
        <p:spPr/>
        <p:txBody>
          <a:bodyPr/>
          <a:lstStyle/>
          <a:p>
            <a:fld id="{E409C0C4-BF5E-42E7-A8AE-CBD9FAE9B333}" type="datetime1">
              <a:rPr lang="fr-FR" smtClean="0"/>
              <a:t>12/07/2023</a:t>
            </a:fld>
            <a:endParaRPr lang="fr-FR"/>
          </a:p>
        </p:txBody>
      </p:sp>
      <p:sp>
        <p:nvSpPr>
          <p:cNvPr id="5" name="Espace réservé du pied de page 4">
            <a:extLst>
              <a:ext uri="{FF2B5EF4-FFF2-40B4-BE49-F238E27FC236}">
                <a16:creationId xmlns:a16="http://schemas.microsoft.com/office/drawing/2014/main" id="{FA050B17-CBC1-0033-F7E6-68D4F20E236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AA76D9B-1ADE-631D-5422-B07E6B2B9641}"/>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4108705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3ABCF2-EA57-6B81-E3FB-5EE4BFCC013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41DF95C-731F-5F67-F769-F1AD3B07F30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E8C59E-3419-3D20-18E9-B9461BA40E8D}"/>
              </a:ext>
            </a:extLst>
          </p:cNvPr>
          <p:cNvSpPr>
            <a:spLocks noGrp="1"/>
          </p:cNvSpPr>
          <p:nvPr>
            <p:ph type="dt" sz="half" idx="10"/>
          </p:nvPr>
        </p:nvSpPr>
        <p:spPr/>
        <p:txBody>
          <a:bodyPr/>
          <a:lstStyle/>
          <a:p>
            <a:fld id="{1DDF83F8-C604-49AD-9D9D-36C73783F98A}" type="datetime1">
              <a:rPr lang="fr-FR" smtClean="0"/>
              <a:t>12/07/2023</a:t>
            </a:fld>
            <a:endParaRPr lang="fr-FR"/>
          </a:p>
        </p:txBody>
      </p:sp>
      <p:sp>
        <p:nvSpPr>
          <p:cNvPr id="5" name="Espace réservé du pied de page 4">
            <a:extLst>
              <a:ext uri="{FF2B5EF4-FFF2-40B4-BE49-F238E27FC236}">
                <a16:creationId xmlns:a16="http://schemas.microsoft.com/office/drawing/2014/main" id="{1867D647-46B6-A894-C9F9-725E81CE72B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F098EA-C798-9360-1F82-1A85773EF585}"/>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1692660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CEE7868-EFB2-3B48-7745-91926B9C20C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EB4FEC3-3B93-D00B-57A0-7A2C3034626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04170F9-BB3D-228F-4444-52A1352DD9A2}"/>
              </a:ext>
            </a:extLst>
          </p:cNvPr>
          <p:cNvSpPr>
            <a:spLocks noGrp="1"/>
          </p:cNvSpPr>
          <p:nvPr>
            <p:ph type="dt" sz="half" idx="10"/>
          </p:nvPr>
        </p:nvSpPr>
        <p:spPr/>
        <p:txBody>
          <a:bodyPr/>
          <a:lstStyle/>
          <a:p>
            <a:fld id="{9FCAB9B7-681B-47B1-AE5C-D01FD07DE5CC}" type="datetime1">
              <a:rPr lang="fr-FR" smtClean="0"/>
              <a:t>12/07/2023</a:t>
            </a:fld>
            <a:endParaRPr lang="fr-FR"/>
          </a:p>
        </p:txBody>
      </p:sp>
      <p:sp>
        <p:nvSpPr>
          <p:cNvPr id="5" name="Espace réservé du pied de page 4">
            <a:extLst>
              <a:ext uri="{FF2B5EF4-FFF2-40B4-BE49-F238E27FC236}">
                <a16:creationId xmlns:a16="http://schemas.microsoft.com/office/drawing/2014/main" id="{40B8B7BA-9169-EC54-0720-261888FC3C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126DBF5-B453-802D-BF28-66F1688CFE0F}"/>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316058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38923D-B503-90B3-23C0-643A72622F8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72F282C-F37C-5728-2340-8459176C769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B2E56E7-01A2-3139-1815-58EBF84D1E4F}"/>
              </a:ext>
            </a:extLst>
          </p:cNvPr>
          <p:cNvSpPr>
            <a:spLocks noGrp="1"/>
          </p:cNvSpPr>
          <p:nvPr>
            <p:ph type="dt" sz="half" idx="10"/>
          </p:nvPr>
        </p:nvSpPr>
        <p:spPr/>
        <p:txBody>
          <a:bodyPr/>
          <a:lstStyle/>
          <a:p>
            <a:fld id="{0B101A82-5101-47C7-BEE5-309D6F289993}" type="datetime1">
              <a:rPr lang="fr-FR" smtClean="0"/>
              <a:t>12/07/2023</a:t>
            </a:fld>
            <a:endParaRPr lang="fr-FR"/>
          </a:p>
        </p:txBody>
      </p:sp>
      <p:sp>
        <p:nvSpPr>
          <p:cNvPr id="5" name="Espace réservé du pied de page 4">
            <a:extLst>
              <a:ext uri="{FF2B5EF4-FFF2-40B4-BE49-F238E27FC236}">
                <a16:creationId xmlns:a16="http://schemas.microsoft.com/office/drawing/2014/main" id="{19D2CA7F-309A-E8E0-52AF-AD12656F45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41437EA-270B-0C08-A11A-7796B8E6239D}"/>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771794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E1BCBF-8BF4-6D05-64F3-CAF1BCFAD7B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030E428-F556-C04A-6F78-1A359622C5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4C879FD-2593-1D43-11F2-0543318D9A0D}"/>
              </a:ext>
            </a:extLst>
          </p:cNvPr>
          <p:cNvSpPr>
            <a:spLocks noGrp="1"/>
          </p:cNvSpPr>
          <p:nvPr>
            <p:ph type="dt" sz="half" idx="10"/>
          </p:nvPr>
        </p:nvSpPr>
        <p:spPr/>
        <p:txBody>
          <a:bodyPr/>
          <a:lstStyle/>
          <a:p>
            <a:fld id="{EAE38F9E-A4C5-445C-A288-3A70017B8829}" type="datetime1">
              <a:rPr lang="fr-FR" smtClean="0"/>
              <a:t>12/07/2023</a:t>
            </a:fld>
            <a:endParaRPr lang="fr-FR"/>
          </a:p>
        </p:txBody>
      </p:sp>
      <p:sp>
        <p:nvSpPr>
          <p:cNvPr id="5" name="Espace réservé du pied de page 4">
            <a:extLst>
              <a:ext uri="{FF2B5EF4-FFF2-40B4-BE49-F238E27FC236}">
                <a16:creationId xmlns:a16="http://schemas.microsoft.com/office/drawing/2014/main" id="{828125EF-2FAB-B1ED-1005-ED8CEED2880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AC541A-BE2F-2723-9C63-451AF6B63AEA}"/>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1200950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9B7132-FF5A-CA51-7B72-1979F4E6C58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913AD27-E4A9-A9EB-8141-CEF413A5186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123B721-51E3-7E87-66FA-AE0FBEAA965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9D5EBC3-9C3B-ACC5-542D-B915BEEEAF02}"/>
              </a:ext>
            </a:extLst>
          </p:cNvPr>
          <p:cNvSpPr>
            <a:spLocks noGrp="1"/>
          </p:cNvSpPr>
          <p:nvPr>
            <p:ph type="dt" sz="half" idx="10"/>
          </p:nvPr>
        </p:nvSpPr>
        <p:spPr/>
        <p:txBody>
          <a:bodyPr/>
          <a:lstStyle/>
          <a:p>
            <a:fld id="{84CDA3EA-3D61-4D1A-BCEE-5DC5BA095424}" type="datetime1">
              <a:rPr lang="fr-FR" smtClean="0"/>
              <a:t>12/07/2023</a:t>
            </a:fld>
            <a:endParaRPr lang="fr-FR"/>
          </a:p>
        </p:txBody>
      </p:sp>
      <p:sp>
        <p:nvSpPr>
          <p:cNvPr id="6" name="Espace réservé du pied de page 5">
            <a:extLst>
              <a:ext uri="{FF2B5EF4-FFF2-40B4-BE49-F238E27FC236}">
                <a16:creationId xmlns:a16="http://schemas.microsoft.com/office/drawing/2014/main" id="{3AD84963-DC01-DEFE-8289-6C4FD40EE90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6704F99-04BB-975D-1E62-79EE1E02EB87}"/>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152508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EFEDE6-E91C-BAA4-65AA-A4C628261D9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1EF78B4-CA58-2CD4-A64C-DFC0B76D8E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ABC8A24-640C-6BF4-7B58-2C7A8EB3944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DBFBEA0-C624-45FD-BFD7-B2DE75EAAC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3E64877-F5A7-DA67-AB4F-B2CE556DBD3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4A28EA7-BDD1-F94A-9F5A-361633AB6C32}"/>
              </a:ext>
            </a:extLst>
          </p:cNvPr>
          <p:cNvSpPr>
            <a:spLocks noGrp="1"/>
          </p:cNvSpPr>
          <p:nvPr>
            <p:ph type="dt" sz="half" idx="10"/>
          </p:nvPr>
        </p:nvSpPr>
        <p:spPr/>
        <p:txBody>
          <a:bodyPr/>
          <a:lstStyle/>
          <a:p>
            <a:fld id="{21CBC3D8-B2B1-4C23-890D-972CD3EF4753}" type="datetime1">
              <a:rPr lang="fr-FR" smtClean="0"/>
              <a:t>12/07/2023</a:t>
            </a:fld>
            <a:endParaRPr lang="fr-FR"/>
          </a:p>
        </p:txBody>
      </p:sp>
      <p:sp>
        <p:nvSpPr>
          <p:cNvPr id="8" name="Espace réservé du pied de page 7">
            <a:extLst>
              <a:ext uri="{FF2B5EF4-FFF2-40B4-BE49-F238E27FC236}">
                <a16:creationId xmlns:a16="http://schemas.microsoft.com/office/drawing/2014/main" id="{18BAC8B3-5079-1C61-FA87-0A7C42ACC4C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2186806-EA46-75FC-63D1-299E43826D3B}"/>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200979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F5D6F2-B8EF-67BE-FACC-5CCDC9D392B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0B9DA58-9A0C-D4F7-2C16-1F5E2F8FC9D9}"/>
              </a:ext>
            </a:extLst>
          </p:cNvPr>
          <p:cNvSpPr>
            <a:spLocks noGrp="1"/>
          </p:cNvSpPr>
          <p:nvPr>
            <p:ph type="dt" sz="half" idx="10"/>
          </p:nvPr>
        </p:nvSpPr>
        <p:spPr/>
        <p:txBody>
          <a:bodyPr/>
          <a:lstStyle/>
          <a:p>
            <a:fld id="{A5F2E0D1-3EF5-4325-A630-273214E6500F}" type="datetime1">
              <a:rPr lang="fr-FR" smtClean="0"/>
              <a:t>12/07/2023</a:t>
            </a:fld>
            <a:endParaRPr lang="fr-FR"/>
          </a:p>
        </p:txBody>
      </p:sp>
      <p:sp>
        <p:nvSpPr>
          <p:cNvPr id="4" name="Espace réservé du pied de page 3">
            <a:extLst>
              <a:ext uri="{FF2B5EF4-FFF2-40B4-BE49-F238E27FC236}">
                <a16:creationId xmlns:a16="http://schemas.microsoft.com/office/drawing/2014/main" id="{018FCB23-D202-F251-6528-A90D828AD26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7FCBEA5-CD64-FB79-146A-E5FA1AFA7095}"/>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3923024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4EEA3E7-05EA-2CB2-F142-5A506BCD1503}"/>
              </a:ext>
            </a:extLst>
          </p:cNvPr>
          <p:cNvSpPr>
            <a:spLocks noGrp="1"/>
          </p:cNvSpPr>
          <p:nvPr>
            <p:ph type="dt" sz="half" idx="10"/>
          </p:nvPr>
        </p:nvSpPr>
        <p:spPr/>
        <p:txBody>
          <a:bodyPr/>
          <a:lstStyle/>
          <a:p>
            <a:fld id="{AB4A2774-B161-44CD-B782-7030B127011F}" type="datetime1">
              <a:rPr lang="fr-FR" smtClean="0"/>
              <a:t>12/07/2023</a:t>
            </a:fld>
            <a:endParaRPr lang="fr-FR"/>
          </a:p>
        </p:txBody>
      </p:sp>
      <p:sp>
        <p:nvSpPr>
          <p:cNvPr id="3" name="Espace réservé du pied de page 2">
            <a:extLst>
              <a:ext uri="{FF2B5EF4-FFF2-40B4-BE49-F238E27FC236}">
                <a16:creationId xmlns:a16="http://schemas.microsoft.com/office/drawing/2014/main" id="{0FCB35C6-495C-3C03-3DC4-EF0AF87675D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7901652-34B5-1807-B2A2-FFA1CCFC3A27}"/>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170572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D2BCF5-D94B-C84C-3ECA-3992C302FE6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0AAE562-F762-6B7B-68E1-FCF803CEBA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0EA8EDE-6D44-95E1-B708-71DE06EA4C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F468FA4-ECA0-87AD-53B6-DFD085AF9557}"/>
              </a:ext>
            </a:extLst>
          </p:cNvPr>
          <p:cNvSpPr>
            <a:spLocks noGrp="1"/>
          </p:cNvSpPr>
          <p:nvPr>
            <p:ph type="dt" sz="half" idx="10"/>
          </p:nvPr>
        </p:nvSpPr>
        <p:spPr/>
        <p:txBody>
          <a:bodyPr/>
          <a:lstStyle/>
          <a:p>
            <a:fld id="{57CB1296-5501-408E-A365-86BDB97DB53B}" type="datetime1">
              <a:rPr lang="fr-FR" smtClean="0"/>
              <a:t>12/07/2023</a:t>
            </a:fld>
            <a:endParaRPr lang="fr-FR"/>
          </a:p>
        </p:txBody>
      </p:sp>
      <p:sp>
        <p:nvSpPr>
          <p:cNvPr id="6" name="Espace réservé du pied de page 5">
            <a:extLst>
              <a:ext uri="{FF2B5EF4-FFF2-40B4-BE49-F238E27FC236}">
                <a16:creationId xmlns:a16="http://schemas.microsoft.com/office/drawing/2014/main" id="{6CDD7A10-AF4D-62D8-CEA8-C31AE8A8BF3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91F0A77-9CBB-1A4F-2C06-1852A28ED891}"/>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31605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36071-EAA0-273F-B4F6-D2327AAAFE0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3AC42BA-38FB-9194-A154-F2C321F6E9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B2B0F2E-7566-87E8-926A-445D17ADAF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3C35AC3-F76C-8FD4-632E-3842FF7A84C2}"/>
              </a:ext>
            </a:extLst>
          </p:cNvPr>
          <p:cNvSpPr>
            <a:spLocks noGrp="1"/>
          </p:cNvSpPr>
          <p:nvPr>
            <p:ph type="dt" sz="half" idx="10"/>
          </p:nvPr>
        </p:nvSpPr>
        <p:spPr/>
        <p:txBody>
          <a:bodyPr/>
          <a:lstStyle/>
          <a:p>
            <a:fld id="{C542F45A-9B60-4485-B7DB-0C90BA3CEBE6}" type="datetime1">
              <a:rPr lang="fr-FR" smtClean="0"/>
              <a:t>12/07/2023</a:t>
            </a:fld>
            <a:endParaRPr lang="fr-FR"/>
          </a:p>
        </p:txBody>
      </p:sp>
      <p:sp>
        <p:nvSpPr>
          <p:cNvPr id="6" name="Espace réservé du pied de page 5">
            <a:extLst>
              <a:ext uri="{FF2B5EF4-FFF2-40B4-BE49-F238E27FC236}">
                <a16:creationId xmlns:a16="http://schemas.microsoft.com/office/drawing/2014/main" id="{95C69E86-08E2-E9D0-E219-0A9BDE6D48C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83626FD-BAE4-31F8-0383-B1C5415B37D1}"/>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2125962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B2C1417-F9E4-599C-DD72-E482028799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DD120EB-CCAE-AF65-2A59-3A24A3880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150725-62B2-5DC8-9696-DFF706E77A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293AD-9350-4F00-9109-BE927BE20A5C}" type="datetime1">
              <a:rPr lang="fr-FR" smtClean="0"/>
              <a:t>12/07/2023</a:t>
            </a:fld>
            <a:endParaRPr lang="fr-FR"/>
          </a:p>
        </p:txBody>
      </p:sp>
      <p:sp>
        <p:nvSpPr>
          <p:cNvPr id="5" name="Espace réservé du pied de page 4">
            <a:extLst>
              <a:ext uri="{FF2B5EF4-FFF2-40B4-BE49-F238E27FC236}">
                <a16:creationId xmlns:a16="http://schemas.microsoft.com/office/drawing/2014/main" id="{381DC0A7-01A1-CE0B-4B57-A83F509A6D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59B486A-031C-8F0E-97D8-7281914355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B30DC-0530-44D9-BD34-808BE37C1A8D}" type="slidenum">
              <a:rPr lang="fr-FR" smtClean="0"/>
              <a:t>‹N°›</a:t>
            </a:fld>
            <a:endParaRPr lang="fr-FR"/>
          </a:p>
        </p:txBody>
      </p:sp>
    </p:spTree>
    <p:extLst>
      <p:ext uri="{BB962C8B-B14F-4D97-AF65-F5344CB8AC3E}">
        <p14:creationId xmlns:p14="http://schemas.microsoft.com/office/powerpoint/2010/main" val="4127265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AAB24D-21B3-137D-1A7D-CBAEDF49E340}"/>
              </a:ext>
            </a:extLst>
          </p:cNvPr>
          <p:cNvSpPr>
            <a:spLocks noGrp="1"/>
          </p:cNvSpPr>
          <p:nvPr>
            <p:ph type="ctrTitle"/>
          </p:nvPr>
        </p:nvSpPr>
        <p:spPr>
          <a:xfrm>
            <a:off x="1165273" y="1577470"/>
            <a:ext cx="9861453" cy="3703060"/>
          </a:xfrm>
        </p:spPr>
        <p:txBody>
          <a:bodyPr>
            <a:noAutofit/>
          </a:bodyPr>
          <a:lstStyle/>
          <a:p>
            <a:pPr algn="just">
              <a:lnSpc>
                <a:spcPct val="100000"/>
              </a:lnSpc>
            </a:pPr>
            <a:r>
              <a:rPr lang="fr-FR" sz="3200" b="1" dirty="0">
                <a:effectLst/>
                <a:latin typeface="Tahoma" panose="020B0604030504040204" pitchFamily="34" charset="0"/>
                <a:ea typeface="Tahoma" panose="020B0604030504040204" pitchFamily="34" charset="0"/>
                <a:cs typeface="Tahoma" panose="020B0604030504040204" pitchFamily="34" charset="0"/>
              </a:rPr>
              <a:t/>
            </a:r>
            <a:br>
              <a:rPr lang="fr-FR" sz="3200" b="1" dirty="0">
                <a:effectLst/>
                <a:latin typeface="Tahoma" panose="020B0604030504040204" pitchFamily="34" charset="0"/>
                <a:ea typeface="Tahoma" panose="020B0604030504040204" pitchFamily="34" charset="0"/>
                <a:cs typeface="Tahoma" panose="020B0604030504040204" pitchFamily="34" charset="0"/>
              </a:rPr>
            </a:br>
            <a:r>
              <a:rPr lang="fr-FR" sz="3200" b="1" dirty="0">
                <a:effectLst/>
                <a:latin typeface="Tahoma" panose="020B0604030504040204" pitchFamily="34" charset="0"/>
                <a:ea typeface="Tahoma" panose="020B0604030504040204" pitchFamily="34" charset="0"/>
                <a:cs typeface="Tahoma" panose="020B0604030504040204" pitchFamily="34" charset="0"/>
              </a:rPr>
              <a:t/>
            </a:r>
            <a:br>
              <a:rPr lang="fr-FR" sz="3200" b="1" dirty="0">
                <a:effectLst/>
                <a:latin typeface="Tahoma" panose="020B0604030504040204" pitchFamily="34" charset="0"/>
                <a:ea typeface="Tahoma" panose="020B0604030504040204" pitchFamily="34" charset="0"/>
                <a:cs typeface="Tahoma" panose="020B0604030504040204" pitchFamily="34" charset="0"/>
              </a:rPr>
            </a:br>
            <a:r>
              <a:rPr lang="fr-FR" sz="3200" b="1" dirty="0">
                <a:effectLst/>
                <a:latin typeface="Tahoma" panose="020B0604030504040204" pitchFamily="34" charset="0"/>
                <a:ea typeface="Tahoma" panose="020B0604030504040204" pitchFamily="34" charset="0"/>
                <a:cs typeface="Tahoma" panose="020B0604030504040204" pitchFamily="34" charset="0"/>
              </a:rPr>
              <a:t/>
            </a:r>
            <a:br>
              <a:rPr lang="fr-FR" sz="3200" b="1" dirty="0">
                <a:effectLst/>
                <a:latin typeface="Tahoma" panose="020B0604030504040204" pitchFamily="34" charset="0"/>
                <a:ea typeface="Tahoma" panose="020B0604030504040204" pitchFamily="34" charset="0"/>
                <a:cs typeface="Tahoma" panose="020B0604030504040204" pitchFamily="34" charset="0"/>
              </a:rPr>
            </a:br>
            <a:r>
              <a:rPr lang="fr-FR" sz="3200" b="1" dirty="0">
                <a:effectLst/>
                <a:latin typeface="Tahoma" panose="020B0604030504040204" pitchFamily="34" charset="0"/>
                <a:ea typeface="Tahoma" panose="020B0604030504040204" pitchFamily="34" charset="0"/>
                <a:cs typeface="Tahoma" panose="020B0604030504040204" pitchFamily="34" charset="0"/>
              </a:rPr>
              <a:t/>
            </a:r>
            <a:br>
              <a:rPr lang="fr-FR" sz="3200" b="1" dirty="0">
                <a:effectLst/>
                <a:latin typeface="Tahoma" panose="020B0604030504040204" pitchFamily="34" charset="0"/>
                <a:ea typeface="Tahoma" panose="020B0604030504040204" pitchFamily="34" charset="0"/>
                <a:cs typeface="Tahoma" panose="020B0604030504040204" pitchFamily="34" charset="0"/>
              </a:rPr>
            </a:br>
            <a:r>
              <a:rPr lang="fr-FR" sz="3200" b="1" dirty="0">
                <a:effectLst/>
                <a:latin typeface="Tahoma" panose="020B0604030504040204" pitchFamily="34" charset="0"/>
                <a:ea typeface="Tahoma" panose="020B0604030504040204" pitchFamily="34" charset="0"/>
                <a:cs typeface="Tahoma" panose="020B0604030504040204" pitchFamily="34" charset="0"/>
              </a:rPr>
              <a:t/>
            </a:r>
            <a:br>
              <a:rPr lang="fr-FR" sz="3200" b="1" dirty="0">
                <a:effectLst/>
                <a:latin typeface="Tahoma" panose="020B0604030504040204" pitchFamily="34" charset="0"/>
                <a:ea typeface="Tahoma" panose="020B0604030504040204" pitchFamily="34" charset="0"/>
                <a:cs typeface="Tahoma" panose="020B0604030504040204" pitchFamily="34" charset="0"/>
              </a:rPr>
            </a:br>
            <a:r>
              <a:rPr lang="fr-FR" sz="3200" b="1" dirty="0">
                <a:effectLst/>
                <a:latin typeface="Tahoma" panose="020B0604030504040204" pitchFamily="34" charset="0"/>
                <a:ea typeface="Tahoma" panose="020B0604030504040204" pitchFamily="34" charset="0"/>
                <a:cs typeface="Tahoma" panose="020B0604030504040204" pitchFamily="34" charset="0"/>
              </a:rPr>
              <a:t/>
            </a:r>
            <a:br>
              <a:rPr lang="fr-FR" sz="3200" b="1" dirty="0">
                <a:effectLst/>
                <a:latin typeface="Tahoma" panose="020B0604030504040204" pitchFamily="34" charset="0"/>
                <a:ea typeface="Tahoma" panose="020B0604030504040204" pitchFamily="34" charset="0"/>
                <a:cs typeface="Tahoma" panose="020B0604030504040204" pitchFamily="34" charset="0"/>
              </a:rPr>
            </a:br>
            <a:r>
              <a:rPr lang="fr-FR" sz="3200" b="1" dirty="0">
                <a:effectLst/>
                <a:latin typeface="Tahoma" panose="020B0604030504040204" pitchFamily="34" charset="0"/>
                <a:ea typeface="Tahoma" panose="020B0604030504040204" pitchFamily="34" charset="0"/>
                <a:cs typeface="Tahoma" panose="020B0604030504040204" pitchFamily="34" charset="0"/>
              </a:rPr>
              <a:t/>
            </a:r>
            <a:br>
              <a:rPr lang="fr-FR" sz="3200" b="1" dirty="0">
                <a:effectLst/>
                <a:latin typeface="Tahoma" panose="020B0604030504040204" pitchFamily="34" charset="0"/>
                <a:ea typeface="Tahoma" panose="020B0604030504040204" pitchFamily="34" charset="0"/>
                <a:cs typeface="Tahoma" panose="020B0604030504040204" pitchFamily="34" charset="0"/>
              </a:rPr>
            </a:br>
            <a:r>
              <a:rPr lang="fr-FR" sz="3200" b="1" dirty="0">
                <a:effectLst/>
                <a:latin typeface="Tahoma" panose="020B0604030504040204" pitchFamily="34" charset="0"/>
                <a:ea typeface="Tahoma" panose="020B0604030504040204" pitchFamily="34" charset="0"/>
                <a:cs typeface="Tahoma" panose="020B0604030504040204" pitchFamily="34" charset="0"/>
              </a:rPr>
              <a:t/>
            </a:r>
            <a:br>
              <a:rPr lang="fr-FR" sz="3200" b="1" dirty="0">
                <a:effectLst/>
                <a:latin typeface="Tahoma" panose="020B0604030504040204" pitchFamily="34" charset="0"/>
                <a:ea typeface="Tahoma" panose="020B0604030504040204" pitchFamily="34" charset="0"/>
                <a:cs typeface="Tahoma" panose="020B0604030504040204" pitchFamily="34" charset="0"/>
              </a:rPr>
            </a:br>
            <a:r>
              <a:rPr lang="fr-FR" sz="3200" b="1" dirty="0">
                <a:effectLst/>
                <a:latin typeface="Times New Roman" panose="02020603050405020304" pitchFamily="18" charset="0"/>
                <a:ea typeface="Tahoma" panose="020B0604030504040204" pitchFamily="34" charset="0"/>
                <a:cs typeface="Times New Roman" panose="02020603050405020304" pitchFamily="18" charset="0"/>
              </a:rPr>
              <a:t>DÉCISION DE CHOIX DU CIRCUIT DE COMMERCIALISATION EN PÉRIODE DE CRISE : </a:t>
            </a:r>
            <a:br>
              <a:rPr lang="fr-FR" sz="3200" b="1" dirty="0">
                <a:effectLst/>
                <a:latin typeface="Times New Roman" panose="02020603050405020304" pitchFamily="18" charset="0"/>
                <a:ea typeface="Tahoma" panose="020B0604030504040204" pitchFamily="34" charset="0"/>
                <a:cs typeface="Times New Roman" panose="02020603050405020304" pitchFamily="18" charset="0"/>
              </a:rPr>
            </a:br>
            <a:r>
              <a:rPr lang="fr-FR" sz="3200" b="1" dirty="0">
                <a:effectLst/>
                <a:latin typeface="Times New Roman" panose="02020603050405020304" pitchFamily="18" charset="0"/>
                <a:ea typeface="Tahoma" panose="020B0604030504040204" pitchFamily="34" charset="0"/>
                <a:cs typeface="Times New Roman" panose="02020603050405020304" pitchFamily="18" charset="0"/>
              </a:rPr>
              <a:t>CAS DES ADHÉRENTS DE COOPÉRATIVES AGRICOLES CACAOYÈRES EN CÔTE D’IVOIRE</a:t>
            </a:r>
            <a:r>
              <a:rPr lang="fr-FR" sz="3200" dirty="0">
                <a:effectLst/>
                <a:latin typeface="Tahoma" panose="020B0604030504040204" pitchFamily="34" charset="0"/>
                <a:ea typeface="Tahoma" panose="020B0604030504040204" pitchFamily="34" charset="0"/>
                <a:cs typeface="Tahoma" panose="020B0604030504040204" pitchFamily="34" charset="0"/>
              </a:rPr>
              <a:t/>
            </a:r>
            <a:br>
              <a:rPr lang="fr-FR" sz="3200" dirty="0">
                <a:effectLst/>
                <a:latin typeface="Tahoma" panose="020B0604030504040204" pitchFamily="34" charset="0"/>
                <a:ea typeface="Tahoma" panose="020B0604030504040204" pitchFamily="34" charset="0"/>
                <a:cs typeface="Tahoma" panose="020B0604030504040204" pitchFamily="34" charset="0"/>
              </a:rPr>
            </a:br>
            <a:endParaRPr lang="fr-FR" sz="3200" b="1" dirty="0">
              <a:latin typeface="Tahoma" panose="020B0604030504040204" pitchFamily="34" charset="0"/>
              <a:ea typeface="Tahoma" panose="020B0604030504040204" pitchFamily="34" charset="0"/>
              <a:cs typeface="Tahoma" panose="020B0604030504040204" pitchFamily="34" charset="0"/>
            </a:endParaRPr>
          </a:p>
        </p:txBody>
      </p:sp>
      <p:sp>
        <p:nvSpPr>
          <p:cNvPr id="25" name="ZoneTexte 24">
            <a:extLst>
              <a:ext uri="{FF2B5EF4-FFF2-40B4-BE49-F238E27FC236}">
                <a16:creationId xmlns:a16="http://schemas.microsoft.com/office/drawing/2014/main" id="{323D139B-31A5-B3EE-5C9D-D6E34B74168A}"/>
              </a:ext>
            </a:extLst>
          </p:cNvPr>
          <p:cNvSpPr txBox="1"/>
          <p:nvPr/>
        </p:nvSpPr>
        <p:spPr>
          <a:xfrm>
            <a:off x="573741" y="5744171"/>
            <a:ext cx="4741209" cy="923330"/>
          </a:xfrm>
          <a:prstGeom prst="rect">
            <a:avLst/>
          </a:prstGeom>
          <a:noFill/>
        </p:spPr>
        <p:txBody>
          <a:bodyPr wrap="square" rtlCol="0">
            <a:spAutoFit/>
          </a:bodyPr>
          <a:lstStyle/>
          <a:p>
            <a:r>
              <a:rPr lang="fr-FR" b="1" dirty="0">
                <a:latin typeface="Times New Roman" panose="02020603050405020304" pitchFamily="18" charset="0"/>
                <a:ea typeface="Tahoma" panose="020B0604030504040204" pitchFamily="34" charset="0"/>
                <a:cs typeface="Times New Roman" panose="02020603050405020304" pitchFamily="18" charset="0"/>
              </a:rPr>
              <a:t>N’DA KOFFI LEON</a:t>
            </a:r>
          </a:p>
          <a:p>
            <a:r>
              <a:rPr lang="fr-FR" dirty="0">
                <a:latin typeface="Times New Roman" panose="02020603050405020304" pitchFamily="18" charset="0"/>
                <a:ea typeface="Tahoma" panose="020B0604030504040204" pitchFamily="34" charset="0"/>
                <a:cs typeface="Times New Roman" panose="02020603050405020304" pitchFamily="18" charset="0"/>
              </a:rPr>
              <a:t>Université Alassane </a:t>
            </a:r>
            <a:r>
              <a:rPr lang="fr-FR">
                <a:latin typeface="Times New Roman" panose="02020603050405020304" pitchFamily="18" charset="0"/>
                <a:ea typeface="Tahoma" panose="020B0604030504040204" pitchFamily="34" charset="0"/>
                <a:cs typeface="Times New Roman" panose="02020603050405020304" pitchFamily="18" charset="0"/>
              </a:rPr>
              <a:t>OUATTARA Bouaké,  </a:t>
            </a:r>
            <a:r>
              <a:rPr lang="fr-FR" dirty="0">
                <a:latin typeface="Times New Roman" panose="02020603050405020304" pitchFamily="18" charset="0"/>
                <a:ea typeface="Tahoma" panose="020B0604030504040204" pitchFamily="34" charset="0"/>
                <a:cs typeface="Times New Roman" panose="02020603050405020304" pitchFamily="18" charset="0"/>
              </a:rPr>
              <a:t>Large, Prof ANASSE Augustin</a:t>
            </a:r>
          </a:p>
        </p:txBody>
      </p:sp>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13525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5572125"/>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9CC636FD-A88F-A5CB-F3CA-FE47936A4179}"/>
              </a:ext>
            </a:extLst>
          </p:cNvPr>
          <p:cNvSpPr/>
          <p:nvPr/>
        </p:nvSpPr>
        <p:spPr>
          <a:xfrm>
            <a:off x="5314950" y="5627811"/>
            <a:ext cx="6877050" cy="1285875"/>
          </a:xfrm>
          <a:prstGeom prst="rect">
            <a:avLst/>
          </a:prstGeom>
          <a:solidFill>
            <a:srgbClr val="3E8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DBDD7E0C-7ABC-9458-627F-5FD042CBA6F3}"/>
              </a:ext>
            </a:extLst>
          </p:cNvPr>
          <p:cNvSpPr txBox="1"/>
          <p:nvPr/>
        </p:nvSpPr>
        <p:spPr>
          <a:xfrm>
            <a:off x="5314950" y="5624417"/>
            <a:ext cx="5010736" cy="646331"/>
          </a:xfrm>
          <a:prstGeom prst="rect">
            <a:avLst/>
          </a:prstGeom>
          <a:noFill/>
        </p:spPr>
        <p:txBody>
          <a:bodyPr wrap="square" rtlCol="0">
            <a:spAutoFit/>
          </a:bodyPr>
          <a:lstStyle/>
          <a:p>
            <a:r>
              <a:rPr lang="fr-FR" b="1" dirty="0">
                <a:solidFill>
                  <a:schemeClr val="bg1"/>
                </a:solidFill>
                <a:latin typeface="Garamond" panose="02020404030301010803" pitchFamily="18" charset="0"/>
                <a:ea typeface="Tahoma" panose="020B0604030504040204" pitchFamily="34" charset="0"/>
                <a:cs typeface="Tahoma" panose="020B0604030504040204" pitchFamily="34" charset="0"/>
              </a:rPr>
              <a:t> JUMI  SALY, SENEGAL</a:t>
            </a:r>
          </a:p>
          <a:p>
            <a:r>
              <a:rPr lang="fr-FR" dirty="0">
                <a:solidFill>
                  <a:schemeClr val="bg1"/>
                </a:solidFill>
                <a:latin typeface="Garamond" panose="02020404030301010803" pitchFamily="18" charset="0"/>
                <a:ea typeface="Tahoma" panose="020B0604030504040204" pitchFamily="34" charset="0"/>
                <a:cs typeface="Tahoma" panose="020B0604030504040204" pitchFamily="34" charset="0"/>
              </a:rPr>
              <a:t>06/07/2023</a:t>
            </a:r>
          </a:p>
        </p:txBody>
      </p:sp>
      <p:pic>
        <p:nvPicPr>
          <p:cNvPr id="15" name="Image 14">
            <a:extLst>
              <a:ext uri="{FF2B5EF4-FFF2-40B4-BE49-F238E27FC236}">
                <a16:creationId xmlns:a16="http://schemas.microsoft.com/office/drawing/2014/main" id="{39FB5BF3-698C-D01C-CE63-ACC5F2D2D8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159" y="383388"/>
            <a:ext cx="2295230" cy="600586"/>
          </a:xfrm>
          <a:prstGeom prst="rect">
            <a:avLst/>
          </a:prstGeom>
        </p:spPr>
      </p:pic>
      <p:pic>
        <p:nvPicPr>
          <p:cNvPr id="3" name="Image 10">
            <a:extLst>
              <a:ext uri="{FF2B5EF4-FFF2-40B4-BE49-F238E27FC236}">
                <a16:creationId xmlns:a16="http://schemas.microsoft.com/office/drawing/2014/main" id="{C4DDA9B6-A27C-ED44-F88E-AE09C5B9E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323" y="314871"/>
            <a:ext cx="2654390" cy="92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11">
            <a:extLst>
              <a:ext uri="{FF2B5EF4-FFF2-40B4-BE49-F238E27FC236}">
                <a16:creationId xmlns:a16="http://schemas.microsoft.com/office/drawing/2014/main" id="{DDFA71B3-6329-25B3-411C-A1F8347AF5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9824" y="298966"/>
            <a:ext cx="118903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a:extLst>
              <a:ext uri="{FF2B5EF4-FFF2-40B4-BE49-F238E27FC236}">
                <a16:creationId xmlns:a16="http://schemas.microsoft.com/office/drawing/2014/main" id="{5FEDC3B2-DC4D-5C94-DFC6-09D06A2B93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9580" y="911548"/>
            <a:ext cx="1209524" cy="323810"/>
          </a:xfrm>
          <a:prstGeom prst="rect">
            <a:avLst/>
          </a:prstGeom>
        </p:spPr>
      </p:pic>
    </p:spTree>
    <p:extLst>
      <p:ext uri="{BB962C8B-B14F-4D97-AF65-F5344CB8AC3E}">
        <p14:creationId xmlns:p14="http://schemas.microsoft.com/office/powerpoint/2010/main" val="2734538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flipV="1">
            <a:off x="11474824" y="0"/>
            <a:ext cx="3186" cy="685800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D4FAB3FF-EF81-D374-71EB-71E2BBDF145F}"/>
              </a:ext>
            </a:extLst>
          </p:cNvPr>
          <p:cNvCxnSpPr>
            <a:cxnSpLocks/>
          </p:cNvCxnSpPr>
          <p:nvPr/>
        </p:nvCxnSpPr>
        <p:spPr>
          <a:xfrm>
            <a:off x="0" y="3231772"/>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9B5243E3-9D97-4918-8EB7-16410C90F09D}"/>
              </a:ext>
            </a:extLst>
          </p:cNvPr>
          <p:cNvSpPr/>
          <p:nvPr/>
        </p:nvSpPr>
        <p:spPr>
          <a:xfrm>
            <a:off x="0" y="781049"/>
            <a:ext cx="5159364" cy="1133476"/>
          </a:xfrm>
          <a:prstGeom prst="rect">
            <a:avLst/>
          </a:prstGeom>
          <a:solidFill>
            <a:srgbClr val="3E8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27634EFC-56BE-D218-2C3A-09D82776BCCF}"/>
              </a:ext>
            </a:extLst>
          </p:cNvPr>
          <p:cNvSpPr txBox="1"/>
          <p:nvPr/>
        </p:nvSpPr>
        <p:spPr>
          <a:xfrm>
            <a:off x="168812" y="1914525"/>
            <a:ext cx="4913409" cy="1323439"/>
          </a:xfrm>
          <a:prstGeom prst="rect">
            <a:avLst/>
          </a:prstGeom>
          <a:noFill/>
        </p:spPr>
        <p:txBody>
          <a:bodyPr wrap="square" rtlCol="0">
            <a:spAutoFit/>
          </a:bodyPr>
          <a:lstStyle/>
          <a:p>
            <a:r>
              <a:rPr lang="fr-FR" sz="4000" b="1" i="0" u="none" strike="noStrike" dirty="0">
                <a:solidFill>
                  <a:srgbClr val="414042"/>
                </a:solidFill>
                <a:effectLst/>
                <a:latin typeface="Times New Roman" panose="02020603050405020304" pitchFamily="18" charset="0"/>
                <a:cs typeface="Times New Roman" panose="02020603050405020304" pitchFamily="18" charset="0"/>
              </a:rPr>
              <a:t>2. Positionnement théorique (</a:t>
            </a:r>
            <a:r>
              <a:rPr lang="fr-FR" sz="4000" b="1" dirty="0">
                <a:solidFill>
                  <a:srgbClr val="414042"/>
                </a:solidFill>
                <a:latin typeface="Times New Roman" panose="02020603050405020304" pitchFamily="18" charset="0"/>
                <a:cs typeface="Times New Roman" panose="02020603050405020304" pitchFamily="18" charset="0"/>
              </a:rPr>
              <a:t>2</a:t>
            </a:r>
            <a:r>
              <a:rPr lang="fr-FR" sz="4000" b="1" i="0" u="none" strike="noStrike" dirty="0">
                <a:solidFill>
                  <a:srgbClr val="414042"/>
                </a:solidFill>
                <a:effectLst/>
                <a:latin typeface="Times New Roman" panose="02020603050405020304" pitchFamily="18" charset="0"/>
                <a:cs typeface="Times New Roman" panose="02020603050405020304" pitchFamily="18" charset="0"/>
              </a:rPr>
              <a:t>/4)</a:t>
            </a:r>
            <a:endParaRPr lang="fr-FR" sz="4000" b="1" dirty="0">
              <a:solidFill>
                <a:srgbClr val="414042"/>
              </a:solidFill>
              <a:latin typeface="Times New Roman" panose="02020603050405020304" pitchFamily="18" charset="0"/>
              <a:cs typeface="Times New Roman" panose="02020603050405020304" pitchFamily="18" charset="0"/>
            </a:endParaRPr>
          </a:p>
        </p:txBody>
      </p:sp>
      <p:sp>
        <p:nvSpPr>
          <p:cNvPr id="43" name="ZoneTexte 42">
            <a:extLst>
              <a:ext uri="{FF2B5EF4-FFF2-40B4-BE49-F238E27FC236}">
                <a16:creationId xmlns:a16="http://schemas.microsoft.com/office/drawing/2014/main" id="{6CC2F475-D68D-264C-3C2E-92A2ADC2CCE7}"/>
              </a:ext>
            </a:extLst>
          </p:cNvPr>
          <p:cNvSpPr txBox="1"/>
          <p:nvPr/>
        </p:nvSpPr>
        <p:spPr>
          <a:xfrm>
            <a:off x="5085407" y="2581915"/>
            <a:ext cx="3165469" cy="461665"/>
          </a:xfrm>
          <a:prstGeom prst="rect">
            <a:avLst/>
          </a:prstGeom>
          <a:noFill/>
        </p:spPr>
        <p:txBody>
          <a:bodyPr wrap="square" rtlCol="0">
            <a:spAutoFit/>
          </a:bodyPr>
          <a:lstStyle/>
          <a:p>
            <a:r>
              <a:rPr lang="fr-FR" sz="2400" b="0" i="0" u="none" strike="noStrike" dirty="0">
                <a:solidFill>
                  <a:srgbClr val="221913"/>
                </a:solidFill>
                <a:effectLst/>
                <a:latin typeface="DM sans" pitchFamily="2" charset="0"/>
              </a:rPr>
              <a:t>Méthodologie</a:t>
            </a:r>
            <a:endParaRPr lang="fr-FR" sz="2400" dirty="0">
              <a:latin typeface="DM sans" pitchFamily="2" charset="0"/>
            </a:endParaRPr>
          </a:p>
        </p:txBody>
      </p:sp>
      <p:pic>
        <p:nvPicPr>
          <p:cNvPr id="6" name="Image 5">
            <a:extLst>
              <a:ext uri="{FF2B5EF4-FFF2-40B4-BE49-F238E27FC236}">
                <a16:creationId xmlns:a16="http://schemas.microsoft.com/office/drawing/2014/main" id="{2BCB7432-9F52-B344-2C4A-E1369D88CEA1}"/>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59" t="9120" r="409" b="32339"/>
          <a:stretch/>
        </p:blipFill>
        <p:spPr>
          <a:xfrm>
            <a:off x="5085407" y="781049"/>
            <a:ext cx="6386231" cy="2464807"/>
          </a:xfrm>
          <a:prstGeom prst="rect">
            <a:avLst/>
          </a:prstGeom>
        </p:spPr>
      </p:pic>
      <p:pic>
        <p:nvPicPr>
          <p:cNvPr id="12" name="Image 11">
            <a:extLst>
              <a:ext uri="{FF2B5EF4-FFF2-40B4-BE49-F238E27FC236}">
                <a16:creationId xmlns:a16="http://schemas.microsoft.com/office/drawing/2014/main" id="{DCCAE510-59D9-7FA3-4574-05F54AB09523}"/>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092569" y="1047494"/>
            <a:ext cx="2295230" cy="600586"/>
          </a:xfrm>
          <a:prstGeom prst="rect">
            <a:avLst/>
          </a:prstGeom>
        </p:spPr>
      </p:pic>
      <p:sp>
        <p:nvSpPr>
          <p:cNvPr id="13" name="ZoneTexte 12">
            <a:extLst>
              <a:ext uri="{FF2B5EF4-FFF2-40B4-BE49-F238E27FC236}">
                <a16:creationId xmlns:a16="http://schemas.microsoft.com/office/drawing/2014/main" id="{7D095710-53EB-8EB9-4F21-DE96679ED79F}"/>
              </a:ext>
            </a:extLst>
          </p:cNvPr>
          <p:cNvSpPr txBox="1"/>
          <p:nvPr/>
        </p:nvSpPr>
        <p:spPr>
          <a:xfrm>
            <a:off x="0" y="3217688"/>
            <a:ext cx="11561781" cy="3693319"/>
          </a:xfrm>
          <a:prstGeom prst="rect">
            <a:avLst/>
          </a:prstGeom>
          <a:noFill/>
        </p:spPr>
        <p:txBody>
          <a:bodyPr wrap="square" rtlCol="0">
            <a:spAutoFit/>
          </a:bodyPr>
          <a:lstStyle/>
          <a:p>
            <a:pPr algn="just"/>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Très peu de recherches ont été menées sur la relation prise de décision des agriculteurs en matière de choix de circuit de commercialisation et les chocs/crises/facteurs de contingence auxquels ils font face (Mather et al, 2013).</a:t>
            </a:r>
          </a:p>
          <a:p>
            <a:pPr algn="just"/>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 </a:t>
            </a:r>
          </a:p>
          <a:p>
            <a:pPr algn="just"/>
            <a:endPar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endParaRPr>
          </a:p>
          <a:p>
            <a:pPr algn="just"/>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Mather et </a:t>
            </a:r>
            <a:r>
              <a:rPr lang="fr-FR" b="0" i="1"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al</a:t>
            </a: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 (2013) intègre la variable choc de leur recherche portant les déterminants de la prise de décision en matière de choix du circuit de commercialisation.</a:t>
            </a:r>
          </a:p>
          <a:p>
            <a:pPr algn="just"/>
            <a:endParaRPr lang="fr-FR" dirty="0">
              <a:solidFill>
                <a:srgbClr val="221913"/>
              </a:solidFill>
              <a:latin typeface="Times New Roman" panose="02020603050405020304" pitchFamily="18" charset="0"/>
              <a:ea typeface="Open sans" panose="020B0606030504020204" pitchFamily="34" charset="0"/>
              <a:cs typeface="Times New Roman" panose="02020603050405020304" pitchFamily="18" charset="0"/>
            </a:endParaRPr>
          </a:p>
          <a:p>
            <a:pPr algn="just"/>
            <a:endParaRPr lang="fr-FR" dirty="0">
              <a:solidFill>
                <a:srgbClr val="221913"/>
              </a:solidFill>
              <a:latin typeface="Times New Roman" panose="02020603050405020304" pitchFamily="18" charset="0"/>
              <a:ea typeface="Open sans" panose="020B0606030504020204" pitchFamily="34" charset="0"/>
              <a:cs typeface="Times New Roman" panose="02020603050405020304" pitchFamily="18" charset="0"/>
            </a:endParaRPr>
          </a:p>
          <a:p>
            <a:pPr algn="just"/>
            <a:r>
              <a:rPr lang="fr-FR" dirty="0">
                <a:solidFill>
                  <a:srgbClr val="221913"/>
                </a:solidFill>
                <a:latin typeface="Times New Roman" panose="02020603050405020304" pitchFamily="18" charset="0"/>
                <a:ea typeface="Open sans" panose="020B0606030504020204" pitchFamily="34" charset="0"/>
                <a:cs typeface="Times New Roman" panose="02020603050405020304" pitchFamily="18" charset="0"/>
              </a:rPr>
              <a:t>En Côte d’Ivoire, les travaux analysant la relation entre décision de choix du circuit de commercialisation et choc sont quasi inexistants</a:t>
            </a:r>
          </a:p>
          <a:p>
            <a:pPr algn="just"/>
            <a:endParaRPr lang="fr-FR" dirty="0">
              <a:solidFill>
                <a:srgbClr val="221913"/>
              </a:solidFill>
              <a:latin typeface="Open sans" panose="020B0606030504020204" pitchFamily="34" charset="0"/>
              <a:ea typeface="Open sans" panose="020B0606030504020204" pitchFamily="34" charset="0"/>
              <a:cs typeface="Open sans" panose="020B0606030504020204" pitchFamily="34" charset="0"/>
            </a:endParaRPr>
          </a:p>
          <a:p>
            <a:pPr algn="just"/>
            <a:endParaRPr lang="fr-FR" dirty="0">
              <a:solidFill>
                <a:srgbClr val="221913"/>
              </a:solidFill>
              <a:latin typeface="Open sans" panose="020B0606030504020204" pitchFamily="34" charset="0"/>
              <a:ea typeface="Open sans" panose="020B0606030504020204" pitchFamily="34" charset="0"/>
              <a:cs typeface="Open sans" panose="020B0606030504020204" pitchFamily="34" charset="0"/>
            </a:endParaRPr>
          </a:p>
          <a:p>
            <a:pPr algn="just"/>
            <a:endParaRPr lang="fr-FR" b="0" i="0" u="none" strike="noStrike" dirty="0">
              <a:solidFill>
                <a:srgbClr val="221913"/>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26488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D4FAB3FF-EF81-D374-71EB-71E2BBDF145F}"/>
              </a:ext>
            </a:extLst>
          </p:cNvPr>
          <p:cNvCxnSpPr>
            <a:cxnSpLocks/>
          </p:cNvCxnSpPr>
          <p:nvPr/>
        </p:nvCxnSpPr>
        <p:spPr>
          <a:xfrm flipV="1">
            <a:off x="6096000" y="781049"/>
            <a:ext cx="0" cy="5295902"/>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534A4239-1003-8F30-E97A-C411AD4F2459}"/>
              </a:ext>
            </a:extLst>
          </p:cNvPr>
          <p:cNvCxnSpPr>
            <a:cxnSpLocks/>
          </p:cNvCxnSpPr>
          <p:nvPr/>
        </p:nvCxnSpPr>
        <p:spPr>
          <a:xfrm flipV="1">
            <a:off x="0" y="3428999"/>
            <a:ext cx="12192000" cy="1"/>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791548E4-D444-4090-964F-A80D685FBB16}"/>
              </a:ext>
            </a:extLst>
          </p:cNvPr>
          <p:cNvSpPr/>
          <p:nvPr/>
        </p:nvSpPr>
        <p:spPr>
          <a:xfrm>
            <a:off x="-1" y="781053"/>
            <a:ext cx="6095999" cy="2647946"/>
          </a:xfrm>
          <a:prstGeom prst="rect">
            <a:avLst/>
          </a:prstGeom>
          <a:solidFill>
            <a:srgbClr val="3E8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69480740-7E58-9B8D-5DAF-B074BA2E5A59}"/>
              </a:ext>
            </a:extLst>
          </p:cNvPr>
          <p:cNvSpPr txBox="1"/>
          <p:nvPr/>
        </p:nvSpPr>
        <p:spPr>
          <a:xfrm>
            <a:off x="967061" y="1501104"/>
            <a:ext cx="4492443" cy="707886"/>
          </a:xfrm>
          <a:prstGeom prst="rect">
            <a:avLst/>
          </a:prstGeom>
          <a:noFill/>
        </p:spPr>
        <p:txBody>
          <a:bodyPr wrap="square" rtlCol="0">
            <a:spAutoFit/>
          </a:bodyPr>
          <a:lstStyle/>
          <a:p>
            <a:r>
              <a:rPr lang="fr-FR" sz="4000" b="1" i="0" u="none" strike="noStrike" dirty="0">
                <a:solidFill>
                  <a:schemeClr val="bg1"/>
                </a:solidFill>
                <a:effectLst/>
                <a:latin typeface="Times New Roman" panose="02020603050405020304" pitchFamily="18" charset="0"/>
                <a:cs typeface="Times New Roman" panose="02020603050405020304" pitchFamily="18" charset="0"/>
              </a:rPr>
              <a:t>3. Objectifs (1/1)</a:t>
            </a:r>
            <a:endParaRPr lang="fr-FR" sz="4000" b="1" dirty="0">
              <a:solidFill>
                <a:schemeClr val="bg1"/>
              </a:solidFill>
              <a:latin typeface="Times New Roman" panose="02020603050405020304" pitchFamily="18" charset="0"/>
              <a:cs typeface="Times New Roman" panose="02020603050405020304" pitchFamily="18" charset="0"/>
            </a:endParaRPr>
          </a:p>
        </p:txBody>
      </p:sp>
      <p:grpSp>
        <p:nvGrpSpPr>
          <p:cNvPr id="41" name="Groupe 40">
            <a:extLst>
              <a:ext uri="{FF2B5EF4-FFF2-40B4-BE49-F238E27FC236}">
                <a16:creationId xmlns:a16="http://schemas.microsoft.com/office/drawing/2014/main" id="{C3FF7A6A-7006-EB58-6335-CD1AC0D2F7FB}"/>
              </a:ext>
            </a:extLst>
          </p:cNvPr>
          <p:cNvGrpSpPr/>
          <p:nvPr/>
        </p:nvGrpSpPr>
        <p:grpSpPr>
          <a:xfrm>
            <a:off x="6930005" y="1117648"/>
            <a:ext cx="4581054" cy="1834461"/>
            <a:chOff x="6606990" y="891963"/>
            <a:chExt cx="4904069" cy="1834461"/>
          </a:xfrm>
        </p:grpSpPr>
        <p:sp>
          <p:nvSpPr>
            <p:cNvPr id="31" name="ZoneTexte 30">
              <a:extLst>
                <a:ext uri="{FF2B5EF4-FFF2-40B4-BE49-F238E27FC236}">
                  <a16:creationId xmlns:a16="http://schemas.microsoft.com/office/drawing/2014/main" id="{B59FF47B-CC03-557F-11B4-2584CA1FE078}"/>
                </a:ext>
              </a:extLst>
            </p:cNvPr>
            <p:cNvSpPr txBox="1"/>
            <p:nvPr/>
          </p:nvSpPr>
          <p:spPr>
            <a:xfrm>
              <a:off x="6606990" y="891963"/>
              <a:ext cx="4831974" cy="523220"/>
            </a:xfrm>
            <a:prstGeom prst="rect">
              <a:avLst/>
            </a:prstGeom>
            <a:noFill/>
          </p:spPr>
          <p:txBody>
            <a:bodyPr wrap="square" rtlCol="0">
              <a:spAutoFit/>
            </a:bodyPr>
            <a:lstStyle/>
            <a:p>
              <a:r>
                <a:rPr lang="fr-FR" sz="2800" b="1" i="0" u="none" strike="noStrike" dirty="0">
                  <a:solidFill>
                    <a:srgbClr val="3E8B5A"/>
                  </a:solidFill>
                  <a:effectLst/>
                  <a:latin typeface="Times New Roman" panose="02020603050405020304" pitchFamily="18" charset="0"/>
                  <a:cs typeface="Times New Roman" panose="02020603050405020304" pitchFamily="18" charset="0"/>
                </a:rPr>
                <a:t>Objectif spécifique 1</a:t>
              </a:r>
              <a:endParaRPr lang="fr-FR" sz="2800" b="1" dirty="0">
                <a:solidFill>
                  <a:srgbClr val="3E8B5A"/>
                </a:solidFill>
                <a:latin typeface="Times New Roman" panose="02020603050405020304" pitchFamily="18" charset="0"/>
                <a:cs typeface="Times New Roman" panose="02020603050405020304" pitchFamily="18" charset="0"/>
              </a:endParaRPr>
            </a:p>
          </p:txBody>
        </p:sp>
        <p:sp>
          <p:nvSpPr>
            <p:cNvPr id="32" name="ZoneTexte 31">
              <a:extLst>
                <a:ext uri="{FF2B5EF4-FFF2-40B4-BE49-F238E27FC236}">
                  <a16:creationId xmlns:a16="http://schemas.microsoft.com/office/drawing/2014/main" id="{996BE9E9-24E1-D1F4-C168-630BA247B5FC}"/>
                </a:ext>
              </a:extLst>
            </p:cNvPr>
            <p:cNvSpPr txBox="1"/>
            <p:nvPr/>
          </p:nvSpPr>
          <p:spPr>
            <a:xfrm>
              <a:off x="6606990" y="1526095"/>
              <a:ext cx="4904069" cy="1200329"/>
            </a:xfrm>
            <a:prstGeom prst="rect">
              <a:avLst/>
            </a:prstGeom>
            <a:noFill/>
          </p:spPr>
          <p:txBody>
            <a:bodyPr wrap="square" rtlCol="0">
              <a:spAutoFit/>
            </a:bodyPr>
            <a:lstStyle/>
            <a:p>
              <a:pPr algn="just"/>
              <a:r>
                <a:rPr lang="fr-FR" dirty="0">
                  <a:solidFill>
                    <a:srgbClr val="221913"/>
                  </a:solidFill>
                  <a:latin typeface="Times New Roman" panose="02020603050405020304" pitchFamily="18" charset="0"/>
                  <a:ea typeface="Open sans" panose="020B0606030504020204" pitchFamily="34" charset="0"/>
                  <a:cs typeface="Times New Roman" panose="02020603050405020304" pitchFamily="18" charset="0"/>
                </a:rPr>
                <a:t>Caractériser </a:t>
              </a: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les facteurs qui influencent la décision de choix du circuit de commercialisation des adhérents de coopératives cacaoyères </a:t>
              </a:r>
              <a:endParaRPr lang="fr-FR" dirty="0">
                <a:latin typeface="Times New Roman" panose="02020603050405020304" pitchFamily="18" charset="0"/>
                <a:ea typeface="Open sans" panose="020B0606030504020204" pitchFamily="34" charset="0"/>
                <a:cs typeface="Times New Roman" panose="02020603050405020304" pitchFamily="18" charset="0"/>
              </a:endParaRPr>
            </a:p>
          </p:txBody>
        </p:sp>
      </p:grpSp>
      <p:grpSp>
        <p:nvGrpSpPr>
          <p:cNvPr id="5" name="Groupe 4">
            <a:extLst>
              <a:ext uri="{FF2B5EF4-FFF2-40B4-BE49-F238E27FC236}">
                <a16:creationId xmlns:a16="http://schemas.microsoft.com/office/drawing/2014/main" id="{7C3ACD47-5CF1-FD35-7620-4E1579D4D918}"/>
              </a:ext>
            </a:extLst>
          </p:cNvPr>
          <p:cNvGrpSpPr/>
          <p:nvPr/>
        </p:nvGrpSpPr>
        <p:grpSpPr>
          <a:xfrm>
            <a:off x="126611" y="3530991"/>
            <a:ext cx="5852158" cy="1895032"/>
            <a:chOff x="6606990" y="891963"/>
            <a:chExt cx="4904069" cy="1236697"/>
          </a:xfrm>
        </p:grpSpPr>
        <p:sp>
          <p:nvSpPr>
            <p:cNvPr id="6" name="ZoneTexte 5">
              <a:extLst>
                <a:ext uri="{FF2B5EF4-FFF2-40B4-BE49-F238E27FC236}">
                  <a16:creationId xmlns:a16="http://schemas.microsoft.com/office/drawing/2014/main" id="{06843CCC-3685-D534-97E7-5AA3081E5C55}"/>
                </a:ext>
              </a:extLst>
            </p:cNvPr>
            <p:cNvSpPr txBox="1"/>
            <p:nvPr/>
          </p:nvSpPr>
          <p:spPr>
            <a:xfrm>
              <a:off x="6606990" y="891963"/>
              <a:ext cx="4831974" cy="341453"/>
            </a:xfrm>
            <a:prstGeom prst="rect">
              <a:avLst/>
            </a:prstGeom>
            <a:noFill/>
          </p:spPr>
          <p:txBody>
            <a:bodyPr wrap="square" rtlCol="0">
              <a:spAutoFit/>
            </a:bodyPr>
            <a:lstStyle/>
            <a:p>
              <a:r>
                <a:rPr lang="fr-FR" sz="2800" b="1" i="0" u="none" strike="noStrike" dirty="0">
                  <a:solidFill>
                    <a:srgbClr val="3E8B5A"/>
                  </a:solidFill>
                  <a:effectLst/>
                  <a:latin typeface="Times New Roman" panose="02020603050405020304" pitchFamily="18" charset="0"/>
                  <a:cs typeface="Times New Roman" panose="02020603050405020304" pitchFamily="18" charset="0"/>
                </a:rPr>
                <a:t>Objectif principal</a:t>
              </a:r>
              <a:endParaRPr lang="fr-FR" sz="2800" b="1" dirty="0">
                <a:solidFill>
                  <a:srgbClr val="3E8B5A"/>
                </a:solidFill>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FD72BF46-CE04-0AC1-0D9A-222BA3EFFA00}"/>
                </a:ext>
              </a:extLst>
            </p:cNvPr>
            <p:cNvSpPr txBox="1"/>
            <p:nvPr/>
          </p:nvSpPr>
          <p:spPr>
            <a:xfrm>
              <a:off x="6606990" y="1526095"/>
              <a:ext cx="4904069" cy="602565"/>
            </a:xfrm>
            <a:prstGeom prst="rect">
              <a:avLst/>
            </a:prstGeom>
            <a:noFill/>
          </p:spPr>
          <p:txBody>
            <a:bodyPr wrap="square" rtlCol="0">
              <a:spAutoFit/>
            </a:bodyPr>
            <a:lstStyle/>
            <a:p>
              <a:pPr algn="just"/>
              <a:r>
                <a:rPr lang="fr-FR" dirty="0">
                  <a:solidFill>
                    <a:srgbClr val="221913"/>
                  </a:solidFill>
                  <a:latin typeface="Times New Roman" panose="02020603050405020304" pitchFamily="18" charset="0"/>
                  <a:ea typeface="Open sans" panose="020B0606030504020204" pitchFamily="34" charset="0"/>
                  <a:cs typeface="Times New Roman" panose="02020603050405020304" pitchFamily="18" charset="0"/>
                </a:rPr>
                <a:t>Identifier les déterminants de la décision de choix du circuit de commercialisation des adhérents de coopératives agricoles cacaoyères.</a:t>
              </a:r>
              <a:endParaRPr lang="fr-FR" dirty="0">
                <a:latin typeface="Times New Roman" panose="02020603050405020304" pitchFamily="18" charset="0"/>
                <a:ea typeface="Open sans" panose="020B0606030504020204" pitchFamily="34" charset="0"/>
                <a:cs typeface="Times New Roman" panose="02020603050405020304" pitchFamily="18" charset="0"/>
              </a:endParaRPr>
            </a:p>
          </p:txBody>
        </p:sp>
      </p:grpSp>
      <p:grpSp>
        <p:nvGrpSpPr>
          <p:cNvPr id="8" name="Groupe 7">
            <a:extLst>
              <a:ext uri="{FF2B5EF4-FFF2-40B4-BE49-F238E27FC236}">
                <a16:creationId xmlns:a16="http://schemas.microsoft.com/office/drawing/2014/main" id="{800FB6E2-B4CF-9BE6-C2F4-3E7F6FDA876C}"/>
              </a:ext>
            </a:extLst>
          </p:cNvPr>
          <p:cNvGrpSpPr/>
          <p:nvPr/>
        </p:nvGrpSpPr>
        <p:grpSpPr>
          <a:xfrm>
            <a:off x="6930005" y="3818899"/>
            <a:ext cx="4581054" cy="1834461"/>
            <a:chOff x="6606990" y="891963"/>
            <a:chExt cx="4904069" cy="1834461"/>
          </a:xfrm>
        </p:grpSpPr>
        <p:sp>
          <p:nvSpPr>
            <p:cNvPr id="12" name="ZoneTexte 11">
              <a:extLst>
                <a:ext uri="{FF2B5EF4-FFF2-40B4-BE49-F238E27FC236}">
                  <a16:creationId xmlns:a16="http://schemas.microsoft.com/office/drawing/2014/main" id="{1CFD60DC-1843-A9E3-22E3-0DFF7729B0D3}"/>
                </a:ext>
              </a:extLst>
            </p:cNvPr>
            <p:cNvSpPr txBox="1"/>
            <p:nvPr/>
          </p:nvSpPr>
          <p:spPr>
            <a:xfrm>
              <a:off x="6606990" y="891963"/>
              <a:ext cx="4831974" cy="523220"/>
            </a:xfrm>
            <a:prstGeom prst="rect">
              <a:avLst/>
            </a:prstGeom>
            <a:noFill/>
          </p:spPr>
          <p:txBody>
            <a:bodyPr wrap="square" rtlCol="0">
              <a:spAutoFit/>
            </a:bodyPr>
            <a:lstStyle/>
            <a:p>
              <a:r>
                <a:rPr lang="fr-FR" sz="2800" b="1" i="0" u="none" strike="noStrike" dirty="0">
                  <a:solidFill>
                    <a:srgbClr val="3E8B5A"/>
                  </a:solidFill>
                  <a:effectLst/>
                  <a:latin typeface="Times New Roman" panose="02020603050405020304" pitchFamily="18" charset="0"/>
                  <a:cs typeface="Times New Roman" panose="02020603050405020304" pitchFamily="18" charset="0"/>
                </a:rPr>
                <a:t>Objectif spécifique 2</a:t>
              </a:r>
              <a:endParaRPr lang="fr-FR" sz="2800" b="1" dirty="0">
                <a:solidFill>
                  <a:srgbClr val="3E8B5A"/>
                </a:solidFill>
                <a:latin typeface="Times New Roman" panose="02020603050405020304" pitchFamily="18" charset="0"/>
                <a:cs typeface="Times New Roman" panose="02020603050405020304" pitchFamily="18" charset="0"/>
              </a:endParaRPr>
            </a:p>
          </p:txBody>
        </p:sp>
        <p:sp>
          <p:nvSpPr>
            <p:cNvPr id="14" name="ZoneTexte 13">
              <a:extLst>
                <a:ext uri="{FF2B5EF4-FFF2-40B4-BE49-F238E27FC236}">
                  <a16:creationId xmlns:a16="http://schemas.microsoft.com/office/drawing/2014/main" id="{33C61241-8831-4FF1-8D13-5F528E202401}"/>
                </a:ext>
              </a:extLst>
            </p:cNvPr>
            <p:cNvSpPr txBox="1"/>
            <p:nvPr/>
          </p:nvSpPr>
          <p:spPr>
            <a:xfrm>
              <a:off x="6606990" y="1526095"/>
              <a:ext cx="4904069" cy="1200329"/>
            </a:xfrm>
            <a:prstGeom prst="rect">
              <a:avLst/>
            </a:prstGeom>
            <a:noFill/>
          </p:spPr>
          <p:txBody>
            <a:bodyPr wrap="square" rtlCol="0">
              <a:spAutoFit/>
            </a:bodyPr>
            <a:lstStyle/>
            <a:p>
              <a:pPr algn="just"/>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Analyser l’effet des variables de crise sur la décision de choix du circuit de commercialisation des adhérents de coopératives cacaoyères</a:t>
              </a:r>
              <a:endParaRPr lang="fr-FR" dirty="0">
                <a:latin typeface="Times New Roman" panose="02020603050405020304" pitchFamily="18" charset="0"/>
                <a:ea typeface="Open sans" panose="020B0606030504020204" pitchFamily="34" charset="0"/>
                <a:cs typeface="Times New Roman" panose="02020603050405020304" pitchFamily="18" charset="0"/>
              </a:endParaRPr>
            </a:p>
          </p:txBody>
        </p:sp>
      </p:grpSp>
    </p:spTree>
    <p:extLst>
      <p:ext uri="{BB962C8B-B14F-4D97-AF65-F5344CB8AC3E}">
        <p14:creationId xmlns:p14="http://schemas.microsoft.com/office/powerpoint/2010/main" val="2972084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2224367"/>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5852829"/>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534A4239-1003-8F30-E97A-C411AD4F2459}"/>
              </a:ext>
            </a:extLst>
          </p:cNvPr>
          <p:cNvCxnSpPr>
            <a:cxnSpLocks/>
          </p:cNvCxnSpPr>
          <p:nvPr/>
        </p:nvCxnSpPr>
        <p:spPr>
          <a:xfrm flipV="1">
            <a:off x="0" y="4038601"/>
            <a:ext cx="12192000" cy="1"/>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791548E4-D444-4090-964F-A80D685FBB16}"/>
              </a:ext>
            </a:extLst>
          </p:cNvPr>
          <p:cNvSpPr/>
          <p:nvPr/>
        </p:nvSpPr>
        <p:spPr>
          <a:xfrm>
            <a:off x="8633016" y="-610"/>
            <a:ext cx="3558984" cy="6858610"/>
          </a:xfrm>
          <a:prstGeom prst="rect">
            <a:avLst/>
          </a:prstGeom>
          <a:solidFill>
            <a:srgbClr val="3E8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162AE750-1031-A82F-6796-3920441B6655}"/>
              </a:ext>
            </a:extLst>
          </p:cNvPr>
          <p:cNvSpPr txBox="1"/>
          <p:nvPr/>
        </p:nvSpPr>
        <p:spPr>
          <a:xfrm>
            <a:off x="255512" y="1011888"/>
            <a:ext cx="4585425" cy="769441"/>
          </a:xfrm>
          <a:prstGeom prst="rect">
            <a:avLst/>
          </a:prstGeom>
          <a:noFill/>
        </p:spPr>
        <p:txBody>
          <a:bodyPr wrap="square" rtlCol="0">
            <a:spAutoFit/>
          </a:bodyPr>
          <a:lstStyle/>
          <a:p>
            <a:r>
              <a:rPr lang="fr-FR" sz="4400" b="1" i="0" u="none" strike="noStrike" dirty="0">
                <a:solidFill>
                  <a:srgbClr val="414042"/>
                </a:solidFill>
                <a:effectLst/>
                <a:latin typeface="Times New Roman" panose="02020603050405020304" pitchFamily="18" charset="0"/>
                <a:cs typeface="Times New Roman" panose="02020603050405020304" pitchFamily="18" charset="0"/>
              </a:rPr>
              <a:t>4. Hypothèses </a:t>
            </a:r>
          </a:p>
        </p:txBody>
      </p:sp>
      <p:pic>
        <p:nvPicPr>
          <p:cNvPr id="16" name="Image 15">
            <a:extLst>
              <a:ext uri="{FF2B5EF4-FFF2-40B4-BE49-F238E27FC236}">
                <a16:creationId xmlns:a16="http://schemas.microsoft.com/office/drawing/2014/main" id="{5D267250-894A-1B6C-8E6F-3918B97797D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5440" r="16671" b="2153"/>
          <a:stretch/>
        </p:blipFill>
        <p:spPr>
          <a:xfrm>
            <a:off x="6096002" y="1014094"/>
            <a:ext cx="5038165" cy="4840942"/>
          </a:xfrm>
          <a:prstGeom prst="rect">
            <a:avLst/>
          </a:prstGeom>
        </p:spPr>
      </p:pic>
      <p:sp>
        <p:nvSpPr>
          <p:cNvPr id="18" name="ZoneTexte 17">
            <a:extLst>
              <a:ext uri="{FF2B5EF4-FFF2-40B4-BE49-F238E27FC236}">
                <a16:creationId xmlns:a16="http://schemas.microsoft.com/office/drawing/2014/main" id="{65C496BE-1884-459F-5A12-32D3938171D7}"/>
              </a:ext>
            </a:extLst>
          </p:cNvPr>
          <p:cNvSpPr txBox="1"/>
          <p:nvPr/>
        </p:nvSpPr>
        <p:spPr>
          <a:xfrm>
            <a:off x="710020" y="2247231"/>
            <a:ext cx="4585426" cy="584775"/>
          </a:xfrm>
          <a:prstGeom prst="rect">
            <a:avLst/>
          </a:prstGeom>
          <a:noFill/>
        </p:spPr>
        <p:txBody>
          <a:bodyPr wrap="square" rtlCol="0">
            <a:spAutoFit/>
          </a:bodyPr>
          <a:lstStyle/>
          <a:p>
            <a:r>
              <a:rPr lang="fr-FR" sz="3200" i="0" u="none" strike="noStrike" dirty="0">
                <a:solidFill>
                  <a:srgbClr val="3E8B5A"/>
                </a:solidFill>
                <a:effectLst/>
                <a:latin typeface="Times New Roman" panose="02020603050405020304" pitchFamily="18" charset="0"/>
                <a:cs typeface="Times New Roman" panose="02020603050405020304" pitchFamily="18" charset="0"/>
              </a:rPr>
              <a:t>Hypothèse 1</a:t>
            </a:r>
          </a:p>
        </p:txBody>
      </p:sp>
      <p:sp>
        <p:nvSpPr>
          <p:cNvPr id="19" name="ZoneTexte 18">
            <a:extLst>
              <a:ext uri="{FF2B5EF4-FFF2-40B4-BE49-F238E27FC236}">
                <a16:creationId xmlns:a16="http://schemas.microsoft.com/office/drawing/2014/main" id="{EA9D7D34-ACA2-A977-8A2D-2AC727153F0C}"/>
              </a:ext>
            </a:extLst>
          </p:cNvPr>
          <p:cNvSpPr txBox="1"/>
          <p:nvPr/>
        </p:nvSpPr>
        <p:spPr>
          <a:xfrm>
            <a:off x="-61284" y="3978849"/>
            <a:ext cx="6095999" cy="1107996"/>
          </a:xfrm>
          <a:prstGeom prst="rect">
            <a:avLst/>
          </a:prstGeom>
          <a:noFill/>
        </p:spPr>
        <p:txBody>
          <a:bodyPr wrap="square" rtlCol="0">
            <a:spAutoFit/>
          </a:bodyPr>
          <a:lstStyle/>
          <a:p>
            <a:pPr algn="just"/>
            <a:r>
              <a:rPr lang="fr-FR" b="1" i="1"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Hypothèse 1</a:t>
            </a:r>
          </a:p>
          <a:p>
            <a:pPr algn="just"/>
            <a:r>
              <a:rPr lang="fr-FR" sz="1600"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Les facteurs relationnels, les facteurs spécifiques à la transaction et la confiance influencent positivement la décision de choix du circuit de commercialisation des adhérents de coopératives cacaoyères</a:t>
            </a:r>
            <a:endParaRPr lang="fr-FR" sz="16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0" name="ZoneTexte 19">
            <a:extLst>
              <a:ext uri="{FF2B5EF4-FFF2-40B4-BE49-F238E27FC236}">
                <a16:creationId xmlns:a16="http://schemas.microsoft.com/office/drawing/2014/main" id="{408D6A58-1817-5EC2-5CDE-8EDEB0498D9F}"/>
              </a:ext>
            </a:extLst>
          </p:cNvPr>
          <p:cNvSpPr txBox="1"/>
          <p:nvPr/>
        </p:nvSpPr>
        <p:spPr>
          <a:xfrm>
            <a:off x="755286" y="2945833"/>
            <a:ext cx="4585426" cy="584775"/>
          </a:xfrm>
          <a:prstGeom prst="rect">
            <a:avLst/>
          </a:prstGeom>
          <a:noFill/>
        </p:spPr>
        <p:txBody>
          <a:bodyPr wrap="square" rtlCol="0">
            <a:spAutoFit/>
          </a:bodyPr>
          <a:lstStyle/>
          <a:p>
            <a:r>
              <a:rPr lang="fr-FR" sz="3200" i="0" u="none" strike="noStrike" dirty="0">
                <a:solidFill>
                  <a:srgbClr val="3E8B5A"/>
                </a:solidFill>
                <a:effectLst/>
                <a:latin typeface="Times New Roman" panose="02020603050405020304" pitchFamily="18" charset="0"/>
                <a:cs typeface="Times New Roman" panose="02020603050405020304" pitchFamily="18" charset="0"/>
              </a:rPr>
              <a:t>Hypothèse 2</a:t>
            </a:r>
          </a:p>
        </p:txBody>
      </p:sp>
      <p:sp>
        <p:nvSpPr>
          <p:cNvPr id="3" name="ZoneTexte 2">
            <a:extLst>
              <a:ext uri="{FF2B5EF4-FFF2-40B4-BE49-F238E27FC236}">
                <a16:creationId xmlns:a16="http://schemas.microsoft.com/office/drawing/2014/main" id="{EFF29E58-3E8B-0E28-88AB-38F3508DE568}"/>
              </a:ext>
            </a:extLst>
          </p:cNvPr>
          <p:cNvSpPr txBox="1"/>
          <p:nvPr/>
        </p:nvSpPr>
        <p:spPr>
          <a:xfrm>
            <a:off x="-45267" y="5038950"/>
            <a:ext cx="6095999" cy="861774"/>
          </a:xfrm>
          <a:prstGeom prst="rect">
            <a:avLst/>
          </a:prstGeom>
          <a:noFill/>
        </p:spPr>
        <p:txBody>
          <a:bodyPr wrap="square" rtlCol="0">
            <a:spAutoFit/>
          </a:bodyPr>
          <a:lstStyle/>
          <a:p>
            <a:pPr algn="just"/>
            <a:r>
              <a:rPr lang="fr-FR" b="1" i="1"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Hypothèse 2</a:t>
            </a:r>
          </a:p>
          <a:p>
            <a:pPr algn="just"/>
            <a:r>
              <a:rPr lang="fr-FR" sz="1600"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Les variables de crise influencent positivement la décision de choix du circuit de commercialisation des adhérents de coopératives cacaoyères</a:t>
            </a:r>
            <a:endParaRPr lang="fr-FR" sz="1600" dirty="0">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564230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2224367"/>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5852829"/>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534A4239-1003-8F30-E97A-C411AD4F2459}"/>
              </a:ext>
            </a:extLst>
          </p:cNvPr>
          <p:cNvCxnSpPr>
            <a:cxnSpLocks/>
          </p:cNvCxnSpPr>
          <p:nvPr/>
        </p:nvCxnSpPr>
        <p:spPr>
          <a:xfrm flipV="1">
            <a:off x="0" y="4038601"/>
            <a:ext cx="12192000" cy="1"/>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791548E4-D444-4090-964F-A80D685FBB16}"/>
              </a:ext>
            </a:extLst>
          </p:cNvPr>
          <p:cNvSpPr/>
          <p:nvPr/>
        </p:nvSpPr>
        <p:spPr>
          <a:xfrm>
            <a:off x="8633016" y="-610"/>
            <a:ext cx="3558984" cy="6858610"/>
          </a:xfrm>
          <a:prstGeom prst="rect">
            <a:avLst/>
          </a:prstGeom>
          <a:solidFill>
            <a:srgbClr val="3E8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162AE750-1031-A82F-6796-3920441B6655}"/>
              </a:ext>
            </a:extLst>
          </p:cNvPr>
          <p:cNvSpPr txBox="1"/>
          <p:nvPr/>
        </p:nvSpPr>
        <p:spPr>
          <a:xfrm>
            <a:off x="613990" y="378422"/>
            <a:ext cx="5294441" cy="769441"/>
          </a:xfrm>
          <a:prstGeom prst="rect">
            <a:avLst/>
          </a:prstGeom>
          <a:noFill/>
        </p:spPr>
        <p:txBody>
          <a:bodyPr wrap="square" rtlCol="0">
            <a:spAutoFit/>
          </a:bodyPr>
          <a:lstStyle/>
          <a:p>
            <a:r>
              <a:rPr lang="fr-FR" sz="4400" b="1" dirty="0">
                <a:solidFill>
                  <a:srgbClr val="414042"/>
                </a:solidFill>
                <a:latin typeface="Times New Roman" panose="02020603050405020304" pitchFamily="18" charset="0"/>
                <a:ea typeface="Tahoma" panose="020B0604030504040204" pitchFamily="34" charset="0"/>
                <a:cs typeface="Times New Roman" panose="02020603050405020304" pitchFamily="18" charset="0"/>
              </a:rPr>
              <a:t>5. Cadre théorique</a:t>
            </a:r>
            <a:endParaRPr lang="fr-FR" sz="4400" b="1" i="0" u="none" strike="noStrike" dirty="0">
              <a:solidFill>
                <a:srgbClr val="414042"/>
              </a:solidFill>
              <a:effectLst/>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6" name="Image 15">
            <a:extLst>
              <a:ext uri="{FF2B5EF4-FFF2-40B4-BE49-F238E27FC236}">
                <a16:creationId xmlns:a16="http://schemas.microsoft.com/office/drawing/2014/main" id="{5D267250-894A-1B6C-8E6F-3918B97797D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5440" r="16671" b="2153"/>
          <a:stretch/>
        </p:blipFill>
        <p:spPr>
          <a:xfrm>
            <a:off x="6096002" y="1014094"/>
            <a:ext cx="5038165" cy="4840942"/>
          </a:xfrm>
          <a:prstGeom prst="rect">
            <a:avLst/>
          </a:prstGeom>
        </p:spPr>
      </p:pic>
      <p:sp>
        <p:nvSpPr>
          <p:cNvPr id="18" name="ZoneTexte 17">
            <a:extLst>
              <a:ext uri="{FF2B5EF4-FFF2-40B4-BE49-F238E27FC236}">
                <a16:creationId xmlns:a16="http://schemas.microsoft.com/office/drawing/2014/main" id="{65C496BE-1884-459F-5A12-32D3938171D7}"/>
              </a:ext>
            </a:extLst>
          </p:cNvPr>
          <p:cNvSpPr txBox="1"/>
          <p:nvPr/>
        </p:nvSpPr>
        <p:spPr>
          <a:xfrm>
            <a:off x="954762" y="2510211"/>
            <a:ext cx="4585426" cy="523220"/>
          </a:xfrm>
          <a:prstGeom prst="rect">
            <a:avLst/>
          </a:prstGeom>
          <a:noFill/>
        </p:spPr>
        <p:txBody>
          <a:bodyPr wrap="square" rtlCol="0">
            <a:spAutoFit/>
          </a:bodyPr>
          <a:lstStyle/>
          <a:p>
            <a:r>
              <a:rPr lang="fr-FR" sz="2800" i="0" u="none" strike="noStrike" dirty="0">
                <a:solidFill>
                  <a:srgbClr val="3E8B5A"/>
                </a:solidFill>
                <a:effectLst/>
                <a:latin typeface="Times New Roman" panose="02020603050405020304" pitchFamily="18" charset="0"/>
                <a:cs typeface="Times New Roman" panose="02020603050405020304" pitchFamily="18" charset="0"/>
              </a:rPr>
              <a:t>Positionnement Marketing</a:t>
            </a:r>
          </a:p>
        </p:txBody>
      </p:sp>
      <p:sp>
        <p:nvSpPr>
          <p:cNvPr id="19" name="ZoneTexte 18">
            <a:extLst>
              <a:ext uri="{FF2B5EF4-FFF2-40B4-BE49-F238E27FC236}">
                <a16:creationId xmlns:a16="http://schemas.microsoft.com/office/drawing/2014/main" id="{EA9D7D34-ACA2-A977-8A2D-2AC727153F0C}"/>
              </a:ext>
            </a:extLst>
          </p:cNvPr>
          <p:cNvSpPr txBox="1"/>
          <p:nvPr/>
        </p:nvSpPr>
        <p:spPr>
          <a:xfrm>
            <a:off x="0" y="4038595"/>
            <a:ext cx="6095999" cy="646331"/>
          </a:xfrm>
          <a:prstGeom prst="rect">
            <a:avLst/>
          </a:prstGeom>
          <a:noFill/>
        </p:spPr>
        <p:txBody>
          <a:bodyPr wrap="square" rtlCol="0">
            <a:spAutoFit/>
          </a:bodyPr>
          <a:lstStyle/>
          <a:p>
            <a:pPr algn="just"/>
            <a:r>
              <a:rPr lang="fr-FR" b="1" dirty="0">
                <a:solidFill>
                  <a:srgbClr val="221913"/>
                </a:solidFill>
                <a:latin typeface="Times New Roman" panose="02020603050405020304" pitchFamily="18" charset="0"/>
                <a:ea typeface="Tahoma" panose="020B0604030504040204" pitchFamily="34" charset="0"/>
                <a:cs typeface="Times New Roman" panose="02020603050405020304" pitchFamily="18" charset="0"/>
              </a:rPr>
              <a:t>Positionnement Marketing</a:t>
            </a:r>
            <a:endParaRPr lang="fr-FR" b="1" i="0" u="none" strike="noStrike" dirty="0">
              <a:solidFill>
                <a:srgbClr val="221913"/>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a:r>
              <a:rPr lang="fr-FR" b="0" i="0" u="none" strike="noStrike" dirty="0">
                <a:solidFill>
                  <a:srgbClr val="221913"/>
                </a:solidFill>
                <a:effectLst/>
                <a:latin typeface="Times New Roman" panose="02020603050405020304" pitchFamily="18" charset="0"/>
                <a:ea typeface="Tahoma" panose="020B0604030504040204" pitchFamily="34" charset="0"/>
                <a:cs typeface="Times New Roman" panose="02020603050405020304" pitchFamily="18" charset="0"/>
              </a:rPr>
              <a:t>Marketing opérationnel (Marketing-Mix, distribution</a:t>
            </a:r>
            <a:r>
              <a:rPr lang="fr-FR" sz="1400" b="0" i="0" u="none" strike="noStrike" dirty="0">
                <a:solidFill>
                  <a:srgbClr val="221913"/>
                </a:solidFill>
                <a:effectLst/>
                <a:latin typeface="Tahoma" panose="020B0604030504040204" pitchFamily="34" charset="0"/>
                <a:ea typeface="Tahoma" panose="020B0604030504040204" pitchFamily="34" charset="0"/>
                <a:cs typeface="Tahoma" panose="020B0604030504040204" pitchFamily="34" charset="0"/>
              </a:rPr>
              <a:t>)</a:t>
            </a:r>
          </a:p>
        </p:txBody>
      </p:sp>
      <p:sp>
        <p:nvSpPr>
          <p:cNvPr id="20" name="ZoneTexte 19">
            <a:extLst>
              <a:ext uri="{FF2B5EF4-FFF2-40B4-BE49-F238E27FC236}">
                <a16:creationId xmlns:a16="http://schemas.microsoft.com/office/drawing/2014/main" id="{408D6A58-1817-5EC2-5CDE-8EDEB0498D9F}"/>
              </a:ext>
            </a:extLst>
          </p:cNvPr>
          <p:cNvSpPr txBox="1"/>
          <p:nvPr/>
        </p:nvSpPr>
        <p:spPr>
          <a:xfrm>
            <a:off x="954762" y="3136612"/>
            <a:ext cx="4585426" cy="523220"/>
          </a:xfrm>
          <a:prstGeom prst="rect">
            <a:avLst/>
          </a:prstGeom>
          <a:noFill/>
        </p:spPr>
        <p:txBody>
          <a:bodyPr wrap="square" rtlCol="0">
            <a:spAutoFit/>
          </a:bodyPr>
          <a:lstStyle/>
          <a:p>
            <a:r>
              <a:rPr lang="fr-FR" sz="2800" dirty="0">
                <a:solidFill>
                  <a:srgbClr val="3E8B5A"/>
                </a:solidFill>
                <a:latin typeface="Times New Roman" panose="02020603050405020304" pitchFamily="18" charset="0"/>
                <a:cs typeface="Times New Roman" panose="02020603050405020304" pitchFamily="18" charset="0"/>
              </a:rPr>
              <a:t>Théories mobilisées</a:t>
            </a:r>
            <a:endParaRPr lang="fr-FR" sz="2800" i="0" u="none" strike="noStrike" dirty="0">
              <a:solidFill>
                <a:srgbClr val="3E8B5A"/>
              </a:solidFill>
              <a:effectLst/>
              <a:latin typeface="Times New Roman" panose="02020603050405020304" pitchFamily="18" charset="0"/>
              <a:cs typeface="Times New Roman" panose="02020603050405020304" pitchFamily="18" charset="0"/>
            </a:endParaRPr>
          </a:p>
        </p:txBody>
      </p:sp>
      <p:sp>
        <p:nvSpPr>
          <p:cNvPr id="3" name="ZoneTexte 2">
            <a:extLst>
              <a:ext uri="{FF2B5EF4-FFF2-40B4-BE49-F238E27FC236}">
                <a16:creationId xmlns:a16="http://schemas.microsoft.com/office/drawing/2014/main" id="{EFF29E58-3E8B-0E28-88AB-38F3508DE568}"/>
              </a:ext>
            </a:extLst>
          </p:cNvPr>
          <p:cNvSpPr txBox="1"/>
          <p:nvPr/>
        </p:nvSpPr>
        <p:spPr>
          <a:xfrm>
            <a:off x="-93783" y="4684926"/>
            <a:ext cx="6095999" cy="1200329"/>
          </a:xfrm>
          <a:prstGeom prst="rect">
            <a:avLst/>
          </a:prstGeom>
          <a:noFill/>
        </p:spPr>
        <p:txBody>
          <a:bodyPr wrap="square" rtlCol="0">
            <a:spAutoFit/>
          </a:bodyPr>
          <a:lstStyle/>
          <a:p>
            <a:pPr algn="just"/>
            <a:r>
              <a:rPr lang="fr-FR" b="1"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Théories mobilisées </a:t>
            </a:r>
          </a:p>
          <a:p>
            <a:pPr algn="just"/>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Théorie de l'action raisonnée (proposée par Fishbein et Ajzen (1975), Théorie du comportement planifié (Ajzen (1985, 1991, 2005) et Théorie de l’utilité aléatoire (McFadden 1975)</a:t>
            </a:r>
          </a:p>
        </p:txBody>
      </p:sp>
    </p:spTree>
    <p:extLst>
      <p:ext uri="{BB962C8B-B14F-4D97-AF65-F5344CB8AC3E}">
        <p14:creationId xmlns:p14="http://schemas.microsoft.com/office/powerpoint/2010/main" val="2487473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5" name="ZoneTexte 4">
            <a:extLst>
              <a:ext uri="{FF2B5EF4-FFF2-40B4-BE49-F238E27FC236}">
                <a16:creationId xmlns:a16="http://schemas.microsoft.com/office/drawing/2014/main" id="{687D3723-301A-E0F8-C849-393769318D9B}"/>
              </a:ext>
            </a:extLst>
          </p:cNvPr>
          <p:cNvSpPr txBox="1"/>
          <p:nvPr/>
        </p:nvSpPr>
        <p:spPr>
          <a:xfrm>
            <a:off x="0" y="934045"/>
            <a:ext cx="7666892" cy="707886"/>
          </a:xfrm>
          <a:prstGeom prst="rect">
            <a:avLst/>
          </a:prstGeom>
          <a:noFill/>
        </p:spPr>
        <p:txBody>
          <a:bodyPr wrap="square" rtlCol="0">
            <a:spAutoFit/>
          </a:bodyPr>
          <a:lstStyle/>
          <a:p>
            <a:r>
              <a:rPr lang="fr-FR" sz="4000" b="1" dirty="0">
                <a:solidFill>
                  <a:srgbClr val="414042"/>
                </a:solidFill>
                <a:latin typeface="Times New Roman" panose="02020603050405020304" pitchFamily="18" charset="0"/>
                <a:cs typeface="Times New Roman" panose="02020603050405020304" pitchFamily="18" charset="0"/>
              </a:rPr>
              <a:t>6.Méthodologie (Approche Mixte)</a:t>
            </a:r>
            <a:endParaRPr lang="fr-FR" sz="4000" dirty="0">
              <a:solidFill>
                <a:srgbClr val="414042"/>
              </a:solidFill>
              <a:latin typeface="Times New Roman" panose="02020603050405020304" pitchFamily="18" charset="0"/>
              <a:cs typeface="Times New Roman" panose="02020603050405020304" pitchFamily="18" charset="0"/>
            </a:endParaRPr>
          </a:p>
        </p:txBody>
      </p:sp>
      <p:pic>
        <p:nvPicPr>
          <p:cNvPr id="6" name="Image 5">
            <a:extLst>
              <a:ext uri="{FF2B5EF4-FFF2-40B4-BE49-F238E27FC236}">
                <a16:creationId xmlns:a16="http://schemas.microsoft.com/office/drawing/2014/main" id="{937B9A75-DD3D-F5F9-4DF3-4C705F28782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65610" y="776076"/>
            <a:ext cx="3790346" cy="5305849"/>
          </a:xfrm>
          <a:prstGeom prst="rect">
            <a:avLst/>
          </a:prstGeom>
        </p:spPr>
      </p:pic>
      <p:sp>
        <p:nvSpPr>
          <p:cNvPr id="7" name="ZoneTexte 6">
            <a:extLst>
              <a:ext uri="{FF2B5EF4-FFF2-40B4-BE49-F238E27FC236}">
                <a16:creationId xmlns:a16="http://schemas.microsoft.com/office/drawing/2014/main" id="{8ABECF34-170F-AE42-0D5D-3867FE39A438}"/>
              </a:ext>
            </a:extLst>
          </p:cNvPr>
          <p:cNvSpPr txBox="1"/>
          <p:nvPr/>
        </p:nvSpPr>
        <p:spPr>
          <a:xfrm>
            <a:off x="161303" y="3772255"/>
            <a:ext cx="2634247" cy="1569660"/>
          </a:xfrm>
          <a:prstGeom prst="rect">
            <a:avLst/>
          </a:prstGeom>
          <a:noFill/>
        </p:spPr>
        <p:txBody>
          <a:bodyPr wrap="square" rtlCol="0">
            <a:spAutoFit/>
          </a:bodyPr>
          <a:lstStyle/>
          <a:p>
            <a:r>
              <a:rPr lang="fr-FR" sz="2400" i="0" u="none" strike="noStrike" dirty="0">
                <a:solidFill>
                  <a:srgbClr val="3E8B5A"/>
                </a:solidFill>
                <a:effectLst/>
                <a:latin typeface="Times New Roman" panose="02020603050405020304" pitchFamily="18" charset="0"/>
                <a:cs typeface="Times New Roman" panose="02020603050405020304" pitchFamily="18" charset="0"/>
              </a:rPr>
              <a:t>Méthode quantitative exploratoire et confirmatoire</a:t>
            </a:r>
          </a:p>
        </p:txBody>
      </p:sp>
      <p:sp>
        <p:nvSpPr>
          <p:cNvPr id="8" name="ZoneTexte 7">
            <a:extLst>
              <a:ext uri="{FF2B5EF4-FFF2-40B4-BE49-F238E27FC236}">
                <a16:creationId xmlns:a16="http://schemas.microsoft.com/office/drawing/2014/main" id="{6990B385-BB4E-904E-DE5D-F4D5C1957020}"/>
              </a:ext>
            </a:extLst>
          </p:cNvPr>
          <p:cNvSpPr txBox="1"/>
          <p:nvPr/>
        </p:nvSpPr>
        <p:spPr>
          <a:xfrm>
            <a:off x="3560689" y="1883619"/>
            <a:ext cx="4148188" cy="1754326"/>
          </a:xfrm>
          <a:prstGeom prst="rect">
            <a:avLst/>
          </a:prstGeom>
          <a:noFill/>
        </p:spPr>
        <p:txBody>
          <a:bodyPr wrap="square" rtlCol="0">
            <a:spAutoFit/>
          </a:bodyPr>
          <a:lstStyle/>
          <a:p>
            <a:pPr algn="just"/>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 Sélection de 06 coopératives</a:t>
            </a:r>
          </a:p>
          <a:p>
            <a:pPr marL="285750" indent="-285750" algn="just">
              <a:buFontTx/>
              <a:buChar char="-"/>
            </a:pPr>
            <a:r>
              <a:rPr lang="fr-FR" dirty="0">
                <a:solidFill>
                  <a:srgbClr val="221913"/>
                </a:solidFill>
                <a:latin typeface="Times New Roman" panose="02020603050405020304" pitchFamily="18" charset="0"/>
                <a:ea typeface="Open sans" panose="020B0606030504020204" pitchFamily="34" charset="0"/>
                <a:cs typeface="Times New Roman" panose="02020603050405020304" pitchFamily="18" charset="0"/>
              </a:rPr>
              <a:t>Sélection de 30 producteurs de cacao de manière aléatoire au sein de coopératives visitées dans la zone de Soubré</a:t>
            </a:r>
          </a:p>
          <a:p>
            <a:pPr marL="285750" indent="-285750" algn="just">
              <a:buFontTx/>
              <a:buChar char="-"/>
            </a:pPr>
            <a:r>
              <a:rPr lang="fr-FR" dirty="0">
                <a:solidFill>
                  <a:srgbClr val="221913"/>
                </a:solidFill>
                <a:latin typeface="Times New Roman" panose="02020603050405020304" pitchFamily="18" charset="0"/>
                <a:ea typeface="Open sans" panose="020B0606030504020204" pitchFamily="34" charset="0"/>
                <a:cs typeface="Times New Roman" panose="02020603050405020304" pitchFamily="18" charset="0"/>
              </a:rPr>
              <a:t>Analyse de contenu thématique</a:t>
            </a:r>
            <a:endParaRPr lang="fr-FR"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A6DBE520-4174-673A-1514-0223908DA7F0}"/>
              </a:ext>
            </a:extLst>
          </p:cNvPr>
          <p:cNvSpPr txBox="1"/>
          <p:nvPr/>
        </p:nvSpPr>
        <p:spPr>
          <a:xfrm>
            <a:off x="170284" y="2112048"/>
            <a:ext cx="2634247" cy="830997"/>
          </a:xfrm>
          <a:prstGeom prst="rect">
            <a:avLst/>
          </a:prstGeom>
          <a:noFill/>
        </p:spPr>
        <p:txBody>
          <a:bodyPr wrap="square" rtlCol="0">
            <a:spAutoFit/>
          </a:bodyPr>
          <a:lstStyle/>
          <a:p>
            <a:r>
              <a:rPr lang="fr-FR" sz="2400" i="0" u="none" strike="noStrike" dirty="0">
                <a:solidFill>
                  <a:srgbClr val="3E8B5A"/>
                </a:solidFill>
                <a:effectLst/>
                <a:latin typeface="Times New Roman" panose="02020603050405020304" pitchFamily="18" charset="0"/>
                <a:cs typeface="Times New Roman" panose="02020603050405020304" pitchFamily="18" charset="0"/>
              </a:rPr>
              <a:t>Méthode qualitative exploratoire</a:t>
            </a:r>
          </a:p>
        </p:txBody>
      </p:sp>
      <p:sp>
        <p:nvSpPr>
          <p:cNvPr id="12" name="ZoneTexte 11">
            <a:extLst>
              <a:ext uri="{FF2B5EF4-FFF2-40B4-BE49-F238E27FC236}">
                <a16:creationId xmlns:a16="http://schemas.microsoft.com/office/drawing/2014/main" id="{C7BD0C4F-EDDC-4749-6406-EE09F53F3AB0}"/>
              </a:ext>
            </a:extLst>
          </p:cNvPr>
          <p:cNvSpPr txBox="1"/>
          <p:nvPr/>
        </p:nvSpPr>
        <p:spPr>
          <a:xfrm>
            <a:off x="2532185" y="3683533"/>
            <a:ext cx="4797381" cy="2585323"/>
          </a:xfrm>
          <a:prstGeom prst="rect">
            <a:avLst/>
          </a:prstGeom>
          <a:noFill/>
        </p:spPr>
        <p:txBody>
          <a:bodyPr wrap="square" rtlCol="0">
            <a:spAutoFit/>
          </a:bodyPr>
          <a:lstStyle/>
          <a:p>
            <a:pPr algn="just"/>
            <a:r>
              <a:rPr lang="fr-FR" dirty="0">
                <a:latin typeface="Times New Roman" panose="02020603050405020304" pitchFamily="18" charset="0"/>
                <a:ea typeface="Open sans" panose="020B0606030504020204" pitchFamily="34" charset="0"/>
                <a:cs typeface="Times New Roman" panose="02020603050405020304" pitchFamily="18" charset="0"/>
              </a:rPr>
              <a:t>- Analyse en composantes principales  (phase quantitative exploratoire);</a:t>
            </a:r>
          </a:p>
          <a:p>
            <a:pPr algn="just"/>
            <a:endParaRPr lang="fr-FR" dirty="0">
              <a:latin typeface="Times New Roman" panose="02020603050405020304" pitchFamily="18" charset="0"/>
              <a:ea typeface="Open sans" panose="020B0606030504020204" pitchFamily="34" charset="0"/>
              <a:cs typeface="Times New Roman" panose="02020603050405020304" pitchFamily="18" charset="0"/>
            </a:endParaRPr>
          </a:p>
          <a:p>
            <a:pPr marL="285750" indent="-285750" algn="just">
              <a:buFontTx/>
              <a:buChar char="-"/>
            </a:pPr>
            <a:r>
              <a:rPr lang="fr-FR" dirty="0">
                <a:latin typeface="Times New Roman" panose="02020603050405020304" pitchFamily="18" charset="0"/>
                <a:ea typeface="Open sans" panose="020B0606030504020204" pitchFamily="34" charset="0"/>
                <a:cs typeface="Times New Roman" panose="02020603050405020304" pitchFamily="18" charset="0"/>
              </a:rPr>
              <a:t>Equations structurelles ( phase quantitative confirmatoire);</a:t>
            </a:r>
          </a:p>
          <a:p>
            <a:pPr algn="just"/>
            <a:endParaRPr lang="fr-FR" dirty="0">
              <a:latin typeface="Times New Roman" panose="02020603050405020304" pitchFamily="18" charset="0"/>
              <a:ea typeface="Open sans" panose="020B0606030504020204" pitchFamily="34" charset="0"/>
              <a:cs typeface="Times New Roman" panose="02020603050405020304" pitchFamily="18" charset="0"/>
            </a:endParaRPr>
          </a:p>
          <a:p>
            <a:pPr algn="just"/>
            <a:r>
              <a:rPr lang="fr-FR" dirty="0">
                <a:latin typeface="Times New Roman" panose="02020603050405020304" pitchFamily="18" charset="0"/>
                <a:ea typeface="Open sans" panose="020B0606030504020204" pitchFamily="34" charset="0"/>
                <a:cs typeface="Times New Roman" panose="02020603050405020304" pitchFamily="18" charset="0"/>
              </a:rPr>
              <a:t>- Recours à la régression économique logistique simple</a:t>
            </a:r>
          </a:p>
          <a:p>
            <a:pPr algn="just"/>
            <a:endParaRPr lang="fr-FR" dirty="0">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2574742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5" name="ZoneTexte 4">
            <a:extLst>
              <a:ext uri="{FF2B5EF4-FFF2-40B4-BE49-F238E27FC236}">
                <a16:creationId xmlns:a16="http://schemas.microsoft.com/office/drawing/2014/main" id="{687D3723-301A-E0F8-C849-393769318D9B}"/>
              </a:ext>
            </a:extLst>
          </p:cNvPr>
          <p:cNvSpPr txBox="1"/>
          <p:nvPr/>
        </p:nvSpPr>
        <p:spPr>
          <a:xfrm>
            <a:off x="0" y="934045"/>
            <a:ext cx="7865610" cy="707886"/>
          </a:xfrm>
          <a:prstGeom prst="rect">
            <a:avLst/>
          </a:prstGeom>
          <a:noFill/>
        </p:spPr>
        <p:txBody>
          <a:bodyPr wrap="square" rtlCol="0">
            <a:spAutoFit/>
          </a:bodyPr>
          <a:lstStyle/>
          <a:p>
            <a:r>
              <a:rPr lang="fr-FR" sz="4000" b="1" dirty="0">
                <a:solidFill>
                  <a:srgbClr val="414042"/>
                </a:solidFill>
                <a:latin typeface="Times New Roman" panose="02020603050405020304" pitchFamily="18" charset="0"/>
                <a:cs typeface="Times New Roman" panose="02020603050405020304" pitchFamily="18" charset="0"/>
              </a:rPr>
              <a:t>6. Méthodologie (Approche Mixte)</a:t>
            </a:r>
            <a:endParaRPr lang="fr-FR" sz="4000" dirty="0">
              <a:solidFill>
                <a:srgbClr val="414042"/>
              </a:solidFill>
              <a:latin typeface="Times New Roman" panose="02020603050405020304" pitchFamily="18" charset="0"/>
              <a:cs typeface="Times New Roman" panose="02020603050405020304" pitchFamily="18" charset="0"/>
            </a:endParaRPr>
          </a:p>
        </p:txBody>
      </p:sp>
      <p:pic>
        <p:nvPicPr>
          <p:cNvPr id="6" name="Image 5">
            <a:extLst>
              <a:ext uri="{FF2B5EF4-FFF2-40B4-BE49-F238E27FC236}">
                <a16:creationId xmlns:a16="http://schemas.microsoft.com/office/drawing/2014/main" id="{937B9A75-DD3D-F5F9-4DF3-4C705F28782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65610" y="776075"/>
            <a:ext cx="3790346" cy="5305849"/>
          </a:xfrm>
          <a:prstGeom prst="rect">
            <a:avLst/>
          </a:prstGeom>
        </p:spPr>
      </p:pic>
      <p:graphicFrame>
        <p:nvGraphicFramePr>
          <p:cNvPr id="2" name="Tableau 1">
            <a:extLst>
              <a:ext uri="{FF2B5EF4-FFF2-40B4-BE49-F238E27FC236}">
                <a16:creationId xmlns:a16="http://schemas.microsoft.com/office/drawing/2014/main" id="{58239FE8-B090-813B-448E-9652B86464CE}"/>
              </a:ext>
            </a:extLst>
          </p:cNvPr>
          <p:cNvGraphicFramePr>
            <a:graphicFrameLocks noGrp="1"/>
          </p:cNvGraphicFramePr>
          <p:nvPr>
            <p:extLst>
              <p:ext uri="{D42A27DB-BD31-4B8C-83A1-F6EECF244321}">
                <p14:modId xmlns:p14="http://schemas.microsoft.com/office/powerpoint/2010/main" val="1208245997"/>
              </p:ext>
            </p:extLst>
          </p:nvPr>
        </p:nvGraphicFramePr>
        <p:xfrm>
          <a:off x="142458" y="2595397"/>
          <a:ext cx="7594774" cy="3000012"/>
        </p:xfrm>
        <a:graphic>
          <a:graphicData uri="http://schemas.openxmlformats.org/drawingml/2006/table">
            <a:tbl>
              <a:tblPr firstRow="1" firstCol="1" bandRow="1">
                <a:tableStyleId>{5C22544A-7EE6-4342-B048-85BDC9FD1C3A}</a:tableStyleId>
              </a:tblPr>
              <a:tblGrid>
                <a:gridCol w="2561272">
                  <a:extLst>
                    <a:ext uri="{9D8B030D-6E8A-4147-A177-3AD203B41FA5}">
                      <a16:colId xmlns:a16="http://schemas.microsoft.com/office/drawing/2014/main" val="1531976484"/>
                    </a:ext>
                  </a:extLst>
                </a:gridCol>
                <a:gridCol w="2516751">
                  <a:extLst>
                    <a:ext uri="{9D8B030D-6E8A-4147-A177-3AD203B41FA5}">
                      <a16:colId xmlns:a16="http://schemas.microsoft.com/office/drawing/2014/main" val="2410023298"/>
                    </a:ext>
                  </a:extLst>
                </a:gridCol>
                <a:gridCol w="2516751">
                  <a:extLst>
                    <a:ext uri="{9D8B030D-6E8A-4147-A177-3AD203B41FA5}">
                      <a16:colId xmlns:a16="http://schemas.microsoft.com/office/drawing/2014/main" val="1758985698"/>
                    </a:ext>
                  </a:extLst>
                </a:gridCol>
              </a:tblGrid>
              <a:tr h="492403">
                <a:tc rowSpan="2">
                  <a:txBody>
                    <a:bodyPr/>
                    <a:lstStyle/>
                    <a:p>
                      <a:pPr algn="ctr">
                        <a:lnSpc>
                          <a:spcPct val="107000"/>
                        </a:lnSpc>
                        <a:spcAft>
                          <a:spcPts val="800"/>
                        </a:spcAft>
                      </a:pPr>
                      <a:r>
                        <a:rPr lang="fr-FR" sz="2400" dirty="0">
                          <a:effectLst/>
                          <a:latin typeface="Times New Roman" panose="02020603050405020304" pitchFamily="18" charset="0"/>
                          <a:cs typeface="Times New Roman" panose="02020603050405020304" pitchFamily="18" charset="0"/>
                        </a:rPr>
                        <a:t>Circuit de commercialisation</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800"/>
                        </a:spcAft>
                      </a:pPr>
                      <a:r>
                        <a:rPr lang="fr-FR" sz="2400">
                          <a:effectLst/>
                          <a:latin typeface="Times New Roman" panose="02020603050405020304" pitchFamily="18" charset="0"/>
                          <a:cs typeface="Times New Roman" panose="02020603050405020304" pitchFamily="18" charset="0"/>
                        </a:rPr>
                        <a:t>Effectif</a:t>
                      </a:r>
                      <a:endParaRPr lang="fr-FR"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861581757"/>
                  </a:ext>
                </a:extLst>
              </a:tr>
              <a:tr h="1030400">
                <a:tc vMerge="1">
                  <a:txBody>
                    <a:bodyPr/>
                    <a:lstStyle/>
                    <a:p>
                      <a:endParaRPr lang="fr-FR"/>
                    </a:p>
                  </a:txBody>
                  <a:tcPr/>
                </a:tc>
                <a:tc>
                  <a:txBody>
                    <a:bodyPr/>
                    <a:lstStyle/>
                    <a:p>
                      <a:pPr algn="ctr">
                        <a:lnSpc>
                          <a:spcPct val="107000"/>
                        </a:lnSpc>
                        <a:spcAft>
                          <a:spcPts val="800"/>
                        </a:spcAft>
                      </a:pPr>
                      <a:r>
                        <a:rPr lang="fr-FR" sz="2400" dirty="0">
                          <a:effectLst/>
                          <a:latin typeface="Times New Roman" panose="02020603050405020304" pitchFamily="18" charset="0"/>
                          <a:cs typeface="Times New Roman" panose="02020603050405020304" pitchFamily="18" charset="0"/>
                        </a:rPr>
                        <a:t>Enquête exploratoire</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400" dirty="0">
                          <a:effectLst/>
                          <a:latin typeface="Times New Roman" panose="02020603050405020304" pitchFamily="18" charset="0"/>
                          <a:cs typeface="Times New Roman" panose="02020603050405020304" pitchFamily="18" charset="0"/>
                        </a:rPr>
                        <a:t>Enquête confirmatoire</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7501100"/>
                  </a:ext>
                </a:extLst>
              </a:tr>
              <a:tr h="492403">
                <a:tc>
                  <a:txBody>
                    <a:bodyPr/>
                    <a:lstStyle/>
                    <a:p>
                      <a:pPr algn="ctr">
                        <a:lnSpc>
                          <a:spcPct val="107000"/>
                        </a:lnSpc>
                        <a:spcAft>
                          <a:spcPts val="800"/>
                        </a:spcAft>
                      </a:pPr>
                      <a:r>
                        <a:rPr lang="fr-FR" sz="2400">
                          <a:effectLst/>
                          <a:latin typeface="Times New Roman" panose="02020603050405020304" pitchFamily="18" charset="0"/>
                          <a:cs typeface="Times New Roman" panose="02020603050405020304" pitchFamily="18" charset="0"/>
                        </a:rPr>
                        <a:t>Pisteur</a:t>
                      </a:r>
                      <a:endParaRPr lang="fr-FR"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400" dirty="0">
                          <a:effectLst/>
                          <a:latin typeface="Times New Roman" panose="02020603050405020304" pitchFamily="18" charset="0"/>
                          <a:cs typeface="Times New Roman" panose="02020603050405020304" pitchFamily="18" charset="0"/>
                        </a:rPr>
                        <a:t>254</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400" dirty="0">
                          <a:effectLst/>
                          <a:latin typeface="Times New Roman" panose="02020603050405020304" pitchFamily="18" charset="0"/>
                          <a:cs typeface="Times New Roman" panose="02020603050405020304" pitchFamily="18" charset="0"/>
                        </a:rPr>
                        <a:t>260</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4621254"/>
                  </a:ext>
                </a:extLst>
              </a:tr>
              <a:tr h="492403">
                <a:tc>
                  <a:txBody>
                    <a:bodyPr/>
                    <a:lstStyle/>
                    <a:p>
                      <a:pPr algn="ctr">
                        <a:lnSpc>
                          <a:spcPct val="107000"/>
                        </a:lnSpc>
                        <a:spcAft>
                          <a:spcPts val="800"/>
                        </a:spcAft>
                      </a:pPr>
                      <a:r>
                        <a:rPr lang="fr-FR" sz="2400">
                          <a:effectLst/>
                          <a:latin typeface="Times New Roman" panose="02020603050405020304" pitchFamily="18" charset="0"/>
                          <a:cs typeface="Times New Roman" panose="02020603050405020304" pitchFamily="18" charset="0"/>
                        </a:rPr>
                        <a:t>Coopérative</a:t>
                      </a:r>
                      <a:endParaRPr lang="fr-FR"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400">
                          <a:effectLst/>
                          <a:latin typeface="Times New Roman" panose="02020603050405020304" pitchFamily="18" charset="0"/>
                          <a:cs typeface="Times New Roman" panose="02020603050405020304" pitchFamily="18" charset="0"/>
                        </a:rPr>
                        <a:t>40</a:t>
                      </a:r>
                      <a:endParaRPr lang="fr-FR"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400" dirty="0">
                          <a:effectLst/>
                          <a:latin typeface="Times New Roman" panose="02020603050405020304" pitchFamily="18" charset="0"/>
                          <a:cs typeface="Times New Roman" panose="02020603050405020304" pitchFamily="18" charset="0"/>
                        </a:rPr>
                        <a:t>45</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7363542"/>
                  </a:ext>
                </a:extLst>
              </a:tr>
              <a:tr h="492403">
                <a:tc>
                  <a:txBody>
                    <a:bodyPr/>
                    <a:lstStyle/>
                    <a:p>
                      <a:pPr algn="ctr">
                        <a:lnSpc>
                          <a:spcPct val="107000"/>
                        </a:lnSpc>
                        <a:spcAft>
                          <a:spcPts val="800"/>
                        </a:spcAft>
                      </a:pPr>
                      <a:r>
                        <a:rPr lang="fr-FR" sz="2400">
                          <a:effectLst/>
                          <a:latin typeface="Times New Roman" panose="02020603050405020304" pitchFamily="18" charset="0"/>
                          <a:cs typeface="Times New Roman" panose="02020603050405020304" pitchFamily="18" charset="0"/>
                        </a:rPr>
                        <a:t>Total</a:t>
                      </a:r>
                      <a:endParaRPr lang="fr-FR"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400" dirty="0">
                          <a:effectLst/>
                          <a:latin typeface="Times New Roman" panose="02020603050405020304" pitchFamily="18" charset="0"/>
                          <a:cs typeface="Times New Roman" panose="02020603050405020304" pitchFamily="18" charset="0"/>
                        </a:rPr>
                        <a:t>294</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400" dirty="0">
                          <a:effectLst/>
                          <a:latin typeface="Times New Roman" panose="02020603050405020304" pitchFamily="18" charset="0"/>
                          <a:cs typeface="Times New Roman" panose="02020603050405020304" pitchFamily="18" charset="0"/>
                        </a:rPr>
                        <a:t>305</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4208007"/>
                  </a:ext>
                </a:extLst>
              </a:tr>
            </a:tbl>
          </a:graphicData>
        </a:graphic>
      </p:graphicFrame>
      <p:sp>
        <p:nvSpPr>
          <p:cNvPr id="4" name="ZoneTexte 3">
            <a:extLst>
              <a:ext uri="{FF2B5EF4-FFF2-40B4-BE49-F238E27FC236}">
                <a16:creationId xmlns:a16="http://schemas.microsoft.com/office/drawing/2014/main" id="{ADDF33D3-221F-15CB-CBFD-C40577D5CD24}"/>
              </a:ext>
            </a:extLst>
          </p:cNvPr>
          <p:cNvSpPr txBox="1"/>
          <p:nvPr/>
        </p:nvSpPr>
        <p:spPr>
          <a:xfrm>
            <a:off x="142458" y="1888737"/>
            <a:ext cx="6210886" cy="369332"/>
          </a:xfrm>
          <a:prstGeom prst="rect">
            <a:avLst/>
          </a:prstGeom>
          <a:noFill/>
        </p:spPr>
        <p:txBody>
          <a:bodyPr wrap="square">
            <a:spAutoFit/>
          </a:bodyPr>
          <a:lstStyle/>
          <a:p>
            <a:pPr marL="0" indent="0">
              <a:buNone/>
            </a:pPr>
            <a:r>
              <a:rPr lang="fr-FR" sz="1800" dirty="0">
                <a:latin typeface="Times New Roman" panose="02020603050405020304" pitchFamily="18" charset="0"/>
                <a:cs typeface="Times New Roman" panose="02020603050405020304" pitchFamily="18" charset="0"/>
              </a:rPr>
              <a:t>Tableau </a:t>
            </a:r>
            <a:r>
              <a:rPr lang="fr-FR" dirty="0">
                <a:latin typeface="Times New Roman" panose="02020603050405020304" pitchFamily="18" charset="0"/>
                <a:cs typeface="Times New Roman" panose="02020603050405020304" pitchFamily="18" charset="0"/>
              </a:rPr>
              <a:t>1</a:t>
            </a:r>
            <a:r>
              <a:rPr lang="fr-FR" sz="1800" dirty="0">
                <a:latin typeface="Times New Roman" panose="02020603050405020304" pitchFamily="18" charset="0"/>
                <a:cs typeface="Times New Roman" panose="02020603050405020304" pitchFamily="18" charset="0"/>
              </a:rPr>
              <a:t>: Structure de l’échantillon (Phase quantitative)</a:t>
            </a:r>
          </a:p>
        </p:txBody>
      </p:sp>
    </p:spTree>
    <p:extLst>
      <p:ext uri="{BB962C8B-B14F-4D97-AF65-F5344CB8AC3E}">
        <p14:creationId xmlns:p14="http://schemas.microsoft.com/office/powerpoint/2010/main" val="720662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7" name="ZoneTexte 6">
            <a:extLst>
              <a:ext uri="{FF2B5EF4-FFF2-40B4-BE49-F238E27FC236}">
                <a16:creationId xmlns:a16="http://schemas.microsoft.com/office/drawing/2014/main" id="{8ABECF34-170F-AE42-0D5D-3867FE39A438}"/>
              </a:ext>
            </a:extLst>
          </p:cNvPr>
          <p:cNvSpPr txBox="1"/>
          <p:nvPr/>
        </p:nvSpPr>
        <p:spPr>
          <a:xfrm>
            <a:off x="960600" y="2103595"/>
            <a:ext cx="2634247" cy="1077218"/>
          </a:xfrm>
          <a:prstGeom prst="rect">
            <a:avLst/>
          </a:prstGeom>
          <a:noFill/>
        </p:spPr>
        <p:txBody>
          <a:bodyPr wrap="square" rtlCol="0">
            <a:spAutoFit/>
          </a:bodyPr>
          <a:lstStyle/>
          <a:p>
            <a:r>
              <a:rPr lang="fr-FR" sz="3200" i="0" u="none" strike="noStrike" dirty="0">
                <a:solidFill>
                  <a:srgbClr val="ED874E"/>
                </a:solidFill>
                <a:effectLst/>
                <a:latin typeface="DM sans" pitchFamily="2" charset="0"/>
              </a:rPr>
              <a:t>Méthode quantitative</a:t>
            </a:r>
          </a:p>
        </p:txBody>
      </p:sp>
      <p:sp>
        <p:nvSpPr>
          <p:cNvPr id="11" name="ZoneTexte 10">
            <a:extLst>
              <a:ext uri="{FF2B5EF4-FFF2-40B4-BE49-F238E27FC236}">
                <a16:creationId xmlns:a16="http://schemas.microsoft.com/office/drawing/2014/main" id="{A6DBE520-4174-673A-1514-0223908DA7F0}"/>
              </a:ext>
            </a:extLst>
          </p:cNvPr>
          <p:cNvSpPr txBox="1"/>
          <p:nvPr/>
        </p:nvSpPr>
        <p:spPr>
          <a:xfrm>
            <a:off x="960600" y="3964748"/>
            <a:ext cx="2634247" cy="1077218"/>
          </a:xfrm>
          <a:prstGeom prst="rect">
            <a:avLst/>
          </a:prstGeom>
          <a:noFill/>
        </p:spPr>
        <p:txBody>
          <a:bodyPr wrap="square" rtlCol="0">
            <a:spAutoFit/>
          </a:bodyPr>
          <a:lstStyle/>
          <a:p>
            <a:r>
              <a:rPr lang="fr-FR" sz="3200" i="0" u="none" strike="noStrike" dirty="0">
                <a:solidFill>
                  <a:srgbClr val="ED874E"/>
                </a:solidFill>
                <a:effectLst/>
                <a:latin typeface="DM sans" pitchFamily="2" charset="0"/>
              </a:rPr>
              <a:t>Méthode qualitative</a:t>
            </a:r>
          </a:p>
        </p:txBody>
      </p:sp>
      <p:sp>
        <p:nvSpPr>
          <p:cNvPr id="2" name="Rectangle 1">
            <a:extLst>
              <a:ext uri="{FF2B5EF4-FFF2-40B4-BE49-F238E27FC236}">
                <a16:creationId xmlns:a16="http://schemas.microsoft.com/office/drawing/2014/main" id="{15ABC913-32E7-3DDF-28BA-2A954F7A0B30}"/>
              </a:ext>
            </a:extLst>
          </p:cNvPr>
          <p:cNvSpPr/>
          <p:nvPr/>
        </p:nvSpPr>
        <p:spPr>
          <a:xfrm>
            <a:off x="833722" y="789678"/>
            <a:ext cx="3558984" cy="5305849"/>
          </a:xfrm>
          <a:prstGeom prst="rect">
            <a:avLst/>
          </a:prstGeom>
          <a:solidFill>
            <a:srgbClr val="3E8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a:extLst>
              <a:ext uri="{FF2B5EF4-FFF2-40B4-BE49-F238E27FC236}">
                <a16:creationId xmlns:a16="http://schemas.microsoft.com/office/drawing/2014/main" id="{F024E92E-7A4F-74FC-20F8-3C18CE14A5DF}"/>
              </a:ext>
            </a:extLst>
          </p:cNvPr>
          <p:cNvCxnSpPr>
            <a:cxnSpLocks/>
          </p:cNvCxnSpPr>
          <p:nvPr/>
        </p:nvCxnSpPr>
        <p:spPr>
          <a:xfrm>
            <a:off x="887510" y="2667000"/>
            <a:ext cx="35589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687D3723-301A-E0F8-C849-393769318D9B}"/>
              </a:ext>
            </a:extLst>
          </p:cNvPr>
          <p:cNvSpPr txBox="1"/>
          <p:nvPr/>
        </p:nvSpPr>
        <p:spPr>
          <a:xfrm>
            <a:off x="1156446" y="1369253"/>
            <a:ext cx="3236259" cy="769441"/>
          </a:xfrm>
          <a:prstGeom prst="rect">
            <a:avLst/>
          </a:prstGeom>
          <a:noFill/>
        </p:spPr>
        <p:txBody>
          <a:bodyPr wrap="square" rtlCol="0">
            <a:spAutoFit/>
          </a:bodyPr>
          <a:lstStyle/>
          <a:p>
            <a:r>
              <a:rPr lang="fr-FR" sz="4400" b="1" dirty="0">
                <a:solidFill>
                  <a:schemeClr val="bg1"/>
                </a:solidFill>
                <a:latin typeface="Times New Roman" panose="02020603050405020304" pitchFamily="18" charset="0"/>
                <a:cs typeface="Times New Roman" panose="02020603050405020304" pitchFamily="18" charset="0"/>
              </a:rPr>
              <a:t>Résultats</a:t>
            </a:r>
            <a:endParaRPr lang="fr-FR" sz="4400" dirty="0">
              <a:solidFill>
                <a:schemeClr val="bg1"/>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C3051F95-4386-415C-5206-8428D2EC3DA1}"/>
              </a:ext>
            </a:extLst>
          </p:cNvPr>
          <p:cNvSpPr txBox="1"/>
          <p:nvPr/>
        </p:nvSpPr>
        <p:spPr>
          <a:xfrm>
            <a:off x="927546" y="2843376"/>
            <a:ext cx="3052374" cy="707886"/>
          </a:xfrm>
          <a:prstGeom prst="rect">
            <a:avLst/>
          </a:prstGeom>
          <a:noFill/>
        </p:spPr>
        <p:txBody>
          <a:bodyPr wrap="square" rtlCol="0">
            <a:spAutoFit/>
          </a:bodyPr>
          <a:lstStyle/>
          <a:p>
            <a:pPr algn="just"/>
            <a:r>
              <a:rPr lang="fr-FR" sz="2000" dirty="0">
                <a:solidFill>
                  <a:schemeClr val="bg1"/>
                </a:solidFill>
                <a:latin typeface="Times New Roman" panose="02020603050405020304" pitchFamily="18" charset="0"/>
                <a:cs typeface="Times New Roman" panose="02020603050405020304" pitchFamily="18" charset="0"/>
              </a:rPr>
              <a:t>Résultat phase qualitative exploratoire</a:t>
            </a:r>
            <a:endParaRPr lang="fr-FR" sz="2000" i="0" u="none" strike="noStrike" dirty="0">
              <a:solidFill>
                <a:schemeClr val="bg1"/>
              </a:solidFill>
              <a:effectLst/>
              <a:latin typeface="Times New Roman" panose="02020603050405020304" pitchFamily="18" charset="0"/>
              <a:cs typeface="Times New Roman" panose="02020603050405020304" pitchFamily="18" charset="0"/>
            </a:endParaRPr>
          </a:p>
        </p:txBody>
      </p:sp>
      <p:sp>
        <p:nvSpPr>
          <p:cNvPr id="14" name="ZoneTexte 13">
            <a:extLst>
              <a:ext uri="{FF2B5EF4-FFF2-40B4-BE49-F238E27FC236}">
                <a16:creationId xmlns:a16="http://schemas.microsoft.com/office/drawing/2014/main" id="{ED550C9B-6237-AB6A-B2B5-53CEA2FCC38F}"/>
              </a:ext>
            </a:extLst>
          </p:cNvPr>
          <p:cNvSpPr txBox="1"/>
          <p:nvPr/>
        </p:nvSpPr>
        <p:spPr>
          <a:xfrm>
            <a:off x="985659" y="4015746"/>
            <a:ext cx="3049464" cy="1415772"/>
          </a:xfrm>
          <a:prstGeom prst="rect">
            <a:avLst/>
          </a:prstGeom>
          <a:noFill/>
        </p:spPr>
        <p:txBody>
          <a:bodyPr wrap="square" rtlCol="0">
            <a:spAutoFit/>
          </a:bodyPr>
          <a:lstStyle/>
          <a:p>
            <a:pPr algn="just"/>
            <a:r>
              <a:rPr lang="fr-FR" b="0" i="0" u="none" strike="noStrike" dirty="0">
                <a:solidFill>
                  <a:schemeClr val="bg1"/>
                </a:solidFill>
                <a:effectLst/>
                <a:latin typeface="Times New Roman" panose="02020603050405020304" pitchFamily="18" charset="0"/>
                <a:ea typeface="Open sans" panose="020B0606030504020204" pitchFamily="34" charset="0"/>
                <a:cs typeface="Times New Roman" panose="02020603050405020304" pitchFamily="18" charset="0"/>
              </a:rPr>
              <a:t>Tableau 2: Facteurs qui guident le choix du canal de commercialisation du producteur de cacao</a:t>
            </a:r>
          </a:p>
          <a:p>
            <a:pPr algn="just"/>
            <a:endParaRPr lang="fr-FR" sz="14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6" name="Tableau 5">
            <a:extLst>
              <a:ext uri="{FF2B5EF4-FFF2-40B4-BE49-F238E27FC236}">
                <a16:creationId xmlns:a16="http://schemas.microsoft.com/office/drawing/2014/main" id="{7C63A26C-129C-A287-1768-42DC95A73C3A}"/>
              </a:ext>
            </a:extLst>
          </p:cNvPr>
          <p:cNvGraphicFramePr>
            <a:graphicFrameLocks noGrp="1"/>
          </p:cNvGraphicFramePr>
          <p:nvPr>
            <p:extLst>
              <p:ext uri="{D42A27DB-BD31-4B8C-83A1-F6EECF244321}">
                <p14:modId xmlns:p14="http://schemas.microsoft.com/office/powerpoint/2010/main" val="277690313"/>
              </p:ext>
            </p:extLst>
          </p:nvPr>
        </p:nvGraphicFramePr>
        <p:xfrm>
          <a:off x="4417765" y="826254"/>
          <a:ext cx="7774235" cy="5232119"/>
        </p:xfrm>
        <a:graphic>
          <a:graphicData uri="http://schemas.openxmlformats.org/drawingml/2006/table">
            <a:tbl>
              <a:tblPr firstRow="1" firstCol="1" bandRow="1">
                <a:tableStyleId>{5C22544A-7EE6-4342-B048-85BDC9FD1C3A}</a:tableStyleId>
              </a:tblPr>
              <a:tblGrid>
                <a:gridCol w="3613062">
                  <a:extLst>
                    <a:ext uri="{9D8B030D-6E8A-4147-A177-3AD203B41FA5}">
                      <a16:colId xmlns:a16="http://schemas.microsoft.com/office/drawing/2014/main" val="2187578783"/>
                    </a:ext>
                  </a:extLst>
                </a:gridCol>
                <a:gridCol w="1851256">
                  <a:extLst>
                    <a:ext uri="{9D8B030D-6E8A-4147-A177-3AD203B41FA5}">
                      <a16:colId xmlns:a16="http://schemas.microsoft.com/office/drawing/2014/main" val="862388031"/>
                    </a:ext>
                  </a:extLst>
                </a:gridCol>
                <a:gridCol w="2309917">
                  <a:extLst>
                    <a:ext uri="{9D8B030D-6E8A-4147-A177-3AD203B41FA5}">
                      <a16:colId xmlns:a16="http://schemas.microsoft.com/office/drawing/2014/main" val="2534732625"/>
                    </a:ext>
                  </a:extLst>
                </a:gridCol>
              </a:tblGrid>
              <a:tr h="572989">
                <a:tc>
                  <a:txBody>
                    <a:bodyPr/>
                    <a:lstStyle/>
                    <a:p>
                      <a:pPr algn="ctr">
                        <a:lnSpc>
                          <a:spcPct val="107000"/>
                        </a:lnSpc>
                        <a:spcAft>
                          <a:spcPts val="800"/>
                        </a:spcAft>
                      </a:pPr>
                      <a:r>
                        <a:rPr lang="fr-FR" sz="1600" dirty="0">
                          <a:effectLst/>
                          <a:latin typeface="Times New Roman" panose="02020603050405020304" pitchFamily="18" charset="0"/>
                          <a:cs typeface="Times New Roman" panose="02020603050405020304" pitchFamily="18" charset="0"/>
                        </a:rPr>
                        <a:t>Modalité de réponses</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tc>
                  <a:txBody>
                    <a:bodyPr/>
                    <a:lstStyle/>
                    <a:p>
                      <a:pPr algn="ctr">
                        <a:lnSpc>
                          <a:spcPct val="107000"/>
                        </a:lnSpc>
                        <a:spcAft>
                          <a:spcPts val="800"/>
                        </a:spcAft>
                      </a:pPr>
                      <a:r>
                        <a:rPr lang="fr-FR" sz="1600" dirty="0">
                          <a:effectLst/>
                          <a:latin typeface="Times New Roman" panose="02020603050405020304" pitchFamily="18" charset="0"/>
                          <a:cs typeface="Times New Roman" panose="02020603050405020304" pitchFamily="18" charset="0"/>
                        </a:rPr>
                        <a:t>Nombre d'apparitions</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tc>
                  <a:txBody>
                    <a:bodyPr/>
                    <a:lstStyle/>
                    <a:p>
                      <a:pPr algn="ctr">
                        <a:lnSpc>
                          <a:spcPct val="107000"/>
                        </a:lnSpc>
                        <a:spcAft>
                          <a:spcPts val="800"/>
                        </a:spcAft>
                      </a:pPr>
                      <a:r>
                        <a:rPr lang="fr-FR" sz="1600">
                          <a:effectLst/>
                          <a:latin typeface="Times New Roman" panose="02020603050405020304" pitchFamily="18" charset="0"/>
                          <a:cs typeface="Times New Roman" panose="02020603050405020304" pitchFamily="18" charset="0"/>
                        </a:rPr>
                        <a:t>Pourcentage</a:t>
                      </a:r>
                      <a:endParaRPr lang="fr-F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extLst>
                  <a:ext uri="{0D108BD9-81ED-4DB2-BD59-A6C34878D82A}">
                    <a16:rowId xmlns:a16="http://schemas.microsoft.com/office/drawing/2014/main" val="3351167627"/>
                  </a:ext>
                </a:extLst>
              </a:tr>
              <a:tr h="539855">
                <a:tc>
                  <a:txBody>
                    <a:bodyPr/>
                    <a:lstStyle/>
                    <a:p>
                      <a:pPr>
                        <a:lnSpc>
                          <a:spcPct val="107000"/>
                        </a:lnSpc>
                        <a:spcAft>
                          <a:spcPts val="800"/>
                        </a:spcAft>
                      </a:pPr>
                      <a:r>
                        <a:rPr lang="fr-FR" sz="1600" dirty="0">
                          <a:effectLst/>
                          <a:latin typeface="Times New Roman" panose="02020603050405020304" pitchFamily="18" charset="0"/>
                          <a:cs typeface="Times New Roman" panose="02020603050405020304" pitchFamily="18" charset="0"/>
                        </a:rPr>
                        <a:t>Confiance</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tc>
                  <a:txBody>
                    <a:bodyPr/>
                    <a:lstStyle/>
                    <a:p>
                      <a:pPr algn="ctr">
                        <a:lnSpc>
                          <a:spcPct val="107000"/>
                        </a:lnSpc>
                        <a:spcAft>
                          <a:spcPts val="800"/>
                        </a:spcAft>
                      </a:pPr>
                      <a:r>
                        <a:rPr lang="fr-FR" sz="1600" dirty="0">
                          <a:effectLst/>
                          <a:latin typeface="Times New Roman" panose="02020603050405020304" pitchFamily="18" charset="0"/>
                          <a:cs typeface="Times New Roman" panose="02020603050405020304" pitchFamily="18" charset="0"/>
                        </a:rPr>
                        <a:t>16</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tc>
                  <a:txBody>
                    <a:bodyPr/>
                    <a:lstStyle/>
                    <a:p>
                      <a:pPr algn="ctr">
                        <a:lnSpc>
                          <a:spcPct val="107000"/>
                        </a:lnSpc>
                        <a:spcAft>
                          <a:spcPts val="800"/>
                        </a:spcAft>
                      </a:pPr>
                      <a:r>
                        <a:rPr lang="fr-FR" sz="1600">
                          <a:effectLst/>
                          <a:latin typeface="Times New Roman" panose="02020603050405020304" pitchFamily="18" charset="0"/>
                          <a:cs typeface="Times New Roman" panose="02020603050405020304" pitchFamily="18" charset="0"/>
                        </a:rPr>
                        <a:t>7,18%</a:t>
                      </a:r>
                      <a:endParaRPr lang="fr-F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extLst>
                  <a:ext uri="{0D108BD9-81ED-4DB2-BD59-A6C34878D82A}">
                    <a16:rowId xmlns:a16="http://schemas.microsoft.com/office/drawing/2014/main" val="2639892448"/>
                  </a:ext>
                </a:extLst>
              </a:tr>
              <a:tr h="457961">
                <a:tc>
                  <a:txBody>
                    <a:bodyPr/>
                    <a:lstStyle/>
                    <a:p>
                      <a:pPr>
                        <a:lnSpc>
                          <a:spcPct val="107000"/>
                        </a:lnSpc>
                        <a:spcAft>
                          <a:spcPts val="800"/>
                        </a:spcAft>
                      </a:pPr>
                      <a:r>
                        <a:rPr lang="fr-FR" sz="1600" dirty="0">
                          <a:effectLst/>
                          <a:latin typeface="Times New Roman" panose="02020603050405020304" pitchFamily="18" charset="0"/>
                          <a:cs typeface="Times New Roman" panose="02020603050405020304" pitchFamily="18" charset="0"/>
                        </a:rPr>
                        <a:t>Circuit connu de tous</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tc>
                  <a:txBody>
                    <a:bodyPr/>
                    <a:lstStyle/>
                    <a:p>
                      <a:pPr algn="ctr">
                        <a:lnSpc>
                          <a:spcPct val="107000"/>
                        </a:lnSpc>
                        <a:spcAft>
                          <a:spcPts val="800"/>
                        </a:spcAft>
                      </a:pPr>
                      <a:r>
                        <a:rPr lang="fr-FR" sz="1600">
                          <a:effectLst/>
                          <a:latin typeface="Times New Roman" panose="02020603050405020304" pitchFamily="18" charset="0"/>
                          <a:cs typeface="Times New Roman" panose="02020603050405020304" pitchFamily="18" charset="0"/>
                        </a:rPr>
                        <a:t>21</a:t>
                      </a:r>
                      <a:endParaRPr lang="fr-F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tc>
                  <a:txBody>
                    <a:bodyPr/>
                    <a:lstStyle/>
                    <a:p>
                      <a:pPr algn="ctr">
                        <a:lnSpc>
                          <a:spcPct val="107000"/>
                        </a:lnSpc>
                        <a:spcAft>
                          <a:spcPts val="800"/>
                        </a:spcAft>
                      </a:pPr>
                      <a:r>
                        <a:rPr lang="fr-FR" sz="1600">
                          <a:effectLst/>
                          <a:latin typeface="Times New Roman" panose="02020603050405020304" pitchFamily="18" charset="0"/>
                          <a:cs typeface="Times New Roman" panose="02020603050405020304" pitchFamily="18" charset="0"/>
                        </a:rPr>
                        <a:t>9,42%</a:t>
                      </a:r>
                      <a:endParaRPr lang="fr-F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extLst>
                  <a:ext uri="{0D108BD9-81ED-4DB2-BD59-A6C34878D82A}">
                    <a16:rowId xmlns:a16="http://schemas.microsoft.com/office/drawing/2014/main" val="1782205456"/>
                  </a:ext>
                </a:extLst>
              </a:tr>
              <a:tr h="572989">
                <a:tc>
                  <a:txBody>
                    <a:bodyPr/>
                    <a:lstStyle/>
                    <a:p>
                      <a:pPr>
                        <a:lnSpc>
                          <a:spcPct val="107000"/>
                        </a:lnSpc>
                        <a:spcAft>
                          <a:spcPts val="800"/>
                        </a:spcAft>
                      </a:pPr>
                      <a:r>
                        <a:rPr lang="fr-FR" sz="1600" dirty="0">
                          <a:effectLst/>
                          <a:latin typeface="Times New Roman" panose="02020603050405020304" pitchFamily="18" charset="0"/>
                          <a:cs typeface="Times New Roman" panose="02020603050405020304" pitchFamily="18" charset="0"/>
                        </a:rPr>
                        <a:t>Négocier le délai de paiement de la production (relation personnelle) </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tc>
                  <a:txBody>
                    <a:bodyPr/>
                    <a:lstStyle/>
                    <a:p>
                      <a:pPr algn="ctr">
                        <a:lnSpc>
                          <a:spcPct val="107000"/>
                        </a:lnSpc>
                        <a:spcAft>
                          <a:spcPts val="800"/>
                        </a:spcAft>
                      </a:pPr>
                      <a:r>
                        <a:rPr lang="fr-FR" sz="1600" dirty="0">
                          <a:effectLst/>
                          <a:latin typeface="Times New Roman" panose="02020603050405020304" pitchFamily="18" charset="0"/>
                          <a:cs typeface="Times New Roman" panose="02020603050405020304" pitchFamily="18" charset="0"/>
                        </a:rPr>
                        <a:t>36</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tc>
                  <a:txBody>
                    <a:bodyPr/>
                    <a:lstStyle/>
                    <a:p>
                      <a:pPr algn="ctr">
                        <a:lnSpc>
                          <a:spcPct val="107000"/>
                        </a:lnSpc>
                        <a:spcAft>
                          <a:spcPts val="800"/>
                        </a:spcAft>
                      </a:pPr>
                      <a:r>
                        <a:rPr lang="fr-FR" sz="1600">
                          <a:effectLst/>
                          <a:latin typeface="Times New Roman" panose="02020603050405020304" pitchFamily="18" charset="0"/>
                          <a:cs typeface="Times New Roman" panose="02020603050405020304" pitchFamily="18" charset="0"/>
                        </a:rPr>
                        <a:t>16,14%</a:t>
                      </a:r>
                      <a:endParaRPr lang="fr-F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extLst>
                  <a:ext uri="{0D108BD9-81ED-4DB2-BD59-A6C34878D82A}">
                    <a16:rowId xmlns:a16="http://schemas.microsoft.com/office/drawing/2014/main" val="1531650853"/>
                  </a:ext>
                </a:extLst>
              </a:tr>
              <a:tr h="572989">
                <a:tc>
                  <a:txBody>
                    <a:bodyPr/>
                    <a:lstStyle/>
                    <a:p>
                      <a:pPr>
                        <a:lnSpc>
                          <a:spcPct val="107000"/>
                        </a:lnSpc>
                        <a:spcAft>
                          <a:spcPts val="800"/>
                        </a:spcAft>
                      </a:pPr>
                      <a:r>
                        <a:rPr lang="fr-FR" sz="1600" dirty="0">
                          <a:effectLst/>
                          <a:latin typeface="Times New Roman" panose="02020603050405020304" pitchFamily="18" charset="0"/>
                          <a:cs typeface="Times New Roman" panose="02020603050405020304" pitchFamily="18" charset="0"/>
                        </a:rPr>
                        <a:t>Facilité de vendre à l'acheteur (accessibilité)</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tc>
                  <a:txBody>
                    <a:bodyPr/>
                    <a:lstStyle/>
                    <a:p>
                      <a:pPr algn="ctr">
                        <a:lnSpc>
                          <a:spcPct val="107000"/>
                        </a:lnSpc>
                        <a:spcAft>
                          <a:spcPts val="800"/>
                        </a:spcAft>
                      </a:pPr>
                      <a:r>
                        <a:rPr lang="fr-FR" sz="1600" dirty="0">
                          <a:effectLst/>
                          <a:latin typeface="Times New Roman" panose="02020603050405020304" pitchFamily="18" charset="0"/>
                          <a:cs typeface="Times New Roman" panose="02020603050405020304" pitchFamily="18" charset="0"/>
                        </a:rPr>
                        <a:t>18</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tc>
                  <a:txBody>
                    <a:bodyPr/>
                    <a:lstStyle/>
                    <a:p>
                      <a:pPr algn="ctr">
                        <a:lnSpc>
                          <a:spcPct val="107000"/>
                        </a:lnSpc>
                        <a:spcAft>
                          <a:spcPts val="800"/>
                        </a:spcAft>
                      </a:pPr>
                      <a:r>
                        <a:rPr lang="fr-FR" sz="1600">
                          <a:effectLst/>
                          <a:latin typeface="Times New Roman" panose="02020603050405020304" pitchFamily="18" charset="0"/>
                          <a:cs typeface="Times New Roman" panose="02020603050405020304" pitchFamily="18" charset="0"/>
                        </a:rPr>
                        <a:t>8,07%</a:t>
                      </a:r>
                      <a:endParaRPr lang="fr-F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extLst>
                  <a:ext uri="{0D108BD9-81ED-4DB2-BD59-A6C34878D82A}">
                    <a16:rowId xmlns:a16="http://schemas.microsoft.com/office/drawing/2014/main" val="2855219148"/>
                  </a:ext>
                </a:extLst>
              </a:tr>
              <a:tr h="276501">
                <a:tc>
                  <a:txBody>
                    <a:bodyPr/>
                    <a:lstStyle/>
                    <a:p>
                      <a:pPr>
                        <a:lnSpc>
                          <a:spcPct val="107000"/>
                        </a:lnSpc>
                        <a:spcAft>
                          <a:spcPts val="800"/>
                        </a:spcAft>
                      </a:pPr>
                      <a:r>
                        <a:rPr lang="fr-FR" sz="1600" dirty="0">
                          <a:effectLst/>
                          <a:latin typeface="Times New Roman" panose="02020603050405020304" pitchFamily="18" charset="0"/>
                          <a:cs typeface="Times New Roman" panose="02020603050405020304" pitchFamily="18" charset="0"/>
                        </a:rPr>
                        <a:t>Payer cash (pas de dépôt vente) </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tc>
                  <a:txBody>
                    <a:bodyPr/>
                    <a:lstStyle/>
                    <a:p>
                      <a:pPr algn="ctr">
                        <a:lnSpc>
                          <a:spcPct val="107000"/>
                        </a:lnSpc>
                        <a:spcAft>
                          <a:spcPts val="800"/>
                        </a:spcAft>
                      </a:pPr>
                      <a:r>
                        <a:rPr lang="fr-FR" sz="1600" dirty="0">
                          <a:effectLst/>
                          <a:latin typeface="Times New Roman" panose="02020603050405020304" pitchFamily="18" charset="0"/>
                          <a:cs typeface="Times New Roman" panose="02020603050405020304" pitchFamily="18" charset="0"/>
                        </a:rPr>
                        <a:t>38</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tc>
                  <a:txBody>
                    <a:bodyPr/>
                    <a:lstStyle/>
                    <a:p>
                      <a:pPr algn="ctr">
                        <a:lnSpc>
                          <a:spcPct val="107000"/>
                        </a:lnSpc>
                        <a:spcAft>
                          <a:spcPts val="800"/>
                        </a:spcAft>
                      </a:pPr>
                      <a:r>
                        <a:rPr lang="fr-FR" sz="1600">
                          <a:effectLst/>
                          <a:latin typeface="Times New Roman" panose="02020603050405020304" pitchFamily="18" charset="0"/>
                          <a:cs typeface="Times New Roman" panose="02020603050405020304" pitchFamily="18" charset="0"/>
                        </a:rPr>
                        <a:t>17,04%</a:t>
                      </a:r>
                      <a:endParaRPr lang="fr-F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extLst>
                  <a:ext uri="{0D108BD9-81ED-4DB2-BD59-A6C34878D82A}">
                    <a16:rowId xmlns:a16="http://schemas.microsoft.com/office/drawing/2014/main" val="4125236400"/>
                  </a:ext>
                </a:extLst>
              </a:tr>
              <a:tr h="276501">
                <a:tc>
                  <a:txBody>
                    <a:bodyPr/>
                    <a:lstStyle/>
                    <a:p>
                      <a:pPr>
                        <a:lnSpc>
                          <a:spcPct val="107000"/>
                        </a:lnSpc>
                        <a:spcAft>
                          <a:spcPts val="800"/>
                        </a:spcAft>
                      </a:pPr>
                      <a:r>
                        <a:rPr lang="fr-FR" sz="1600" dirty="0">
                          <a:effectLst/>
                          <a:latin typeface="Times New Roman" panose="02020603050405020304" pitchFamily="18" charset="0"/>
                          <a:cs typeface="Times New Roman" panose="02020603050405020304" pitchFamily="18" charset="0"/>
                        </a:rPr>
                        <a:t>Prix meilleur</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tc>
                  <a:txBody>
                    <a:bodyPr/>
                    <a:lstStyle/>
                    <a:p>
                      <a:pPr algn="ctr">
                        <a:lnSpc>
                          <a:spcPct val="107000"/>
                        </a:lnSpc>
                        <a:spcAft>
                          <a:spcPts val="800"/>
                        </a:spcAft>
                      </a:pPr>
                      <a:r>
                        <a:rPr lang="fr-FR" sz="1600" dirty="0">
                          <a:effectLst/>
                          <a:latin typeface="Times New Roman" panose="02020603050405020304" pitchFamily="18" charset="0"/>
                          <a:cs typeface="Times New Roman" panose="02020603050405020304" pitchFamily="18" charset="0"/>
                        </a:rPr>
                        <a:t>14</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tc>
                  <a:txBody>
                    <a:bodyPr/>
                    <a:lstStyle/>
                    <a:p>
                      <a:pPr algn="ctr">
                        <a:lnSpc>
                          <a:spcPct val="107000"/>
                        </a:lnSpc>
                        <a:spcAft>
                          <a:spcPts val="800"/>
                        </a:spcAft>
                      </a:pPr>
                      <a:r>
                        <a:rPr lang="fr-FR" sz="1600">
                          <a:effectLst/>
                          <a:latin typeface="Times New Roman" panose="02020603050405020304" pitchFamily="18" charset="0"/>
                          <a:cs typeface="Times New Roman" panose="02020603050405020304" pitchFamily="18" charset="0"/>
                        </a:rPr>
                        <a:t>6,28%</a:t>
                      </a:r>
                      <a:endParaRPr lang="fr-F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extLst>
                  <a:ext uri="{0D108BD9-81ED-4DB2-BD59-A6C34878D82A}">
                    <a16:rowId xmlns:a16="http://schemas.microsoft.com/office/drawing/2014/main" val="1630502574"/>
                  </a:ext>
                </a:extLst>
              </a:tr>
              <a:tr h="572989">
                <a:tc>
                  <a:txBody>
                    <a:bodyPr/>
                    <a:lstStyle/>
                    <a:p>
                      <a:pPr>
                        <a:lnSpc>
                          <a:spcPct val="107000"/>
                        </a:lnSpc>
                        <a:spcAft>
                          <a:spcPts val="800"/>
                        </a:spcAft>
                      </a:pPr>
                      <a:r>
                        <a:rPr lang="fr-FR" sz="1600" dirty="0">
                          <a:effectLst/>
                          <a:latin typeface="Times New Roman" panose="02020603050405020304" pitchFamily="18" charset="0"/>
                          <a:cs typeface="Times New Roman" panose="02020603050405020304" pitchFamily="18" charset="0"/>
                        </a:rPr>
                        <a:t>Frais de transport supporté par l'acheteur</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tc>
                  <a:txBody>
                    <a:bodyPr/>
                    <a:lstStyle/>
                    <a:p>
                      <a:pPr algn="ctr">
                        <a:lnSpc>
                          <a:spcPct val="107000"/>
                        </a:lnSpc>
                        <a:spcAft>
                          <a:spcPts val="800"/>
                        </a:spcAft>
                      </a:pPr>
                      <a:r>
                        <a:rPr lang="fr-FR" sz="1600" dirty="0">
                          <a:effectLst/>
                          <a:latin typeface="Times New Roman" panose="02020603050405020304" pitchFamily="18" charset="0"/>
                          <a:cs typeface="Times New Roman" panose="02020603050405020304" pitchFamily="18" charset="0"/>
                        </a:rPr>
                        <a:t>28</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tc>
                  <a:txBody>
                    <a:bodyPr/>
                    <a:lstStyle/>
                    <a:p>
                      <a:pPr algn="ctr">
                        <a:lnSpc>
                          <a:spcPct val="107000"/>
                        </a:lnSpc>
                        <a:spcAft>
                          <a:spcPts val="800"/>
                        </a:spcAft>
                      </a:pPr>
                      <a:r>
                        <a:rPr lang="fr-FR" sz="1600">
                          <a:effectLst/>
                          <a:latin typeface="Times New Roman" panose="02020603050405020304" pitchFamily="18" charset="0"/>
                          <a:cs typeface="Times New Roman" panose="02020603050405020304" pitchFamily="18" charset="0"/>
                        </a:rPr>
                        <a:t>12,55%</a:t>
                      </a:r>
                      <a:endParaRPr lang="fr-F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extLst>
                  <a:ext uri="{0D108BD9-81ED-4DB2-BD59-A6C34878D82A}">
                    <a16:rowId xmlns:a16="http://schemas.microsoft.com/office/drawing/2014/main" val="2941061096"/>
                  </a:ext>
                </a:extLst>
              </a:tr>
              <a:tr h="276501">
                <a:tc>
                  <a:txBody>
                    <a:bodyPr/>
                    <a:lstStyle/>
                    <a:p>
                      <a:pPr>
                        <a:lnSpc>
                          <a:spcPct val="107000"/>
                        </a:lnSpc>
                        <a:spcAft>
                          <a:spcPts val="800"/>
                        </a:spcAft>
                      </a:pPr>
                      <a:r>
                        <a:rPr lang="fr-FR" sz="1600" dirty="0">
                          <a:effectLst/>
                          <a:latin typeface="Times New Roman" panose="02020603050405020304" pitchFamily="18" charset="0"/>
                          <a:cs typeface="Times New Roman" panose="02020603050405020304" pitchFamily="18" charset="0"/>
                        </a:rPr>
                        <a:t>Appui financier ou crédit</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tc>
                  <a:txBody>
                    <a:bodyPr/>
                    <a:lstStyle/>
                    <a:p>
                      <a:pPr algn="ctr">
                        <a:lnSpc>
                          <a:spcPct val="107000"/>
                        </a:lnSpc>
                        <a:spcAft>
                          <a:spcPts val="800"/>
                        </a:spcAft>
                      </a:pPr>
                      <a:r>
                        <a:rPr lang="fr-FR" sz="1600" dirty="0">
                          <a:effectLst/>
                          <a:latin typeface="Times New Roman" panose="02020603050405020304" pitchFamily="18" charset="0"/>
                          <a:cs typeface="Times New Roman" panose="02020603050405020304" pitchFamily="18" charset="0"/>
                        </a:rPr>
                        <a:t>17</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tc>
                  <a:txBody>
                    <a:bodyPr/>
                    <a:lstStyle/>
                    <a:p>
                      <a:pPr algn="ctr">
                        <a:lnSpc>
                          <a:spcPct val="107000"/>
                        </a:lnSpc>
                        <a:spcAft>
                          <a:spcPts val="800"/>
                        </a:spcAft>
                      </a:pPr>
                      <a:r>
                        <a:rPr lang="fr-FR" sz="1600" dirty="0">
                          <a:effectLst/>
                          <a:latin typeface="Times New Roman" panose="02020603050405020304" pitchFamily="18" charset="0"/>
                          <a:cs typeface="Times New Roman" panose="02020603050405020304" pitchFamily="18" charset="0"/>
                        </a:rPr>
                        <a:t>7,62%</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extLst>
                  <a:ext uri="{0D108BD9-81ED-4DB2-BD59-A6C34878D82A}">
                    <a16:rowId xmlns:a16="http://schemas.microsoft.com/office/drawing/2014/main" val="2952893741"/>
                  </a:ext>
                </a:extLst>
              </a:tr>
              <a:tr h="572989">
                <a:tc>
                  <a:txBody>
                    <a:bodyPr/>
                    <a:lstStyle/>
                    <a:p>
                      <a:pPr>
                        <a:lnSpc>
                          <a:spcPct val="107000"/>
                        </a:lnSpc>
                        <a:spcAft>
                          <a:spcPts val="800"/>
                        </a:spcAft>
                      </a:pPr>
                      <a:r>
                        <a:rPr lang="fr-FR" sz="1600" dirty="0">
                          <a:effectLst/>
                          <a:latin typeface="Times New Roman" panose="02020603050405020304" pitchFamily="18" charset="0"/>
                          <a:cs typeface="Times New Roman" panose="02020603050405020304" pitchFamily="18" charset="0"/>
                        </a:rPr>
                        <a:t>Appui non financier (engrais, herbicides et autres)</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tc>
                  <a:txBody>
                    <a:bodyPr/>
                    <a:lstStyle/>
                    <a:p>
                      <a:pPr algn="ctr">
                        <a:lnSpc>
                          <a:spcPct val="107000"/>
                        </a:lnSpc>
                        <a:spcAft>
                          <a:spcPts val="800"/>
                        </a:spcAft>
                      </a:pPr>
                      <a:r>
                        <a:rPr lang="fr-FR" sz="1600" dirty="0">
                          <a:effectLst/>
                          <a:latin typeface="Times New Roman" panose="02020603050405020304" pitchFamily="18" charset="0"/>
                          <a:cs typeface="Times New Roman" panose="02020603050405020304" pitchFamily="18" charset="0"/>
                        </a:rPr>
                        <a:t>35</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tc>
                  <a:txBody>
                    <a:bodyPr/>
                    <a:lstStyle/>
                    <a:p>
                      <a:pPr algn="ctr">
                        <a:lnSpc>
                          <a:spcPct val="107000"/>
                        </a:lnSpc>
                        <a:spcAft>
                          <a:spcPts val="800"/>
                        </a:spcAft>
                      </a:pPr>
                      <a:r>
                        <a:rPr lang="fr-FR" sz="1600" dirty="0">
                          <a:effectLst/>
                          <a:latin typeface="Times New Roman" panose="02020603050405020304" pitchFamily="18" charset="0"/>
                          <a:cs typeface="Times New Roman" panose="02020603050405020304" pitchFamily="18" charset="0"/>
                        </a:rPr>
                        <a:t>15,70%</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extLst>
                  <a:ext uri="{0D108BD9-81ED-4DB2-BD59-A6C34878D82A}">
                    <a16:rowId xmlns:a16="http://schemas.microsoft.com/office/drawing/2014/main" val="2002352129"/>
                  </a:ext>
                </a:extLst>
              </a:tr>
              <a:tr h="539855">
                <a:tc>
                  <a:txBody>
                    <a:bodyPr/>
                    <a:lstStyle/>
                    <a:p>
                      <a:pPr>
                        <a:lnSpc>
                          <a:spcPct val="107000"/>
                        </a:lnSpc>
                        <a:spcAft>
                          <a:spcPts val="800"/>
                        </a:spcAft>
                      </a:pPr>
                      <a:r>
                        <a:rPr lang="fr-FR" sz="1600" dirty="0">
                          <a:effectLst/>
                          <a:latin typeface="Times New Roman" panose="02020603050405020304" pitchFamily="18" charset="0"/>
                          <a:cs typeface="Times New Roman" panose="02020603050405020304" pitchFamily="18" charset="0"/>
                        </a:rPr>
                        <a:t>Total</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tc>
                  <a:txBody>
                    <a:bodyPr/>
                    <a:lstStyle/>
                    <a:p>
                      <a:pPr algn="ctr">
                        <a:lnSpc>
                          <a:spcPct val="107000"/>
                        </a:lnSpc>
                        <a:spcAft>
                          <a:spcPts val="800"/>
                        </a:spcAft>
                      </a:pPr>
                      <a:r>
                        <a:rPr lang="fr-FR" sz="1600" dirty="0">
                          <a:effectLst/>
                          <a:latin typeface="Times New Roman" panose="02020603050405020304" pitchFamily="18" charset="0"/>
                          <a:cs typeface="Times New Roman" panose="02020603050405020304" pitchFamily="18" charset="0"/>
                        </a:rPr>
                        <a:t>223</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tc>
                  <a:txBody>
                    <a:bodyPr/>
                    <a:lstStyle/>
                    <a:p>
                      <a:pPr algn="ctr">
                        <a:lnSpc>
                          <a:spcPct val="107000"/>
                        </a:lnSpc>
                        <a:spcAft>
                          <a:spcPts val="800"/>
                        </a:spcAft>
                      </a:pPr>
                      <a:r>
                        <a:rPr lang="fr-FR" sz="1600" dirty="0">
                          <a:effectLst/>
                          <a:latin typeface="Times New Roman" panose="02020603050405020304" pitchFamily="18" charset="0"/>
                          <a:cs typeface="Times New Roman" panose="02020603050405020304" pitchFamily="18" charset="0"/>
                        </a:rPr>
                        <a:t>100%</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161" marR="40161" marT="0" marB="0" anchor="b"/>
                </a:tc>
                <a:extLst>
                  <a:ext uri="{0D108BD9-81ED-4DB2-BD59-A6C34878D82A}">
                    <a16:rowId xmlns:a16="http://schemas.microsoft.com/office/drawing/2014/main" val="1810961186"/>
                  </a:ext>
                </a:extLst>
              </a:tr>
            </a:tbl>
          </a:graphicData>
        </a:graphic>
      </p:graphicFrame>
    </p:spTree>
    <p:extLst>
      <p:ext uri="{BB962C8B-B14F-4D97-AF65-F5344CB8AC3E}">
        <p14:creationId xmlns:p14="http://schemas.microsoft.com/office/powerpoint/2010/main" val="2541182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7" name="ZoneTexte 6">
            <a:extLst>
              <a:ext uri="{FF2B5EF4-FFF2-40B4-BE49-F238E27FC236}">
                <a16:creationId xmlns:a16="http://schemas.microsoft.com/office/drawing/2014/main" id="{8ABECF34-170F-AE42-0D5D-3867FE39A438}"/>
              </a:ext>
            </a:extLst>
          </p:cNvPr>
          <p:cNvSpPr txBox="1"/>
          <p:nvPr/>
        </p:nvSpPr>
        <p:spPr>
          <a:xfrm>
            <a:off x="960600" y="2103595"/>
            <a:ext cx="2634247" cy="1077218"/>
          </a:xfrm>
          <a:prstGeom prst="rect">
            <a:avLst/>
          </a:prstGeom>
          <a:noFill/>
        </p:spPr>
        <p:txBody>
          <a:bodyPr wrap="square" rtlCol="0">
            <a:spAutoFit/>
          </a:bodyPr>
          <a:lstStyle/>
          <a:p>
            <a:r>
              <a:rPr lang="fr-FR" sz="3200" i="0" u="none" strike="noStrike" dirty="0">
                <a:solidFill>
                  <a:srgbClr val="ED874E"/>
                </a:solidFill>
                <a:effectLst/>
                <a:latin typeface="DM sans" pitchFamily="2" charset="0"/>
              </a:rPr>
              <a:t>Méthode quantitative</a:t>
            </a:r>
          </a:p>
        </p:txBody>
      </p:sp>
      <p:sp>
        <p:nvSpPr>
          <p:cNvPr id="11" name="ZoneTexte 10">
            <a:extLst>
              <a:ext uri="{FF2B5EF4-FFF2-40B4-BE49-F238E27FC236}">
                <a16:creationId xmlns:a16="http://schemas.microsoft.com/office/drawing/2014/main" id="{A6DBE520-4174-673A-1514-0223908DA7F0}"/>
              </a:ext>
            </a:extLst>
          </p:cNvPr>
          <p:cNvSpPr txBox="1"/>
          <p:nvPr/>
        </p:nvSpPr>
        <p:spPr>
          <a:xfrm>
            <a:off x="960600" y="3964748"/>
            <a:ext cx="2634247" cy="1077218"/>
          </a:xfrm>
          <a:prstGeom prst="rect">
            <a:avLst/>
          </a:prstGeom>
          <a:noFill/>
        </p:spPr>
        <p:txBody>
          <a:bodyPr wrap="square" rtlCol="0">
            <a:spAutoFit/>
          </a:bodyPr>
          <a:lstStyle/>
          <a:p>
            <a:r>
              <a:rPr lang="fr-FR" sz="3200" i="0" u="none" strike="noStrike" dirty="0">
                <a:solidFill>
                  <a:srgbClr val="ED874E"/>
                </a:solidFill>
                <a:effectLst/>
                <a:latin typeface="DM sans" pitchFamily="2" charset="0"/>
              </a:rPr>
              <a:t>Méthode qualitative</a:t>
            </a:r>
          </a:p>
        </p:txBody>
      </p:sp>
      <p:sp>
        <p:nvSpPr>
          <p:cNvPr id="2" name="Rectangle 1">
            <a:extLst>
              <a:ext uri="{FF2B5EF4-FFF2-40B4-BE49-F238E27FC236}">
                <a16:creationId xmlns:a16="http://schemas.microsoft.com/office/drawing/2014/main" id="{15ABC913-32E7-3DDF-28BA-2A954F7A0B30}"/>
              </a:ext>
            </a:extLst>
          </p:cNvPr>
          <p:cNvSpPr/>
          <p:nvPr/>
        </p:nvSpPr>
        <p:spPr>
          <a:xfrm>
            <a:off x="833722" y="789678"/>
            <a:ext cx="3558984" cy="5305849"/>
          </a:xfrm>
          <a:prstGeom prst="rect">
            <a:avLst/>
          </a:prstGeom>
          <a:solidFill>
            <a:srgbClr val="3E8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a:extLst>
              <a:ext uri="{FF2B5EF4-FFF2-40B4-BE49-F238E27FC236}">
                <a16:creationId xmlns:a16="http://schemas.microsoft.com/office/drawing/2014/main" id="{F024E92E-7A4F-74FC-20F8-3C18CE14A5DF}"/>
              </a:ext>
            </a:extLst>
          </p:cNvPr>
          <p:cNvCxnSpPr>
            <a:cxnSpLocks/>
          </p:cNvCxnSpPr>
          <p:nvPr/>
        </p:nvCxnSpPr>
        <p:spPr>
          <a:xfrm>
            <a:off x="887510" y="2667000"/>
            <a:ext cx="35589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687D3723-301A-E0F8-C849-393769318D9B}"/>
              </a:ext>
            </a:extLst>
          </p:cNvPr>
          <p:cNvSpPr txBox="1"/>
          <p:nvPr/>
        </p:nvSpPr>
        <p:spPr>
          <a:xfrm>
            <a:off x="1156446" y="1369253"/>
            <a:ext cx="3236259" cy="769441"/>
          </a:xfrm>
          <a:prstGeom prst="rect">
            <a:avLst/>
          </a:prstGeom>
          <a:noFill/>
        </p:spPr>
        <p:txBody>
          <a:bodyPr wrap="square" rtlCol="0">
            <a:spAutoFit/>
          </a:bodyPr>
          <a:lstStyle/>
          <a:p>
            <a:r>
              <a:rPr lang="fr-FR" sz="4400" b="1" dirty="0">
                <a:solidFill>
                  <a:schemeClr val="bg1"/>
                </a:solidFill>
                <a:latin typeface="Times New Roman" panose="02020603050405020304" pitchFamily="18" charset="0"/>
                <a:cs typeface="Times New Roman" panose="02020603050405020304" pitchFamily="18" charset="0"/>
              </a:rPr>
              <a:t>Résultats</a:t>
            </a:r>
            <a:endParaRPr lang="fr-FR" sz="4400" dirty="0">
              <a:solidFill>
                <a:schemeClr val="bg1"/>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C3051F95-4386-415C-5206-8428D2EC3DA1}"/>
              </a:ext>
            </a:extLst>
          </p:cNvPr>
          <p:cNvSpPr txBox="1"/>
          <p:nvPr/>
        </p:nvSpPr>
        <p:spPr>
          <a:xfrm>
            <a:off x="927546" y="2843376"/>
            <a:ext cx="3052374" cy="707886"/>
          </a:xfrm>
          <a:prstGeom prst="rect">
            <a:avLst/>
          </a:prstGeom>
          <a:noFill/>
        </p:spPr>
        <p:txBody>
          <a:bodyPr wrap="square" rtlCol="0">
            <a:spAutoFit/>
          </a:bodyPr>
          <a:lstStyle/>
          <a:p>
            <a:pPr algn="just"/>
            <a:r>
              <a:rPr lang="fr-FR" sz="2000" dirty="0">
                <a:solidFill>
                  <a:schemeClr val="bg1"/>
                </a:solidFill>
                <a:latin typeface="Times New Roman" panose="02020603050405020304" pitchFamily="18" charset="0"/>
                <a:cs typeface="Times New Roman" panose="02020603050405020304" pitchFamily="18" charset="0"/>
              </a:rPr>
              <a:t>Résultat phase qualitative exploratoire</a:t>
            </a:r>
            <a:endParaRPr lang="fr-FR" sz="2000" i="0" u="none" strike="noStrike" dirty="0">
              <a:solidFill>
                <a:schemeClr val="bg1"/>
              </a:solidFill>
              <a:effectLst/>
              <a:latin typeface="Times New Roman" panose="02020603050405020304" pitchFamily="18" charset="0"/>
              <a:cs typeface="Times New Roman" panose="02020603050405020304" pitchFamily="18" charset="0"/>
            </a:endParaRPr>
          </a:p>
        </p:txBody>
      </p:sp>
      <p:sp>
        <p:nvSpPr>
          <p:cNvPr id="14" name="ZoneTexte 13">
            <a:extLst>
              <a:ext uri="{FF2B5EF4-FFF2-40B4-BE49-F238E27FC236}">
                <a16:creationId xmlns:a16="http://schemas.microsoft.com/office/drawing/2014/main" id="{ED550C9B-6237-AB6A-B2B5-53CEA2FCC38F}"/>
              </a:ext>
            </a:extLst>
          </p:cNvPr>
          <p:cNvSpPr txBox="1"/>
          <p:nvPr/>
        </p:nvSpPr>
        <p:spPr>
          <a:xfrm>
            <a:off x="985659" y="4015746"/>
            <a:ext cx="3049464" cy="861774"/>
          </a:xfrm>
          <a:prstGeom prst="rect">
            <a:avLst/>
          </a:prstGeom>
          <a:noFill/>
        </p:spPr>
        <p:txBody>
          <a:bodyPr wrap="square" rtlCol="0">
            <a:spAutoFit/>
          </a:bodyPr>
          <a:lstStyle/>
          <a:p>
            <a:pPr algn="just"/>
            <a:r>
              <a:rPr lang="fr-FR" b="0" i="0" u="none" strike="noStrike" dirty="0">
                <a:solidFill>
                  <a:schemeClr val="bg1"/>
                </a:solidFill>
                <a:effectLst/>
                <a:latin typeface="Times New Roman" panose="02020603050405020304" pitchFamily="18" charset="0"/>
                <a:ea typeface="Open sans" panose="020B0606030504020204" pitchFamily="34" charset="0"/>
                <a:cs typeface="Times New Roman" panose="02020603050405020304" pitchFamily="18" charset="0"/>
              </a:rPr>
              <a:t>Tableau 3: Crise, choix du canal de commercialisation</a:t>
            </a:r>
          </a:p>
          <a:p>
            <a:pPr algn="just"/>
            <a:endParaRPr lang="fr-FR" sz="14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ableau 2">
            <a:extLst>
              <a:ext uri="{FF2B5EF4-FFF2-40B4-BE49-F238E27FC236}">
                <a16:creationId xmlns:a16="http://schemas.microsoft.com/office/drawing/2014/main" id="{D1438F72-E4F4-8C47-4C5E-DFB63034D211}"/>
              </a:ext>
            </a:extLst>
          </p:cNvPr>
          <p:cNvGraphicFramePr>
            <a:graphicFrameLocks noGrp="1"/>
          </p:cNvGraphicFramePr>
          <p:nvPr>
            <p:extLst>
              <p:ext uri="{D42A27DB-BD31-4B8C-83A1-F6EECF244321}">
                <p14:modId xmlns:p14="http://schemas.microsoft.com/office/powerpoint/2010/main" val="1287245457"/>
              </p:ext>
            </p:extLst>
          </p:nvPr>
        </p:nvGraphicFramePr>
        <p:xfrm>
          <a:off x="4392705" y="789677"/>
          <a:ext cx="6932518" cy="5268693"/>
        </p:xfrm>
        <a:graphic>
          <a:graphicData uri="http://schemas.openxmlformats.org/drawingml/2006/table">
            <a:tbl>
              <a:tblPr firstRow="1" firstCol="1" bandRow="1">
                <a:tableStyleId>{5C22544A-7EE6-4342-B048-85BDC9FD1C3A}</a:tableStyleId>
              </a:tblPr>
              <a:tblGrid>
                <a:gridCol w="881253">
                  <a:extLst>
                    <a:ext uri="{9D8B030D-6E8A-4147-A177-3AD203B41FA5}">
                      <a16:colId xmlns:a16="http://schemas.microsoft.com/office/drawing/2014/main" val="2262172481"/>
                    </a:ext>
                  </a:extLst>
                </a:gridCol>
                <a:gridCol w="1299847">
                  <a:extLst>
                    <a:ext uri="{9D8B030D-6E8A-4147-A177-3AD203B41FA5}">
                      <a16:colId xmlns:a16="http://schemas.microsoft.com/office/drawing/2014/main" val="3608108460"/>
                    </a:ext>
                  </a:extLst>
                </a:gridCol>
                <a:gridCol w="2866984">
                  <a:extLst>
                    <a:ext uri="{9D8B030D-6E8A-4147-A177-3AD203B41FA5}">
                      <a16:colId xmlns:a16="http://schemas.microsoft.com/office/drawing/2014/main" val="4168992158"/>
                    </a:ext>
                  </a:extLst>
                </a:gridCol>
                <a:gridCol w="1884434">
                  <a:extLst>
                    <a:ext uri="{9D8B030D-6E8A-4147-A177-3AD203B41FA5}">
                      <a16:colId xmlns:a16="http://schemas.microsoft.com/office/drawing/2014/main" val="1829576409"/>
                    </a:ext>
                  </a:extLst>
                </a:gridCol>
              </a:tblGrid>
              <a:tr h="431280">
                <a:tc gridSpan="2">
                  <a:txBody>
                    <a:bodyPr/>
                    <a:lstStyle/>
                    <a:p>
                      <a:pPr algn="ctr">
                        <a:lnSpc>
                          <a:spcPct val="15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100" kern="1400" dirty="0">
                          <a:effectLst/>
                          <a:latin typeface="Times New Roman" panose="02020603050405020304" pitchFamily="18" charset="0"/>
                          <a:cs typeface="Times New Roman" panose="02020603050405020304" pitchFamily="18" charset="0"/>
                        </a:rPr>
                        <a:t>Variable</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84" marR="41884" marT="0" marB="0" anchor="ctr"/>
                </a:tc>
                <a:tc hMerge="1">
                  <a:txBody>
                    <a:bodyPr/>
                    <a:lstStyle/>
                    <a:p>
                      <a:endParaRPr lang="fr-FR"/>
                    </a:p>
                  </a:txBody>
                  <a:tcPr/>
                </a:tc>
                <a:tc>
                  <a:txBody>
                    <a:bodyPr/>
                    <a:lstStyle/>
                    <a:p>
                      <a:pPr algn="ctr">
                        <a:lnSpc>
                          <a:spcPct val="15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100" kern="1400">
                          <a:effectLst/>
                          <a:latin typeface="Times New Roman" panose="02020603050405020304" pitchFamily="18" charset="0"/>
                          <a:cs typeface="Times New Roman" panose="02020603050405020304" pitchFamily="18" charset="0"/>
                        </a:rPr>
                        <a:t>Description</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84" marR="41884" marT="0" marB="0" anchor="ctr"/>
                </a:tc>
                <a:tc>
                  <a:txBody>
                    <a:bodyPr/>
                    <a:lstStyle/>
                    <a:p>
                      <a:pPr algn="ctr">
                        <a:lnSpc>
                          <a:spcPct val="15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100" kern="1400">
                          <a:effectLst/>
                          <a:latin typeface="Times New Roman" panose="02020603050405020304" pitchFamily="18" charset="0"/>
                          <a:cs typeface="Times New Roman" panose="02020603050405020304" pitchFamily="18" charset="0"/>
                        </a:rPr>
                        <a:t>Proportion</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84" marR="41884" marT="0" marB="0" anchor="ctr"/>
                </a:tc>
                <a:extLst>
                  <a:ext uri="{0D108BD9-81ED-4DB2-BD59-A6C34878D82A}">
                    <a16:rowId xmlns:a16="http://schemas.microsoft.com/office/drawing/2014/main" val="1123197427"/>
                  </a:ext>
                </a:extLst>
              </a:tr>
              <a:tr h="617994">
                <a:tc rowSpan="7">
                  <a:txBody>
                    <a:bodyPr/>
                    <a:lstStyle/>
                    <a:p>
                      <a:pPr algn="ctr">
                        <a:lnSpc>
                          <a:spcPct val="15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100" kern="1400" dirty="0">
                          <a:effectLst/>
                          <a:latin typeface="Times New Roman" panose="02020603050405020304" pitchFamily="18" charset="0"/>
                          <a:cs typeface="Times New Roman" panose="02020603050405020304" pitchFamily="18" charset="0"/>
                        </a:rPr>
                        <a:t>Nature de crise</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84" marR="41884" marT="0" marB="0" anchor="ctr"/>
                </a:tc>
                <a:tc rowSpan="2">
                  <a:txBody>
                    <a:bodyPr/>
                    <a:lstStyle/>
                    <a:p>
                      <a:pPr algn="ctr">
                        <a:lnSpc>
                          <a:spcPct val="15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100" kern="1400" dirty="0">
                          <a:effectLst/>
                          <a:latin typeface="Times New Roman" panose="02020603050405020304" pitchFamily="18" charset="0"/>
                          <a:cs typeface="Times New Roman" panose="02020603050405020304" pitchFamily="18" charset="0"/>
                        </a:rPr>
                        <a:t>Economique</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84" marR="41884" marT="0" marB="0" anchor="ctr"/>
                </a:tc>
                <a:tc>
                  <a:txBody>
                    <a:bodyPr/>
                    <a:lstStyle/>
                    <a:p>
                      <a:pPr algn="ctr">
                        <a:lnSpc>
                          <a:spcPct val="15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100" kern="1400" dirty="0">
                          <a:effectLst/>
                          <a:latin typeface="Times New Roman" panose="02020603050405020304" pitchFamily="18" charset="0"/>
                          <a:cs typeface="Times New Roman" panose="02020603050405020304" pitchFamily="18" charset="0"/>
                        </a:rPr>
                        <a:t>Baisse des prix au producteur</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84" marR="41884" marT="0" marB="0" anchor="ctr"/>
                </a:tc>
                <a:tc>
                  <a:txBody>
                    <a:bodyPr/>
                    <a:lstStyle/>
                    <a:p>
                      <a:pPr algn="ctr">
                        <a:lnSpc>
                          <a:spcPct val="15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100" kern="1400">
                          <a:effectLst/>
                          <a:latin typeface="Times New Roman" panose="02020603050405020304" pitchFamily="18" charset="0"/>
                          <a:cs typeface="Times New Roman" panose="02020603050405020304" pitchFamily="18" charset="0"/>
                        </a:rPr>
                        <a:t>100%</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84" marR="41884" marT="0" marB="0" anchor="ctr"/>
                </a:tc>
                <a:extLst>
                  <a:ext uri="{0D108BD9-81ED-4DB2-BD59-A6C34878D82A}">
                    <a16:rowId xmlns:a16="http://schemas.microsoft.com/office/drawing/2014/main" val="2249024737"/>
                  </a:ext>
                </a:extLst>
              </a:tr>
              <a:tr h="617994">
                <a:tc vMerge="1">
                  <a:txBody>
                    <a:bodyPr/>
                    <a:lstStyle/>
                    <a:p>
                      <a:endParaRPr lang="fr-FR"/>
                    </a:p>
                  </a:txBody>
                  <a:tcPr/>
                </a:tc>
                <a:tc vMerge="1">
                  <a:txBody>
                    <a:bodyPr/>
                    <a:lstStyle/>
                    <a:p>
                      <a:endParaRPr lang="fr-FR"/>
                    </a:p>
                  </a:txBody>
                  <a:tcPr/>
                </a:tc>
                <a:tc>
                  <a:txBody>
                    <a:bodyPr/>
                    <a:lstStyle/>
                    <a:p>
                      <a:pPr algn="ctr">
                        <a:lnSpc>
                          <a:spcPct val="15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100" kern="1400" dirty="0">
                          <a:effectLst/>
                          <a:latin typeface="Times New Roman" panose="02020603050405020304" pitchFamily="18" charset="0"/>
                          <a:cs typeface="Times New Roman" panose="02020603050405020304" pitchFamily="18" charset="0"/>
                        </a:rPr>
                        <a:t>Hausse des prix des intrants (engrais, herbicides, fongicides)</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84" marR="41884" marT="0" marB="0" anchor="ctr"/>
                </a:tc>
                <a:tc>
                  <a:txBody>
                    <a:bodyPr/>
                    <a:lstStyle/>
                    <a:p>
                      <a:pPr algn="ctr">
                        <a:lnSpc>
                          <a:spcPct val="15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100" kern="1400" dirty="0">
                          <a:effectLst/>
                          <a:latin typeface="Times New Roman" panose="02020603050405020304" pitchFamily="18" charset="0"/>
                          <a:cs typeface="Times New Roman" panose="02020603050405020304" pitchFamily="18" charset="0"/>
                        </a:rPr>
                        <a:t>100%</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84" marR="41884" marT="0" marB="0" anchor="ctr"/>
                </a:tc>
                <a:extLst>
                  <a:ext uri="{0D108BD9-81ED-4DB2-BD59-A6C34878D82A}">
                    <a16:rowId xmlns:a16="http://schemas.microsoft.com/office/drawing/2014/main" val="1282082383"/>
                  </a:ext>
                </a:extLst>
              </a:tr>
              <a:tr h="431280">
                <a:tc vMerge="1">
                  <a:txBody>
                    <a:bodyPr/>
                    <a:lstStyle/>
                    <a:p>
                      <a:endParaRPr lang="fr-FR"/>
                    </a:p>
                  </a:txBody>
                  <a:tcPr/>
                </a:tc>
                <a:tc rowSpan="2">
                  <a:txBody>
                    <a:bodyPr/>
                    <a:lstStyle/>
                    <a:p>
                      <a:pPr algn="ctr">
                        <a:lnSpc>
                          <a:spcPct val="15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100" kern="1400" dirty="0">
                          <a:effectLst/>
                          <a:latin typeface="Times New Roman" panose="02020603050405020304" pitchFamily="18" charset="0"/>
                          <a:cs typeface="Times New Roman" panose="02020603050405020304" pitchFamily="18" charset="0"/>
                        </a:rPr>
                        <a:t>Social</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84" marR="41884" marT="0" marB="0" anchor="ctr"/>
                </a:tc>
                <a:tc>
                  <a:txBody>
                    <a:bodyPr/>
                    <a:lstStyle/>
                    <a:p>
                      <a:pPr algn="ctr">
                        <a:lnSpc>
                          <a:spcPct val="15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100" kern="1400">
                          <a:effectLst/>
                          <a:latin typeface="Times New Roman" panose="02020603050405020304" pitchFamily="18" charset="0"/>
                          <a:cs typeface="Times New Roman" panose="02020603050405020304" pitchFamily="18" charset="0"/>
                        </a:rPr>
                        <a:t>Maladie</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84" marR="41884" marT="0" marB="0" anchor="ctr"/>
                </a:tc>
                <a:tc>
                  <a:txBody>
                    <a:bodyPr/>
                    <a:lstStyle/>
                    <a:p>
                      <a:pPr algn="ctr">
                        <a:lnSpc>
                          <a:spcPct val="15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100" kern="1400">
                          <a:effectLst/>
                          <a:latin typeface="Times New Roman" panose="02020603050405020304" pitchFamily="18" charset="0"/>
                          <a:cs typeface="Times New Roman" panose="02020603050405020304" pitchFamily="18" charset="0"/>
                        </a:rPr>
                        <a:t>95%</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84" marR="41884" marT="0" marB="0" anchor="ctr"/>
                </a:tc>
                <a:extLst>
                  <a:ext uri="{0D108BD9-81ED-4DB2-BD59-A6C34878D82A}">
                    <a16:rowId xmlns:a16="http://schemas.microsoft.com/office/drawing/2014/main" val="4016969426"/>
                  </a:ext>
                </a:extLst>
              </a:tr>
              <a:tr h="431280">
                <a:tc vMerge="1">
                  <a:txBody>
                    <a:bodyPr/>
                    <a:lstStyle/>
                    <a:p>
                      <a:endParaRPr lang="fr-FR"/>
                    </a:p>
                  </a:txBody>
                  <a:tcPr/>
                </a:tc>
                <a:tc vMerge="1">
                  <a:txBody>
                    <a:bodyPr/>
                    <a:lstStyle/>
                    <a:p>
                      <a:endParaRPr lang="fr-FR"/>
                    </a:p>
                  </a:txBody>
                  <a:tcPr/>
                </a:tc>
                <a:tc>
                  <a:txBody>
                    <a:bodyPr/>
                    <a:lstStyle/>
                    <a:p>
                      <a:pPr algn="ctr">
                        <a:lnSpc>
                          <a:spcPct val="15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100" kern="1400">
                          <a:effectLst/>
                          <a:latin typeface="Times New Roman" panose="02020603050405020304" pitchFamily="18" charset="0"/>
                          <a:cs typeface="Times New Roman" panose="02020603050405020304" pitchFamily="18" charset="0"/>
                        </a:rPr>
                        <a:t>Décès</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84" marR="41884" marT="0" marB="0" anchor="ctr"/>
                </a:tc>
                <a:tc>
                  <a:txBody>
                    <a:bodyPr/>
                    <a:lstStyle/>
                    <a:p>
                      <a:pPr algn="ctr">
                        <a:lnSpc>
                          <a:spcPct val="15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100" kern="1400">
                          <a:effectLst/>
                          <a:latin typeface="Times New Roman" panose="02020603050405020304" pitchFamily="18" charset="0"/>
                          <a:cs typeface="Times New Roman" panose="02020603050405020304" pitchFamily="18" charset="0"/>
                        </a:rPr>
                        <a:t>70%</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84" marR="41884" marT="0" marB="0" anchor="ctr"/>
                </a:tc>
                <a:extLst>
                  <a:ext uri="{0D108BD9-81ED-4DB2-BD59-A6C34878D82A}">
                    <a16:rowId xmlns:a16="http://schemas.microsoft.com/office/drawing/2014/main" val="2187838657"/>
                  </a:ext>
                </a:extLst>
              </a:tr>
              <a:tr h="431280">
                <a:tc vMerge="1">
                  <a:txBody>
                    <a:bodyPr/>
                    <a:lstStyle/>
                    <a:p>
                      <a:endParaRPr lang="fr-FR"/>
                    </a:p>
                  </a:txBody>
                  <a:tcPr/>
                </a:tc>
                <a:tc rowSpan="2">
                  <a:txBody>
                    <a:bodyPr/>
                    <a:lstStyle/>
                    <a:p>
                      <a:pPr algn="ctr">
                        <a:lnSpc>
                          <a:spcPct val="15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100" kern="1400" dirty="0">
                          <a:effectLst/>
                          <a:latin typeface="Times New Roman" panose="02020603050405020304" pitchFamily="18" charset="0"/>
                          <a:cs typeface="Times New Roman" panose="02020603050405020304" pitchFamily="18" charset="0"/>
                        </a:rPr>
                        <a:t>Agronomique</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84" marR="41884" marT="0" marB="0" anchor="ctr"/>
                </a:tc>
                <a:tc>
                  <a:txBody>
                    <a:bodyPr/>
                    <a:lstStyle/>
                    <a:p>
                      <a:pPr algn="ctr">
                        <a:lnSpc>
                          <a:spcPct val="15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100" kern="1400">
                          <a:effectLst/>
                          <a:latin typeface="Times New Roman" panose="02020603050405020304" pitchFamily="18" charset="0"/>
                          <a:cs typeface="Times New Roman" panose="02020603050405020304" pitchFamily="18" charset="0"/>
                        </a:rPr>
                        <a:t>Baisse de la production</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84" marR="41884" marT="0" marB="0" anchor="ctr"/>
                </a:tc>
                <a:tc>
                  <a:txBody>
                    <a:bodyPr/>
                    <a:lstStyle/>
                    <a:p>
                      <a:pPr algn="ctr">
                        <a:lnSpc>
                          <a:spcPct val="15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100" kern="1400" dirty="0">
                          <a:effectLst/>
                          <a:latin typeface="Times New Roman" panose="02020603050405020304" pitchFamily="18" charset="0"/>
                          <a:cs typeface="Times New Roman" panose="02020603050405020304" pitchFamily="18" charset="0"/>
                        </a:rPr>
                        <a:t>100%</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84" marR="41884" marT="0" marB="0" anchor="ctr"/>
                </a:tc>
                <a:extLst>
                  <a:ext uri="{0D108BD9-81ED-4DB2-BD59-A6C34878D82A}">
                    <a16:rowId xmlns:a16="http://schemas.microsoft.com/office/drawing/2014/main" val="72922324"/>
                  </a:ext>
                </a:extLst>
              </a:tr>
              <a:tr h="617994">
                <a:tc vMerge="1">
                  <a:txBody>
                    <a:bodyPr/>
                    <a:lstStyle/>
                    <a:p>
                      <a:endParaRPr lang="fr-FR"/>
                    </a:p>
                  </a:txBody>
                  <a:tcPr/>
                </a:tc>
                <a:tc vMerge="1">
                  <a:txBody>
                    <a:bodyPr/>
                    <a:lstStyle/>
                    <a:p>
                      <a:endParaRPr lang="fr-FR"/>
                    </a:p>
                  </a:txBody>
                  <a:tcPr/>
                </a:tc>
                <a:tc>
                  <a:txBody>
                    <a:bodyPr/>
                    <a:lstStyle/>
                    <a:p>
                      <a:pPr algn="ctr">
                        <a:lnSpc>
                          <a:spcPct val="15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100" kern="1400" dirty="0">
                          <a:effectLst/>
                          <a:latin typeface="Times New Roman" panose="02020603050405020304" pitchFamily="18" charset="0"/>
                          <a:cs typeface="Times New Roman" panose="02020603050405020304" pitchFamily="18" charset="0"/>
                        </a:rPr>
                        <a:t>Maladie du verger de cacao</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84" marR="41884" marT="0" marB="0" anchor="ctr"/>
                </a:tc>
                <a:tc>
                  <a:txBody>
                    <a:bodyPr/>
                    <a:lstStyle/>
                    <a:p>
                      <a:pPr algn="ctr">
                        <a:lnSpc>
                          <a:spcPct val="15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100" kern="1400" dirty="0">
                          <a:effectLst/>
                          <a:latin typeface="Times New Roman" panose="02020603050405020304" pitchFamily="18" charset="0"/>
                          <a:cs typeface="Times New Roman" panose="02020603050405020304" pitchFamily="18" charset="0"/>
                        </a:rPr>
                        <a:t>90%</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84" marR="41884" marT="0" marB="0" anchor="ctr"/>
                </a:tc>
                <a:extLst>
                  <a:ext uri="{0D108BD9-81ED-4DB2-BD59-A6C34878D82A}">
                    <a16:rowId xmlns:a16="http://schemas.microsoft.com/office/drawing/2014/main" val="2908027409"/>
                  </a:ext>
                </a:extLst>
              </a:tr>
              <a:tr h="431280">
                <a:tc vMerge="1">
                  <a:txBody>
                    <a:bodyPr/>
                    <a:lstStyle/>
                    <a:p>
                      <a:endParaRPr lang="fr-FR"/>
                    </a:p>
                  </a:txBody>
                  <a:tcPr/>
                </a:tc>
                <a:tc>
                  <a:txBody>
                    <a:bodyPr/>
                    <a:lstStyle/>
                    <a:p>
                      <a:pPr algn="ctr">
                        <a:lnSpc>
                          <a:spcPct val="15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100" kern="1400" dirty="0">
                          <a:effectLst/>
                          <a:latin typeface="Times New Roman" panose="02020603050405020304" pitchFamily="18" charset="0"/>
                          <a:cs typeface="Times New Roman" panose="02020603050405020304" pitchFamily="18" charset="0"/>
                        </a:rPr>
                        <a:t>Sanitaire</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84" marR="41884" marT="0" marB="0" anchor="ctr"/>
                </a:tc>
                <a:tc>
                  <a:txBody>
                    <a:bodyPr/>
                    <a:lstStyle/>
                    <a:p>
                      <a:pPr algn="ctr">
                        <a:lnSpc>
                          <a:spcPct val="15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100" kern="1400" dirty="0">
                          <a:effectLst/>
                          <a:latin typeface="Times New Roman" panose="02020603050405020304" pitchFamily="18" charset="0"/>
                          <a:cs typeface="Times New Roman" panose="02020603050405020304" pitchFamily="18" charset="0"/>
                        </a:rPr>
                        <a:t>Covid-19</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84" marR="41884" marT="0" marB="0" anchor="ctr"/>
                </a:tc>
                <a:tc>
                  <a:txBody>
                    <a:bodyPr/>
                    <a:lstStyle/>
                    <a:p>
                      <a:pPr algn="ctr">
                        <a:lnSpc>
                          <a:spcPct val="15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100" kern="1400">
                          <a:effectLst/>
                          <a:latin typeface="Times New Roman" panose="02020603050405020304" pitchFamily="18" charset="0"/>
                          <a:cs typeface="Times New Roman" panose="02020603050405020304" pitchFamily="18" charset="0"/>
                        </a:rPr>
                        <a:t>100%</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84" marR="41884" marT="0" marB="0" anchor="ctr"/>
                </a:tc>
                <a:extLst>
                  <a:ext uri="{0D108BD9-81ED-4DB2-BD59-A6C34878D82A}">
                    <a16:rowId xmlns:a16="http://schemas.microsoft.com/office/drawing/2014/main" val="1275131801"/>
                  </a:ext>
                </a:extLst>
              </a:tr>
              <a:tr h="640317">
                <a:tc rowSpan="2" gridSpan="2">
                  <a:txBody>
                    <a:bodyPr/>
                    <a:lstStyle/>
                    <a:p>
                      <a:pPr algn="ctr">
                        <a:lnSpc>
                          <a:spcPct val="15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100" kern="1400" dirty="0">
                          <a:effectLst/>
                          <a:latin typeface="Times New Roman" panose="02020603050405020304" pitchFamily="18" charset="0"/>
                          <a:cs typeface="Times New Roman" panose="02020603050405020304" pitchFamily="18" charset="0"/>
                        </a:rPr>
                        <a:t>Choix du circuit de commercialisation</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84" marR="41884" marT="0" marB="0" anchor="ctr"/>
                </a:tc>
                <a:tc rowSpan="2" hMerge="1">
                  <a:txBody>
                    <a:bodyPr/>
                    <a:lstStyle/>
                    <a:p>
                      <a:endParaRPr lang="fr-FR"/>
                    </a:p>
                  </a:txBody>
                  <a:tcPr/>
                </a:tc>
                <a:tc>
                  <a:txBody>
                    <a:bodyPr/>
                    <a:lstStyle/>
                    <a:p>
                      <a:pPr algn="ctr">
                        <a:lnSpc>
                          <a:spcPct val="15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100" kern="1400" dirty="0">
                          <a:solidFill>
                            <a:srgbClr val="FF0000"/>
                          </a:solidFill>
                          <a:effectLst/>
                          <a:latin typeface="Times New Roman" panose="02020603050405020304" pitchFamily="18" charset="0"/>
                          <a:cs typeface="Times New Roman" panose="02020603050405020304" pitchFamily="18" charset="0"/>
                        </a:rPr>
                        <a:t>Coopérative</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84" marR="41884" marT="0" marB="0" anchor="ctr"/>
                </a:tc>
                <a:tc>
                  <a:txBody>
                    <a:bodyPr/>
                    <a:lstStyle/>
                    <a:p>
                      <a:pPr algn="ctr">
                        <a:lnSpc>
                          <a:spcPct val="15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100" kern="1400" dirty="0">
                          <a:solidFill>
                            <a:srgbClr val="FF0000"/>
                          </a:solidFill>
                          <a:effectLst/>
                          <a:latin typeface="Times New Roman" panose="02020603050405020304" pitchFamily="18" charset="0"/>
                          <a:cs typeface="Times New Roman" panose="02020603050405020304" pitchFamily="18" charset="0"/>
                        </a:rPr>
                        <a:t>38%</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84" marR="41884" marT="0" marB="0" anchor="ctr"/>
                </a:tc>
                <a:extLst>
                  <a:ext uri="{0D108BD9-81ED-4DB2-BD59-A6C34878D82A}">
                    <a16:rowId xmlns:a16="http://schemas.microsoft.com/office/drawing/2014/main" val="1952161333"/>
                  </a:ext>
                </a:extLst>
              </a:tr>
              <a:tr h="617994">
                <a:tc gridSpan="2" vMerge="1">
                  <a:txBody>
                    <a:bodyPr/>
                    <a:lstStyle/>
                    <a:p>
                      <a:endParaRPr lang="fr-FR"/>
                    </a:p>
                  </a:txBody>
                  <a:tcPr/>
                </a:tc>
                <a:tc hMerge="1" vMerge="1">
                  <a:txBody>
                    <a:bodyPr/>
                    <a:lstStyle/>
                    <a:p>
                      <a:endParaRPr lang="fr-FR"/>
                    </a:p>
                  </a:txBody>
                  <a:tcPr/>
                </a:tc>
                <a:tc>
                  <a:txBody>
                    <a:bodyPr/>
                    <a:lstStyle/>
                    <a:p>
                      <a:pPr algn="ctr">
                        <a:lnSpc>
                          <a:spcPct val="15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100" kern="1400" dirty="0">
                          <a:solidFill>
                            <a:srgbClr val="FF0000"/>
                          </a:solidFill>
                          <a:effectLst/>
                          <a:latin typeface="Times New Roman" panose="02020603050405020304" pitchFamily="18" charset="0"/>
                          <a:cs typeface="Times New Roman" panose="02020603050405020304" pitchFamily="18" charset="0"/>
                        </a:rPr>
                        <a:t>Hors Coopérative (pisteur)</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84" marR="41884" marT="0" marB="0" anchor="ctr"/>
                </a:tc>
                <a:tc>
                  <a:txBody>
                    <a:bodyPr/>
                    <a:lstStyle/>
                    <a:p>
                      <a:pPr algn="ctr">
                        <a:lnSpc>
                          <a:spcPct val="15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100" kern="1400" dirty="0">
                          <a:solidFill>
                            <a:srgbClr val="FF0000"/>
                          </a:solidFill>
                          <a:effectLst/>
                          <a:latin typeface="Times New Roman" panose="02020603050405020304" pitchFamily="18" charset="0"/>
                          <a:cs typeface="Times New Roman" panose="02020603050405020304" pitchFamily="18" charset="0"/>
                        </a:rPr>
                        <a:t>62%</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884" marR="41884" marT="0" marB="0" anchor="ctr"/>
                </a:tc>
                <a:extLst>
                  <a:ext uri="{0D108BD9-81ED-4DB2-BD59-A6C34878D82A}">
                    <a16:rowId xmlns:a16="http://schemas.microsoft.com/office/drawing/2014/main" val="4234230288"/>
                  </a:ext>
                </a:extLst>
              </a:tr>
            </a:tbl>
          </a:graphicData>
        </a:graphic>
      </p:graphicFrame>
    </p:spTree>
    <p:extLst>
      <p:ext uri="{BB962C8B-B14F-4D97-AF65-F5344CB8AC3E}">
        <p14:creationId xmlns:p14="http://schemas.microsoft.com/office/powerpoint/2010/main" val="3372555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7" name="ZoneTexte 6">
            <a:extLst>
              <a:ext uri="{FF2B5EF4-FFF2-40B4-BE49-F238E27FC236}">
                <a16:creationId xmlns:a16="http://schemas.microsoft.com/office/drawing/2014/main" id="{8ABECF34-170F-AE42-0D5D-3867FE39A438}"/>
              </a:ext>
            </a:extLst>
          </p:cNvPr>
          <p:cNvSpPr txBox="1"/>
          <p:nvPr/>
        </p:nvSpPr>
        <p:spPr>
          <a:xfrm>
            <a:off x="960600" y="2103595"/>
            <a:ext cx="2634247" cy="1077218"/>
          </a:xfrm>
          <a:prstGeom prst="rect">
            <a:avLst/>
          </a:prstGeom>
          <a:noFill/>
        </p:spPr>
        <p:txBody>
          <a:bodyPr wrap="square" rtlCol="0">
            <a:spAutoFit/>
          </a:bodyPr>
          <a:lstStyle/>
          <a:p>
            <a:r>
              <a:rPr lang="fr-FR" sz="3200" i="0" u="none" strike="noStrike" dirty="0">
                <a:solidFill>
                  <a:srgbClr val="ED874E"/>
                </a:solidFill>
                <a:effectLst/>
                <a:latin typeface="DM sans" pitchFamily="2" charset="0"/>
              </a:rPr>
              <a:t>Méthode quantitative</a:t>
            </a:r>
          </a:p>
        </p:txBody>
      </p:sp>
      <p:sp>
        <p:nvSpPr>
          <p:cNvPr id="11" name="ZoneTexte 10">
            <a:extLst>
              <a:ext uri="{FF2B5EF4-FFF2-40B4-BE49-F238E27FC236}">
                <a16:creationId xmlns:a16="http://schemas.microsoft.com/office/drawing/2014/main" id="{A6DBE520-4174-673A-1514-0223908DA7F0}"/>
              </a:ext>
            </a:extLst>
          </p:cNvPr>
          <p:cNvSpPr txBox="1"/>
          <p:nvPr/>
        </p:nvSpPr>
        <p:spPr>
          <a:xfrm>
            <a:off x="960600" y="3964748"/>
            <a:ext cx="2634247" cy="1077218"/>
          </a:xfrm>
          <a:prstGeom prst="rect">
            <a:avLst/>
          </a:prstGeom>
          <a:noFill/>
        </p:spPr>
        <p:txBody>
          <a:bodyPr wrap="square" rtlCol="0">
            <a:spAutoFit/>
          </a:bodyPr>
          <a:lstStyle/>
          <a:p>
            <a:r>
              <a:rPr lang="fr-FR" sz="3200" i="0" u="none" strike="noStrike" dirty="0">
                <a:solidFill>
                  <a:srgbClr val="ED874E"/>
                </a:solidFill>
                <a:effectLst/>
                <a:latin typeface="DM sans" pitchFamily="2" charset="0"/>
              </a:rPr>
              <a:t>Méthode qualitative</a:t>
            </a:r>
          </a:p>
        </p:txBody>
      </p:sp>
      <p:sp>
        <p:nvSpPr>
          <p:cNvPr id="2" name="Rectangle 1">
            <a:extLst>
              <a:ext uri="{FF2B5EF4-FFF2-40B4-BE49-F238E27FC236}">
                <a16:creationId xmlns:a16="http://schemas.microsoft.com/office/drawing/2014/main" id="{15ABC913-32E7-3DDF-28BA-2A954F7A0B30}"/>
              </a:ext>
            </a:extLst>
          </p:cNvPr>
          <p:cNvSpPr/>
          <p:nvPr/>
        </p:nvSpPr>
        <p:spPr>
          <a:xfrm>
            <a:off x="833722" y="789678"/>
            <a:ext cx="3558984" cy="5305849"/>
          </a:xfrm>
          <a:prstGeom prst="rect">
            <a:avLst/>
          </a:prstGeom>
          <a:solidFill>
            <a:srgbClr val="3E8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a:extLst>
              <a:ext uri="{FF2B5EF4-FFF2-40B4-BE49-F238E27FC236}">
                <a16:creationId xmlns:a16="http://schemas.microsoft.com/office/drawing/2014/main" id="{F024E92E-7A4F-74FC-20F8-3C18CE14A5DF}"/>
              </a:ext>
            </a:extLst>
          </p:cNvPr>
          <p:cNvCxnSpPr>
            <a:cxnSpLocks/>
          </p:cNvCxnSpPr>
          <p:nvPr/>
        </p:nvCxnSpPr>
        <p:spPr>
          <a:xfrm>
            <a:off x="887510" y="2667000"/>
            <a:ext cx="35589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687D3723-301A-E0F8-C849-393769318D9B}"/>
              </a:ext>
            </a:extLst>
          </p:cNvPr>
          <p:cNvSpPr txBox="1"/>
          <p:nvPr/>
        </p:nvSpPr>
        <p:spPr>
          <a:xfrm>
            <a:off x="1156446" y="1369253"/>
            <a:ext cx="3236259" cy="769441"/>
          </a:xfrm>
          <a:prstGeom prst="rect">
            <a:avLst/>
          </a:prstGeom>
          <a:noFill/>
        </p:spPr>
        <p:txBody>
          <a:bodyPr wrap="square" rtlCol="0">
            <a:spAutoFit/>
          </a:bodyPr>
          <a:lstStyle/>
          <a:p>
            <a:r>
              <a:rPr lang="fr-FR" sz="4400" b="1" dirty="0">
                <a:solidFill>
                  <a:schemeClr val="bg1"/>
                </a:solidFill>
                <a:latin typeface="Times New Roman" panose="02020603050405020304" pitchFamily="18" charset="0"/>
                <a:cs typeface="Times New Roman" panose="02020603050405020304" pitchFamily="18" charset="0"/>
              </a:rPr>
              <a:t>Résultats</a:t>
            </a:r>
            <a:endParaRPr lang="fr-FR" sz="4400" dirty="0">
              <a:solidFill>
                <a:schemeClr val="bg1"/>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C3051F95-4386-415C-5206-8428D2EC3DA1}"/>
              </a:ext>
            </a:extLst>
          </p:cNvPr>
          <p:cNvSpPr txBox="1"/>
          <p:nvPr/>
        </p:nvSpPr>
        <p:spPr>
          <a:xfrm>
            <a:off x="927546" y="2843376"/>
            <a:ext cx="3052374" cy="707886"/>
          </a:xfrm>
          <a:prstGeom prst="rect">
            <a:avLst/>
          </a:prstGeom>
          <a:noFill/>
        </p:spPr>
        <p:txBody>
          <a:bodyPr wrap="square" rtlCol="0">
            <a:spAutoFit/>
          </a:bodyPr>
          <a:lstStyle/>
          <a:p>
            <a:pPr algn="just"/>
            <a:r>
              <a:rPr lang="fr-FR" sz="2000" dirty="0">
                <a:solidFill>
                  <a:schemeClr val="bg1"/>
                </a:solidFill>
                <a:latin typeface="Times New Roman" panose="02020603050405020304" pitchFamily="18" charset="0"/>
                <a:cs typeface="Times New Roman" panose="02020603050405020304" pitchFamily="18" charset="0"/>
              </a:rPr>
              <a:t>Résultat phase qualitative exploratoire</a:t>
            </a:r>
            <a:endParaRPr lang="fr-FR" sz="2000" i="0" u="none" strike="noStrike" dirty="0">
              <a:solidFill>
                <a:schemeClr val="bg1"/>
              </a:solidFill>
              <a:effectLst/>
              <a:latin typeface="Times New Roman" panose="02020603050405020304" pitchFamily="18" charset="0"/>
              <a:cs typeface="Times New Roman" panose="02020603050405020304" pitchFamily="18" charset="0"/>
            </a:endParaRPr>
          </a:p>
        </p:txBody>
      </p:sp>
      <p:sp>
        <p:nvSpPr>
          <p:cNvPr id="14" name="ZoneTexte 13">
            <a:extLst>
              <a:ext uri="{FF2B5EF4-FFF2-40B4-BE49-F238E27FC236}">
                <a16:creationId xmlns:a16="http://schemas.microsoft.com/office/drawing/2014/main" id="{ED550C9B-6237-AB6A-B2B5-53CEA2FCC38F}"/>
              </a:ext>
            </a:extLst>
          </p:cNvPr>
          <p:cNvSpPr txBox="1"/>
          <p:nvPr/>
        </p:nvSpPr>
        <p:spPr>
          <a:xfrm>
            <a:off x="985659" y="4015746"/>
            <a:ext cx="3049464" cy="1415772"/>
          </a:xfrm>
          <a:prstGeom prst="rect">
            <a:avLst/>
          </a:prstGeom>
          <a:noFill/>
        </p:spPr>
        <p:txBody>
          <a:bodyPr wrap="square" rtlCol="0">
            <a:spAutoFit/>
          </a:bodyPr>
          <a:lstStyle/>
          <a:p>
            <a:pPr algn="just"/>
            <a:r>
              <a:rPr lang="fr-FR"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Graphique</a:t>
            </a:r>
            <a:r>
              <a:rPr lang="fr-FR" b="0" i="0" u="none" strike="noStrike" dirty="0">
                <a:solidFill>
                  <a:schemeClr val="bg1"/>
                </a:solidFill>
                <a:effectLst/>
                <a:latin typeface="Times New Roman" panose="02020603050405020304" pitchFamily="18" charset="0"/>
                <a:ea typeface="Open sans" panose="020B0606030504020204" pitchFamily="34" charset="0"/>
                <a:cs typeface="Times New Roman" panose="02020603050405020304" pitchFamily="18" charset="0"/>
              </a:rPr>
              <a:t> 1: Modèle de recherche issu de la phase qualitative</a:t>
            </a:r>
          </a:p>
          <a:p>
            <a:pPr algn="just"/>
            <a:endParaRPr lang="fr-FR" b="0" i="0" u="none" strike="noStrike" dirty="0">
              <a:solidFill>
                <a:schemeClr val="bg1"/>
              </a:solidFill>
              <a:effectLst/>
              <a:latin typeface="Times New Roman" panose="02020603050405020304" pitchFamily="18" charset="0"/>
              <a:ea typeface="Open sans" panose="020B0606030504020204" pitchFamily="34" charset="0"/>
              <a:cs typeface="Times New Roman" panose="02020603050405020304" pitchFamily="18" charset="0"/>
            </a:endParaRPr>
          </a:p>
          <a:p>
            <a:pPr algn="just"/>
            <a:endParaRPr lang="fr-FR" sz="14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1" name="Groupe 20">
            <a:extLst>
              <a:ext uri="{FF2B5EF4-FFF2-40B4-BE49-F238E27FC236}">
                <a16:creationId xmlns:a16="http://schemas.microsoft.com/office/drawing/2014/main" id="{26BAF033-D3D1-0CC6-AA76-D15B6C0EE0DA}"/>
              </a:ext>
            </a:extLst>
          </p:cNvPr>
          <p:cNvGrpSpPr/>
          <p:nvPr/>
        </p:nvGrpSpPr>
        <p:grpSpPr>
          <a:xfrm>
            <a:off x="4486530" y="842237"/>
            <a:ext cx="6789034" cy="5038055"/>
            <a:chOff x="3086486" y="3202716"/>
            <a:chExt cx="6789034" cy="2732359"/>
          </a:xfrm>
        </p:grpSpPr>
        <p:sp>
          <p:nvSpPr>
            <p:cNvPr id="22" name="Rectangle : coins arrondis 21">
              <a:extLst>
                <a:ext uri="{FF2B5EF4-FFF2-40B4-BE49-F238E27FC236}">
                  <a16:creationId xmlns:a16="http://schemas.microsoft.com/office/drawing/2014/main" id="{99A2FFF9-0BB8-4364-34FB-97ED2DDCFB42}"/>
                </a:ext>
              </a:extLst>
            </p:cNvPr>
            <p:cNvSpPr/>
            <p:nvPr/>
          </p:nvSpPr>
          <p:spPr>
            <a:xfrm>
              <a:off x="3135709" y="4674783"/>
              <a:ext cx="2332061" cy="4782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sz="1100" dirty="0">
                <a:latin typeface="Times New Roman" panose="02020603050405020304" pitchFamily="18" charset="0"/>
                <a:cs typeface="Times New Roman" panose="02020603050405020304" pitchFamily="18" charset="0"/>
              </a:endParaRPr>
            </a:p>
            <a:p>
              <a:pPr algn="ctr"/>
              <a:endParaRPr lang="fr-FR" sz="1100" dirty="0">
                <a:latin typeface="Times New Roman" panose="02020603050405020304" pitchFamily="18" charset="0"/>
                <a:cs typeface="Times New Roman" panose="02020603050405020304" pitchFamily="18" charset="0"/>
              </a:endParaRPr>
            </a:p>
            <a:p>
              <a:pPr algn="ctr"/>
              <a:endParaRPr lang="fr-FR" sz="1100" dirty="0">
                <a:latin typeface="Times New Roman" panose="02020603050405020304" pitchFamily="18" charset="0"/>
                <a:cs typeface="Times New Roman" panose="02020603050405020304" pitchFamily="18" charset="0"/>
              </a:endParaRPr>
            </a:p>
            <a:p>
              <a:pPr algn="ctr"/>
              <a:endParaRPr lang="fr-FR" sz="1100" dirty="0">
                <a:latin typeface="Times New Roman" panose="02020603050405020304" pitchFamily="18" charset="0"/>
                <a:cs typeface="Times New Roman" panose="02020603050405020304" pitchFamily="18" charset="0"/>
              </a:endParaRPr>
            </a:p>
            <a:p>
              <a:pPr algn="ctr"/>
              <a:endParaRPr lang="fr-FR" sz="1100" dirty="0">
                <a:latin typeface="Times New Roman" panose="02020603050405020304" pitchFamily="18" charset="0"/>
                <a:cs typeface="Times New Roman" panose="02020603050405020304" pitchFamily="18" charset="0"/>
              </a:endParaRPr>
            </a:p>
            <a:p>
              <a:pPr algn="ctr"/>
              <a:r>
                <a:rPr lang="fr-FR" sz="1100" dirty="0">
                  <a:latin typeface="Times New Roman" panose="02020603050405020304" pitchFamily="18" charset="0"/>
                  <a:cs typeface="Times New Roman" panose="02020603050405020304" pitchFamily="18" charset="0"/>
                </a:rPr>
                <a:t>Confiance</a:t>
              </a:r>
            </a:p>
            <a:p>
              <a:pPr algn="ctr"/>
              <a:endParaRPr lang="fr-FR" sz="1100" dirty="0">
                <a:latin typeface="Times New Roman" panose="02020603050405020304" pitchFamily="18" charset="0"/>
                <a:cs typeface="Times New Roman" panose="02020603050405020304" pitchFamily="18" charset="0"/>
              </a:endParaRPr>
            </a:p>
            <a:p>
              <a:pPr algn="ctr"/>
              <a:endParaRPr lang="fr-FR" sz="1100" dirty="0">
                <a:latin typeface="Times New Roman" panose="02020603050405020304" pitchFamily="18" charset="0"/>
                <a:cs typeface="Times New Roman" panose="02020603050405020304" pitchFamily="18" charset="0"/>
              </a:endParaRPr>
            </a:p>
            <a:p>
              <a:pPr algn="ctr"/>
              <a:endParaRPr lang="fr-FR" sz="1100" dirty="0">
                <a:latin typeface="Times New Roman" panose="02020603050405020304" pitchFamily="18" charset="0"/>
                <a:cs typeface="Times New Roman" panose="02020603050405020304" pitchFamily="18" charset="0"/>
              </a:endParaRPr>
            </a:p>
            <a:p>
              <a:pPr algn="ctr"/>
              <a:endParaRPr lang="fr-FR" sz="1100" dirty="0">
                <a:latin typeface="Times New Roman" panose="02020603050405020304" pitchFamily="18" charset="0"/>
                <a:cs typeface="Times New Roman" panose="02020603050405020304" pitchFamily="18" charset="0"/>
              </a:endParaRPr>
            </a:p>
          </p:txBody>
        </p:sp>
        <p:grpSp>
          <p:nvGrpSpPr>
            <p:cNvPr id="23" name="Groupe 22">
              <a:extLst>
                <a:ext uri="{FF2B5EF4-FFF2-40B4-BE49-F238E27FC236}">
                  <a16:creationId xmlns:a16="http://schemas.microsoft.com/office/drawing/2014/main" id="{311C51A0-2D1E-4779-624B-3E9DD1C90D47}"/>
                </a:ext>
              </a:extLst>
            </p:cNvPr>
            <p:cNvGrpSpPr/>
            <p:nvPr/>
          </p:nvGrpSpPr>
          <p:grpSpPr>
            <a:xfrm>
              <a:off x="3086486" y="3202716"/>
              <a:ext cx="6789034" cy="2732359"/>
              <a:chOff x="3086486" y="3202716"/>
              <a:chExt cx="6789034" cy="2732359"/>
            </a:xfrm>
          </p:grpSpPr>
          <p:sp>
            <p:nvSpPr>
              <p:cNvPr id="24" name="Rectangle : coins arrondis 23">
                <a:extLst>
                  <a:ext uri="{FF2B5EF4-FFF2-40B4-BE49-F238E27FC236}">
                    <a16:creationId xmlns:a16="http://schemas.microsoft.com/office/drawing/2014/main" id="{41F667D7-EC98-7C04-9A2A-FA7C226E0D6B}"/>
                  </a:ext>
                </a:extLst>
              </p:cNvPr>
              <p:cNvSpPr/>
              <p:nvPr/>
            </p:nvSpPr>
            <p:spPr>
              <a:xfrm>
                <a:off x="8107961" y="3483972"/>
                <a:ext cx="1767559" cy="16690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100" dirty="0">
                    <a:solidFill>
                      <a:schemeClr val="tx1"/>
                    </a:solidFill>
                    <a:latin typeface="Times New Roman" panose="02020603050405020304" pitchFamily="18" charset="0"/>
                    <a:cs typeface="Times New Roman" panose="02020603050405020304" pitchFamily="18" charset="0"/>
                  </a:rPr>
                  <a:t>Choix du canal de commercialisation </a:t>
                </a:r>
              </a:p>
            </p:txBody>
          </p:sp>
          <p:sp>
            <p:nvSpPr>
              <p:cNvPr id="25" name="Rectangle : coins arrondis 24">
                <a:extLst>
                  <a:ext uri="{FF2B5EF4-FFF2-40B4-BE49-F238E27FC236}">
                    <a16:creationId xmlns:a16="http://schemas.microsoft.com/office/drawing/2014/main" id="{19B797E5-0B37-E1C3-F3FD-ABBF9967F398}"/>
                  </a:ext>
                </a:extLst>
              </p:cNvPr>
              <p:cNvSpPr/>
              <p:nvPr/>
            </p:nvSpPr>
            <p:spPr>
              <a:xfrm>
                <a:off x="3097456" y="3202716"/>
                <a:ext cx="2332061" cy="56251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100" dirty="0">
                    <a:latin typeface="Times New Roman" panose="02020603050405020304" pitchFamily="18" charset="0"/>
                    <a:cs typeface="Times New Roman" panose="02020603050405020304" pitchFamily="18" charset="0"/>
                  </a:rPr>
                  <a:t>Relation personnelle</a:t>
                </a:r>
              </a:p>
              <a:p>
                <a:pPr algn="ctr"/>
                <a:endParaRPr lang="fr-FR" sz="1100" dirty="0">
                  <a:latin typeface="Times New Roman" panose="02020603050405020304" pitchFamily="18" charset="0"/>
                  <a:cs typeface="Times New Roman" panose="02020603050405020304" pitchFamily="18" charset="0"/>
                </a:endParaRPr>
              </a:p>
            </p:txBody>
          </p:sp>
          <p:cxnSp>
            <p:nvCxnSpPr>
              <p:cNvPr id="26" name="Connecteur droit avec flèche 25">
                <a:extLst>
                  <a:ext uri="{FF2B5EF4-FFF2-40B4-BE49-F238E27FC236}">
                    <a16:creationId xmlns:a16="http://schemas.microsoft.com/office/drawing/2014/main" id="{E418F9AB-3BB9-A733-A687-8D4A8B4EAC50}"/>
                  </a:ext>
                </a:extLst>
              </p:cNvPr>
              <p:cNvCxnSpPr>
                <a:cxnSpLocks/>
              </p:cNvCxnSpPr>
              <p:nvPr/>
            </p:nvCxnSpPr>
            <p:spPr>
              <a:xfrm flipV="1">
                <a:off x="5388417" y="4200827"/>
                <a:ext cx="2719544" cy="856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 coins arrondis 26">
                <a:extLst>
                  <a:ext uri="{FF2B5EF4-FFF2-40B4-BE49-F238E27FC236}">
                    <a16:creationId xmlns:a16="http://schemas.microsoft.com/office/drawing/2014/main" id="{0BF7ED15-6F27-9D67-C309-AAAC8E4EA88D}"/>
                  </a:ext>
                </a:extLst>
              </p:cNvPr>
              <p:cNvSpPr/>
              <p:nvPr/>
            </p:nvSpPr>
            <p:spPr>
              <a:xfrm>
                <a:off x="3086486" y="3863692"/>
                <a:ext cx="2332061" cy="6742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sz="1100" dirty="0">
                  <a:latin typeface="Times New Roman" panose="02020603050405020304" pitchFamily="18" charset="0"/>
                  <a:cs typeface="Times New Roman" panose="02020603050405020304" pitchFamily="18" charset="0"/>
                </a:endParaRPr>
              </a:p>
              <a:p>
                <a:pPr algn="ctr"/>
                <a:endParaRPr lang="fr-FR" sz="1100" dirty="0">
                  <a:latin typeface="Times New Roman" panose="02020603050405020304" pitchFamily="18" charset="0"/>
                  <a:cs typeface="Times New Roman" panose="02020603050405020304" pitchFamily="18" charset="0"/>
                </a:endParaRPr>
              </a:p>
              <a:p>
                <a:pPr algn="ctr"/>
                <a:endParaRPr lang="fr-FR" sz="1100" dirty="0">
                  <a:latin typeface="Times New Roman" panose="02020603050405020304" pitchFamily="18" charset="0"/>
                  <a:cs typeface="Times New Roman" panose="02020603050405020304" pitchFamily="18" charset="0"/>
                </a:endParaRPr>
              </a:p>
              <a:p>
                <a:pPr algn="ctr"/>
                <a:endParaRPr lang="fr-FR" sz="1100" dirty="0">
                  <a:latin typeface="Times New Roman" panose="02020603050405020304" pitchFamily="18" charset="0"/>
                  <a:cs typeface="Times New Roman" panose="02020603050405020304" pitchFamily="18" charset="0"/>
                </a:endParaRPr>
              </a:p>
              <a:p>
                <a:pPr algn="ctr"/>
                <a:r>
                  <a:rPr lang="fr-FR" sz="1100" dirty="0">
                    <a:latin typeface="Times New Roman" panose="02020603050405020304" pitchFamily="18" charset="0"/>
                    <a:cs typeface="Times New Roman" panose="02020603050405020304" pitchFamily="18" charset="0"/>
                  </a:rPr>
                  <a:t>Facteurs spécifiques à la transaction commerciale</a:t>
                </a:r>
              </a:p>
              <a:p>
                <a:pPr algn="ctr"/>
                <a:endParaRPr lang="fr-FR" sz="1100" dirty="0">
                  <a:latin typeface="Times New Roman" panose="02020603050405020304" pitchFamily="18" charset="0"/>
                  <a:cs typeface="Times New Roman" panose="02020603050405020304" pitchFamily="18" charset="0"/>
                </a:endParaRPr>
              </a:p>
              <a:p>
                <a:pPr algn="ctr"/>
                <a:endParaRPr lang="fr-FR" sz="1100" dirty="0">
                  <a:latin typeface="Times New Roman" panose="02020603050405020304" pitchFamily="18" charset="0"/>
                  <a:cs typeface="Times New Roman" panose="02020603050405020304" pitchFamily="18" charset="0"/>
                </a:endParaRPr>
              </a:p>
              <a:p>
                <a:pPr algn="ctr"/>
                <a:endParaRPr lang="fr-FR" sz="1100" dirty="0">
                  <a:latin typeface="Times New Roman" panose="02020603050405020304" pitchFamily="18" charset="0"/>
                  <a:cs typeface="Times New Roman" panose="02020603050405020304" pitchFamily="18" charset="0"/>
                </a:endParaRPr>
              </a:p>
              <a:p>
                <a:pPr algn="ctr"/>
                <a:endParaRPr lang="fr-FR" sz="1100" dirty="0">
                  <a:latin typeface="Times New Roman" panose="02020603050405020304" pitchFamily="18" charset="0"/>
                  <a:cs typeface="Times New Roman" panose="02020603050405020304" pitchFamily="18" charset="0"/>
                </a:endParaRPr>
              </a:p>
            </p:txBody>
          </p:sp>
          <p:cxnSp>
            <p:nvCxnSpPr>
              <p:cNvPr id="28" name="Connecteur droit avec flèche 27">
                <a:extLst>
                  <a:ext uri="{FF2B5EF4-FFF2-40B4-BE49-F238E27FC236}">
                    <a16:creationId xmlns:a16="http://schemas.microsoft.com/office/drawing/2014/main" id="{14A6040F-521D-825B-BF0A-527B1D4424F3}"/>
                  </a:ext>
                </a:extLst>
              </p:cNvPr>
              <p:cNvCxnSpPr>
                <a:cxnSpLocks/>
                <a:stCxn id="25" idx="3"/>
              </p:cNvCxnSpPr>
              <p:nvPr/>
            </p:nvCxnSpPr>
            <p:spPr>
              <a:xfrm>
                <a:off x="5429517" y="3483972"/>
                <a:ext cx="2678444" cy="593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075C5061-515A-45C1-6FEC-15F3021B2B4F}"/>
                  </a:ext>
                </a:extLst>
              </p:cNvPr>
              <p:cNvCxnSpPr>
                <a:cxnSpLocks/>
                <a:stCxn id="22" idx="3"/>
              </p:cNvCxnSpPr>
              <p:nvPr/>
            </p:nvCxnSpPr>
            <p:spPr>
              <a:xfrm flipV="1">
                <a:off x="5467770" y="4465289"/>
                <a:ext cx="2640191" cy="448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 coins arrondis 29">
                <a:extLst>
                  <a:ext uri="{FF2B5EF4-FFF2-40B4-BE49-F238E27FC236}">
                    <a16:creationId xmlns:a16="http://schemas.microsoft.com/office/drawing/2014/main" id="{5D55E9F0-F27D-84AA-5572-B203C450F35A}"/>
                  </a:ext>
                </a:extLst>
              </p:cNvPr>
              <p:cNvSpPr/>
              <p:nvPr/>
            </p:nvSpPr>
            <p:spPr>
              <a:xfrm>
                <a:off x="3135709" y="5383950"/>
                <a:ext cx="2332061" cy="5511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sz="1100" dirty="0">
                  <a:latin typeface="Times New Roman" panose="02020603050405020304" pitchFamily="18" charset="0"/>
                  <a:cs typeface="Times New Roman" panose="02020603050405020304" pitchFamily="18" charset="0"/>
                </a:endParaRPr>
              </a:p>
              <a:p>
                <a:pPr algn="ctr"/>
                <a:endParaRPr lang="fr-FR" sz="1100" dirty="0">
                  <a:latin typeface="Times New Roman" panose="02020603050405020304" pitchFamily="18" charset="0"/>
                  <a:cs typeface="Times New Roman" panose="02020603050405020304" pitchFamily="18" charset="0"/>
                </a:endParaRPr>
              </a:p>
              <a:p>
                <a:pPr algn="ctr"/>
                <a:endParaRPr lang="fr-FR" sz="1100" dirty="0">
                  <a:latin typeface="Times New Roman" panose="02020603050405020304" pitchFamily="18" charset="0"/>
                  <a:cs typeface="Times New Roman" panose="02020603050405020304" pitchFamily="18" charset="0"/>
                </a:endParaRPr>
              </a:p>
              <a:p>
                <a:pPr algn="ctr"/>
                <a:endParaRPr lang="fr-FR" sz="1100" dirty="0">
                  <a:latin typeface="Times New Roman" panose="02020603050405020304" pitchFamily="18" charset="0"/>
                  <a:cs typeface="Times New Roman" panose="02020603050405020304" pitchFamily="18" charset="0"/>
                </a:endParaRPr>
              </a:p>
              <a:p>
                <a:pPr algn="ctr"/>
                <a:r>
                  <a:rPr lang="fr-FR" sz="1100" dirty="0">
                    <a:latin typeface="Times New Roman" panose="02020603050405020304" pitchFamily="18" charset="0"/>
                    <a:cs typeface="Times New Roman" panose="02020603050405020304" pitchFamily="18" charset="0"/>
                  </a:rPr>
                  <a:t> Variable de crise</a:t>
                </a:r>
              </a:p>
              <a:p>
                <a:pPr algn="ctr"/>
                <a:endParaRPr lang="fr-FR" sz="1100" dirty="0">
                  <a:latin typeface="Times New Roman" panose="02020603050405020304" pitchFamily="18" charset="0"/>
                  <a:cs typeface="Times New Roman" panose="02020603050405020304" pitchFamily="18" charset="0"/>
                </a:endParaRPr>
              </a:p>
              <a:p>
                <a:pPr algn="ctr"/>
                <a:endParaRPr lang="fr-FR" sz="1100" dirty="0">
                  <a:latin typeface="Times New Roman" panose="02020603050405020304" pitchFamily="18" charset="0"/>
                  <a:cs typeface="Times New Roman" panose="02020603050405020304" pitchFamily="18" charset="0"/>
                </a:endParaRPr>
              </a:p>
              <a:p>
                <a:pPr algn="ctr"/>
                <a:endParaRPr lang="fr-FR" sz="1100" dirty="0">
                  <a:latin typeface="Times New Roman" panose="02020603050405020304" pitchFamily="18" charset="0"/>
                  <a:cs typeface="Times New Roman" panose="02020603050405020304" pitchFamily="18" charset="0"/>
                </a:endParaRPr>
              </a:p>
              <a:p>
                <a:pPr algn="ctr"/>
                <a:endParaRPr lang="fr-FR" sz="1100" dirty="0">
                  <a:latin typeface="Times New Roman" panose="02020603050405020304" pitchFamily="18" charset="0"/>
                  <a:cs typeface="Times New Roman" panose="02020603050405020304" pitchFamily="18" charset="0"/>
                </a:endParaRPr>
              </a:p>
              <a:p>
                <a:pPr algn="ctr"/>
                <a:endParaRPr lang="fr-FR" sz="1100" dirty="0">
                  <a:latin typeface="Times New Roman" panose="02020603050405020304" pitchFamily="18" charset="0"/>
                  <a:cs typeface="Times New Roman" panose="02020603050405020304" pitchFamily="18" charset="0"/>
                </a:endParaRPr>
              </a:p>
            </p:txBody>
          </p:sp>
          <p:cxnSp>
            <p:nvCxnSpPr>
              <p:cNvPr id="31" name="Connecteur droit avec flèche 30">
                <a:extLst>
                  <a:ext uri="{FF2B5EF4-FFF2-40B4-BE49-F238E27FC236}">
                    <a16:creationId xmlns:a16="http://schemas.microsoft.com/office/drawing/2014/main" id="{F6CA4D3B-023A-3865-65A7-2653DB1A6BDF}"/>
                  </a:ext>
                </a:extLst>
              </p:cNvPr>
              <p:cNvCxnSpPr>
                <a:cxnSpLocks/>
              </p:cNvCxnSpPr>
              <p:nvPr/>
            </p:nvCxnSpPr>
            <p:spPr>
              <a:xfrm flipV="1">
                <a:off x="5467770" y="4728834"/>
                <a:ext cx="2640191" cy="84836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val="1859789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7" name="ZoneTexte 6">
            <a:extLst>
              <a:ext uri="{FF2B5EF4-FFF2-40B4-BE49-F238E27FC236}">
                <a16:creationId xmlns:a16="http://schemas.microsoft.com/office/drawing/2014/main" id="{8ABECF34-170F-AE42-0D5D-3867FE39A438}"/>
              </a:ext>
            </a:extLst>
          </p:cNvPr>
          <p:cNvSpPr txBox="1"/>
          <p:nvPr/>
        </p:nvSpPr>
        <p:spPr>
          <a:xfrm>
            <a:off x="960600" y="2103595"/>
            <a:ext cx="2634247" cy="1077218"/>
          </a:xfrm>
          <a:prstGeom prst="rect">
            <a:avLst/>
          </a:prstGeom>
          <a:noFill/>
        </p:spPr>
        <p:txBody>
          <a:bodyPr wrap="square" rtlCol="0">
            <a:spAutoFit/>
          </a:bodyPr>
          <a:lstStyle/>
          <a:p>
            <a:r>
              <a:rPr lang="fr-FR" sz="3200" i="0" u="none" strike="noStrike" dirty="0">
                <a:solidFill>
                  <a:srgbClr val="ED874E"/>
                </a:solidFill>
                <a:effectLst/>
                <a:latin typeface="DM sans" pitchFamily="2" charset="0"/>
              </a:rPr>
              <a:t>Méthode quantitative</a:t>
            </a:r>
          </a:p>
        </p:txBody>
      </p:sp>
      <p:sp>
        <p:nvSpPr>
          <p:cNvPr id="11" name="ZoneTexte 10">
            <a:extLst>
              <a:ext uri="{FF2B5EF4-FFF2-40B4-BE49-F238E27FC236}">
                <a16:creationId xmlns:a16="http://schemas.microsoft.com/office/drawing/2014/main" id="{A6DBE520-4174-673A-1514-0223908DA7F0}"/>
              </a:ext>
            </a:extLst>
          </p:cNvPr>
          <p:cNvSpPr txBox="1"/>
          <p:nvPr/>
        </p:nvSpPr>
        <p:spPr>
          <a:xfrm>
            <a:off x="960600" y="3964748"/>
            <a:ext cx="2634247" cy="1077218"/>
          </a:xfrm>
          <a:prstGeom prst="rect">
            <a:avLst/>
          </a:prstGeom>
          <a:noFill/>
        </p:spPr>
        <p:txBody>
          <a:bodyPr wrap="square" rtlCol="0">
            <a:spAutoFit/>
          </a:bodyPr>
          <a:lstStyle/>
          <a:p>
            <a:r>
              <a:rPr lang="fr-FR" sz="3200" i="0" u="none" strike="noStrike" dirty="0">
                <a:solidFill>
                  <a:srgbClr val="ED874E"/>
                </a:solidFill>
                <a:effectLst/>
                <a:latin typeface="DM sans" pitchFamily="2" charset="0"/>
              </a:rPr>
              <a:t>Méthode qualitative</a:t>
            </a:r>
          </a:p>
        </p:txBody>
      </p:sp>
      <p:sp>
        <p:nvSpPr>
          <p:cNvPr id="2" name="Rectangle 1">
            <a:extLst>
              <a:ext uri="{FF2B5EF4-FFF2-40B4-BE49-F238E27FC236}">
                <a16:creationId xmlns:a16="http://schemas.microsoft.com/office/drawing/2014/main" id="{15ABC913-32E7-3DDF-28BA-2A954F7A0B30}"/>
              </a:ext>
            </a:extLst>
          </p:cNvPr>
          <p:cNvSpPr/>
          <p:nvPr/>
        </p:nvSpPr>
        <p:spPr>
          <a:xfrm>
            <a:off x="833722" y="789678"/>
            <a:ext cx="2761125" cy="5305849"/>
          </a:xfrm>
          <a:prstGeom prst="rect">
            <a:avLst/>
          </a:prstGeom>
          <a:solidFill>
            <a:srgbClr val="3E8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a:extLst>
              <a:ext uri="{FF2B5EF4-FFF2-40B4-BE49-F238E27FC236}">
                <a16:creationId xmlns:a16="http://schemas.microsoft.com/office/drawing/2014/main" id="{F024E92E-7A4F-74FC-20F8-3C18CE14A5DF}"/>
              </a:ext>
            </a:extLst>
          </p:cNvPr>
          <p:cNvCxnSpPr>
            <a:cxnSpLocks/>
          </p:cNvCxnSpPr>
          <p:nvPr/>
        </p:nvCxnSpPr>
        <p:spPr>
          <a:xfrm>
            <a:off x="887510" y="2667000"/>
            <a:ext cx="35589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687D3723-301A-E0F8-C849-393769318D9B}"/>
              </a:ext>
            </a:extLst>
          </p:cNvPr>
          <p:cNvSpPr txBox="1"/>
          <p:nvPr/>
        </p:nvSpPr>
        <p:spPr>
          <a:xfrm>
            <a:off x="816787" y="733866"/>
            <a:ext cx="2761125" cy="1692771"/>
          </a:xfrm>
          <a:prstGeom prst="rect">
            <a:avLst/>
          </a:prstGeom>
          <a:noFill/>
        </p:spPr>
        <p:txBody>
          <a:bodyPr wrap="square" rtlCol="0">
            <a:spAutoFit/>
          </a:bodyPr>
          <a:lstStyle/>
          <a:p>
            <a:r>
              <a:rPr lang="fr-FR" sz="4000" b="1" dirty="0">
                <a:solidFill>
                  <a:schemeClr val="bg1"/>
                </a:solidFill>
                <a:latin typeface="DM sans" pitchFamily="2" charset="0"/>
              </a:rPr>
              <a:t>7. </a:t>
            </a:r>
            <a:r>
              <a:rPr lang="fr-FR" sz="3200" b="1" dirty="0">
                <a:solidFill>
                  <a:schemeClr val="bg1"/>
                </a:solidFill>
                <a:latin typeface="DM sans" pitchFamily="2" charset="0"/>
              </a:rPr>
              <a:t>Résultats &amp; discussion (1/2)</a:t>
            </a:r>
            <a:endParaRPr lang="fr-FR" sz="3200" dirty="0">
              <a:solidFill>
                <a:schemeClr val="bg1"/>
              </a:solidFill>
              <a:latin typeface="DM sans" pitchFamily="2" charset="0"/>
            </a:endParaRPr>
          </a:p>
        </p:txBody>
      </p:sp>
      <p:sp>
        <p:nvSpPr>
          <p:cNvPr id="15" name="ZoneTexte 14">
            <a:extLst>
              <a:ext uri="{FF2B5EF4-FFF2-40B4-BE49-F238E27FC236}">
                <a16:creationId xmlns:a16="http://schemas.microsoft.com/office/drawing/2014/main" id="{5BA24F69-027F-3CB1-6257-5A05287C61E9}"/>
              </a:ext>
            </a:extLst>
          </p:cNvPr>
          <p:cNvSpPr txBox="1"/>
          <p:nvPr/>
        </p:nvSpPr>
        <p:spPr>
          <a:xfrm>
            <a:off x="3620116" y="938925"/>
            <a:ext cx="8067001" cy="369332"/>
          </a:xfrm>
          <a:prstGeom prst="rect">
            <a:avLst/>
          </a:prstGeom>
          <a:noFill/>
        </p:spPr>
        <p:txBody>
          <a:bodyPr wrap="square">
            <a:spAutoFit/>
          </a:bodyPr>
          <a:lstStyle/>
          <a:p>
            <a:r>
              <a:rPr lang="fr-FR" b="1" i="1" dirty="0">
                <a:latin typeface="Times New Roman" panose="02020603050405020304" pitchFamily="18" charset="0"/>
                <a:cs typeface="Times New Roman" panose="02020603050405020304" pitchFamily="18" charset="0"/>
              </a:rPr>
              <a:t>********Circuit pisteur</a:t>
            </a:r>
          </a:p>
        </p:txBody>
      </p:sp>
      <p:sp>
        <p:nvSpPr>
          <p:cNvPr id="8" name="ZoneTexte 7">
            <a:extLst>
              <a:ext uri="{FF2B5EF4-FFF2-40B4-BE49-F238E27FC236}">
                <a16:creationId xmlns:a16="http://schemas.microsoft.com/office/drawing/2014/main" id="{4F09FC26-A81F-DB00-2E50-BD07218AA2C4}"/>
              </a:ext>
            </a:extLst>
          </p:cNvPr>
          <p:cNvSpPr txBox="1"/>
          <p:nvPr/>
        </p:nvSpPr>
        <p:spPr>
          <a:xfrm>
            <a:off x="3620116" y="851642"/>
            <a:ext cx="8210814" cy="2539157"/>
          </a:xfrm>
          <a:prstGeom prst="rect">
            <a:avLst/>
          </a:prstGeom>
          <a:noFill/>
        </p:spPr>
        <p:txBody>
          <a:bodyPr wrap="square">
            <a:spAutoFit/>
          </a:bodyPr>
          <a:lstStyle/>
          <a:p>
            <a:pPr lvl="1" indent="0" algn="just">
              <a:lnSpc>
                <a:spcPct val="100000"/>
              </a:lnSpc>
              <a:spcBef>
                <a:spcPts val="0"/>
              </a:spcBef>
              <a:buNone/>
            </a:pPr>
            <a:endParaRPr lang="fr-FR" sz="1800" b="1" i="1" dirty="0">
              <a:latin typeface="Times New Roman" panose="02020603050405020304" pitchFamily="18" charset="0"/>
              <a:cs typeface="Times New Roman" panose="02020603050405020304" pitchFamily="18" charset="0"/>
            </a:endParaRPr>
          </a:p>
          <a:p>
            <a:pPr lvl="1" indent="0" algn="just">
              <a:lnSpc>
                <a:spcPct val="100000"/>
              </a:lnSpc>
              <a:spcBef>
                <a:spcPts val="0"/>
              </a:spcBef>
              <a:buNone/>
            </a:pPr>
            <a:endParaRPr lang="fr-FR" sz="500" i="1" dirty="0">
              <a:latin typeface="Times New Roman" panose="02020603050405020304" pitchFamily="18" charset="0"/>
              <a:cs typeface="Times New Roman" panose="02020603050405020304" pitchFamily="18" charset="0"/>
            </a:endParaRPr>
          </a:p>
          <a:p>
            <a:pPr lvl="1" indent="0" algn="just">
              <a:lnSpc>
                <a:spcPct val="100000"/>
              </a:lnSpc>
              <a:spcBef>
                <a:spcPts val="0"/>
              </a:spcBef>
              <a:buNone/>
            </a:pPr>
            <a:r>
              <a:rPr lang="fr-FR" sz="1800" dirty="0">
                <a:latin typeface="Times New Roman" panose="02020603050405020304" pitchFamily="18" charset="0"/>
                <a:cs typeface="Times New Roman" panose="02020603050405020304" pitchFamily="18" charset="0"/>
              </a:rPr>
              <a:t>Les résultats montrent que la variable « </a:t>
            </a:r>
            <a:r>
              <a:rPr lang="fr-FR" dirty="0">
                <a:latin typeface="Times New Roman" panose="02020603050405020304" pitchFamily="18" charset="0"/>
                <a:cs typeface="Times New Roman" panose="02020603050405020304" pitchFamily="18" charset="0"/>
              </a:rPr>
              <a:t>les variables spécifiques à la transaction</a:t>
            </a:r>
            <a:r>
              <a:rPr lang="fr-FR" sz="1800" dirty="0">
                <a:latin typeface="Times New Roman" panose="02020603050405020304" pitchFamily="18" charset="0"/>
                <a:cs typeface="Times New Roman" panose="02020603050405020304" pitchFamily="18" charset="0"/>
              </a:rPr>
              <a:t> » influencent </a:t>
            </a:r>
            <a:r>
              <a:rPr lang="fr-FR" dirty="0">
                <a:latin typeface="Times New Roman" panose="02020603050405020304" pitchFamily="18" charset="0"/>
                <a:cs typeface="Times New Roman" panose="02020603050405020304" pitchFamily="18" charset="0"/>
              </a:rPr>
              <a:t>positivement et significativement </a:t>
            </a:r>
            <a:r>
              <a:rPr lang="fr-FR" sz="1800" dirty="0">
                <a:latin typeface="Times New Roman" panose="02020603050405020304" pitchFamily="18" charset="0"/>
                <a:cs typeface="Times New Roman" panose="02020603050405020304" pitchFamily="18" charset="0"/>
              </a:rPr>
              <a:t>la décision de choix du pisteur comme circuit de commercialisation. (Mitchell (1976); Goetz (1992)) mais infirment Lutta et </a:t>
            </a:r>
            <a:r>
              <a:rPr lang="fr-FR" sz="1800" i="1" dirty="0">
                <a:latin typeface="Times New Roman" panose="02020603050405020304" pitchFamily="18" charset="0"/>
                <a:cs typeface="Times New Roman" panose="02020603050405020304" pitchFamily="18" charset="0"/>
              </a:rPr>
              <a:t>al</a:t>
            </a:r>
            <a:r>
              <a:rPr lang="fr-FR" sz="1800" dirty="0">
                <a:latin typeface="Times New Roman" panose="02020603050405020304" pitchFamily="18" charset="0"/>
                <a:cs typeface="Times New Roman" panose="02020603050405020304" pitchFamily="18" charset="0"/>
              </a:rPr>
              <a:t> (2021) </a:t>
            </a:r>
          </a:p>
          <a:p>
            <a:pPr lvl="1" indent="0" algn="just">
              <a:lnSpc>
                <a:spcPct val="100000"/>
              </a:lnSpc>
              <a:spcBef>
                <a:spcPts val="0"/>
              </a:spcBef>
              <a:buNone/>
            </a:pPr>
            <a:endParaRPr lang="fr-FR" sz="500" dirty="0">
              <a:latin typeface="Times New Roman" panose="02020603050405020304" pitchFamily="18" charset="0"/>
              <a:cs typeface="Times New Roman" panose="02020603050405020304" pitchFamily="18" charset="0"/>
            </a:endParaRPr>
          </a:p>
          <a:p>
            <a:pPr lvl="1" indent="0" algn="just">
              <a:lnSpc>
                <a:spcPct val="100000"/>
              </a:lnSpc>
              <a:spcBef>
                <a:spcPts val="0"/>
              </a:spcBef>
              <a:buNone/>
            </a:pPr>
            <a:endParaRPr lang="fr-FR" sz="500" dirty="0">
              <a:latin typeface="Times New Roman" panose="02020603050405020304" pitchFamily="18" charset="0"/>
              <a:cs typeface="Times New Roman" panose="02020603050405020304" pitchFamily="18" charset="0"/>
            </a:endParaRPr>
          </a:p>
          <a:p>
            <a:pPr lvl="1" indent="0" algn="just">
              <a:lnSpc>
                <a:spcPct val="100000"/>
              </a:lnSpc>
              <a:spcBef>
                <a:spcPts val="0"/>
              </a:spcBef>
              <a:buNone/>
            </a:pPr>
            <a:r>
              <a:rPr lang="fr-FR" dirty="0">
                <a:latin typeface="Times New Roman" panose="02020603050405020304" pitchFamily="18" charset="0"/>
                <a:cs typeface="Times New Roman" panose="02020603050405020304" pitchFamily="18" charset="0"/>
              </a:rPr>
              <a:t>Par contre, la variable « confiance » et la variable « relation personnelle » restent non significatives contrairement à nos attentes.</a:t>
            </a:r>
            <a:r>
              <a:rPr lang="da-DK" dirty="0">
                <a:latin typeface="Times New Roman" panose="02020603050405020304" pitchFamily="18" charset="0"/>
                <a:cs typeface="Times New Roman" panose="02020603050405020304" pitchFamily="18" charset="0"/>
              </a:rPr>
              <a:t> (Soares et al (2012) et Ndoro et </a:t>
            </a:r>
            <a:r>
              <a:rPr lang="da-DK" i="1" dirty="0">
                <a:latin typeface="Times New Roman" panose="02020603050405020304" pitchFamily="18" charset="0"/>
                <a:cs typeface="Times New Roman" panose="02020603050405020304" pitchFamily="18" charset="0"/>
              </a:rPr>
              <a:t>al</a:t>
            </a:r>
            <a:r>
              <a:rPr lang="da-DK" dirty="0">
                <a:latin typeface="Times New Roman" panose="02020603050405020304" pitchFamily="18" charset="0"/>
                <a:cs typeface="Times New Roman" panose="02020603050405020304" pitchFamily="18" charset="0"/>
              </a:rPr>
              <a:t> (2015).</a:t>
            </a:r>
            <a:endParaRPr lang="fr-FR" dirty="0"/>
          </a:p>
        </p:txBody>
      </p:sp>
      <p:sp>
        <p:nvSpPr>
          <p:cNvPr id="13" name="ZoneTexte 12">
            <a:extLst>
              <a:ext uri="{FF2B5EF4-FFF2-40B4-BE49-F238E27FC236}">
                <a16:creationId xmlns:a16="http://schemas.microsoft.com/office/drawing/2014/main" id="{6FE65D54-71B4-A891-E40C-AC468AEE4206}"/>
              </a:ext>
            </a:extLst>
          </p:cNvPr>
          <p:cNvSpPr txBox="1"/>
          <p:nvPr/>
        </p:nvSpPr>
        <p:spPr>
          <a:xfrm>
            <a:off x="846728" y="3038401"/>
            <a:ext cx="2684573" cy="923330"/>
          </a:xfrm>
          <a:prstGeom prst="rect">
            <a:avLst/>
          </a:prstGeom>
          <a:noFill/>
        </p:spPr>
        <p:txBody>
          <a:bodyPr wrap="square" rtlCol="0">
            <a:spAutoFit/>
          </a:bodyPr>
          <a:lstStyle/>
          <a:p>
            <a:pPr algn="just"/>
            <a:r>
              <a:rPr lang="fr-FR" b="0" i="0" u="none" strike="noStrike" dirty="0">
                <a:solidFill>
                  <a:schemeClr val="bg1"/>
                </a:solidFill>
                <a:effectLst/>
                <a:latin typeface="Times New Roman" panose="02020603050405020304" pitchFamily="18" charset="0"/>
                <a:ea typeface="Open sans" panose="020B0606030504020204" pitchFamily="34" charset="0"/>
                <a:cs typeface="Times New Roman" panose="02020603050405020304" pitchFamily="18" charset="0"/>
              </a:rPr>
              <a:t>Synthèse des Résultats liés à l’objectif spécifique 1 (Hypothèse 1)</a:t>
            </a:r>
            <a:endParaRPr lang="fr-FR"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ZoneTexte 13">
            <a:extLst>
              <a:ext uri="{FF2B5EF4-FFF2-40B4-BE49-F238E27FC236}">
                <a16:creationId xmlns:a16="http://schemas.microsoft.com/office/drawing/2014/main" id="{FB7484E6-AE00-3B5F-961F-FF109C651FED}"/>
              </a:ext>
            </a:extLst>
          </p:cNvPr>
          <p:cNvSpPr txBox="1"/>
          <p:nvPr/>
        </p:nvSpPr>
        <p:spPr>
          <a:xfrm>
            <a:off x="3620116" y="3474693"/>
            <a:ext cx="8433030" cy="2031325"/>
          </a:xfrm>
          <a:prstGeom prst="rect">
            <a:avLst/>
          </a:prstGeom>
          <a:noFill/>
        </p:spPr>
        <p:txBody>
          <a:bodyPr wrap="square">
            <a:spAutoFit/>
          </a:bodyPr>
          <a:lstStyle/>
          <a:p>
            <a:pPr marL="0" lvl="1" indent="0">
              <a:lnSpc>
                <a:spcPct val="100000"/>
              </a:lnSpc>
              <a:spcBef>
                <a:spcPts val="0"/>
              </a:spcBef>
              <a:buNone/>
            </a:pPr>
            <a:r>
              <a:rPr lang="fr-FR" b="1" i="1" dirty="0">
                <a:latin typeface="Times New Roman" panose="02020603050405020304" pitchFamily="18" charset="0"/>
                <a:cs typeface="Times New Roman" panose="02020603050405020304" pitchFamily="18" charset="0"/>
              </a:rPr>
              <a:t>*******Circuit coopérative</a:t>
            </a:r>
          </a:p>
          <a:p>
            <a:pPr marL="0" lvl="1" indent="0">
              <a:lnSpc>
                <a:spcPct val="100000"/>
              </a:lnSpc>
              <a:spcBef>
                <a:spcPts val="0"/>
              </a:spcBef>
              <a:buNone/>
            </a:pPr>
            <a:endParaRPr lang="fr-FR" sz="1800" b="1" i="1" dirty="0">
              <a:latin typeface="Times New Roman" panose="02020603050405020304" pitchFamily="18" charset="0"/>
              <a:cs typeface="Times New Roman" panose="02020603050405020304" pitchFamily="18" charset="0"/>
            </a:endParaRPr>
          </a:p>
          <a:p>
            <a:pPr marL="0" lvl="1" indent="0">
              <a:lnSpc>
                <a:spcPct val="100000"/>
              </a:lnSpc>
              <a:spcBef>
                <a:spcPts val="0"/>
              </a:spcBef>
              <a:buNone/>
            </a:pPr>
            <a:r>
              <a:rPr lang="fr-FR" dirty="0">
                <a:latin typeface="Times New Roman" panose="02020603050405020304" pitchFamily="18" charset="0"/>
                <a:cs typeface="Times New Roman" panose="02020603050405020304" pitchFamily="18" charset="0"/>
              </a:rPr>
              <a:t>La</a:t>
            </a:r>
            <a:r>
              <a:rPr lang="fr-FR" sz="1800" dirty="0">
                <a:latin typeface="Times New Roman" panose="02020603050405020304" pitchFamily="18" charset="0"/>
                <a:cs typeface="Times New Roman" panose="02020603050405020304" pitchFamily="18" charset="0"/>
              </a:rPr>
              <a:t> variable « relation personnelle » </a:t>
            </a:r>
            <a:r>
              <a:rPr lang="fr-FR" dirty="0">
                <a:latin typeface="Times New Roman" panose="02020603050405020304" pitchFamily="18" charset="0"/>
                <a:cs typeface="Times New Roman" panose="02020603050405020304" pitchFamily="18" charset="0"/>
              </a:rPr>
              <a:t>est </a:t>
            </a:r>
            <a:r>
              <a:rPr lang="fr-FR" sz="1800" dirty="0">
                <a:latin typeface="Times New Roman" panose="02020603050405020304" pitchFamily="18" charset="0"/>
                <a:cs typeface="Times New Roman" panose="02020603050405020304" pitchFamily="18" charset="0"/>
              </a:rPr>
              <a:t>significative et positive dans la décision de choix de la coopérative comme circuit de commercialisation. </a:t>
            </a:r>
          </a:p>
          <a:p>
            <a:pPr marL="0" lvl="1" indent="0">
              <a:lnSpc>
                <a:spcPct val="100000"/>
              </a:lnSpc>
              <a:spcBef>
                <a:spcPts val="0"/>
              </a:spcBef>
              <a:buNone/>
            </a:pPr>
            <a:endParaRPr lang="fr-FR" dirty="0">
              <a:latin typeface="Times New Roman" panose="02020603050405020304" pitchFamily="18" charset="0"/>
              <a:cs typeface="Times New Roman" panose="02020603050405020304" pitchFamily="18" charset="0"/>
            </a:endParaRPr>
          </a:p>
          <a:p>
            <a:pPr marL="0" lvl="1" indent="0">
              <a:lnSpc>
                <a:spcPct val="100000"/>
              </a:lnSpc>
              <a:spcBef>
                <a:spcPts val="0"/>
              </a:spcBef>
              <a:buNone/>
            </a:pPr>
            <a:r>
              <a:rPr lang="fr-FR" dirty="0">
                <a:latin typeface="Times New Roman" panose="02020603050405020304" pitchFamily="18" charset="0"/>
                <a:cs typeface="Times New Roman" panose="02020603050405020304" pitchFamily="18" charset="0"/>
              </a:rPr>
              <a:t>En revanche, les « variables spécifiques à la transaction » et « la confiance » sont contraires à nos attentes.</a:t>
            </a:r>
            <a:endParaRPr lang="fr-FR" dirty="0"/>
          </a:p>
        </p:txBody>
      </p:sp>
    </p:spTree>
    <p:extLst>
      <p:ext uri="{BB962C8B-B14F-4D97-AF65-F5344CB8AC3E}">
        <p14:creationId xmlns:p14="http://schemas.microsoft.com/office/powerpoint/2010/main" val="4276422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D4FAB3FF-EF81-D374-71EB-71E2BBDF145F}"/>
              </a:ext>
            </a:extLst>
          </p:cNvPr>
          <p:cNvCxnSpPr>
            <a:cxnSpLocks/>
          </p:cNvCxnSpPr>
          <p:nvPr/>
        </p:nvCxnSpPr>
        <p:spPr>
          <a:xfrm>
            <a:off x="0" y="1914525"/>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9B5243E3-9D97-4918-8EB7-16410C90F09D}"/>
              </a:ext>
            </a:extLst>
          </p:cNvPr>
          <p:cNvSpPr/>
          <p:nvPr/>
        </p:nvSpPr>
        <p:spPr>
          <a:xfrm>
            <a:off x="0" y="781049"/>
            <a:ext cx="5162550" cy="1133476"/>
          </a:xfrm>
          <a:prstGeom prst="rect">
            <a:avLst/>
          </a:prstGeom>
          <a:solidFill>
            <a:srgbClr val="3E8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687D3723-301A-E0F8-C849-393769318D9B}"/>
              </a:ext>
            </a:extLst>
          </p:cNvPr>
          <p:cNvSpPr txBox="1"/>
          <p:nvPr/>
        </p:nvSpPr>
        <p:spPr>
          <a:xfrm>
            <a:off x="960600" y="934045"/>
            <a:ext cx="3790950" cy="769441"/>
          </a:xfrm>
          <a:prstGeom prst="rect">
            <a:avLst/>
          </a:prstGeom>
          <a:noFill/>
        </p:spPr>
        <p:txBody>
          <a:bodyPr wrap="square" rtlCol="0">
            <a:spAutoFit/>
          </a:bodyPr>
          <a:lstStyle/>
          <a:p>
            <a:r>
              <a:rPr lang="fr-FR" sz="4400" b="1" dirty="0">
                <a:solidFill>
                  <a:schemeClr val="bg1"/>
                </a:solidFill>
                <a:latin typeface="Times New Roman" panose="02020603050405020304" pitchFamily="18" charset="0"/>
                <a:cs typeface="Times New Roman" panose="02020603050405020304" pitchFamily="18" charset="0"/>
              </a:rPr>
              <a:t>Sommaire</a:t>
            </a:r>
            <a:endParaRPr lang="fr-FR" sz="4400" dirty="0">
              <a:solidFill>
                <a:schemeClr val="bg1"/>
              </a:solidFill>
              <a:latin typeface="Times New Roman" panose="02020603050405020304" pitchFamily="18" charset="0"/>
              <a:cs typeface="Times New Roman" panose="02020603050405020304" pitchFamily="18" charset="0"/>
            </a:endParaRPr>
          </a:p>
        </p:txBody>
      </p:sp>
      <p:sp>
        <p:nvSpPr>
          <p:cNvPr id="17" name="ZoneTexte 16">
            <a:extLst>
              <a:ext uri="{FF2B5EF4-FFF2-40B4-BE49-F238E27FC236}">
                <a16:creationId xmlns:a16="http://schemas.microsoft.com/office/drawing/2014/main" id="{961A9D9C-9DF9-B7D8-1CC9-B6F42ED8B400}"/>
              </a:ext>
            </a:extLst>
          </p:cNvPr>
          <p:cNvSpPr txBox="1"/>
          <p:nvPr/>
        </p:nvSpPr>
        <p:spPr>
          <a:xfrm>
            <a:off x="769553" y="3839743"/>
            <a:ext cx="3368373" cy="461665"/>
          </a:xfrm>
          <a:prstGeom prst="rect">
            <a:avLst/>
          </a:prstGeom>
          <a:noFill/>
        </p:spPr>
        <p:txBody>
          <a:bodyPr wrap="square" rtlCol="0">
            <a:spAutoFit/>
          </a:bodyPr>
          <a:lstStyle/>
          <a:p>
            <a:r>
              <a:rPr lang="fr-FR" sz="2400" b="0" i="0" u="none" strike="noStrike" dirty="0">
                <a:solidFill>
                  <a:srgbClr val="221913"/>
                </a:solidFill>
                <a:effectLst/>
                <a:latin typeface="Times New Roman" panose="02020603050405020304" pitchFamily="18" charset="0"/>
                <a:cs typeface="Times New Roman" panose="02020603050405020304" pitchFamily="18" charset="0"/>
              </a:rPr>
              <a:t>Objectifs de recherche</a:t>
            </a:r>
            <a:endParaRPr lang="fr-FR" sz="2400" dirty="0">
              <a:latin typeface="Times New Roman" panose="02020603050405020304" pitchFamily="18" charset="0"/>
              <a:cs typeface="Times New Roman" panose="02020603050405020304" pitchFamily="18" charset="0"/>
            </a:endParaRPr>
          </a:p>
        </p:txBody>
      </p:sp>
      <p:sp>
        <p:nvSpPr>
          <p:cNvPr id="18" name="ZoneTexte 17">
            <a:extLst>
              <a:ext uri="{FF2B5EF4-FFF2-40B4-BE49-F238E27FC236}">
                <a16:creationId xmlns:a16="http://schemas.microsoft.com/office/drawing/2014/main" id="{27634EFC-56BE-D218-2C3A-09D82776BCCF}"/>
              </a:ext>
            </a:extLst>
          </p:cNvPr>
          <p:cNvSpPr txBox="1"/>
          <p:nvPr/>
        </p:nvSpPr>
        <p:spPr>
          <a:xfrm>
            <a:off x="759655" y="2883878"/>
            <a:ext cx="3771284" cy="834908"/>
          </a:xfrm>
          <a:prstGeom prst="rect">
            <a:avLst/>
          </a:prstGeom>
          <a:noFill/>
        </p:spPr>
        <p:txBody>
          <a:bodyPr wrap="square" rtlCol="0">
            <a:spAutoFit/>
          </a:bodyPr>
          <a:lstStyle/>
          <a:p>
            <a:r>
              <a:rPr lang="fr-FR" sz="2400" dirty="0">
                <a:solidFill>
                  <a:srgbClr val="221913"/>
                </a:solidFill>
                <a:latin typeface="Times New Roman" panose="02020603050405020304" pitchFamily="18" charset="0"/>
                <a:cs typeface="Times New Roman" panose="02020603050405020304" pitchFamily="18" charset="0"/>
              </a:rPr>
              <a:t>Positionnements ( empirique et théorique)</a:t>
            </a:r>
            <a:endParaRPr lang="fr-FR" sz="2400" dirty="0">
              <a:latin typeface="Times New Roman" panose="02020603050405020304" pitchFamily="18" charset="0"/>
              <a:cs typeface="Times New Roman" panose="02020603050405020304" pitchFamily="18" charset="0"/>
            </a:endParaRPr>
          </a:p>
        </p:txBody>
      </p:sp>
      <p:sp>
        <p:nvSpPr>
          <p:cNvPr id="20" name="ZoneTexte 19">
            <a:extLst>
              <a:ext uri="{FF2B5EF4-FFF2-40B4-BE49-F238E27FC236}">
                <a16:creationId xmlns:a16="http://schemas.microsoft.com/office/drawing/2014/main" id="{A66FFD52-D771-053C-A35B-0B9B82AA106D}"/>
              </a:ext>
            </a:extLst>
          </p:cNvPr>
          <p:cNvSpPr txBox="1"/>
          <p:nvPr/>
        </p:nvSpPr>
        <p:spPr>
          <a:xfrm>
            <a:off x="912876" y="2230761"/>
            <a:ext cx="3430457" cy="461665"/>
          </a:xfrm>
          <a:prstGeom prst="rect">
            <a:avLst/>
          </a:prstGeom>
          <a:noFill/>
        </p:spPr>
        <p:txBody>
          <a:bodyPr wrap="square" rtlCol="0">
            <a:spAutoFit/>
          </a:bodyPr>
          <a:lstStyle/>
          <a:p>
            <a:r>
              <a:rPr lang="fr-FR" sz="2400" dirty="0">
                <a:solidFill>
                  <a:srgbClr val="221913"/>
                </a:solidFill>
                <a:latin typeface="Times New Roman" panose="02020603050405020304" pitchFamily="18" charset="0"/>
                <a:cs typeface="Times New Roman" panose="02020603050405020304" pitchFamily="18" charset="0"/>
              </a:rPr>
              <a:t>Contexte de la recherche</a:t>
            </a:r>
            <a:r>
              <a:rPr lang="fr-FR" sz="2400" dirty="0">
                <a:solidFill>
                  <a:srgbClr val="221913"/>
                </a:solidFill>
                <a:latin typeface="DM sans" pitchFamily="2" charset="0"/>
              </a:rPr>
              <a:t> </a:t>
            </a:r>
            <a:endParaRPr lang="fr-FR" sz="2400" dirty="0">
              <a:latin typeface="DM sans" pitchFamily="2" charset="0"/>
            </a:endParaRPr>
          </a:p>
        </p:txBody>
      </p:sp>
      <p:sp>
        <p:nvSpPr>
          <p:cNvPr id="21" name="ZoneTexte 20">
            <a:extLst>
              <a:ext uri="{FF2B5EF4-FFF2-40B4-BE49-F238E27FC236}">
                <a16:creationId xmlns:a16="http://schemas.microsoft.com/office/drawing/2014/main" id="{4969D879-3C36-1C5F-12BA-06A28BA2C130}"/>
              </a:ext>
            </a:extLst>
          </p:cNvPr>
          <p:cNvSpPr txBox="1"/>
          <p:nvPr/>
        </p:nvSpPr>
        <p:spPr>
          <a:xfrm>
            <a:off x="877257" y="4471448"/>
            <a:ext cx="2848130" cy="461665"/>
          </a:xfrm>
          <a:prstGeom prst="rect">
            <a:avLst/>
          </a:prstGeom>
          <a:noFill/>
        </p:spPr>
        <p:txBody>
          <a:bodyPr wrap="square" rtlCol="0">
            <a:spAutoFit/>
          </a:bodyPr>
          <a:lstStyle/>
          <a:p>
            <a:r>
              <a:rPr lang="fr-FR" sz="2400" b="0" i="0" u="none" strike="noStrike" dirty="0">
                <a:solidFill>
                  <a:srgbClr val="221913"/>
                </a:solidFill>
                <a:effectLst/>
                <a:latin typeface="Times New Roman" panose="02020603050405020304" pitchFamily="18" charset="0"/>
                <a:cs typeface="Times New Roman" panose="02020603050405020304" pitchFamily="18" charset="0"/>
              </a:rPr>
              <a:t>Hypothèses</a:t>
            </a:r>
            <a:endParaRPr lang="fr-FR" sz="2400" dirty="0">
              <a:latin typeface="Times New Roman" panose="02020603050405020304" pitchFamily="18" charset="0"/>
              <a:cs typeface="Times New Roman" panose="02020603050405020304" pitchFamily="18" charset="0"/>
            </a:endParaRPr>
          </a:p>
        </p:txBody>
      </p:sp>
      <p:sp>
        <p:nvSpPr>
          <p:cNvPr id="23" name="ZoneTexte 22">
            <a:extLst>
              <a:ext uri="{FF2B5EF4-FFF2-40B4-BE49-F238E27FC236}">
                <a16:creationId xmlns:a16="http://schemas.microsoft.com/office/drawing/2014/main" id="{A3B56F9F-AE90-4056-D53B-18EFAF822482}"/>
              </a:ext>
            </a:extLst>
          </p:cNvPr>
          <p:cNvSpPr txBox="1"/>
          <p:nvPr/>
        </p:nvSpPr>
        <p:spPr>
          <a:xfrm>
            <a:off x="5085407" y="3188173"/>
            <a:ext cx="3604734" cy="461665"/>
          </a:xfrm>
          <a:prstGeom prst="rect">
            <a:avLst/>
          </a:prstGeom>
          <a:noFill/>
        </p:spPr>
        <p:txBody>
          <a:bodyPr wrap="square" rtlCol="0">
            <a:spAutoFit/>
          </a:bodyPr>
          <a:lstStyle/>
          <a:p>
            <a:r>
              <a:rPr lang="fr-FR" sz="2400" b="0" i="0" u="none" strike="noStrike" dirty="0">
                <a:solidFill>
                  <a:srgbClr val="221913"/>
                </a:solidFill>
                <a:effectLst/>
                <a:latin typeface="Times New Roman" panose="02020603050405020304" pitchFamily="18" charset="0"/>
                <a:cs typeface="Times New Roman" panose="02020603050405020304" pitchFamily="18" charset="0"/>
              </a:rPr>
              <a:t>Résultats &amp; Discussion</a:t>
            </a:r>
            <a:endParaRPr lang="fr-FR" sz="2400" dirty="0">
              <a:latin typeface="Times New Roman" panose="02020603050405020304" pitchFamily="18" charset="0"/>
              <a:cs typeface="Times New Roman" panose="02020603050405020304" pitchFamily="18" charset="0"/>
            </a:endParaRPr>
          </a:p>
        </p:txBody>
      </p:sp>
      <p:sp>
        <p:nvSpPr>
          <p:cNvPr id="27" name="ZoneTexte 26">
            <a:extLst>
              <a:ext uri="{FF2B5EF4-FFF2-40B4-BE49-F238E27FC236}">
                <a16:creationId xmlns:a16="http://schemas.microsoft.com/office/drawing/2014/main" id="{A2B9B8AD-FF2B-DC65-CB30-48D04287FCE0}"/>
              </a:ext>
            </a:extLst>
          </p:cNvPr>
          <p:cNvSpPr txBox="1"/>
          <p:nvPr/>
        </p:nvSpPr>
        <p:spPr>
          <a:xfrm>
            <a:off x="4998916" y="3757686"/>
            <a:ext cx="3330894" cy="461665"/>
          </a:xfrm>
          <a:prstGeom prst="rect">
            <a:avLst/>
          </a:prstGeom>
          <a:noFill/>
        </p:spPr>
        <p:txBody>
          <a:bodyPr wrap="square" rtlCol="0">
            <a:spAutoFit/>
          </a:bodyPr>
          <a:lstStyle/>
          <a:p>
            <a:r>
              <a:rPr lang="fr-FR" sz="2400" b="0" i="0" u="none" strike="noStrike" dirty="0">
                <a:solidFill>
                  <a:srgbClr val="221913"/>
                </a:solidFill>
                <a:effectLst/>
                <a:latin typeface="Times New Roman" panose="02020603050405020304" pitchFamily="18" charset="0"/>
                <a:cs typeface="Times New Roman" panose="02020603050405020304" pitchFamily="18" charset="0"/>
              </a:rPr>
              <a:t>Implications</a:t>
            </a:r>
            <a:endParaRPr lang="fr-FR" sz="2400" dirty="0">
              <a:latin typeface="Times New Roman" panose="02020603050405020304" pitchFamily="18" charset="0"/>
              <a:cs typeface="Times New Roman" panose="02020603050405020304" pitchFamily="18" charset="0"/>
            </a:endParaRPr>
          </a:p>
        </p:txBody>
      </p:sp>
      <p:sp>
        <p:nvSpPr>
          <p:cNvPr id="33" name="ZoneTexte 32">
            <a:extLst>
              <a:ext uri="{FF2B5EF4-FFF2-40B4-BE49-F238E27FC236}">
                <a16:creationId xmlns:a16="http://schemas.microsoft.com/office/drawing/2014/main" id="{C4F9A135-ED42-5719-F123-B3C69E657488}"/>
              </a:ext>
            </a:extLst>
          </p:cNvPr>
          <p:cNvSpPr txBox="1"/>
          <p:nvPr/>
        </p:nvSpPr>
        <p:spPr>
          <a:xfrm>
            <a:off x="544542" y="3870451"/>
            <a:ext cx="485774" cy="461665"/>
          </a:xfrm>
          <a:prstGeom prst="rect">
            <a:avLst/>
          </a:prstGeom>
          <a:noFill/>
        </p:spPr>
        <p:txBody>
          <a:bodyPr wrap="square" rtlCol="0">
            <a:spAutoFit/>
          </a:bodyPr>
          <a:lstStyle/>
          <a:p>
            <a:r>
              <a:rPr lang="fr-FR" sz="2400" b="1" dirty="0">
                <a:solidFill>
                  <a:srgbClr val="3E8B5A"/>
                </a:solidFill>
                <a:latin typeface="Garamond" panose="02020404030301010803" pitchFamily="18" charset="0"/>
              </a:rPr>
              <a:t>3</a:t>
            </a:r>
          </a:p>
        </p:txBody>
      </p:sp>
      <p:sp>
        <p:nvSpPr>
          <p:cNvPr id="34" name="ZoneTexte 33">
            <a:extLst>
              <a:ext uri="{FF2B5EF4-FFF2-40B4-BE49-F238E27FC236}">
                <a16:creationId xmlns:a16="http://schemas.microsoft.com/office/drawing/2014/main" id="{293C7ACD-995D-C14C-EB3E-C3740DD2BD1D}"/>
              </a:ext>
            </a:extLst>
          </p:cNvPr>
          <p:cNvSpPr txBox="1"/>
          <p:nvPr/>
        </p:nvSpPr>
        <p:spPr>
          <a:xfrm>
            <a:off x="526666" y="2858986"/>
            <a:ext cx="485774" cy="461665"/>
          </a:xfrm>
          <a:prstGeom prst="rect">
            <a:avLst/>
          </a:prstGeom>
          <a:noFill/>
        </p:spPr>
        <p:txBody>
          <a:bodyPr wrap="square" rtlCol="0">
            <a:spAutoFit/>
          </a:bodyPr>
          <a:lstStyle/>
          <a:p>
            <a:r>
              <a:rPr lang="fr-FR" sz="2400" b="1" i="0" u="none" strike="noStrike" dirty="0">
                <a:solidFill>
                  <a:srgbClr val="3E8B5A"/>
                </a:solidFill>
                <a:effectLst/>
                <a:latin typeface="Garamond" panose="02020404030301010803" pitchFamily="18" charset="0"/>
              </a:rPr>
              <a:t>2</a:t>
            </a:r>
            <a:endParaRPr lang="fr-FR" sz="2400" b="1" dirty="0">
              <a:solidFill>
                <a:srgbClr val="3E8B5A"/>
              </a:solidFill>
              <a:latin typeface="Garamond" panose="02020404030301010803" pitchFamily="18" charset="0"/>
            </a:endParaRPr>
          </a:p>
        </p:txBody>
      </p:sp>
      <p:sp>
        <p:nvSpPr>
          <p:cNvPr id="36" name="ZoneTexte 35">
            <a:extLst>
              <a:ext uri="{FF2B5EF4-FFF2-40B4-BE49-F238E27FC236}">
                <a16:creationId xmlns:a16="http://schemas.microsoft.com/office/drawing/2014/main" id="{FA39E4A9-9C64-50DB-46ED-F4F46A3F76B8}"/>
              </a:ext>
            </a:extLst>
          </p:cNvPr>
          <p:cNvSpPr txBox="1"/>
          <p:nvPr/>
        </p:nvSpPr>
        <p:spPr>
          <a:xfrm>
            <a:off x="629299" y="2200053"/>
            <a:ext cx="485775" cy="461665"/>
          </a:xfrm>
          <a:prstGeom prst="rect">
            <a:avLst/>
          </a:prstGeom>
          <a:noFill/>
        </p:spPr>
        <p:txBody>
          <a:bodyPr wrap="square" rtlCol="0">
            <a:spAutoFit/>
          </a:bodyPr>
          <a:lstStyle/>
          <a:p>
            <a:r>
              <a:rPr lang="fr-FR" sz="2400" b="1" i="0" u="none" strike="noStrike" dirty="0">
                <a:solidFill>
                  <a:srgbClr val="3E8B5A"/>
                </a:solidFill>
                <a:effectLst/>
                <a:latin typeface="Garamond" panose="02020404030301010803" pitchFamily="18" charset="0"/>
              </a:rPr>
              <a:t>1</a:t>
            </a:r>
            <a:endParaRPr lang="fr-FR" sz="2400" b="1" dirty="0">
              <a:solidFill>
                <a:srgbClr val="3E8B5A"/>
              </a:solidFill>
              <a:latin typeface="Garamond" panose="02020404030301010803" pitchFamily="18" charset="0"/>
            </a:endParaRPr>
          </a:p>
        </p:txBody>
      </p:sp>
      <p:sp>
        <p:nvSpPr>
          <p:cNvPr id="37" name="ZoneTexte 36">
            <a:extLst>
              <a:ext uri="{FF2B5EF4-FFF2-40B4-BE49-F238E27FC236}">
                <a16:creationId xmlns:a16="http://schemas.microsoft.com/office/drawing/2014/main" id="{54B1BF4C-CF7E-9E75-D381-101245A864DE}"/>
              </a:ext>
            </a:extLst>
          </p:cNvPr>
          <p:cNvSpPr txBox="1"/>
          <p:nvPr/>
        </p:nvSpPr>
        <p:spPr>
          <a:xfrm>
            <a:off x="590873" y="4499733"/>
            <a:ext cx="485774" cy="461665"/>
          </a:xfrm>
          <a:prstGeom prst="rect">
            <a:avLst/>
          </a:prstGeom>
          <a:noFill/>
        </p:spPr>
        <p:txBody>
          <a:bodyPr wrap="square" rtlCol="0">
            <a:spAutoFit/>
          </a:bodyPr>
          <a:lstStyle/>
          <a:p>
            <a:r>
              <a:rPr lang="fr-FR" sz="2400" b="1" dirty="0">
                <a:solidFill>
                  <a:srgbClr val="3E8B5A"/>
                </a:solidFill>
                <a:latin typeface="Garamond" panose="02020404030301010803" pitchFamily="18" charset="0"/>
              </a:rPr>
              <a:t>4</a:t>
            </a:r>
          </a:p>
        </p:txBody>
      </p:sp>
      <p:sp>
        <p:nvSpPr>
          <p:cNvPr id="39" name="ZoneTexte 38">
            <a:extLst>
              <a:ext uri="{FF2B5EF4-FFF2-40B4-BE49-F238E27FC236}">
                <a16:creationId xmlns:a16="http://schemas.microsoft.com/office/drawing/2014/main" id="{84E570EE-A183-B5AF-11BF-BF9D55F6CA89}"/>
              </a:ext>
            </a:extLst>
          </p:cNvPr>
          <p:cNvSpPr txBox="1"/>
          <p:nvPr/>
        </p:nvSpPr>
        <p:spPr>
          <a:xfrm>
            <a:off x="4700142" y="3153870"/>
            <a:ext cx="485774" cy="461665"/>
          </a:xfrm>
          <a:prstGeom prst="rect">
            <a:avLst/>
          </a:prstGeom>
          <a:noFill/>
        </p:spPr>
        <p:txBody>
          <a:bodyPr wrap="square" rtlCol="0">
            <a:spAutoFit/>
          </a:bodyPr>
          <a:lstStyle/>
          <a:p>
            <a:r>
              <a:rPr lang="fr-FR" sz="2400" b="1" dirty="0">
                <a:solidFill>
                  <a:srgbClr val="3E8B5A"/>
                </a:solidFill>
                <a:latin typeface="Garamond" panose="02020404030301010803" pitchFamily="18" charset="0"/>
              </a:rPr>
              <a:t>7</a:t>
            </a:r>
          </a:p>
        </p:txBody>
      </p:sp>
      <p:sp>
        <p:nvSpPr>
          <p:cNvPr id="40" name="ZoneTexte 39">
            <a:extLst>
              <a:ext uri="{FF2B5EF4-FFF2-40B4-BE49-F238E27FC236}">
                <a16:creationId xmlns:a16="http://schemas.microsoft.com/office/drawing/2014/main" id="{EE7A24B9-4537-2D92-103B-502AE61E4387}"/>
              </a:ext>
            </a:extLst>
          </p:cNvPr>
          <p:cNvSpPr txBox="1"/>
          <p:nvPr/>
        </p:nvSpPr>
        <p:spPr>
          <a:xfrm>
            <a:off x="4700142" y="3759994"/>
            <a:ext cx="485774" cy="461665"/>
          </a:xfrm>
          <a:prstGeom prst="rect">
            <a:avLst/>
          </a:prstGeom>
          <a:noFill/>
        </p:spPr>
        <p:txBody>
          <a:bodyPr wrap="square" rtlCol="0">
            <a:spAutoFit/>
          </a:bodyPr>
          <a:lstStyle/>
          <a:p>
            <a:r>
              <a:rPr lang="fr-FR" sz="2400" b="1" dirty="0">
                <a:solidFill>
                  <a:srgbClr val="3E8B5A"/>
                </a:solidFill>
                <a:latin typeface="Garamond" panose="02020404030301010803" pitchFamily="18" charset="0"/>
              </a:rPr>
              <a:t>8</a:t>
            </a:r>
          </a:p>
        </p:txBody>
      </p:sp>
      <p:sp>
        <p:nvSpPr>
          <p:cNvPr id="43" name="ZoneTexte 42">
            <a:extLst>
              <a:ext uri="{FF2B5EF4-FFF2-40B4-BE49-F238E27FC236}">
                <a16:creationId xmlns:a16="http://schemas.microsoft.com/office/drawing/2014/main" id="{6CC2F475-D68D-264C-3C2E-92A2ADC2CCE7}"/>
              </a:ext>
            </a:extLst>
          </p:cNvPr>
          <p:cNvSpPr txBox="1"/>
          <p:nvPr/>
        </p:nvSpPr>
        <p:spPr>
          <a:xfrm>
            <a:off x="5081629" y="2581915"/>
            <a:ext cx="3165469" cy="461665"/>
          </a:xfrm>
          <a:prstGeom prst="rect">
            <a:avLst/>
          </a:prstGeom>
          <a:noFill/>
        </p:spPr>
        <p:txBody>
          <a:bodyPr wrap="square" rtlCol="0">
            <a:spAutoFit/>
          </a:bodyPr>
          <a:lstStyle/>
          <a:p>
            <a:r>
              <a:rPr lang="fr-FR" sz="2400" b="0" i="0" u="none" strike="noStrike" dirty="0">
                <a:solidFill>
                  <a:srgbClr val="221913"/>
                </a:solidFill>
                <a:effectLst/>
                <a:latin typeface="Times New Roman" panose="02020603050405020304" pitchFamily="18" charset="0"/>
                <a:cs typeface="Times New Roman" panose="02020603050405020304" pitchFamily="18" charset="0"/>
              </a:rPr>
              <a:t>Méthodologie</a:t>
            </a:r>
            <a:endParaRPr lang="fr-FR" sz="2400" dirty="0">
              <a:latin typeface="Times New Roman" panose="02020603050405020304" pitchFamily="18" charset="0"/>
              <a:cs typeface="Times New Roman" panose="02020603050405020304" pitchFamily="18" charset="0"/>
            </a:endParaRPr>
          </a:p>
        </p:txBody>
      </p:sp>
      <p:sp>
        <p:nvSpPr>
          <p:cNvPr id="44" name="ZoneTexte 43">
            <a:extLst>
              <a:ext uri="{FF2B5EF4-FFF2-40B4-BE49-F238E27FC236}">
                <a16:creationId xmlns:a16="http://schemas.microsoft.com/office/drawing/2014/main" id="{E500EBF6-0DBC-E9A4-65DF-401201E2BBA5}"/>
              </a:ext>
            </a:extLst>
          </p:cNvPr>
          <p:cNvSpPr txBox="1"/>
          <p:nvPr/>
        </p:nvSpPr>
        <p:spPr>
          <a:xfrm>
            <a:off x="4700141" y="2547746"/>
            <a:ext cx="485775" cy="461665"/>
          </a:xfrm>
          <a:prstGeom prst="rect">
            <a:avLst/>
          </a:prstGeom>
          <a:noFill/>
        </p:spPr>
        <p:txBody>
          <a:bodyPr wrap="square" rtlCol="0">
            <a:spAutoFit/>
          </a:bodyPr>
          <a:lstStyle/>
          <a:p>
            <a:r>
              <a:rPr lang="fr-FR" sz="2400" b="1" dirty="0">
                <a:solidFill>
                  <a:srgbClr val="3E8B5A"/>
                </a:solidFill>
                <a:latin typeface="Garamond" panose="02020404030301010803" pitchFamily="18" charset="0"/>
              </a:rPr>
              <a:t>6</a:t>
            </a:r>
          </a:p>
        </p:txBody>
      </p:sp>
      <p:pic>
        <p:nvPicPr>
          <p:cNvPr id="46" name="Image 45">
            <a:extLst>
              <a:ext uri="{FF2B5EF4-FFF2-40B4-BE49-F238E27FC236}">
                <a16:creationId xmlns:a16="http://schemas.microsoft.com/office/drawing/2014/main" id="{7B3CCFE6-FBE0-8AC5-C650-192C2D0D4B8E}"/>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9290"/>
          <a:stretch/>
        </p:blipFill>
        <p:spPr>
          <a:xfrm>
            <a:off x="8416300" y="1914526"/>
            <a:ext cx="3775699" cy="4162424"/>
          </a:xfrm>
          <a:prstGeom prst="rect">
            <a:avLst/>
          </a:prstGeom>
        </p:spPr>
      </p:pic>
      <p:sp>
        <p:nvSpPr>
          <p:cNvPr id="6" name="ZoneTexte 5">
            <a:extLst>
              <a:ext uri="{FF2B5EF4-FFF2-40B4-BE49-F238E27FC236}">
                <a16:creationId xmlns:a16="http://schemas.microsoft.com/office/drawing/2014/main" id="{B06C4BA2-1F9E-46CB-2E40-AB066C549659}"/>
              </a:ext>
            </a:extLst>
          </p:cNvPr>
          <p:cNvSpPr txBox="1"/>
          <p:nvPr/>
        </p:nvSpPr>
        <p:spPr>
          <a:xfrm>
            <a:off x="983445" y="5176252"/>
            <a:ext cx="2792256" cy="461665"/>
          </a:xfrm>
          <a:prstGeom prst="rect">
            <a:avLst/>
          </a:prstGeom>
          <a:noFill/>
        </p:spPr>
        <p:txBody>
          <a:bodyPr wrap="square" rtlCol="0">
            <a:spAutoFit/>
          </a:bodyPr>
          <a:lstStyle/>
          <a:p>
            <a:r>
              <a:rPr lang="fr-FR" sz="2400" dirty="0">
                <a:solidFill>
                  <a:srgbClr val="221913"/>
                </a:solidFill>
                <a:latin typeface="Times New Roman" panose="02020603050405020304" pitchFamily="18" charset="0"/>
                <a:cs typeface="Times New Roman" panose="02020603050405020304" pitchFamily="18" charset="0"/>
              </a:rPr>
              <a:t>Cadre théorique</a:t>
            </a:r>
            <a:endParaRPr lang="fr-FR" sz="2400" dirty="0">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BD90C97B-9BF7-9372-7EE3-447898089823}"/>
              </a:ext>
            </a:extLst>
          </p:cNvPr>
          <p:cNvSpPr txBox="1"/>
          <p:nvPr/>
        </p:nvSpPr>
        <p:spPr>
          <a:xfrm>
            <a:off x="675298" y="5200866"/>
            <a:ext cx="485774" cy="461665"/>
          </a:xfrm>
          <a:prstGeom prst="rect">
            <a:avLst/>
          </a:prstGeom>
          <a:noFill/>
        </p:spPr>
        <p:txBody>
          <a:bodyPr wrap="square" rtlCol="0">
            <a:spAutoFit/>
          </a:bodyPr>
          <a:lstStyle/>
          <a:p>
            <a:r>
              <a:rPr lang="fr-FR" sz="2400" b="1" dirty="0">
                <a:solidFill>
                  <a:srgbClr val="3E8B5A"/>
                </a:solidFill>
                <a:latin typeface="Garamond" panose="02020404030301010803" pitchFamily="18" charset="0"/>
              </a:rPr>
              <a:t>5</a:t>
            </a:r>
          </a:p>
        </p:txBody>
      </p:sp>
    </p:spTree>
    <p:extLst>
      <p:ext uri="{BB962C8B-B14F-4D97-AF65-F5344CB8AC3E}">
        <p14:creationId xmlns:p14="http://schemas.microsoft.com/office/powerpoint/2010/main" val="576348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7" name="ZoneTexte 6">
            <a:extLst>
              <a:ext uri="{FF2B5EF4-FFF2-40B4-BE49-F238E27FC236}">
                <a16:creationId xmlns:a16="http://schemas.microsoft.com/office/drawing/2014/main" id="{8ABECF34-170F-AE42-0D5D-3867FE39A438}"/>
              </a:ext>
            </a:extLst>
          </p:cNvPr>
          <p:cNvSpPr txBox="1"/>
          <p:nvPr/>
        </p:nvSpPr>
        <p:spPr>
          <a:xfrm>
            <a:off x="960600" y="2103595"/>
            <a:ext cx="2634247" cy="1077218"/>
          </a:xfrm>
          <a:prstGeom prst="rect">
            <a:avLst/>
          </a:prstGeom>
          <a:noFill/>
        </p:spPr>
        <p:txBody>
          <a:bodyPr wrap="square" rtlCol="0">
            <a:spAutoFit/>
          </a:bodyPr>
          <a:lstStyle/>
          <a:p>
            <a:r>
              <a:rPr lang="fr-FR" sz="3200" i="0" u="none" strike="noStrike" dirty="0">
                <a:solidFill>
                  <a:srgbClr val="ED874E"/>
                </a:solidFill>
                <a:effectLst/>
                <a:latin typeface="DM sans" pitchFamily="2" charset="0"/>
              </a:rPr>
              <a:t>Méthode quantitative</a:t>
            </a:r>
          </a:p>
        </p:txBody>
      </p:sp>
      <p:sp>
        <p:nvSpPr>
          <p:cNvPr id="11" name="ZoneTexte 10">
            <a:extLst>
              <a:ext uri="{FF2B5EF4-FFF2-40B4-BE49-F238E27FC236}">
                <a16:creationId xmlns:a16="http://schemas.microsoft.com/office/drawing/2014/main" id="{A6DBE520-4174-673A-1514-0223908DA7F0}"/>
              </a:ext>
            </a:extLst>
          </p:cNvPr>
          <p:cNvSpPr txBox="1"/>
          <p:nvPr/>
        </p:nvSpPr>
        <p:spPr>
          <a:xfrm>
            <a:off x="960600" y="3964748"/>
            <a:ext cx="2634247" cy="1077218"/>
          </a:xfrm>
          <a:prstGeom prst="rect">
            <a:avLst/>
          </a:prstGeom>
          <a:noFill/>
        </p:spPr>
        <p:txBody>
          <a:bodyPr wrap="square" rtlCol="0">
            <a:spAutoFit/>
          </a:bodyPr>
          <a:lstStyle/>
          <a:p>
            <a:r>
              <a:rPr lang="fr-FR" sz="3200" i="0" u="none" strike="noStrike" dirty="0">
                <a:solidFill>
                  <a:srgbClr val="ED874E"/>
                </a:solidFill>
                <a:effectLst/>
                <a:latin typeface="DM sans" pitchFamily="2" charset="0"/>
              </a:rPr>
              <a:t>Méthode qualitative</a:t>
            </a:r>
          </a:p>
        </p:txBody>
      </p:sp>
      <p:sp>
        <p:nvSpPr>
          <p:cNvPr id="2" name="Rectangle 1">
            <a:extLst>
              <a:ext uri="{FF2B5EF4-FFF2-40B4-BE49-F238E27FC236}">
                <a16:creationId xmlns:a16="http://schemas.microsoft.com/office/drawing/2014/main" id="{15ABC913-32E7-3DDF-28BA-2A954F7A0B30}"/>
              </a:ext>
            </a:extLst>
          </p:cNvPr>
          <p:cNvSpPr/>
          <p:nvPr/>
        </p:nvSpPr>
        <p:spPr>
          <a:xfrm>
            <a:off x="782333" y="747832"/>
            <a:ext cx="2761125" cy="5305849"/>
          </a:xfrm>
          <a:prstGeom prst="rect">
            <a:avLst/>
          </a:prstGeom>
          <a:solidFill>
            <a:srgbClr val="3E8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a:extLst>
              <a:ext uri="{FF2B5EF4-FFF2-40B4-BE49-F238E27FC236}">
                <a16:creationId xmlns:a16="http://schemas.microsoft.com/office/drawing/2014/main" id="{F024E92E-7A4F-74FC-20F8-3C18CE14A5DF}"/>
              </a:ext>
            </a:extLst>
          </p:cNvPr>
          <p:cNvCxnSpPr>
            <a:cxnSpLocks/>
          </p:cNvCxnSpPr>
          <p:nvPr/>
        </p:nvCxnSpPr>
        <p:spPr>
          <a:xfrm>
            <a:off x="887510" y="2667000"/>
            <a:ext cx="35589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687D3723-301A-E0F8-C849-393769318D9B}"/>
              </a:ext>
            </a:extLst>
          </p:cNvPr>
          <p:cNvSpPr txBox="1"/>
          <p:nvPr/>
        </p:nvSpPr>
        <p:spPr>
          <a:xfrm>
            <a:off x="782333" y="818369"/>
            <a:ext cx="2989824" cy="1569660"/>
          </a:xfrm>
          <a:prstGeom prst="rect">
            <a:avLst/>
          </a:prstGeom>
          <a:noFill/>
        </p:spPr>
        <p:txBody>
          <a:bodyPr wrap="square" rtlCol="0">
            <a:spAutoFit/>
          </a:bodyPr>
          <a:lstStyle/>
          <a:p>
            <a:r>
              <a:rPr lang="fr-FR" sz="3200" b="1" dirty="0">
                <a:solidFill>
                  <a:schemeClr val="bg1"/>
                </a:solidFill>
                <a:latin typeface="DM sans" pitchFamily="2" charset="0"/>
              </a:rPr>
              <a:t>7. Résultats &amp; discussion (2/2)</a:t>
            </a:r>
          </a:p>
        </p:txBody>
      </p:sp>
      <p:sp>
        <p:nvSpPr>
          <p:cNvPr id="13" name="ZoneTexte 12">
            <a:extLst>
              <a:ext uri="{FF2B5EF4-FFF2-40B4-BE49-F238E27FC236}">
                <a16:creationId xmlns:a16="http://schemas.microsoft.com/office/drawing/2014/main" id="{6FE65D54-71B4-A891-E40C-AC468AEE4206}"/>
              </a:ext>
            </a:extLst>
          </p:cNvPr>
          <p:cNvSpPr txBox="1"/>
          <p:nvPr/>
        </p:nvSpPr>
        <p:spPr>
          <a:xfrm>
            <a:off x="757170" y="2919558"/>
            <a:ext cx="2684573" cy="923330"/>
          </a:xfrm>
          <a:prstGeom prst="rect">
            <a:avLst/>
          </a:prstGeom>
          <a:noFill/>
        </p:spPr>
        <p:txBody>
          <a:bodyPr wrap="square" rtlCol="0">
            <a:spAutoFit/>
          </a:bodyPr>
          <a:lstStyle/>
          <a:p>
            <a:pPr algn="just"/>
            <a:r>
              <a:rPr lang="fr-FR" b="0" i="0" u="none" strike="noStrike" dirty="0">
                <a:solidFill>
                  <a:schemeClr val="bg1"/>
                </a:solidFill>
                <a:effectLst/>
                <a:latin typeface="Times New Roman" panose="02020603050405020304" pitchFamily="18" charset="0"/>
                <a:ea typeface="Open sans" panose="020B0606030504020204" pitchFamily="34" charset="0"/>
                <a:cs typeface="Times New Roman" panose="02020603050405020304" pitchFamily="18" charset="0"/>
              </a:rPr>
              <a:t>Synthèse des Résultats liés à l’objectif spécifique 2 (Hypothèse 2)</a:t>
            </a:r>
            <a:endParaRPr lang="fr-FR"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Espace réservé du contenu 2">
            <a:extLst>
              <a:ext uri="{FF2B5EF4-FFF2-40B4-BE49-F238E27FC236}">
                <a16:creationId xmlns:a16="http://schemas.microsoft.com/office/drawing/2014/main" id="{13FAE0A4-9A66-4A16-6C42-B9F424753386}"/>
              </a:ext>
            </a:extLst>
          </p:cNvPr>
          <p:cNvSpPr txBox="1">
            <a:spLocks/>
          </p:cNvSpPr>
          <p:nvPr/>
        </p:nvSpPr>
        <p:spPr>
          <a:xfrm>
            <a:off x="3568352" y="808256"/>
            <a:ext cx="8306153" cy="5287271"/>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just">
              <a:lnSpc>
                <a:spcPct val="100000"/>
              </a:lnSpc>
              <a:spcBef>
                <a:spcPts val="0"/>
              </a:spcBef>
            </a:pPr>
            <a:endParaRPr lang="fr-FR" sz="8000" b="1" dirty="0">
              <a:latin typeface="Times New Roman" panose="02020603050405020304" pitchFamily="18" charset="0"/>
              <a:cs typeface="Times New Roman" panose="02020603050405020304" pitchFamily="18" charset="0"/>
            </a:endParaRPr>
          </a:p>
          <a:p>
            <a:pPr lvl="1" algn="just">
              <a:lnSpc>
                <a:spcPct val="100000"/>
              </a:lnSpc>
              <a:spcBef>
                <a:spcPts val="0"/>
              </a:spcBef>
            </a:pPr>
            <a:endParaRPr lang="fr-FR" sz="100" i="1" dirty="0">
              <a:latin typeface="Times New Roman" panose="02020603050405020304" pitchFamily="18" charset="0"/>
              <a:cs typeface="Times New Roman" panose="02020603050405020304" pitchFamily="18" charset="0"/>
            </a:endParaRPr>
          </a:p>
          <a:p>
            <a:pPr lvl="1" algn="just">
              <a:lnSpc>
                <a:spcPct val="100000"/>
              </a:lnSpc>
              <a:spcBef>
                <a:spcPts val="0"/>
              </a:spcBef>
            </a:pPr>
            <a:r>
              <a:rPr lang="fr-FR" sz="1800" i="1" dirty="0">
                <a:latin typeface="Times New Roman" panose="02020603050405020304" pitchFamily="18" charset="0"/>
                <a:cs typeface="Times New Roman" panose="02020603050405020304" pitchFamily="18" charset="0"/>
              </a:rPr>
              <a:t>Variable de crise (économique) : </a:t>
            </a:r>
            <a:r>
              <a:rPr lang="fr-FR" sz="1800" dirty="0">
                <a:latin typeface="Times New Roman" panose="02020603050405020304" pitchFamily="18" charset="0"/>
                <a:cs typeface="Times New Roman" panose="02020603050405020304" pitchFamily="18" charset="0"/>
              </a:rPr>
              <a:t>La baisse du prix au producteur tout la hausse du prix des intrants ( engrais, herbicides ou fongicides) indiquent que le producteur a toujours à la coopérative pour la vente. les résultats issus de nos recherches indiquent Résultats contraires  à ceux de Zhu (2022) et </a:t>
            </a:r>
            <a:r>
              <a:rPr lang="fr-FR" sz="1800" dirty="0" err="1">
                <a:latin typeface="Times New Roman" panose="02020603050405020304" pitchFamily="18" charset="0"/>
                <a:ea typeface="Times New Roman" panose="02020603050405020304" pitchFamily="18" charset="0"/>
              </a:rPr>
              <a:t>Mukarumbwa</a:t>
            </a:r>
            <a:r>
              <a:rPr lang="fr-FR" sz="1800" dirty="0">
                <a:latin typeface="Times New Roman" panose="02020603050405020304" pitchFamily="18" charset="0"/>
                <a:ea typeface="Times New Roman" panose="02020603050405020304" pitchFamily="18" charset="0"/>
              </a:rPr>
              <a:t> et </a:t>
            </a:r>
            <a:r>
              <a:rPr lang="fr-FR" sz="1800" i="1" dirty="0">
                <a:latin typeface="Times New Roman" panose="02020603050405020304" pitchFamily="18" charset="0"/>
                <a:ea typeface="Times New Roman" panose="02020603050405020304" pitchFamily="18" charset="0"/>
              </a:rPr>
              <a:t>al</a:t>
            </a:r>
            <a:r>
              <a:rPr lang="fr-FR" sz="1800" dirty="0">
                <a:latin typeface="Times New Roman" panose="02020603050405020304" pitchFamily="18" charset="0"/>
                <a:ea typeface="Times New Roman" panose="02020603050405020304" pitchFamily="18" charset="0"/>
              </a:rPr>
              <a:t>, (2018).</a:t>
            </a:r>
          </a:p>
          <a:p>
            <a:pPr lvl="1" algn="just">
              <a:lnSpc>
                <a:spcPct val="100000"/>
              </a:lnSpc>
              <a:spcBef>
                <a:spcPts val="0"/>
              </a:spcBef>
            </a:pPr>
            <a:endParaRPr lang="fr-FR" sz="1800" dirty="0">
              <a:latin typeface="Times New Roman" panose="02020603050405020304" pitchFamily="18" charset="0"/>
              <a:cs typeface="Times New Roman" panose="02020603050405020304" pitchFamily="18" charset="0"/>
            </a:endParaRPr>
          </a:p>
          <a:p>
            <a:pPr lvl="1" algn="just">
              <a:lnSpc>
                <a:spcPct val="100000"/>
              </a:lnSpc>
              <a:spcBef>
                <a:spcPts val="0"/>
              </a:spcBef>
            </a:pPr>
            <a:r>
              <a:rPr lang="fr-FR" sz="1800" i="1" dirty="0">
                <a:latin typeface="Times New Roman" panose="02020603050405020304" pitchFamily="18" charset="0"/>
                <a:cs typeface="Times New Roman" panose="02020603050405020304" pitchFamily="18" charset="0"/>
              </a:rPr>
              <a:t>Variable de crise (agronomique) : </a:t>
            </a:r>
            <a:r>
              <a:rPr lang="fr-FR" sz="1800" dirty="0">
                <a:latin typeface="Times New Roman" panose="02020603050405020304" pitchFamily="18" charset="0"/>
                <a:ea typeface="Times New Roman" panose="02020603050405020304" pitchFamily="18" charset="0"/>
              </a:rPr>
              <a:t>Nos résultats montrent que face à une baisse de la production, les cacaoculteur ont significativement plus de chance de s’adresser au pisteur pour la vente de leur production . Résultats conformes à ceux de Shaikh et Zhang, (2016) ; </a:t>
            </a:r>
            <a:r>
              <a:rPr lang="fr-FR" sz="1800" dirty="0" err="1">
                <a:latin typeface="Times New Roman" panose="02020603050405020304" pitchFamily="18" charset="0"/>
                <a:ea typeface="Times New Roman" panose="02020603050405020304" pitchFamily="18" charset="0"/>
              </a:rPr>
              <a:t>Wambugu</a:t>
            </a:r>
            <a:r>
              <a:rPr lang="fr-FR" sz="1800" dirty="0">
                <a:latin typeface="Times New Roman" panose="02020603050405020304" pitchFamily="18" charset="0"/>
                <a:ea typeface="Times New Roman" panose="02020603050405020304" pitchFamily="18" charset="0"/>
              </a:rPr>
              <a:t> et </a:t>
            </a:r>
            <a:r>
              <a:rPr lang="fr-FR" sz="1800" dirty="0" err="1">
                <a:latin typeface="Times New Roman" panose="02020603050405020304" pitchFamily="18" charset="0"/>
                <a:ea typeface="Times New Roman" panose="02020603050405020304" pitchFamily="18" charset="0"/>
              </a:rPr>
              <a:t>Okello</a:t>
            </a:r>
            <a:r>
              <a:rPr lang="fr-FR" sz="1800" dirty="0">
                <a:latin typeface="Times New Roman" panose="02020603050405020304" pitchFamily="18" charset="0"/>
                <a:ea typeface="Times New Roman" panose="02020603050405020304" pitchFamily="18" charset="0"/>
              </a:rPr>
              <a:t>, (2017).</a:t>
            </a:r>
          </a:p>
          <a:p>
            <a:pPr lvl="1" algn="just">
              <a:lnSpc>
                <a:spcPct val="100000"/>
              </a:lnSpc>
              <a:spcBef>
                <a:spcPts val="0"/>
              </a:spcBef>
            </a:pPr>
            <a:endParaRPr lang="fr-FR" sz="1800" dirty="0">
              <a:latin typeface="Times New Roman" panose="02020603050405020304" pitchFamily="18" charset="0"/>
              <a:cs typeface="Times New Roman" panose="02020603050405020304" pitchFamily="18" charset="0"/>
            </a:endParaRPr>
          </a:p>
          <a:p>
            <a:pPr lvl="1" algn="just">
              <a:lnSpc>
                <a:spcPct val="100000"/>
              </a:lnSpc>
              <a:spcBef>
                <a:spcPts val="0"/>
              </a:spcBef>
            </a:pPr>
            <a:r>
              <a:rPr lang="fr-FR" sz="1800" i="1" dirty="0">
                <a:latin typeface="Times New Roman" panose="02020603050405020304" pitchFamily="18" charset="0"/>
                <a:cs typeface="Times New Roman" panose="02020603050405020304" pitchFamily="18" charset="0"/>
              </a:rPr>
              <a:t>Variable de crise (sanitaire) : </a:t>
            </a:r>
            <a:r>
              <a:rPr lang="fr-FR" sz="1800" dirty="0">
                <a:latin typeface="Times New Roman" panose="02020603050405020304" pitchFamily="18" charset="0"/>
                <a:cs typeface="Times New Roman" panose="02020603050405020304" pitchFamily="18" charset="0"/>
              </a:rPr>
              <a:t>I</a:t>
            </a:r>
            <a:r>
              <a:rPr lang="fr-FR" sz="1800" dirty="0">
                <a:latin typeface="Times New Roman" panose="02020603050405020304" pitchFamily="18" charset="0"/>
                <a:ea typeface="Times New Roman" panose="02020603050405020304" pitchFamily="18" charset="0"/>
              </a:rPr>
              <a:t>l ressort des résultats que celle-ci n’impacte pas la décision de choix du circuit de commercialisation. Ce résultat va à l’encontre de celui de </a:t>
            </a:r>
            <a:r>
              <a:rPr lang="fr-FR" sz="1800" dirty="0" err="1">
                <a:latin typeface="Times New Roman" panose="02020603050405020304" pitchFamily="18" charset="0"/>
                <a:ea typeface="Times New Roman" panose="02020603050405020304" pitchFamily="18" charset="0"/>
              </a:rPr>
              <a:t>Pujiharto</a:t>
            </a:r>
            <a:r>
              <a:rPr lang="fr-FR" sz="1800" dirty="0">
                <a:latin typeface="Times New Roman" panose="02020603050405020304" pitchFamily="18" charset="0"/>
                <a:ea typeface="Times New Roman" panose="02020603050405020304" pitchFamily="18" charset="0"/>
              </a:rPr>
              <a:t> et </a:t>
            </a:r>
            <a:r>
              <a:rPr lang="fr-FR" sz="1800" dirty="0" err="1">
                <a:latin typeface="Times New Roman" panose="02020603050405020304" pitchFamily="18" charset="0"/>
                <a:ea typeface="Times New Roman" panose="02020603050405020304" pitchFamily="18" charset="0"/>
              </a:rPr>
              <a:t>Wahyuni</a:t>
            </a:r>
            <a:r>
              <a:rPr lang="fr-FR" sz="1800" dirty="0">
                <a:latin typeface="Times New Roman" panose="02020603050405020304" pitchFamily="18" charset="0"/>
                <a:ea typeface="Times New Roman" panose="02020603050405020304" pitchFamily="18" charset="0"/>
              </a:rPr>
              <a:t> (2022) </a:t>
            </a:r>
          </a:p>
          <a:p>
            <a:pPr lvl="1" algn="just">
              <a:lnSpc>
                <a:spcPct val="100000"/>
              </a:lnSpc>
              <a:spcBef>
                <a:spcPts val="0"/>
              </a:spcBef>
            </a:pPr>
            <a:endParaRPr lang="fr-FR" sz="1800" dirty="0">
              <a:latin typeface="Times New Roman" panose="02020603050405020304" pitchFamily="18" charset="0"/>
              <a:cs typeface="Times New Roman" panose="02020603050405020304" pitchFamily="18" charset="0"/>
            </a:endParaRPr>
          </a:p>
          <a:p>
            <a:pPr lvl="1" algn="just">
              <a:lnSpc>
                <a:spcPct val="100000"/>
              </a:lnSpc>
              <a:spcBef>
                <a:spcPts val="0"/>
              </a:spcBef>
            </a:pPr>
            <a:r>
              <a:rPr lang="fr-FR" sz="1800" i="1" dirty="0">
                <a:latin typeface="Times New Roman" panose="02020603050405020304" pitchFamily="18" charset="0"/>
                <a:cs typeface="Times New Roman" panose="02020603050405020304" pitchFamily="18" charset="0"/>
              </a:rPr>
              <a:t>Variable de crise (sociale): </a:t>
            </a:r>
            <a:r>
              <a:rPr lang="fr-FR" sz="1800" dirty="0">
                <a:latin typeface="Times New Roman" panose="02020603050405020304" pitchFamily="18" charset="0"/>
                <a:ea typeface="Times New Roman" panose="02020603050405020304" pitchFamily="18" charset="0"/>
              </a:rPr>
              <a:t>Nos résultats soulignent qu’en présence desdites crises, les cacaoculteurs enquêtés renoncent au circuit de vente coopérative pour s’adresser au pisteur en vue d’écouler leur production.</a:t>
            </a:r>
            <a:endParaRPr lang="fr-F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0487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55E96CD0-5C63-938A-2CE1-BA7B223DE463}"/>
              </a:ext>
            </a:extLst>
          </p:cNvPr>
          <p:cNvSpPr txBox="1"/>
          <p:nvPr/>
        </p:nvSpPr>
        <p:spPr>
          <a:xfrm>
            <a:off x="882370" y="157780"/>
            <a:ext cx="5440200" cy="769441"/>
          </a:xfrm>
          <a:prstGeom prst="rect">
            <a:avLst/>
          </a:prstGeom>
          <a:noFill/>
        </p:spPr>
        <p:txBody>
          <a:bodyPr wrap="square" rtlCol="0">
            <a:spAutoFit/>
          </a:bodyPr>
          <a:lstStyle/>
          <a:p>
            <a:r>
              <a:rPr lang="fr-FR" sz="4400" b="1" dirty="0">
                <a:solidFill>
                  <a:srgbClr val="414042"/>
                </a:solidFill>
                <a:latin typeface="Times New Roman" panose="02020603050405020304" pitchFamily="18" charset="0"/>
                <a:cs typeface="Times New Roman" panose="02020603050405020304" pitchFamily="18" charset="0"/>
              </a:rPr>
              <a:t>9. Implications</a:t>
            </a:r>
            <a:endParaRPr lang="fr-FR" sz="4400" dirty="0">
              <a:solidFill>
                <a:srgbClr val="414042"/>
              </a:solidFill>
              <a:latin typeface="Times New Roman" panose="02020603050405020304" pitchFamily="18" charset="0"/>
              <a:cs typeface="Times New Roman" panose="02020603050405020304" pitchFamily="18" charset="0"/>
            </a:endParaRPr>
          </a:p>
        </p:txBody>
      </p:sp>
      <p:cxnSp>
        <p:nvCxnSpPr>
          <p:cNvPr id="5" name="Connecteur droit 4">
            <a:extLst>
              <a:ext uri="{FF2B5EF4-FFF2-40B4-BE49-F238E27FC236}">
                <a16:creationId xmlns:a16="http://schemas.microsoft.com/office/drawing/2014/main" id="{C0FE627D-0E83-9E5D-8A6C-6C65D6BC499B}"/>
              </a:ext>
            </a:extLst>
          </p:cNvPr>
          <p:cNvCxnSpPr>
            <a:cxnSpLocks/>
          </p:cNvCxnSpPr>
          <p:nvPr/>
        </p:nvCxnSpPr>
        <p:spPr>
          <a:xfrm flipV="1">
            <a:off x="815787" y="0"/>
            <a:ext cx="0" cy="6076951"/>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791548E4-D444-4090-964F-A80D685FBB16}"/>
              </a:ext>
            </a:extLst>
          </p:cNvPr>
          <p:cNvSpPr/>
          <p:nvPr/>
        </p:nvSpPr>
        <p:spPr>
          <a:xfrm>
            <a:off x="0" y="2586071"/>
            <a:ext cx="11344275" cy="1792403"/>
          </a:xfrm>
          <a:prstGeom prst="rect">
            <a:avLst/>
          </a:prstGeom>
          <a:solidFill>
            <a:srgbClr val="3E8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cxnSp>
        <p:nvCxnSpPr>
          <p:cNvPr id="6" name="Connecteur droit 5">
            <a:extLst>
              <a:ext uri="{FF2B5EF4-FFF2-40B4-BE49-F238E27FC236}">
                <a16:creationId xmlns:a16="http://schemas.microsoft.com/office/drawing/2014/main" id="{09ECFFFA-6B75-48DD-273A-C20519F8CF97}"/>
              </a:ext>
            </a:extLst>
          </p:cNvPr>
          <p:cNvCxnSpPr>
            <a:cxnSpLocks/>
          </p:cNvCxnSpPr>
          <p:nvPr/>
        </p:nvCxnSpPr>
        <p:spPr>
          <a:xfrm flipV="1">
            <a:off x="11344275" y="0"/>
            <a:ext cx="0" cy="6076951"/>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2" name="Connecteur droit 11">
            <a:extLst>
              <a:ext uri="{FF2B5EF4-FFF2-40B4-BE49-F238E27FC236}">
                <a16:creationId xmlns:a16="http://schemas.microsoft.com/office/drawing/2014/main" id="{86BBA17F-00BE-12CD-8C33-CA8FA090532E}"/>
              </a:ext>
            </a:extLst>
          </p:cNvPr>
          <p:cNvCxnSpPr>
            <a:cxnSpLocks/>
          </p:cNvCxnSpPr>
          <p:nvPr/>
        </p:nvCxnSpPr>
        <p:spPr>
          <a:xfrm flipV="1">
            <a:off x="8677275" y="0"/>
            <a:ext cx="0" cy="2546349"/>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4" name="ZoneTexte 3">
            <a:extLst>
              <a:ext uri="{FF2B5EF4-FFF2-40B4-BE49-F238E27FC236}">
                <a16:creationId xmlns:a16="http://schemas.microsoft.com/office/drawing/2014/main" id="{0258178B-3BC6-3B6F-85DE-5C1ED47CBBF1}"/>
              </a:ext>
            </a:extLst>
          </p:cNvPr>
          <p:cNvSpPr txBox="1"/>
          <p:nvPr/>
        </p:nvSpPr>
        <p:spPr>
          <a:xfrm>
            <a:off x="815787" y="2635262"/>
            <a:ext cx="7861488" cy="1754326"/>
          </a:xfrm>
          <a:prstGeom prst="rect">
            <a:avLst/>
          </a:prstGeom>
          <a:noFill/>
        </p:spPr>
        <p:txBody>
          <a:bodyPr wrap="square">
            <a:spAutoFit/>
          </a:bodyPr>
          <a:lstStyle/>
          <a:p>
            <a:r>
              <a:rPr lang="fr-FR" sz="1800" b="1" i="0" u="none" strike="noStrike" baseline="0" dirty="0">
                <a:solidFill>
                  <a:schemeClr val="bg1"/>
                </a:solidFill>
                <a:latin typeface="Times New Roman" panose="02020603050405020304" pitchFamily="18" charset="0"/>
              </a:rPr>
              <a:t>Implications pour les managers de </a:t>
            </a:r>
            <a:r>
              <a:rPr lang="fr-FR" b="1" dirty="0">
                <a:solidFill>
                  <a:schemeClr val="bg1"/>
                </a:solidFill>
                <a:latin typeface="Times New Roman" panose="02020603050405020304" pitchFamily="18" charset="0"/>
              </a:rPr>
              <a:t>sociétés coopératives cacaoyères</a:t>
            </a:r>
            <a:endParaRPr lang="fr-FR" sz="1800" b="1" i="0" u="none" strike="noStrike" baseline="0" dirty="0">
              <a:solidFill>
                <a:schemeClr val="bg1"/>
              </a:solidFill>
              <a:latin typeface="Times New Roman" panose="02020603050405020304" pitchFamily="18" charset="0"/>
            </a:endParaRPr>
          </a:p>
          <a:p>
            <a:endParaRPr lang="fr-FR" b="1" dirty="0">
              <a:solidFill>
                <a:schemeClr val="bg1"/>
              </a:solidFill>
              <a:latin typeface="Times New Roman" panose="02020603050405020304" pitchFamily="18" charset="0"/>
            </a:endParaRPr>
          </a:p>
          <a:p>
            <a:pPr algn="just"/>
            <a:r>
              <a:rPr lang="fr-FR" dirty="0">
                <a:solidFill>
                  <a:schemeClr val="bg1"/>
                </a:solidFill>
                <a:latin typeface="Times New Roman" panose="02020603050405020304" pitchFamily="18" charset="0"/>
              </a:rPr>
              <a:t>Notre recherche a mis en exergue le comportement opportuniste et rationnels des cacaoculteurs en situation de crise. Cette recherche enseigne par conséquents aux dirigeants des sociétés coopératives agricoles de développer des stratégies de fidélisations des producteurs de cacao.</a:t>
            </a:r>
            <a:endParaRPr lang="fr-FR" sz="1800" b="0" i="0" u="none" strike="noStrike" baseline="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359541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BDFB2"/>
        </a:solidFill>
        <a:effectLst/>
      </p:bgPr>
    </p:bg>
    <p:spTree>
      <p:nvGrpSpPr>
        <p:cNvPr id="1" name=""/>
        <p:cNvGrpSpPr/>
        <p:nvPr/>
      </p:nvGrpSpPr>
      <p:grpSpPr>
        <a:xfrm>
          <a:off x="0" y="0"/>
          <a:ext cx="0" cy="0"/>
          <a:chOff x="0" y="0"/>
          <a:chExt cx="0" cy="0"/>
        </a:xfrm>
      </p:grpSpPr>
      <p:sp>
        <p:nvSpPr>
          <p:cNvPr id="19" name="ZoneTexte 18">
            <a:extLst>
              <a:ext uri="{FF2B5EF4-FFF2-40B4-BE49-F238E27FC236}">
                <a16:creationId xmlns:a16="http://schemas.microsoft.com/office/drawing/2014/main" id="{3562238C-7308-EDE5-FA91-3676E0212021}"/>
              </a:ext>
            </a:extLst>
          </p:cNvPr>
          <p:cNvSpPr txBox="1"/>
          <p:nvPr/>
        </p:nvSpPr>
        <p:spPr>
          <a:xfrm>
            <a:off x="1983546" y="2721114"/>
            <a:ext cx="8778240" cy="1323439"/>
          </a:xfrm>
          <a:prstGeom prst="rect">
            <a:avLst/>
          </a:prstGeom>
          <a:noFill/>
        </p:spPr>
        <p:txBody>
          <a:bodyPr wrap="square" rtlCol="0">
            <a:spAutoFit/>
          </a:bodyPr>
          <a:lstStyle/>
          <a:p>
            <a:pPr algn="ctr"/>
            <a:r>
              <a:rPr lang="fr-FR" sz="4000" dirty="0">
                <a:solidFill>
                  <a:schemeClr val="bg1"/>
                </a:solidFill>
                <a:latin typeface="Times New Roman" panose="02020603050405020304" pitchFamily="18" charset="0"/>
                <a:cs typeface="Times New Roman" panose="02020603050405020304" pitchFamily="18" charset="0"/>
              </a:rPr>
              <a:t>MERCI POUR VOTRE AIMABLE ATTENTION</a:t>
            </a:r>
            <a:endParaRPr lang="fr-FR" sz="4000" b="1" spc="3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7227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flipV="1">
            <a:off x="11474824" y="0"/>
            <a:ext cx="3186" cy="685800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D4FAB3FF-EF81-D374-71EB-71E2BBDF145F}"/>
              </a:ext>
            </a:extLst>
          </p:cNvPr>
          <p:cNvCxnSpPr>
            <a:cxnSpLocks/>
          </p:cNvCxnSpPr>
          <p:nvPr/>
        </p:nvCxnSpPr>
        <p:spPr>
          <a:xfrm>
            <a:off x="0" y="3231772"/>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9B5243E3-9D97-4918-8EB7-16410C90F09D}"/>
              </a:ext>
            </a:extLst>
          </p:cNvPr>
          <p:cNvSpPr/>
          <p:nvPr/>
        </p:nvSpPr>
        <p:spPr>
          <a:xfrm>
            <a:off x="0" y="781049"/>
            <a:ext cx="5159364" cy="1133476"/>
          </a:xfrm>
          <a:prstGeom prst="rect">
            <a:avLst/>
          </a:prstGeom>
          <a:solidFill>
            <a:srgbClr val="3E8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27634EFC-56BE-D218-2C3A-09D82776BCCF}"/>
              </a:ext>
            </a:extLst>
          </p:cNvPr>
          <p:cNvSpPr txBox="1"/>
          <p:nvPr/>
        </p:nvSpPr>
        <p:spPr>
          <a:xfrm>
            <a:off x="437816" y="2293296"/>
            <a:ext cx="4120115" cy="707886"/>
          </a:xfrm>
          <a:prstGeom prst="rect">
            <a:avLst/>
          </a:prstGeom>
          <a:noFill/>
        </p:spPr>
        <p:txBody>
          <a:bodyPr wrap="square" rtlCol="0">
            <a:spAutoFit/>
          </a:bodyPr>
          <a:lstStyle/>
          <a:p>
            <a:r>
              <a:rPr lang="fr-FR" sz="4000" b="1" i="0" u="none" strike="noStrike" dirty="0">
                <a:solidFill>
                  <a:srgbClr val="414042"/>
                </a:solidFill>
                <a:effectLst/>
                <a:latin typeface="Times New Roman" panose="02020603050405020304" pitchFamily="18" charset="0"/>
                <a:ea typeface="Tahoma" panose="020B0604030504040204" pitchFamily="34" charset="0"/>
                <a:cs typeface="Times New Roman" panose="02020603050405020304" pitchFamily="18" charset="0"/>
              </a:rPr>
              <a:t>1.Contexte (1/4) </a:t>
            </a:r>
            <a:endParaRPr lang="fr-FR" sz="4000" b="1" dirty="0">
              <a:solidFill>
                <a:srgbClr val="414042"/>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3" name="ZoneTexte 42">
            <a:extLst>
              <a:ext uri="{FF2B5EF4-FFF2-40B4-BE49-F238E27FC236}">
                <a16:creationId xmlns:a16="http://schemas.microsoft.com/office/drawing/2014/main" id="{6CC2F475-D68D-264C-3C2E-92A2ADC2CCE7}"/>
              </a:ext>
            </a:extLst>
          </p:cNvPr>
          <p:cNvSpPr txBox="1"/>
          <p:nvPr/>
        </p:nvSpPr>
        <p:spPr>
          <a:xfrm>
            <a:off x="5085407" y="2581915"/>
            <a:ext cx="3165469" cy="461665"/>
          </a:xfrm>
          <a:prstGeom prst="rect">
            <a:avLst/>
          </a:prstGeom>
          <a:noFill/>
        </p:spPr>
        <p:txBody>
          <a:bodyPr wrap="square" rtlCol="0">
            <a:spAutoFit/>
          </a:bodyPr>
          <a:lstStyle/>
          <a:p>
            <a:r>
              <a:rPr lang="fr-FR" sz="2400" b="0" i="0" u="none" strike="noStrike" dirty="0">
                <a:solidFill>
                  <a:srgbClr val="221913"/>
                </a:solidFill>
                <a:effectLst/>
                <a:latin typeface="DM sans" pitchFamily="2" charset="0"/>
              </a:rPr>
              <a:t>Méthodologie</a:t>
            </a:r>
            <a:endParaRPr lang="fr-FR" sz="2400" dirty="0">
              <a:latin typeface="DM sans" pitchFamily="2" charset="0"/>
            </a:endParaRPr>
          </a:p>
        </p:txBody>
      </p:sp>
      <p:pic>
        <p:nvPicPr>
          <p:cNvPr id="6" name="Image 5">
            <a:extLst>
              <a:ext uri="{FF2B5EF4-FFF2-40B4-BE49-F238E27FC236}">
                <a16:creationId xmlns:a16="http://schemas.microsoft.com/office/drawing/2014/main" id="{2BCB7432-9F52-B344-2C4A-E1369D88CEA1}"/>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59" t="9120" r="409" b="32339"/>
          <a:stretch/>
        </p:blipFill>
        <p:spPr>
          <a:xfrm>
            <a:off x="5085407" y="781049"/>
            <a:ext cx="6386231" cy="2464807"/>
          </a:xfrm>
          <a:prstGeom prst="rect">
            <a:avLst/>
          </a:prstGeom>
        </p:spPr>
      </p:pic>
      <p:pic>
        <p:nvPicPr>
          <p:cNvPr id="12" name="Image 11">
            <a:extLst>
              <a:ext uri="{FF2B5EF4-FFF2-40B4-BE49-F238E27FC236}">
                <a16:creationId xmlns:a16="http://schemas.microsoft.com/office/drawing/2014/main" id="{DCCAE510-59D9-7FA3-4574-05F54AB09523}"/>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092569" y="1047494"/>
            <a:ext cx="2295230" cy="600586"/>
          </a:xfrm>
          <a:prstGeom prst="rect">
            <a:avLst/>
          </a:prstGeom>
        </p:spPr>
      </p:pic>
      <p:sp>
        <p:nvSpPr>
          <p:cNvPr id="13" name="ZoneTexte 12">
            <a:extLst>
              <a:ext uri="{FF2B5EF4-FFF2-40B4-BE49-F238E27FC236}">
                <a16:creationId xmlns:a16="http://schemas.microsoft.com/office/drawing/2014/main" id="{7D095710-53EB-8EB9-4F21-DE96679ED79F}"/>
              </a:ext>
            </a:extLst>
          </p:cNvPr>
          <p:cNvSpPr txBox="1"/>
          <p:nvPr/>
        </p:nvSpPr>
        <p:spPr>
          <a:xfrm>
            <a:off x="0" y="3217689"/>
            <a:ext cx="11349441" cy="3693319"/>
          </a:xfrm>
          <a:prstGeom prst="rect">
            <a:avLst/>
          </a:prstGeom>
          <a:noFill/>
        </p:spPr>
        <p:txBody>
          <a:bodyPr wrap="square" rtlCol="0">
            <a:spAutoFit/>
          </a:bodyPr>
          <a:lstStyle/>
          <a:p>
            <a:pPr algn="just"/>
            <a:r>
              <a:rPr lang="fr-FR" b="0" i="0" u="none" strike="noStrike" dirty="0">
                <a:solidFill>
                  <a:srgbClr val="221913"/>
                </a:solidFill>
                <a:effectLst/>
                <a:latin typeface="Times New Roman" panose="02020603050405020304" pitchFamily="18" charset="0"/>
                <a:ea typeface="Tahoma" panose="020B0604030504040204" pitchFamily="34" charset="0"/>
                <a:cs typeface="Times New Roman" panose="02020603050405020304" pitchFamily="18" charset="0"/>
              </a:rPr>
              <a:t>Les organisations coopératives occupent une place de plus en plus importante au niveau de la réduction de la pauvreté, l’intégration sociale et la création d’emplois. </a:t>
            </a:r>
          </a:p>
          <a:p>
            <a:pPr algn="just"/>
            <a:endParaRPr lang="fr-FR" b="0" i="0" u="none" strike="noStrike" dirty="0">
              <a:solidFill>
                <a:srgbClr val="221913"/>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a:endParaRPr lang="fr-FR" b="0" i="0" u="none" strike="noStrike" dirty="0">
              <a:solidFill>
                <a:srgbClr val="221913"/>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a:r>
              <a:rPr lang="fr-FR" b="0" i="0" u="none" strike="noStrike" dirty="0">
                <a:solidFill>
                  <a:srgbClr val="221913"/>
                </a:solidFill>
                <a:effectLst/>
                <a:latin typeface="Times New Roman" panose="02020603050405020304" pitchFamily="18" charset="0"/>
                <a:ea typeface="Tahoma" panose="020B0604030504040204" pitchFamily="34" charset="0"/>
                <a:cs typeface="Times New Roman" panose="02020603050405020304" pitchFamily="18" charset="0"/>
              </a:rPr>
              <a:t> Elles couvrent divers domaines d’activités dont les services bancaires et financiers, la grande distribution, la santé, le logement, l’énergie ou l’agriculture.</a:t>
            </a:r>
          </a:p>
          <a:p>
            <a:pPr algn="just"/>
            <a:endParaRPr lang="fr-FR" dirty="0">
              <a:solidFill>
                <a:srgbClr val="221913"/>
              </a:solidFill>
              <a:latin typeface="Times New Roman" panose="02020603050405020304" pitchFamily="18" charset="0"/>
              <a:ea typeface="Tahoma" panose="020B0604030504040204" pitchFamily="34" charset="0"/>
              <a:cs typeface="Times New Roman" panose="02020603050405020304" pitchFamily="18" charset="0"/>
            </a:endParaRPr>
          </a:p>
          <a:p>
            <a:pPr algn="just"/>
            <a:endParaRPr lang="fr-FR" dirty="0">
              <a:solidFill>
                <a:srgbClr val="221913"/>
              </a:solidFill>
              <a:latin typeface="Times New Roman" panose="02020603050405020304" pitchFamily="18" charset="0"/>
              <a:ea typeface="Tahoma" panose="020B0604030504040204" pitchFamily="34" charset="0"/>
              <a:cs typeface="Times New Roman" panose="02020603050405020304" pitchFamily="18" charset="0"/>
            </a:endParaRPr>
          </a:p>
          <a:p>
            <a:pPr algn="just"/>
            <a:r>
              <a:rPr lang="fr-FR" b="0" i="0" u="none" strike="noStrike" dirty="0">
                <a:solidFill>
                  <a:srgbClr val="221913"/>
                </a:solidFill>
                <a:effectLst/>
                <a:latin typeface="Times New Roman" panose="02020603050405020304" pitchFamily="18" charset="0"/>
                <a:ea typeface="Tahoma" panose="020B0604030504040204" pitchFamily="34" charset="0"/>
                <a:cs typeface="Times New Roman" panose="02020603050405020304" pitchFamily="18" charset="0"/>
              </a:rPr>
              <a:t>Evolution du cadre juridique en Côte d’Ivoire ( De l</a:t>
            </a:r>
            <a:r>
              <a:rPr lang="fr-FR" dirty="0">
                <a:solidFill>
                  <a:srgbClr val="221913"/>
                </a:solidFill>
                <a:latin typeface="Times New Roman" panose="02020603050405020304" pitchFamily="18" charset="0"/>
                <a:ea typeface="Tahoma" panose="020B0604030504040204" pitchFamily="34" charset="0"/>
                <a:cs typeface="Times New Roman" panose="02020603050405020304" pitchFamily="18" charset="0"/>
              </a:rPr>
              <a:t>a loi  n°66-251 du 05 août 1966 à celle de la loi n°97-721 du 23 décembre 1997). </a:t>
            </a:r>
            <a:r>
              <a:rPr lang="fr-FR" b="0" i="0" u="none" strike="noStrike" dirty="0">
                <a:solidFill>
                  <a:srgbClr val="221913"/>
                </a:solidFill>
                <a:effectLst/>
                <a:latin typeface="Times New Roman" panose="02020603050405020304" pitchFamily="18" charset="0"/>
                <a:ea typeface="Tahoma" panose="020B0604030504040204" pitchFamily="34" charset="0"/>
                <a:cs typeface="Times New Roman" panose="02020603050405020304" pitchFamily="18" charset="0"/>
              </a:rPr>
              <a:t>Différents textes facilitent le passage des GVC à Coopérative dont celui de 1997 vise à moderniser les organisations coopératives afin de les rendre plus compétitives, viables et efficaces.</a:t>
            </a:r>
          </a:p>
          <a:p>
            <a:pPr algn="just"/>
            <a:endParaRPr lang="fr-FR" dirty="0">
              <a:solidFill>
                <a:srgbClr val="221913"/>
              </a:solidFill>
              <a:latin typeface="Times New Roman" panose="02020603050405020304" pitchFamily="18" charset="0"/>
              <a:ea typeface="Tahoma" panose="020B0604030504040204" pitchFamily="34" charset="0"/>
              <a:cs typeface="Times New Roman" panose="02020603050405020304" pitchFamily="18" charset="0"/>
            </a:endParaRPr>
          </a:p>
          <a:p>
            <a:pPr algn="just"/>
            <a:endParaRPr lang="fr-FR" b="0" i="0" u="none" strike="noStrike" dirty="0">
              <a:solidFill>
                <a:srgbClr val="221913"/>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54164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flipV="1">
            <a:off x="11474824" y="0"/>
            <a:ext cx="3186" cy="685800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D4FAB3FF-EF81-D374-71EB-71E2BBDF145F}"/>
              </a:ext>
            </a:extLst>
          </p:cNvPr>
          <p:cNvCxnSpPr>
            <a:cxnSpLocks/>
          </p:cNvCxnSpPr>
          <p:nvPr/>
        </p:nvCxnSpPr>
        <p:spPr>
          <a:xfrm>
            <a:off x="0" y="3231772"/>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9B5243E3-9D97-4918-8EB7-16410C90F09D}"/>
              </a:ext>
            </a:extLst>
          </p:cNvPr>
          <p:cNvSpPr/>
          <p:nvPr/>
        </p:nvSpPr>
        <p:spPr>
          <a:xfrm>
            <a:off x="0" y="781049"/>
            <a:ext cx="5159364" cy="1133476"/>
          </a:xfrm>
          <a:prstGeom prst="rect">
            <a:avLst/>
          </a:prstGeom>
          <a:solidFill>
            <a:srgbClr val="3E8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27634EFC-56BE-D218-2C3A-09D82776BCCF}"/>
              </a:ext>
            </a:extLst>
          </p:cNvPr>
          <p:cNvSpPr txBox="1"/>
          <p:nvPr/>
        </p:nvSpPr>
        <p:spPr>
          <a:xfrm>
            <a:off x="437817" y="2293296"/>
            <a:ext cx="3933600" cy="707886"/>
          </a:xfrm>
          <a:prstGeom prst="rect">
            <a:avLst/>
          </a:prstGeom>
          <a:noFill/>
        </p:spPr>
        <p:txBody>
          <a:bodyPr wrap="square" rtlCol="0">
            <a:spAutoFit/>
          </a:bodyPr>
          <a:lstStyle/>
          <a:p>
            <a:r>
              <a:rPr lang="fr-FR" sz="4000" b="1" i="0" u="none" strike="noStrike" dirty="0">
                <a:solidFill>
                  <a:srgbClr val="414042"/>
                </a:solidFill>
                <a:effectLst/>
                <a:latin typeface="Times New Roman" panose="02020603050405020304" pitchFamily="18" charset="0"/>
                <a:ea typeface="Tahoma" panose="020B0604030504040204" pitchFamily="34" charset="0"/>
                <a:cs typeface="Times New Roman" panose="02020603050405020304" pitchFamily="18" charset="0"/>
              </a:rPr>
              <a:t>1.Contexte (2/4)</a:t>
            </a:r>
            <a:endParaRPr lang="fr-FR" sz="4000" b="1" dirty="0">
              <a:solidFill>
                <a:srgbClr val="414042"/>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3" name="ZoneTexte 42">
            <a:extLst>
              <a:ext uri="{FF2B5EF4-FFF2-40B4-BE49-F238E27FC236}">
                <a16:creationId xmlns:a16="http://schemas.microsoft.com/office/drawing/2014/main" id="{6CC2F475-D68D-264C-3C2E-92A2ADC2CCE7}"/>
              </a:ext>
            </a:extLst>
          </p:cNvPr>
          <p:cNvSpPr txBox="1"/>
          <p:nvPr/>
        </p:nvSpPr>
        <p:spPr>
          <a:xfrm>
            <a:off x="5085407" y="2581915"/>
            <a:ext cx="3165469" cy="461665"/>
          </a:xfrm>
          <a:prstGeom prst="rect">
            <a:avLst/>
          </a:prstGeom>
          <a:noFill/>
        </p:spPr>
        <p:txBody>
          <a:bodyPr wrap="square" rtlCol="0">
            <a:spAutoFit/>
          </a:bodyPr>
          <a:lstStyle/>
          <a:p>
            <a:r>
              <a:rPr lang="fr-FR" sz="2400" b="0" i="0" u="none" strike="noStrike" dirty="0">
                <a:solidFill>
                  <a:srgbClr val="221913"/>
                </a:solidFill>
                <a:effectLst/>
                <a:latin typeface="DM sans" pitchFamily="2" charset="0"/>
              </a:rPr>
              <a:t>Méthodologie</a:t>
            </a:r>
            <a:endParaRPr lang="fr-FR" sz="2400" dirty="0">
              <a:latin typeface="DM sans" pitchFamily="2" charset="0"/>
            </a:endParaRPr>
          </a:p>
        </p:txBody>
      </p:sp>
      <p:pic>
        <p:nvPicPr>
          <p:cNvPr id="6" name="Image 5">
            <a:extLst>
              <a:ext uri="{FF2B5EF4-FFF2-40B4-BE49-F238E27FC236}">
                <a16:creationId xmlns:a16="http://schemas.microsoft.com/office/drawing/2014/main" id="{2BCB7432-9F52-B344-2C4A-E1369D88CEA1}"/>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59" t="9120" r="409" b="32339"/>
          <a:stretch/>
        </p:blipFill>
        <p:spPr>
          <a:xfrm>
            <a:off x="5085407" y="781049"/>
            <a:ext cx="6386231" cy="2464807"/>
          </a:xfrm>
          <a:prstGeom prst="rect">
            <a:avLst/>
          </a:prstGeom>
        </p:spPr>
      </p:pic>
      <p:pic>
        <p:nvPicPr>
          <p:cNvPr id="12" name="Image 11">
            <a:extLst>
              <a:ext uri="{FF2B5EF4-FFF2-40B4-BE49-F238E27FC236}">
                <a16:creationId xmlns:a16="http://schemas.microsoft.com/office/drawing/2014/main" id="{DCCAE510-59D9-7FA3-4574-05F54AB09523}"/>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092569" y="1047494"/>
            <a:ext cx="2295230" cy="600586"/>
          </a:xfrm>
          <a:prstGeom prst="rect">
            <a:avLst/>
          </a:prstGeom>
        </p:spPr>
      </p:pic>
      <p:sp>
        <p:nvSpPr>
          <p:cNvPr id="13" name="ZoneTexte 12">
            <a:extLst>
              <a:ext uri="{FF2B5EF4-FFF2-40B4-BE49-F238E27FC236}">
                <a16:creationId xmlns:a16="http://schemas.microsoft.com/office/drawing/2014/main" id="{7D095710-53EB-8EB9-4F21-DE96679ED79F}"/>
              </a:ext>
            </a:extLst>
          </p:cNvPr>
          <p:cNvSpPr txBox="1"/>
          <p:nvPr/>
        </p:nvSpPr>
        <p:spPr>
          <a:xfrm>
            <a:off x="0" y="3217689"/>
            <a:ext cx="11349441" cy="3693319"/>
          </a:xfrm>
          <a:prstGeom prst="rect">
            <a:avLst/>
          </a:prstGeom>
          <a:noFill/>
        </p:spPr>
        <p:txBody>
          <a:bodyPr wrap="square" rtlCol="0">
            <a:spAutoFit/>
          </a:bodyPr>
          <a:lstStyle/>
          <a:p>
            <a:pPr algn="just"/>
            <a:r>
              <a:rPr lang="fr-FR" b="0" i="0" u="none" strike="noStrike" dirty="0">
                <a:solidFill>
                  <a:srgbClr val="221913"/>
                </a:solidFill>
                <a:effectLst/>
                <a:latin typeface="Times New Roman" panose="02020603050405020304" pitchFamily="18" charset="0"/>
                <a:ea typeface="Tahoma" panose="020B0604030504040204" pitchFamily="34" charset="0"/>
                <a:cs typeface="Times New Roman" panose="02020603050405020304" pitchFamily="18" charset="0"/>
              </a:rPr>
              <a:t>Les organisations coopératives occupent une place de plus en plus importante au niveau de la réduction de la pauvreté, l’intégration sociale et la création d’emplois. </a:t>
            </a:r>
          </a:p>
          <a:p>
            <a:pPr algn="just"/>
            <a:endParaRPr lang="fr-FR" b="0" i="0" u="none" strike="noStrike" dirty="0">
              <a:solidFill>
                <a:srgbClr val="221913"/>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a:endParaRPr lang="fr-FR" b="0" i="0" u="none" strike="noStrike" dirty="0">
              <a:solidFill>
                <a:srgbClr val="221913"/>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a:r>
              <a:rPr lang="fr-FR" b="0" i="0" u="none" strike="noStrike" dirty="0">
                <a:solidFill>
                  <a:srgbClr val="221913"/>
                </a:solidFill>
                <a:effectLst/>
                <a:latin typeface="Times New Roman" panose="02020603050405020304" pitchFamily="18" charset="0"/>
                <a:ea typeface="Tahoma" panose="020B0604030504040204" pitchFamily="34" charset="0"/>
                <a:cs typeface="Times New Roman" panose="02020603050405020304" pitchFamily="18" charset="0"/>
              </a:rPr>
              <a:t> Elles couvrent divers domaines d’activités dont les services bancaires et financiers, la grande distribution, la santé, le logement, l’énergie ou l’agriculture.</a:t>
            </a:r>
          </a:p>
          <a:p>
            <a:pPr algn="just"/>
            <a:endParaRPr lang="fr-FR" dirty="0">
              <a:solidFill>
                <a:srgbClr val="221913"/>
              </a:solidFill>
              <a:latin typeface="Times New Roman" panose="02020603050405020304" pitchFamily="18" charset="0"/>
              <a:ea typeface="Tahoma" panose="020B0604030504040204" pitchFamily="34" charset="0"/>
              <a:cs typeface="Times New Roman" panose="02020603050405020304" pitchFamily="18" charset="0"/>
            </a:endParaRPr>
          </a:p>
          <a:p>
            <a:pPr algn="just"/>
            <a:endParaRPr lang="fr-FR" dirty="0">
              <a:solidFill>
                <a:srgbClr val="221913"/>
              </a:solidFill>
              <a:latin typeface="Times New Roman" panose="02020603050405020304" pitchFamily="18" charset="0"/>
              <a:ea typeface="Tahoma" panose="020B0604030504040204" pitchFamily="34" charset="0"/>
              <a:cs typeface="Times New Roman" panose="02020603050405020304" pitchFamily="18" charset="0"/>
            </a:endParaRPr>
          </a:p>
          <a:p>
            <a:pPr algn="just"/>
            <a:r>
              <a:rPr lang="fr-FR" b="0" i="0" u="none" strike="noStrike" dirty="0">
                <a:solidFill>
                  <a:srgbClr val="221913"/>
                </a:solidFill>
                <a:effectLst/>
                <a:latin typeface="Times New Roman" panose="02020603050405020304" pitchFamily="18" charset="0"/>
                <a:ea typeface="Tahoma" panose="020B0604030504040204" pitchFamily="34" charset="0"/>
                <a:cs typeface="Times New Roman" panose="02020603050405020304" pitchFamily="18" charset="0"/>
              </a:rPr>
              <a:t>Evolution du cadre juridique en Côte d’Ivoire ( De l</a:t>
            </a:r>
            <a:r>
              <a:rPr lang="fr-FR" dirty="0">
                <a:solidFill>
                  <a:srgbClr val="221913"/>
                </a:solidFill>
                <a:latin typeface="Times New Roman" panose="02020603050405020304" pitchFamily="18" charset="0"/>
                <a:ea typeface="Tahoma" panose="020B0604030504040204" pitchFamily="34" charset="0"/>
                <a:cs typeface="Times New Roman" panose="02020603050405020304" pitchFamily="18" charset="0"/>
              </a:rPr>
              <a:t>a loi  n°66-251 du 05 août 1966 à celle de la loi n°97-721 du 23 décembre 1997). </a:t>
            </a:r>
            <a:r>
              <a:rPr lang="fr-FR" b="0" i="0" u="none" strike="noStrike" dirty="0">
                <a:solidFill>
                  <a:srgbClr val="221913"/>
                </a:solidFill>
                <a:effectLst/>
                <a:latin typeface="Times New Roman" panose="02020603050405020304" pitchFamily="18" charset="0"/>
                <a:ea typeface="Tahoma" panose="020B0604030504040204" pitchFamily="34" charset="0"/>
                <a:cs typeface="Times New Roman" panose="02020603050405020304" pitchFamily="18" charset="0"/>
              </a:rPr>
              <a:t>Différents textes facilitent le passage des GVC à Coopérative dont celui de 1997 vise à moderniser les organisations coopératives afin de les rendre plus compétitives, viables et efficaces.</a:t>
            </a:r>
          </a:p>
          <a:p>
            <a:pPr algn="just"/>
            <a:endParaRPr lang="fr-FR" dirty="0">
              <a:solidFill>
                <a:srgbClr val="221913"/>
              </a:solidFill>
              <a:latin typeface="Times New Roman" panose="02020603050405020304" pitchFamily="18" charset="0"/>
              <a:ea typeface="Tahoma" panose="020B0604030504040204" pitchFamily="34" charset="0"/>
              <a:cs typeface="Times New Roman" panose="02020603050405020304" pitchFamily="18" charset="0"/>
            </a:endParaRPr>
          </a:p>
          <a:p>
            <a:pPr algn="just"/>
            <a:endParaRPr lang="fr-FR" b="0" i="0" u="none" strike="noStrike" dirty="0">
              <a:solidFill>
                <a:srgbClr val="221913"/>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3079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flipV="1">
            <a:off x="11474824" y="0"/>
            <a:ext cx="3186" cy="685800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D4FAB3FF-EF81-D374-71EB-71E2BBDF145F}"/>
              </a:ext>
            </a:extLst>
          </p:cNvPr>
          <p:cNvCxnSpPr>
            <a:cxnSpLocks/>
          </p:cNvCxnSpPr>
          <p:nvPr/>
        </p:nvCxnSpPr>
        <p:spPr>
          <a:xfrm>
            <a:off x="0" y="3231772"/>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9B5243E3-9D97-4918-8EB7-16410C90F09D}"/>
              </a:ext>
            </a:extLst>
          </p:cNvPr>
          <p:cNvSpPr/>
          <p:nvPr/>
        </p:nvSpPr>
        <p:spPr>
          <a:xfrm>
            <a:off x="0" y="781049"/>
            <a:ext cx="5159364" cy="1133476"/>
          </a:xfrm>
          <a:prstGeom prst="rect">
            <a:avLst/>
          </a:prstGeom>
          <a:solidFill>
            <a:srgbClr val="3E8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27634EFC-56BE-D218-2C3A-09D82776BCCF}"/>
              </a:ext>
            </a:extLst>
          </p:cNvPr>
          <p:cNvSpPr txBox="1"/>
          <p:nvPr/>
        </p:nvSpPr>
        <p:spPr>
          <a:xfrm>
            <a:off x="437817" y="2293296"/>
            <a:ext cx="4288928" cy="707886"/>
          </a:xfrm>
          <a:prstGeom prst="rect">
            <a:avLst/>
          </a:prstGeom>
          <a:noFill/>
        </p:spPr>
        <p:txBody>
          <a:bodyPr wrap="square" rtlCol="0">
            <a:spAutoFit/>
          </a:bodyPr>
          <a:lstStyle/>
          <a:p>
            <a:r>
              <a:rPr lang="fr-FR" sz="4000" b="1" i="0" u="none" strike="noStrike" dirty="0">
                <a:solidFill>
                  <a:srgbClr val="414042"/>
                </a:solidFill>
                <a:effectLst/>
                <a:latin typeface="Times New Roman" panose="02020603050405020304" pitchFamily="18" charset="0"/>
                <a:ea typeface="Tahoma" panose="020B0604030504040204" pitchFamily="34" charset="0"/>
                <a:cs typeface="Times New Roman" panose="02020603050405020304" pitchFamily="18" charset="0"/>
              </a:rPr>
              <a:t>1.Contexte (3/4) </a:t>
            </a:r>
            <a:endParaRPr lang="fr-FR" sz="4000" b="1" dirty="0">
              <a:solidFill>
                <a:srgbClr val="414042"/>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3" name="ZoneTexte 42">
            <a:extLst>
              <a:ext uri="{FF2B5EF4-FFF2-40B4-BE49-F238E27FC236}">
                <a16:creationId xmlns:a16="http://schemas.microsoft.com/office/drawing/2014/main" id="{6CC2F475-D68D-264C-3C2E-92A2ADC2CCE7}"/>
              </a:ext>
            </a:extLst>
          </p:cNvPr>
          <p:cNvSpPr txBox="1"/>
          <p:nvPr/>
        </p:nvSpPr>
        <p:spPr>
          <a:xfrm>
            <a:off x="5085407" y="2581915"/>
            <a:ext cx="3165469" cy="461665"/>
          </a:xfrm>
          <a:prstGeom prst="rect">
            <a:avLst/>
          </a:prstGeom>
          <a:noFill/>
        </p:spPr>
        <p:txBody>
          <a:bodyPr wrap="square" rtlCol="0">
            <a:spAutoFit/>
          </a:bodyPr>
          <a:lstStyle/>
          <a:p>
            <a:r>
              <a:rPr lang="fr-FR" sz="2400" b="0" i="0" u="none" strike="noStrike" dirty="0">
                <a:solidFill>
                  <a:srgbClr val="221913"/>
                </a:solidFill>
                <a:effectLst/>
                <a:latin typeface="DM sans" pitchFamily="2" charset="0"/>
              </a:rPr>
              <a:t>Méthodologie</a:t>
            </a:r>
            <a:endParaRPr lang="fr-FR" sz="2400" dirty="0">
              <a:latin typeface="DM sans" pitchFamily="2" charset="0"/>
            </a:endParaRPr>
          </a:p>
        </p:txBody>
      </p:sp>
      <p:pic>
        <p:nvPicPr>
          <p:cNvPr id="6" name="Image 5">
            <a:extLst>
              <a:ext uri="{FF2B5EF4-FFF2-40B4-BE49-F238E27FC236}">
                <a16:creationId xmlns:a16="http://schemas.microsoft.com/office/drawing/2014/main" id="{2BCB7432-9F52-B344-2C4A-E1369D88CEA1}"/>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59" t="9120" r="409" b="32339"/>
          <a:stretch/>
        </p:blipFill>
        <p:spPr>
          <a:xfrm>
            <a:off x="5085407" y="781049"/>
            <a:ext cx="6386231" cy="2464807"/>
          </a:xfrm>
          <a:prstGeom prst="rect">
            <a:avLst/>
          </a:prstGeom>
        </p:spPr>
      </p:pic>
      <p:pic>
        <p:nvPicPr>
          <p:cNvPr id="12" name="Image 11">
            <a:extLst>
              <a:ext uri="{FF2B5EF4-FFF2-40B4-BE49-F238E27FC236}">
                <a16:creationId xmlns:a16="http://schemas.microsoft.com/office/drawing/2014/main" id="{DCCAE510-59D9-7FA3-4574-05F54AB09523}"/>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092569" y="1047494"/>
            <a:ext cx="2295230" cy="600586"/>
          </a:xfrm>
          <a:prstGeom prst="rect">
            <a:avLst/>
          </a:prstGeom>
        </p:spPr>
      </p:pic>
      <p:sp>
        <p:nvSpPr>
          <p:cNvPr id="13" name="ZoneTexte 12">
            <a:extLst>
              <a:ext uri="{FF2B5EF4-FFF2-40B4-BE49-F238E27FC236}">
                <a16:creationId xmlns:a16="http://schemas.microsoft.com/office/drawing/2014/main" id="{7D095710-53EB-8EB9-4F21-DE96679ED79F}"/>
              </a:ext>
            </a:extLst>
          </p:cNvPr>
          <p:cNvSpPr txBox="1"/>
          <p:nvPr/>
        </p:nvSpPr>
        <p:spPr>
          <a:xfrm>
            <a:off x="0" y="3217689"/>
            <a:ext cx="11349441" cy="4524315"/>
          </a:xfrm>
          <a:prstGeom prst="rect">
            <a:avLst/>
          </a:prstGeom>
          <a:noFill/>
        </p:spPr>
        <p:txBody>
          <a:bodyPr wrap="square" rtlCol="0">
            <a:spAutoFit/>
          </a:bodyPr>
          <a:lstStyle/>
          <a:p>
            <a:pPr algn="just"/>
            <a:endParaRPr lang="fr-FR" b="0" i="0" u="none" strike="noStrike" dirty="0">
              <a:solidFill>
                <a:srgbClr val="221913"/>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a:r>
              <a:rPr lang="fr-FR" b="0" i="0" u="none" strike="noStrike" dirty="0">
                <a:solidFill>
                  <a:srgbClr val="221913"/>
                </a:solidFill>
                <a:effectLst/>
                <a:latin typeface="Times New Roman" panose="02020603050405020304" pitchFamily="18" charset="0"/>
                <a:ea typeface="Tahoma" panose="020B0604030504040204" pitchFamily="34" charset="0"/>
                <a:cs typeface="Times New Roman" panose="02020603050405020304" pitchFamily="18" charset="0"/>
              </a:rPr>
              <a:t>l’Acte uniforme OHADA relatif au droit des sociétés coopératives adopté le 15 décembre 2010 met en avant la gestion les principes coopératifs universellement reconnus.</a:t>
            </a:r>
          </a:p>
          <a:p>
            <a:pPr algn="just"/>
            <a:endParaRPr lang="fr-FR" dirty="0">
              <a:solidFill>
                <a:srgbClr val="221913"/>
              </a:solidFill>
              <a:latin typeface="Times New Roman" panose="02020603050405020304" pitchFamily="18" charset="0"/>
              <a:ea typeface="Tahoma" panose="020B0604030504040204" pitchFamily="34" charset="0"/>
              <a:cs typeface="Times New Roman" panose="02020603050405020304" pitchFamily="18" charset="0"/>
            </a:endParaRPr>
          </a:p>
          <a:p>
            <a:pPr algn="just"/>
            <a:r>
              <a:rPr lang="fr-FR" b="0" i="0" u="none" strike="noStrike" dirty="0">
                <a:solidFill>
                  <a:srgbClr val="221913"/>
                </a:solidFill>
                <a:effectLst/>
                <a:latin typeface="Times New Roman" panose="02020603050405020304" pitchFamily="18" charset="0"/>
                <a:ea typeface="Tahoma" panose="020B0604030504040204" pitchFamily="34" charset="0"/>
                <a:cs typeface="Times New Roman" panose="02020603050405020304" pitchFamily="18" charset="0"/>
              </a:rPr>
              <a:t>La promulgation de ces différentes lois sur les coopératives a marqué une étape importante dans le développement des coopératives ivoiriennes. La Côte d’Ivoire compte 5 000 coopératives dont 90% dans le secteur de la </a:t>
            </a:r>
            <a:r>
              <a:rPr lang="fr-FR" b="0" i="0" u="none" strike="noStrike" dirty="0" err="1">
                <a:solidFill>
                  <a:srgbClr val="221913"/>
                </a:solidFill>
                <a:effectLst/>
                <a:latin typeface="Times New Roman" panose="02020603050405020304" pitchFamily="18" charset="0"/>
                <a:ea typeface="Tahoma" panose="020B0604030504040204" pitchFamily="34" charset="0"/>
                <a:cs typeface="Times New Roman" panose="02020603050405020304" pitchFamily="18" charset="0"/>
              </a:rPr>
              <a:t>cacaoculture</a:t>
            </a:r>
            <a:endParaRPr lang="fr-FR" b="0" i="0" u="none" strike="noStrike" dirty="0">
              <a:solidFill>
                <a:srgbClr val="221913"/>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a:endParaRPr lang="fr-FR" b="0" i="0" u="none" strike="noStrike" dirty="0">
              <a:solidFill>
                <a:srgbClr val="221913"/>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a:r>
              <a:rPr lang="fr-FR" b="0" i="0" u="none" strike="noStrike" dirty="0">
                <a:solidFill>
                  <a:srgbClr val="221913"/>
                </a:solidFill>
                <a:effectLst/>
                <a:latin typeface="Times New Roman" panose="02020603050405020304" pitchFamily="18" charset="0"/>
                <a:ea typeface="Tahoma" panose="020B0604030504040204" pitchFamily="34" charset="0"/>
                <a:cs typeface="Times New Roman" panose="02020603050405020304" pitchFamily="18" charset="0"/>
              </a:rPr>
              <a:t>la Caisse de Stabilisation et de Soutien des Prix des Productions Agricoles (CSSPPA ou </a:t>
            </a:r>
            <a:r>
              <a:rPr lang="fr-FR" b="0" i="0" u="none" strike="noStrike" dirty="0" err="1">
                <a:solidFill>
                  <a:srgbClr val="221913"/>
                </a:solidFill>
                <a:effectLst/>
                <a:latin typeface="Times New Roman" panose="02020603050405020304" pitchFamily="18" charset="0"/>
                <a:ea typeface="Tahoma" panose="020B0604030504040204" pitchFamily="34" charset="0"/>
                <a:cs typeface="Times New Roman" panose="02020603050405020304" pitchFamily="18" charset="0"/>
              </a:rPr>
              <a:t>Caistab</a:t>
            </a:r>
            <a:r>
              <a:rPr lang="fr-FR" b="0" i="0" u="none" strike="noStrike" dirty="0">
                <a:solidFill>
                  <a:srgbClr val="221913"/>
                </a:solidFill>
                <a:effectLst/>
                <a:latin typeface="Times New Roman" panose="02020603050405020304" pitchFamily="18" charset="0"/>
                <a:ea typeface="Tahoma" panose="020B0604030504040204" pitchFamily="34" charset="0"/>
                <a:cs typeface="Times New Roman" panose="02020603050405020304" pitchFamily="18" charset="0"/>
              </a:rPr>
              <a:t>) créée 1964 en vue de la commercialisation et de la stabilisation des prix du cacao et du café ; elle a été ensuite dissoute en 1999. </a:t>
            </a:r>
          </a:p>
          <a:p>
            <a:pPr algn="just"/>
            <a:endParaRPr lang="fr-FR" b="0" i="0" u="none" strike="noStrike" dirty="0">
              <a:solidFill>
                <a:srgbClr val="221913"/>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a:r>
              <a:rPr lang="fr-FR" b="0" i="0" u="none" strike="noStrike" dirty="0">
                <a:solidFill>
                  <a:srgbClr val="221913"/>
                </a:solidFill>
                <a:effectLst/>
                <a:latin typeface="Times New Roman" panose="02020603050405020304" pitchFamily="18" charset="0"/>
                <a:ea typeface="Tahoma" panose="020B0604030504040204" pitchFamily="34" charset="0"/>
                <a:cs typeface="Times New Roman" panose="02020603050405020304" pitchFamily="18" charset="0"/>
              </a:rPr>
              <a:t>Cette suppression a marqué l’avènement de la libération de la filière cacao qui a eu plusieurs conséquences dont l’affaiblissement des activités des organisations coopératives agricoles exerçant dans ce secteur.</a:t>
            </a:r>
          </a:p>
          <a:p>
            <a:pPr algn="just"/>
            <a:endParaRPr lang="fr-FR" dirty="0">
              <a:solidFill>
                <a:srgbClr val="221913"/>
              </a:solidFill>
              <a:latin typeface="Times New Roman" panose="02020603050405020304" pitchFamily="18" charset="0"/>
              <a:ea typeface="Tahoma" panose="020B0604030504040204" pitchFamily="34" charset="0"/>
              <a:cs typeface="Times New Roman" panose="02020603050405020304" pitchFamily="18" charset="0"/>
            </a:endParaRPr>
          </a:p>
          <a:p>
            <a:pPr algn="just"/>
            <a:endParaRPr lang="fr-FR" b="0" i="0" u="none" strike="noStrike" dirty="0">
              <a:solidFill>
                <a:srgbClr val="221913"/>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a:endParaRPr lang="fr-FR" dirty="0">
              <a:solidFill>
                <a:srgbClr val="221913"/>
              </a:solidFill>
              <a:latin typeface="Times New Roman" panose="02020603050405020304" pitchFamily="18" charset="0"/>
              <a:ea typeface="Tahoma" panose="020B0604030504040204" pitchFamily="34" charset="0"/>
              <a:cs typeface="Times New Roman" panose="02020603050405020304" pitchFamily="18" charset="0"/>
            </a:endParaRPr>
          </a:p>
          <a:p>
            <a:pPr algn="just"/>
            <a:endParaRPr lang="fr-FR" b="0" i="0" u="none" strike="noStrike" dirty="0">
              <a:solidFill>
                <a:srgbClr val="221913"/>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16862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flipV="1">
            <a:off x="11474824" y="0"/>
            <a:ext cx="3186" cy="685800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D4FAB3FF-EF81-D374-71EB-71E2BBDF145F}"/>
              </a:ext>
            </a:extLst>
          </p:cNvPr>
          <p:cNvCxnSpPr>
            <a:cxnSpLocks/>
          </p:cNvCxnSpPr>
          <p:nvPr/>
        </p:nvCxnSpPr>
        <p:spPr>
          <a:xfrm>
            <a:off x="0" y="3231772"/>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9B5243E3-9D97-4918-8EB7-16410C90F09D}"/>
              </a:ext>
            </a:extLst>
          </p:cNvPr>
          <p:cNvSpPr/>
          <p:nvPr/>
        </p:nvSpPr>
        <p:spPr>
          <a:xfrm>
            <a:off x="0" y="781049"/>
            <a:ext cx="5159364" cy="1133476"/>
          </a:xfrm>
          <a:prstGeom prst="rect">
            <a:avLst/>
          </a:prstGeom>
          <a:solidFill>
            <a:srgbClr val="3E8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27634EFC-56BE-D218-2C3A-09D82776BCCF}"/>
              </a:ext>
            </a:extLst>
          </p:cNvPr>
          <p:cNvSpPr txBox="1"/>
          <p:nvPr/>
        </p:nvSpPr>
        <p:spPr>
          <a:xfrm>
            <a:off x="437817" y="2293296"/>
            <a:ext cx="4288928" cy="707886"/>
          </a:xfrm>
          <a:prstGeom prst="rect">
            <a:avLst/>
          </a:prstGeom>
          <a:noFill/>
        </p:spPr>
        <p:txBody>
          <a:bodyPr wrap="square" rtlCol="0">
            <a:spAutoFit/>
          </a:bodyPr>
          <a:lstStyle/>
          <a:p>
            <a:r>
              <a:rPr lang="fr-FR" sz="4000" b="1" i="0" u="none" strike="noStrike" dirty="0">
                <a:solidFill>
                  <a:srgbClr val="414042"/>
                </a:solidFill>
                <a:effectLst/>
                <a:latin typeface="Times New Roman" panose="02020603050405020304" pitchFamily="18" charset="0"/>
                <a:ea typeface="Tahoma" panose="020B0604030504040204" pitchFamily="34" charset="0"/>
                <a:cs typeface="Times New Roman" panose="02020603050405020304" pitchFamily="18" charset="0"/>
              </a:rPr>
              <a:t>1.Contexte (3/4) </a:t>
            </a:r>
            <a:endParaRPr lang="fr-FR" sz="4000" b="1" dirty="0">
              <a:solidFill>
                <a:srgbClr val="414042"/>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3" name="ZoneTexte 42">
            <a:extLst>
              <a:ext uri="{FF2B5EF4-FFF2-40B4-BE49-F238E27FC236}">
                <a16:creationId xmlns:a16="http://schemas.microsoft.com/office/drawing/2014/main" id="{6CC2F475-D68D-264C-3C2E-92A2ADC2CCE7}"/>
              </a:ext>
            </a:extLst>
          </p:cNvPr>
          <p:cNvSpPr txBox="1"/>
          <p:nvPr/>
        </p:nvSpPr>
        <p:spPr>
          <a:xfrm>
            <a:off x="5085407" y="2581915"/>
            <a:ext cx="3165469" cy="461665"/>
          </a:xfrm>
          <a:prstGeom prst="rect">
            <a:avLst/>
          </a:prstGeom>
          <a:noFill/>
        </p:spPr>
        <p:txBody>
          <a:bodyPr wrap="square" rtlCol="0">
            <a:spAutoFit/>
          </a:bodyPr>
          <a:lstStyle/>
          <a:p>
            <a:r>
              <a:rPr lang="fr-FR" sz="2400" b="0" i="0" u="none" strike="noStrike" dirty="0">
                <a:solidFill>
                  <a:srgbClr val="221913"/>
                </a:solidFill>
                <a:effectLst/>
                <a:latin typeface="DM sans" pitchFamily="2" charset="0"/>
              </a:rPr>
              <a:t>Méthodologie</a:t>
            </a:r>
            <a:endParaRPr lang="fr-FR" sz="2400" dirty="0">
              <a:latin typeface="DM sans" pitchFamily="2" charset="0"/>
            </a:endParaRPr>
          </a:p>
        </p:txBody>
      </p:sp>
      <p:pic>
        <p:nvPicPr>
          <p:cNvPr id="6" name="Image 5">
            <a:extLst>
              <a:ext uri="{FF2B5EF4-FFF2-40B4-BE49-F238E27FC236}">
                <a16:creationId xmlns:a16="http://schemas.microsoft.com/office/drawing/2014/main" id="{2BCB7432-9F52-B344-2C4A-E1369D88CEA1}"/>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59" t="9120" r="409" b="32339"/>
          <a:stretch/>
        </p:blipFill>
        <p:spPr>
          <a:xfrm>
            <a:off x="5085407" y="781049"/>
            <a:ext cx="6386231" cy="2464807"/>
          </a:xfrm>
          <a:prstGeom prst="rect">
            <a:avLst/>
          </a:prstGeom>
        </p:spPr>
      </p:pic>
      <p:pic>
        <p:nvPicPr>
          <p:cNvPr id="12" name="Image 11">
            <a:extLst>
              <a:ext uri="{FF2B5EF4-FFF2-40B4-BE49-F238E27FC236}">
                <a16:creationId xmlns:a16="http://schemas.microsoft.com/office/drawing/2014/main" id="{DCCAE510-59D9-7FA3-4574-05F54AB09523}"/>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092569" y="1047494"/>
            <a:ext cx="2295230" cy="600586"/>
          </a:xfrm>
          <a:prstGeom prst="rect">
            <a:avLst/>
          </a:prstGeom>
        </p:spPr>
      </p:pic>
      <p:sp>
        <p:nvSpPr>
          <p:cNvPr id="13" name="ZoneTexte 12">
            <a:extLst>
              <a:ext uri="{FF2B5EF4-FFF2-40B4-BE49-F238E27FC236}">
                <a16:creationId xmlns:a16="http://schemas.microsoft.com/office/drawing/2014/main" id="{7D095710-53EB-8EB9-4F21-DE96679ED79F}"/>
              </a:ext>
            </a:extLst>
          </p:cNvPr>
          <p:cNvSpPr txBox="1"/>
          <p:nvPr/>
        </p:nvSpPr>
        <p:spPr>
          <a:xfrm>
            <a:off x="0" y="3217689"/>
            <a:ext cx="11349441" cy="4524315"/>
          </a:xfrm>
          <a:prstGeom prst="rect">
            <a:avLst/>
          </a:prstGeom>
          <a:noFill/>
        </p:spPr>
        <p:txBody>
          <a:bodyPr wrap="square" rtlCol="0">
            <a:spAutoFit/>
          </a:bodyPr>
          <a:lstStyle/>
          <a:p>
            <a:pPr algn="just"/>
            <a:endParaRPr lang="fr-FR" b="0" i="0" u="none" strike="noStrike" dirty="0">
              <a:solidFill>
                <a:srgbClr val="221913"/>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a:endParaRPr lang="fr-FR" b="0" i="0" u="none" strike="noStrike" dirty="0">
              <a:solidFill>
                <a:srgbClr val="221913"/>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a:r>
              <a:rPr lang="fr-FR" b="0" i="0" u="none" strike="noStrike" dirty="0">
                <a:solidFill>
                  <a:srgbClr val="221913"/>
                </a:solidFill>
                <a:effectLst/>
                <a:latin typeface="Times New Roman" panose="02020603050405020304" pitchFamily="18" charset="0"/>
                <a:ea typeface="Tahoma" panose="020B0604030504040204" pitchFamily="34" charset="0"/>
                <a:cs typeface="Times New Roman" panose="02020603050405020304" pitchFamily="18" charset="0"/>
              </a:rPr>
              <a:t>Toutefois, dans le cadre de la certification dans la filière du cacao débutée dès la campagne 2004/2005, les coopératives agricoles apparaissent comme un maillon incontournable à ce programme. En effet, elles garantissent la vente du cacao et assure aux producteurs de meilleurs prix. Elles deviennent aussi un canal pour la lutte contre le travail des enfants dans les plantations de cacao.</a:t>
            </a:r>
          </a:p>
          <a:p>
            <a:pPr algn="just"/>
            <a:endParaRPr lang="fr-FR" dirty="0">
              <a:solidFill>
                <a:srgbClr val="221913"/>
              </a:solidFill>
              <a:latin typeface="Times New Roman" panose="02020603050405020304" pitchFamily="18" charset="0"/>
              <a:ea typeface="Tahoma" panose="020B0604030504040204" pitchFamily="34" charset="0"/>
              <a:cs typeface="Times New Roman" panose="02020603050405020304" pitchFamily="18" charset="0"/>
            </a:endParaRPr>
          </a:p>
          <a:p>
            <a:pPr algn="just"/>
            <a:r>
              <a:rPr lang="fr-FR" dirty="0">
                <a:solidFill>
                  <a:srgbClr val="221913"/>
                </a:solidFill>
                <a:latin typeface="Times New Roman" panose="02020603050405020304" pitchFamily="18" charset="0"/>
                <a:ea typeface="Tahoma" panose="020B0604030504040204" pitchFamily="34" charset="0"/>
                <a:cs typeface="Times New Roman" panose="02020603050405020304" pitchFamily="18" charset="0"/>
              </a:rPr>
              <a:t>Des études réalisées dans ce sens par Barraud et </a:t>
            </a:r>
            <a:r>
              <a:rPr lang="fr-FR" i="1" dirty="0">
                <a:solidFill>
                  <a:srgbClr val="221913"/>
                </a:solidFill>
                <a:latin typeface="Times New Roman" panose="02020603050405020304" pitchFamily="18" charset="0"/>
                <a:ea typeface="Tahoma" panose="020B0604030504040204" pitchFamily="34" charset="0"/>
                <a:cs typeface="Times New Roman" panose="02020603050405020304" pitchFamily="18" charset="0"/>
              </a:rPr>
              <a:t>al</a:t>
            </a:r>
            <a:r>
              <a:rPr lang="fr-FR" dirty="0">
                <a:solidFill>
                  <a:srgbClr val="221913"/>
                </a:solidFill>
                <a:latin typeface="Times New Roman" panose="02020603050405020304" pitchFamily="18" charset="0"/>
                <a:ea typeface="Tahoma" panose="020B0604030504040204" pitchFamily="34" charset="0"/>
                <a:cs typeface="Times New Roman" panose="02020603050405020304" pitchFamily="18" charset="0"/>
              </a:rPr>
              <a:t> (2014) montrent que des adhérents de coopérative livrent 40% de leur production à leur organisation et effectuent le tiers leurs achats d’approvisionnement en intrants auprès de ladite organisation. </a:t>
            </a:r>
            <a:r>
              <a:rPr lang="fr-FR" dirty="0" err="1">
                <a:solidFill>
                  <a:srgbClr val="221913"/>
                </a:solidFill>
                <a:latin typeface="Times New Roman" panose="02020603050405020304" pitchFamily="18" charset="0"/>
                <a:ea typeface="Tahoma" panose="020B0604030504040204" pitchFamily="34" charset="0"/>
                <a:cs typeface="Times New Roman" panose="02020603050405020304" pitchFamily="18" charset="0"/>
              </a:rPr>
              <a:t>Hao</a:t>
            </a:r>
            <a:r>
              <a:rPr lang="fr-FR" dirty="0">
                <a:solidFill>
                  <a:srgbClr val="221913"/>
                </a:solidFill>
                <a:latin typeface="Times New Roman" panose="02020603050405020304" pitchFamily="18" charset="0"/>
                <a:ea typeface="Tahoma" panose="020B0604030504040204" pitchFamily="34" charset="0"/>
                <a:cs typeface="Times New Roman" panose="02020603050405020304" pitchFamily="18" charset="0"/>
              </a:rPr>
              <a:t> et </a:t>
            </a:r>
            <a:r>
              <a:rPr lang="fr-FR" i="1" dirty="0">
                <a:solidFill>
                  <a:srgbClr val="221913"/>
                </a:solidFill>
                <a:latin typeface="Times New Roman" panose="02020603050405020304" pitchFamily="18" charset="0"/>
                <a:ea typeface="Tahoma" panose="020B0604030504040204" pitchFamily="34" charset="0"/>
                <a:cs typeface="Times New Roman" panose="02020603050405020304" pitchFamily="18" charset="0"/>
              </a:rPr>
              <a:t>al</a:t>
            </a:r>
            <a:r>
              <a:rPr lang="fr-FR" dirty="0">
                <a:solidFill>
                  <a:srgbClr val="221913"/>
                </a:solidFill>
                <a:latin typeface="Times New Roman" panose="02020603050405020304" pitchFamily="18" charset="0"/>
                <a:ea typeface="Tahoma" panose="020B0604030504040204" pitchFamily="34" charset="0"/>
                <a:cs typeface="Times New Roman" panose="02020603050405020304" pitchFamily="18" charset="0"/>
              </a:rPr>
              <a:t> (2018)  montrent dans leur étude que seuls 14,40% des adhérents de coopératives livrent leur production à l’organisation.</a:t>
            </a:r>
          </a:p>
          <a:p>
            <a:pPr algn="just"/>
            <a:endParaRPr lang="fr-FR" dirty="0">
              <a:solidFill>
                <a:srgbClr val="221913"/>
              </a:solidFill>
              <a:latin typeface="Times New Roman" panose="02020603050405020304" pitchFamily="18" charset="0"/>
              <a:ea typeface="Tahoma" panose="020B0604030504040204" pitchFamily="34" charset="0"/>
              <a:cs typeface="Times New Roman" panose="02020603050405020304" pitchFamily="18" charset="0"/>
            </a:endParaRPr>
          </a:p>
          <a:p>
            <a:pPr algn="just"/>
            <a:endParaRPr lang="fr-FR" dirty="0">
              <a:solidFill>
                <a:srgbClr val="221913"/>
              </a:solidFill>
              <a:latin typeface="Times New Roman" panose="02020603050405020304" pitchFamily="18" charset="0"/>
              <a:ea typeface="Tahoma" panose="020B0604030504040204" pitchFamily="34" charset="0"/>
              <a:cs typeface="Times New Roman" panose="02020603050405020304" pitchFamily="18" charset="0"/>
            </a:endParaRPr>
          </a:p>
          <a:p>
            <a:pPr algn="just"/>
            <a:endParaRPr lang="fr-FR" b="0" i="0" u="none" strike="noStrike" dirty="0">
              <a:solidFill>
                <a:srgbClr val="221913"/>
              </a:solidFill>
              <a:effectLst/>
              <a:latin typeface="Times New Roman" panose="02020603050405020304" pitchFamily="18" charset="0"/>
              <a:ea typeface="Tahoma" panose="020B0604030504040204" pitchFamily="34" charset="0"/>
              <a:cs typeface="Times New Roman" panose="02020603050405020304" pitchFamily="18" charset="0"/>
            </a:endParaRPr>
          </a:p>
          <a:p>
            <a:pPr algn="just"/>
            <a:endParaRPr lang="fr-FR" dirty="0">
              <a:solidFill>
                <a:srgbClr val="221913"/>
              </a:solidFill>
              <a:latin typeface="Times New Roman" panose="02020603050405020304" pitchFamily="18" charset="0"/>
              <a:ea typeface="Tahoma" panose="020B0604030504040204" pitchFamily="34" charset="0"/>
              <a:cs typeface="Times New Roman" panose="02020603050405020304" pitchFamily="18" charset="0"/>
            </a:endParaRPr>
          </a:p>
          <a:p>
            <a:pPr algn="just"/>
            <a:endParaRPr lang="fr-FR" b="0" i="0" u="none" strike="noStrike" dirty="0">
              <a:solidFill>
                <a:srgbClr val="221913"/>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72796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flipV="1">
            <a:off x="11474824" y="0"/>
            <a:ext cx="3186" cy="685800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D4FAB3FF-EF81-D374-71EB-71E2BBDF145F}"/>
              </a:ext>
            </a:extLst>
          </p:cNvPr>
          <p:cNvCxnSpPr>
            <a:cxnSpLocks/>
          </p:cNvCxnSpPr>
          <p:nvPr/>
        </p:nvCxnSpPr>
        <p:spPr>
          <a:xfrm>
            <a:off x="0" y="3231772"/>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9B5243E3-9D97-4918-8EB7-16410C90F09D}"/>
              </a:ext>
            </a:extLst>
          </p:cNvPr>
          <p:cNvSpPr/>
          <p:nvPr/>
        </p:nvSpPr>
        <p:spPr>
          <a:xfrm>
            <a:off x="0" y="781049"/>
            <a:ext cx="5159364" cy="1133476"/>
          </a:xfrm>
          <a:prstGeom prst="rect">
            <a:avLst/>
          </a:prstGeom>
          <a:solidFill>
            <a:srgbClr val="3E8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27634EFC-56BE-D218-2C3A-09D82776BCCF}"/>
              </a:ext>
            </a:extLst>
          </p:cNvPr>
          <p:cNvSpPr txBox="1"/>
          <p:nvPr/>
        </p:nvSpPr>
        <p:spPr>
          <a:xfrm>
            <a:off x="168812" y="1914525"/>
            <a:ext cx="4913409" cy="1323439"/>
          </a:xfrm>
          <a:prstGeom prst="rect">
            <a:avLst/>
          </a:prstGeom>
          <a:noFill/>
        </p:spPr>
        <p:txBody>
          <a:bodyPr wrap="square" rtlCol="0">
            <a:spAutoFit/>
          </a:bodyPr>
          <a:lstStyle/>
          <a:p>
            <a:r>
              <a:rPr lang="fr-FR" sz="4000" b="1" i="0" u="none" strike="noStrike" dirty="0">
                <a:solidFill>
                  <a:srgbClr val="414042"/>
                </a:solidFill>
                <a:effectLst/>
                <a:latin typeface="Times New Roman" panose="02020603050405020304" pitchFamily="18" charset="0"/>
                <a:cs typeface="Times New Roman" panose="02020603050405020304" pitchFamily="18" charset="0"/>
              </a:rPr>
              <a:t>2. Positionnement empirique (1/2)</a:t>
            </a:r>
            <a:endParaRPr lang="fr-FR" sz="4000" b="1" dirty="0">
              <a:solidFill>
                <a:srgbClr val="414042"/>
              </a:solidFill>
              <a:latin typeface="Times New Roman" panose="02020603050405020304" pitchFamily="18" charset="0"/>
              <a:cs typeface="Times New Roman" panose="02020603050405020304" pitchFamily="18" charset="0"/>
            </a:endParaRPr>
          </a:p>
        </p:txBody>
      </p:sp>
      <p:sp>
        <p:nvSpPr>
          <p:cNvPr id="43" name="ZoneTexte 42">
            <a:extLst>
              <a:ext uri="{FF2B5EF4-FFF2-40B4-BE49-F238E27FC236}">
                <a16:creationId xmlns:a16="http://schemas.microsoft.com/office/drawing/2014/main" id="{6CC2F475-D68D-264C-3C2E-92A2ADC2CCE7}"/>
              </a:ext>
            </a:extLst>
          </p:cNvPr>
          <p:cNvSpPr txBox="1"/>
          <p:nvPr/>
        </p:nvSpPr>
        <p:spPr>
          <a:xfrm>
            <a:off x="5085407" y="2581915"/>
            <a:ext cx="3165469" cy="461665"/>
          </a:xfrm>
          <a:prstGeom prst="rect">
            <a:avLst/>
          </a:prstGeom>
          <a:noFill/>
        </p:spPr>
        <p:txBody>
          <a:bodyPr wrap="square" rtlCol="0">
            <a:spAutoFit/>
          </a:bodyPr>
          <a:lstStyle/>
          <a:p>
            <a:r>
              <a:rPr lang="fr-FR" sz="2400" b="0" i="0" u="none" strike="noStrike" dirty="0">
                <a:solidFill>
                  <a:srgbClr val="221913"/>
                </a:solidFill>
                <a:effectLst/>
                <a:latin typeface="DM sans" pitchFamily="2" charset="0"/>
              </a:rPr>
              <a:t>Méthodologie</a:t>
            </a:r>
            <a:endParaRPr lang="fr-FR" sz="2400" dirty="0">
              <a:latin typeface="DM sans" pitchFamily="2" charset="0"/>
            </a:endParaRPr>
          </a:p>
        </p:txBody>
      </p:sp>
      <p:pic>
        <p:nvPicPr>
          <p:cNvPr id="6" name="Image 5">
            <a:extLst>
              <a:ext uri="{FF2B5EF4-FFF2-40B4-BE49-F238E27FC236}">
                <a16:creationId xmlns:a16="http://schemas.microsoft.com/office/drawing/2014/main" id="{2BCB7432-9F52-B344-2C4A-E1369D88CEA1}"/>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59" t="9120" r="409" b="32339"/>
          <a:stretch/>
        </p:blipFill>
        <p:spPr>
          <a:xfrm>
            <a:off x="5085407" y="781049"/>
            <a:ext cx="6386231" cy="2464807"/>
          </a:xfrm>
          <a:prstGeom prst="rect">
            <a:avLst/>
          </a:prstGeom>
        </p:spPr>
      </p:pic>
      <p:pic>
        <p:nvPicPr>
          <p:cNvPr id="12" name="Image 11">
            <a:extLst>
              <a:ext uri="{FF2B5EF4-FFF2-40B4-BE49-F238E27FC236}">
                <a16:creationId xmlns:a16="http://schemas.microsoft.com/office/drawing/2014/main" id="{DCCAE510-59D9-7FA3-4574-05F54AB09523}"/>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092569" y="1047494"/>
            <a:ext cx="2295230" cy="600586"/>
          </a:xfrm>
          <a:prstGeom prst="rect">
            <a:avLst/>
          </a:prstGeom>
        </p:spPr>
      </p:pic>
      <p:sp>
        <p:nvSpPr>
          <p:cNvPr id="13" name="ZoneTexte 12">
            <a:extLst>
              <a:ext uri="{FF2B5EF4-FFF2-40B4-BE49-F238E27FC236}">
                <a16:creationId xmlns:a16="http://schemas.microsoft.com/office/drawing/2014/main" id="{7D095710-53EB-8EB9-4F21-DE96679ED79F}"/>
              </a:ext>
            </a:extLst>
          </p:cNvPr>
          <p:cNvSpPr txBox="1"/>
          <p:nvPr/>
        </p:nvSpPr>
        <p:spPr>
          <a:xfrm>
            <a:off x="0" y="3217689"/>
            <a:ext cx="11465265" cy="3970318"/>
          </a:xfrm>
          <a:prstGeom prst="rect">
            <a:avLst/>
          </a:prstGeom>
          <a:noFill/>
        </p:spPr>
        <p:txBody>
          <a:bodyPr wrap="square" rtlCol="0">
            <a:spAutoFit/>
          </a:bodyPr>
          <a:lstStyle/>
          <a:p>
            <a:pPr algn="just"/>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Des études empiriques sur le choix des circuits de commercialisation ont révélé que les agriculteurs ont recours aux coopératives agricoles pour s’adresser au marché (</a:t>
            </a:r>
            <a:r>
              <a:rPr lang="fr-FR" b="0" i="0" u="none" strike="noStrike" dirty="0" err="1">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Tsourgiannis</a:t>
            </a: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 et al, 2008 ; </a:t>
            </a:r>
            <a:r>
              <a:rPr lang="fr-FR" b="0" i="0" u="none" strike="noStrike" dirty="0" err="1">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Martey</a:t>
            </a: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 et al, 2012 ; </a:t>
            </a:r>
            <a:r>
              <a:rPr lang="fr-FR" b="0" i="0" u="none" strike="noStrike" dirty="0" err="1">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Mutura</a:t>
            </a: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 et al, 2015 ; </a:t>
            </a:r>
            <a:r>
              <a:rPr lang="fr-FR" b="0" i="0" u="none" strike="noStrike" dirty="0" err="1">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Ntimbaa</a:t>
            </a: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 et </a:t>
            </a:r>
            <a:r>
              <a:rPr lang="fr-FR" b="0" i="0" u="none" strike="noStrike" dirty="0" err="1">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Akyoob</a:t>
            </a: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 2017 ; </a:t>
            </a:r>
            <a:r>
              <a:rPr lang="fr-FR" b="0" i="0" u="none" strike="noStrike" dirty="0" err="1">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Jitmun</a:t>
            </a: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 et </a:t>
            </a:r>
            <a:r>
              <a:rPr lang="fr-FR" b="0" i="0" u="none" strike="noStrike" dirty="0" err="1">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Kuwornu</a:t>
            </a: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 2019 ; </a:t>
            </a:r>
            <a:r>
              <a:rPr lang="fr-FR" b="0" i="0" u="none" strike="noStrike" dirty="0" err="1">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Abasimel</a:t>
            </a: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 2020). </a:t>
            </a:r>
          </a:p>
          <a:p>
            <a:pPr algn="just"/>
            <a:endPar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endParaRPr>
          </a:p>
          <a:p>
            <a:pPr algn="just"/>
            <a:endPar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endParaRPr>
          </a:p>
          <a:p>
            <a:pPr algn="just"/>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Les facteurs qui guident la décision de choix du circuit de commercialisation des agriculteurs selon la littérature </a:t>
            </a:r>
          </a:p>
          <a:p>
            <a:pPr marL="285750" indent="-285750" algn="just">
              <a:buFont typeface="Wingdings" panose="05000000000000000000" pitchFamily="2" charset="2"/>
              <a:buChar char="v"/>
            </a:pPr>
            <a:r>
              <a:rPr lang="fr-FR" dirty="0">
                <a:solidFill>
                  <a:srgbClr val="221913"/>
                </a:solidFill>
                <a:latin typeface="Times New Roman" panose="02020603050405020304" pitchFamily="18" charset="0"/>
                <a:ea typeface="Open sans" panose="020B0606030504020204" pitchFamily="34" charset="0"/>
                <a:cs typeface="Times New Roman" panose="02020603050405020304" pitchFamily="18" charset="0"/>
              </a:rPr>
              <a:t>l</a:t>
            </a: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es facteurs socio-démographiques (</a:t>
            </a:r>
            <a:r>
              <a:rPr lang="fr-FR" b="0" i="0" u="none" strike="noStrike" dirty="0" err="1">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Abasimel</a:t>
            </a: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 (2020); Mossie et </a:t>
            </a:r>
            <a:r>
              <a:rPr lang="fr-FR" b="0" i="1"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al</a:t>
            </a: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 (2020) ; </a:t>
            </a:r>
            <a:r>
              <a:rPr lang="fr-FR" b="0" i="0" u="none" strike="noStrike" dirty="0" err="1">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Jitmun</a:t>
            </a: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 et </a:t>
            </a:r>
            <a:r>
              <a:rPr lang="fr-FR" b="0" i="0" u="none" strike="noStrike" dirty="0" err="1">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Kuwornu</a:t>
            </a: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 (2019) ; </a:t>
            </a:r>
            <a:r>
              <a:rPr lang="fr-FR" b="0" i="0" u="none" strike="noStrike" dirty="0" err="1">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Ermias</a:t>
            </a: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 (2021),</a:t>
            </a:r>
          </a:p>
          <a:p>
            <a:pPr marL="285750" indent="-285750" algn="just">
              <a:buFont typeface="Wingdings" panose="05000000000000000000" pitchFamily="2" charset="2"/>
              <a:buChar char="v"/>
            </a:pP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les facteurs liés à l’exploitation agricole (Mango et </a:t>
            </a:r>
            <a:r>
              <a:rPr lang="fr-FR" b="0" i="1"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al</a:t>
            </a: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 (2018); </a:t>
            </a:r>
            <a:r>
              <a:rPr lang="fr-FR" b="0" i="0" u="none" strike="noStrike" dirty="0" err="1">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Bongiwe</a:t>
            </a: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 et </a:t>
            </a:r>
            <a:r>
              <a:rPr lang="fr-FR" b="0" i="1"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al</a:t>
            </a: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 (2019); Lee et </a:t>
            </a:r>
            <a:r>
              <a:rPr lang="fr-FR" b="0" i="1"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al</a:t>
            </a: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 (2020)),</a:t>
            </a:r>
          </a:p>
          <a:p>
            <a:pPr marL="285750" indent="-285750" algn="just">
              <a:buFont typeface="Wingdings" panose="05000000000000000000" pitchFamily="2" charset="2"/>
              <a:buChar char="v"/>
            </a:pP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les facteurs institutionnels (</a:t>
            </a:r>
            <a:r>
              <a:rPr lang="fr-FR" b="0" i="0" u="none" strike="noStrike" dirty="0" err="1">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Mmbando</a:t>
            </a: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 et </a:t>
            </a:r>
            <a:r>
              <a:rPr lang="fr-FR" b="0" i="1"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al</a:t>
            </a: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 (2016); </a:t>
            </a:r>
            <a:r>
              <a:rPr lang="da-DK"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Belayneh et </a:t>
            </a:r>
            <a:r>
              <a:rPr lang="da-DK" b="0" i="1"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al</a:t>
            </a:r>
            <a:r>
              <a:rPr lang="da-DK"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 (2019), Obiadi et </a:t>
            </a:r>
            <a:r>
              <a:rPr lang="da-DK" b="0" i="1"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al</a:t>
            </a:r>
            <a:r>
              <a:rPr lang="da-DK"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 (2020); Girma et Kuma (2022),</a:t>
            </a:r>
            <a:endPar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endParaRPr>
          </a:p>
          <a:p>
            <a:pPr marL="285750" indent="-285750" algn="just">
              <a:buFont typeface="Wingdings" panose="05000000000000000000" pitchFamily="2" charset="2"/>
              <a:buChar char="v"/>
            </a:pP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les facteurs spécifiques liés à la transaction (Mitchell (1976); Goetz (1992))</a:t>
            </a:r>
          </a:p>
          <a:p>
            <a:pPr marL="285750" indent="-285750" algn="just">
              <a:buFont typeface="Wingdings" panose="05000000000000000000" pitchFamily="2" charset="2"/>
              <a:buChar char="v"/>
            </a:pP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le facteur relationnel (</a:t>
            </a:r>
            <a:r>
              <a:rPr lang="da-DK"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Abebe et </a:t>
            </a:r>
            <a:r>
              <a:rPr lang="da-DK" b="0" i="1"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al</a:t>
            </a:r>
            <a:r>
              <a:rPr lang="da-DK"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 (2016); Gelaw et </a:t>
            </a:r>
            <a:r>
              <a:rPr lang="da-DK" b="0" i="1"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al</a:t>
            </a:r>
            <a:r>
              <a:rPr lang="da-DK"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 (2016); Ndoro et </a:t>
            </a:r>
            <a:r>
              <a:rPr lang="da-DK" b="0" i="1"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al</a:t>
            </a:r>
            <a:r>
              <a:rPr lang="da-DK"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.(2015))</a:t>
            </a:r>
            <a:endPar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endParaRPr>
          </a:p>
          <a:p>
            <a:pPr marL="285750" indent="-285750" algn="just">
              <a:buFont typeface="Wingdings" panose="05000000000000000000" pitchFamily="2" charset="2"/>
              <a:buChar char="v"/>
            </a:pPr>
            <a:r>
              <a:rPr lang="fr-FR" dirty="0">
                <a:solidFill>
                  <a:srgbClr val="221913"/>
                </a:solidFill>
                <a:latin typeface="Times New Roman" panose="02020603050405020304" pitchFamily="18" charset="0"/>
                <a:ea typeface="Open sans" panose="020B0606030504020204" pitchFamily="34" charset="0"/>
                <a:cs typeface="Times New Roman" panose="02020603050405020304" pitchFamily="18" charset="0"/>
              </a:rPr>
              <a:t>la confiance (</a:t>
            </a:r>
            <a:r>
              <a:rPr lang="fr-FR" dirty="0" err="1">
                <a:solidFill>
                  <a:srgbClr val="221913"/>
                </a:solidFill>
                <a:latin typeface="Times New Roman" panose="02020603050405020304" pitchFamily="18" charset="0"/>
                <a:ea typeface="Open sans" panose="020B0606030504020204" pitchFamily="34" charset="0"/>
                <a:cs typeface="Times New Roman" panose="02020603050405020304" pitchFamily="18" charset="0"/>
              </a:rPr>
              <a:t>Geyskens</a:t>
            </a:r>
            <a:r>
              <a:rPr lang="fr-FR" dirty="0">
                <a:solidFill>
                  <a:srgbClr val="221913"/>
                </a:solidFill>
                <a:latin typeface="Times New Roman" panose="02020603050405020304" pitchFamily="18" charset="0"/>
                <a:ea typeface="Open sans" panose="020B0606030504020204" pitchFamily="34" charset="0"/>
                <a:cs typeface="Times New Roman" panose="02020603050405020304" pitchFamily="18" charset="0"/>
              </a:rPr>
              <a:t> et </a:t>
            </a:r>
            <a:r>
              <a:rPr lang="fr-FR" i="1" dirty="0">
                <a:solidFill>
                  <a:srgbClr val="221913"/>
                </a:solidFill>
                <a:latin typeface="Times New Roman" panose="02020603050405020304" pitchFamily="18" charset="0"/>
                <a:ea typeface="Open sans" panose="020B0606030504020204" pitchFamily="34" charset="0"/>
                <a:cs typeface="Times New Roman" panose="02020603050405020304" pitchFamily="18" charset="0"/>
              </a:rPr>
              <a:t>al </a:t>
            </a:r>
            <a:r>
              <a:rPr lang="fr-FR" dirty="0">
                <a:solidFill>
                  <a:srgbClr val="221913"/>
                </a:solidFill>
                <a:latin typeface="Times New Roman" panose="02020603050405020304" pitchFamily="18" charset="0"/>
                <a:ea typeface="Open sans" panose="020B0606030504020204" pitchFamily="34" charset="0"/>
                <a:cs typeface="Times New Roman" panose="02020603050405020304" pitchFamily="18" charset="0"/>
              </a:rPr>
              <a:t>(1999); Milford, (2014);</a:t>
            </a:r>
            <a:endPar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endParaRPr>
          </a:p>
          <a:p>
            <a:pPr algn="just"/>
            <a:endParaRPr lang="fr-FR" dirty="0">
              <a:solidFill>
                <a:srgbClr val="221913"/>
              </a:solidFill>
              <a:latin typeface="Times New Roman" panose="02020603050405020304" pitchFamily="18" charset="0"/>
              <a:ea typeface="Open sans" panose="020B0606030504020204" pitchFamily="34" charset="0"/>
              <a:cs typeface="Times New Roman" panose="02020603050405020304" pitchFamily="18" charset="0"/>
            </a:endParaRPr>
          </a:p>
          <a:p>
            <a:pPr algn="just"/>
            <a:endPar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47129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flipV="1">
            <a:off x="11474824" y="0"/>
            <a:ext cx="3186" cy="685800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D4FAB3FF-EF81-D374-71EB-71E2BBDF145F}"/>
              </a:ext>
            </a:extLst>
          </p:cNvPr>
          <p:cNvCxnSpPr>
            <a:cxnSpLocks/>
          </p:cNvCxnSpPr>
          <p:nvPr/>
        </p:nvCxnSpPr>
        <p:spPr>
          <a:xfrm>
            <a:off x="0" y="3231772"/>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9B5243E3-9D97-4918-8EB7-16410C90F09D}"/>
              </a:ext>
            </a:extLst>
          </p:cNvPr>
          <p:cNvSpPr/>
          <p:nvPr/>
        </p:nvSpPr>
        <p:spPr>
          <a:xfrm>
            <a:off x="0" y="781049"/>
            <a:ext cx="5159364" cy="1133476"/>
          </a:xfrm>
          <a:prstGeom prst="rect">
            <a:avLst/>
          </a:prstGeom>
          <a:solidFill>
            <a:srgbClr val="3E8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27634EFC-56BE-D218-2C3A-09D82776BCCF}"/>
              </a:ext>
            </a:extLst>
          </p:cNvPr>
          <p:cNvSpPr txBox="1"/>
          <p:nvPr/>
        </p:nvSpPr>
        <p:spPr>
          <a:xfrm>
            <a:off x="168812" y="1914525"/>
            <a:ext cx="4913409" cy="1323439"/>
          </a:xfrm>
          <a:prstGeom prst="rect">
            <a:avLst/>
          </a:prstGeom>
          <a:noFill/>
        </p:spPr>
        <p:txBody>
          <a:bodyPr wrap="square" rtlCol="0">
            <a:spAutoFit/>
          </a:bodyPr>
          <a:lstStyle/>
          <a:p>
            <a:r>
              <a:rPr lang="fr-FR" sz="4000" b="1" i="0" u="none" strike="noStrike" dirty="0">
                <a:solidFill>
                  <a:srgbClr val="414042"/>
                </a:solidFill>
                <a:effectLst/>
                <a:latin typeface="Times New Roman" panose="02020603050405020304" pitchFamily="18" charset="0"/>
                <a:cs typeface="Times New Roman" panose="02020603050405020304" pitchFamily="18" charset="0"/>
              </a:rPr>
              <a:t>2. Positionnement empirique (</a:t>
            </a:r>
            <a:r>
              <a:rPr lang="fr-FR" sz="4000" b="1" dirty="0">
                <a:solidFill>
                  <a:srgbClr val="414042"/>
                </a:solidFill>
                <a:latin typeface="Times New Roman" panose="02020603050405020304" pitchFamily="18" charset="0"/>
                <a:cs typeface="Times New Roman" panose="02020603050405020304" pitchFamily="18" charset="0"/>
              </a:rPr>
              <a:t>2</a:t>
            </a:r>
            <a:r>
              <a:rPr lang="fr-FR" sz="4000" b="1" i="0" u="none" strike="noStrike" dirty="0">
                <a:solidFill>
                  <a:srgbClr val="414042"/>
                </a:solidFill>
                <a:effectLst/>
                <a:latin typeface="Times New Roman" panose="02020603050405020304" pitchFamily="18" charset="0"/>
                <a:cs typeface="Times New Roman" panose="02020603050405020304" pitchFamily="18" charset="0"/>
              </a:rPr>
              <a:t>/2)</a:t>
            </a:r>
            <a:endParaRPr lang="fr-FR" sz="4000" b="1" dirty="0">
              <a:solidFill>
                <a:srgbClr val="414042"/>
              </a:solidFill>
              <a:latin typeface="Times New Roman" panose="02020603050405020304" pitchFamily="18" charset="0"/>
              <a:cs typeface="Times New Roman" panose="02020603050405020304" pitchFamily="18" charset="0"/>
            </a:endParaRPr>
          </a:p>
        </p:txBody>
      </p:sp>
      <p:sp>
        <p:nvSpPr>
          <p:cNvPr id="43" name="ZoneTexte 42">
            <a:extLst>
              <a:ext uri="{FF2B5EF4-FFF2-40B4-BE49-F238E27FC236}">
                <a16:creationId xmlns:a16="http://schemas.microsoft.com/office/drawing/2014/main" id="{6CC2F475-D68D-264C-3C2E-92A2ADC2CCE7}"/>
              </a:ext>
            </a:extLst>
          </p:cNvPr>
          <p:cNvSpPr txBox="1"/>
          <p:nvPr/>
        </p:nvSpPr>
        <p:spPr>
          <a:xfrm>
            <a:off x="5085407" y="2581915"/>
            <a:ext cx="3165469" cy="461665"/>
          </a:xfrm>
          <a:prstGeom prst="rect">
            <a:avLst/>
          </a:prstGeom>
          <a:noFill/>
        </p:spPr>
        <p:txBody>
          <a:bodyPr wrap="square" rtlCol="0">
            <a:spAutoFit/>
          </a:bodyPr>
          <a:lstStyle/>
          <a:p>
            <a:r>
              <a:rPr lang="fr-FR" sz="2400" b="0" i="0" u="none" strike="noStrike" dirty="0">
                <a:solidFill>
                  <a:srgbClr val="221913"/>
                </a:solidFill>
                <a:effectLst/>
                <a:latin typeface="DM sans" pitchFamily="2" charset="0"/>
              </a:rPr>
              <a:t>Méthodologie</a:t>
            </a:r>
            <a:endParaRPr lang="fr-FR" sz="2400" dirty="0">
              <a:latin typeface="DM sans" pitchFamily="2" charset="0"/>
            </a:endParaRPr>
          </a:p>
        </p:txBody>
      </p:sp>
      <p:pic>
        <p:nvPicPr>
          <p:cNvPr id="6" name="Image 5">
            <a:extLst>
              <a:ext uri="{FF2B5EF4-FFF2-40B4-BE49-F238E27FC236}">
                <a16:creationId xmlns:a16="http://schemas.microsoft.com/office/drawing/2014/main" id="{2BCB7432-9F52-B344-2C4A-E1369D88CEA1}"/>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59" t="9120" r="409" b="32339"/>
          <a:stretch/>
        </p:blipFill>
        <p:spPr>
          <a:xfrm>
            <a:off x="5085407" y="781049"/>
            <a:ext cx="6386231" cy="2464807"/>
          </a:xfrm>
          <a:prstGeom prst="rect">
            <a:avLst/>
          </a:prstGeom>
        </p:spPr>
      </p:pic>
      <p:pic>
        <p:nvPicPr>
          <p:cNvPr id="12" name="Image 11">
            <a:extLst>
              <a:ext uri="{FF2B5EF4-FFF2-40B4-BE49-F238E27FC236}">
                <a16:creationId xmlns:a16="http://schemas.microsoft.com/office/drawing/2014/main" id="{DCCAE510-59D9-7FA3-4574-05F54AB09523}"/>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092569" y="1047494"/>
            <a:ext cx="2295230" cy="600586"/>
          </a:xfrm>
          <a:prstGeom prst="rect">
            <a:avLst/>
          </a:prstGeom>
        </p:spPr>
      </p:pic>
      <p:sp>
        <p:nvSpPr>
          <p:cNvPr id="13" name="ZoneTexte 12">
            <a:extLst>
              <a:ext uri="{FF2B5EF4-FFF2-40B4-BE49-F238E27FC236}">
                <a16:creationId xmlns:a16="http://schemas.microsoft.com/office/drawing/2014/main" id="{7D095710-53EB-8EB9-4F21-DE96679ED79F}"/>
              </a:ext>
            </a:extLst>
          </p:cNvPr>
          <p:cNvSpPr txBox="1"/>
          <p:nvPr/>
        </p:nvSpPr>
        <p:spPr>
          <a:xfrm>
            <a:off x="0" y="3217689"/>
            <a:ext cx="11465265" cy="3139321"/>
          </a:xfrm>
          <a:prstGeom prst="rect">
            <a:avLst/>
          </a:prstGeom>
          <a:noFill/>
        </p:spPr>
        <p:txBody>
          <a:bodyPr wrap="square" rtlCol="0">
            <a:spAutoFit/>
          </a:bodyPr>
          <a:lstStyle/>
          <a:p>
            <a:pPr algn="just"/>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En revanche, des études similaires portant sur les facteurs qui guident la décision des agriculteurs en matière de choix des circuits de commercialisation concluent à des résultats contraires.</a:t>
            </a:r>
          </a:p>
          <a:p>
            <a:pPr algn="just"/>
            <a:endPar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endParaRPr>
          </a:p>
          <a:p>
            <a:pPr marL="285750" indent="-285750" algn="just">
              <a:buFont typeface="Wingdings" panose="05000000000000000000" pitchFamily="2" charset="2"/>
              <a:buChar char="v"/>
            </a:pPr>
            <a:r>
              <a:rPr lang="fr-FR" dirty="0">
                <a:solidFill>
                  <a:srgbClr val="221913"/>
                </a:solidFill>
                <a:latin typeface="Times New Roman" panose="02020603050405020304" pitchFamily="18" charset="0"/>
                <a:ea typeface="Open sans" panose="020B0606030504020204" pitchFamily="34" charset="0"/>
                <a:cs typeface="Times New Roman" panose="02020603050405020304" pitchFamily="18" charset="0"/>
              </a:rPr>
              <a:t>l</a:t>
            </a: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es facteurs socio-démographiques (</a:t>
            </a:r>
            <a:r>
              <a:rPr lang="fr-FR" sz="1800" dirty="0" err="1">
                <a:effectLst/>
                <a:latin typeface="Times New Roman" panose="02020603050405020304" pitchFamily="18" charset="0"/>
                <a:ea typeface="Times New Roman" panose="02020603050405020304" pitchFamily="18" charset="0"/>
              </a:rPr>
              <a:t>Mukarumbwa</a:t>
            </a:r>
            <a:r>
              <a:rPr lang="fr-FR" sz="1800" dirty="0">
                <a:effectLst/>
                <a:latin typeface="Times New Roman" panose="02020603050405020304" pitchFamily="18" charset="0"/>
                <a:ea typeface="Times New Roman" panose="02020603050405020304" pitchFamily="18" charset="0"/>
              </a:rPr>
              <a:t> et </a:t>
            </a:r>
            <a:r>
              <a:rPr lang="fr-FR" sz="1800" i="1" dirty="0">
                <a:effectLst/>
                <a:latin typeface="Times New Roman" panose="02020603050405020304" pitchFamily="18" charset="0"/>
                <a:ea typeface="Times New Roman" panose="02020603050405020304" pitchFamily="18" charset="0"/>
              </a:rPr>
              <a:t>al</a:t>
            </a:r>
            <a:r>
              <a:rPr lang="fr-FR" sz="1800" dirty="0">
                <a:effectLst/>
                <a:latin typeface="Times New Roman" panose="02020603050405020304" pitchFamily="18" charset="0"/>
                <a:ea typeface="Times New Roman" panose="02020603050405020304" pitchFamily="18" charset="0"/>
              </a:rPr>
              <a:t> (2018) ; </a:t>
            </a:r>
            <a:r>
              <a:rPr lang="fr-FR" sz="1800" dirty="0" err="1">
                <a:effectLst/>
                <a:latin typeface="Times New Roman" panose="02020603050405020304" pitchFamily="18" charset="0"/>
                <a:ea typeface="Times New Roman" panose="02020603050405020304" pitchFamily="18" charset="0"/>
              </a:rPr>
              <a:t>Mgale</a:t>
            </a:r>
            <a:r>
              <a:rPr lang="fr-FR" sz="1800" dirty="0">
                <a:effectLst/>
                <a:latin typeface="Times New Roman" panose="02020603050405020304" pitchFamily="18" charset="0"/>
                <a:ea typeface="Times New Roman" panose="02020603050405020304" pitchFamily="18" charset="0"/>
              </a:rPr>
              <a:t> et </a:t>
            </a:r>
            <a:r>
              <a:rPr lang="fr-FR" sz="1800" dirty="0" err="1">
                <a:effectLst/>
                <a:latin typeface="Times New Roman" panose="02020603050405020304" pitchFamily="18" charset="0"/>
                <a:ea typeface="Times New Roman" panose="02020603050405020304" pitchFamily="18" charset="0"/>
              </a:rPr>
              <a:t>Yunxian</a:t>
            </a:r>
            <a:r>
              <a:rPr lang="fr-FR" sz="1800" dirty="0">
                <a:effectLst/>
                <a:latin typeface="Times New Roman" panose="02020603050405020304" pitchFamily="18" charset="0"/>
                <a:ea typeface="Times New Roman" panose="02020603050405020304" pitchFamily="18" charset="0"/>
              </a:rPr>
              <a:t> (2020) ; </a:t>
            </a:r>
            <a:r>
              <a:rPr lang="fr-FR" sz="1800" dirty="0" err="1">
                <a:effectLst/>
                <a:latin typeface="Times New Roman" panose="02020603050405020304" pitchFamily="18" charset="0"/>
                <a:ea typeface="Times New Roman" panose="02020603050405020304" pitchFamily="18" charset="0"/>
              </a:rPr>
              <a:t>Bannor</a:t>
            </a:r>
            <a:r>
              <a:rPr lang="fr-FR" sz="1800" dirty="0">
                <a:effectLst/>
                <a:latin typeface="Times New Roman" panose="02020603050405020304" pitchFamily="18" charset="0"/>
                <a:ea typeface="Times New Roman" panose="02020603050405020304" pitchFamily="18" charset="0"/>
              </a:rPr>
              <a:t> et </a:t>
            </a:r>
            <a:r>
              <a:rPr lang="fr-FR" sz="1800" i="1" dirty="0">
                <a:effectLst/>
                <a:latin typeface="Times New Roman" panose="02020603050405020304" pitchFamily="18" charset="0"/>
                <a:ea typeface="Times New Roman" panose="02020603050405020304" pitchFamily="18" charset="0"/>
              </a:rPr>
              <a:t>al </a:t>
            </a:r>
            <a:r>
              <a:rPr lang="fr-FR" sz="1800" dirty="0">
                <a:effectLst/>
                <a:latin typeface="Times New Roman" panose="02020603050405020304" pitchFamily="18" charset="0"/>
                <a:ea typeface="Times New Roman" panose="02020603050405020304" pitchFamily="18" charset="0"/>
              </a:rPr>
              <a:t>(2021</a:t>
            </a: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a:t>
            </a:r>
          </a:p>
          <a:p>
            <a:pPr marL="285750" indent="-285750" algn="just">
              <a:buFont typeface="Wingdings" panose="05000000000000000000" pitchFamily="2" charset="2"/>
              <a:buChar char="v"/>
            </a:pP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les facteurs liés à l’exploitation agricole (</a:t>
            </a:r>
            <a:r>
              <a:rPr lang="fr-FR" sz="1800" kern="1400" dirty="0" err="1">
                <a:effectLst/>
                <a:latin typeface="Times New Roman" panose="02020603050405020304" pitchFamily="18" charset="0"/>
                <a:ea typeface="Times New Roman" panose="02020603050405020304" pitchFamily="18" charset="0"/>
              </a:rPr>
              <a:t>Degaga</a:t>
            </a:r>
            <a:r>
              <a:rPr lang="fr-FR" sz="1800" kern="1400" dirty="0">
                <a:effectLst/>
                <a:latin typeface="Times New Roman" panose="02020603050405020304" pitchFamily="18" charset="0"/>
                <a:ea typeface="Times New Roman" panose="02020603050405020304" pitchFamily="18" charset="0"/>
              </a:rPr>
              <a:t> et </a:t>
            </a:r>
            <a:r>
              <a:rPr lang="fr-FR" sz="1800" kern="1400" dirty="0" err="1">
                <a:effectLst/>
                <a:latin typeface="Times New Roman" panose="02020603050405020304" pitchFamily="18" charset="0"/>
                <a:ea typeface="Times New Roman" panose="02020603050405020304" pitchFamily="18" charset="0"/>
              </a:rPr>
              <a:t>Alamerie</a:t>
            </a:r>
            <a:r>
              <a:rPr lang="fr-FR" sz="1800" kern="1400" dirty="0">
                <a:effectLst/>
                <a:latin typeface="Times New Roman" panose="02020603050405020304" pitchFamily="18" charset="0"/>
                <a:ea typeface="Times New Roman" panose="02020603050405020304" pitchFamily="18" charset="0"/>
              </a:rPr>
              <a:t> (2020) ; </a:t>
            </a:r>
            <a:r>
              <a:rPr lang="fr-FR" sz="1800" kern="1400" dirty="0" err="1">
                <a:effectLst/>
                <a:latin typeface="Times New Roman" panose="02020603050405020304" pitchFamily="18" charset="0"/>
                <a:ea typeface="Times New Roman" panose="02020603050405020304" pitchFamily="18" charset="0"/>
              </a:rPr>
              <a:t>Abera</a:t>
            </a:r>
            <a:r>
              <a:rPr lang="fr-FR" sz="1800" kern="1400" dirty="0">
                <a:effectLst/>
                <a:latin typeface="Times New Roman" panose="02020603050405020304" pitchFamily="18" charset="0"/>
                <a:ea typeface="Times New Roman" panose="02020603050405020304" pitchFamily="18" charset="0"/>
              </a:rPr>
              <a:t> et </a:t>
            </a:r>
            <a:r>
              <a:rPr lang="fr-FR" sz="1800" i="1" kern="1400" dirty="0">
                <a:effectLst/>
                <a:latin typeface="Times New Roman" panose="02020603050405020304" pitchFamily="18" charset="0"/>
                <a:ea typeface="Times New Roman" panose="02020603050405020304" pitchFamily="18" charset="0"/>
              </a:rPr>
              <a:t>al</a:t>
            </a:r>
            <a:r>
              <a:rPr lang="fr-FR" sz="1800" kern="1400" dirty="0">
                <a:effectLst/>
                <a:latin typeface="Times New Roman" panose="02020603050405020304" pitchFamily="18" charset="0"/>
                <a:ea typeface="Times New Roman" panose="02020603050405020304" pitchFamily="18" charset="0"/>
              </a:rPr>
              <a:t>, 2021</a:t>
            </a: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a:t>
            </a:r>
          </a:p>
          <a:p>
            <a:pPr marL="285750" indent="-285750" algn="just">
              <a:buFont typeface="Wingdings" panose="05000000000000000000" pitchFamily="2" charset="2"/>
              <a:buChar char="v"/>
            </a:pP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les facteurs institutionnels (</a:t>
            </a:r>
            <a:r>
              <a:rPr lang="fr-FR" sz="1800" kern="1400" dirty="0" err="1">
                <a:effectLst/>
                <a:latin typeface="Times New Roman" panose="02020603050405020304" pitchFamily="18" charset="0"/>
                <a:ea typeface="Times New Roman" panose="02020603050405020304" pitchFamily="18" charset="0"/>
              </a:rPr>
              <a:t>Maspaitella</a:t>
            </a:r>
            <a:r>
              <a:rPr lang="fr-FR" sz="1800" kern="1400" dirty="0">
                <a:effectLst/>
                <a:latin typeface="Times New Roman" panose="02020603050405020304" pitchFamily="18" charset="0"/>
                <a:ea typeface="Times New Roman" panose="02020603050405020304" pitchFamily="18" charset="0"/>
              </a:rPr>
              <a:t> et </a:t>
            </a:r>
            <a:r>
              <a:rPr lang="fr-FR" sz="1800" i="1" kern="1400" dirty="0">
                <a:effectLst/>
                <a:latin typeface="Times New Roman" panose="02020603050405020304" pitchFamily="18" charset="0"/>
                <a:ea typeface="Times New Roman" panose="02020603050405020304" pitchFamily="18" charset="0"/>
              </a:rPr>
              <a:t>al</a:t>
            </a:r>
            <a:r>
              <a:rPr lang="fr-FR" sz="1800" kern="1400" dirty="0">
                <a:effectLst/>
                <a:latin typeface="Times New Roman" panose="02020603050405020304" pitchFamily="18" charset="0"/>
                <a:ea typeface="Times New Roman" panose="02020603050405020304" pitchFamily="18" charset="0"/>
              </a:rPr>
              <a:t> (2018</a:t>
            </a:r>
            <a:r>
              <a:rPr lang="da-DK"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a:t>
            </a:r>
            <a:endPar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endParaRPr>
          </a:p>
          <a:p>
            <a:pPr marL="285750" indent="-285750" algn="just">
              <a:buFont typeface="Wingdings" panose="05000000000000000000" pitchFamily="2" charset="2"/>
              <a:buChar char="v"/>
            </a:pP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les facteurs spécifiques liés à la transaction (</a:t>
            </a:r>
            <a:r>
              <a:rPr lang="fr-FR" b="0" i="0" u="none" strike="noStrike" kern="1400" dirty="0">
                <a:solidFill>
                  <a:srgbClr val="221913"/>
                </a:solidFill>
                <a:latin typeface="Times New Roman" panose="02020603050405020304" pitchFamily="18" charset="0"/>
                <a:ea typeface="Open sans" panose="020B0606030504020204" pitchFamily="34" charset="0"/>
                <a:cs typeface="Times New Roman" panose="02020603050405020304" pitchFamily="18" charset="0"/>
              </a:rPr>
              <a:t> </a:t>
            </a:r>
            <a:r>
              <a:rPr lang="fr-FR" sz="1800" kern="1400" dirty="0" err="1">
                <a:effectLst/>
                <a:latin typeface="Times New Roman" panose="02020603050405020304" pitchFamily="18" charset="0"/>
                <a:ea typeface="Times New Roman" panose="02020603050405020304" pitchFamily="18" charset="0"/>
              </a:rPr>
              <a:t>Okoye</a:t>
            </a:r>
            <a:r>
              <a:rPr lang="fr-FR" sz="1800" kern="1400" dirty="0">
                <a:effectLst/>
                <a:latin typeface="Times New Roman" panose="02020603050405020304" pitchFamily="18" charset="0"/>
                <a:ea typeface="Times New Roman" panose="02020603050405020304" pitchFamily="18" charset="0"/>
              </a:rPr>
              <a:t> et </a:t>
            </a:r>
            <a:r>
              <a:rPr lang="fr-FR" sz="1800" i="1" kern="1400" dirty="0">
                <a:effectLst/>
                <a:latin typeface="Times New Roman" panose="02020603050405020304" pitchFamily="18" charset="0"/>
                <a:ea typeface="Times New Roman" panose="02020603050405020304" pitchFamily="18" charset="0"/>
              </a:rPr>
              <a:t>al</a:t>
            </a:r>
            <a:r>
              <a:rPr lang="fr-FR" sz="1800" kern="1400" dirty="0">
                <a:effectLst/>
                <a:latin typeface="Times New Roman" panose="02020603050405020304" pitchFamily="18" charset="0"/>
                <a:ea typeface="Times New Roman" panose="02020603050405020304" pitchFamily="18" charset="0"/>
              </a:rPr>
              <a:t> (</a:t>
            </a:r>
            <a:r>
              <a:rPr lang="fr-FR" kern="1400" dirty="0">
                <a:latin typeface="Times New Roman" panose="02020603050405020304" pitchFamily="18" charset="0"/>
                <a:ea typeface="Times New Roman" panose="02020603050405020304" pitchFamily="18" charset="0"/>
              </a:rPr>
              <a:t>2016); Lutta et </a:t>
            </a:r>
            <a:r>
              <a:rPr lang="fr-FR" i="1" kern="1400" dirty="0">
                <a:latin typeface="Times New Roman" panose="02020603050405020304" pitchFamily="18" charset="0"/>
                <a:ea typeface="Times New Roman" panose="02020603050405020304" pitchFamily="18" charset="0"/>
              </a:rPr>
              <a:t>al</a:t>
            </a:r>
            <a:r>
              <a:rPr lang="fr-FR" kern="1400" dirty="0">
                <a:latin typeface="Times New Roman" panose="02020603050405020304" pitchFamily="18" charset="0"/>
                <a:ea typeface="Times New Roman" panose="02020603050405020304" pitchFamily="18" charset="0"/>
              </a:rPr>
              <a:t> (2021) </a:t>
            </a:r>
            <a:endPar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endParaRPr>
          </a:p>
          <a:p>
            <a:pPr marL="285750" indent="-285750" algn="just">
              <a:buFont typeface="Wingdings" panose="05000000000000000000" pitchFamily="2" charset="2"/>
              <a:buChar char="v"/>
            </a:pP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le facteur relationnel (</a:t>
            </a:r>
            <a:r>
              <a:rPr lang="fr-FR" sz="1800" kern="1400" dirty="0" err="1">
                <a:effectLst/>
                <a:latin typeface="Times New Roman" panose="02020603050405020304" pitchFamily="18" charset="0"/>
                <a:ea typeface="Times New Roman" panose="02020603050405020304" pitchFamily="18" charset="0"/>
              </a:rPr>
              <a:t>Arinloye</a:t>
            </a:r>
            <a:r>
              <a:rPr lang="fr-FR" sz="1800" kern="1400" dirty="0">
                <a:effectLst/>
                <a:latin typeface="Times New Roman" panose="02020603050405020304" pitchFamily="18" charset="0"/>
                <a:ea typeface="Times New Roman" panose="02020603050405020304" pitchFamily="18" charset="0"/>
              </a:rPr>
              <a:t> et </a:t>
            </a:r>
            <a:r>
              <a:rPr lang="fr-FR" sz="1800" i="1" kern="1400" dirty="0">
                <a:effectLst/>
                <a:latin typeface="Times New Roman" panose="02020603050405020304" pitchFamily="18" charset="0"/>
                <a:ea typeface="Times New Roman" panose="02020603050405020304" pitchFamily="18" charset="0"/>
              </a:rPr>
              <a:t>al</a:t>
            </a:r>
            <a:r>
              <a:rPr lang="fr-FR" sz="1800" kern="1400" dirty="0">
                <a:effectLst/>
                <a:latin typeface="Times New Roman" panose="02020603050405020304" pitchFamily="18" charset="0"/>
                <a:ea typeface="Times New Roman" panose="02020603050405020304" pitchFamily="18" charset="0"/>
              </a:rPr>
              <a:t>, (2015)</a:t>
            </a:r>
            <a:r>
              <a:rPr lang="da-DK" sz="1800" kern="1400" dirty="0">
                <a:solidFill>
                  <a:srgbClr val="221913"/>
                </a:solidFill>
                <a:latin typeface="Times New Roman" panose="02020603050405020304" pitchFamily="18" charset="0"/>
                <a:ea typeface="Open sans" panose="020B0606030504020204" pitchFamily="34" charset="0"/>
                <a:cs typeface="Times New Roman" panose="02020603050405020304" pitchFamily="18" charset="0"/>
              </a:rPr>
              <a:t>;</a:t>
            </a:r>
            <a:endPar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endParaRPr>
          </a:p>
          <a:p>
            <a:pPr marL="285750" indent="-285750" algn="just">
              <a:buFont typeface="Wingdings" panose="05000000000000000000" pitchFamily="2" charset="2"/>
              <a:buChar char="v"/>
            </a:pPr>
            <a:r>
              <a:rPr lang="fr-FR" dirty="0">
                <a:solidFill>
                  <a:srgbClr val="221913"/>
                </a:solidFill>
                <a:latin typeface="Times New Roman" panose="02020603050405020304" pitchFamily="18" charset="0"/>
                <a:ea typeface="Open sans" panose="020B0606030504020204" pitchFamily="34" charset="0"/>
                <a:cs typeface="Times New Roman" panose="02020603050405020304" pitchFamily="18" charset="0"/>
              </a:rPr>
              <a:t>la confiance (</a:t>
            </a:r>
            <a:r>
              <a:rPr lang="fr-FR" sz="1800" kern="1400" dirty="0">
                <a:effectLst/>
                <a:latin typeface="Times New Roman" panose="02020603050405020304" pitchFamily="18" charset="0"/>
                <a:ea typeface="Times New Roman" panose="02020603050405020304" pitchFamily="18" charset="0"/>
              </a:rPr>
              <a:t>Soares et </a:t>
            </a:r>
            <a:r>
              <a:rPr lang="fr-FR" sz="1800" i="1" kern="1400" dirty="0">
                <a:effectLst/>
                <a:latin typeface="Times New Roman" panose="02020603050405020304" pitchFamily="18" charset="0"/>
                <a:ea typeface="Times New Roman" panose="02020603050405020304" pitchFamily="18" charset="0"/>
              </a:rPr>
              <a:t>al</a:t>
            </a:r>
            <a:r>
              <a:rPr lang="fr-FR" sz="1800" kern="1400" dirty="0">
                <a:effectLst/>
                <a:latin typeface="Times New Roman" panose="02020603050405020304" pitchFamily="18" charset="0"/>
                <a:ea typeface="Times New Roman" panose="02020603050405020304" pitchFamily="18" charset="0"/>
              </a:rPr>
              <a:t> (2012) et </a:t>
            </a:r>
            <a:r>
              <a:rPr lang="fr-FR" sz="1800" kern="1400" dirty="0" err="1">
                <a:effectLst/>
                <a:latin typeface="Times New Roman" panose="02020603050405020304" pitchFamily="18" charset="0"/>
                <a:ea typeface="Times New Roman" panose="02020603050405020304" pitchFamily="18" charset="0"/>
              </a:rPr>
              <a:t>Ndoro</a:t>
            </a:r>
            <a:r>
              <a:rPr lang="fr-FR" sz="1800" kern="1400" dirty="0">
                <a:effectLst/>
                <a:latin typeface="Times New Roman" panose="02020603050405020304" pitchFamily="18" charset="0"/>
                <a:ea typeface="Times New Roman" panose="02020603050405020304" pitchFamily="18" charset="0"/>
              </a:rPr>
              <a:t> et </a:t>
            </a:r>
            <a:r>
              <a:rPr lang="fr-FR" sz="1800" i="1" kern="1400" dirty="0">
                <a:effectLst/>
                <a:latin typeface="Times New Roman" panose="02020603050405020304" pitchFamily="18" charset="0"/>
                <a:ea typeface="Times New Roman" panose="02020603050405020304" pitchFamily="18" charset="0"/>
              </a:rPr>
              <a:t>al</a:t>
            </a:r>
            <a:r>
              <a:rPr lang="fr-FR" sz="1800" kern="1400" dirty="0">
                <a:effectLst/>
                <a:latin typeface="Times New Roman" panose="02020603050405020304" pitchFamily="18" charset="0"/>
                <a:ea typeface="Times New Roman" panose="02020603050405020304" pitchFamily="18" charset="0"/>
              </a:rPr>
              <a:t> (2015).</a:t>
            </a:r>
            <a:endPar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endParaRPr>
          </a:p>
          <a:p>
            <a:pPr algn="just"/>
            <a:endParaRPr lang="fr-FR" dirty="0">
              <a:solidFill>
                <a:srgbClr val="221913"/>
              </a:solidFill>
              <a:latin typeface="Times New Roman" panose="02020603050405020304" pitchFamily="18" charset="0"/>
              <a:ea typeface="Open sans" panose="020B0606030504020204" pitchFamily="34" charset="0"/>
              <a:cs typeface="Times New Roman" panose="02020603050405020304" pitchFamily="18" charset="0"/>
            </a:endParaRPr>
          </a:p>
          <a:p>
            <a:pPr algn="just"/>
            <a:endPar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3847279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flipV="1">
            <a:off x="11474824" y="0"/>
            <a:ext cx="3186" cy="685800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D4FAB3FF-EF81-D374-71EB-71E2BBDF145F}"/>
              </a:ext>
            </a:extLst>
          </p:cNvPr>
          <p:cNvCxnSpPr>
            <a:cxnSpLocks/>
          </p:cNvCxnSpPr>
          <p:nvPr/>
        </p:nvCxnSpPr>
        <p:spPr>
          <a:xfrm>
            <a:off x="0" y="3231772"/>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9B5243E3-9D97-4918-8EB7-16410C90F09D}"/>
              </a:ext>
            </a:extLst>
          </p:cNvPr>
          <p:cNvSpPr/>
          <p:nvPr/>
        </p:nvSpPr>
        <p:spPr>
          <a:xfrm>
            <a:off x="0" y="781049"/>
            <a:ext cx="5159364" cy="1133476"/>
          </a:xfrm>
          <a:prstGeom prst="rect">
            <a:avLst/>
          </a:prstGeom>
          <a:solidFill>
            <a:srgbClr val="3E8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27634EFC-56BE-D218-2C3A-09D82776BCCF}"/>
              </a:ext>
            </a:extLst>
          </p:cNvPr>
          <p:cNvSpPr txBox="1"/>
          <p:nvPr/>
        </p:nvSpPr>
        <p:spPr>
          <a:xfrm>
            <a:off x="168812" y="1914525"/>
            <a:ext cx="4913409" cy="1323439"/>
          </a:xfrm>
          <a:prstGeom prst="rect">
            <a:avLst/>
          </a:prstGeom>
          <a:noFill/>
        </p:spPr>
        <p:txBody>
          <a:bodyPr wrap="square" rtlCol="0">
            <a:spAutoFit/>
          </a:bodyPr>
          <a:lstStyle/>
          <a:p>
            <a:r>
              <a:rPr lang="fr-FR" sz="4000" b="1" i="0" u="none" strike="noStrike" dirty="0">
                <a:solidFill>
                  <a:srgbClr val="414042"/>
                </a:solidFill>
                <a:effectLst/>
                <a:latin typeface="Times New Roman" panose="02020603050405020304" pitchFamily="18" charset="0"/>
                <a:cs typeface="Times New Roman" panose="02020603050405020304" pitchFamily="18" charset="0"/>
              </a:rPr>
              <a:t>2. Positionnement théorique (2/3)</a:t>
            </a:r>
            <a:endParaRPr lang="fr-FR" sz="4000" b="1" dirty="0">
              <a:solidFill>
                <a:srgbClr val="414042"/>
              </a:solidFill>
              <a:latin typeface="Times New Roman" panose="02020603050405020304" pitchFamily="18" charset="0"/>
              <a:cs typeface="Times New Roman" panose="02020603050405020304" pitchFamily="18" charset="0"/>
            </a:endParaRPr>
          </a:p>
        </p:txBody>
      </p:sp>
      <p:sp>
        <p:nvSpPr>
          <p:cNvPr id="43" name="ZoneTexte 42">
            <a:extLst>
              <a:ext uri="{FF2B5EF4-FFF2-40B4-BE49-F238E27FC236}">
                <a16:creationId xmlns:a16="http://schemas.microsoft.com/office/drawing/2014/main" id="{6CC2F475-D68D-264C-3C2E-92A2ADC2CCE7}"/>
              </a:ext>
            </a:extLst>
          </p:cNvPr>
          <p:cNvSpPr txBox="1"/>
          <p:nvPr/>
        </p:nvSpPr>
        <p:spPr>
          <a:xfrm>
            <a:off x="5085407" y="2581915"/>
            <a:ext cx="3165469" cy="461665"/>
          </a:xfrm>
          <a:prstGeom prst="rect">
            <a:avLst/>
          </a:prstGeom>
          <a:noFill/>
        </p:spPr>
        <p:txBody>
          <a:bodyPr wrap="square" rtlCol="0">
            <a:spAutoFit/>
          </a:bodyPr>
          <a:lstStyle/>
          <a:p>
            <a:r>
              <a:rPr lang="fr-FR" sz="2400" b="0" i="0" u="none" strike="noStrike" dirty="0">
                <a:solidFill>
                  <a:srgbClr val="221913"/>
                </a:solidFill>
                <a:effectLst/>
                <a:latin typeface="DM sans" pitchFamily="2" charset="0"/>
              </a:rPr>
              <a:t>Méthodologie</a:t>
            </a:r>
            <a:endParaRPr lang="fr-FR" sz="2400" dirty="0">
              <a:latin typeface="DM sans" pitchFamily="2" charset="0"/>
            </a:endParaRPr>
          </a:p>
        </p:txBody>
      </p:sp>
      <p:pic>
        <p:nvPicPr>
          <p:cNvPr id="6" name="Image 5">
            <a:extLst>
              <a:ext uri="{FF2B5EF4-FFF2-40B4-BE49-F238E27FC236}">
                <a16:creationId xmlns:a16="http://schemas.microsoft.com/office/drawing/2014/main" id="{2BCB7432-9F52-B344-2C4A-E1369D88CEA1}"/>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59" t="9120" r="409" b="32339"/>
          <a:stretch/>
        </p:blipFill>
        <p:spPr>
          <a:xfrm>
            <a:off x="5085407" y="781049"/>
            <a:ext cx="6386231" cy="2464807"/>
          </a:xfrm>
          <a:prstGeom prst="rect">
            <a:avLst/>
          </a:prstGeom>
        </p:spPr>
      </p:pic>
      <p:pic>
        <p:nvPicPr>
          <p:cNvPr id="12" name="Image 11">
            <a:extLst>
              <a:ext uri="{FF2B5EF4-FFF2-40B4-BE49-F238E27FC236}">
                <a16:creationId xmlns:a16="http://schemas.microsoft.com/office/drawing/2014/main" id="{DCCAE510-59D9-7FA3-4574-05F54AB09523}"/>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092569" y="1047494"/>
            <a:ext cx="2295230" cy="600586"/>
          </a:xfrm>
          <a:prstGeom prst="rect">
            <a:avLst/>
          </a:prstGeom>
        </p:spPr>
      </p:pic>
      <p:sp>
        <p:nvSpPr>
          <p:cNvPr id="13" name="ZoneTexte 12">
            <a:extLst>
              <a:ext uri="{FF2B5EF4-FFF2-40B4-BE49-F238E27FC236}">
                <a16:creationId xmlns:a16="http://schemas.microsoft.com/office/drawing/2014/main" id="{7D095710-53EB-8EB9-4F21-DE96679ED79F}"/>
              </a:ext>
            </a:extLst>
          </p:cNvPr>
          <p:cNvSpPr txBox="1"/>
          <p:nvPr/>
        </p:nvSpPr>
        <p:spPr>
          <a:xfrm>
            <a:off x="0" y="3217688"/>
            <a:ext cx="11561781" cy="2862322"/>
          </a:xfrm>
          <a:prstGeom prst="rect">
            <a:avLst/>
          </a:prstGeom>
          <a:noFill/>
        </p:spPr>
        <p:txBody>
          <a:bodyPr wrap="square" rtlCol="0">
            <a:spAutoFit/>
          </a:bodyPr>
          <a:lstStyle/>
          <a:p>
            <a:pPr algn="just"/>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L’ancrage théorique abordant </a:t>
            </a:r>
            <a:r>
              <a:rPr lang="fr-FR" dirty="0">
                <a:solidFill>
                  <a:srgbClr val="221913"/>
                </a:solidFill>
                <a:latin typeface="Times New Roman" panose="02020603050405020304" pitchFamily="18" charset="0"/>
                <a:ea typeface="Open sans" panose="020B0606030504020204" pitchFamily="34" charset="0"/>
                <a:cs typeface="Times New Roman" panose="02020603050405020304" pitchFamily="18" charset="0"/>
              </a:rPr>
              <a:t>cette </a:t>
            </a: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question a été traité initialement sous l’angle des sciences économiques précisément suivant la théorie de l’utilité aléatoire développée par plusieurs auteurs (Thurstone, 1927 ; </a:t>
            </a:r>
            <a:r>
              <a:rPr lang="fr-FR" b="0" i="0" u="none" strike="noStrike" dirty="0" err="1">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Marschak</a:t>
            </a: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 1960 ; Mc </a:t>
            </a:r>
            <a:r>
              <a:rPr lang="fr-FR" b="0" i="0" u="none" strike="noStrike" dirty="0" err="1">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Fadden</a:t>
            </a: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 1968 et </a:t>
            </a:r>
            <a:r>
              <a:rPr lang="fr-FR" b="0" i="0" u="none" strike="noStrike" dirty="0" err="1">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Manski</a:t>
            </a: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 1977). </a:t>
            </a:r>
          </a:p>
          <a:p>
            <a:pPr algn="just"/>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 </a:t>
            </a:r>
          </a:p>
          <a:p>
            <a:pPr algn="just"/>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Les déterminants de la prise de décision ont été aussi abordés à travers la théorie de l’action raisonnée et celle du comportement planifié ( </a:t>
            </a:r>
            <a:r>
              <a:rPr lang="fr-FR" b="0" i="0" u="none" strike="noStrike" dirty="0" err="1">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Nithicha</a:t>
            </a:r>
            <a:r>
              <a:rPr lang="fr-FR" b="0" i="0" u="none" strike="noStrike" dirty="0">
                <a:solidFill>
                  <a:srgbClr val="221913"/>
                </a:solidFill>
                <a:effectLst/>
                <a:latin typeface="Times New Roman" panose="02020603050405020304" pitchFamily="18" charset="0"/>
                <a:ea typeface="Open sans" panose="020B0606030504020204" pitchFamily="34" charset="0"/>
                <a:cs typeface="Times New Roman" panose="02020603050405020304" pitchFamily="18" charset="0"/>
              </a:rPr>
              <a:t>, 2018).</a:t>
            </a:r>
          </a:p>
          <a:p>
            <a:pPr algn="just"/>
            <a:endParaRPr lang="fr-FR" dirty="0">
              <a:solidFill>
                <a:srgbClr val="221913"/>
              </a:solidFill>
              <a:latin typeface="Times New Roman" panose="02020603050405020304" pitchFamily="18" charset="0"/>
              <a:ea typeface="Open sans" panose="020B0606030504020204" pitchFamily="34" charset="0"/>
              <a:cs typeface="Times New Roman" panose="02020603050405020304" pitchFamily="18" charset="0"/>
            </a:endParaRPr>
          </a:p>
          <a:p>
            <a:pPr algn="just"/>
            <a:r>
              <a:rPr lang="fr-FR" dirty="0">
                <a:solidFill>
                  <a:srgbClr val="221913"/>
                </a:solidFill>
                <a:latin typeface="Times New Roman" panose="02020603050405020304" pitchFamily="18" charset="0"/>
                <a:ea typeface="Open sans" panose="020B0606030504020204" pitchFamily="34" charset="0"/>
                <a:cs typeface="Times New Roman" panose="02020603050405020304" pitchFamily="18" charset="0"/>
              </a:rPr>
              <a:t>Ces travaux ont été conduits dans un environnement quasi stable ou certain. </a:t>
            </a:r>
          </a:p>
          <a:p>
            <a:pPr algn="just"/>
            <a:endParaRPr lang="fr-FR" dirty="0">
              <a:solidFill>
                <a:srgbClr val="221913"/>
              </a:solidFill>
              <a:latin typeface="Open sans" panose="020B0606030504020204" pitchFamily="34" charset="0"/>
              <a:ea typeface="Open sans" panose="020B0606030504020204" pitchFamily="34" charset="0"/>
              <a:cs typeface="Open sans" panose="020B0606030504020204" pitchFamily="34" charset="0"/>
            </a:endParaRPr>
          </a:p>
          <a:p>
            <a:pPr algn="just"/>
            <a:endParaRPr lang="fr-FR" dirty="0">
              <a:solidFill>
                <a:srgbClr val="221913"/>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0884791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1450</TotalTime>
  <Words>2116</Words>
  <Application>Microsoft Office PowerPoint</Application>
  <PresentationFormat>Grand écran</PresentationFormat>
  <Paragraphs>282</Paragraphs>
  <Slides>22</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22</vt:i4>
      </vt:variant>
    </vt:vector>
  </HeadingPairs>
  <TitlesOfParts>
    <vt:vector size="32" baseType="lpstr">
      <vt:lpstr>Arial</vt:lpstr>
      <vt:lpstr>Calibri</vt:lpstr>
      <vt:lpstr>Calibri Light</vt:lpstr>
      <vt:lpstr>DM sans</vt:lpstr>
      <vt:lpstr>Garamond</vt:lpstr>
      <vt:lpstr>Open sans</vt:lpstr>
      <vt:lpstr>Tahoma</vt:lpstr>
      <vt:lpstr>Times New Roman</vt:lpstr>
      <vt:lpstr>Wingdings</vt:lpstr>
      <vt:lpstr>Thème Office</vt:lpstr>
      <vt:lpstr>        DÉCISION DE CHOIX DU CIRCUIT DE COMMERCIALISATION EN PÉRIODE DE CRISE :  CAS DES ADHÉRENTS DE COOPÉRATIVES AGRICOLES CACAOYÈRES EN CÔTE D’IVOIRE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dc:title>
  <dc:creator>lisa dep</dc:creator>
  <cp:lastModifiedBy>Pian Loic</cp:lastModifiedBy>
  <cp:revision>90</cp:revision>
  <dcterms:created xsi:type="dcterms:W3CDTF">2023-02-08T15:51:58Z</dcterms:created>
  <dcterms:modified xsi:type="dcterms:W3CDTF">2023-07-12T13:07:49Z</dcterms:modified>
</cp:coreProperties>
</file>