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4"/>
  </p:notesMasterIdLst>
  <p:sldIdLst>
    <p:sldId id="305" r:id="rId2"/>
    <p:sldId id="325" r:id="rId3"/>
    <p:sldId id="326" r:id="rId4"/>
    <p:sldId id="372" r:id="rId5"/>
    <p:sldId id="370" r:id="rId6"/>
    <p:sldId id="373" r:id="rId7"/>
    <p:sldId id="363" r:id="rId8"/>
    <p:sldId id="374" r:id="rId9"/>
    <p:sldId id="364" r:id="rId10"/>
    <p:sldId id="365" r:id="rId11"/>
    <p:sldId id="330" r:id="rId12"/>
    <p:sldId id="331" r:id="rId13"/>
    <p:sldId id="366" r:id="rId14"/>
    <p:sldId id="334" r:id="rId15"/>
    <p:sldId id="367" r:id="rId16"/>
    <p:sldId id="335" r:id="rId17"/>
    <p:sldId id="375" r:id="rId18"/>
    <p:sldId id="376" r:id="rId19"/>
    <p:sldId id="377" r:id="rId20"/>
    <p:sldId id="336" r:id="rId21"/>
    <p:sldId id="344" r:id="rId22"/>
    <p:sldId id="324"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8B5A"/>
    <a:srgbClr val="9BDFB2"/>
    <a:srgbClr val="414042"/>
    <a:srgbClr val="ED874E"/>
    <a:srgbClr val="EC653C"/>
    <a:srgbClr val="D9D9D9"/>
    <a:srgbClr val="F6B744"/>
    <a:srgbClr val="8268D6"/>
    <a:srgbClr val="ED9FBD"/>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979" autoAdjust="0"/>
    <p:restoredTop sz="94660"/>
  </p:normalViewPr>
  <p:slideViewPr>
    <p:cSldViewPr snapToGrid="0">
      <p:cViewPr varScale="1">
        <p:scale>
          <a:sx n="130" d="100"/>
          <a:sy n="130" d="100"/>
        </p:scale>
        <p:origin x="16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54C973-B15B-4AFC-9DB8-18142B849B46}" type="datetimeFigureOut">
              <a:rPr lang="fr-FR" smtClean="0"/>
              <a:t>12/07/2023</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E282B7-1B82-4464-96F6-03CF25358B62}" type="slidenum">
              <a:rPr lang="fr-FR" smtClean="0"/>
              <a:t>‹N°›</a:t>
            </a:fld>
            <a:endParaRPr lang="fr-FR"/>
          </a:p>
        </p:txBody>
      </p:sp>
    </p:spTree>
    <p:extLst>
      <p:ext uri="{BB962C8B-B14F-4D97-AF65-F5344CB8AC3E}">
        <p14:creationId xmlns:p14="http://schemas.microsoft.com/office/powerpoint/2010/main" val="1837341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442670-6596-3652-903F-271D5F42301C}"/>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A3BFDFC-3F91-1150-A761-3F886BC61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E9DF296-2D49-2C56-65F0-08B0D952C647}"/>
              </a:ext>
            </a:extLst>
          </p:cNvPr>
          <p:cNvSpPr>
            <a:spLocks noGrp="1"/>
          </p:cNvSpPr>
          <p:nvPr>
            <p:ph type="dt" sz="half" idx="10"/>
          </p:nvPr>
        </p:nvSpPr>
        <p:spPr/>
        <p:txBody>
          <a:bodyPr/>
          <a:lstStyle/>
          <a:p>
            <a:fld id="{E409C0C4-BF5E-42E7-A8AE-CBD9FAE9B333}" type="datetime1">
              <a:rPr lang="fr-FR" smtClean="0"/>
              <a:t>12/07/2023</a:t>
            </a:fld>
            <a:endParaRPr lang="fr-FR"/>
          </a:p>
        </p:txBody>
      </p:sp>
      <p:sp>
        <p:nvSpPr>
          <p:cNvPr id="5" name="Espace réservé du pied de page 4">
            <a:extLst>
              <a:ext uri="{FF2B5EF4-FFF2-40B4-BE49-F238E27FC236}">
                <a16:creationId xmlns:a16="http://schemas.microsoft.com/office/drawing/2014/main" id="{FA050B17-CBC1-0033-F7E6-68D4F20E236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AA76D9B-1ADE-631D-5422-B07E6B2B964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4108705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3ABCF2-EA57-6B81-E3FB-5EE4BFCC0138}"/>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B41DF95C-731F-5F67-F769-F1AD3B07F3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FE8C59E-3419-3D20-18E9-B9461BA40E8D}"/>
              </a:ext>
            </a:extLst>
          </p:cNvPr>
          <p:cNvSpPr>
            <a:spLocks noGrp="1"/>
          </p:cNvSpPr>
          <p:nvPr>
            <p:ph type="dt" sz="half" idx="10"/>
          </p:nvPr>
        </p:nvSpPr>
        <p:spPr/>
        <p:txBody>
          <a:bodyPr/>
          <a:lstStyle/>
          <a:p>
            <a:fld id="{1DDF83F8-C604-49AD-9D9D-36C73783F98A}" type="datetime1">
              <a:rPr lang="fr-FR" smtClean="0"/>
              <a:t>12/07/2023</a:t>
            </a:fld>
            <a:endParaRPr lang="fr-FR"/>
          </a:p>
        </p:txBody>
      </p:sp>
      <p:sp>
        <p:nvSpPr>
          <p:cNvPr id="5" name="Espace réservé du pied de page 4">
            <a:extLst>
              <a:ext uri="{FF2B5EF4-FFF2-40B4-BE49-F238E27FC236}">
                <a16:creationId xmlns:a16="http://schemas.microsoft.com/office/drawing/2014/main" id="{1867D647-46B6-A894-C9F9-725E81CE72B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F098EA-C798-9360-1F82-1A85773EF58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692660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CEE7868-EFB2-3B48-7745-91926B9C20C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2EB4FEC3-3B93-D00B-57A0-7A2C3034626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04170F9-BB3D-228F-4444-52A1352DD9A2}"/>
              </a:ext>
            </a:extLst>
          </p:cNvPr>
          <p:cNvSpPr>
            <a:spLocks noGrp="1"/>
          </p:cNvSpPr>
          <p:nvPr>
            <p:ph type="dt" sz="half" idx="10"/>
          </p:nvPr>
        </p:nvSpPr>
        <p:spPr/>
        <p:txBody>
          <a:bodyPr/>
          <a:lstStyle/>
          <a:p>
            <a:fld id="{9FCAB9B7-681B-47B1-AE5C-D01FD07DE5CC}" type="datetime1">
              <a:rPr lang="fr-FR" smtClean="0"/>
              <a:t>12/07/2023</a:t>
            </a:fld>
            <a:endParaRPr lang="fr-FR"/>
          </a:p>
        </p:txBody>
      </p:sp>
      <p:sp>
        <p:nvSpPr>
          <p:cNvPr id="5" name="Espace réservé du pied de page 4">
            <a:extLst>
              <a:ext uri="{FF2B5EF4-FFF2-40B4-BE49-F238E27FC236}">
                <a16:creationId xmlns:a16="http://schemas.microsoft.com/office/drawing/2014/main" id="{40B8B7BA-9169-EC54-0720-261888FC3C1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126DBF5-B453-802D-BF28-66F1688CFE0F}"/>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865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38923D-B503-90B3-23C0-643A72622F8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72F282C-F37C-5728-2340-8459176C7699}"/>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B2E56E7-01A2-3139-1815-58EBF84D1E4F}"/>
              </a:ext>
            </a:extLst>
          </p:cNvPr>
          <p:cNvSpPr>
            <a:spLocks noGrp="1"/>
          </p:cNvSpPr>
          <p:nvPr>
            <p:ph type="dt" sz="half" idx="10"/>
          </p:nvPr>
        </p:nvSpPr>
        <p:spPr/>
        <p:txBody>
          <a:bodyPr/>
          <a:lstStyle/>
          <a:p>
            <a:fld id="{0B101A82-5101-47C7-BEE5-309D6F289993}" type="datetime1">
              <a:rPr lang="fr-FR" smtClean="0"/>
              <a:t>12/07/2023</a:t>
            </a:fld>
            <a:endParaRPr lang="fr-FR"/>
          </a:p>
        </p:txBody>
      </p:sp>
      <p:sp>
        <p:nvSpPr>
          <p:cNvPr id="5" name="Espace réservé du pied de page 4">
            <a:extLst>
              <a:ext uri="{FF2B5EF4-FFF2-40B4-BE49-F238E27FC236}">
                <a16:creationId xmlns:a16="http://schemas.microsoft.com/office/drawing/2014/main" id="{19D2CA7F-309A-E8E0-52AF-AD12656F451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41437EA-270B-0C08-A11A-7796B8E6239D}"/>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771794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E1BCBF-8BF4-6D05-64F3-CAF1BCFAD7B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030E428-F556-C04A-6F78-1A359622C5A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4C879FD-2593-1D43-11F2-0543318D9A0D}"/>
              </a:ext>
            </a:extLst>
          </p:cNvPr>
          <p:cNvSpPr>
            <a:spLocks noGrp="1"/>
          </p:cNvSpPr>
          <p:nvPr>
            <p:ph type="dt" sz="half" idx="10"/>
          </p:nvPr>
        </p:nvSpPr>
        <p:spPr/>
        <p:txBody>
          <a:bodyPr/>
          <a:lstStyle/>
          <a:p>
            <a:fld id="{EAE38F9E-A4C5-445C-A288-3A70017B8829}" type="datetime1">
              <a:rPr lang="fr-FR" smtClean="0"/>
              <a:t>12/07/2023</a:t>
            </a:fld>
            <a:endParaRPr lang="fr-FR"/>
          </a:p>
        </p:txBody>
      </p:sp>
      <p:sp>
        <p:nvSpPr>
          <p:cNvPr id="5" name="Espace réservé du pied de page 4">
            <a:extLst>
              <a:ext uri="{FF2B5EF4-FFF2-40B4-BE49-F238E27FC236}">
                <a16:creationId xmlns:a16="http://schemas.microsoft.com/office/drawing/2014/main" id="{828125EF-2FAB-B1ED-1005-ED8CEED2880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C541A-BE2F-2723-9C63-451AF6B63AEA}"/>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200950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9B7132-FF5A-CA51-7B72-1979F4E6C58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913AD27-E4A9-A9EB-8141-CEF413A5186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123B721-51E3-7E87-66FA-AE0FBEAA9655}"/>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9D5EBC3-9C3B-ACC5-542D-B915BEEEAF02}"/>
              </a:ext>
            </a:extLst>
          </p:cNvPr>
          <p:cNvSpPr>
            <a:spLocks noGrp="1"/>
          </p:cNvSpPr>
          <p:nvPr>
            <p:ph type="dt" sz="half" idx="10"/>
          </p:nvPr>
        </p:nvSpPr>
        <p:spPr/>
        <p:txBody>
          <a:bodyPr/>
          <a:lstStyle/>
          <a:p>
            <a:fld id="{84CDA3EA-3D61-4D1A-BCEE-5DC5BA095424}" type="datetime1">
              <a:rPr lang="fr-FR" smtClean="0"/>
              <a:t>12/07/2023</a:t>
            </a:fld>
            <a:endParaRPr lang="fr-FR"/>
          </a:p>
        </p:txBody>
      </p:sp>
      <p:sp>
        <p:nvSpPr>
          <p:cNvPr id="6" name="Espace réservé du pied de page 5">
            <a:extLst>
              <a:ext uri="{FF2B5EF4-FFF2-40B4-BE49-F238E27FC236}">
                <a16:creationId xmlns:a16="http://schemas.microsoft.com/office/drawing/2014/main" id="{3AD84963-DC01-DEFE-8289-6C4FD40EE90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6704F99-04BB-975D-1E62-79EE1E02EB8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525082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9EFEDE6-E91C-BAA4-65AA-A4C628261D9D}"/>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71EF78B4-CA58-2CD4-A64C-DFC0B76D8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2ABC8A24-640C-6BF4-7B58-2C7A8EB3944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DBFBEA0-C624-45FD-BFD7-B2DE75EAA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3E64877-F5A7-DA67-AB4F-B2CE556DBD38}"/>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4A28EA7-BDD1-F94A-9F5A-361633AB6C32}"/>
              </a:ext>
            </a:extLst>
          </p:cNvPr>
          <p:cNvSpPr>
            <a:spLocks noGrp="1"/>
          </p:cNvSpPr>
          <p:nvPr>
            <p:ph type="dt" sz="half" idx="10"/>
          </p:nvPr>
        </p:nvSpPr>
        <p:spPr/>
        <p:txBody>
          <a:bodyPr/>
          <a:lstStyle/>
          <a:p>
            <a:fld id="{21CBC3D8-B2B1-4C23-890D-972CD3EF4753}" type="datetime1">
              <a:rPr lang="fr-FR" smtClean="0"/>
              <a:t>12/07/2023</a:t>
            </a:fld>
            <a:endParaRPr lang="fr-FR"/>
          </a:p>
        </p:txBody>
      </p:sp>
      <p:sp>
        <p:nvSpPr>
          <p:cNvPr id="8" name="Espace réservé du pied de page 7">
            <a:extLst>
              <a:ext uri="{FF2B5EF4-FFF2-40B4-BE49-F238E27FC236}">
                <a16:creationId xmlns:a16="http://schemas.microsoft.com/office/drawing/2014/main" id="{18BAC8B3-5079-1C61-FA87-0A7C42ACC4C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2186806-EA46-75FC-63D1-299E43826D3B}"/>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00979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5D6F2-B8EF-67BE-FACC-5CCDC9D392B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0B9DA58-9A0C-D4F7-2C16-1F5E2F8FC9D9}"/>
              </a:ext>
            </a:extLst>
          </p:cNvPr>
          <p:cNvSpPr>
            <a:spLocks noGrp="1"/>
          </p:cNvSpPr>
          <p:nvPr>
            <p:ph type="dt" sz="half" idx="10"/>
          </p:nvPr>
        </p:nvSpPr>
        <p:spPr/>
        <p:txBody>
          <a:bodyPr/>
          <a:lstStyle/>
          <a:p>
            <a:fld id="{A5F2E0D1-3EF5-4325-A630-273214E6500F}" type="datetime1">
              <a:rPr lang="fr-FR" smtClean="0"/>
              <a:t>12/07/2023</a:t>
            </a:fld>
            <a:endParaRPr lang="fr-FR"/>
          </a:p>
        </p:txBody>
      </p:sp>
      <p:sp>
        <p:nvSpPr>
          <p:cNvPr id="4" name="Espace réservé du pied de page 3">
            <a:extLst>
              <a:ext uri="{FF2B5EF4-FFF2-40B4-BE49-F238E27FC236}">
                <a16:creationId xmlns:a16="http://schemas.microsoft.com/office/drawing/2014/main" id="{018FCB23-D202-F251-6528-A90D828AD26C}"/>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37FCBEA5-CD64-FB79-146A-E5FA1AFA7095}"/>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92302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4EEA3E7-05EA-2CB2-F142-5A506BCD1503}"/>
              </a:ext>
            </a:extLst>
          </p:cNvPr>
          <p:cNvSpPr>
            <a:spLocks noGrp="1"/>
          </p:cNvSpPr>
          <p:nvPr>
            <p:ph type="dt" sz="half" idx="10"/>
          </p:nvPr>
        </p:nvSpPr>
        <p:spPr/>
        <p:txBody>
          <a:bodyPr/>
          <a:lstStyle/>
          <a:p>
            <a:fld id="{AB4A2774-B161-44CD-B782-7030B127011F}" type="datetime1">
              <a:rPr lang="fr-FR" smtClean="0"/>
              <a:t>12/07/2023</a:t>
            </a:fld>
            <a:endParaRPr lang="fr-FR"/>
          </a:p>
        </p:txBody>
      </p:sp>
      <p:sp>
        <p:nvSpPr>
          <p:cNvPr id="3" name="Espace réservé du pied de page 2">
            <a:extLst>
              <a:ext uri="{FF2B5EF4-FFF2-40B4-BE49-F238E27FC236}">
                <a16:creationId xmlns:a16="http://schemas.microsoft.com/office/drawing/2014/main" id="{0FCB35C6-495C-3C03-3DC4-EF0AF87675D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C7901652-34B5-1807-B2A2-FFA1CCFC3A27}"/>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1705720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D2BCF5-D94B-C84C-3ECA-3992C302FE6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0AAE562-F762-6B7B-68E1-FCF803CEBA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0EA8EDE-6D44-95E1-B708-71DE06EA4C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F468FA4-ECA0-87AD-53B6-DFD085AF9557}"/>
              </a:ext>
            </a:extLst>
          </p:cNvPr>
          <p:cNvSpPr>
            <a:spLocks noGrp="1"/>
          </p:cNvSpPr>
          <p:nvPr>
            <p:ph type="dt" sz="half" idx="10"/>
          </p:nvPr>
        </p:nvSpPr>
        <p:spPr/>
        <p:txBody>
          <a:bodyPr/>
          <a:lstStyle/>
          <a:p>
            <a:fld id="{57CB1296-5501-408E-A365-86BDB97DB53B}" type="datetime1">
              <a:rPr lang="fr-FR" smtClean="0"/>
              <a:t>12/07/2023</a:t>
            </a:fld>
            <a:endParaRPr lang="fr-FR"/>
          </a:p>
        </p:txBody>
      </p:sp>
      <p:sp>
        <p:nvSpPr>
          <p:cNvPr id="6" name="Espace réservé du pied de page 5">
            <a:extLst>
              <a:ext uri="{FF2B5EF4-FFF2-40B4-BE49-F238E27FC236}">
                <a16:creationId xmlns:a16="http://schemas.microsoft.com/office/drawing/2014/main" id="{6CDD7A10-AF4D-62D8-CEA8-C31AE8A8BF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91F0A77-9CBB-1A4F-2C06-1852A28ED89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31605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D36071-EAA0-273F-B4F6-D2327AAAFE0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E3AC42BA-38FB-9194-A154-F2C321F6E9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B2B0F2E-7566-87E8-926A-445D17ADAF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3C35AC3-F76C-8FD4-632E-3842FF7A84C2}"/>
              </a:ext>
            </a:extLst>
          </p:cNvPr>
          <p:cNvSpPr>
            <a:spLocks noGrp="1"/>
          </p:cNvSpPr>
          <p:nvPr>
            <p:ph type="dt" sz="half" idx="10"/>
          </p:nvPr>
        </p:nvSpPr>
        <p:spPr/>
        <p:txBody>
          <a:bodyPr/>
          <a:lstStyle/>
          <a:p>
            <a:fld id="{C542F45A-9B60-4485-B7DB-0C90BA3CEBE6}" type="datetime1">
              <a:rPr lang="fr-FR" smtClean="0"/>
              <a:t>12/07/2023</a:t>
            </a:fld>
            <a:endParaRPr lang="fr-FR"/>
          </a:p>
        </p:txBody>
      </p:sp>
      <p:sp>
        <p:nvSpPr>
          <p:cNvPr id="6" name="Espace réservé du pied de page 5">
            <a:extLst>
              <a:ext uri="{FF2B5EF4-FFF2-40B4-BE49-F238E27FC236}">
                <a16:creationId xmlns:a16="http://schemas.microsoft.com/office/drawing/2014/main" id="{95C69E86-08E2-E9D0-E219-0A9BDE6D48C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3626FD-BAE4-31F8-0383-B1C5415B37D1}"/>
              </a:ext>
            </a:extLst>
          </p:cNvPr>
          <p:cNvSpPr>
            <a:spLocks noGrp="1"/>
          </p:cNvSpPr>
          <p:nvPr>
            <p:ph type="sldNum" sz="quarter" idx="12"/>
          </p:nvPr>
        </p:nvSpPr>
        <p:spPr/>
        <p:txBody>
          <a:bodyPr/>
          <a:lstStyle/>
          <a:p>
            <a:fld id="{215B30DC-0530-44D9-BD34-808BE37C1A8D}" type="slidenum">
              <a:rPr lang="fr-FR" smtClean="0"/>
              <a:t>‹N°›</a:t>
            </a:fld>
            <a:endParaRPr lang="fr-FR"/>
          </a:p>
        </p:txBody>
      </p:sp>
    </p:spTree>
    <p:extLst>
      <p:ext uri="{BB962C8B-B14F-4D97-AF65-F5344CB8AC3E}">
        <p14:creationId xmlns:p14="http://schemas.microsoft.com/office/powerpoint/2010/main" val="2125962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EB2C1417-F9E4-599C-DD72-E482028799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D120EB-CCAE-AF65-2A59-3A24A388058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5150725-62B2-5DC8-9696-DFF706E77A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293AD-9350-4F00-9109-BE927BE20A5C}" type="datetime1">
              <a:rPr lang="fr-FR" smtClean="0"/>
              <a:t>12/07/2023</a:t>
            </a:fld>
            <a:endParaRPr lang="fr-FR"/>
          </a:p>
        </p:txBody>
      </p:sp>
      <p:sp>
        <p:nvSpPr>
          <p:cNvPr id="5" name="Espace réservé du pied de page 4">
            <a:extLst>
              <a:ext uri="{FF2B5EF4-FFF2-40B4-BE49-F238E27FC236}">
                <a16:creationId xmlns:a16="http://schemas.microsoft.com/office/drawing/2014/main" id="{381DC0A7-01A1-CE0B-4B57-A83F509A6D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59B486A-031C-8F0E-97D8-7281914355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B30DC-0530-44D9-BD34-808BE37C1A8D}" type="slidenum">
              <a:rPr lang="fr-FR" smtClean="0"/>
              <a:t>‹N°›</a:t>
            </a:fld>
            <a:endParaRPr lang="fr-FR"/>
          </a:p>
        </p:txBody>
      </p:sp>
    </p:spTree>
    <p:extLst>
      <p:ext uri="{BB962C8B-B14F-4D97-AF65-F5344CB8AC3E}">
        <p14:creationId xmlns:p14="http://schemas.microsoft.com/office/powerpoint/2010/main" val="412726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AAB24D-21B3-137D-1A7D-CBAEDF49E340}"/>
              </a:ext>
            </a:extLst>
          </p:cNvPr>
          <p:cNvSpPr>
            <a:spLocks noGrp="1"/>
          </p:cNvSpPr>
          <p:nvPr>
            <p:ph type="ctrTitle"/>
          </p:nvPr>
        </p:nvSpPr>
        <p:spPr>
          <a:xfrm>
            <a:off x="1165273" y="1577470"/>
            <a:ext cx="9861453" cy="3703060"/>
          </a:xfrm>
        </p:spPr>
        <p:txBody>
          <a:bodyPr>
            <a:noAutofit/>
          </a:bodyPr>
          <a:lstStyle/>
          <a:p>
            <a:pPr algn="just">
              <a:lnSpc>
                <a:spcPct val="100000"/>
              </a:lnSpc>
            </a:pP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ahoma" panose="020B0604030504040204" pitchFamily="34" charset="0"/>
                <a:ea typeface="Tahoma" panose="020B0604030504040204" pitchFamily="34" charset="0"/>
                <a:cs typeface="Tahoma" panose="020B0604030504040204" pitchFamily="34" charset="0"/>
              </a:rPr>
              <a:t/>
            </a:r>
            <a:br>
              <a:rPr lang="fr-FR" sz="3200" b="1" dirty="0">
                <a:effectLst/>
                <a:latin typeface="Tahoma" panose="020B0604030504040204" pitchFamily="34" charset="0"/>
                <a:ea typeface="Tahoma" panose="020B0604030504040204" pitchFamily="34" charset="0"/>
                <a:cs typeface="Tahoma" panose="020B0604030504040204" pitchFamily="34" charset="0"/>
              </a:rPr>
            </a:br>
            <a:r>
              <a:rPr lang="fr-FR" sz="3200" b="1" dirty="0">
                <a:effectLst/>
                <a:latin typeface="Times New Roman" panose="02020603050405020304" pitchFamily="18" charset="0"/>
                <a:ea typeface="Tahoma" panose="020B0604030504040204" pitchFamily="34" charset="0"/>
                <a:cs typeface="Times New Roman" panose="02020603050405020304" pitchFamily="18" charset="0"/>
              </a:rPr>
              <a:t>DÉCISION DE CHOIX DU CIRCUIT DE COMMERCIALISATION EN PÉRIODE DE CRISE : </a:t>
            </a:r>
            <a:br>
              <a:rPr lang="fr-FR" sz="3200" b="1" dirty="0">
                <a:effectLst/>
                <a:latin typeface="Times New Roman" panose="02020603050405020304" pitchFamily="18" charset="0"/>
                <a:ea typeface="Tahoma" panose="020B0604030504040204" pitchFamily="34" charset="0"/>
                <a:cs typeface="Times New Roman" panose="02020603050405020304" pitchFamily="18" charset="0"/>
              </a:rPr>
            </a:br>
            <a:r>
              <a:rPr lang="fr-FR" sz="3200" b="1" dirty="0">
                <a:effectLst/>
                <a:latin typeface="Times New Roman" panose="02020603050405020304" pitchFamily="18" charset="0"/>
                <a:ea typeface="Tahoma" panose="020B0604030504040204" pitchFamily="34" charset="0"/>
                <a:cs typeface="Times New Roman" panose="02020603050405020304" pitchFamily="18" charset="0"/>
              </a:rPr>
              <a:t>CAS DES ADHÉRENTS DE COOPÉRATIVES AGRICOLES CACAOYÈRES EN CÔTE D’IVOIRE</a:t>
            </a:r>
            <a:r>
              <a:rPr lang="fr-FR" sz="3200" dirty="0">
                <a:effectLst/>
                <a:latin typeface="Tahoma" panose="020B0604030504040204" pitchFamily="34" charset="0"/>
                <a:ea typeface="Tahoma" panose="020B0604030504040204" pitchFamily="34" charset="0"/>
                <a:cs typeface="Tahoma" panose="020B0604030504040204" pitchFamily="34" charset="0"/>
              </a:rPr>
              <a:t/>
            </a:r>
            <a:br>
              <a:rPr lang="fr-FR" sz="3200" dirty="0">
                <a:effectLst/>
                <a:latin typeface="Tahoma" panose="020B0604030504040204" pitchFamily="34" charset="0"/>
                <a:ea typeface="Tahoma" panose="020B0604030504040204" pitchFamily="34" charset="0"/>
                <a:cs typeface="Tahoma" panose="020B0604030504040204" pitchFamily="34" charset="0"/>
              </a:rPr>
            </a:br>
            <a:endParaRPr lang="fr-FR" sz="3200" b="1" dirty="0">
              <a:latin typeface="Tahoma" panose="020B0604030504040204" pitchFamily="34" charset="0"/>
              <a:ea typeface="Tahoma" panose="020B0604030504040204" pitchFamily="34" charset="0"/>
              <a:cs typeface="Tahoma" panose="020B0604030504040204" pitchFamily="34" charset="0"/>
            </a:endParaRPr>
          </a:p>
        </p:txBody>
      </p:sp>
      <p:sp>
        <p:nvSpPr>
          <p:cNvPr id="25" name="ZoneTexte 24">
            <a:extLst>
              <a:ext uri="{FF2B5EF4-FFF2-40B4-BE49-F238E27FC236}">
                <a16:creationId xmlns:a16="http://schemas.microsoft.com/office/drawing/2014/main" id="{323D139B-31A5-B3EE-5C9D-D6E34B74168A}"/>
              </a:ext>
            </a:extLst>
          </p:cNvPr>
          <p:cNvSpPr txBox="1"/>
          <p:nvPr/>
        </p:nvSpPr>
        <p:spPr>
          <a:xfrm>
            <a:off x="573741" y="5744171"/>
            <a:ext cx="4741209" cy="923330"/>
          </a:xfrm>
          <a:prstGeom prst="rect">
            <a:avLst/>
          </a:prstGeom>
          <a:noFill/>
        </p:spPr>
        <p:txBody>
          <a:bodyPr wrap="square" rtlCol="0">
            <a:spAutoFit/>
          </a:bodyPr>
          <a:lstStyle/>
          <a:p>
            <a:r>
              <a:rPr lang="fr-FR" b="1" dirty="0">
                <a:latin typeface="Times New Roman" panose="02020603050405020304" pitchFamily="18" charset="0"/>
                <a:ea typeface="Tahoma" panose="020B0604030504040204" pitchFamily="34" charset="0"/>
                <a:cs typeface="Times New Roman" panose="02020603050405020304" pitchFamily="18" charset="0"/>
              </a:rPr>
              <a:t>N’DA KOFFI LEON</a:t>
            </a:r>
          </a:p>
          <a:p>
            <a:r>
              <a:rPr lang="fr-FR" dirty="0">
                <a:latin typeface="Times New Roman" panose="02020603050405020304" pitchFamily="18" charset="0"/>
                <a:ea typeface="Tahoma" panose="020B0604030504040204" pitchFamily="34" charset="0"/>
                <a:cs typeface="Times New Roman" panose="02020603050405020304" pitchFamily="18" charset="0"/>
              </a:rPr>
              <a:t>Université Alassane </a:t>
            </a:r>
            <a:r>
              <a:rPr lang="fr-FR">
                <a:latin typeface="Times New Roman" panose="02020603050405020304" pitchFamily="18" charset="0"/>
                <a:ea typeface="Tahoma" panose="020B0604030504040204" pitchFamily="34" charset="0"/>
                <a:cs typeface="Times New Roman" panose="02020603050405020304" pitchFamily="18" charset="0"/>
              </a:rPr>
              <a:t>OUATTARA Bouaké,  </a:t>
            </a:r>
            <a:r>
              <a:rPr lang="fr-FR" dirty="0">
                <a:latin typeface="Times New Roman" panose="02020603050405020304" pitchFamily="18" charset="0"/>
                <a:ea typeface="Tahoma" panose="020B0604030504040204" pitchFamily="34" charset="0"/>
                <a:cs typeface="Times New Roman" panose="02020603050405020304" pitchFamily="18" charset="0"/>
              </a:rPr>
              <a:t>Large, Prof ANASSE Augustin</a:t>
            </a:r>
          </a:p>
        </p:txBody>
      </p:sp>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13525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557212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11" name="Rectangle 10">
            <a:extLst>
              <a:ext uri="{FF2B5EF4-FFF2-40B4-BE49-F238E27FC236}">
                <a16:creationId xmlns:a16="http://schemas.microsoft.com/office/drawing/2014/main" id="{9CC636FD-A88F-A5CB-F3CA-FE47936A4179}"/>
              </a:ext>
            </a:extLst>
          </p:cNvPr>
          <p:cNvSpPr/>
          <p:nvPr/>
        </p:nvSpPr>
        <p:spPr>
          <a:xfrm>
            <a:off x="5314950" y="5627811"/>
            <a:ext cx="6877050" cy="1285875"/>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DBDD7E0C-7ABC-9458-627F-5FD042CBA6F3}"/>
              </a:ext>
            </a:extLst>
          </p:cNvPr>
          <p:cNvSpPr txBox="1"/>
          <p:nvPr/>
        </p:nvSpPr>
        <p:spPr>
          <a:xfrm>
            <a:off x="5314950" y="5624417"/>
            <a:ext cx="5010736" cy="646331"/>
          </a:xfrm>
          <a:prstGeom prst="rect">
            <a:avLst/>
          </a:prstGeom>
          <a:noFill/>
        </p:spPr>
        <p:txBody>
          <a:bodyPr wrap="square" rtlCol="0">
            <a:spAutoFit/>
          </a:bodyPr>
          <a:lstStyle/>
          <a:p>
            <a:r>
              <a:rPr lang="fr-FR" b="1" dirty="0">
                <a:solidFill>
                  <a:schemeClr val="bg1"/>
                </a:solidFill>
                <a:latin typeface="Garamond" panose="02020404030301010803" pitchFamily="18" charset="0"/>
                <a:ea typeface="Tahoma" panose="020B0604030504040204" pitchFamily="34" charset="0"/>
                <a:cs typeface="Tahoma" panose="020B0604030504040204" pitchFamily="34" charset="0"/>
              </a:rPr>
              <a:t> JUMI  SALY, SENEGAL</a:t>
            </a:r>
          </a:p>
          <a:p>
            <a:r>
              <a:rPr lang="fr-FR" dirty="0">
                <a:solidFill>
                  <a:schemeClr val="bg1"/>
                </a:solidFill>
                <a:latin typeface="Garamond" panose="02020404030301010803" pitchFamily="18" charset="0"/>
                <a:ea typeface="Tahoma" panose="020B0604030504040204" pitchFamily="34" charset="0"/>
                <a:cs typeface="Tahoma" panose="020B0604030504040204" pitchFamily="34" charset="0"/>
              </a:rPr>
              <a:t>06/07/2023</a:t>
            </a:r>
          </a:p>
        </p:txBody>
      </p:sp>
      <p:pic>
        <p:nvPicPr>
          <p:cNvPr id="15" name="Image 14">
            <a:extLst>
              <a:ext uri="{FF2B5EF4-FFF2-40B4-BE49-F238E27FC236}">
                <a16:creationId xmlns:a16="http://schemas.microsoft.com/office/drawing/2014/main" id="{39FB5BF3-698C-D01C-CE63-ACC5F2D2D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1159" y="383388"/>
            <a:ext cx="2295230" cy="600586"/>
          </a:xfrm>
          <a:prstGeom prst="rect">
            <a:avLst/>
          </a:prstGeom>
        </p:spPr>
      </p:pic>
      <p:pic>
        <p:nvPicPr>
          <p:cNvPr id="3" name="Image 10">
            <a:extLst>
              <a:ext uri="{FF2B5EF4-FFF2-40B4-BE49-F238E27FC236}">
                <a16:creationId xmlns:a16="http://schemas.microsoft.com/office/drawing/2014/main" id="{C4DDA9B6-A27C-ED44-F88E-AE09C5B9EF5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323" y="314871"/>
            <a:ext cx="2654390" cy="92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age 11">
            <a:extLst>
              <a:ext uri="{FF2B5EF4-FFF2-40B4-BE49-F238E27FC236}">
                <a16:creationId xmlns:a16="http://schemas.microsoft.com/office/drawing/2014/main" id="{DDFA71B3-6329-25B3-411C-A1F8347AF5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9824" y="298966"/>
            <a:ext cx="1189037"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extLst>
              <a:ext uri="{FF2B5EF4-FFF2-40B4-BE49-F238E27FC236}">
                <a16:creationId xmlns:a16="http://schemas.microsoft.com/office/drawing/2014/main" id="{5FEDC3B2-DC4D-5C94-DFC6-09D06A2B93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39580" y="911548"/>
            <a:ext cx="1209524" cy="323810"/>
          </a:xfrm>
          <a:prstGeom prst="rect">
            <a:avLst/>
          </a:prstGeom>
        </p:spPr>
      </p:pic>
    </p:spTree>
    <p:extLst>
      <p:ext uri="{BB962C8B-B14F-4D97-AF65-F5344CB8AC3E}">
        <p14:creationId xmlns:p14="http://schemas.microsoft.com/office/powerpoint/2010/main" val="273453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168812" y="1914525"/>
            <a:ext cx="4913409" cy="1323439"/>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cs typeface="Times New Roman" panose="02020603050405020304" pitchFamily="18" charset="0"/>
              </a:rPr>
              <a:t>2. Positionnement théorique (</a:t>
            </a:r>
            <a:r>
              <a:rPr lang="fr-FR" sz="4000" b="1" dirty="0">
                <a:solidFill>
                  <a:srgbClr val="414042"/>
                </a:solidFill>
                <a:latin typeface="Times New Roman" panose="02020603050405020304" pitchFamily="18" charset="0"/>
                <a:cs typeface="Times New Roman" panose="02020603050405020304" pitchFamily="18" charset="0"/>
              </a:rPr>
              <a:t>2</a:t>
            </a:r>
            <a:r>
              <a:rPr lang="fr-FR" sz="4000" b="1" i="0" u="none" strike="noStrike" dirty="0">
                <a:solidFill>
                  <a:srgbClr val="414042"/>
                </a:solidFill>
                <a:effectLst/>
                <a:latin typeface="Times New Roman" panose="02020603050405020304" pitchFamily="18" charset="0"/>
                <a:cs typeface="Times New Roman" panose="02020603050405020304" pitchFamily="18" charset="0"/>
              </a:rPr>
              <a:t>/4)</a:t>
            </a:r>
            <a:endParaRPr lang="fr-FR" sz="4000" b="1" dirty="0">
              <a:solidFill>
                <a:srgbClr val="414042"/>
              </a:solidFill>
              <a:latin typeface="Times New Roman" panose="02020603050405020304" pitchFamily="18"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8"/>
            <a:ext cx="11561781" cy="3693319"/>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Très peu de recherches ont été menées sur la relation prise de décision des agriculteurs en matière de choix de circuit de commercialisation et les chocs/crises/facteurs de contingence auxquels ils font face (Mather et al, 2013).</a:t>
            </a: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a:t>
            </a: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Mather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(2013) intègre la variable choc de leur recherche portant les déterminants de la prise de décision en matière de choix du circuit de commercialisation.</a:t>
            </a:r>
          </a:p>
          <a:p>
            <a:pPr algn="just"/>
            <a:endPar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endParaRPr>
          </a:p>
          <a:p>
            <a:pPr algn="just"/>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En Côte d’Ivoire, les travaux analysant la relation entre décision de choix du circuit de commercialisation et choc sont quasi inexistants</a:t>
            </a:r>
          </a:p>
          <a:p>
            <a:pPr algn="just"/>
            <a:endParaRPr lang="fr-FR"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algn="just"/>
            <a:endParaRPr lang="fr-FR"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algn="just"/>
            <a:endPar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926488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flipV="1">
            <a:off x="6096000" y="781049"/>
            <a:ext cx="0" cy="5295902"/>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3428999"/>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1" y="781053"/>
            <a:ext cx="6095999" cy="264794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a:extLst>
              <a:ext uri="{FF2B5EF4-FFF2-40B4-BE49-F238E27FC236}">
                <a16:creationId xmlns:a16="http://schemas.microsoft.com/office/drawing/2014/main" id="{69480740-7E58-9B8D-5DAF-B074BA2E5A59}"/>
              </a:ext>
            </a:extLst>
          </p:cNvPr>
          <p:cNvSpPr txBox="1"/>
          <p:nvPr/>
        </p:nvSpPr>
        <p:spPr>
          <a:xfrm>
            <a:off x="967061" y="1501104"/>
            <a:ext cx="4492443" cy="707886"/>
          </a:xfrm>
          <a:prstGeom prst="rect">
            <a:avLst/>
          </a:prstGeom>
          <a:noFill/>
        </p:spPr>
        <p:txBody>
          <a:bodyPr wrap="square" rtlCol="0">
            <a:spAutoFit/>
          </a:bodyPr>
          <a:lstStyle/>
          <a:p>
            <a:r>
              <a:rPr lang="fr-FR" sz="4000" b="1" i="0" u="none" strike="noStrike" dirty="0">
                <a:solidFill>
                  <a:schemeClr val="bg1"/>
                </a:solidFill>
                <a:effectLst/>
                <a:latin typeface="Times New Roman" panose="02020603050405020304" pitchFamily="18" charset="0"/>
                <a:cs typeface="Times New Roman" panose="02020603050405020304" pitchFamily="18" charset="0"/>
              </a:rPr>
              <a:t>3. Objectifs (1/1)</a:t>
            </a:r>
            <a:endParaRPr lang="fr-FR" sz="4000" b="1" dirty="0">
              <a:solidFill>
                <a:schemeClr val="bg1"/>
              </a:solidFill>
              <a:latin typeface="Times New Roman" panose="02020603050405020304" pitchFamily="18" charset="0"/>
              <a:cs typeface="Times New Roman" panose="02020603050405020304" pitchFamily="18" charset="0"/>
            </a:endParaRPr>
          </a:p>
        </p:txBody>
      </p:sp>
      <p:grpSp>
        <p:nvGrpSpPr>
          <p:cNvPr id="41" name="Groupe 40">
            <a:extLst>
              <a:ext uri="{FF2B5EF4-FFF2-40B4-BE49-F238E27FC236}">
                <a16:creationId xmlns:a16="http://schemas.microsoft.com/office/drawing/2014/main" id="{C3FF7A6A-7006-EB58-6335-CD1AC0D2F7FB}"/>
              </a:ext>
            </a:extLst>
          </p:cNvPr>
          <p:cNvGrpSpPr/>
          <p:nvPr/>
        </p:nvGrpSpPr>
        <p:grpSpPr>
          <a:xfrm>
            <a:off x="6930005" y="1117648"/>
            <a:ext cx="4581054" cy="1834461"/>
            <a:chOff x="6606990" y="891963"/>
            <a:chExt cx="4904069" cy="1834461"/>
          </a:xfrm>
        </p:grpSpPr>
        <p:sp>
          <p:nvSpPr>
            <p:cNvPr id="31" name="ZoneTexte 30">
              <a:extLst>
                <a:ext uri="{FF2B5EF4-FFF2-40B4-BE49-F238E27FC236}">
                  <a16:creationId xmlns:a16="http://schemas.microsoft.com/office/drawing/2014/main" id="{B59FF47B-CC03-557F-11B4-2584CA1FE078}"/>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3E8B5A"/>
                  </a:solidFill>
                  <a:effectLst/>
                  <a:latin typeface="Times New Roman" panose="02020603050405020304" pitchFamily="18" charset="0"/>
                  <a:cs typeface="Times New Roman" panose="02020603050405020304" pitchFamily="18" charset="0"/>
                </a:rPr>
                <a:t>Objectif spécifique 1</a:t>
              </a:r>
              <a:endParaRPr lang="fr-FR" sz="2800" b="1" dirty="0">
                <a:solidFill>
                  <a:srgbClr val="3E8B5A"/>
                </a:solidFill>
                <a:latin typeface="Times New Roman" panose="02020603050405020304" pitchFamily="18" charset="0"/>
                <a:cs typeface="Times New Roman" panose="02020603050405020304" pitchFamily="18" charset="0"/>
              </a:endParaRPr>
            </a:p>
          </p:txBody>
        </p:sp>
        <p:sp>
          <p:nvSpPr>
            <p:cNvPr id="32" name="ZoneTexte 31">
              <a:extLst>
                <a:ext uri="{FF2B5EF4-FFF2-40B4-BE49-F238E27FC236}">
                  <a16:creationId xmlns:a16="http://schemas.microsoft.com/office/drawing/2014/main" id="{996BE9E9-24E1-D1F4-C168-630BA247B5FC}"/>
                </a:ext>
              </a:extLst>
            </p:cNvPr>
            <p:cNvSpPr txBox="1"/>
            <p:nvPr/>
          </p:nvSpPr>
          <p:spPr>
            <a:xfrm>
              <a:off x="6606990" y="1526095"/>
              <a:ext cx="4904069" cy="1200329"/>
            </a:xfrm>
            <a:prstGeom prst="rect">
              <a:avLst/>
            </a:prstGeom>
            <a:noFill/>
          </p:spPr>
          <p:txBody>
            <a:bodyPr wrap="square" rtlCol="0">
              <a:spAutoFit/>
            </a:bodyPr>
            <a:lstStyle/>
            <a:p>
              <a:pPr algn="just"/>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Caractériser </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qui influencent la décision de choix du circuit de commercialisation des adhérents de coopératives cacaoyères </a:t>
              </a:r>
              <a:endParaRPr lang="fr-FR" dirty="0">
                <a:latin typeface="Times New Roman" panose="02020603050405020304" pitchFamily="18" charset="0"/>
                <a:ea typeface="Open sans" panose="020B0606030504020204" pitchFamily="34" charset="0"/>
                <a:cs typeface="Times New Roman" panose="02020603050405020304" pitchFamily="18" charset="0"/>
              </a:endParaRPr>
            </a:p>
          </p:txBody>
        </p:sp>
      </p:grpSp>
      <p:grpSp>
        <p:nvGrpSpPr>
          <p:cNvPr id="5" name="Groupe 4">
            <a:extLst>
              <a:ext uri="{FF2B5EF4-FFF2-40B4-BE49-F238E27FC236}">
                <a16:creationId xmlns:a16="http://schemas.microsoft.com/office/drawing/2014/main" id="{7C3ACD47-5CF1-FD35-7620-4E1579D4D918}"/>
              </a:ext>
            </a:extLst>
          </p:cNvPr>
          <p:cNvGrpSpPr/>
          <p:nvPr/>
        </p:nvGrpSpPr>
        <p:grpSpPr>
          <a:xfrm>
            <a:off x="126611" y="3530991"/>
            <a:ext cx="5852158" cy="1895032"/>
            <a:chOff x="6606990" y="891963"/>
            <a:chExt cx="4904069" cy="1236697"/>
          </a:xfrm>
        </p:grpSpPr>
        <p:sp>
          <p:nvSpPr>
            <p:cNvPr id="6" name="ZoneTexte 5">
              <a:extLst>
                <a:ext uri="{FF2B5EF4-FFF2-40B4-BE49-F238E27FC236}">
                  <a16:creationId xmlns:a16="http://schemas.microsoft.com/office/drawing/2014/main" id="{06843CCC-3685-D534-97E7-5AA3081E5C55}"/>
                </a:ext>
              </a:extLst>
            </p:cNvPr>
            <p:cNvSpPr txBox="1"/>
            <p:nvPr/>
          </p:nvSpPr>
          <p:spPr>
            <a:xfrm>
              <a:off x="6606990" y="891963"/>
              <a:ext cx="4831974" cy="341453"/>
            </a:xfrm>
            <a:prstGeom prst="rect">
              <a:avLst/>
            </a:prstGeom>
            <a:noFill/>
          </p:spPr>
          <p:txBody>
            <a:bodyPr wrap="square" rtlCol="0">
              <a:spAutoFit/>
            </a:bodyPr>
            <a:lstStyle/>
            <a:p>
              <a:r>
                <a:rPr lang="fr-FR" sz="2800" b="1" i="0" u="none" strike="noStrike" dirty="0">
                  <a:solidFill>
                    <a:srgbClr val="3E8B5A"/>
                  </a:solidFill>
                  <a:effectLst/>
                  <a:latin typeface="Times New Roman" panose="02020603050405020304" pitchFamily="18" charset="0"/>
                  <a:cs typeface="Times New Roman" panose="02020603050405020304" pitchFamily="18" charset="0"/>
                </a:rPr>
                <a:t>Objectif principal</a:t>
              </a:r>
              <a:endParaRPr lang="fr-FR" sz="2800" b="1" dirty="0">
                <a:solidFill>
                  <a:srgbClr val="3E8B5A"/>
                </a:solidFill>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FD72BF46-CE04-0AC1-0D9A-222BA3EFFA00}"/>
                </a:ext>
              </a:extLst>
            </p:cNvPr>
            <p:cNvSpPr txBox="1"/>
            <p:nvPr/>
          </p:nvSpPr>
          <p:spPr>
            <a:xfrm>
              <a:off x="6606990" y="1526095"/>
              <a:ext cx="4904069" cy="602565"/>
            </a:xfrm>
            <a:prstGeom prst="rect">
              <a:avLst/>
            </a:prstGeom>
            <a:noFill/>
          </p:spPr>
          <p:txBody>
            <a:bodyPr wrap="square" rtlCol="0">
              <a:spAutoFit/>
            </a:bodyPr>
            <a:lstStyle/>
            <a:p>
              <a:pPr algn="just"/>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Identifier les déterminants de la décision de choix du circuit de commercialisation des adhérents de coopératives agricoles cacaoyères.</a:t>
              </a:r>
              <a:endParaRPr lang="fr-FR" dirty="0">
                <a:latin typeface="Times New Roman" panose="02020603050405020304" pitchFamily="18" charset="0"/>
                <a:ea typeface="Open sans" panose="020B0606030504020204" pitchFamily="34" charset="0"/>
                <a:cs typeface="Times New Roman" panose="02020603050405020304" pitchFamily="18" charset="0"/>
              </a:endParaRPr>
            </a:p>
          </p:txBody>
        </p:sp>
      </p:grpSp>
      <p:grpSp>
        <p:nvGrpSpPr>
          <p:cNvPr id="8" name="Groupe 7">
            <a:extLst>
              <a:ext uri="{FF2B5EF4-FFF2-40B4-BE49-F238E27FC236}">
                <a16:creationId xmlns:a16="http://schemas.microsoft.com/office/drawing/2014/main" id="{800FB6E2-B4CF-9BE6-C2F4-3E7F6FDA876C}"/>
              </a:ext>
            </a:extLst>
          </p:cNvPr>
          <p:cNvGrpSpPr/>
          <p:nvPr/>
        </p:nvGrpSpPr>
        <p:grpSpPr>
          <a:xfrm>
            <a:off x="6930005" y="3818899"/>
            <a:ext cx="4581054" cy="1834461"/>
            <a:chOff x="6606990" y="891963"/>
            <a:chExt cx="4904069" cy="1834461"/>
          </a:xfrm>
        </p:grpSpPr>
        <p:sp>
          <p:nvSpPr>
            <p:cNvPr id="12" name="ZoneTexte 11">
              <a:extLst>
                <a:ext uri="{FF2B5EF4-FFF2-40B4-BE49-F238E27FC236}">
                  <a16:creationId xmlns:a16="http://schemas.microsoft.com/office/drawing/2014/main" id="{1CFD60DC-1843-A9E3-22E3-0DFF7729B0D3}"/>
                </a:ext>
              </a:extLst>
            </p:cNvPr>
            <p:cNvSpPr txBox="1"/>
            <p:nvPr/>
          </p:nvSpPr>
          <p:spPr>
            <a:xfrm>
              <a:off x="6606990" y="891963"/>
              <a:ext cx="4831974" cy="523220"/>
            </a:xfrm>
            <a:prstGeom prst="rect">
              <a:avLst/>
            </a:prstGeom>
            <a:noFill/>
          </p:spPr>
          <p:txBody>
            <a:bodyPr wrap="square" rtlCol="0">
              <a:spAutoFit/>
            </a:bodyPr>
            <a:lstStyle/>
            <a:p>
              <a:r>
                <a:rPr lang="fr-FR" sz="2800" b="1" i="0" u="none" strike="noStrike" dirty="0">
                  <a:solidFill>
                    <a:srgbClr val="3E8B5A"/>
                  </a:solidFill>
                  <a:effectLst/>
                  <a:latin typeface="Times New Roman" panose="02020603050405020304" pitchFamily="18" charset="0"/>
                  <a:cs typeface="Times New Roman" panose="02020603050405020304" pitchFamily="18" charset="0"/>
                </a:rPr>
                <a:t>Objectif spécifique 2</a:t>
              </a:r>
              <a:endParaRPr lang="fr-FR" sz="2800" b="1" dirty="0">
                <a:solidFill>
                  <a:srgbClr val="3E8B5A"/>
                </a:solidFill>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33C61241-8831-4FF1-8D13-5F528E202401}"/>
                </a:ext>
              </a:extLst>
            </p:cNvPr>
            <p:cNvSpPr txBox="1"/>
            <p:nvPr/>
          </p:nvSpPr>
          <p:spPr>
            <a:xfrm>
              <a:off x="6606990" y="1526095"/>
              <a:ext cx="4904069" cy="1200329"/>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Analyser l’effet des variables de crise sur la décision de choix du circuit de commercialisation des adhérents de coopératives cacaoyères</a:t>
              </a:r>
              <a:endParaRPr lang="fr-FR" dirty="0">
                <a:latin typeface="Times New Roman" panose="02020603050405020304" pitchFamily="18" charset="0"/>
                <a:ea typeface="Open sans" panose="020B0606030504020204" pitchFamily="34" charset="0"/>
                <a:cs typeface="Times New Roman" panose="02020603050405020304" pitchFamily="18" charset="0"/>
              </a:endParaRPr>
            </a:p>
          </p:txBody>
        </p:sp>
      </p:grpSp>
    </p:spTree>
    <p:extLst>
      <p:ext uri="{BB962C8B-B14F-4D97-AF65-F5344CB8AC3E}">
        <p14:creationId xmlns:p14="http://schemas.microsoft.com/office/powerpoint/2010/main" val="2972084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2224367"/>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5852829"/>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4038601"/>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8633016" y="-610"/>
            <a:ext cx="3558984" cy="6858610"/>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162AE750-1031-A82F-6796-3920441B6655}"/>
              </a:ext>
            </a:extLst>
          </p:cNvPr>
          <p:cNvSpPr txBox="1"/>
          <p:nvPr/>
        </p:nvSpPr>
        <p:spPr>
          <a:xfrm>
            <a:off x="255512" y="1011888"/>
            <a:ext cx="4585425" cy="769441"/>
          </a:xfrm>
          <a:prstGeom prst="rect">
            <a:avLst/>
          </a:prstGeom>
          <a:noFill/>
        </p:spPr>
        <p:txBody>
          <a:bodyPr wrap="square" rtlCol="0">
            <a:spAutoFit/>
          </a:bodyPr>
          <a:lstStyle/>
          <a:p>
            <a:r>
              <a:rPr lang="fr-FR" sz="4400" b="1" i="0" u="none" strike="noStrike" dirty="0">
                <a:solidFill>
                  <a:srgbClr val="414042"/>
                </a:solidFill>
                <a:effectLst/>
                <a:latin typeface="Times New Roman" panose="02020603050405020304" pitchFamily="18" charset="0"/>
                <a:cs typeface="Times New Roman" panose="02020603050405020304" pitchFamily="18" charset="0"/>
              </a:rPr>
              <a:t>4. Hypothèses </a:t>
            </a:r>
          </a:p>
        </p:txBody>
      </p:sp>
      <p:pic>
        <p:nvPicPr>
          <p:cNvPr id="16" name="Image 15">
            <a:extLst>
              <a:ext uri="{FF2B5EF4-FFF2-40B4-BE49-F238E27FC236}">
                <a16:creationId xmlns:a16="http://schemas.microsoft.com/office/drawing/2014/main" id="{5D267250-894A-1B6C-8E6F-3918B97797D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5440" r="16671" b="2153"/>
          <a:stretch/>
        </p:blipFill>
        <p:spPr>
          <a:xfrm>
            <a:off x="6096002" y="1014094"/>
            <a:ext cx="5038165" cy="4840942"/>
          </a:xfrm>
          <a:prstGeom prst="rect">
            <a:avLst/>
          </a:prstGeom>
        </p:spPr>
      </p:pic>
      <p:sp>
        <p:nvSpPr>
          <p:cNvPr id="18" name="ZoneTexte 17">
            <a:extLst>
              <a:ext uri="{FF2B5EF4-FFF2-40B4-BE49-F238E27FC236}">
                <a16:creationId xmlns:a16="http://schemas.microsoft.com/office/drawing/2014/main" id="{65C496BE-1884-459F-5A12-32D3938171D7}"/>
              </a:ext>
            </a:extLst>
          </p:cNvPr>
          <p:cNvSpPr txBox="1"/>
          <p:nvPr/>
        </p:nvSpPr>
        <p:spPr>
          <a:xfrm>
            <a:off x="710020" y="2247231"/>
            <a:ext cx="4585426" cy="584775"/>
          </a:xfrm>
          <a:prstGeom prst="rect">
            <a:avLst/>
          </a:prstGeom>
          <a:noFill/>
        </p:spPr>
        <p:txBody>
          <a:bodyPr wrap="square" rtlCol="0">
            <a:spAutoFit/>
          </a:bodyPr>
          <a:lstStyle/>
          <a:p>
            <a:r>
              <a:rPr lang="fr-FR" sz="3200" i="0" u="none" strike="noStrike" dirty="0">
                <a:solidFill>
                  <a:srgbClr val="3E8B5A"/>
                </a:solidFill>
                <a:effectLst/>
                <a:latin typeface="Times New Roman" panose="02020603050405020304" pitchFamily="18" charset="0"/>
                <a:cs typeface="Times New Roman" panose="02020603050405020304" pitchFamily="18" charset="0"/>
              </a:rPr>
              <a:t>Hypothèse 1</a:t>
            </a:r>
          </a:p>
        </p:txBody>
      </p:sp>
      <p:sp>
        <p:nvSpPr>
          <p:cNvPr id="19" name="ZoneTexte 18">
            <a:extLst>
              <a:ext uri="{FF2B5EF4-FFF2-40B4-BE49-F238E27FC236}">
                <a16:creationId xmlns:a16="http://schemas.microsoft.com/office/drawing/2014/main" id="{EA9D7D34-ACA2-A977-8A2D-2AC727153F0C}"/>
              </a:ext>
            </a:extLst>
          </p:cNvPr>
          <p:cNvSpPr txBox="1"/>
          <p:nvPr/>
        </p:nvSpPr>
        <p:spPr>
          <a:xfrm>
            <a:off x="-61284" y="3978849"/>
            <a:ext cx="6095999" cy="1107996"/>
          </a:xfrm>
          <a:prstGeom prst="rect">
            <a:avLst/>
          </a:prstGeom>
          <a:noFill/>
        </p:spPr>
        <p:txBody>
          <a:bodyPr wrap="square" rtlCol="0">
            <a:spAutoFit/>
          </a:bodyPr>
          <a:lstStyle/>
          <a:p>
            <a:pPr algn="just"/>
            <a:r>
              <a:rPr lang="fr-FR" b="1"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Hypothèse 1</a:t>
            </a:r>
          </a:p>
          <a:p>
            <a:pPr algn="just"/>
            <a:r>
              <a:rPr lang="fr-FR" sz="1600"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relationnels, les facteurs spécifiques à la transaction et la confiance influencent positivement la décision de choix du circuit de commercialisation des adhérents de coopératives cacaoyères</a:t>
            </a:r>
            <a:endParaRPr lang="fr-FR" sz="1600"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20" name="ZoneTexte 19">
            <a:extLst>
              <a:ext uri="{FF2B5EF4-FFF2-40B4-BE49-F238E27FC236}">
                <a16:creationId xmlns:a16="http://schemas.microsoft.com/office/drawing/2014/main" id="{408D6A58-1817-5EC2-5CDE-8EDEB0498D9F}"/>
              </a:ext>
            </a:extLst>
          </p:cNvPr>
          <p:cNvSpPr txBox="1"/>
          <p:nvPr/>
        </p:nvSpPr>
        <p:spPr>
          <a:xfrm>
            <a:off x="755286" y="2945833"/>
            <a:ext cx="4585426" cy="584775"/>
          </a:xfrm>
          <a:prstGeom prst="rect">
            <a:avLst/>
          </a:prstGeom>
          <a:noFill/>
        </p:spPr>
        <p:txBody>
          <a:bodyPr wrap="square" rtlCol="0">
            <a:spAutoFit/>
          </a:bodyPr>
          <a:lstStyle/>
          <a:p>
            <a:r>
              <a:rPr lang="fr-FR" sz="3200" i="0" u="none" strike="noStrike" dirty="0">
                <a:solidFill>
                  <a:srgbClr val="3E8B5A"/>
                </a:solidFill>
                <a:effectLst/>
                <a:latin typeface="Times New Roman" panose="02020603050405020304" pitchFamily="18" charset="0"/>
                <a:cs typeface="Times New Roman" panose="02020603050405020304" pitchFamily="18" charset="0"/>
              </a:rPr>
              <a:t>Hypothèse 2</a:t>
            </a:r>
          </a:p>
        </p:txBody>
      </p:sp>
      <p:sp>
        <p:nvSpPr>
          <p:cNvPr id="3" name="ZoneTexte 2">
            <a:extLst>
              <a:ext uri="{FF2B5EF4-FFF2-40B4-BE49-F238E27FC236}">
                <a16:creationId xmlns:a16="http://schemas.microsoft.com/office/drawing/2014/main" id="{EFF29E58-3E8B-0E28-88AB-38F3508DE568}"/>
              </a:ext>
            </a:extLst>
          </p:cNvPr>
          <p:cNvSpPr txBox="1"/>
          <p:nvPr/>
        </p:nvSpPr>
        <p:spPr>
          <a:xfrm>
            <a:off x="-45267" y="5038950"/>
            <a:ext cx="6095999" cy="861774"/>
          </a:xfrm>
          <a:prstGeom prst="rect">
            <a:avLst/>
          </a:prstGeom>
          <a:noFill/>
        </p:spPr>
        <p:txBody>
          <a:bodyPr wrap="square" rtlCol="0">
            <a:spAutoFit/>
          </a:bodyPr>
          <a:lstStyle/>
          <a:p>
            <a:pPr algn="just"/>
            <a:r>
              <a:rPr lang="fr-FR" b="1"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Hypothèse 2</a:t>
            </a:r>
          </a:p>
          <a:p>
            <a:pPr algn="just"/>
            <a:r>
              <a:rPr lang="fr-FR" sz="1600"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variables de crise influencent positivement la décision de choix du circuit de commercialisation des adhérents de coopératives cacaoyères</a:t>
            </a:r>
            <a:endParaRPr lang="fr-FR" sz="1600" dirty="0">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56423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2224367"/>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5852829"/>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3" name="Connecteur droit 12">
            <a:extLst>
              <a:ext uri="{FF2B5EF4-FFF2-40B4-BE49-F238E27FC236}">
                <a16:creationId xmlns:a16="http://schemas.microsoft.com/office/drawing/2014/main" id="{534A4239-1003-8F30-E97A-C411AD4F2459}"/>
              </a:ext>
            </a:extLst>
          </p:cNvPr>
          <p:cNvCxnSpPr>
            <a:cxnSpLocks/>
          </p:cNvCxnSpPr>
          <p:nvPr/>
        </p:nvCxnSpPr>
        <p:spPr>
          <a:xfrm flipV="1">
            <a:off x="0" y="4038601"/>
            <a:ext cx="12192000" cy="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8633016" y="-610"/>
            <a:ext cx="3558984" cy="6858610"/>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a:extLst>
              <a:ext uri="{FF2B5EF4-FFF2-40B4-BE49-F238E27FC236}">
                <a16:creationId xmlns:a16="http://schemas.microsoft.com/office/drawing/2014/main" id="{162AE750-1031-A82F-6796-3920441B6655}"/>
              </a:ext>
            </a:extLst>
          </p:cNvPr>
          <p:cNvSpPr txBox="1"/>
          <p:nvPr/>
        </p:nvSpPr>
        <p:spPr>
          <a:xfrm>
            <a:off x="613990" y="378422"/>
            <a:ext cx="5294441" cy="769441"/>
          </a:xfrm>
          <a:prstGeom prst="rect">
            <a:avLst/>
          </a:prstGeom>
          <a:noFill/>
        </p:spPr>
        <p:txBody>
          <a:bodyPr wrap="square" rtlCol="0">
            <a:spAutoFit/>
          </a:bodyPr>
          <a:lstStyle/>
          <a:p>
            <a:r>
              <a:rPr lang="fr-FR" sz="4400" b="1" dirty="0">
                <a:solidFill>
                  <a:srgbClr val="414042"/>
                </a:solidFill>
                <a:latin typeface="Times New Roman" panose="02020603050405020304" pitchFamily="18" charset="0"/>
                <a:ea typeface="Tahoma" panose="020B0604030504040204" pitchFamily="34" charset="0"/>
                <a:cs typeface="Times New Roman" panose="02020603050405020304" pitchFamily="18" charset="0"/>
              </a:rPr>
              <a:t>5. Cadre théorique</a:t>
            </a:r>
            <a:endParaRPr lang="fr-FR" sz="4400" b="1" i="0" u="none" strike="noStrike" dirty="0">
              <a:solidFill>
                <a:srgbClr val="414042"/>
              </a:solidFill>
              <a:effectLst/>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6" name="Image 15">
            <a:extLst>
              <a:ext uri="{FF2B5EF4-FFF2-40B4-BE49-F238E27FC236}">
                <a16:creationId xmlns:a16="http://schemas.microsoft.com/office/drawing/2014/main" id="{5D267250-894A-1B6C-8E6F-3918B97797D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15440" r="16671" b="2153"/>
          <a:stretch/>
        </p:blipFill>
        <p:spPr>
          <a:xfrm>
            <a:off x="6096002" y="1014094"/>
            <a:ext cx="5038165" cy="4840942"/>
          </a:xfrm>
          <a:prstGeom prst="rect">
            <a:avLst/>
          </a:prstGeom>
        </p:spPr>
      </p:pic>
      <p:sp>
        <p:nvSpPr>
          <p:cNvPr id="18" name="ZoneTexte 17">
            <a:extLst>
              <a:ext uri="{FF2B5EF4-FFF2-40B4-BE49-F238E27FC236}">
                <a16:creationId xmlns:a16="http://schemas.microsoft.com/office/drawing/2014/main" id="{65C496BE-1884-459F-5A12-32D3938171D7}"/>
              </a:ext>
            </a:extLst>
          </p:cNvPr>
          <p:cNvSpPr txBox="1"/>
          <p:nvPr/>
        </p:nvSpPr>
        <p:spPr>
          <a:xfrm>
            <a:off x="954762" y="2510211"/>
            <a:ext cx="4585426" cy="523220"/>
          </a:xfrm>
          <a:prstGeom prst="rect">
            <a:avLst/>
          </a:prstGeom>
          <a:noFill/>
        </p:spPr>
        <p:txBody>
          <a:bodyPr wrap="square" rtlCol="0">
            <a:spAutoFit/>
          </a:bodyPr>
          <a:lstStyle/>
          <a:p>
            <a:r>
              <a:rPr lang="fr-FR" sz="2800" i="0" u="none" strike="noStrike" dirty="0">
                <a:solidFill>
                  <a:srgbClr val="3E8B5A"/>
                </a:solidFill>
                <a:effectLst/>
                <a:latin typeface="Times New Roman" panose="02020603050405020304" pitchFamily="18" charset="0"/>
                <a:cs typeface="Times New Roman" panose="02020603050405020304" pitchFamily="18" charset="0"/>
              </a:rPr>
              <a:t>Positionnement Marketing</a:t>
            </a:r>
          </a:p>
        </p:txBody>
      </p:sp>
      <p:sp>
        <p:nvSpPr>
          <p:cNvPr id="19" name="ZoneTexte 18">
            <a:extLst>
              <a:ext uri="{FF2B5EF4-FFF2-40B4-BE49-F238E27FC236}">
                <a16:creationId xmlns:a16="http://schemas.microsoft.com/office/drawing/2014/main" id="{EA9D7D34-ACA2-A977-8A2D-2AC727153F0C}"/>
              </a:ext>
            </a:extLst>
          </p:cNvPr>
          <p:cNvSpPr txBox="1"/>
          <p:nvPr/>
        </p:nvSpPr>
        <p:spPr>
          <a:xfrm>
            <a:off x="0" y="4038595"/>
            <a:ext cx="6095999" cy="646331"/>
          </a:xfrm>
          <a:prstGeom prst="rect">
            <a:avLst/>
          </a:prstGeom>
          <a:noFill/>
        </p:spPr>
        <p:txBody>
          <a:bodyPr wrap="square" rtlCol="0">
            <a:spAutoFit/>
          </a:bodyPr>
          <a:lstStyle/>
          <a:p>
            <a:pPr algn="just"/>
            <a:r>
              <a:rPr lang="fr-FR" b="1"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Positionnement Marketing</a:t>
            </a:r>
            <a:endParaRPr lang="fr-FR" b="1"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Marketing opérationnel (Marketing-Mix, distribution</a:t>
            </a:r>
            <a:r>
              <a:rPr lang="fr-FR" sz="1400" b="0" i="0" u="none" strike="noStrike" dirty="0">
                <a:solidFill>
                  <a:srgbClr val="221913"/>
                </a:solidFill>
                <a:effectLst/>
                <a:latin typeface="Tahoma" panose="020B0604030504040204" pitchFamily="34" charset="0"/>
                <a:ea typeface="Tahoma" panose="020B0604030504040204" pitchFamily="34" charset="0"/>
                <a:cs typeface="Tahoma" panose="020B0604030504040204" pitchFamily="34" charset="0"/>
              </a:rPr>
              <a:t>)</a:t>
            </a:r>
          </a:p>
        </p:txBody>
      </p:sp>
      <p:sp>
        <p:nvSpPr>
          <p:cNvPr id="20" name="ZoneTexte 19">
            <a:extLst>
              <a:ext uri="{FF2B5EF4-FFF2-40B4-BE49-F238E27FC236}">
                <a16:creationId xmlns:a16="http://schemas.microsoft.com/office/drawing/2014/main" id="{408D6A58-1817-5EC2-5CDE-8EDEB0498D9F}"/>
              </a:ext>
            </a:extLst>
          </p:cNvPr>
          <p:cNvSpPr txBox="1"/>
          <p:nvPr/>
        </p:nvSpPr>
        <p:spPr>
          <a:xfrm>
            <a:off x="954762" y="3136612"/>
            <a:ext cx="4585426" cy="523220"/>
          </a:xfrm>
          <a:prstGeom prst="rect">
            <a:avLst/>
          </a:prstGeom>
          <a:noFill/>
        </p:spPr>
        <p:txBody>
          <a:bodyPr wrap="square" rtlCol="0">
            <a:spAutoFit/>
          </a:bodyPr>
          <a:lstStyle/>
          <a:p>
            <a:r>
              <a:rPr lang="fr-FR" sz="2800" dirty="0">
                <a:solidFill>
                  <a:srgbClr val="3E8B5A"/>
                </a:solidFill>
                <a:latin typeface="Times New Roman" panose="02020603050405020304" pitchFamily="18" charset="0"/>
                <a:cs typeface="Times New Roman" panose="02020603050405020304" pitchFamily="18" charset="0"/>
              </a:rPr>
              <a:t>Théories mobilisées</a:t>
            </a:r>
            <a:endParaRPr lang="fr-FR" sz="2800" i="0" u="none" strike="noStrike" dirty="0">
              <a:solidFill>
                <a:srgbClr val="3E8B5A"/>
              </a:solidFill>
              <a:effectLst/>
              <a:latin typeface="Times New Roman" panose="02020603050405020304" pitchFamily="18" charset="0"/>
              <a:cs typeface="Times New Roman" panose="02020603050405020304" pitchFamily="18" charset="0"/>
            </a:endParaRPr>
          </a:p>
        </p:txBody>
      </p:sp>
      <p:sp>
        <p:nvSpPr>
          <p:cNvPr id="3" name="ZoneTexte 2">
            <a:extLst>
              <a:ext uri="{FF2B5EF4-FFF2-40B4-BE49-F238E27FC236}">
                <a16:creationId xmlns:a16="http://schemas.microsoft.com/office/drawing/2014/main" id="{EFF29E58-3E8B-0E28-88AB-38F3508DE568}"/>
              </a:ext>
            </a:extLst>
          </p:cNvPr>
          <p:cNvSpPr txBox="1"/>
          <p:nvPr/>
        </p:nvSpPr>
        <p:spPr>
          <a:xfrm>
            <a:off x="-93783" y="4684926"/>
            <a:ext cx="6095999" cy="1200329"/>
          </a:xfrm>
          <a:prstGeom prst="rect">
            <a:avLst/>
          </a:prstGeom>
          <a:noFill/>
        </p:spPr>
        <p:txBody>
          <a:bodyPr wrap="square" rtlCol="0">
            <a:spAutoFit/>
          </a:bodyPr>
          <a:lstStyle/>
          <a:p>
            <a:pPr algn="just"/>
            <a:r>
              <a:rPr lang="fr-FR" b="1"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Théories mobilisées </a:t>
            </a: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Théorie de l'action raisonnée (proposée par Fishbein et Ajzen (1975), Théorie du comportement planifié (Ajzen (1985, 1991, 2005) et Théorie de l’utilité aléatoire (McFadden 1975)</a:t>
            </a:r>
          </a:p>
        </p:txBody>
      </p:sp>
    </p:spTree>
    <p:extLst>
      <p:ext uri="{BB962C8B-B14F-4D97-AF65-F5344CB8AC3E}">
        <p14:creationId xmlns:p14="http://schemas.microsoft.com/office/powerpoint/2010/main" val="2487473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0" y="934045"/>
            <a:ext cx="7666892" cy="707886"/>
          </a:xfrm>
          <a:prstGeom prst="rect">
            <a:avLst/>
          </a:prstGeom>
          <a:noFill/>
        </p:spPr>
        <p:txBody>
          <a:bodyPr wrap="square" rtlCol="0">
            <a:spAutoFit/>
          </a:bodyPr>
          <a:lstStyle/>
          <a:p>
            <a:r>
              <a:rPr lang="fr-FR" sz="4000" b="1" dirty="0">
                <a:solidFill>
                  <a:srgbClr val="414042"/>
                </a:solidFill>
                <a:latin typeface="Times New Roman" panose="02020603050405020304" pitchFamily="18" charset="0"/>
                <a:cs typeface="Times New Roman" panose="02020603050405020304" pitchFamily="18" charset="0"/>
              </a:rPr>
              <a:t>6.Méthodologie (Approche Mixte)</a:t>
            </a:r>
            <a:endParaRPr lang="fr-FR" sz="4000" dirty="0">
              <a:solidFill>
                <a:srgbClr val="414042"/>
              </a:solidFill>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937B9A75-DD3D-F5F9-4DF3-4C705F28782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65610" y="776076"/>
            <a:ext cx="3790346" cy="5305849"/>
          </a:xfrm>
          <a:prstGeom prst="rect">
            <a:avLst/>
          </a:prstGeom>
        </p:spPr>
      </p:pic>
      <p:sp>
        <p:nvSpPr>
          <p:cNvPr id="7" name="ZoneTexte 6">
            <a:extLst>
              <a:ext uri="{FF2B5EF4-FFF2-40B4-BE49-F238E27FC236}">
                <a16:creationId xmlns:a16="http://schemas.microsoft.com/office/drawing/2014/main" id="{8ABECF34-170F-AE42-0D5D-3867FE39A438}"/>
              </a:ext>
            </a:extLst>
          </p:cNvPr>
          <p:cNvSpPr txBox="1"/>
          <p:nvPr/>
        </p:nvSpPr>
        <p:spPr>
          <a:xfrm>
            <a:off x="161303" y="3772255"/>
            <a:ext cx="2634247" cy="1569660"/>
          </a:xfrm>
          <a:prstGeom prst="rect">
            <a:avLst/>
          </a:prstGeom>
          <a:noFill/>
        </p:spPr>
        <p:txBody>
          <a:bodyPr wrap="square" rtlCol="0">
            <a:spAutoFit/>
          </a:bodyPr>
          <a:lstStyle/>
          <a:p>
            <a:r>
              <a:rPr lang="fr-FR" sz="2400" i="0" u="none" strike="noStrike" dirty="0">
                <a:solidFill>
                  <a:srgbClr val="3E8B5A"/>
                </a:solidFill>
                <a:effectLst/>
                <a:latin typeface="Times New Roman" panose="02020603050405020304" pitchFamily="18" charset="0"/>
                <a:cs typeface="Times New Roman" panose="02020603050405020304" pitchFamily="18" charset="0"/>
              </a:rPr>
              <a:t>Méthode quantitative exploratoire et confirmatoire</a:t>
            </a:r>
          </a:p>
        </p:txBody>
      </p:sp>
      <p:sp>
        <p:nvSpPr>
          <p:cNvPr id="8" name="ZoneTexte 7">
            <a:extLst>
              <a:ext uri="{FF2B5EF4-FFF2-40B4-BE49-F238E27FC236}">
                <a16:creationId xmlns:a16="http://schemas.microsoft.com/office/drawing/2014/main" id="{6990B385-BB4E-904E-DE5D-F4D5C1957020}"/>
              </a:ext>
            </a:extLst>
          </p:cNvPr>
          <p:cNvSpPr txBox="1"/>
          <p:nvPr/>
        </p:nvSpPr>
        <p:spPr>
          <a:xfrm>
            <a:off x="3560689" y="1883619"/>
            <a:ext cx="4148188" cy="1754326"/>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Sélection de 06 coopératives</a:t>
            </a:r>
          </a:p>
          <a:p>
            <a:pPr marL="285750" indent="-285750" algn="just">
              <a:buFontTx/>
              <a:buChar char="-"/>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Sélection de 30 producteurs de cacao de manière aléatoire au sein de coopératives visitées dans la zone de Soubré</a:t>
            </a:r>
          </a:p>
          <a:p>
            <a:pPr marL="285750" indent="-285750" algn="just">
              <a:buFontTx/>
              <a:buChar char="-"/>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Analyse de contenu thématique</a:t>
            </a:r>
            <a:endParaRPr lang="fr-FR" dirty="0">
              <a:latin typeface="Times New Roman" panose="02020603050405020304" pitchFamily="18" charset="0"/>
              <a:ea typeface="Open sans" panose="020B0606030504020204" pitchFamily="34" charset="0"/>
              <a:cs typeface="Times New Roman" panose="02020603050405020304" pitchFamily="18" charset="0"/>
            </a:endParaRPr>
          </a:p>
        </p:txBody>
      </p:sp>
      <p:sp>
        <p:nvSpPr>
          <p:cNvPr id="11" name="ZoneTexte 10">
            <a:extLst>
              <a:ext uri="{FF2B5EF4-FFF2-40B4-BE49-F238E27FC236}">
                <a16:creationId xmlns:a16="http://schemas.microsoft.com/office/drawing/2014/main" id="{A6DBE520-4174-673A-1514-0223908DA7F0}"/>
              </a:ext>
            </a:extLst>
          </p:cNvPr>
          <p:cNvSpPr txBox="1"/>
          <p:nvPr/>
        </p:nvSpPr>
        <p:spPr>
          <a:xfrm>
            <a:off x="170284" y="2112048"/>
            <a:ext cx="2634247" cy="830997"/>
          </a:xfrm>
          <a:prstGeom prst="rect">
            <a:avLst/>
          </a:prstGeom>
          <a:noFill/>
        </p:spPr>
        <p:txBody>
          <a:bodyPr wrap="square" rtlCol="0">
            <a:spAutoFit/>
          </a:bodyPr>
          <a:lstStyle/>
          <a:p>
            <a:r>
              <a:rPr lang="fr-FR" sz="2400" i="0" u="none" strike="noStrike" dirty="0">
                <a:solidFill>
                  <a:srgbClr val="3E8B5A"/>
                </a:solidFill>
                <a:effectLst/>
                <a:latin typeface="Times New Roman" panose="02020603050405020304" pitchFamily="18" charset="0"/>
                <a:cs typeface="Times New Roman" panose="02020603050405020304" pitchFamily="18" charset="0"/>
              </a:rPr>
              <a:t>Méthode qualitative exploratoire</a:t>
            </a:r>
          </a:p>
        </p:txBody>
      </p:sp>
      <p:sp>
        <p:nvSpPr>
          <p:cNvPr id="12" name="ZoneTexte 11">
            <a:extLst>
              <a:ext uri="{FF2B5EF4-FFF2-40B4-BE49-F238E27FC236}">
                <a16:creationId xmlns:a16="http://schemas.microsoft.com/office/drawing/2014/main" id="{C7BD0C4F-EDDC-4749-6406-EE09F53F3AB0}"/>
              </a:ext>
            </a:extLst>
          </p:cNvPr>
          <p:cNvSpPr txBox="1"/>
          <p:nvPr/>
        </p:nvSpPr>
        <p:spPr>
          <a:xfrm>
            <a:off x="2532185" y="3683533"/>
            <a:ext cx="4797381" cy="2585323"/>
          </a:xfrm>
          <a:prstGeom prst="rect">
            <a:avLst/>
          </a:prstGeom>
          <a:noFill/>
        </p:spPr>
        <p:txBody>
          <a:bodyPr wrap="square" rtlCol="0">
            <a:spAutoFit/>
          </a:bodyPr>
          <a:lstStyle/>
          <a:p>
            <a:pPr algn="just"/>
            <a:r>
              <a:rPr lang="fr-FR" dirty="0">
                <a:latin typeface="Times New Roman" panose="02020603050405020304" pitchFamily="18" charset="0"/>
                <a:ea typeface="Open sans" panose="020B0606030504020204" pitchFamily="34" charset="0"/>
                <a:cs typeface="Times New Roman" panose="02020603050405020304" pitchFamily="18" charset="0"/>
              </a:rPr>
              <a:t>- Analyse en composantes principales  (phase quantitative exploratoire);</a:t>
            </a:r>
          </a:p>
          <a:p>
            <a:pPr algn="just"/>
            <a:endParaRPr lang="fr-FR" dirty="0">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Tx/>
              <a:buChar char="-"/>
            </a:pPr>
            <a:r>
              <a:rPr lang="fr-FR" dirty="0">
                <a:latin typeface="Times New Roman" panose="02020603050405020304" pitchFamily="18" charset="0"/>
                <a:ea typeface="Open sans" panose="020B0606030504020204" pitchFamily="34" charset="0"/>
                <a:cs typeface="Times New Roman" panose="02020603050405020304" pitchFamily="18" charset="0"/>
              </a:rPr>
              <a:t>Equations structurelles ( phase quantitative confirmatoire);</a:t>
            </a:r>
          </a:p>
          <a:p>
            <a:pPr algn="just"/>
            <a:endParaRPr lang="fr-FR" dirty="0">
              <a:latin typeface="Times New Roman" panose="02020603050405020304" pitchFamily="18" charset="0"/>
              <a:ea typeface="Open sans" panose="020B0606030504020204" pitchFamily="34" charset="0"/>
              <a:cs typeface="Times New Roman" panose="02020603050405020304" pitchFamily="18" charset="0"/>
            </a:endParaRPr>
          </a:p>
          <a:p>
            <a:pPr algn="just"/>
            <a:r>
              <a:rPr lang="fr-FR" dirty="0">
                <a:latin typeface="Times New Roman" panose="02020603050405020304" pitchFamily="18" charset="0"/>
                <a:ea typeface="Open sans" panose="020B0606030504020204" pitchFamily="34" charset="0"/>
                <a:cs typeface="Times New Roman" panose="02020603050405020304" pitchFamily="18" charset="0"/>
              </a:rPr>
              <a:t>- Recours à la régression économique logistique simple</a:t>
            </a:r>
          </a:p>
          <a:p>
            <a:pPr algn="just"/>
            <a:endParaRPr lang="fr-FR" dirty="0">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2574742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0" y="934045"/>
            <a:ext cx="7865610" cy="707886"/>
          </a:xfrm>
          <a:prstGeom prst="rect">
            <a:avLst/>
          </a:prstGeom>
          <a:noFill/>
        </p:spPr>
        <p:txBody>
          <a:bodyPr wrap="square" rtlCol="0">
            <a:spAutoFit/>
          </a:bodyPr>
          <a:lstStyle/>
          <a:p>
            <a:r>
              <a:rPr lang="fr-FR" sz="4000" b="1" dirty="0">
                <a:solidFill>
                  <a:srgbClr val="414042"/>
                </a:solidFill>
                <a:latin typeface="Times New Roman" panose="02020603050405020304" pitchFamily="18" charset="0"/>
                <a:cs typeface="Times New Roman" panose="02020603050405020304" pitchFamily="18" charset="0"/>
              </a:rPr>
              <a:t>6. Méthodologie (Approche Mixte)</a:t>
            </a:r>
            <a:endParaRPr lang="fr-FR" sz="4000" dirty="0">
              <a:solidFill>
                <a:srgbClr val="414042"/>
              </a:solidFill>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937B9A75-DD3D-F5F9-4DF3-4C705F28782E}"/>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865610" y="776075"/>
            <a:ext cx="3790346" cy="5305849"/>
          </a:xfrm>
          <a:prstGeom prst="rect">
            <a:avLst/>
          </a:prstGeom>
        </p:spPr>
      </p:pic>
      <p:graphicFrame>
        <p:nvGraphicFramePr>
          <p:cNvPr id="2" name="Tableau 1">
            <a:extLst>
              <a:ext uri="{FF2B5EF4-FFF2-40B4-BE49-F238E27FC236}">
                <a16:creationId xmlns:a16="http://schemas.microsoft.com/office/drawing/2014/main" id="{58239FE8-B090-813B-448E-9652B86464CE}"/>
              </a:ext>
            </a:extLst>
          </p:cNvPr>
          <p:cNvGraphicFramePr>
            <a:graphicFrameLocks noGrp="1"/>
          </p:cNvGraphicFramePr>
          <p:nvPr>
            <p:extLst>
              <p:ext uri="{D42A27DB-BD31-4B8C-83A1-F6EECF244321}">
                <p14:modId xmlns:p14="http://schemas.microsoft.com/office/powerpoint/2010/main" val="1208245997"/>
              </p:ext>
            </p:extLst>
          </p:nvPr>
        </p:nvGraphicFramePr>
        <p:xfrm>
          <a:off x="142458" y="2595397"/>
          <a:ext cx="7594774" cy="3000012"/>
        </p:xfrm>
        <a:graphic>
          <a:graphicData uri="http://schemas.openxmlformats.org/drawingml/2006/table">
            <a:tbl>
              <a:tblPr firstRow="1" firstCol="1" bandRow="1">
                <a:tableStyleId>{5C22544A-7EE6-4342-B048-85BDC9FD1C3A}</a:tableStyleId>
              </a:tblPr>
              <a:tblGrid>
                <a:gridCol w="2561272">
                  <a:extLst>
                    <a:ext uri="{9D8B030D-6E8A-4147-A177-3AD203B41FA5}">
                      <a16:colId xmlns:a16="http://schemas.microsoft.com/office/drawing/2014/main" val="1531976484"/>
                    </a:ext>
                  </a:extLst>
                </a:gridCol>
                <a:gridCol w="2516751">
                  <a:extLst>
                    <a:ext uri="{9D8B030D-6E8A-4147-A177-3AD203B41FA5}">
                      <a16:colId xmlns:a16="http://schemas.microsoft.com/office/drawing/2014/main" val="2410023298"/>
                    </a:ext>
                  </a:extLst>
                </a:gridCol>
                <a:gridCol w="2516751">
                  <a:extLst>
                    <a:ext uri="{9D8B030D-6E8A-4147-A177-3AD203B41FA5}">
                      <a16:colId xmlns:a16="http://schemas.microsoft.com/office/drawing/2014/main" val="1758985698"/>
                    </a:ext>
                  </a:extLst>
                </a:gridCol>
              </a:tblGrid>
              <a:tr h="492403">
                <a:tc rowSpan="2">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Circuit de commercialisation</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07000"/>
                        </a:lnSpc>
                        <a:spcAft>
                          <a:spcPts val="800"/>
                        </a:spcAft>
                      </a:pPr>
                      <a:r>
                        <a:rPr lang="fr-FR" sz="2400">
                          <a:effectLst/>
                          <a:latin typeface="Times New Roman" panose="02020603050405020304" pitchFamily="18" charset="0"/>
                          <a:cs typeface="Times New Roman" panose="02020603050405020304" pitchFamily="18" charset="0"/>
                        </a:rPr>
                        <a:t>Effectif</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fr-FR"/>
                    </a:p>
                  </a:txBody>
                  <a:tcPr/>
                </a:tc>
                <a:extLst>
                  <a:ext uri="{0D108BD9-81ED-4DB2-BD59-A6C34878D82A}">
                    <a16:rowId xmlns:a16="http://schemas.microsoft.com/office/drawing/2014/main" val="1861581757"/>
                  </a:ext>
                </a:extLst>
              </a:tr>
              <a:tr h="1030400">
                <a:tc vMerge="1">
                  <a:txBody>
                    <a:bodyPr/>
                    <a:lstStyle/>
                    <a:p>
                      <a:endParaRPr lang="fr-FR"/>
                    </a:p>
                  </a:txBody>
                  <a:tcPr/>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Enquête exploratoire</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Enquête confirmatoire</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7501100"/>
                  </a:ext>
                </a:extLst>
              </a:tr>
              <a:tr h="492403">
                <a:tc>
                  <a:txBody>
                    <a:bodyPr/>
                    <a:lstStyle/>
                    <a:p>
                      <a:pPr algn="ctr">
                        <a:lnSpc>
                          <a:spcPct val="107000"/>
                        </a:lnSpc>
                        <a:spcAft>
                          <a:spcPts val="800"/>
                        </a:spcAft>
                      </a:pPr>
                      <a:r>
                        <a:rPr lang="fr-FR" sz="2400">
                          <a:effectLst/>
                          <a:latin typeface="Times New Roman" panose="02020603050405020304" pitchFamily="18" charset="0"/>
                          <a:cs typeface="Times New Roman" panose="02020603050405020304" pitchFamily="18" charset="0"/>
                        </a:rPr>
                        <a:t>Pisteur</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254</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260</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4621254"/>
                  </a:ext>
                </a:extLst>
              </a:tr>
              <a:tr h="492403">
                <a:tc>
                  <a:txBody>
                    <a:bodyPr/>
                    <a:lstStyle/>
                    <a:p>
                      <a:pPr algn="ctr">
                        <a:lnSpc>
                          <a:spcPct val="107000"/>
                        </a:lnSpc>
                        <a:spcAft>
                          <a:spcPts val="800"/>
                        </a:spcAft>
                      </a:pPr>
                      <a:r>
                        <a:rPr lang="fr-FR" sz="2400">
                          <a:effectLst/>
                          <a:latin typeface="Times New Roman" panose="02020603050405020304" pitchFamily="18" charset="0"/>
                          <a:cs typeface="Times New Roman" panose="02020603050405020304" pitchFamily="18" charset="0"/>
                        </a:rPr>
                        <a:t>Coopérative</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a:effectLst/>
                          <a:latin typeface="Times New Roman" panose="02020603050405020304" pitchFamily="18" charset="0"/>
                          <a:cs typeface="Times New Roman" panose="02020603050405020304" pitchFamily="18" charset="0"/>
                        </a:rPr>
                        <a:t>40</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45</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87363542"/>
                  </a:ext>
                </a:extLst>
              </a:tr>
              <a:tr h="492403">
                <a:tc>
                  <a:txBody>
                    <a:bodyPr/>
                    <a:lstStyle/>
                    <a:p>
                      <a:pPr algn="ctr">
                        <a:lnSpc>
                          <a:spcPct val="107000"/>
                        </a:lnSpc>
                        <a:spcAft>
                          <a:spcPts val="800"/>
                        </a:spcAft>
                      </a:pPr>
                      <a:r>
                        <a:rPr lang="fr-FR" sz="2400">
                          <a:effectLst/>
                          <a:latin typeface="Times New Roman" panose="02020603050405020304" pitchFamily="18" charset="0"/>
                          <a:cs typeface="Times New Roman" panose="02020603050405020304" pitchFamily="18" charset="0"/>
                        </a:rPr>
                        <a:t>Total</a:t>
                      </a:r>
                      <a:endParaRPr lang="fr-FR"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294</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fr-FR" sz="2400" dirty="0">
                          <a:effectLst/>
                          <a:latin typeface="Times New Roman" panose="02020603050405020304" pitchFamily="18" charset="0"/>
                          <a:cs typeface="Times New Roman" panose="02020603050405020304" pitchFamily="18" charset="0"/>
                        </a:rPr>
                        <a:t>305</a:t>
                      </a:r>
                      <a:endParaRPr lang="fr-FR"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4208007"/>
                  </a:ext>
                </a:extLst>
              </a:tr>
            </a:tbl>
          </a:graphicData>
        </a:graphic>
      </p:graphicFrame>
      <p:sp>
        <p:nvSpPr>
          <p:cNvPr id="4" name="ZoneTexte 3">
            <a:extLst>
              <a:ext uri="{FF2B5EF4-FFF2-40B4-BE49-F238E27FC236}">
                <a16:creationId xmlns:a16="http://schemas.microsoft.com/office/drawing/2014/main" id="{ADDF33D3-221F-15CB-CBFD-C40577D5CD24}"/>
              </a:ext>
            </a:extLst>
          </p:cNvPr>
          <p:cNvSpPr txBox="1"/>
          <p:nvPr/>
        </p:nvSpPr>
        <p:spPr>
          <a:xfrm>
            <a:off x="142458" y="1888737"/>
            <a:ext cx="6210886" cy="369332"/>
          </a:xfrm>
          <a:prstGeom prst="rect">
            <a:avLst/>
          </a:prstGeom>
          <a:noFill/>
        </p:spPr>
        <p:txBody>
          <a:bodyPr wrap="square">
            <a:spAutoFit/>
          </a:bodyPr>
          <a:lstStyle/>
          <a:p>
            <a:pPr marL="0" indent="0">
              <a:buNone/>
            </a:pPr>
            <a:r>
              <a:rPr lang="fr-FR" sz="1800" dirty="0">
                <a:latin typeface="Times New Roman" panose="02020603050405020304" pitchFamily="18" charset="0"/>
                <a:cs typeface="Times New Roman" panose="02020603050405020304" pitchFamily="18" charset="0"/>
              </a:rPr>
              <a:t>Tableau </a:t>
            </a:r>
            <a:r>
              <a:rPr lang="fr-FR" dirty="0">
                <a:latin typeface="Times New Roman" panose="02020603050405020304" pitchFamily="18" charset="0"/>
                <a:cs typeface="Times New Roman" panose="02020603050405020304" pitchFamily="18" charset="0"/>
              </a:rPr>
              <a:t>1</a:t>
            </a:r>
            <a:r>
              <a:rPr lang="fr-FR" sz="1800" dirty="0">
                <a:latin typeface="Times New Roman" panose="02020603050405020304" pitchFamily="18" charset="0"/>
                <a:cs typeface="Times New Roman" panose="02020603050405020304" pitchFamily="18" charset="0"/>
              </a:rPr>
              <a:t>: Structure de l’échantillon (Phase quantitative)</a:t>
            </a:r>
          </a:p>
        </p:txBody>
      </p:sp>
    </p:spTree>
    <p:extLst>
      <p:ext uri="{BB962C8B-B14F-4D97-AF65-F5344CB8AC3E}">
        <p14:creationId xmlns:p14="http://schemas.microsoft.com/office/powerpoint/2010/main" val="720662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769441"/>
          </a:xfrm>
          <a:prstGeom prst="rect">
            <a:avLst/>
          </a:prstGeom>
          <a:noFill/>
        </p:spPr>
        <p:txBody>
          <a:bodyPr wrap="square" rtlCol="0">
            <a:spAutoFit/>
          </a:bodyPr>
          <a:lstStyle/>
          <a:p>
            <a:r>
              <a:rPr lang="fr-FR" sz="4400" b="1" dirty="0">
                <a:solidFill>
                  <a:schemeClr val="bg1"/>
                </a:solidFill>
                <a:latin typeface="Times New Roman" panose="02020603050405020304" pitchFamily="18" charset="0"/>
                <a:cs typeface="Times New Roman" panose="02020603050405020304" pitchFamily="18" charset="0"/>
              </a:rPr>
              <a:t>Résultats</a:t>
            </a:r>
            <a:endParaRPr lang="fr-FR" sz="4400" dirty="0">
              <a:solidFill>
                <a:schemeClr val="bg1"/>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C3051F95-4386-415C-5206-8428D2EC3DA1}"/>
              </a:ext>
            </a:extLst>
          </p:cNvPr>
          <p:cNvSpPr txBox="1"/>
          <p:nvPr/>
        </p:nvSpPr>
        <p:spPr>
          <a:xfrm>
            <a:off x="927546" y="2843376"/>
            <a:ext cx="3052374" cy="707886"/>
          </a:xfrm>
          <a:prstGeom prst="rect">
            <a:avLst/>
          </a:prstGeom>
          <a:noFill/>
        </p:spPr>
        <p:txBody>
          <a:bodyPr wrap="square" rtlCol="0">
            <a:spAutoFit/>
          </a:bodyPr>
          <a:lstStyle/>
          <a:p>
            <a:pPr algn="just"/>
            <a:r>
              <a:rPr lang="fr-FR" sz="2000" dirty="0">
                <a:solidFill>
                  <a:schemeClr val="bg1"/>
                </a:solidFill>
                <a:latin typeface="Times New Roman" panose="02020603050405020304" pitchFamily="18" charset="0"/>
                <a:cs typeface="Times New Roman" panose="02020603050405020304" pitchFamily="18" charset="0"/>
              </a:rPr>
              <a:t>Résultat phase qualitative exploratoire</a:t>
            </a:r>
            <a:endParaRPr lang="fr-FR" sz="2000" i="0" u="none" strike="noStrike" dirty="0">
              <a:solidFill>
                <a:schemeClr val="bg1"/>
              </a:solidFill>
              <a:effectLst/>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ED550C9B-6237-AB6A-B2B5-53CEA2FCC38F}"/>
              </a:ext>
            </a:extLst>
          </p:cNvPr>
          <p:cNvSpPr txBox="1"/>
          <p:nvPr/>
        </p:nvSpPr>
        <p:spPr>
          <a:xfrm>
            <a:off x="985659" y="4015746"/>
            <a:ext cx="3049464" cy="1415772"/>
          </a:xfrm>
          <a:prstGeom prst="rect">
            <a:avLst/>
          </a:prstGeom>
          <a:noFill/>
        </p:spPr>
        <p:txBody>
          <a:bodyPr wrap="square" rtlCol="0">
            <a:spAutoFit/>
          </a:bodyPr>
          <a:lstStyle/>
          <a:p>
            <a:pPr algn="just"/>
            <a:r>
              <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rPr>
              <a:t>Tableau 2: Facteurs qui guident le choix du canal de commercialisation du producteur de cacao</a:t>
            </a:r>
          </a:p>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6" name="Tableau 5">
            <a:extLst>
              <a:ext uri="{FF2B5EF4-FFF2-40B4-BE49-F238E27FC236}">
                <a16:creationId xmlns:a16="http://schemas.microsoft.com/office/drawing/2014/main" id="{7C63A26C-129C-A287-1768-42DC95A73C3A}"/>
              </a:ext>
            </a:extLst>
          </p:cNvPr>
          <p:cNvGraphicFramePr>
            <a:graphicFrameLocks noGrp="1"/>
          </p:cNvGraphicFramePr>
          <p:nvPr>
            <p:extLst>
              <p:ext uri="{D42A27DB-BD31-4B8C-83A1-F6EECF244321}">
                <p14:modId xmlns:p14="http://schemas.microsoft.com/office/powerpoint/2010/main" val="277690313"/>
              </p:ext>
            </p:extLst>
          </p:nvPr>
        </p:nvGraphicFramePr>
        <p:xfrm>
          <a:off x="4417765" y="826254"/>
          <a:ext cx="7774235" cy="5232119"/>
        </p:xfrm>
        <a:graphic>
          <a:graphicData uri="http://schemas.openxmlformats.org/drawingml/2006/table">
            <a:tbl>
              <a:tblPr firstRow="1" firstCol="1" bandRow="1">
                <a:tableStyleId>{5C22544A-7EE6-4342-B048-85BDC9FD1C3A}</a:tableStyleId>
              </a:tblPr>
              <a:tblGrid>
                <a:gridCol w="3613062">
                  <a:extLst>
                    <a:ext uri="{9D8B030D-6E8A-4147-A177-3AD203B41FA5}">
                      <a16:colId xmlns:a16="http://schemas.microsoft.com/office/drawing/2014/main" val="2187578783"/>
                    </a:ext>
                  </a:extLst>
                </a:gridCol>
                <a:gridCol w="1851256">
                  <a:extLst>
                    <a:ext uri="{9D8B030D-6E8A-4147-A177-3AD203B41FA5}">
                      <a16:colId xmlns:a16="http://schemas.microsoft.com/office/drawing/2014/main" val="862388031"/>
                    </a:ext>
                  </a:extLst>
                </a:gridCol>
                <a:gridCol w="2309917">
                  <a:extLst>
                    <a:ext uri="{9D8B030D-6E8A-4147-A177-3AD203B41FA5}">
                      <a16:colId xmlns:a16="http://schemas.microsoft.com/office/drawing/2014/main" val="2534732625"/>
                    </a:ext>
                  </a:extLst>
                </a:gridCol>
              </a:tblGrid>
              <a:tr h="572989">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Modalité de réponses</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Nombre d'apparitions</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Pourcentage</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3351167627"/>
                  </a:ext>
                </a:extLst>
              </a:tr>
              <a:tr h="539855">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Confiance</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16</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7,18%</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2639892448"/>
                  </a:ext>
                </a:extLst>
              </a:tr>
              <a:tr h="457961">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Circuit connu de tous</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21</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9,42%</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1782205456"/>
                  </a:ext>
                </a:extLst>
              </a:tr>
              <a:tr h="572989">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Négocier le délai de paiement de la production (relation personnelle)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36</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16,14%</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1531650853"/>
                  </a:ext>
                </a:extLst>
              </a:tr>
              <a:tr h="572989">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Facilité de vendre à l'acheteur (accessibilité)</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18</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8,07%</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2855219148"/>
                  </a:ext>
                </a:extLst>
              </a:tr>
              <a:tr h="276501">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Payer cash (pas de dépôt vente) </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38</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17,04%</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4125236400"/>
                  </a:ext>
                </a:extLst>
              </a:tr>
              <a:tr h="276501">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Prix meilleur</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14</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6,28%</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1630502574"/>
                  </a:ext>
                </a:extLst>
              </a:tr>
              <a:tr h="572989">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Frais de transport supporté par l'acheteur</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28</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a:effectLst/>
                          <a:latin typeface="Times New Roman" panose="02020603050405020304" pitchFamily="18" charset="0"/>
                          <a:cs typeface="Times New Roman" panose="02020603050405020304" pitchFamily="18" charset="0"/>
                        </a:rPr>
                        <a:t>12,55%</a:t>
                      </a:r>
                      <a:endParaRPr lang="fr-FR"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2941061096"/>
                  </a:ext>
                </a:extLst>
              </a:tr>
              <a:tr h="276501">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Appui financier ou crédit</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17</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7,62%</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2952893741"/>
                  </a:ext>
                </a:extLst>
              </a:tr>
              <a:tr h="572989">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Appui non financier (engrais, herbicides et autres)</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35</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15,70%</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2002352129"/>
                  </a:ext>
                </a:extLst>
              </a:tr>
              <a:tr h="539855">
                <a:tc>
                  <a:txBody>
                    <a:bodyPr/>
                    <a:lstStyle/>
                    <a:p>
                      <a:pPr>
                        <a:lnSpc>
                          <a:spcPct val="107000"/>
                        </a:lnSpc>
                        <a:spcAft>
                          <a:spcPts val="800"/>
                        </a:spcAft>
                      </a:pPr>
                      <a:r>
                        <a:rPr lang="fr-FR" sz="1600" dirty="0">
                          <a:effectLst/>
                          <a:latin typeface="Times New Roman" panose="02020603050405020304" pitchFamily="18" charset="0"/>
                          <a:cs typeface="Times New Roman" panose="02020603050405020304" pitchFamily="18" charset="0"/>
                        </a:rPr>
                        <a:t>Total</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223</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tc>
                  <a:txBody>
                    <a:bodyPr/>
                    <a:lstStyle/>
                    <a:p>
                      <a:pPr algn="ctr">
                        <a:lnSpc>
                          <a:spcPct val="107000"/>
                        </a:lnSpc>
                        <a:spcAft>
                          <a:spcPts val="800"/>
                        </a:spcAft>
                      </a:pPr>
                      <a:r>
                        <a:rPr lang="fr-FR" sz="1600" dirty="0">
                          <a:effectLst/>
                          <a:latin typeface="Times New Roman" panose="02020603050405020304" pitchFamily="18" charset="0"/>
                          <a:cs typeface="Times New Roman" panose="02020603050405020304" pitchFamily="18" charset="0"/>
                        </a:rPr>
                        <a:t>100%</a:t>
                      </a:r>
                      <a:endParaRPr lang="fr-FR"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0161" marR="40161" marT="0" marB="0" anchor="b"/>
                </a:tc>
                <a:extLst>
                  <a:ext uri="{0D108BD9-81ED-4DB2-BD59-A6C34878D82A}">
                    <a16:rowId xmlns:a16="http://schemas.microsoft.com/office/drawing/2014/main" val="1810961186"/>
                  </a:ext>
                </a:extLst>
              </a:tr>
            </a:tbl>
          </a:graphicData>
        </a:graphic>
      </p:graphicFrame>
    </p:spTree>
    <p:extLst>
      <p:ext uri="{BB962C8B-B14F-4D97-AF65-F5344CB8AC3E}">
        <p14:creationId xmlns:p14="http://schemas.microsoft.com/office/powerpoint/2010/main" val="2541182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769441"/>
          </a:xfrm>
          <a:prstGeom prst="rect">
            <a:avLst/>
          </a:prstGeom>
          <a:noFill/>
        </p:spPr>
        <p:txBody>
          <a:bodyPr wrap="square" rtlCol="0">
            <a:spAutoFit/>
          </a:bodyPr>
          <a:lstStyle/>
          <a:p>
            <a:r>
              <a:rPr lang="fr-FR" sz="4400" b="1" dirty="0">
                <a:solidFill>
                  <a:schemeClr val="bg1"/>
                </a:solidFill>
                <a:latin typeface="Times New Roman" panose="02020603050405020304" pitchFamily="18" charset="0"/>
                <a:cs typeface="Times New Roman" panose="02020603050405020304" pitchFamily="18" charset="0"/>
              </a:rPr>
              <a:t>Résultats</a:t>
            </a:r>
            <a:endParaRPr lang="fr-FR" sz="4400" dirty="0">
              <a:solidFill>
                <a:schemeClr val="bg1"/>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C3051F95-4386-415C-5206-8428D2EC3DA1}"/>
              </a:ext>
            </a:extLst>
          </p:cNvPr>
          <p:cNvSpPr txBox="1"/>
          <p:nvPr/>
        </p:nvSpPr>
        <p:spPr>
          <a:xfrm>
            <a:off x="927546" y="2843376"/>
            <a:ext cx="3052374" cy="707886"/>
          </a:xfrm>
          <a:prstGeom prst="rect">
            <a:avLst/>
          </a:prstGeom>
          <a:noFill/>
        </p:spPr>
        <p:txBody>
          <a:bodyPr wrap="square" rtlCol="0">
            <a:spAutoFit/>
          </a:bodyPr>
          <a:lstStyle/>
          <a:p>
            <a:pPr algn="just"/>
            <a:r>
              <a:rPr lang="fr-FR" sz="2000" dirty="0">
                <a:solidFill>
                  <a:schemeClr val="bg1"/>
                </a:solidFill>
                <a:latin typeface="Times New Roman" panose="02020603050405020304" pitchFamily="18" charset="0"/>
                <a:cs typeface="Times New Roman" panose="02020603050405020304" pitchFamily="18" charset="0"/>
              </a:rPr>
              <a:t>Résultat phase qualitative exploratoire</a:t>
            </a:r>
            <a:endParaRPr lang="fr-FR" sz="2000" i="0" u="none" strike="noStrike" dirty="0">
              <a:solidFill>
                <a:schemeClr val="bg1"/>
              </a:solidFill>
              <a:effectLst/>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ED550C9B-6237-AB6A-B2B5-53CEA2FCC38F}"/>
              </a:ext>
            </a:extLst>
          </p:cNvPr>
          <p:cNvSpPr txBox="1"/>
          <p:nvPr/>
        </p:nvSpPr>
        <p:spPr>
          <a:xfrm>
            <a:off x="985659" y="4015746"/>
            <a:ext cx="3049464" cy="861774"/>
          </a:xfrm>
          <a:prstGeom prst="rect">
            <a:avLst/>
          </a:prstGeom>
          <a:noFill/>
        </p:spPr>
        <p:txBody>
          <a:bodyPr wrap="square" rtlCol="0">
            <a:spAutoFit/>
          </a:bodyPr>
          <a:lstStyle/>
          <a:p>
            <a:pPr algn="just"/>
            <a:r>
              <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rPr>
              <a:t>Tableau 3: Crise, choix du canal de commercialisation</a:t>
            </a:r>
          </a:p>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3" name="Tableau 2">
            <a:extLst>
              <a:ext uri="{FF2B5EF4-FFF2-40B4-BE49-F238E27FC236}">
                <a16:creationId xmlns:a16="http://schemas.microsoft.com/office/drawing/2014/main" id="{D1438F72-E4F4-8C47-4C5E-DFB63034D211}"/>
              </a:ext>
            </a:extLst>
          </p:cNvPr>
          <p:cNvGraphicFramePr>
            <a:graphicFrameLocks noGrp="1"/>
          </p:cNvGraphicFramePr>
          <p:nvPr>
            <p:extLst>
              <p:ext uri="{D42A27DB-BD31-4B8C-83A1-F6EECF244321}">
                <p14:modId xmlns:p14="http://schemas.microsoft.com/office/powerpoint/2010/main" val="1287245457"/>
              </p:ext>
            </p:extLst>
          </p:nvPr>
        </p:nvGraphicFramePr>
        <p:xfrm>
          <a:off x="4392705" y="789677"/>
          <a:ext cx="6932518" cy="5268693"/>
        </p:xfrm>
        <a:graphic>
          <a:graphicData uri="http://schemas.openxmlformats.org/drawingml/2006/table">
            <a:tbl>
              <a:tblPr firstRow="1" firstCol="1" bandRow="1">
                <a:tableStyleId>{5C22544A-7EE6-4342-B048-85BDC9FD1C3A}</a:tableStyleId>
              </a:tblPr>
              <a:tblGrid>
                <a:gridCol w="881253">
                  <a:extLst>
                    <a:ext uri="{9D8B030D-6E8A-4147-A177-3AD203B41FA5}">
                      <a16:colId xmlns:a16="http://schemas.microsoft.com/office/drawing/2014/main" val="2262172481"/>
                    </a:ext>
                  </a:extLst>
                </a:gridCol>
                <a:gridCol w="1299847">
                  <a:extLst>
                    <a:ext uri="{9D8B030D-6E8A-4147-A177-3AD203B41FA5}">
                      <a16:colId xmlns:a16="http://schemas.microsoft.com/office/drawing/2014/main" val="3608108460"/>
                    </a:ext>
                  </a:extLst>
                </a:gridCol>
                <a:gridCol w="2866984">
                  <a:extLst>
                    <a:ext uri="{9D8B030D-6E8A-4147-A177-3AD203B41FA5}">
                      <a16:colId xmlns:a16="http://schemas.microsoft.com/office/drawing/2014/main" val="4168992158"/>
                    </a:ext>
                  </a:extLst>
                </a:gridCol>
                <a:gridCol w="1884434">
                  <a:extLst>
                    <a:ext uri="{9D8B030D-6E8A-4147-A177-3AD203B41FA5}">
                      <a16:colId xmlns:a16="http://schemas.microsoft.com/office/drawing/2014/main" val="1829576409"/>
                    </a:ext>
                  </a:extLst>
                </a:gridCol>
              </a:tblGrid>
              <a:tr h="431280">
                <a:tc gridSpan="2">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Variable</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h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Description</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Proportion</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1123197427"/>
                  </a:ext>
                </a:extLst>
              </a:tr>
              <a:tr h="617994">
                <a:tc rowSpan="7">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Nature de crise</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rowSpan="2">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Economique</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Baisse des prix au producteur</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100%</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2249024737"/>
                  </a:ext>
                </a:extLst>
              </a:tr>
              <a:tr h="617994">
                <a:tc vMerge="1">
                  <a:txBody>
                    <a:bodyPr/>
                    <a:lstStyle/>
                    <a:p>
                      <a:endParaRPr lang="fr-FR"/>
                    </a:p>
                  </a:txBody>
                  <a:tcPr/>
                </a:tc>
                <a:tc v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Hausse des prix des intrants (engrais, herbicides, fongicides)</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100%</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1282082383"/>
                  </a:ext>
                </a:extLst>
              </a:tr>
              <a:tr h="431280">
                <a:tc vMerge="1">
                  <a:txBody>
                    <a:bodyPr/>
                    <a:lstStyle/>
                    <a:p>
                      <a:endParaRPr lang="fr-FR"/>
                    </a:p>
                  </a:txBody>
                  <a:tcPr/>
                </a:tc>
                <a:tc rowSpan="2">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Social</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Maladie</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95%</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4016969426"/>
                  </a:ext>
                </a:extLst>
              </a:tr>
              <a:tr h="431280">
                <a:tc vMerge="1">
                  <a:txBody>
                    <a:bodyPr/>
                    <a:lstStyle/>
                    <a:p>
                      <a:endParaRPr lang="fr-FR"/>
                    </a:p>
                  </a:txBody>
                  <a:tcPr/>
                </a:tc>
                <a:tc v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Décès</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70%</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2187838657"/>
                  </a:ext>
                </a:extLst>
              </a:tr>
              <a:tr h="431280">
                <a:tc vMerge="1">
                  <a:txBody>
                    <a:bodyPr/>
                    <a:lstStyle/>
                    <a:p>
                      <a:endParaRPr lang="fr-FR"/>
                    </a:p>
                  </a:txBody>
                  <a:tcPr/>
                </a:tc>
                <a:tc rowSpan="2">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Agronomique</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Baisse de la production</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100%</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72922324"/>
                  </a:ext>
                </a:extLst>
              </a:tr>
              <a:tr h="617994">
                <a:tc vMerge="1">
                  <a:txBody>
                    <a:bodyPr/>
                    <a:lstStyle/>
                    <a:p>
                      <a:endParaRPr lang="fr-FR"/>
                    </a:p>
                  </a:txBody>
                  <a:tcPr/>
                </a:tc>
                <a:tc v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Maladie du verger de cacao</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90%</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2908027409"/>
                  </a:ext>
                </a:extLst>
              </a:tr>
              <a:tr h="431280">
                <a:tc v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Sanitaire</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Covid-19</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a:effectLst/>
                          <a:latin typeface="Times New Roman" panose="02020603050405020304" pitchFamily="18" charset="0"/>
                          <a:cs typeface="Times New Roman" panose="02020603050405020304" pitchFamily="18" charset="0"/>
                        </a:rPr>
                        <a:t>100%</a:t>
                      </a:r>
                      <a:endParaRPr lang="fr-FR" sz="1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1275131801"/>
                  </a:ext>
                </a:extLst>
              </a:tr>
              <a:tr h="640317">
                <a:tc rowSpan="2" gridSpan="2">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effectLst/>
                          <a:latin typeface="Times New Roman" panose="02020603050405020304" pitchFamily="18" charset="0"/>
                          <a:cs typeface="Times New Roman" panose="02020603050405020304" pitchFamily="18" charset="0"/>
                        </a:rPr>
                        <a:t>Choix du circuit de commercialisation</a:t>
                      </a:r>
                      <a:endParaRPr lang="fr-FR"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rowSpan="2" h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solidFill>
                            <a:srgbClr val="FF0000"/>
                          </a:solidFill>
                          <a:effectLst/>
                          <a:latin typeface="Times New Roman" panose="02020603050405020304" pitchFamily="18" charset="0"/>
                          <a:cs typeface="Times New Roman" panose="02020603050405020304" pitchFamily="18" charset="0"/>
                        </a:rPr>
                        <a:t>Coopérative</a:t>
                      </a:r>
                      <a:endParaRPr lang="fr-F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solidFill>
                            <a:srgbClr val="FF0000"/>
                          </a:solidFill>
                          <a:effectLst/>
                          <a:latin typeface="Times New Roman" panose="02020603050405020304" pitchFamily="18" charset="0"/>
                          <a:cs typeface="Times New Roman" panose="02020603050405020304" pitchFamily="18" charset="0"/>
                        </a:rPr>
                        <a:t>38%</a:t>
                      </a:r>
                      <a:endParaRPr lang="fr-F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1952161333"/>
                  </a:ext>
                </a:extLst>
              </a:tr>
              <a:tr h="617994">
                <a:tc gridSpan="2" vMerge="1">
                  <a:txBody>
                    <a:bodyPr/>
                    <a:lstStyle/>
                    <a:p>
                      <a:endParaRPr lang="fr-FR"/>
                    </a:p>
                  </a:txBody>
                  <a:tcPr/>
                </a:tc>
                <a:tc hMerge="1" vMerge="1">
                  <a:txBody>
                    <a:bodyPr/>
                    <a:lstStyle/>
                    <a:p>
                      <a:endParaRPr lang="fr-FR"/>
                    </a:p>
                  </a:txBody>
                  <a:tcP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solidFill>
                            <a:srgbClr val="FF0000"/>
                          </a:solidFill>
                          <a:effectLst/>
                          <a:latin typeface="Times New Roman" panose="02020603050405020304" pitchFamily="18" charset="0"/>
                          <a:cs typeface="Times New Roman" panose="02020603050405020304" pitchFamily="18" charset="0"/>
                        </a:rPr>
                        <a:t>Hors Coopérative (pisteur)</a:t>
                      </a:r>
                      <a:endParaRPr lang="fr-F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tc>
                  <a:txBody>
                    <a:bodyPr/>
                    <a:lstStyle/>
                    <a:p>
                      <a:pPr algn="ctr">
                        <a:lnSpc>
                          <a:spcPct val="150000"/>
                        </a:lnSpc>
                        <a:spcAft>
                          <a:spcPts val="10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r-FR" sz="1100" kern="1400" dirty="0">
                          <a:solidFill>
                            <a:srgbClr val="FF0000"/>
                          </a:solidFill>
                          <a:effectLst/>
                          <a:latin typeface="Times New Roman" panose="02020603050405020304" pitchFamily="18" charset="0"/>
                          <a:cs typeface="Times New Roman" panose="02020603050405020304" pitchFamily="18" charset="0"/>
                        </a:rPr>
                        <a:t>62%</a:t>
                      </a:r>
                      <a:endParaRPr lang="fr-FR" sz="1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1884" marR="41884" marT="0" marB="0" anchor="ctr"/>
                </a:tc>
                <a:extLst>
                  <a:ext uri="{0D108BD9-81ED-4DB2-BD59-A6C34878D82A}">
                    <a16:rowId xmlns:a16="http://schemas.microsoft.com/office/drawing/2014/main" val="4234230288"/>
                  </a:ext>
                </a:extLst>
              </a:tr>
            </a:tbl>
          </a:graphicData>
        </a:graphic>
      </p:graphicFrame>
    </p:spTree>
    <p:extLst>
      <p:ext uri="{BB962C8B-B14F-4D97-AF65-F5344CB8AC3E}">
        <p14:creationId xmlns:p14="http://schemas.microsoft.com/office/powerpoint/2010/main" val="3372555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3558984" cy="5305849"/>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1156446" y="1369253"/>
            <a:ext cx="3236259" cy="769441"/>
          </a:xfrm>
          <a:prstGeom prst="rect">
            <a:avLst/>
          </a:prstGeom>
          <a:noFill/>
        </p:spPr>
        <p:txBody>
          <a:bodyPr wrap="square" rtlCol="0">
            <a:spAutoFit/>
          </a:bodyPr>
          <a:lstStyle/>
          <a:p>
            <a:r>
              <a:rPr lang="fr-FR" sz="4400" b="1" dirty="0">
                <a:solidFill>
                  <a:schemeClr val="bg1"/>
                </a:solidFill>
                <a:latin typeface="Times New Roman" panose="02020603050405020304" pitchFamily="18" charset="0"/>
                <a:cs typeface="Times New Roman" panose="02020603050405020304" pitchFamily="18" charset="0"/>
              </a:rPr>
              <a:t>Résultats</a:t>
            </a:r>
            <a:endParaRPr lang="fr-FR" sz="4400" dirty="0">
              <a:solidFill>
                <a:schemeClr val="bg1"/>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C3051F95-4386-415C-5206-8428D2EC3DA1}"/>
              </a:ext>
            </a:extLst>
          </p:cNvPr>
          <p:cNvSpPr txBox="1"/>
          <p:nvPr/>
        </p:nvSpPr>
        <p:spPr>
          <a:xfrm>
            <a:off x="927546" y="2843376"/>
            <a:ext cx="3052374" cy="707886"/>
          </a:xfrm>
          <a:prstGeom prst="rect">
            <a:avLst/>
          </a:prstGeom>
          <a:noFill/>
        </p:spPr>
        <p:txBody>
          <a:bodyPr wrap="square" rtlCol="0">
            <a:spAutoFit/>
          </a:bodyPr>
          <a:lstStyle/>
          <a:p>
            <a:pPr algn="just"/>
            <a:r>
              <a:rPr lang="fr-FR" sz="2000" dirty="0">
                <a:solidFill>
                  <a:schemeClr val="bg1"/>
                </a:solidFill>
                <a:latin typeface="Times New Roman" panose="02020603050405020304" pitchFamily="18" charset="0"/>
                <a:cs typeface="Times New Roman" panose="02020603050405020304" pitchFamily="18" charset="0"/>
              </a:rPr>
              <a:t>Résultat phase qualitative exploratoire</a:t>
            </a:r>
            <a:endParaRPr lang="fr-FR" sz="2000" i="0" u="none" strike="noStrike" dirty="0">
              <a:solidFill>
                <a:schemeClr val="bg1"/>
              </a:solidFill>
              <a:effectLst/>
              <a:latin typeface="Times New Roman" panose="02020603050405020304" pitchFamily="18" charset="0"/>
              <a:cs typeface="Times New Roman" panose="02020603050405020304" pitchFamily="18" charset="0"/>
            </a:endParaRPr>
          </a:p>
        </p:txBody>
      </p:sp>
      <p:sp>
        <p:nvSpPr>
          <p:cNvPr id="14" name="ZoneTexte 13">
            <a:extLst>
              <a:ext uri="{FF2B5EF4-FFF2-40B4-BE49-F238E27FC236}">
                <a16:creationId xmlns:a16="http://schemas.microsoft.com/office/drawing/2014/main" id="{ED550C9B-6237-AB6A-B2B5-53CEA2FCC38F}"/>
              </a:ext>
            </a:extLst>
          </p:cNvPr>
          <p:cNvSpPr txBox="1"/>
          <p:nvPr/>
        </p:nvSpPr>
        <p:spPr>
          <a:xfrm>
            <a:off x="985659" y="4015746"/>
            <a:ext cx="3049464" cy="1415772"/>
          </a:xfrm>
          <a:prstGeom prst="rect">
            <a:avLst/>
          </a:prstGeom>
          <a:noFill/>
        </p:spPr>
        <p:txBody>
          <a:bodyPr wrap="square" rtlCol="0">
            <a:spAutoFit/>
          </a:bodyPr>
          <a:lstStyle/>
          <a:p>
            <a:pPr algn="just"/>
            <a:r>
              <a:rPr lang="fr-FR"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Graphique</a:t>
            </a:r>
            <a:r>
              <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rPr>
              <a:t> 1: Modèle de recherche issu de la phase qualitative</a:t>
            </a:r>
          </a:p>
          <a:p>
            <a:pPr algn="just"/>
            <a:endPar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21" name="Groupe 20">
            <a:extLst>
              <a:ext uri="{FF2B5EF4-FFF2-40B4-BE49-F238E27FC236}">
                <a16:creationId xmlns:a16="http://schemas.microsoft.com/office/drawing/2014/main" id="{26BAF033-D3D1-0CC6-AA76-D15B6C0EE0DA}"/>
              </a:ext>
            </a:extLst>
          </p:cNvPr>
          <p:cNvGrpSpPr/>
          <p:nvPr/>
        </p:nvGrpSpPr>
        <p:grpSpPr>
          <a:xfrm>
            <a:off x="4486530" y="842237"/>
            <a:ext cx="6789034" cy="5038055"/>
            <a:chOff x="3086486" y="3202716"/>
            <a:chExt cx="6789034" cy="2732359"/>
          </a:xfrm>
        </p:grpSpPr>
        <p:sp>
          <p:nvSpPr>
            <p:cNvPr id="22" name="Rectangle : coins arrondis 21">
              <a:extLst>
                <a:ext uri="{FF2B5EF4-FFF2-40B4-BE49-F238E27FC236}">
                  <a16:creationId xmlns:a16="http://schemas.microsoft.com/office/drawing/2014/main" id="{99A2FFF9-0BB8-4364-34FB-97ED2DDCFB42}"/>
                </a:ext>
              </a:extLst>
            </p:cNvPr>
            <p:cNvSpPr/>
            <p:nvPr/>
          </p:nvSpPr>
          <p:spPr>
            <a:xfrm>
              <a:off x="3135709" y="4674783"/>
              <a:ext cx="2332061" cy="47823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r>
                <a:rPr lang="fr-FR" sz="1100" dirty="0">
                  <a:latin typeface="Times New Roman" panose="02020603050405020304" pitchFamily="18" charset="0"/>
                  <a:cs typeface="Times New Roman" panose="02020603050405020304" pitchFamily="18" charset="0"/>
                </a:rPr>
                <a:t>Confiance</a:t>
              </a: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p:txBody>
        </p:sp>
        <p:grpSp>
          <p:nvGrpSpPr>
            <p:cNvPr id="23" name="Groupe 22">
              <a:extLst>
                <a:ext uri="{FF2B5EF4-FFF2-40B4-BE49-F238E27FC236}">
                  <a16:creationId xmlns:a16="http://schemas.microsoft.com/office/drawing/2014/main" id="{311C51A0-2D1E-4779-624B-3E9DD1C90D47}"/>
                </a:ext>
              </a:extLst>
            </p:cNvPr>
            <p:cNvGrpSpPr/>
            <p:nvPr/>
          </p:nvGrpSpPr>
          <p:grpSpPr>
            <a:xfrm>
              <a:off x="3086486" y="3202716"/>
              <a:ext cx="6789034" cy="2732359"/>
              <a:chOff x="3086486" y="3202716"/>
              <a:chExt cx="6789034" cy="2732359"/>
            </a:xfrm>
          </p:grpSpPr>
          <p:sp>
            <p:nvSpPr>
              <p:cNvPr id="24" name="Rectangle : coins arrondis 23">
                <a:extLst>
                  <a:ext uri="{FF2B5EF4-FFF2-40B4-BE49-F238E27FC236}">
                    <a16:creationId xmlns:a16="http://schemas.microsoft.com/office/drawing/2014/main" id="{41F667D7-EC98-7C04-9A2A-FA7C226E0D6B}"/>
                  </a:ext>
                </a:extLst>
              </p:cNvPr>
              <p:cNvSpPr/>
              <p:nvPr/>
            </p:nvSpPr>
            <p:spPr>
              <a:xfrm>
                <a:off x="8107961" y="3483972"/>
                <a:ext cx="1767559" cy="166904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100" dirty="0">
                    <a:solidFill>
                      <a:schemeClr val="tx1"/>
                    </a:solidFill>
                    <a:latin typeface="Times New Roman" panose="02020603050405020304" pitchFamily="18" charset="0"/>
                    <a:cs typeface="Times New Roman" panose="02020603050405020304" pitchFamily="18" charset="0"/>
                  </a:rPr>
                  <a:t>Choix du canal de commercialisation </a:t>
                </a:r>
              </a:p>
            </p:txBody>
          </p:sp>
          <p:sp>
            <p:nvSpPr>
              <p:cNvPr id="25" name="Rectangle : coins arrondis 24">
                <a:extLst>
                  <a:ext uri="{FF2B5EF4-FFF2-40B4-BE49-F238E27FC236}">
                    <a16:creationId xmlns:a16="http://schemas.microsoft.com/office/drawing/2014/main" id="{19B797E5-0B37-E1C3-F3FD-ABBF9967F398}"/>
                  </a:ext>
                </a:extLst>
              </p:cNvPr>
              <p:cNvSpPr/>
              <p:nvPr/>
            </p:nvSpPr>
            <p:spPr>
              <a:xfrm>
                <a:off x="3097456" y="3202716"/>
                <a:ext cx="2332061" cy="562512"/>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sz="1100" dirty="0">
                    <a:latin typeface="Times New Roman" panose="02020603050405020304" pitchFamily="18" charset="0"/>
                    <a:cs typeface="Times New Roman" panose="02020603050405020304" pitchFamily="18" charset="0"/>
                  </a:rPr>
                  <a:t>Relation personnelle</a:t>
                </a:r>
              </a:p>
              <a:p>
                <a:pPr algn="ctr"/>
                <a:endParaRPr lang="fr-FR" sz="1100" dirty="0">
                  <a:latin typeface="Times New Roman" panose="02020603050405020304" pitchFamily="18" charset="0"/>
                  <a:cs typeface="Times New Roman" panose="02020603050405020304" pitchFamily="18" charset="0"/>
                </a:endParaRPr>
              </a:p>
            </p:txBody>
          </p:sp>
          <p:cxnSp>
            <p:nvCxnSpPr>
              <p:cNvPr id="26" name="Connecteur droit avec flèche 25">
                <a:extLst>
                  <a:ext uri="{FF2B5EF4-FFF2-40B4-BE49-F238E27FC236}">
                    <a16:creationId xmlns:a16="http://schemas.microsoft.com/office/drawing/2014/main" id="{E418F9AB-3BB9-A733-A687-8D4A8B4EAC50}"/>
                  </a:ext>
                </a:extLst>
              </p:cNvPr>
              <p:cNvCxnSpPr>
                <a:cxnSpLocks/>
              </p:cNvCxnSpPr>
              <p:nvPr/>
            </p:nvCxnSpPr>
            <p:spPr>
              <a:xfrm flipV="1">
                <a:off x="5388417" y="4200827"/>
                <a:ext cx="2719544" cy="856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Rectangle : coins arrondis 26">
                <a:extLst>
                  <a:ext uri="{FF2B5EF4-FFF2-40B4-BE49-F238E27FC236}">
                    <a16:creationId xmlns:a16="http://schemas.microsoft.com/office/drawing/2014/main" id="{0BF7ED15-6F27-9D67-C309-AAAC8E4EA88D}"/>
                  </a:ext>
                </a:extLst>
              </p:cNvPr>
              <p:cNvSpPr/>
              <p:nvPr/>
            </p:nvSpPr>
            <p:spPr>
              <a:xfrm>
                <a:off x="3086486" y="3863692"/>
                <a:ext cx="2332061" cy="67427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r>
                  <a:rPr lang="fr-FR" sz="1100" dirty="0">
                    <a:latin typeface="Times New Roman" panose="02020603050405020304" pitchFamily="18" charset="0"/>
                    <a:cs typeface="Times New Roman" panose="02020603050405020304" pitchFamily="18" charset="0"/>
                  </a:rPr>
                  <a:t>Facteurs spécifiques à la transaction commerciale</a:t>
                </a: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p:txBody>
          </p:sp>
          <p:cxnSp>
            <p:nvCxnSpPr>
              <p:cNvPr id="28" name="Connecteur droit avec flèche 27">
                <a:extLst>
                  <a:ext uri="{FF2B5EF4-FFF2-40B4-BE49-F238E27FC236}">
                    <a16:creationId xmlns:a16="http://schemas.microsoft.com/office/drawing/2014/main" id="{14A6040F-521D-825B-BF0A-527B1D4424F3}"/>
                  </a:ext>
                </a:extLst>
              </p:cNvPr>
              <p:cNvCxnSpPr>
                <a:cxnSpLocks/>
                <a:stCxn id="25" idx="3"/>
              </p:cNvCxnSpPr>
              <p:nvPr/>
            </p:nvCxnSpPr>
            <p:spPr>
              <a:xfrm>
                <a:off x="5429517" y="3483972"/>
                <a:ext cx="2678444" cy="593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075C5061-515A-45C1-6FEC-15F3021B2B4F}"/>
                  </a:ext>
                </a:extLst>
              </p:cNvPr>
              <p:cNvCxnSpPr>
                <a:cxnSpLocks/>
                <a:stCxn id="22" idx="3"/>
              </p:cNvCxnSpPr>
              <p:nvPr/>
            </p:nvCxnSpPr>
            <p:spPr>
              <a:xfrm flipV="1">
                <a:off x="5467770" y="4465289"/>
                <a:ext cx="2640191" cy="448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Rectangle : coins arrondis 29">
                <a:extLst>
                  <a:ext uri="{FF2B5EF4-FFF2-40B4-BE49-F238E27FC236}">
                    <a16:creationId xmlns:a16="http://schemas.microsoft.com/office/drawing/2014/main" id="{5D55E9F0-F27D-84AA-5572-B203C450F35A}"/>
                  </a:ext>
                </a:extLst>
              </p:cNvPr>
              <p:cNvSpPr/>
              <p:nvPr/>
            </p:nvSpPr>
            <p:spPr>
              <a:xfrm>
                <a:off x="3135709" y="5383950"/>
                <a:ext cx="2332061" cy="55112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r>
                  <a:rPr lang="fr-FR" sz="1100" dirty="0">
                    <a:latin typeface="Times New Roman" panose="02020603050405020304" pitchFamily="18" charset="0"/>
                    <a:cs typeface="Times New Roman" panose="02020603050405020304" pitchFamily="18" charset="0"/>
                  </a:rPr>
                  <a:t> Variable de crise</a:t>
                </a: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a:p>
                <a:pPr algn="ctr"/>
                <a:endParaRPr lang="fr-FR" sz="1100" dirty="0">
                  <a:latin typeface="Times New Roman" panose="02020603050405020304" pitchFamily="18" charset="0"/>
                  <a:cs typeface="Times New Roman" panose="02020603050405020304" pitchFamily="18" charset="0"/>
                </a:endParaRPr>
              </a:p>
            </p:txBody>
          </p:sp>
          <p:cxnSp>
            <p:nvCxnSpPr>
              <p:cNvPr id="31" name="Connecteur droit avec flèche 30">
                <a:extLst>
                  <a:ext uri="{FF2B5EF4-FFF2-40B4-BE49-F238E27FC236}">
                    <a16:creationId xmlns:a16="http://schemas.microsoft.com/office/drawing/2014/main" id="{F6CA4D3B-023A-3865-65A7-2653DB1A6BDF}"/>
                  </a:ext>
                </a:extLst>
              </p:cNvPr>
              <p:cNvCxnSpPr>
                <a:cxnSpLocks/>
              </p:cNvCxnSpPr>
              <p:nvPr/>
            </p:nvCxnSpPr>
            <p:spPr>
              <a:xfrm flipV="1">
                <a:off x="5467770" y="4728834"/>
                <a:ext cx="2640191" cy="84836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grpSp>
      </p:grpSp>
    </p:spTree>
    <p:extLst>
      <p:ext uri="{BB962C8B-B14F-4D97-AF65-F5344CB8AC3E}">
        <p14:creationId xmlns:p14="http://schemas.microsoft.com/office/powerpoint/2010/main" val="18597896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833722" y="789678"/>
            <a:ext cx="2761125" cy="5305849"/>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816787" y="733866"/>
            <a:ext cx="2761125" cy="1692771"/>
          </a:xfrm>
          <a:prstGeom prst="rect">
            <a:avLst/>
          </a:prstGeom>
          <a:noFill/>
        </p:spPr>
        <p:txBody>
          <a:bodyPr wrap="square" rtlCol="0">
            <a:spAutoFit/>
          </a:bodyPr>
          <a:lstStyle/>
          <a:p>
            <a:r>
              <a:rPr lang="fr-FR" sz="4000" b="1" dirty="0">
                <a:solidFill>
                  <a:schemeClr val="bg1"/>
                </a:solidFill>
                <a:latin typeface="DM sans" pitchFamily="2" charset="0"/>
              </a:rPr>
              <a:t>7. </a:t>
            </a:r>
            <a:r>
              <a:rPr lang="fr-FR" sz="3200" b="1" dirty="0">
                <a:solidFill>
                  <a:schemeClr val="bg1"/>
                </a:solidFill>
                <a:latin typeface="DM sans" pitchFamily="2" charset="0"/>
              </a:rPr>
              <a:t>Résultats &amp; discussion (1/2)</a:t>
            </a:r>
            <a:endParaRPr lang="fr-FR" sz="3200" dirty="0">
              <a:solidFill>
                <a:schemeClr val="bg1"/>
              </a:solidFill>
              <a:latin typeface="DM sans" pitchFamily="2" charset="0"/>
            </a:endParaRPr>
          </a:p>
        </p:txBody>
      </p:sp>
      <p:sp>
        <p:nvSpPr>
          <p:cNvPr id="15" name="ZoneTexte 14">
            <a:extLst>
              <a:ext uri="{FF2B5EF4-FFF2-40B4-BE49-F238E27FC236}">
                <a16:creationId xmlns:a16="http://schemas.microsoft.com/office/drawing/2014/main" id="{5BA24F69-027F-3CB1-6257-5A05287C61E9}"/>
              </a:ext>
            </a:extLst>
          </p:cNvPr>
          <p:cNvSpPr txBox="1"/>
          <p:nvPr/>
        </p:nvSpPr>
        <p:spPr>
          <a:xfrm>
            <a:off x="3620116" y="938925"/>
            <a:ext cx="8067001" cy="369332"/>
          </a:xfrm>
          <a:prstGeom prst="rect">
            <a:avLst/>
          </a:prstGeom>
          <a:noFill/>
        </p:spPr>
        <p:txBody>
          <a:bodyPr wrap="square">
            <a:spAutoFit/>
          </a:bodyPr>
          <a:lstStyle/>
          <a:p>
            <a:r>
              <a:rPr lang="fr-FR" b="1" i="1" dirty="0">
                <a:latin typeface="Times New Roman" panose="02020603050405020304" pitchFamily="18" charset="0"/>
                <a:cs typeface="Times New Roman" panose="02020603050405020304" pitchFamily="18" charset="0"/>
              </a:rPr>
              <a:t>********Circuit pisteur</a:t>
            </a:r>
          </a:p>
        </p:txBody>
      </p:sp>
      <p:sp>
        <p:nvSpPr>
          <p:cNvPr id="8" name="ZoneTexte 7">
            <a:extLst>
              <a:ext uri="{FF2B5EF4-FFF2-40B4-BE49-F238E27FC236}">
                <a16:creationId xmlns:a16="http://schemas.microsoft.com/office/drawing/2014/main" id="{4F09FC26-A81F-DB00-2E50-BD07218AA2C4}"/>
              </a:ext>
            </a:extLst>
          </p:cNvPr>
          <p:cNvSpPr txBox="1"/>
          <p:nvPr/>
        </p:nvSpPr>
        <p:spPr>
          <a:xfrm>
            <a:off x="3620116" y="851642"/>
            <a:ext cx="8210814" cy="2539157"/>
          </a:xfrm>
          <a:prstGeom prst="rect">
            <a:avLst/>
          </a:prstGeom>
          <a:noFill/>
        </p:spPr>
        <p:txBody>
          <a:bodyPr wrap="square">
            <a:spAutoFit/>
          </a:bodyPr>
          <a:lstStyle/>
          <a:p>
            <a:pPr lvl="1" indent="0" algn="just">
              <a:lnSpc>
                <a:spcPct val="100000"/>
              </a:lnSpc>
              <a:spcBef>
                <a:spcPts val="0"/>
              </a:spcBef>
              <a:buNone/>
            </a:pPr>
            <a:endParaRPr lang="fr-FR" sz="1800" b="1" i="1" dirty="0">
              <a:latin typeface="Times New Roman" panose="02020603050405020304" pitchFamily="18" charset="0"/>
              <a:cs typeface="Times New Roman" panose="02020603050405020304" pitchFamily="18" charset="0"/>
            </a:endParaRPr>
          </a:p>
          <a:p>
            <a:pPr lvl="1" indent="0" algn="just">
              <a:lnSpc>
                <a:spcPct val="100000"/>
              </a:lnSpc>
              <a:spcBef>
                <a:spcPts val="0"/>
              </a:spcBef>
              <a:buNone/>
            </a:pPr>
            <a:endParaRPr lang="fr-FR" sz="500" i="1" dirty="0">
              <a:latin typeface="Times New Roman" panose="02020603050405020304" pitchFamily="18" charset="0"/>
              <a:cs typeface="Times New Roman" panose="02020603050405020304" pitchFamily="18" charset="0"/>
            </a:endParaRPr>
          </a:p>
          <a:p>
            <a:pPr lvl="1" indent="0" algn="just">
              <a:lnSpc>
                <a:spcPct val="100000"/>
              </a:lnSpc>
              <a:spcBef>
                <a:spcPts val="0"/>
              </a:spcBef>
              <a:buNone/>
            </a:pPr>
            <a:r>
              <a:rPr lang="fr-FR" sz="1800" dirty="0">
                <a:latin typeface="Times New Roman" panose="02020603050405020304" pitchFamily="18" charset="0"/>
                <a:cs typeface="Times New Roman" panose="02020603050405020304" pitchFamily="18" charset="0"/>
              </a:rPr>
              <a:t>Les résultats montrent que la variable « </a:t>
            </a:r>
            <a:r>
              <a:rPr lang="fr-FR" dirty="0">
                <a:latin typeface="Times New Roman" panose="02020603050405020304" pitchFamily="18" charset="0"/>
                <a:cs typeface="Times New Roman" panose="02020603050405020304" pitchFamily="18" charset="0"/>
              </a:rPr>
              <a:t>les variables spécifiques à la transaction</a:t>
            </a:r>
            <a:r>
              <a:rPr lang="fr-FR" sz="1800" dirty="0">
                <a:latin typeface="Times New Roman" panose="02020603050405020304" pitchFamily="18" charset="0"/>
                <a:cs typeface="Times New Roman" panose="02020603050405020304" pitchFamily="18" charset="0"/>
              </a:rPr>
              <a:t> » influencent </a:t>
            </a:r>
            <a:r>
              <a:rPr lang="fr-FR" dirty="0">
                <a:latin typeface="Times New Roman" panose="02020603050405020304" pitchFamily="18" charset="0"/>
                <a:cs typeface="Times New Roman" panose="02020603050405020304" pitchFamily="18" charset="0"/>
              </a:rPr>
              <a:t>positivement et significativement </a:t>
            </a:r>
            <a:r>
              <a:rPr lang="fr-FR" sz="1800" dirty="0">
                <a:latin typeface="Times New Roman" panose="02020603050405020304" pitchFamily="18" charset="0"/>
                <a:cs typeface="Times New Roman" panose="02020603050405020304" pitchFamily="18" charset="0"/>
              </a:rPr>
              <a:t>la décision de choix du pisteur comme circuit de commercialisation. (Mitchell (1976); Goetz (1992)) mais infirment Lutta et </a:t>
            </a:r>
            <a:r>
              <a:rPr lang="fr-FR" sz="1800" i="1" dirty="0">
                <a:latin typeface="Times New Roman" panose="02020603050405020304" pitchFamily="18" charset="0"/>
                <a:cs typeface="Times New Roman" panose="02020603050405020304" pitchFamily="18" charset="0"/>
              </a:rPr>
              <a:t>al</a:t>
            </a:r>
            <a:r>
              <a:rPr lang="fr-FR" sz="1800" dirty="0">
                <a:latin typeface="Times New Roman" panose="02020603050405020304" pitchFamily="18" charset="0"/>
                <a:cs typeface="Times New Roman" panose="02020603050405020304" pitchFamily="18" charset="0"/>
              </a:rPr>
              <a:t> (2021) </a:t>
            </a:r>
          </a:p>
          <a:p>
            <a:pPr lvl="1" indent="0" algn="just">
              <a:lnSpc>
                <a:spcPct val="100000"/>
              </a:lnSpc>
              <a:spcBef>
                <a:spcPts val="0"/>
              </a:spcBef>
              <a:buNone/>
            </a:pPr>
            <a:endParaRPr lang="fr-FR" sz="500" dirty="0">
              <a:latin typeface="Times New Roman" panose="02020603050405020304" pitchFamily="18" charset="0"/>
              <a:cs typeface="Times New Roman" panose="02020603050405020304" pitchFamily="18" charset="0"/>
            </a:endParaRPr>
          </a:p>
          <a:p>
            <a:pPr lvl="1" indent="0" algn="just">
              <a:lnSpc>
                <a:spcPct val="100000"/>
              </a:lnSpc>
              <a:spcBef>
                <a:spcPts val="0"/>
              </a:spcBef>
              <a:buNone/>
            </a:pPr>
            <a:endParaRPr lang="fr-FR" sz="500" dirty="0">
              <a:latin typeface="Times New Roman" panose="02020603050405020304" pitchFamily="18" charset="0"/>
              <a:cs typeface="Times New Roman" panose="02020603050405020304" pitchFamily="18" charset="0"/>
            </a:endParaRPr>
          </a:p>
          <a:p>
            <a:pPr lvl="1" indent="0" algn="just">
              <a:lnSpc>
                <a:spcPct val="100000"/>
              </a:lnSpc>
              <a:spcBef>
                <a:spcPts val="0"/>
              </a:spcBef>
              <a:buNone/>
            </a:pPr>
            <a:r>
              <a:rPr lang="fr-FR" dirty="0">
                <a:latin typeface="Times New Roman" panose="02020603050405020304" pitchFamily="18" charset="0"/>
                <a:cs typeface="Times New Roman" panose="02020603050405020304" pitchFamily="18" charset="0"/>
              </a:rPr>
              <a:t>Par contre, la variable « confiance » et la variable « relation personnelle » restent non significatives contrairement à nos attentes.</a:t>
            </a:r>
            <a:r>
              <a:rPr lang="da-DK" dirty="0">
                <a:latin typeface="Times New Roman" panose="02020603050405020304" pitchFamily="18" charset="0"/>
                <a:cs typeface="Times New Roman" panose="02020603050405020304" pitchFamily="18" charset="0"/>
              </a:rPr>
              <a:t> (Soares et al (2012) et Ndoro et </a:t>
            </a:r>
            <a:r>
              <a:rPr lang="da-DK" i="1" dirty="0">
                <a:latin typeface="Times New Roman" panose="02020603050405020304" pitchFamily="18" charset="0"/>
                <a:cs typeface="Times New Roman" panose="02020603050405020304" pitchFamily="18" charset="0"/>
              </a:rPr>
              <a:t>al</a:t>
            </a:r>
            <a:r>
              <a:rPr lang="da-DK" dirty="0">
                <a:latin typeface="Times New Roman" panose="02020603050405020304" pitchFamily="18" charset="0"/>
                <a:cs typeface="Times New Roman" panose="02020603050405020304" pitchFamily="18" charset="0"/>
              </a:rPr>
              <a:t> (2015).</a:t>
            </a:r>
            <a:endParaRPr lang="fr-FR" dirty="0"/>
          </a:p>
        </p:txBody>
      </p:sp>
      <p:sp>
        <p:nvSpPr>
          <p:cNvPr id="13" name="ZoneTexte 12">
            <a:extLst>
              <a:ext uri="{FF2B5EF4-FFF2-40B4-BE49-F238E27FC236}">
                <a16:creationId xmlns:a16="http://schemas.microsoft.com/office/drawing/2014/main" id="{6FE65D54-71B4-A891-E40C-AC468AEE4206}"/>
              </a:ext>
            </a:extLst>
          </p:cNvPr>
          <p:cNvSpPr txBox="1"/>
          <p:nvPr/>
        </p:nvSpPr>
        <p:spPr>
          <a:xfrm>
            <a:off x="846728" y="3038401"/>
            <a:ext cx="2684573" cy="923330"/>
          </a:xfrm>
          <a:prstGeom prst="rect">
            <a:avLst/>
          </a:prstGeom>
          <a:noFill/>
        </p:spPr>
        <p:txBody>
          <a:bodyPr wrap="square" rtlCol="0">
            <a:spAutoFit/>
          </a:bodyPr>
          <a:lstStyle/>
          <a:p>
            <a:pPr algn="just"/>
            <a:r>
              <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rPr>
              <a:t>Synthèse des Résultats liés à l’objectif spécifique 1 (Hypothèse 1)</a:t>
            </a:r>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ZoneTexte 13">
            <a:extLst>
              <a:ext uri="{FF2B5EF4-FFF2-40B4-BE49-F238E27FC236}">
                <a16:creationId xmlns:a16="http://schemas.microsoft.com/office/drawing/2014/main" id="{FB7484E6-AE00-3B5F-961F-FF109C651FED}"/>
              </a:ext>
            </a:extLst>
          </p:cNvPr>
          <p:cNvSpPr txBox="1"/>
          <p:nvPr/>
        </p:nvSpPr>
        <p:spPr>
          <a:xfrm>
            <a:off x="3620116" y="3474693"/>
            <a:ext cx="8433030" cy="2031325"/>
          </a:xfrm>
          <a:prstGeom prst="rect">
            <a:avLst/>
          </a:prstGeom>
          <a:noFill/>
        </p:spPr>
        <p:txBody>
          <a:bodyPr wrap="square">
            <a:spAutoFit/>
          </a:bodyPr>
          <a:lstStyle/>
          <a:p>
            <a:pPr marL="0" lvl="1" indent="0">
              <a:lnSpc>
                <a:spcPct val="100000"/>
              </a:lnSpc>
              <a:spcBef>
                <a:spcPts val="0"/>
              </a:spcBef>
              <a:buNone/>
            </a:pPr>
            <a:r>
              <a:rPr lang="fr-FR" b="1" i="1" dirty="0">
                <a:latin typeface="Times New Roman" panose="02020603050405020304" pitchFamily="18" charset="0"/>
                <a:cs typeface="Times New Roman" panose="02020603050405020304" pitchFamily="18" charset="0"/>
              </a:rPr>
              <a:t>*******Circuit coopérative</a:t>
            </a:r>
          </a:p>
          <a:p>
            <a:pPr marL="0" lvl="1" indent="0">
              <a:lnSpc>
                <a:spcPct val="100000"/>
              </a:lnSpc>
              <a:spcBef>
                <a:spcPts val="0"/>
              </a:spcBef>
              <a:buNone/>
            </a:pPr>
            <a:endParaRPr lang="fr-FR" sz="1800" b="1" i="1" dirty="0">
              <a:latin typeface="Times New Roman" panose="02020603050405020304" pitchFamily="18" charset="0"/>
              <a:cs typeface="Times New Roman" panose="02020603050405020304" pitchFamily="18" charset="0"/>
            </a:endParaRPr>
          </a:p>
          <a:p>
            <a:pPr marL="0" lvl="1" indent="0">
              <a:lnSpc>
                <a:spcPct val="100000"/>
              </a:lnSpc>
              <a:spcBef>
                <a:spcPts val="0"/>
              </a:spcBef>
              <a:buNone/>
            </a:pPr>
            <a:r>
              <a:rPr lang="fr-FR" dirty="0">
                <a:latin typeface="Times New Roman" panose="02020603050405020304" pitchFamily="18" charset="0"/>
                <a:cs typeface="Times New Roman" panose="02020603050405020304" pitchFamily="18" charset="0"/>
              </a:rPr>
              <a:t>La</a:t>
            </a:r>
            <a:r>
              <a:rPr lang="fr-FR" sz="1800" dirty="0">
                <a:latin typeface="Times New Roman" panose="02020603050405020304" pitchFamily="18" charset="0"/>
                <a:cs typeface="Times New Roman" panose="02020603050405020304" pitchFamily="18" charset="0"/>
              </a:rPr>
              <a:t> variable « relation personnelle » </a:t>
            </a:r>
            <a:r>
              <a:rPr lang="fr-FR" dirty="0">
                <a:latin typeface="Times New Roman" panose="02020603050405020304" pitchFamily="18" charset="0"/>
                <a:cs typeface="Times New Roman" panose="02020603050405020304" pitchFamily="18" charset="0"/>
              </a:rPr>
              <a:t>est </a:t>
            </a:r>
            <a:r>
              <a:rPr lang="fr-FR" sz="1800" dirty="0">
                <a:latin typeface="Times New Roman" panose="02020603050405020304" pitchFamily="18" charset="0"/>
                <a:cs typeface="Times New Roman" panose="02020603050405020304" pitchFamily="18" charset="0"/>
              </a:rPr>
              <a:t>significative et positive dans la décision de choix de la coopérative comme circuit de commercialisation. </a:t>
            </a:r>
          </a:p>
          <a:p>
            <a:pPr marL="0" lvl="1" indent="0">
              <a:lnSpc>
                <a:spcPct val="100000"/>
              </a:lnSpc>
              <a:spcBef>
                <a:spcPts val="0"/>
              </a:spcBef>
              <a:buNone/>
            </a:pPr>
            <a:endParaRPr lang="fr-FR" dirty="0">
              <a:latin typeface="Times New Roman" panose="02020603050405020304" pitchFamily="18" charset="0"/>
              <a:cs typeface="Times New Roman" panose="02020603050405020304" pitchFamily="18" charset="0"/>
            </a:endParaRPr>
          </a:p>
          <a:p>
            <a:pPr marL="0" lvl="1" indent="0">
              <a:lnSpc>
                <a:spcPct val="100000"/>
              </a:lnSpc>
              <a:spcBef>
                <a:spcPts val="0"/>
              </a:spcBef>
              <a:buNone/>
            </a:pPr>
            <a:r>
              <a:rPr lang="fr-FR" dirty="0">
                <a:latin typeface="Times New Roman" panose="02020603050405020304" pitchFamily="18" charset="0"/>
                <a:cs typeface="Times New Roman" panose="02020603050405020304" pitchFamily="18" charset="0"/>
              </a:rPr>
              <a:t>En revanche, les « variables spécifiques à la transaction » et « la confiance » sont contraires à nos attentes.</a:t>
            </a:r>
            <a:endParaRPr lang="fr-FR" dirty="0"/>
          </a:p>
        </p:txBody>
      </p:sp>
    </p:spTree>
    <p:extLst>
      <p:ext uri="{BB962C8B-B14F-4D97-AF65-F5344CB8AC3E}">
        <p14:creationId xmlns:p14="http://schemas.microsoft.com/office/powerpoint/2010/main" val="4276422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1914525"/>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62550"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687D3723-301A-E0F8-C849-393769318D9B}"/>
              </a:ext>
            </a:extLst>
          </p:cNvPr>
          <p:cNvSpPr txBox="1"/>
          <p:nvPr/>
        </p:nvSpPr>
        <p:spPr>
          <a:xfrm>
            <a:off x="960600" y="934045"/>
            <a:ext cx="3790950" cy="769441"/>
          </a:xfrm>
          <a:prstGeom prst="rect">
            <a:avLst/>
          </a:prstGeom>
          <a:noFill/>
        </p:spPr>
        <p:txBody>
          <a:bodyPr wrap="square" rtlCol="0">
            <a:spAutoFit/>
          </a:bodyPr>
          <a:lstStyle/>
          <a:p>
            <a:r>
              <a:rPr lang="fr-FR" sz="4400" b="1" dirty="0">
                <a:solidFill>
                  <a:schemeClr val="bg1"/>
                </a:solidFill>
                <a:latin typeface="Times New Roman" panose="02020603050405020304" pitchFamily="18" charset="0"/>
                <a:cs typeface="Times New Roman" panose="02020603050405020304" pitchFamily="18" charset="0"/>
              </a:rPr>
              <a:t>Sommaire</a:t>
            </a:r>
            <a:endParaRPr lang="fr-FR" sz="4400" dirty="0">
              <a:solidFill>
                <a:schemeClr val="bg1"/>
              </a:solidFill>
              <a:latin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961A9D9C-9DF9-B7D8-1CC9-B6F42ED8B400}"/>
              </a:ext>
            </a:extLst>
          </p:cNvPr>
          <p:cNvSpPr txBox="1"/>
          <p:nvPr/>
        </p:nvSpPr>
        <p:spPr>
          <a:xfrm>
            <a:off x="769553" y="3839743"/>
            <a:ext cx="3368373" cy="461665"/>
          </a:xfrm>
          <a:prstGeom prst="rect">
            <a:avLst/>
          </a:prstGeom>
          <a:noFill/>
        </p:spPr>
        <p:txBody>
          <a:bodyPr wrap="square" rtlCol="0">
            <a:spAutoFit/>
          </a:bodyPr>
          <a:lstStyle/>
          <a:p>
            <a:r>
              <a:rPr lang="fr-FR" sz="2400" b="0" i="0" u="none" strike="noStrike" dirty="0">
                <a:solidFill>
                  <a:srgbClr val="221913"/>
                </a:solidFill>
                <a:effectLst/>
                <a:latin typeface="Times New Roman" panose="02020603050405020304" pitchFamily="18" charset="0"/>
                <a:cs typeface="Times New Roman" panose="02020603050405020304" pitchFamily="18" charset="0"/>
              </a:rPr>
              <a:t>Objectifs de recherche</a:t>
            </a:r>
            <a:endParaRPr lang="fr-FR" sz="2400" dirty="0">
              <a:latin typeface="Times New Roman" panose="02020603050405020304" pitchFamily="18" charset="0"/>
              <a:cs typeface="Times New Roman" panose="02020603050405020304" pitchFamily="18" charset="0"/>
            </a:endParaRPr>
          </a:p>
        </p:txBody>
      </p:sp>
      <p:sp>
        <p:nvSpPr>
          <p:cNvPr id="18" name="ZoneTexte 17">
            <a:extLst>
              <a:ext uri="{FF2B5EF4-FFF2-40B4-BE49-F238E27FC236}">
                <a16:creationId xmlns:a16="http://schemas.microsoft.com/office/drawing/2014/main" id="{27634EFC-56BE-D218-2C3A-09D82776BCCF}"/>
              </a:ext>
            </a:extLst>
          </p:cNvPr>
          <p:cNvSpPr txBox="1"/>
          <p:nvPr/>
        </p:nvSpPr>
        <p:spPr>
          <a:xfrm>
            <a:off x="759655" y="2883878"/>
            <a:ext cx="3771284" cy="834908"/>
          </a:xfrm>
          <a:prstGeom prst="rect">
            <a:avLst/>
          </a:prstGeom>
          <a:noFill/>
        </p:spPr>
        <p:txBody>
          <a:bodyPr wrap="square" rtlCol="0">
            <a:spAutoFit/>
          </a:bodyPr>
          <a:lstStyle/>
          <a:p>
            <a:r>
              <a:rPr lang="fr-FR" sz="2400" dirty="0">
                <a:solidFill>
                  <a:srgbClr val="221913"/>
                </a:solidFill>
                <a:latin typeface="Times New Roman" panose="02020603050405020304" pitchFamily="18" charset="0"/>
                <a:cs typeface="Times New Roman" panose="02020603050405020304" pitchFamily="18" charset="0"/>
              </a:rPr>
              <a:t>Positionnements ( empirique et théorique)</a:t>
            </a:r>
            <a:endParaRPr lang="fr-FR" sz="2400" dirty="0">
              <a:latin typeface="Times New Roman" panose="02020603050405020304" pitchFamily="18" charset="0"/>
              <a:cs typeface="Times New Roman" panose="02020603050405020304" pitchFamily="18" charset="0"/>
            </a:endParaRPr>
          </a:p>
        </p:txBody>
      </p:sp>
      <p:sp>
        <p:nvSpPr>
          <p:cNvPr id="20" name="ZoneTexte 19">
            <a:extLst>
              <a:ext uri="{FF2B5EF4-FFF2-40B4-BE49-F238E27FC236}">
                <a16:creationId xmlns:a16="http://schemas.microsoft.com/office/drawing/2014/main" id="{A66FFD52-D771-053C-A35B-0B9B82AA106D}"/>
              </a:ext>
            </a:extLst>
          </p:cNvPr>
          <p:cNvSpPr txBox="1"/>
          <p:nvPr/>
        </p:nvSpPr>
        <p:spPr>
          <a:xfrm>
            <a:off x="912876" y="2230761"/>
            <a:ext cx="3430457" cy="461665"/>
          </a:xfrm>
          <a:prstGeom prst="rect">
            <a:avLst/>
          </a:prstGeom>
          <a:noFill/>
        </p:spPr>
        <p:txBody>
          <a:bodyPr wrap="square" rtlCol="0">
            <a:spAutoFit/>
          </a:bodyPr>
          <a:lstStyle/>
          <a:p>
            <a:r>
              <a:rPr lang="fr-FR" sz="2400" dirty="0">
                <a:solidFill>
                  <a:srgbClr val="221913"/>
                </a:solidFill>
                <a:latin typeface="Times New Roman" panose="02020603050405020304" pitchFamily="18" charset="0"/>
                <a:cs typeface="Times New Roman" panose="02020603050405020304" pitchFamily="18" charset="0"/>
              </a:rPr>
              <a:t>Contexte de la recherche</a:t>
            </a:r>
            <a:r>
              <a:rPr lang="fr-FR" sz="2400" dirty="0">
                <a:solidFill>
                  <a:srgbClr val="221913"/>
                </a:solidFill>
                <a:latin typeface="DM sans" pitchFamily="2" charset="0"/>
              </a:rPr>
              <a:t> </a:t>
            </a:r>
            <a:endParaRPr lang="fr-FR" sz="2400" dirty="0">
              <a:latin typeface="DM sans" pitchFamily="2" charset="0"/>
            </a:endParaRPr>
          </a:p>
        </p:txBody>
      </p:sp>
      <p:sp>
        <p:nvSpPr>
          <p:cNvPr id="21" name="ZoneTexte 20">
            <a:extLst>
              <a:ext uri="{FF2B5EF4-FFF2-40B4-BE49-F238E27FC236}">
                <a16:creationId xmlns:a16="http://schemas.microsoft.com/office/drawing/2014/main" id="{4969D879-3C36-1C5F-12BA-06A28BA2C130}"/>
              </a:ext>
            </a:extLst>
          </p:cNvPr>
          <p:cNvSpPr txBox="1"/>
          <p:nvPr/>
        </p:nvSpPr>
        <p:spPr>
          <a:xfrm>
            <a:off x="877257" y="4471448"/>
            <a:ext cx="2848130" cy="461665"/>
          </a:xfrm>
          <a:prstGeom prst="rect">
            <a:avLst/>
          </a:prstGeom>
          <a:noFill/>
        </p:spPr>
        <p:txBody>
          <a:bodyPr wrap="square" rtlCol="0">
            <a:spAutoFit/>
          </a:bodyPr>
          <a:lstStyle/>
          <a:p>
            <a:r>
              <a:rPr lang="fr-FR" sz="2400" b="0" i="0" u="none" strike="noStrike" dirty="0">
                <a:solidFill>
                  <a:srgbClr val="221913"/>
                </a:solidFill>
                <a:effectLst/>
                <a:latin typeface="Times New Roman" panose="02020603050405020304" pitchFamily="18" charset="0"/>
                <a:cs typeface="Times New Roman" panose="02020603050405020304" pitchFamily="18" charset="0"/>
              </a:rPr>
              <a:t>Hypothèses</a:t>
            </a:r>
            <a:endParaRPr lang="fr-FR" sz="2400" dirty="0">
              <a:latin typeface="Times New Roman" panose="02020603050405020304" pitchFamily="18" charset="0"/>
              <a:cs typeface="Times New Roman" panose="02020603050405020304" pitchFamily="18" charset="0"/>
            </a:endParaRPr>
          </a:p>
        </p:txBody>
      </p:sp>
      <p:sp>
        <p:nvSpPr>
          <p:cNvPr id="23" name="ZoneTexte 22">
            <a:extLst>
              <a:ext uri="{FF2B5EF4-FFF2-40B4-BE49-F238E27FC236}">
                <a16:creationId xmlns:a16="http://schemas.microsoft.com/office/drawing/2014/main" id="{A3B56F9F-AE90-4056-D53B-18EFAF822482}"/>
              </a:ext>
            </a:extLst>
          </p:cNvPr>
          <p:cNvSpPr txBox="1"/>
          <p:nvPr/>
        </p:nvSpPr>
        <p:spPr>
          <a:xfrm>
            <a:off x="5085407" y="3188173"/>
            <a:ext cx="3604734" cy="461665"/>
          </a:xfrm>
          <a:prstGeom prst="rect">
            <a:avLst/>
          </a:prstGeom>
          <a:noFill/>
        </p:spPr>
        <p:txBody>
          <a:bodyPr wrap="square" rtlCol="0">
            <a:spAutoFit/>
          </a:bodyPr>
          <a:lstStyle/>
          <a:p>
            <a:r>
              <a:rPr lang="fr-FR" sz="2400" b="0" i="0" u="none" strike="noStrike" dirty="0">
                <a:solidFill>
                  <a:srgbClr val="221913"/>
                </a:solidFill>
                <a:effectLst/>
                <a:latin typeface="Times New Roman" panose="02020603050405020304" pitchFamily="18" charset="0"/>
                <a:cs typeface="Times New Roman" panose="02020603050405020304" pitchFamily="18" charset="0"/>
              </a:rPr>
              <a:t>Résultats &amp; Discussion</a:t>
            </a:r>
            <a:endParaRPr lang="fr-FR" sz="2400" dirty="0">
              <a:latin typeface="Times New Roman" panose="02020603050405020304" pitchFamily="18" charset="0"/>
              <a:cs typeface="Times New Roman" panose="02020603050405020304" pitchFamily="18" charset="0"/>
            </a:endParaRPr>
          </a:p>
        </p:txBody>
      </p:sp>
      <p:sp>
        <p:nvSpPr>
          <p:cNvPr id="27" name="ZoneTexte 26">
            <a:extLst>
              <a:ext uri="{FF2B5EF4-FFF2-40B4-BE49-F238E27FC236}">
                <a16:creationId xmlns:a16="http://schemas.microsoft.com/office/drawing/2014/main" id="{A2B9B8AD-FF2B-DC65-CB30-48D04287FCE0}"/>
              </a:ext>
            </a:extLst>
          </p:cNvPr>
          <p:cNvSpPr txBox="1"/>
          <p:nvPr/>
        </p:nvSpPr>
        <p:spPr>
          <a:xfrm>
            <a:off x="4998916" y="3757686"/>
            <a:ext cx="3330894" cy="461665"/>
          </a:xfrm>
          <a:prstGeom prst="rect">
            <a:avLst/>
          </a:prstGeom>
          <a:noFill/>
        </p:spPr>
        <p:txBody>
          <a:bodyPr wrap="square" rtlCol="0">
            <a:spAutoFit/>
          </a:bodyPr>
          <a:lstStyle/>
          <a:p>
            <a:r>
              <a:rPr lang="fr-FR" sz="2400" b="0" i="0" u="none" strike="noStrike" dirty="0">
                <a:solidFill>
                  <a:srgbClr val="221913"/>
                </a:solidFill>
                <a:effectLst/>
                <a:latin typeface="Times New Roman" panose="02020603050405020304" pitchFamily="18" charset="0"/>
                <a:cs typeface="Times New Roman" panose="02020603050405020304" pitchFamily="18" charset="0"/>
              </a:rPr>
              <a:t>Implications</a:t>
            </a:r>
            <a:endParaRPr lang="fr-FR" sz="2400" dirty="0">
              <a:latin typeface="Times New Roman" panose="02020603050405020304" pitchFamily="18" charset="0"/>
              <a:cs typeface="Times New Roman" panose="02020603050405020304" pitchFamily="18" charset="0"/>
            </a:endParaRPr>
          </a:p>
        </p:txBody>
      </p:sp>
      <p:sp>
        <p:nvSpPr>
          <p:cNvPr id="33" name="ZoneTexte 32">
            <a:extLst>
              <a:ext uri="{FF2B5EF4-FFF2-40B4-BE49-F238E27FC236}">
                <a16:creationId xmlns:a16="http://schemas.microsoft.com/office/drawing/2014/main" id="{C4F9A135-ED42-5719-F123-B3C69E657488}"/>
              </a:ext>
            </a:extLst>
          </p:cNvPr>
          <p:cNvSpPr txBox="1"/>
          <p:nvPr/>
        </p:nvSpPr>
        <p:spPr>
          <a:xfrm>
            <a:off x="544542" y="3870451"/>
            <a:ext cx="485774"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3</a:t>
            </a:r>
          </a:p>
        </p:txBody>
      </p:sp>
      <p:sp>
        <p:nvSpPr>
          <p:cNvPr id="34" name="ZoneTexte 33">
            <a:extLst>
              <a:ext uri="{FF2B5EF4-FFF2-40B4-BE49-F238E27FC236}">
                <a16:creationId xmlns:a16="http://schemas.microsoft.com/office/drawing/2014/main" id="{293C7ACD-995D-C14C-EB3E-C3740DD2BD1D}"/>
              </a:ext>
            </a:extLst>
          </p:cNvPr>
          <p:cNvSpPr txBox="1"/>
          <p:nvPr/>
        </p:nvSpPr>
        <p:spPr>
          <a:xfrm>
            <a:off x="526666" y="2858986"/>
            <a:ext cx="485774" cy="461665"/>
          </a:xfrm>
          <a:prstGeom prst="rect">
            <a:avLst/>
          </a:prstGeom>
          <a:noFill/>
        </p:spPr>
        <p:txBody>
          <a:bodyPr wrap="square" rtlCol="0">
            <a:spAutoFit/>
          </a:bodyPr>
          <a:lstStyle/>
          <a:p>
            <a:r>
              <a:rPr lang="fr-FR" sz="2400" b="1" i="0" u="none" strike="noStrike" dirty="0">
                <a:solidFill>
                  <a:srgbClr val="3E8B5A"/>
                </a:solidFill>
                <a:effectLst/>
                <a:latin typeface="Garamond" panose="02020404030301010803" pitchFamily="18" charset="0"/>
              </a:rPr>
              <a:t>2</a:t>
            </a:r>
            <a:endParaRPr lang="fr-FR" sz="2400" b="1" dirty="0">
              <a:solidFill>
                <a:srgbClr val="3E8B5A"/>
              </a:solidFill>
              <a:latin typeface="Garamond" panose="02020404030301010803" pitchFamily="18" charset="0"/>
            </a:endParaRPr>
          </a:p>
        </p:txBody>
      </p:sp>
      <p:sp>
        <p:nvSpPr>
          <p:cNvPr id="36" name="ZoneTexte 35">
            <a:extLst>
              <a:ext uri="{FF2B5EF4-FFF2-40B4-BE49-F238E27FC236}">
                <a16:creationId xmlns:a16="http://schemas.microsoft.com/office/drawing/2014/main" id="{FA39E4A9-9C64-50DB-46ED-F4F46A3F76B8}"/>
              </a:ext>
            </a:extLst>
          </p:cNvPr>
          <p:cNvSpPr txBox="1"/>
          <p:nvPr/>
        </p:nvSpPr>
        <p:spPr>
          <a:xfrm>
            <a:off x="629299" y="2200053"/>
            <a:ext cx="485775" cy="461665"/>
          </a:xfrm>
          <a:prstGeom prst="rect">
            <a:avLst/>
          </a:prstGeom>
          <a:noFill/>
        </p:spPr>
        <p:txBody>
          <a:bodyPr wrap="square" rtlCol="0">
            <a:spAutoFit/>
          </a:bodyPr>
          <a:lstStyle/>
          <a:p>
            <a:r>
              <a:rPr lang="fr-FR" sz="2400" b="1" i="0" u="none" strike="noStrike" dirty="0">
                <a:solidFill>
                  <a:srgbClr val="3E8B5A"/>
                </a:solidFill>
                <a:effectLst/>
                <a:latin typeface="Garamond" panose="02020404030301010803" pitchFamily="18" charset="0"/>
              </a:rPr>
              <a:t>1</a:t>
            </a:r>
            <a:endParaRPr lang="fr-FR" sz="2400" b="1" dirty="0">
              <a:solidFill>
                <a:srgbClr val="3E8B5A"/>
              </a:solidFill>
              <a:latin typeface="Garamond" panose="02020404030301010803" pitchFamily="18" charset="0"/>
            </a:endParaRPr>
          </a:p>
        </p:txBody>
      </p:sp>
      <p:sp>
        <p:nvSpPr>
          <p:cNvPr id="37" name="ZoneTexte 36">
            <a:extLst>
              <a:ext uri="{FF2B5EF4-FFF2-40B4-BE49-F238E27FC236}">
                <a16:creationId xmlns:a16="http://schemas.microsoft.com/office/drawing/2014/main" id="{54B1BF4C-CF7E-9E75-D381-101245A864DE}"/>
              </a:ext>
            </a:extLst>
          </p:cNvPr>
          <p:cNvSpPr txBox="1"/>
          <p:nvPr/>
        </p:nvSpPr>
        <p:spPr>
          <a:xfrm>
            <a:off x="590873" y="4499733"/>
            <a:ext cx="485774"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4</a:t>
            </a:r>
          </a:p>
        </p:txBody>
      </p:sp>
      <p:sp>
        <p:nvSpPr>
          <p:cNvPr id="39" name="ZoneTexte 38">
            <a:extLst>
              <a:ext uri="{FF2B5EF4-FFF2-40B4-BE49-F238E27FC236}">
                <a16:creationId xmlns:a16="http://schemas.microsoft.com/office/drawing/2014/main" id="{84E570EE-A183-B5AF-11BF-BF9D55F6CA89}"/>
              </a:ext>
            </a:extLst>
          </p:cNvPr>
          <p:cNvSpPr txBox="1"/>
          <p:nvPr/>
        </p:nvSpPr>
        <p:spPr>
          <a:xfrm>
            <a:off x="4700142" y="3153870"/>
            <a:ext cx="485774"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7</a:t>
            </a:r>
          </a:p>
        </p:txBody>
      </p:sp>
      <p:sp>
        <p:nvSpPr>
          <p:cNvPr id="40" name="ZoneTexte 39">
            <a:extLst>
              <a:ext uri="{FF2B5EF4-FFF2-40B4-BE49-F238E27FC236}">
                <a16:creationId xmlns:a16="http://schemas.microsoft.com/office/drawing/2014/main" id="{EE7A24B9-4537-2D92-103B-502AE61E4387}"/>
              </a:ext>
            </a:extLst>
          </p:cNvPr>
          <p:cNvSpPr txBox="1"/>
          <p:nvPr/>
        </p:nvSpPr>
        <p:spPr>
          <a:xfrm>
            <a:off x="4700142" y="3759994"/>
            <a:ext cx="485774"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8</a:t>
            </a: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1629"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Times New Roman" panose="02020603050405020304" pitchFamily="18" charset="0"/>
                <a:cs typeface="Times New Roman" panose="02020603050405020304" pitchFamily="18" charset="0"/>
              </a:rPr>
              <a:t>Méthodologie</a:t>
            </a:r>
            <a:endParaRPr lang="fr-FR" sz="2400" dirty="0">
              <a:latin typeface="Times New Roman" panose="02020603050405020304" pitchFamily="18" charset="0"/>
              <a:cs typeface="Times New Roman" panose="02020603050405020304" pitchFamily="18" charset="0"/>
            </a:endParaRPr>
          </a:p>
        </p:txBody>
      </p:sp>
      <p:sp>
        <p:nvSpPr>
          <p:cNvPr id="44" name="ZoneTexte 43">
            <a:extLst>
              <a:ext uri="{FF2B5EF4-FFF2-40B4-BE49-F238E27FC236}">
                <a16:creationId xmlns:a16="http://schemas.microsoft.com/office/drawing/2014/main" id="{E500EBF6-0DBC-E9A4-65DF-401201E2BBA5}"/>
              </a:ext>
            </a:extLst>
          </p:cNvPr>
          <p:cNvSpPr txBox="1"/>
          <p:nvPr/>
        </p:nvSpPr>
        <p:spPr>
          <a:xfrm>
            <a:off x="4700141" y="2547746"/>
            <a:ext cx="485775"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6</a:t>
            </a:r>
          </a:p>
        </p:txBody>
      </p:sp>
      <p:pic>
        <p:nvPicPr>
          <p:cNvPr id="46" name="Image 45">
            <a:extLst>
              <a:ext uri="{FF2B5EF4-FFF2-40B4-BE49-F238E27FC236}">
                <a16:creationId xmlns:a16="http://schemas.microsoft.com/office/drawing/2014/main" id="{7B3CCFE6-FBE0-8AC5-C650-192C2D0D4B8E}"/>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9290"/>
          <a:stretch/>
        </p:blipFill>
        <p:spPr>
          <a:xfrm>
            <a:off x="8416300" y="1914526"/>
            <a:ext cx="3775699" cy="4162424"/>
          </a:xfrm>
          <a:prstGeom prst="rect">
            <a:avLst/>
          </a:prstGeom>
        </p:spPr>
      </p:pic>
      <p:sp>
        <p:nvSpPr>
          <p:cNvPr id="6" name="ZoneTexte 5">
            <a:extLst>
              <a:ext uri="{FF2B5EF4-FFF2-40B4-BE49-F238E27FC236}">
                <a16:creationId xmlns:a16="http://schemas.microsoft.com/office/drawing/2014/main" id="{B06C4BA2-1F9E-46CB-2E40-AB066C549659}"/>
              </a:ext>
            </a:extLst>
          </p:cNvPr>
          <p:cNvSpPr txBox="1"/>
          <p:nvPr/>
        </p:nvSpPr>
        <p:spPr>
          <a:xfrm>
            <a:off x="983445" y="5176252"/>
            <a:ext cx="2792256" cy="461665"/>
          </a:xfrm>
          <a:prstGeom prst="rect">
            <a:avLst/>
          </a:prstGeom>
          <a:noFill/>
        </p:spPr>
        <p:txBody>
          <a:bodyPr wrap="square" rtlCol="0">
            <a:spAutoFit/>
          </a:bodyPr>
          <a:lstStyle/>
          <a:p>
            <a:r>
              <a:rPr lang="fr-FR" sz="2400" dirty="0">
                <a:solidFill>
                  <a:srgbClr val="221913"/>
                </a:solidFill>
                <a:latin typeface="Times New Roman" panose="02020603050405020304" pitchFamily="18" charset="0"/>
                <a:cs typeface="Times New Roman" panose="02020603050405020304" pitchFamily="18" charset="0"/>
              </a:rPr>
              <a:t>Cadre théorique</a:t>
            </a:r>
            <a:endParaRPr lang="fr-FR" sz="2400" dirty="0">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BD90C97B-9BF7-9372-7EE3-447898089823}"/>
              </a:ext>
            </a:extLst>
          </p:cNvPr>
          <p:cNvSpPr txBox="1"/>
          <p:nvPr/>
        </p:nvSpPr>
        <p:spPr>
          <a:xfrm>
            <a:off x="675298" y="5200866"/>
            <a:ext cx="485774" cy="461665"/>
          </a:xfrm>
          <a:prstGeom prst="rect">
            <a:avLst/>
          </a:prstGeom>
          <a:noFill/>
        </p:spPr>
        <p:txBody>
          <a:bodyPr wrap="square" rtlCol="0">
            <a:spAutoFit/>
          </a:bodyPr>
          <a:lstStyle/>
          <a:p>
            <a:r>
              <a:rPr lang="fr-FR" sz="2400" b="1" dirty="0">
                <a:solidFill>
                  <a:srgbClr val="3E8B5A"/>
                </a:solidFill>
                <a:latin typeface="Garamond" panose="02020404030301010803" pitchFamily="18" charset="0"/>
              </a:rPr>
              <a:t>5</a:t>
            </a:r>
          </a:p>
        </p:txBody>
      </p:sp>
    </p:spTree>
    <p:extLst>
      <p:ext uri="{BB962C8B-B14F-4D97-AF65-F5344CB8AC3E}">
        <p14:creationId xmlns:p14="http://schemas.microsoft.com/office/powerpoint/2010/main" val="576348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a:off x="0" y="7810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7" name="ZoneTexte 6">
            <a:extLst>
              <a:ext uri="{FF2B5EF4-FFF2-40B4-BE49-F238E27FC236}">
                <a16:creationId xmlns:a16="http://schemas.microsoft.com/office/drawing/2014/main" id="{8ABECF34-170F-AE42-0D5D-3867FE39A438}"/>
              </a:ext>
            </a:extLst>
          </p:cNvPr>
          <p:cNvSpPr txBox="1"/>
          <p:nvPr/>
        </p:nvSpPr>
        <p:spPr>
          <a:xfrm>
            <a:off x="960600" y="2103595"/>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quantitative</a:t>
            </a:r>
          </a:p>
        </p:txBody>
      </p:sp>
      <p:sp>
        <p:nvSpPr>
          <p:cNvPr id="11" name="ZoneTexte 10">
            <a:extLst>
              <a:ext uri="{FF2B5EF4-FFF2-40B4-BE49-F238E27FC236}">
                <a16:creationId xmlns:a16="http://schemas.microsoft.com/office/drawing/2014/main" id="{A6DBE520-4174-673A-1514-0223908DA7F0}"/>
              </a:ext>
            </a:extLst>
          </p:cNvPr>
          <p:cNvSpPr txBox="1"/>
          <p:nvPr/>
        </p:nvSpPr>
        <p:spPr>
          <a:xfrm>
            <a:off x="960600" y="3964748"/>
            <a:ext cx="2634247" cy="1077218"/>
          </a:xfrm>
          <a:prstGeom prst="rect">
            <a:avLst/>
          </a:prstGeom>
          <a:noFill/>
        </p:spPr>
        <p:txBody>
          <a:bodyPr wrap="square" rtlCol="0">
            <a:spAutoFit/>
          </a:bodyPr>
          <a:lstStyle/>
          <a:p>
            <a:r>
              <a:rPr lang="fr-FR" sz="3200" i="0" u="none" strike="noStrike" dirty="0">
                <a:solidFill>
                  <a:srgbClr val="ED874E"/>
                </a:solidFill>
                <a:effectLst/>
                <a:latin typeface="DM sans" pitchFamily="2" charset="0"/>
              </a:rPr>
              <a:t>Méthode qualitative</a:t>
            </a:r>
          </a:p>
        </p:txBody>
      </p:sp>
      <p:sp>
        <p:nvSpPr>
          <p:cNvPr id="2" name="Rectangle 1">
            <a:extLst>
              <a:ext uri="{FF2B5EF4-FFF2-40B4-BE49-F238E27FC236}">
                <a16:creationId xmlns:a16="http://schemas.microsoft.com/office/drawing/2014/main" id="{15ABC913-32E7-3DDF-28BA-2A954F7A0B30}"/>
              </a:ext>
            </a:extLst>
          </p:cNvPr>
          <p:cNvSpPr/>
          <p:nvPr/>
        </p:nvSpPr>
        <p:spPr>
          <a:xfrm>
            <a:off x="782333" y="747832"/>
            <a:ext cx="2761125" cy="5305849"/>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 name="Connecteur droit 3">
            <a:extLst>
              <a:ext uri="{FF2B5EF4-FFF2-40B4-BE49-F238E27FC236}">
                <a16:creationId xmlns:a16="http://schemas.microsoft.com/office/drawing/2014/main" id="{F024E92E-7A4F-74FC-20F8-3C18CE14A5DF}"/>
              </a:ext>
            </a:extLst>
          </p:cNvPr>
          <p:cNvCxnSpPr>
            <a:cxnSpLocks/>
          </p:cNvCxnSpPr>
          <p:nvPr/>
        </p:nvCxnSpPr>
        <p:spPr>
          <a:xfrm>
            <a:off x="887510" y="2667000"/>
            <a:ext cx="355898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687D3723-301A-E0F8-C849-393769318D9B}"/>
              </a:ext>
            </a:extLst>
          </p:cNvPr>
          <p:cNvSpPr txBox="1"/>
          <p:nvPr/>
        </p:nvSpPr>
        <p:spPr>
          <a:xfrm>
            <a:off x="782333" y="818369"/>
            <a:ext cx="2989824" cy="1569660"/>
          </a:xfrm>
          <a:prstGeom prst="rect">
            <a:avLst/>
          </a:prstGeom>
          <a:noFill/>
        </p:spPr>
        <p:txBody>
          <a:bodyPr wrap="square" rtlCol="0">
            <a:spAutoFit/>
          </a:bodyPr>
          <a:lstStyle/>
          <a:p>
            <a:r>
              <a:rPr lang="fr-FR" sz="3200" b="1" dirty="0">
                <a:solidFill>
                  <a:schemeClr val="bg1"/>
                </a:solidFill>
                <a:latin typeface="DM sans" pitchFamily="2" charset="0"/>
              </a:rPr>
              <a:t>7. Résultats &amp; discussion (2/2)</a:t>
            </a:r>
          </a:p>
        </p:txBody>
      </p:sp>
      <p:sp>
        <p:nvSpPr>
          <p:cNvPr id="13" name="ZoneTexte 12">
            <a:extLst>
              <a:ext uri="{FF2B5EF4-FFF2-40B4-BE49-F238E27FC236}">
                <a16:creationId xmlns:a16="http://schemas.microsoft.com/office/drawing/2014/main" id="{6FE65D54-71B4-A891-E40C-AC468AEE4206}"/>
              </a:ext>
            </a:extLst>
          </p:cNvPr>
          <p:cNvSpPr txBox="1"/>
          <p:nvPr/>
        </p:nvSpPr>
        <p:spPr>
          <a:xfrm>
            <a:off x="757170" y="2919558"/>
            <a:ext cx="2684573" cy="923330"/>
          </a:xfrm>
          <a:prstGeom prst="rect">
            <a:avLst/>
          </a:prstGeom>
          <a:noFill/>
        </p:spPr>
        <p:txBody>
          <a:bodyPr wrap="square" rtlCol="0">
            <a:spAutoFit/>
          </a:bodyPr>
          <a:lstStyle/>
          <a:p>
            <a:pPr algn="just"/>
            <a:r>
              <a:rPr lang="fr-FR" b="0" i="0" u="none" strike="noStrike" dirty="0">
                <a:solidFill>
                  <a:schemeClr val="bg1"/>
                </a:solidFill>
                <a:effectLst/>
                <a:latin typeface="Times New Roman" panose="02020603050405020304" pitchFamily="18" charset="0"/>
                <a:ea typeface="Open sans" panose="020B0606030504020204" pitchFamily="34" charset="0"/>
                <a:cs typeface="Times New Roman" panose="02020603050405020304" pitchFamily="18" charset="0"/>
              </a:rPr>
              <a:t>Synthèse des Résultats liés à l’objectif spécifique 2 (Hypothèse 2)</a:t>
            </a:r>
            <a:endParaRPr lang="fr-FR" sz="14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13FAE0A4-9A66-4A16-6C42-B9F424753386}"/>
              </a:ext>
            </a:extLst>
          </p:cNvPr>
          <p:cNvSpPr txBox="1">
            <a:spLocks/>
          </p:cNvSpPr>
          <p:nvPr/>
        </p:nvSpPr>
        <p:spPr>
          <a:xfrm>
            <a:off x="3568352" y="808256"/>
            <a:ext cx="8306153" cy="5287271"/>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1" algn="just">
              <a:lnSpc>
                <a:spcPct val="100000"/>
              </a:lnSpc>
              <a:spcBef>
                <a:spcPts val="0"/>
              </a:spcBef>
            </a:pPr>
            <a:endParaRPr lang="fr-FR" sz="8000" b="1" dirty="0">
              <a:latin typeface="Times New Roman" panose="02020603050405020304" pitchFamily="18" charset="0"/>
              <a:cs typeface="Times New Roman" panose="02020603050405020304" pitchFamily="18" charset="0"/>
            </a:endParaRPr>
          </a:p>
          <a:p>
            <a:pPr lvl="1" algn="just">
              <a:lnSpc>
                <a:spcPct val="100000"/>
              </a:lnSpc>
              <a:spcBef>
                <a:spcPts val="0"/>
              </a:spcBef>
            </a:pPr>
            <a:endParaRPr lang="fr-FR" sz="100" i="1" dirty="0">
              <a:latin typeface="Times New Roman" panose="02020603050405020304" pitchFamily="18" charset="0"/>
              <a:cs typeface="Times New Roman" panose="02020603050405020304" pitchFamily="18" charset="0"/>
            </a:endParaRPr>
          </a:p>
          <a:p>
            <a:pPr lvl="1" algn="just">
              <a:lnSpc>
                <a:spcPct val="100000"/>
              </a:lnSpc>
              <a:spcBef>
                <a:spcPts val="0"/>
              </a:spcBef>
            </a:pPr>
            <a:r>
              <a:rPr lang="fr-FR" sz="1800" i="1" dirty="0">
                <a:latin typeface="Times New Roman" panose="02020603050405020304" pitchFamily="18" charset="0"/>
                <a:cs typeface="Times New Roman" panose="02020603050405020304" pitchFamily="18" charset="0"/>
              </a:rPr>
              <a:t>Variable de crise (économique) : </a:t>
            </a:r>
            <a:r>
              <a:rPr lang="fr-FR" sz="1800" dirty="0">
                <a:latin typeface="Times New Roman" panose="02020603050405020304" pitchFamily="18" charset="0"/>
                <a:cs typeface="Times New Roman" panose="02020603050405020304" pitchFamily="18" charset="0"/>
              </a:rPr>
              <a:t>La baisse du prix au producteur tout la hausse du prix des intrants ( engrais, herbicides ou fongicides) indiquent que le producteur a toujours à la coopérative pour la vente. les résultats issus de nos recherches indiquent Résultats contraires  à ceux de Zhu (2022) et </a:t>
            </a:r>
            <a:r>
              <a:rPr lang="fr-FR" sz="1800" dirty="0" err="1">
                <a:latin typeface="Times New Roman" panose="02020603050405020304" pitchFamily="18" charset="0"/>
                <a:ea typeface="Times New Roman" panose="02020603050405020304" pitchFamily="18" charset="0"/>
              </a:rPr>
              <a:t>Mukarumbwa</a:t>
            </a:r>
            <a:r>
              <a:rPr lang="fr-FR" sz="1800" dirty="0">
                <a:latin typeface="Times New Roman" panose="02020603050405020304" pitchFamily="18" charset="0"/>
                <a:ea typeface="Times New Roman" panose="02020603050405020304" pitchFamily="18" charset="0"/>
              </a:rPr>
              <a:t> et </a:t>
            </a:r>
            <a:r>
              <a:rPr lang="fr-FR" sz="1800" i="1" dirty="0">
                <a:latin typeface="Times New Roman" panose="02020603050405020304" pitchFamily="18" charset="0"/>
                <a:ea typeface="Times New Roman" panose="02020603050405020304" pitchFamily="18" charset="0"/>
              </a:rPr>
              <a:t>al</a:t>
            </a:r>
            <a:r>
              <a:rPr lang="fr-FR" sz="1800" dirty="0">
                <a:latin typeface="Times New Roman" panose="02020603050405020304" pitchFamily="18" charset="0"/>
                <a:ea typeface="Times New Roman" panose="02020603050405020304" pitchFamily="18" charset="0"/>
              </a:rPr>
              <a:t>, (2018).</a:t>
            </a:r>
          </a:p>
          <a:p>
            <a:pPr lvl="1" algn="just">
              <a:lnSpc>
                <a:spcPct val="100000"/>
              </a:lnSpc>
              <a:spcBef>
                <a:spcPts val="0"/>
              </a:spcBef>
            </a:pPr>
            <a:endParaRPr lang="fr-FR" sz="1800" dirty="0">
              <a:latin typeface="Times New Roman" panose="02020603050405020304" pitchFamily="18" charset="0"/>
              <a:cs typeface="Times New Roman" panose="02020603050405020304" pitchFamily="18" charset="0"/>
            </a:endParaRPr>
          </a:p>
          <a:p>
            <a:pPr lvl="1" algn="just">
              <a:lnSpc>
                <a:spcPct val="100000"/>
              </a:lnSpc>
              <a:spcBef>
                <a:spcPts val="0"/>
              </a:spcBef>
            </a:pPr>
            <a:r>
              <a:rPr lang="fr-FR" sz="1800" i="1" dirty="0">
                <a:latin typeface="Times New Roman" panose="02020603050405020304" pitchFamily="18" charset="0"/>
                <a:cs typeface="Times New Roman" panose="02020603050405020304" pitchFamily="18" charset="0"/>
              </a:rPr>
              <a:t>Variable de crise (agronomique) : </a:t>
            </a:r>
            <a:r>
              <a:rPr lang="fr-FR" sz="1800" dirty="0">
                <a:latin typeface="Times New Roman" panose="02020603050405020304" pitchFamily="18" charset="0"/>
                <a:ea typeface="Times New Roman" panose="02020603050405020304" pitchFamily="18" charset="0"/>
              </a:rPr>
              <a:t>Nos résultats montrent que face à une baisse de la production, les cacaoculteur ont significativement plus de chance de s’adresser au pisteur pour la vente de leur production . Résultats conformes à ceux de Shaikh et Zhang, (2016) ; </a:t>
            </a:r>
            <a:r>
              <a:rPr lang="fr-FR" sz="1800" dirty="0" err="1">
                <a:latin typeface="Times New Roman" panose="02020603050405020304" pitchFamily="18" charset="0"/>
                <a:ea typeface="Times New Roman" panose="02020603050405020304" pitchFamily="18" charset="0"/>
              </a:rPr>
              <a:t>Wambugu</a:t>
            </a:r>
            <a:r>
              <a:rPr lang="fr-FR" sz="1800" dirty="0">
                <a:latin typeface="Times New Roman" panose="02020603050405020304" pitchFamily="18" charset="0"/>
                <a:ea typeface="Times New Roman" panose="02020603050405020304" pitchFamily="18" charset="0"/>
              </a:rPr>
              <a:t> et </a:t>
            </a:r>
            <a:r>
              <a:rPr lang="fr-FR" sz="1800" dirty="0" err="1">
                <a:latin typeface="Times New Roman" panose="02020603050405020304" pitchFamily="18" charset="0"/>
                <a:ea typeface="Times New Roman" panose="02020603050405020304" pitchFamily="18" charset="0"/>
              </a:rPr>
              <a:t>Okello</a:t>
            </a:r>
            <a:r>
              <a:rPr lang="fr-FR" sz="1800" dirty="0">
                <a:latin typeface="Times New Roman" panose="02020603050405020304" pitchFamily="18" charset="0"/>
                <a:ea typeface="Times New Roman" panose="02020603050405020304" pitchFamily="18" charset="0"/>
              </a:rPr>
              <a:t>, (2017).</a:t>
            </a:r>
          </a:p>
          <a:p>
            <a:pPr lvl="1" algn="just">
              <a:lnSpc>
                <a:spcPct val="100000"/>
              </a:lnSpc>
              <a:spcBef>
                <a:spcPts val="0"/>
              </a:spcBef>
            </a:pPr>
            <a:endParaRPr lang="fr-FR" sz="1800" dirty="0">
              <a:latin typeface="Times New Roman" panose="02020603050405020304" pitchFamily="18" charset="0"/>
              <a:cs typeface="Times New Roman" panose="02020603050405020304" pitchFamily="18" charset="0"/>
            </a:endParaRPr>
          </a:p>
          <a:p>
            <a:pPr lvl="1" algn="just">
              <a:lnSpc>
                <a:spcPct val="100000"/>
              </a:lnSpc>
              <a:spcBef>
                <a:spcPts val="0"/>
              </a:spcBef>
            </a:pPr>
            <a:r>
              <a:rPr lang="fr-FR" sz="1800" i="1" dirty="0">
                <a:latin typeface="Times New Roman" panose="02020603050405020304" pitchFamily="18" charset="0"/>
                <a:cs typeface="Times New Roman" panose="02020603050405020304" pitchFamily="18" charset="0"/>
              </a:rPr>
              <a:t>Variable de crise (sanitaire) : </a:t>
            </a:r>
            <a:r>
              <a:rPr lang="fr-FR" sz="1800" dirty="0">
                <a:latin typeface="Times New Roman" panose="02020603050405020304" pitchFamily="18" charset="0"/>
                <a:cs typeface="Times New Roman" panose="02020603050405020304" pitchFamily="18" charset="0"/>
              </a:rPr>
              <a:t>I</a:t>
            </a:r>
            <a:r>
              <a:rPr lang="fr-FR" sz="1800" dirty="0">
                <a:latin typeface="Times New Roman" panose="02020603050405020304" pitchFamily="18" charset="0"/>
                <a:ea typeface="Times New Roman" panose="02020603050405020304" pitchFamily="18" charset="0"/>
              </a:rPr>
              <a:t>l ressort des résultats que celle-ci n’impacte pas la décision de choix du circuit de commercialisation. Ce résultat va à l’encontre de celui de </a:t>
            </a:r>
            <a:r>
              <a:rPr lang="fr-FR" sz="1800" dirty="0" err="1">
                <a:latin typeface="Times New Roman" panose="02020603050405020304" pitchFamily="18" charset="0"/>
                <a:ea typeface="Times New Roman" panose="02020603050405020304" pitchFamily="18" charset="0"/>
              </a:rPr>
              <a:t>Pujiharto</a:t>
            </a:r>
            <a:r>
              <a:rPr lang="fr-FR" sz="1800" dirty="0">
                <a:latin typeface="Times New Roman" panose="02020603050405020304" pitchFamily="18" charset="0"/>
                <a:ea typeface="Times New Roman" panose="02020603050405020304" pitchFamily="18" charset="0"/>
              </a:rPr>
              <a:t> et </a:t>
            </a:r>
            <a:r>
              <a:rPr lang="fr-FR" sz="1800" dirty="0" err="1">
                <a:latin typeface="Times New Roman" panose="02020603050405020304" pitchFamily="18" charset="0"/>
                <a:ea typeface="Times New Roman" panose="02020603050405020304" pitchFamily="18" charset="0"/>
              </a:rPr>
              <a:t>Wahyuni</a:t>
            </a:r>
            <a:r>
              <a:rPr lang="fr-FR" sz="1800" dirty="0">
                <a:latin typeface="Times New Roman" panose="02020603050405020304" pitchFamily="18" charset="0"/>
                <a:ea typeface="Times New Roman" panose="02020603050405020304" pitchFamily="18" charset="0"/>
              </a:rPr>
              <a:t> (2022) </a:t>
            </a:r>
          </a:p>
          <a:p>
            <a:pPr lvl="1" algn="just">
              <a:lnSpc>
                <a:spcPct val="100000"/>
              </a:lnSpc>
              <a:spcBef>
                <a:spcPts val="0"/>
              </a:spcBef>
            </a:pPr>
            <a:endParaRPr lang="fr-FR" sz="1800" dirty="0">
              <a:latin typeface="Times New Roman" panose="02020603050405020304" pitchFamily="18" charset="0"/>
              <a:cs typeface="Times New Roman" panose="02020603050405020304" pitchFamily="18" charset="0"/>
            </a:endParaRPr>
          </a:p>
          <a:p>
            <a:pPr lvl="1" algn="just">
              <a:lnSpc>
                <a:spcPct val="100000"/>
              </a:lnSpc>
              <a:spcBef>
                <a:spcPts val="0"/>
              </a:spcBef>
            </a:pPr>
            <a:r>
              <a:rPr lang="fr-FR" sz="1800" i="1" dirty="0">
                <a:latin typeface="Times New Roman" panose="02020603050405020304" pitchFamily="18" charset="0"/>
                <a:cs typeface="Times New Roman" panose="02020603050405020304" pitchFamily="18" charset="0"/>
              </a:rPr>
              <a:t>Variable de crise (sociale): </a:t>
            </a:r>
            <a:r>
              <a:rPr lang="fr-FR" sz="1800" dirty="0">
                <a:latin typeface="Times New Roman" panose="02020603050405020304" pitchFamily="18" charset="0"/>
                <a:ea typeface="Times New Roman" panose="02020603050405020304" pitchFamily="18" charset="0"/>
              </a:rPr>
              <a:t>Nos résultats soulignent qu’en présence desdites crises, les cacaoculteurs enquêtés renoncent au circuit de vente coopérative pour s’adresser au pisteur en vue d’écouler leur production.</a:t>
            </a:r>
            <a:endParaRPr lang="fr-FR"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0487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Connecteur droit 9">
            <a:extLst>
              <a:ext uri="{FF2B5EF4-FFF2-40B4-BE49-F238E27FC236}">
                <a16:creationId xmlns:a16="http://schemas.microsoft.com/office/drawing/2014/main" id="{27D2F162-454D-0F99-22D2-2C170F33849D}"/>
              </a:ext>
            </a:extLst>
          </p:cNvPr>
          <p:cNvCxnSpPr>
            <a:cxnSpLocks/>
          </p:cNvCxnSpPr>
          <p:nvPr/>
        </p:nvCxnSpPr>
        <p:spPr>
          <a:xfrm>
            <a:off x="0" y="6076950"/>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3" name="ZoneTexte 2">
            <a:extLst>
              <a:ext uri="{FF2B5EF4-FFF2-40B4-BE49-F238E27FC236}">
                <a16:creationId xmlns:a16="http://schemas.microsoft.com/office/drawing/2014/main" id="{55E96CD0-5C63-938A-2CE1-BA7B223DE463}"/>
              </a:ext>
            </a:extLst>
          </p:cNvPr>
          <p:cNvSpPr txBox="1"/>
          <p:nvPr/>
        </p:nvSpPr>
        <p:spPr>
          <a:xfrm>
            <a:off x="882370" y="157780"/>
            <a:ext cx="5440200" cy="769441"/>
          </a:xfrm>
          <a:prstGeom prst="rect">
            <a:avLst/>
          </a:prstGeom>
          <a:noFill/>
        </p:spPr>
        <p:txBody>
          <a:bodyPr wrap="square" rtlCol="0">
            <a:spAutoFit/>
          </a:bodyPr>
          <a:lstStyle/>
          <a:p>
            <a:r>
              <a:rPr lang="fr-FR" sz="4400" b="1" dirty="0">
                <a:solidFill>
                  <a:srgbClr val="414042"/>
                </a:solidFill>
                <a:latin typeface="Times New Roman" panose="02020603050405020304" pitchFamily="18" charset="0"/>
                <a:cs typeface="Times New Roman" panose="02020603050405020304" pitchFamily="18" charset="0"/>
              </a:rPr>
              <a:t>9. Implications</a:t>
            </a:r>
            <a:endParaRPr lang="fr-FR" sz="4400" dirty="0">
              <a:solidFill>
                <a:srgbClr val="414042"/>
              </a:solidFill>
              <a:latin typeface="Times New Roman" panose="02020603050405020304" pitchFamily="18" charset="0"/>
              <a:cs typeface="Times New Roman" panose="02020603050405020304" pitchFamily="18" charset="0"/>
            </a:endParaRPr>
          </a:p>
        </p:txBody>
      </p:sp>
      <p:cxnSp>
        <p:nvCxnSpPr>
          <p:cNvPr id="5" name="Connecteur droit 4">
            <a:extLst>
              <a:ext uri="{FF2B5EF4-FFF2-40B4-BE49-F238E27FC236}">
                <a16:creationId xmlns:a16="http://schemas.microsoft.com/office/drawing/2014/main" id="{C0FE627D-0E83-9E5D-8A6C-6C65D6BC499B}"/>
              </a:ext>
            </a:extLst>
          </p:cNvPr>
          <p:cNvCxnSpPr>
            <a:cxnSpLocks/>
          </p:cNvCxnSpPr>
          <p:nvPr/>
        </p:nvCxnSpPr>
        <p:spPr>
          <a:xfrm flipV="1">
            <a:off x="815787"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26" name="Rectangle 25">
            <a:extLst>
              <a:ext uri="{FF2B5EF4-FFF2-40B4-BE49-F238E27FC236}">
                <a16:creationId xmlns:a16="http://schemas.microsoft.com/office/drawing/2014/main" id="{791548E4-D444-4090-964F-A80D685FBB16}"/>
              </a:ext>
            </a:extLst>
          </p:cNvPr>
          <p:cNvSpPr/>
          <p:nvPr/>
        </p:nvSpPr>
        <p:spPr>
          <a:xfrm>
            <a:off x="0" y="2586071"/>
            <a:ext cx="11344275" cy="1792403"/>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cxnSp>
        <p:nvCxnSpPr>
          <p:cNvPr id="6" name="Connecteur droit 5">
            <a:extLst>
              <a:ext uri="{FF2B5EF4-FFF2-40B4-BE49-F238E27FC236}">
                <a16:creationId xmlns:a16="http://schemas.microsoft.com/office/drawing/2014/main" id="{09ECFFFA-6B75-48DD-273A-C20519F8CF97}"/>
              </a:ext>
            </a:extLst>
          </p:cNvPr>
          <p:cNvCxnSpPr>
            <a:cxnSpLocks/>
          </p:cNvCxnSpPr>
          <p:nvPr/>
        </p:nvCxnSpPr>
        <p:spPr>
          <a:xfrm flipV="1">
            <a:off x="11344275" y="0"/>
            <a:ext cx="0" cy="6076951"/>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12" name="Connecteur droit 11">
            <a:extLst>
              <a:ext uri="{FF2B5EF4-FFF2-40B4-BE49-F238E27FC236}">
                <a16:creationId xmlns:a16="http://schemas.microsoft.com/office/drawing/2014/main" id="{86BBA17F-00BE-12CD-8C33-CA8FA090532E}"/>
              </a:ext>
            </a:extLst>
          </p:cNvPr>
          <p:cNvCxnSpPr>
            <a:cxnSpLocks/>
          </p:cNvCxnSpPr>
          <p:nvPr/>
        </p:nvCxnSpPr>
        <p:spPr>
          <a:xfrm flipV="1">
            <a:off x="8677275" y="0"/>
            <a:ext cx="0" cy="2546349"/>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ZoneTexte 3">
            <a:extLst>
              <a:ext uri="{FF2B5EF4-FFF2-40B4-BE49-F238E27FC236}">
                <a16:creationId xmlns:a16="http://schemas.microsoft.com/office/drawing/2014/main" id="{0258178B-3BC6-3B6F-85DE-5C1ED47CBBF1}"/>
              </a:ext>
            </a:extLst>
          </p:cNvPr>
          <p:cNvSpPr txBox="1"/>
          <p:nvPr/>
        </p:nvSpPr>
        <p:spPr>
          <a:xfrm>
            <a:off x="815787" y="2635262"/>
            <a:ext cx="7861488" cy="1754326"/>
          </a:xfrm>
          <a:prstGeom prst="rect">
            <a:avLst/>
          </a:prstGeom>
          <a:noFill/>
        </p:spPr>
        <p:txBody>
          <a:bodyPr wrap="square">
            <a:spAutoFit/>
          </a:bodyPr>
          <a:lstStyle/>
          <a:p>
            <a:r>
              <a:rPr lang="fr-FR" sz="1800" b="1" i="0" u="none" strike="noStrike" baseline="0" dirty="0">
                <a:solidFill>
                  <a:schemeClr val="bg1"/>
                </a:solidFill>
                <a:latin typeface="Times New Roman" panose="02020603050405020304" pitchFamily="18" charset="0"/>
              </a:rPr>
              <a:t>Implications pour les managers de </a:t>
            </a:r>
            <a:r>
              <a:rPr lang="fr-FR" b="1" dirty="0">
                <a:solidFill>
                  <a:schemeClr val="bg1"/>
                </a:solidFill>
                <a:latin typeface="Times New Roman" panose="02020603050405020304" pitchFamily="18" charset="0"/>
              </a:rPr>
              <a:t>sociétés coopératives cacaoyères</a:t>
            </a:r>
            <a:endParaRPr lang="fr-FR" sz="1800" b="1" i="0" u="none" strike="noStrike" baseline="0" dirty="0">
              <a:solidFill>
                <a:schemeClr val="bg1"/>
              </a:solidFill>
              <a:latin typeface="Times New Roman" panose="02020603050405020304" pitchFamily="18" charset="0"/>
            </a:endParaRPr>
          </a:p>
          <a:p>
            <a:endParaRPr lang="fr-FR" b="1" dirty="0">
              <a:solidFill>
                <a:schemeClr val="bg1"/>
              </a:solidFill>
              <a:latin typeface="Times New Roman" panose="02020603050405020304" pitchFamily="18" charset="0"/>
            </a:endParaRPr>
          </a:p>
          <a:p>
            <a:pPr algn="just"/>
            <a:r>
              <a:rPr lang="fr-FR" dirty="0">
                <a:solidFill>
                  <a:schemeClr val="bg1"/>
                </a:solidFill>
                <a:latin typeface="Times New Roman" panose="02020603050405020304" pitchFamily="18" charset="0"/>
              </a:rPr>
              <a:t>Notre recherche a mis en exergue le comportement opportuniste et rationnels des cacaoculteurs en situation de crise. Cette recherche enseigne par conséquents aux dirigeants des sociétés coopératives agricoles de développer des stratégies de fidélisations des producteurs de cacao.</a:t>
            </a:r>
            <a:endParaRPr lang="fr-FR" sz="1800" b="0" i="0" u="none" strike="noStrike" baseline="0"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359541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BDFB2"/>
        </a:solidFill>
        <a:effectLst/>
      </p:bgPr>
    </p:bg>
    <p:spTree>
      <p:nvGrpSpPr>
        <p:cNvPr id="1" name=""/>
        <p:cNvGrpSpPr/>
        <p:nvPr/>
      </p:nvGrpSpPr>
      <p:grpSpPr>
        <a:xfrm>
          <a:off x="0" y="0"/>
          <a:ext cx="0" cy="0"/>
          <a:chOff x="0" y="0"/>
          <a:chExt cx="0" cy="0"/>
        </a:xfrm>
      </p:grpSpPr>
      <p:sp>
        <p:nvSpPr>
          <p:cNvPr id="19" name="ZoneTexte 18">
            <a:extLst>
              <a:ext uri="{FF2B5EF4-FFF2-40B4-BE49-F238E27FC236}">
                <a16:creationId xmlns:a16="http://schemas.microsoft.com/office/drawing/2014/main" id="{3562238C-7308-EDE5-FA91-3676E0212021}"/>
              </a:ext>
            </a:extLst>
          </p:cNvPr>
          <p:cNvSpPr txBox="1"/>
          <p:nvPr/>
        </p:nvSpPr>
        <p:spPr>
          <a:xfrm>
            <a:off x="1983546" y="2721114"/>
            <a:ext cx="8778240" cy="1323439"/>
          </a:xfrm>
          <a:prstGeom prst="rect">
            <a:avLst/>
          </a:prstGeom>
          <a:noFill/>
        </p:spPr>
        <p:txBody>
          <a:bodyPr wrap="square" rtlCol="0">
            <a:spAutoFit/>
          </a:bodyPr>
          <a:lstStyle/>
          <a:p>
            <a:pPr algn="ctr"/>
            <a:r>
              <a:rPr lang="fr-FR" sz="4000" dirty="0">
                <a:solidFill>
                  <a:schemeClr val="bg1"/>
                </a:solidFill>
                <a:latin typeface="Times New Roman" panose="02020603050405020304" pitchFamily="18" charset="0"/>
                <a:cs typeface="Times New Roman" panose="02020603050405020304" pitchFamily="18" charset="0"/>
              </a:rPr>
              <a:t>MERCI POUR VOTRE AIMABLE ATTENTION</a:t>
            </a:r>
            <a:endParaRPr lang="fr-FR" sz="4000" b="1" spc="3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77227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437816" y="2293296"/>
            <a:ext cx="4120115" cy="707886"/>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ea typeface="Tahoma" panose="020B0604030504040204" pitchFamily="34" charset="0"/>
                <a:cs typeface="Times New Roman" panose="02020603050405020304" pitchFamily="18" charset="0"/>
              </a:rPr>
              <a:t>1.Contexte (1/4) </a:t>
            </a:r>
            <a:endParaRPr lang="fr-FR" sz="4000" b="1" dirty="0">
              <a:solidFill>
                <a:srgbClr val="414042"/>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349441" cy="3693319"/>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Les organisations coopératives occupent une place de plus en plus importante au niveau de la réduction de la pauvreté, l’intégration sociale et la création d’emplois. </a:t>
            </a: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 Elles couvrent divers domaines d’activités dont les services bancaires et financiers, la grande distribution, la santé, le logement, l’énergie ou l’agriculture.</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Evolution du cadre juridique en Côte d’Ivoire ( De l</a:t>
            </a:r>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a loi  n°66-251 du 05 août 1966 à celle de la loi n°97-721 du 23 décembre 1997). </a:t>
            </a:r>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Différents textes facilitent le passage des GVC à Coopérative dont celui de 1997 vise à moderniser les organisations coopératives afin de les rendre plus compétitives, viables et efficaces.</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54164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437817" y="2293296"/>
            <a:ext cx="3933600" cy="707886"/>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ea typeface="Tahoma" panose="020B0604030504040204" pitchFamily="34" charset="0"/>
                <a:cs typeface="Times New Roman" panose="02020603050405020304" pitchFamily="18" charset="0"/>
              </a:rPr>
              <a:t>1.Contexte (2/4)</a:t>
            </a:r>
            <a:endParaRPr lang="fr-FR" sz="4000" b="1" dirty="0">
              <a:solidFill>
                <a:srgbClr val="414042"/>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349441" cy="3693319"/>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Les organisations coopératives occupent une place de plus en plus importante au niveau de la réduction de la pauvreté, l’intégration sociale et la création d’emplois. </a:t>
            </a: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 Elles couvrent divers domaines d’activités dont les services bancaires et financiers, la grande distribution, la santé, le logement, l’énergie ou l’agriculture.</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Evolution du cadre juridique en Côte d’Ivoire ( De l</a:t>
            </a:r>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a loi  n°66-251 du 05 août 1966 à celle de la loi n°97-721 du 23 décembre 1997). </a:t>
            </a:r>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Différents textes facilitent le passage des GVC à Coopérative dont celui de 1997 vise à moderniser les organisations coopératives afin de les rendre plus compétitives, viables et efficaces.</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3079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437817" y="2293296"/>
            <a:ext cx="4288928" cy="707886"/>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ea typeface="Tahoma" panose="020B0604030504040204" pitchFamily="34" charset="0"/>
                <a:cs typeface="Times New Roman" panose="02020603050405020304" pitchFamily="18" charset="0"/>
              </a:rPr>
              <a:t>1.Contexte (3/4) </a:t>
            </a:r>
            <a:endParaRPr lang="fr-FR" sz="4000" b="1" dirty="0">
              <a:solidFill>
                <a:srgbClr val="414042"/>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349441" cy="4524315"/>
          </a:xfrm>
          <a:prstGeom prst="rect">
            <a:avLst/>
          </a:prstGeom>
          <a:noFill/>
        </p:spPr>
        <p:txBody>
          <a:bodyPr wrap="square" rtlCol="0">
            <a:spAutoFit/>
          </a:bodyPr>
          <a:lstStyle/>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l’Acte uniforme OHADA relatif au droit des sociétés coopératives adopté le 15 décembre 2010 met en avant la gestion les principes coopératifs universellement reconnus.</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La promulgation de ces différentes lois sur les coopératives a marqué une étape importante dans le développement des coopératives ivoiriennes. La Côte d’Ivoire compte 5 000 coopératives dont 90% dans le secteur de la </a:t>
            </a:r>
            <a:r>
              <a:rPr lang="fr-FR" b="0" i="0" u="none" strike="noStrike" dirty="0" err="1">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cacaoculture</a:t>
            </a:r>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la Caisse de Stabilisation et de Soutien des Prix des Productions Agricoles (CSSPPA ou </a:t>
            </a:r>
            <a:r>
              <a:rPr lang="fr-FR" b="0" i="0" u="none" strike="noStrike" dirty="0" err="1">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Caistab</a:t>
            </a:r>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 créée 1964 en vue de la commercialisation et de la stabilisation des prix du cacao et du café ; elle a été ensuite dissoute en 1999. </a:t>
            </a: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Cette suppression a marqué l’avènement de la libération de la filière cacao qui a eu plusieurs conséquences dont l’affaiblissement des activités des organisations coopératives agricoles exerçant dans ce secteur.</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16862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437817" y="2293296"/>
            <a:ext cx="4288928" cy="707886"/>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ea typeface="Tahoma" panose="020B0604030504040204" pitchFamily="34" charset="0"/>
                <a:cs typeface="Times New Roman" panose="02020603050405020304" pitchFamily="18" charset="0"/>
              </a:rPr>
              <a:t>1.Contexte (3/4) </a:t>
            </a:r>
            <a:endParaRPr lang="fr-FR" sz="4000" b="1" dirty="0">
              <a:solidFill>
                <a:srgbClr val="414042"/>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349441" cy="4524315"/>
          </a:xfrm>
          <a:prstGeom prst="rect">
            <a:avLst/>
          </a:prstGeom>
          <a:noFill/>
        </p:spPr>
        <p:txBody>
          <a:bodyPr wrap="square" rtlCol="0">
            <a:spAutoFit/>
          </a:bodyPr>
          <a:lstStyle/>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rPr>
              <a:t>Toutefois, dans le cadre de la certification dans la filière du cacao débutée dès la campagne 2004/2005, les coopératives agricoles apparaissent comme un maillon incontournable à ce programme. En effet, elles garantissent la vente du cacao et assure aux producteurs de meilleurs prix. Elles deviennent aussi un canal pour la lutte contre le travail des enfants dans les plantations de cacao.</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Des études réalisées dans ce sens par Barraud et </a:t>
            </a:r>
            <a:r>
              <a:rPr lang="fr-FR" i="1"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al</a:t>
            </a:r>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 (2014) montrent que des adhérents de coopérative livrent 40% de leur production à leur organisation et effectuent le tiers leurs achats d’approvisionnement en intrants auprès de ladite organisation. </a:t>
            </a:r>
            <a:r>
              <a:rPr lang="fr-FR" dirty="0" err="1">
                <a:solidFill>
                  <a:srgbClr val="221913"/>
                </a:solidFill>
                <a:latin typeface="Times New Roman" panose="02020603050405020304" pitchFamily="18" charset="0"/>
                <a:ea typeface="Tahoma" panose="020B0604030504040204" pitchFamily="34" charset="0"/>
                <a:cs typeface="Times New Roman" panose="02020603050405020304" pitchFamily="18" charset="0"/>
              </a:rPr>
              <a:t>Hao</a:t>
            </a:r>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 et </a:t>
            </a:r>
            <a:r>
              <a:rPr lang="fr-FR" i="1"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al</a:t>
            </a:r>
            <a:r>
              <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rPr>
              <a:t> (2018)  montrent dans leur étude que seuls 14,40% des adhérents de coopératives livrent leur production à l’organisation.</a:t>
            </a: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Tahoma" panose="020B0604030504040204" pitchFamily="34" charset="0"/>
              <a:cs typeface="Times New Roman" panose="02020603050405020304" pitchFamily="18" charset="0"/>
            </a:endParaRPr>
          </a:p>
          <a:p>
            <a:pPr algn="just"/>
            <a:endParaRPr lang="fr-FR" b="0" i="0" u="none" strike="noStrike" dirty="0">
              <a:solidFill>
                <a:srgbClr val="221913"/>
              </a:solidFill>
              <a:effectLst/>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727966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168812" y="1914525"/>
            <a:ext cx="4913409" cy="1323439"/>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cs typeface="Times New Roman" panose="02020603050405020304" pitchFamily="18" charset="0"/>
              </a:rPr>
              <a:t>2. Positionnement empirique (1/2)</a:t>
            </a:r>
            <a:endParaRPr lang="fr-FR" sz="4000" b="1" dirty="0">
              <a:solidFill>
                <a:srgbClr val="414042"/>
              </a:solidFill>
              <a:latin typeface="Times New Roman" panose="02020603050405020304" pitchFamily="18"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465265" cy="3970318"/>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Des études empiriques sur le choix des circuits de commercialisation ont révélé que les agriculteurs ont recours aux coopératives agricoles pour s’adresser au marché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Tsourgiannis</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al, 2008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Martey</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al, 2012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Mutura</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al, 2015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Ntimbaa</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Akyoob</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2017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Jitmun</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Kuwornu</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2019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Abasimel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2020). </a:t>
            </a: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qui guident la décision de choix du circuit de commercialisation des agriculteurs selon la littérature </a:t>
            </a:r>
          </a:p>
          <a:p>
            <a:pPr marL="285750" indent="-285750" algn="just">
              <a:buFont typeface="Wingdings" panose="05000000000000000000" pitchFamily="2" charset="2"/>
              <a:buChar char="v"/>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es facteurs socio-démographiques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Abasimel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(2020); Mossie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(2020)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Jitmun</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Kuwornu</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(2019)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Ermias</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(2021),</a:t>
            </a: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liés à l’exploitation agricole (Mango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(2018);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Bongiwe</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(2019); Lee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(2020)),</a:t>
            </a: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institutionnels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Mmbando</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et </a:t>
            </a:r>
            <a:r>
              <a:rPr lang="fr-FR"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(2016); </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Belayneh et </a:t>
            </a:r>
            <a:r>
              <a:rPr lang="da-DK"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(2019), Obiadi et </a:t>
            </a:r>
            <a:r>
              <a:rPr lang="da-DK"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(2020); Girma et Kuma (2022),</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spécifiques liés à la transaction (Mitchell (1976); Goetz (1992))</a:t>
            </a: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 facteur relationnel (</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Abebe et </a:t>
            </a:r>
            <a:r>
              <a:rPr lang="da-DK"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(2016); Gelaw et </a:t>
            </a:r>
            <a:r>
              <a:rPr lang="da-DK"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(2016); Ndoro et </a:t>
            </a:r>
            <a:r>
              <a:rPr lang="da-DK" b="0" i="1"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al</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.(2015))</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la confiance (</a:t>
            </a:r>
            <a:r>
              <a:rPr lang="fr-FR" dirty="0" err="1">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Geyskens</a:t>
            </a: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 et </a:t>
            </a:r>
            <a:r>
              <a:rPr lang="fr-FR" i="1"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al </a:t>
            </a: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(1999); Milford, (2014);</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47129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168812" y="1914525"/>
            <a:ext cx="4913409" cy="1323439"/>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cs typeface="Times New Roman" panose="02020603050405020304" pitchFamily="18" charset="0"/>
              </a:rPr>
              <a:t>2. Positionnement empirique (</a:t>
            </a:r>
            <a:r>
              <a:rPr lang="fr-FR" sz="4000" b="1" dirty="0">
                <a:solidFill>
                  <a:srgbClr val="414042"/>
                </a:solidFill>
                <a:latin typeface="Times New Roman" panose="02020603050405020304" pitchFamily="18" charset="0"/>
                <a:cs typeface="Times New Roman" panose="02020603050405020304" pitchFamily="18" charset="0"/>
              </a:rPr>
              <a:t>2</a:t>
            </a:r>
            <a:r>
              <a:rPr lang="fr-FR" sz="4000" b="1" i="0" u="none" strike="noStrike" dirty="0">
                <a:solidFill>
                  <a:srgbClr val="414042"/>
                </a:solidFill>
                <a:effectLst/>
                <a:latin typeface="Times New Roman" panose="02020603050405020304" pitchFamily="18" charset="0"/>
                <a:cs typeface="Times New Roman" panose="02020603050405020304" pitchFamily="18" charset="0"/>
              </a:rPr>
              <a:t>/2)</a:t>
            </a:r>
            <a:endParaRPr lang="fr-FR" sz="4000" b="1" dirty="0">
              <a:solidFill>
                <a:srgbClr val="414042"/>
              </a:solidFill>
              <a:latin typeface="Times New Roman" panose="02020603050405020304" pitchFamily="18"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9"/>
            <a:ext cx="11465265" cy="3139321"/>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En revanche, des études similaires portant sur les facteurs qui guident la décision des agriculteurs en matière de choix des circuits de commercialisation concluent à des résultats contraires.</a:t>
            </a: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l</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es facteurs socio-démographiques (</a:t>
            </a:r>
            <a:r>
              <a:rPr lang="fr-FR" sz="1800" dirty="0" err="1">
                <a:effectLst/>
                <a:latin typeface="Times New Roman" panose="02020603050405020304" pitchFamily="18" charset="0"/>
                <a:ea typeface="Times New Roman" panose="02020603050405020304" pitchFamily="18" charset="0"/>
              </a:rPr>
              <a:t>Mukarumbwa</a:t>
            </a:r>
            <a:r>
              <a:rPr lang="fr-FR" sz="1800" dirty="0">
                <a:effectLst/>
                <a:latin typeface="Times New Roman" panose="02020603050405020304" pitchFamily="18" charset="0"/>
                <a:ea typeface="Times New Roman" panose="02020603050405020304" pitchFamily="18" charset="0"/>
              </a:rPr>
              <a:t> et </a:t>
            </a:r>
            <a:r>
              <a:rPr lang="fr-FR" sz="1800" i="1" dirty="0">
                <a:effectLst/>
                <a:latin typeface="Times New Roman" panose="02020603050405020304" pitchFamily="18" charset="0"/>
                <a:ea typeface="Times New Roman" panose="02020603050405020304" pitchFamily="18" charset="0"/>
              </a:rPr>
              <a:t>al</a:t>
            </a:r>
            <a:r>
              <a:rPr lang="fr-FR" sz="1800" dirty="0">
                <a:effectLst/>
                <a:latin typeface="Times New Roman" panose="02020603050405020304" pitchFamily="18" charset="0"/>
                <a:ea typeface="Times New Roman" panose="02020603050405020304" pitchFamily="18" charset="0"/>
              </a:rPr>
              <a:t> (2018) ; </a:t>
            </a:r>
            <a:r>
              <a:rPr lang="fr-FR" sz="1800" dirty="0" err="1">
                <a:effectLst/>
                <a:latin typeface="Times New Roman" panose="02020603050405020304" pitchFamily="18" charset="0"/>
                <a:ea typeface="Times New Roman" panose="02020603050405020304" pitchFamily="18" charset="0"/>
              </a:rPr>
              <a:t>Mgale</a:t>
            </a:r>
            <a:r>
              <a:rPr lang="fr-FR" sz="1800" dirty="0">
                <a:effectLst/>
                <a:latin typeface="Times New Roman" panose="02020603050405020304" pitchFamily="18" charset="0"/>
                <a:ea typeface="Times New Roman" panose="02020603050405020304" pitchFamily="18" charset="0"/>
              </a:rPr>
              <a:t> et </a:t>
            </a:r>
            <a:r>
              <a:rPr lang="fr-FR" sz="1800" dirty="0" err="1">
                <a:effectLst/>
                <a:latin typeface="Times New Roman" panose="02020603050405020304" pitchFamily="18" charset="0"/>
                <a:ea typeface="Times New Roman" panose="02020603050405020304" pitchFamily="18" charset="0"/>
              </a:rPr>
              <a:t>Yunxian</a:t>
            </a:r>
            <a:r>
              <a:rPr lang="fr-FR" sz="1800" dirty="0">
                <a:effectLst/>
                <a:latin typeface="Times New Roman" panose="02020603050405020304" pitchFamily="18" charset="0"/>
                <a:ea typeface="Times New Roman" panose="02020603050405020304" pitchFamily="18" charset="0"/>
              </a:rPr>
              <a:t> (2020) ; </a:t>
            </a:r>
            <a:r>
              <a:rPr lang="fr-FR" sz="1800" dirty="0" err="1">
                <a:effectLst/>
                <a:latin typeface="Times New Roman" panose="02020603050405020304" pitchFamily="18" charset="0"/>
                <a:ea typeface="Times New Roman" panose="02020603050405020304" pitchFamily="18" charset="0"/>
              </a:rPr>
              <a:t>Bannor</a:t>
            </a:r>
            <a:r>
              <a:rPr lang="fr-FR" sz="1800" dirty="0">
                <a:effectLst/>
                <a:latin typeface="Times New Roman" panose="02020603050405020304" pitchFamily="18" charset="0"/>
                <a:ea typeface="Times New Roman" panose="02020603050405020304" pitchFamily="18" charset="0"/>
              </a:rPr>
              <a:t> et </a:t>
            </a:r>
            <a:r>
              <a:rPr lang="fr-FR" sz="1800" i="1" dirty="0">
                <a:effectLst/>
                <a:latin typeface="Times New Roman" panose="02020603050405020304" pitchFamily="18" charset="0"/>
                <a:ea typeface="Times New Roman" panose="02020603050405020304" pitchFamily="18" charset="0"/>
              </a:rPr>
              <a:t>al </a:t>
            </a:r>
            <a:r>
              <a:rPr lang="fr-FR" sz="1800" dirty="0">
                <a:effectLst/>
                <a:latin typeface="Times New Roman" panose="02020603050405020304" pitchFamily="18" charset="0"/>
                <a:ea typeface="Times New Roman" panose="02020603050405020304" pitchFamily="18" charset="0"/>
              </a:rPr>
              <a:t>(2021</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t>
            </a: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liés à l’exploitation agricole (</a:t>
            </a:r>
            <a:r>
              <a:rPr lang="fr-FR" sz="1800" kern="1400" dirty="0" err="1">
                <a:effectLst/>
                <a:latin typeface="Times New Roman" panose="02020603050405020304" pitchFamily="18" charset="0"/>
                <a:ea typeface="Times New Roman" panose="02020603050405020304" pitchFamily="18" charset="0"/>
              </a:rPr>
              <a:t>Degaga</a:t>
            </a:r>
            <a:r>
              <a:rPr lang="fr-FR" sz="1800" kern="1400" dirty="0">
                <a:effectLst/>
                <a:latin typeface="Times New Roman" panose="02020603050405020304" pitchFamily="18" charset="0"/>
                <a:ea typeface="Times New Roman" panose="02020603050405020304" pitchFamily="18" charset="0"/>
              </a:rPr>
              <a:t> et </a:t>
            </a:r>
            <a:r>
              <a:rPr lang="fr-FR" sz="1800" kern="1400" dirty="0" err="1">
                <a:effectLst/>
                <a:latin typeface="Times New Roman" panose="02020603050405020304" pitchFamily="18" charset="0"/>
                <a:ea typeface="Times New Roman" panose="02020603050405020304" pitchFamily="18" charset="0"/>
              </a:rPr>
              <a:t>Alamerie</a:t>
            </a:r>
            <a:r>
              <a:rPr lang="fr-FR" sz="1800" kern="1400" dirty="0">
                <a:effectLst/>
                <a:latin typeface="Times New Roman" panose="02020603050405020304" pitchFamily="18" charset="0"/>
                <a:ea typeface="Times New Roman" panose="02020603050405020304" pitchFamily="18" charset="0"/>
              </a:rPr>
              <a:t> (2020) ; </a:t>
            </a:r>
            <a:r>
              <a:rPr lang="fr-FR" sz="1800" kern="1400" dirty="0" err="1">
                <a:effectLst/>
                <a:latin typeface="Times New Roman" panose="02020603050405020304" pitchFamily="18" charset="0"/>
                <a:ea typeface="Times New Roman" panose="02020603050405020304" pitchFamily="18" charset="0"/>
              </a:rPr>
              <a:t>Abera</a:t>
            </a:r>
            <a:r>
              <a:rPr lang="fr-FR" sz="1800" kern="1400" dirty="0">
                <a:effectLst/>
                <a:latin typeface="Times New Roman" panose="02020603050405020304" pitchFamily="18" charset="0"/>
                <a:ea typeface="Times New Roman" panose="02020603050405020304" pitchFamily="18" charset="0"/>
              </a:rPr>
              <a:t>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2021</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t>
            </a: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institutionnels (</a:t>
            </a:r>
            <a:r>
              <a:rPr lang="fr-FR" sz="1800" kern="1400" dirty="0" err="1">
                <a:effectLst/>
                <a:latin typeface="Times New Roman" panose="02020603050405020304" pitchFamily="18" charset="0"/>
                <a:ea typeface="Times New Roman" panose="02020603050405020304" pitchFamily="18" charset="0"/>
              </a:rPr>
              <a:t>Maspaitella</a:t>
            </a:r>
            <a:r>
              <a:rPr lang="fr-FR" sz="1800" kern="1400" dirty="0">
                <a:effectLst/>
                <a:latin typeface="Times New Roman" panose="02020603050405020304" pitchFamily="18" charset="0"/>
                <a:ea typeface="Times New Roman" panose="02020603050405020304" pitchFamily="18" charset="0"/>
              </a:rPr>
              <a:t>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(2018</a:t>
            </a:r>
            <a:r>
              <a:rPr lang="da-DK"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facteurs spécifiques liés à la transaction (</a:t>
            </a:r>
            <a:r>
              <a:rPr lang="fr-FR" b="0" i="0" u="none" strike="noStrike" kern="1400"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 </a:t>
            </a:r>
            <a:r>
              <a:rPr lang="fr-FR" sz="1800" kern="1400" dirty="0" err="1">
                <a:effectLst/>
                <a:latin typeface="Times New Roman" panose="02020603050405020304" pitchFamily="18" charset="0"/>
                <a:ea typeface="Times New Roman" panose="02020603050405020304" pitchFamily="18" charset="0"/>
              </a:rPr>
              <a:t>Okoye</a:t>
            </a:r>
            <a:r>
              <a:rPr lang="fr-FR" sz="1800" kern="1400" dirty="0">
                <a:effectLst/>
                <a:latin typeface="Times New Roman" panose="02020603050405020304" pitchFamily="18" charset="0"/>
                <a:ea typeface="Times New Roman" panose="02020603050405020304" pitchFamily="18" charset="0"/>
              </a:rPr>
              <a:t>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a:t>
            </a:r>
            <a:r>
              <a:rPr lang="fr-FR" kern="1400" dirty="0">
                <a:latin typeface="Times New Roman" panose="02020603050405020304" pitchFamily="18" charset="0"/>
                <a:ea typeface="Times New Roman" panose="02020603050405020304" pitchFamily="18" charset="0"/>
              </a:rPr>
              <a:t>2016); Lutta et </a:t>
            </a:r>
            <a:r>
              <a:rPr lang="fr-FR" i="1" kern="1400" dirty="0">
                <a:latin typeface="Times New Roman" panose="02020603050405020304" pitchFamily="18" charset="0"/>
                <a:ea typeface="Times New Roman" panose="02020603050405020304" pitchFamily="18" charset="0"/>
              </a:rPr>
              <a:t>al</a:t>
            </a:r>
            <a:r>
              <a:rPr lang="fr-FR" kern="1400" dirty="0">
                <a:latin typeface="Times New Roman" panose="02020603050405020304" pitchFamily="18" charset="0"/>
                <a:ea typeface="Times New Roman" panose="02020603050405020304" pitchFamily="18" charset="0"/>
              </a:rPr>
              <a:t> (2021) </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 facteur relationnel (</a:t>
            </a:r>
            <a:r>
              <a:rPr lang="fr-FR" sz="1800" kern="1400" dirty="0" err="1">
                <a:effectLst/>
                <a:latin typeface="Times New Roman" panose="02020603050405020304" pitchFamily="18" charset="0"/>
                <a:ea typeface="Times New Roman" panose="02020603050405020304" pitchFamily="18" charset="0"/>
              </a:rPr>
              <a:t>Arinloye</a:t>
            </a:r>
            <a:r>
              <a:rPr lang="fr-FR" sz="1800" kern="1400" dirty="0">
                <a:effectLst/>
                <a:latin typeface="Times New Roman" panose="02020603050405020304" pitchFamily="18" charset="0"/>
                <a:ea typeface="Times New Roman" panose="02020603050405020304" pitchFamily="18" charset="0"/>
              </a:rPr>
              <a:t>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(2015)</a:t>
            </a:r>
            <a:r>
              <a:rPr lang="da-DK" sz="1800" kern="1400"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marL="285750" indent="-285750" algn="just">
              <a:buFont typeface="Wingdings" panose="05000000000000000000" pitchFamily="2" charset="2"/>
              <a:buChar char="v"/>
            </a:pP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la confiance (</a:t>
            </a:r>
            <a:r>
              <a:rPr lang="fr-FR" sz="1800" kern="1400" dirty="0">
                <a:effectLst/>
                <a:latin typeface="Times New Roman" panose="02020603050405020304" pitchFamily="18" charset="0"/>
                <a:ea typeface="Times New Roman" panose="02020603050405020304" pitchFamily="18" charset="0"/>
              </a:rPr>
              <a:t>Soares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(2012) et </a:t>
            </a:r>
            <a:r>
              <a:rPr lang="fr-FR" sz="1800" kern="1400" dirty="0" err="1">
                <a:effectLst/>
                <a:latin typeface="Times New Roman" panose="02020603050405020304" pitchFamily="18" charset="0"/>
                <a:ea typeface="Times New Roman" panose="02020603050405020304" pitchFamily="18" charset="0"/>
              </a:rPr>
              <a:t>Ndoro</a:t>
            </a:r>
            <a:r>
              <a:rPr lang="fr-FR" sz="1800" kern="1400" dirty="0">
                <a:effectLst/>
                <a:latin typeface="Times New Roman" panose="02020603050405020304" pitchFamily="18" charset="0"/>
                <a:ea typeface="Times New Roman" panose="02020603050405020304" pitchFamily="18" charset="0"/>
              </a:rPr>
              <a:t> et </a:t>
            </a:r>
            <a:r>
              <a:rPr lang="fr-FR" sz="1800" i="1" kern="1400" dirty="0">
                <a:effectLst/>
                <a:latin typeface="Times New Roman" panose="02020603050405020304" pitchFamily="18" charset="0"/>
                <a:ea typeface="Times New Roman" panose="02020603050405020304" pitchFamily="18" charset="0"/>
              </a:rPr>
              <a:t>al</a:t>
            </a:r>
            <a:r>
              <a:rPr lang="fr-FR" sz="1800" kern="1400" dirty="0">
                <a:effectLst/>
                <a:latin typeface="Times New Roman" panose="02020603050405020304" pitchFamily="18" charset="0"/>
                <a:ea typeface="Times New Roman" panose="02020603050405020304" pitchFamily="18" charset="0"/>
              </a:rPr>
              <a:t> (2015).</a:t>
            </a:r>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endParaRPr>
          </a:p>
          <a:p>
            <a:pPr algn="just"/>
            <a:endPar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3847279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2722DD6D-7440-A618-1143-3ECDBD6197BA}"/>
              </a:ext>
            </a:extLst>
          </p:cNvPr>
          <p:cNvCxnSpPr>
            <a:cxnSpLocks/>
          </p:cNvCxnSpPr>
          <p:nvPr/>
        </p:nvCxnSpPr>
        <p:spPr>
          <a:xfrm flipV="1">
            <a:off x="11474824" y="0"/>
            <a:ext cx="3186" cy="685800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cxnSp>
        <p:nvCxnSpPr>
          <p:cNvPr id="3" name="Connecteur droit 2">
            <a:extLst>
              <a:ext uri="{FF2B5EF4-FFF2-40B4-BE49-F238E27FC236}">
                <a16:creationId xmlns:a16="http://schemas.microsoft.com/office/drawing/2014/main" id="{D4FAB3FF-EF81-D374-71EB-71E2BBDF145F}"/>
              </a:ext>
            </a:extLst>
          </p:cNvPr>
          <p:cNvCxnSpPr>
            <a:cxnSpLocks/>
          </p:cNvCxnSpPr>
          <p:nvPr/>
        </p:nvCxnSpPr>
        <p:spPr>
          <a:xfrm>
            <a:off x="0" y="3231772"/>
            <a:ext cx="12192000" cy="0"/>
          </a:xfrm>
          <a:prstGeom prst="line">
            <a:avLst/>
          </a:prstGeom>
          <a:ln w="19050">
            <a:solidFill>
              <a:srgbClr val="D9D9D9"/>
            </a:solidFill>
          </a:ln>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9B5243E3-9D97-4918-8EB7-16410C90F09D}"/>
              </a:ext>
            </a:extLst>
          </p:cNvPr>
          <p:cNvSpPr/>
          <p:nvPr/>
        </p:nvSpPr>
        <p:spPr>
          <a:xfrm>
            <a:off x="0" y="781049"/>
            <a:ext cx="5159364" cy="1133476"/>
          </a:xfrm>
          <a:prstGeom prst="rect">
            <a:avLst/>
          </a:prstGeom>
          <a:solidFill>
            <a:srgbClr val="3E8B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ZoneTexte 17">
            <a:extLst>
              <a:ext uri="{FF2B5EF4-FFF2-40B4-BE49-F238E27FC236}">
                <a16:creationId xmlns:a16="http://schemas.microsoft.com/office/drawing/2014/main" id="{27634EFC-56BE-D218-2C3A-09D82776BCCF}"/>
              </a:ext>
            </a:extLst>
          </p:cNvPr>
          <p:cNvSpPr txBox="1"/>
          <p:nvPr/>
        </p:nvSpPr>
        <p:spPr>
          <a:xfrm>
            <a:off x="168812" y="1914525"/>
            <a:ext cx="4913409" cy="1323439"/>
          </a:xfrm>
          <a:prstGeom prst="rect">
            <a:avLst/>
          </a:prstGeom>
          <a:noFill/>
        </p:spPr>
        <p:txBody>
          <a:bodyPr wrap="square" rtlCol="0">
            <a:spAutoFit/>
          </a:bodyPr>
          <a:lstStyle/>
          <a:p>
            <a:r>
              <a:rPr lang="fr-FR" sz="4000" b="1" i="0" u="none" strike="noStrike" dirty="0">
                <a:solidFill>
                  <a:srgbClr val="414042"/>
                </a:solidFill>
                <a:effectLst/>
                <a:latin typeface="Times New Roman" panose="02020603050405020304" pitchFamily="18" charset="0"/>
                <a:cs typeface="Times New Roman" panose="02020603050405020304" pitchFamily="18" charset="0"/>
              </a:rPr>
              <a:t>2. Positionnement théorique (2/3)</a:t>
            </a:r>
            <a:endParaRPr lang="fr-FR" sz="4000" b="1" dirty="0">
              <a:solidFill>
                <a:srgbClr val="414042"/>
              </a:solidFill>
              <a:latin typeface="Times New Roman" panose="02020603050405020304" pitchFamily="18" charset="0"/>
              <a:cs typeface="Times New Roman" panose="02020603050405020304" pitchFamily="18" charset="0"/>
            </a:endParaRPr>
          </a:p>
        </p:txBody>
      </p:sp>
      <p:sp>
        <p:nvSpPr>
          <p:cNvPr id="43" name="ZoneTexte 42">
            <a:extLst>
              <a:ext uri="{FF2B5EF4-FFF2-40B4-BE49-F238E27FC236}">
                <a16:creationId xmlns:a16="http://schemas.microsoft.com/office/drawing/2014/main" id="{6CC2F475-D68D-264C-3C2E-92A2ADC2CCE7}"/>
              </a:ext>
            </a:extLst>
          </p:cNvPr>
          <p:cNvSpPr txBox="1"/>
          <p:nvPr/>
        </p:nvSpPr>
        <p:spPr>
          <a:xfrm>
            <a:off x="5085407" y="2581915"/>
            <a:ext cx="3165469" cy="461665"/>
          </a:xfrm>
          <a:prstGeom prst="rect">
            <a:avLst/>
          </a:prstGeom>
          <a:noFill/>
        </p:spPr>
        <p:txBody>
          <a:bodyPr wrap="square" rtlCol="0">
            <a:spAutoFit/>
          </a:bodyPr>
          <a:lstStyle/>
          <a:p>
            <a:r>
              <a:rPr lang="fr-FR" sz="2400" b="0" i="0" u="none" strike="noStrike" dirty="0">
                <a:solidFill>
                  <a:srgbClr val="221913"/>
                </a:solidFill>
                <a:effectLst/>
                <a:latin typeface="DM sans" pitchFamily="2" charset="0"/>
              </a:rPr>
              <a:t>Méthodologie</a:t>
            </a:r>
            <a:endParaRPr lang="fr-FR" sz="2400" dirty="0">
              <a:latin typeface="DM sans" pitchFamily="2" charset="0"/>
            </a:endParaRPr>
          </a:p>
        </p:txBody>
      </p:sp>
      <p:pic>
        <p:nvPicPr>
          <p:cNvPr id="6" name="Image 5">
            <a:extLst>
              <a:ext uri="{FF2B5EF4-FFF2-40B4-BE49-F238E27FC236}">
                <a16:creationId xmlns:a16="http://schemas.microsoft.com/office/drawing/2014/main" id="{2BCB7432-9F52-B344-2C4A-E1369D88CEA1}"/>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l="-359" t="9120" r="409" b="32339"/>
          <a:stretch/>
        </p:blipFill>
        <p:spPr>
          <a:xfrm>
            <a:off x="5085407" y="781049"/>
            <a:ext cx="6386231" cy="2464807"/>
          </a:xfrm>
          <a:prstGeom prst="rect">
            <a:avLst/>
          </a:prstGeom>
        </p:spPr>
      </p:pic>
      <p:pic>
        <p:nvPicPr>
          <p:cNvPr id="12" name="Image 11">
            <a:extLst>
              <a:ext uri="{FF2B5EF4-FFF2-40B4-BE49-F238E27FC236}">
                <a16:creationId xmlns:a16="http://schemas.microsoft.com/office/drawing/2014/main" id="{DCCAE510-59D9-7FA3-4574-05F54AB09523}"/>
              </a:ext>
            </a:extLst>
          </p:cNvPr>
          <p:cNvPicPr>
            <a:picLocks noChangeAspect="1"/>
          </p:cNvPicPr>
          <p:nvPr/>
        </p:nvPicPr>
        <p:blipFill>
          <a:blip r:embed="rId3">
            <a:biLevel thresh="25000"/>
            <a:extLst>
              <a:ext uri="{28A0092B-C50C-407E-A947-70E740481C1C}">
                <a14:useLocalDpi xmlns:a14="http://schemas.microsoft.com/office/drawing/2010/main" val="0"/>
              </a:ext>
            </a:extLst>
          </a:blip>
          <a:stretch>
            <a:fillRect/>
          </a:stretch>
        </p:blipFill>
        <p:spPr>
          <a:xfrm>
            <a:off x="1092569" y="1047494"/>
            <a:ext cx="2295230" cy="600586"/>
          </a:xfrm>
          <a:prstGeom prst="rect">
            <a:avLst/>
          </a:prstGeom>
        </p:spPr>
      </p:pic>
      <p:sp>
        <p:nvSpPr>
          <p:cNvPr id="13" name="ZoneTexte 12">
            <a:extLst>
              <a:ext uri="{FF2B5EF4-FFF2-40B4-BE49-F238E27FC236}">
                <a16:creationId xmlns:a16="http://schemas.microsoft.com/office/drawing/2014/main" id="{7D095710-53EB-8EB9-4F21-DE96679ED79F}"/>
              </a:ext>
            </a:extLst>
          </p:cNvPr>
          <p:cNvSpPr txBox="1"/>
          <p:nvPr/>
        </p:nvSpPr>
        <p:spPr>
          <a:xfrm>
            <a:off x="0" y="3217688"/>
            <a:ext cx="11561781" cy="2862322"/>
          </a:xfrm>
          <a:prstGeom prst="rect">
            <a:avLst/>
          </a:prstGeom>
          <a:noFill/>
        </p:spPr>
        <p:txBody>
          <a:bodyPr wrap="square" rtlCol="0">
            <a:spAutoFit/>
          </a:bodyPr>
          <a:lstStyle/>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L’ancrage théorique abordant </a:t>
            </a:r>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cette </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question a été traité initialement sous l’angle des sciences économiques précisément suivant la théorie de l’utilité aléatoire développée par plusieurs auteurs (Thurstone, 1927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Marschak</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1960 ; Mc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Fadden</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1968 et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Manski</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1977). </a:t>
            </a: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a:t>
            </a:r>
          </a:p>
          <a:p>
            <a:pPr algn="just"/>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Les déterminants de la prise de décision ont été aussi abordés à travers la théorie de l’action raisonnée et celle du comportement planifié ( </a:t>
            </a:r>
            <a:r>
              <a:rPr lang="fr-FR" b="0" i="0" u="none" strike="noStrike" dirty="0" err="1">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Nithicha</a:t>
            </a:r>
            <a:r>
              <a:rPr lang="fr-FR" b="0" i="0" u="none" strike="noStrike" dirty="0">
                <a:solidFill>
                  <a:srgbClr val="221913"/>
                </a:solidFill>
                <a:effectLst/>
                <a:latin typeface="Times New Roman" panose="02020603050405020304" pitchFamily="18" charset="0"/>
                <a:ea typeface="Open sans" panose="020B0606030504020204" pitchFamily="34" charset="0"/>
                <a:cs typeface="Times New Roman" panose="02020603050405020304" pitchFamily="18" charset="0"/>
              </a:rPr>
              <a:t>, 2018).</a:t>
            </a:r>
          </a:p>
          <a:p>
            <a:pPr algn="just"/>
            <a:endPar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endParaRPr>
          </a:p>
          <a:p>
            <a:pPr algn="just"/>
            <a:r>
              <a:rPr lang="fr-FR" dirty="0">
                <a:solidFill>
                  <a:srgbClr val="221913"/>
                </a:solidFill>
                <a:latin typeface="Times New Roman" panose="02020603050405020304" pitchFamily="18" charset="0"/>
                <a:ea typeface="Open sans" panose="020B0606030504020204" pitchFamily="34" charset="0"/>
                <a:cs typeface="Times New Roman" panose="02020603050405020304" pitchFamily="18" charset="0"/>
              </a:rPr>
              <a:t>Ces travaux ont été conduits dans un environnement quasi stable ou certain. </a:t>
            </a:r>
          </a:p>
          <a:p>
            <a:pPr algn="just"/>
            <a:endParaRPr lang="fr-FR"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a:p>
            <a:pPr algn="just"/>
            <a:endParaRPr lang="fr-FR" dirty="0">
              <a:solidFill>
                <a:srgbClr val="221913"/>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90884791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1450</TotalTime>
  <Words>2116</Words>
  <Application>Microsoft Office PowerPoint</Application>
  <PresentationFormat>Grand écran</PresentationFormat>
  <Paragraphs>282</Paragraphs>
  <Slides>22</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22</vt:i4>
      </vt:variant>
    </vt:vector>
  </HeadingPairs>
  <TitlesOfParts>
    <vt:vector size="32" baseType="lpstr">
      <vt:lpstr>Arial</vt:lpstr>
      <vt:lpstr>Calibri</vt:lpstr>
      <vt:lpstr>Calibri Light</vt:lpstr>
      <vt:lpstr>DM sans</vt:lpstr>
      <vt:lpstr>Garamond</vt:lpstr>
      <vt:lpstr>Open sans</vt:lpstr>
      <vt:lpstr>Tahoma</vt:lpstr>
      <vt:lpstr>Times New Roman</vt:lpstr>
      <vt:lpstr>Wingdings</vt:lpstr>
      <vt:lpstr>Thème Office</vt:lpstr>
      <vt:lpstr>        DÉCISION DE CHOIX DU CIRCUIT DE COMMERCIALISATION EN PÉRIODE DE CRISE :  CAS DES ADHÉRENTS DE COOPÉRATIVES AGRICOLES CACAOYÈRES EN CÔTE D’IVOIRE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de</dc:title>
  <dc:creator>lisa dep</dc:creator>
  <cp:lastModifiedBy>Pian Loic</cp:lastModifiedBy>
  <cp:revision>90</cp:revision>
  <dcterms:created xsi:type="dcterms:W3CDTF">2023-02-08T15:51:58Z</dcterms:created>
  <dcterms:modified xsi:type="dcterms:W3CDTF">2023-07-12T13:07:49Z</dcterms:modified>
</cp:coreProperties>
</file>