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80" r:id="rId5"/>
    <p:sldId id="281" r:id="rId6"/>
    <p:sldId id="274" r:id="rId7"/>
    <p:sldId id="275" r:id="rId8"/>
    <p:sldId id="276" r:id="rId9"/>
    <p:sldId id="277" r:id="rId10"/>
    <p:sldId id="279" r:id="rId11"/>
    <p:sldId id="282" r:id="rId12"/>
    <p:sldId id="283" r:id="rId13"/>
    <p:sldId id="264" r:id="rId14"/>
    <p:sldId id="265" r:id="rId15"/>
    <p:sldId id="266" r:id="rId16"/>
    <p:sldId id="267" r:id="rId17"/>
    <p:sldId id="269" r:id="rId18"/>
    <p:sldId id="273" r:id="rId19"/>
    <p:sldId id="260" r:id="rId20"/>
    <p:sldId id="259" r:id="rId21"/>
    <p:sldId id="270" r:id="rId22"/>
    <p:sldId id="271" r:id="rId23"/>
    <p:sldId id="272" r:id="rId24"/>
    <p:sldId id="278" r:id="rId25"/>
    <p:sldId id="28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C4FC4-8289-A5CB-1B49-0DDA311A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A8461-2DA6-3649-0E75-4DA172040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C44F0-49E0-2FBC-7883-612BFB04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6503F1-8521-79FA-EC06-750E0AAD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9094D-BAE4-4F6A-9D6A-5B810C6E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4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5C177-2662-7E2C-4E08-521F402B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AA8BC8-62AF-D92A-E33F-24477F85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75B85-8943-D772-9F3C-5CD9E71A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6DD45-DEFB-CBCC-14D9-E054E557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D2541-C77A-071A-DA97-D7068E06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8DE416-1520-3760-95FB-251CBC22F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540BFA-D091-2321-5AD4-7AF9D64B2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298F58-69E0-60F2-E598-23D4A462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79E69-4533-D54A-D1EC-4348088C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19BC8-952A-223A-ECFC-78DBB550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23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91FEE-ADFC-D022-B9CD-EDC036E4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402A1-E649-5803-71D5-2B20F8EC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0E334E-16D5-03AF-73A1-D936E9A5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A4F60-B911-A3C5-C53B-91DDEFEC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2CFEC-B5C6-CAC5-AA9B-270518E6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3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3C041-5E7E-8C80-0251-C020152A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8C068-D3F3-7830-C0F3-7DDE082D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4505A-A0FA-5047-62F5-F2B18AFA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D2A0A-DDAD-EB48-7A34-0A11EDBD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D30BD-CDA5-A4F0-9349-0F5EADB1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3B204-3DB2-5E39-9D80-EDC3D737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DC8EB-B5A6-5A29-D34D-D1CA12C84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A79D90-8C53-179D-EFFE-705AD39D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EC27B-C5CC-DF59-07A2-95EFE665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BA8F8-4D94-3857-B8B2-55D5DF6E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F0A915-53C9-6957-F789-BFCA19C4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0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5A199-A175-F0D0-0AAE-5141C7D2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E624B-32B2-DFD5-BCA2-AFA456A5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4AD801-0E9F-4D77-FDD9-56303167F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1A48F-7CA9-FD34-D545-E4546186A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3C419F-7A02-F00C-2D47-CE6FF71F8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C8CFD3-738D-4841-F406-9656059D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2B9855-21C0-B637-D6D2-60D147BC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066877-C442-3F92-2DF8-92674B75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4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5CCF7-9C6B-BB59-906D-CDC64A0C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06AF3-8464-55B1-ED12-CA7856F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7F45A7-9CDA-F714-3E4E-946B2C69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036E63-BF46-339F-1914-1078A69B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7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235539-BA3A-DFBB-64CE-16AC79A4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38CBA-84B0-CC4B-F563-135882D1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592908-3370-1B57-A5F4-DAFC2F9E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4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EA46F-61F6-9AE2-6038-3CAD5EC8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50D86-865C-4A38-BA95-868BD63D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ACAE77-44E6-9318-5C2B-154D835D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701968-B132-EEC2-BAA2-7AFD691D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9A491-6997-19EB-6C03-F6670677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FE5CC6-0A52-54C7-7EC4-3CA3AD50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1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B9FC3-130B-3995-2553-D88A0BD5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553E7F-705C-8DE9-C9A0-6F957F32F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1041DB-47BC-6F3D-D799-DCEE19FA6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84C66D-F06A-ED7C-7BA3-FC77022D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777D29-9505-0495-FBF2-EC4558A8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BBA98F-701A-DD6E-8741-2B974545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2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B6B655-7E74-411E-4B14-D9FC60F0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A5320B-65FD-B195-958E-D59DCBE2C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CFF56-ED9E-DB33-49F2-E6B5FEC5C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7A8B6D-EF43-467A-8E65-C8429254EAD8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50671-FA88-97A4-ACC5-44ED91078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EFA1F-888E-F581-BED4-2EF2FB55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9FA42-9928-4A26-9B1F-EE2D3E737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horturl.at/de6k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4EAE3-EA00-DD83-4392-0DA6ECDD1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/>
              <a:t>Atelier « Stratégie Sud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26F5D-E48A-805E-6D40-67F21A37A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2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DB6D-6081-2E2F-6A3A-F3E48ED4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E41D51-5134-1EE3-50D2-90E14747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876ABF-CC17-A3CE-B53D-8F0C9A8E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2491371"/>
            <a:ext cx="1132680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281CC-7B8E-793F-6FBD-69878F50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214"/>
            <a:ext cx="10515600" cy="2852737"/>
          </a:xfrm>
        </p:spPr>
        <p:txBody>
          <a:bodyPr>
            <a:normAutofit/>
          </a:bodyPr>
          <a:lstStyle/>
          <a:p>
            <a:r>
              <a:rPr lang="fr-FR" sz="6600" dirty="0"/>
              <a:t>Pas de bonne DAM sans Stratégie Sud!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C47D75-C922-23FB-3F8B-FA3341A38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5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5DBD4-C1EB-B894-95E7-F178AE956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7B525-547E-DD22-4CDA-1B3730FF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5214"/>
            <a:ext cx="10898171" cy="2852737"/>
          </a:xfrm>
        </p:spPr>
        <p:txBody>
          <a:bodyPr>
            <a:normAutofit/>
          </a:bodyPr>
          <a:lstStyle/>
          <a:p>
            <a:r>
              <a:rPr lang="fr-FR" sz="6600" dirty="0"/>
              <a:t>Pas de bonne DAM sans Stratégie Sud!</a:t>
            </a:r>
            <a:br>
              <a:rPr lang="fr-FR" sz="6600" dirty="0"/>
            </a:br>
            <a:r>
              <a:rPr lang="fr-FR" sz="6600" dirty="0">
                <a:solidFill>
                  <a:schemeClr val="bg1">
                    <a:lumMod val="50000"/>
                  </a:schemeClr>
                </a:solidFill>
              </a:rPr>
              <a:t>Atelier pour la définir ensemble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9F4F8-6EE1-2CF1-A89C-5A6A54983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71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B12A4-6325-A80B-CDEE-923594DD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« stratégie sud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C7AE3-CB02-B690-1ACD-D82929DF8604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F42C5-5D06-9361-F030-850BEAA873F6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918FF-EC9F-1BE5-23A2-AF631045E38A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CFC7F-8C93-60C5-25F9-0F5CA7DAFC6C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FAC3D5-980D-4199-CCA7-5C5F29F88C5C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559E7BE-F139-621B-99D1-89912A7F72CC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0D0EF1F-69F1-DC66-5C42-07A0DA485E8D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57AF302-407E-6B10-D02F-E57E669C9328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64C57AE-C6EE-7F36-75A5-138E264BDC20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71FCCB9-E899-9863-DEED-9916C3220DAC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0102B42-C93B-5B4B-BFD3-89ACD93EB81D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4D10EC5-F2C3-14BD-24DB-5978843781BD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33A2D3F-B854-62B8-D710-CEE3FFBB853D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F67FAE-C45B-321A-70E6-485D33B1CAD7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65729CD-31DA-A31F-63E9-AB4980FFBEDC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65AA127-2410-26E9-01AC-F4701DD56BE9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8AAD6D8-9D21-8FA2-2CB3-3ECDBEF6B6A5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73F9FC8-C15A-F5EC-464C-ABA87A23785B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807A212-49DD-A7B5-8906-298AC96AED84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EB8E13E-6B41-55B1-740D-8A66C652325B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DE766D-50B8-2310-097E-4ADF4F0440BF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5CB8D53-84C0-FEF9-F87B-763B34295185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31A1BD9-25D2-3819-45D8-A538D3DADBEF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57D110F-D832-429C-7123-9D374EB7E989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EA16ED8-EA68-3013-D6F4-BE5E7C370F19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B213899-8EBA-E771-6F88-530C9BD3F2B6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E0B31B2-94C8-6190-B5BE-D4EAB77C75B1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22D13F2-0958-06C5-490C-745C5C04508C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0ACF8D7-4F92-10FF-889A-B32C86D1BA1F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BA62CCC-77B8-E83C-E87E-461488E1AA88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E2A7849-9DFC-E1D5-073B-C1F051889ADE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3A74143-F4F1-7632-B86E-6072A9B66C46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F26D62F-14ED-335F-1F85-B7BFECF953E0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54E8E95-ADEE-79D6-DF2E-DB10E3921390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4F170B6-9ECE-EB24-6992-936E0B456F82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2D9782F-C715-2901-CDFA-B7F3C8446F5F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31F5AAF-BF03-948D-803D-8C214F413AC8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EAF882F-E727-D626-5051-E9682FB240E6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D2AC07B-9E6E-8C14-3313-C7DE22EBAF4F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310FD5A-3584-A529-DD42-5DF5883ACCB2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FD0B2B3-D592-FFB5-487C-87BB6FB14E57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B5D8646-00E4-0176-39B7-6F7155A9107A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90C1163-2C5D-AA23-D656-8C9FC8727BF1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8A872C1-20E5-A257-86DB-F0B59C7C42BD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F2363B7-31AD-E368-26C4-0E5EDA473E45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1E7E4BF-4C07-1A3A-9682-A7758F80F0A1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3173029-5B58-CEDD-A55A-8145959E5D3F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16E2B4C-59EE-CB91-D71D-C1314D2D7A3D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6A3B7AB-512C-3B2E-C48C-71EB2BC6FB51}"/>
              </a:ext>
            </a:extLst>
          </p:cNvPr>
          <p:cNvSpPr txBox="1"/>
          <p:nvPr/>
        </p:nvSpPr>
        <p:spPr>
          <a:xfrm>
            <a:off x="9098829" y="1621410"/>
            <a:ext cx="3085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0373DB61-C6A9-5EBF-9FFF-2FDDA97DD263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E26968BB-57E8-D63A-4AB6-3C83539C90C0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C3C14C9-F6D7-9242-52E0-9118BD884B31}"/>
              </a:ext>
            </a:extLst>
          </p:cNvPr>
          <p:cNvSpPr/>
          <p:nvPr/>
        </p:nvSpPr>
        <p:spPr>
          <a:xfrm>
            <a:off x="3093172" y="1603027"/>
            <a:ext cx="8897722" cy="461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00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BFFE-DE0D-6E2A-94F8-F8170FD1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54639-AB55-D9FF-0418-A9158522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« stratégie sud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DDE6E-00C9-F6D8-BD09-8BA4A309D759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AD1BD-B12E-94AF-3138-C1906E840C19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C2E13-B166-B333-B012-5EED7D4B60D4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3FD26-7A1A-E4CF-D7CA-D7AF1CDDB746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5A5FB8-ED22-6E02-23C7-913CEC9EDD88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D81E872-AD40-3E0B-1F0C-B3C5FD16F923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7031BF1-C48A-202E-B1C5-8E7CD5324A3F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F56B299-F9FF-0AE9-F6D7-B216E6D8470D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E9234BF-A5CE-D8D3-0881-C9793A021113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F357793-3180-B356-615D-E9E3118C1483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878446F-A06E-D160-AE0B-A74AB8CB3FDE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6B6916B-A47B-8B01-3D80-5ED636D44B71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58FB634-C406-FFCB-734A-07F73BC529CB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D19A3B-A9CC-453B-BF65-5ACA5C49E361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8985F46-233B-D970-A8E1-BF7824B29B1D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12A636-DFCE-626D-90B9-B00C848585FC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9FA529E-4614-7952-5BEB-DE6E1D69CF08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7ED850F-155D-ECC9-C408-7EEC815E0824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8B667E1-7FC6-9CA3-444D-B5EFDF3A0A8D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679BCFF-837E-C787-E631-85AA44478ECA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5602718-E403-5815-F3DF-1F0E60299330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F17A86C-3132-25DD-F5C2-37498B4568D3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205F53B-FB54-72A6-C4FA-47A35291994F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A9DD06-74FF-5BD2-5C5C-2FBBB9B039AF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C979709-D72C-9C0C-6A74-F3C17D87C3F4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EA81486-BC58-43CF-7468-57A03F340E01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F6BC526-F9BC-CA60-C132-BCCB194648BB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B4863A7-25C7-AA84-F76A-D373F818E2F8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1E95D5A-DD74-EE53-15FD-8849B5055922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FB959CF-8379-0A3D-F392-34EFB6A96844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E072B48-3727-3CFA-BA05-0038F9F52ABE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CDA86FC-593F-24F7-06FB-9F1F3793DBEB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94C179E-CA4C-18A2-2CFC-EAA693622D8C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BD5AFA9-5FB1-FE73-0E5A-A31629F16EA1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0CA1933-6364-FACD-3FFA-AB5B0E9B951D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2207946-7BF7-8CA5-123C-EF0B2DD19135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B3BBB3D-91E8-DFC3-4357-DBF98DCC7B8C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FC94862-A47B-0CB7-EC34-3F1D06A99D3D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29A26FC-3471-F9D7-3543-9BD9546BA44B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116C8C1-0903-99FD-B192-44BEED89FAF2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FD5D69F-6694-6629-C7E1-B6A4DFADF582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D09D5AC-344D-7B3F-3A27-1841FDB54DCF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C04D18C-D5BC-33B8-6CDD-E42204864CA9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FD3012E-18AE-FDCD-3519-F2002B96A093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3B61763-45D6-04F6-7199-E405BF05A76B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D065332-209B-BBB7-4381-DEB3C0BF5EC1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D3A44524-F00B-2990-CE91-495C7C6764B3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39EEFEE-6E46-9B1A-39DC-D2D53316D4BE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EC09FEE-D46A-061A-EADF-B429E39B370D}"/>
              </a:ext>
            </a:extLst>
          </p:cNvPr>
          <p:cNvSpPr txBox="1"/>
          <p:nvPr/>
        </p:nvSpPr>
        <p:spPr>
          <a:xfrm>
            <a:off x="9098829" y="1621410"/>
            <a:ext cx="3085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843DCDCE-E5ED-4CA0-ADB7-35081CFEF1E1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D699C848-3CB1-6539-C3F6-2A52601F4BA6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4A9612-3C34-14A0-6469-98964C662F96}"/>
              </a:ext>
            </a:extLst>
          </p:cNvPr>
          <p:cNvSpPr/>
          <p:nvPr/>
        </p:nvSpPr>
        <p:spPr>
          <a:xfrm>
            <a:off x="5724424" y="1603027"/>
            <a:ext cx="6266469" cy="461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8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0AE95-F01F-E6E2-A58C-330F56CD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408D8-382F-9246-CE48-56942328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« stratégie sud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84757-2554-EC17-0A08-80A02173C50C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4755D-E6F5-4C6C-2C5C-62EFB76E9DF9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BB75-EB0D-E404-AB4E-8AA7D0702475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F6B6C-7DE1-7D19-CF7B-3AF290ED1E32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3E180B8-DFE4-FF34-5A5E-4D5F7FECEBEE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B05CB57-5F09-1B98-3CC1-5A00B502FF39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51A99D-E7B4-ABEC-27DE-F821C298AAA0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AB5D56-3C90-0454-683B-0DAEDF0461FA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EE385A8-24EF-F0D2-A207-39C3E9C6E1CC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B679D30-E7C0-D559-3144-CDD650D6880F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45292E-9057-A50A-50E7-D6FD6F7FC4C2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E00F237-6E0F-6396-BC83-A2C325A61A01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C142F33-1E32-D94D-5537-8541A18F317F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2E20B3-4C79-C5B7-A0FD-55C50156E81D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0473E54-5731-ED39-31D1-65C7F42EAA45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330D2CF-9EBE-2455-CFBB-C4FA0F073417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4CE7646-3A68-3A45-99BC-F33551A34864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C043714-5493-1A04-B986-5FC999DC6FB7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AC08405-8347-25C3-03CC-0761420E098E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662AFEB-13D4-D3B6-549C-E0AF7634CF4A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77FCE1E-98C0-0BE2-D4FA-D546521CB8D3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9510EA8-813D-191F-E503-DA14E36996B3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3D748DF-BEF7-BEDE-58F4-C6B32C04B902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4F251EB-8179-727E-046B-81E16B04236E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D159951-FE47-8A63-E9C2-BE40C16E6F3F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A67172F-1DE1-015C-6835-78E5C8DEB0D1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F540977-3024-3AF5-7498-E5CB130A31FC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20E76D-D9DF-9D57-4BA6-4DE702C175AE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9A6B478-2E41-6503-40F0-16D397465491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2BCB54C-4299-1C17-0370-80BFF85D2AE3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91FB555-4034-47E7-3D1B-4A00522E8016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8047AD5-0899-7A20-31E5-578CF7829069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90036047-DCBB-C245-96CE-E1A49B7D2E5C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E8F91B7-7A79-4281-79C3-39EE80E3227D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4A1053D-04A7-9655-7E0D-C8440A584E18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E76DEF6-747A-9584-D2C0-337F808AE794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39731EC-1CE8-F4A0-1E37-6655CFDF45B4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89BF3EF-30BF-F08F-6675-CBA732ADB112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B5247DC-CE66-3D57-4CB3-7C6A557EF4C9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CDE99D6-F520-0BE5-8176-577D7E6F60D3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5B15D44-AC89-6BFF-C8AE-CBFAFFE7FE81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8EF5D28-C8C1-4A8C-EC49-24A8B566A070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1DD31F2-A5C5-80F5-8BD9-D1E8387F1894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4557F97-AC98-0F69-0F9F-8A95B8F02E68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6D9696F7-BAA4-E254-E62D-011F794BB5B0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59E24BA-5EC6-B6ED-24E9-3900E73E6C88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BAED819-7AA8-9A7D-B62D-EA801063B473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09AF393-71C6-DB62-CB44-6405290158E2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900A669-E233-3A93-BB1A-AD1EF14CF922}"/>
              </a:ext>
            </a:extLst>
          </p:cNvPr>
          <p:cNvSpPr txBox="1"/>
          <p:nvPr/>
        </p:nvSpPr>
        <p:spPr>
          <a:xfrm>
            <a:off x="9098829" y="1621410"/>
            <a:ext cx="3085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46761645-C83F-BA77-7B91-FD09E6B7707E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D791D5B-D800-733E-C473-7C62CA9B7E5A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AA7F6CD-6A6A-F6F6-B72D-FE0F2B3BB580}"/>
              </a:ext>
            </a:extLst>
          </p:cNvPr>
          <p:cNvSpPr/>
          <p:nvPr/>
        </p:nvSpPr>
        <p:spPr>
          <a:xfrm>
            <a:off x="8905582" y="1603027"/>
            <a:ext cx="3085311" cy="461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04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2F3BF-AC92-C63A-E48D-ED477A2A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2B44B-A348-2C70-D622-9BDCCC29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« stratégie sud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2AB47-7906-F1E2-01B4-E1B7A097EB0F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C7170-92FC-1FFC-EA7E-EC40FF91B71A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A81E9-6A28-5EB0-E691-035B348FA455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39A03C-FD97-32BE-728F-651FE3828754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4001268-7921-B482-32D0-36C07922C0C3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DD437742-0A05-2004-A888-3930C02AEFFA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42448F-B350-BD8E-5196-BDFEF263918F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CDF5337-CD06-6262-A630-5AC35D91686A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21B899-9B8D-22A6-A9B6-C48646D08C71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C675953-78C1-1846-6AB4-25917CF840C7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0AA5578-E684-0F42-EDA4-7D2C925E9628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0DD79E-2FC8-E038-0534-FC1A58F85E82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1DAB0E0-BECB-45DD-7B87-211810C92730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2A456A-1A6C-17DB-6917-19E127E86F59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1A19F15-BB01-67D8-7D27-8139D66CAD69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31D9716-0F91-55A4-CA40-495E8920FBD4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E0BBC14-28EE-5FA8-D3B0-1B5823CA0082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AF6A432-67E2-100D-4D1E-60E45CAD6090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C54A7EE-1546-99BA-6140-54550AB50B3F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C1CF614-DCAD-F780-6BE7-6BA4412B970A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F7FA15A-F73F-AEE9-BBC9-48E1A4F75FB2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E8EF4FF-8B18-5148-6DD6-CDBC4D03C6A8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5A6FEE0-1539-D7B3-AE32-9BAFEE0D6F3A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4067B22-CE93-C866-5422-FE06AB2EF691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8DF246-614C-A03A-49C5-52EDE3470A87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A5F06B1-02E8-63AA-CD7D-4A1D293143F6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76E617C-99B4-F059-CB94-2E73525C481F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437EED1-E73A-971E-66BC-F8ADC3D04453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A5DCD3E-2EA1-56A3-7CE6-5211FC7665B6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FFDED7B-9DD8-2F21-262C-8EAAC66CB52F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D393D2D-F6F1-A1D5-A629-0594EE383340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29D80A1-50E4-FFAF-5773-7C4C9697E0CD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7000B21-94BE-2354-FDE6-3685CFA8D28E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BFF0124-538B-3567-8D6B-B195B3774157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22B04BD-24B3-6471-C61A-C12381C17570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3F99D01-B1C0-8169-7A54-8136582CCFE4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3BD18BC-E0CE-003E-3922-93F172000492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CCFF965-13B1-4852-3B29-53730370C4D2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3B5C2AB-BF32-1678-FA79-25891F62A51A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12F1ED8-D5A1-7656-918F-C9E5CE412108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677B08A-DEC5-38B0-C0B9-206C14FA3A1F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87F51D08-55C5-3370-9B44-068721474E77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A3A0ACBB-D20A-4957-C8B7-FFA6DA81F6EB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4CAD914-2D02-0460-E21B-498DAA066BFA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624AF1A-3A25-FBFF-7048-6561D163AE7E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BD663E6-3EA5-D4A8-41E4-90B8524298A3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5582A71-E144-D9A8-99BA-9A290259F681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3737463-E9DC-A668-A6BD-04D61687258C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58875A8-2277-6211-0910-2D952E47E46F}"/>
              </a:ext>
            </a:extLst>
          </p:cNvPr>
          <p:cNvSpPr txBox="1"/>
          <p:nvPr/>
        </p:nvSpPr>
        <p:spPr>
          <a:xfrm>
            <a:off x="9098829" y="1621410"/>
            <a:ext cx="3085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5A0532C-0282-6737-FA23-8591C21AC8C8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10717B7-AD29-2664-1593-7BEDE62B28E1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8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04927-CBDF-B2D7-08F1-8BF68B999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548782-A726-372F-A3EA-D1681B541344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9FF47-6685-BD80-0D79-78B83DA35693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1628F-2AA6-23C2-391B-117004231C25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0CA06-67AF-36ED-DA6C-075B08043314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2CD5B1A-58CF-6260-76CF-7EAC240043EE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1EAE83B8-A714-4C6E-EFBF-DE1950726BEE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976134-26BC-39CD-0FB9-1D9D28C24582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5C74B2-50CD-76AF-C111-1177BA3699AD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BAD17A-91EB-C416-1C69-3FFBA8DA8F5F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E1B1B05-2557-48C9-1B02-0F1DCF5EB761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F6F589F-D198-A357-CA1B-C41040563800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A73C86D-11FF-95C0-1F3C-C5E81CF438AD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52FC7B1-8EB4-C450-89B4-3AF68BEF510D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F80EA7-5919-6D83-DFBD-9AA0B57A52C0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AA114B5-0E21-A560-4EAF-95458CA918F0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8D9647-5D63-AE7F-86D6-D0F6CF736C16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E09CD6E-1D73-2D55-2104-4D3C962E56D6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0D46413-AD04-7861-E1CA-0F955E2B05ED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125DF4B-BEF4-82A2-4A6C-3920A462E343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7A6BA81-9827-C7C4-2CAE-5C81DD3F9985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5D55881-9B4A-9E6D-E670-1BD4C8B9154F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CBE29BC-E715-3F12-0F8E-9DFAFFADDA12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4EEBA24-DB9C-A478-5119-F95BF046A9FD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D19164F-DCBD-6C4A-F29A-26EF68AD9070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6448A24-C076-0B40-62E0-5076FD11F4E0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9170666-7AA6-3CA0-C13B-398A472766BB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47EF3D7-50EF-85E2-4C61-186670FE7B3B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A6499CC-92A9-ECD2-4EAB-38CBD99D5B92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5BA3FCA-D0EC-236B-2C3C-EABDD49DA30B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8A4A6CB-0600-B670-560A-3C3F47E61A67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58BB641-63DE-E8AD-D419-2582A78ED42E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139F95E-C07F-42CF-E64D-5338C3975E4A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346B1F9-3902-F852-9317-A12969B0FB9F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8AE9E49-50E7-6719-3F10-4503D42B7EDE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909B03F-0AF7-944C-E233-3C76A31334C3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7251C29-FCDB-263C-B486-4D8DB39AF365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D000AA-A033-A118-87B9-B098BE42539A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CCAAE9F-B53F-7768-C454-F7432B975416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D0A354B-4CB5-3612-F311-16A840E4CBE2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333B0FD-1EF9-4281-03BB-6E01F9E9A277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6F3CBB6-445B-DA63-C79A-F2D809F9C7FF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4F6835D-FAAA-6EF9-B3FD-9005080DEACB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A06BA08-7F64-1CE9-EEA4-D78FEFB2B3EB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031A640-E40E-393C-6C52-1C27C171D64B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24CA9DE-1589-2DA5-2C54-686771D2EE2B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50FE4A2-8812-6538-6330-03A8A22897B0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9F09ED5-3C3F-1C08-86E6-EFBD85AB7DB2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DE187D3-5EC9-D5AC-D01B-5CB88F207B63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EFFF19B-1024-C635-1AA1-F64AF4D306E8}"/>
              </a:ext>
            </a:extLst>
          </p:cNvPr>
          <p:cNvSpPr txBox="1"/>
          <p:nvPr/>
        </p:nvSpPr>
        <p:spPr>
          <a:xfrm>
            <a:off x="9098829" y="1621410"/>
            <a:ext cx="3085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Restitution</a:t>
            </a:r>
            <a:r>
              <a:rPr lang="fr-FR" dirty="0"/>
              <a:t> &amp; </a:t>
            </a:r>
            <a:br>
              <a:rPr lang="fr-FR" dirty="0"/>
            </a:br>
            <a:r>
              <a:rPr lang="fr-FR" dirty="0"/>
              <a:t>identification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9CF6ED1-623F-C120-848C-5F13A1C6FAE6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902336B-4CB7-760E-8865-73D3FA0C03F8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FB16556-799E-8024-311B-699AC5AA4CFC}"/>
              </a:ext>
            </a:extLst>
          </p:cNvPr>
          <p:cNvSpPr txBox="1"/>
          <p:nvPr/>
        </p:nvSpPr>
        <p:spPr>
          <a:xfrm>
            <a:off x="3233000" y="1180444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1) AVANT PAUSE CAFE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7E4CC4-757D-0C08-93A2-054545E7F602}"/>
              </a:ext>
            </a:extLst>
          </p:cNvPr>
          <p:cNvSpPr txBox="1"/>
          <p:nvPr/>
        </p:nvSpPr>
        <p:spPr>
          <a:xfrm>
            <a:off x="9200536" y="1192637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3) Cet après-midi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B30D16-53FB-D4ED-91B8-754C3FFF68F2}"/>
              </a:ext>
            </a:extLst>
          </p:cNvPr>
          <p:cNvSpPr txBox="1"/>
          <p:nvPr/>
        </p:nvSpPr>
        <p:spPr>
          <a:xfrm>
            <a:off x="6162556" y="1192637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2) 10H15 – 12H30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4D1DC6DD-996E-EEE9-7B46-9FE9BF54E870}"/>
              </a:ext>
            </a:extLst>
          </p:cNvPr>
          <p:cNvSpPr txBox="1">
            <a:spLocks/>
          </p:cNvSpPr>
          <p:nvPr/>
        </p:nvSpPr>
        <p:spPr>
          <a:xfrm>
            <a:off x="838200" y="1361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Atelier « stratégie sud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13B1E-28C8-45D1-B57C-30A55875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209E7-EBB6-B1B5-8341-CDCC3998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166"/>
            <a:ext cx="10515600" cy="1325563"/>
          </a:xfrm>
        </p:spPr>
        <p:txBody>
          <a:bodyPr/>
          <a:lstStyle/>
          <a:p>
            <a:r>
              <a:rPr lang="fr-FR" dirty="0"/>
              <a:t>Atelier « stratégie sud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B6E34-D41F-85CA-1B1C-A303A40613BF}"/>
              </a:ext>
            </a:extLst>
          </p:cNvPr>
          <p:cNvSpPr/>
          <p:nvPr/>
        </p:nvSpPr>
        <p:spPr>
          <a:xfrm>
            <a:off x="970961" y="3560871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E6B6B-C4F2-AF35-3DDC-B6DE9A0A7473}"/>
              </a:ext>
            </a:extLst>
          </p:cNvPr>
          <p:cNvSpPr/>
          <p:nvPr/>
        </p:nvSpPr>
        <p:spPr>
          <a:xfrm>
            <a:off x="970961" y="2278764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5CBFF-54A2-34A0-1011-99DF0B79BE02}"/>
              </a:ext>
            </a:extLst>
          </p:cNvPr>
          <p:cNvSpPr/>
          <p:nvPr/>
        </p:nvSpPr>
        <p:spPr>
          <a:xfrm>
            <a:off x="993743" y="2919817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4B1F4-934D-6E95-B01C-4E55A2D74A7C}"/>
              </a:ext>
            </a:extLst>
          </p:cNvPr>
          <p:cNvSpPr/>
          <p:nvPr/>
        </p:nvSpPr>
        <p:spPr>
          <a:xfrm>
            <a:off x="959964" y="4239661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A928E5D-DC9A-7D4F-5882-8208DF3137E7}"/>
              </a:ext>
            </a:extLst>
          </p:cNvPr>
          <p:cNvCxnSpPr>
            <a:cxnSpLocks/>
          </p:cNvCxnSpPr>
          <p:nvPr/>
        </p:nvCxnSpPr>
        <p:spPr>
          <a:xfrm>
            <a:off x="3186259" y="162141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D3692445-1848-A3A3-7986-A9BB6F0CEDAE}"/>
              </a:ext>
            </a:extLst>
          </p:cNvPr>
          <p:cNvSpPr/>
          <p:nvPr/>
        </p:nvSpPr>
        <p:spPr>
          <a:xfrm>
            <a:off x="3762080" y="25050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EC87DB-6524-E5A3-E0CC-0F0C734DBC77}"/>
              </a:ext>
            </a:extLst>
          </p:cNvPr>
          <p:cNvSpPr/>
          <p:nvPr/>
        </p:nvSpPr>
        <p:spPr>
          <a:xfrm>
            <a:off x="4244415" y="4010939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2CE3568-6DC6-4797-C9FF-E3F2603F701C}"/>
              </a:ext>
            </a:extLst>
          </p:cNvPr>
          <p:cNvSpPr/>
          <p:nvPr/>
        </p:nvSpPr>
        <p:spPr>
          <a:xfrm>
            <a:off x="3616750" y="314350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57B96A0-DA98-1287-9984-0B2D58B15D89}"/>
              </a:ext>
            </a:extLst>
          </p:cNvPr>
          <p:cNvSpPr/>
          <p:nvPr/>
        </p:nvSpPr>
        <p:spPr>
          <a:xfrm>
            <a:off x="3831995" y="5085550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139260A-1DD4-0F5C-9974-1D6BE84C0DF6}"/>
              </a:ext>
            </a:extLst>
          </p:cNvPr>
          <p:cNvSpPr/>
          <p:nvPr/>
        </p:nvSpPr>
        <p:spPr>
          <a:xfrm>
            <a:off x="4610490" y="26856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EB59B21-83FB-9DA2-DA83-B013E9AF89D9}"/>
              </a:ext>
            </a:extLst>
          </p:cNvPr>
          <p:cNvSpPr/>
          <p:nvPr/>
        </p:nvSpPr>
        <p:spPr>
          <a:xfrm>
            <a:off x="3526409" y="3912121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EBB39F8-FAE6-371B-9036-B30D929D0C7F}"/>
              </a:ext>
            </a:extLst>
          </p:cNvPr>
          <p:cNvSpPr/>
          <p:nvPr/>
        </p:nvSpPr>
        <p:spPr>
          <a:xfrm>
            <a:off x="4240489" y="2530737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7E3ECB1-4B41-7A75-218D-5C21AFF0B3F9}"/>
              </a:ext>
            </a:extLst>
          </p:cNvPr>
          <p:cNvSpPr/>
          <p:nvPr/>
        </p:nvSpPr>
        <p:spPr>
          <a:xfrm>
            <a:off x="4743250" y="500317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ED8847-4724-8B5E-C894-F50396230860}"/>
              </a:ext>
            </a:extLst>
          </p:cNvPr>
          <p:cNvSpPr txBox="1"/>
          <p:nvPr/>
        </p:nvSpPr>
        <p:spPr>
          <a:xfrm>
            <a:off x="3311948" y="1603027"/>
            <a:ext cx="22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Recenser les projets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8F80B54-0706-4008-5C24-7630DBF3BA15}"/>
              </a:ext>
            </a:extLst>
          </p:cNvPr>
          <p:cNvSpPr/>
          <p:nvPr/>
        </p:nvSpPr>
        <p:spPr>
          <a:xfrm>
            <a:off x="4816308" y="3272745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7333BB7-1E7C-5BEA-F457-6849AEFC67C2}"/>
              </a:ext>
            </a:extLst>
          </p:cNvPr>
          <p:cNvSpPr/>
          <p:nvPr/>
        </p:nvSpPr>
        <p:spPr>
          <a:xfrm>
            <a:off x="4795096" y="4074284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375434D-08C8-911F-65D4-6A82E1AF92EC}"/>
              </a:ext>
            </a:extLst>
          </p:cNvPr>
          <p:cNvSpPr/>
          <p:nvPr/>
        </p:nvSpPr>
        <p:spPr>
          <a:xfrm>
            <a:off x="3351230" y="210544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B16B8EA-9FA3-7E9A-9018-D79A3EBC9DBA}"/>
              </a:ext>
            </a:extLst>
          </p:cNvPr>
          <p:cNvSpPr/>
          <p:nvPr/>
        </p:nvSpPr>
        <p:spPr>
          <a:xfrm>
            <a:off x="4216529" y="329433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3561F2B-DA4F-E4A1-8D9A-4972EEB890F9}"/>
              </a:ext>
            </a:extLst>
          </p:cNvPr>
          <p:cNvSpPr/>
          <p:nvPr/>
        </p:nvSpPr>
        <p:spPr>
          <a:xfrm>
            <a:off x="3496560" y="4529906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3B0B587-5715-76E7-DC7B-40F47CEE6324}"/>
              </a:ext>
            </a:extLst>
          </p:cNvPr>
          <p:cNvSpPr/>
          <p:nvPr/>
        </p:nvSpPr>
        <p:spPr>
          <a:xfrm>
            <a:off x="4823377" y="4538727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F08B025-6681-5D2D-787A-025CC66E27C9}"/>
              </a:ext>
            </a:extLst>
          </p:cNvPr>
          <p:cNvSpPr/>
          <p:nvPr/>
        </p:nvSpPr>
        <p:spPr>
          <a:xfrm>
            <a:off x="4947490" y="2229079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2C85724-F102-96A8-01D6-CD8F4A92D9B5}"/>
              </a:ext>
            </a:extLst>
          </p:cNvPr>
          <p:cNvSpPr/>
          <p:nvPr/>
        </p:nvSpPr>
        <p:spPr>
          <a:xfrm>
            <a:off x="4016600" y="207825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F62FB9E-34E5-F877-A1CD-9A37D3285152}"/>
              </a:ext>
            </a:extLst>
          </p:cNvPr>
          <p:cNvSpPr/>
          <p:nvPr/>
        </p:nvSpPr>
        <p:spPr>
          <a:xfrm>
            <a:off x="3376367" y="2738873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93A4D19-6FAD-9FC5-0E04-9BD113E84B8B}"/>
              </a:ext>
            </a:extLst>
          </p:cNvPr>
          <p:cNvSpPr/>
          <p:nvPr/>
        </p:nvSpPr>
        <p:spPr>
          <a:xfrm>
            <a:off x="3917622" y="370928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1CBCF51-330B-B81B-5B16-CA9C772A0450}"/>
              </a:ext>
            </a:extLst>
          </p:cNvPr>
          <p:cNvSpPr/>
          <p:nvPr/>
        </p:nvSpPr>
        <p:spPr>
          <a:xfrm>
            <a:off x="4137574" y="454815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BAFC349-3A34-7E61-BF55-B6B129B73134}"/>
              </a:ext>
            </a:extLst>
          </p:cNvPr>
          <p:cNvSpPr/>
          <p:nvPr/>
        </p:nvSpPr>
        <p:spPr>
          <a:xfrm>
            <a:off x="4557857" y="361489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5BCB9D1-E6B9-D57A-7C8F-5343228C0157}"/>
              </a:ext>
            </a:extLst>
          </p:cNvPr>
          <p:cNvSpPr txBox="1"/>
          <p:nvPr/>
        </p:nvSpPr>
        <p:spPr>
          <a:xfrm>
            <a:off x="5810047" y="1611760"/>
            <a:ext cx="30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regrouper en « chantiers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D521C5A-AFEB-B052-0C59-6B2F247D2270}"/>
              </a:ext>
            </a:extLst>
          </p:cNvPr>
          <p:cNvSpPr txBox="1"/>
          <p:nvPr/>
        </p:nvSpPr>
        <p:spPr>
          <a:xfrm>
            <a:off x="6164324" y="2238787"/>
            <a:ext cx="291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Chantier 1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2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3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Chantier 4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8736B16-25E0-10C6-237B-9333E8466004}"/>
              </a:ext>
            </a:extLst>
          </p:cNvPr>
          <p:cNvSpPr/>
          <p:nvPr/>
        </p:nvSpPr>
        <p:spPr>
          <a:xfrm>
            <a:off x="6231097" y="268447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4B28F4D-248E-4147-A224-186895A16EB9}"/>
              </a:ext>
            </a:extLst>
          </p:cNvPr>
          <p:cNvSpPr/>
          <p:nvPr/>
        </p:nvSpPr>
        <p:spPr>
          <a:xfrm>
            <a:off x="6575182" y="2698896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4685178-9CA1-543A-E135-ADE9A58ED61B}"/>
              </a:ext>
            </a:extLst>
          </p:cNvPr>
          <p:cNvSpPr/>
          <p:nvPr/>
        </p:nvSpPr>
        <p:spPr>
          <a:xfrm>
            <a:off x="6919267" y="270073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A0F9B35-2236-3715-1C69-D671DC5C56F2}"/>
              </a:ext>
            </a:extLst>
          </p:cNvPr>
          <p:cNvSpPr/>
          <p:nvPr/>
        </p:nvSpPr>
        <p:spPr>
          <a:xfrm>
            <a:off x="7238206" y="26844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5369A74-A35D-7CB5-4962-805E195995C2}"/>
              </a:ext>
            </a:extLst>
          </p:cNvPr>
          <p:cNvSpPr/>
          <p:nvPr/>
        </p:nvSpPr>
        <p:spPr>
          <a:xfrm>
            <a:off x="6265667" y="349978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137CB44-6160-626C-762D-9E11BA10F09F}"/>
              </a:ext>
            </a:extLst>
          </p:cNvPr>
          <p:cNvSpPr/>
          <p:nvPr/>
        </p:nvSpPr>
        <p:spPr>
          <a:xfrm>
            <a:off x="6584606" y="3506422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9BDAEE0-274E-5076-30F1-4574BD03BF24}"/>
              </a:ext>
            </a:extLst>
          </p:cNvPr>
          <p:cNvSpPr/>
          <p:nvPr/>
        </p:nvSpPr>
        <p:spPr>
          <a:xfrm>
            <a:off x="6912182" y="349009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47126E6-6E0F-57EF-60AF-E53D5E90E317}"/>
              </a:ext>
            </a:extLst>
          </p:cNvPr>
          <p:cNvSpPr/>
          <p:nvPr/>
        </p:nvSpPr>
        <p:spPr>
          <a:xfrm>
            <a:off x="7236425" y="3490090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EBB58DB-B625-3334-17D6-9ECC181B73DB}"/>
              </a:ext>
            </a:extLst>
          </p:cNvPr>
          <p:cNvSpPr/>
          <p:nvPr/>
        </p:nvSpPr>
        <p:spPr>
          <a:xfrm>
            <a:off x="6278221" y="427454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CDC32A6-227B-0930-9F79-4F7D8598170C}"/>
              </a:ext>
            </a:extLst>
          </p:cNvPr>
          <p:cNvSpPr/>
          <p:nvPr/>
        </p:nvSpPr>
        <p:spPr>
          <a:xfrm>
            <a:off x="6590088" y="4284085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7E055AD-74C8-4B43-6E93-C8F96792DFF1}"/>
              </a:ext>
            </a:extLst>
          </p:cNvPr>
          <p:cNvSpPr/>
          <p:nvPr/>
        </p:nvSpPr>
        <p:spPr>
          <a:xfrm>
            <a:off x="6935763" y="4272620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AF36281-24AF-6B1F-8C06-D78F51655ACD}"/>
              </a:ext>
            </a:extLst>
          </p:cNvPr>
          <p:cNvSpPr/>
          <p:nvPr/>
        </p:nvSpPr>
        <p:spPr>
          <a:xfrm>
            <a:off x="7278845" y="4270261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1031DC2-4AE7-76A4-6764-08E780D45BDA}"/>
              </a:ext>
            </a:extLst>
          </p:cNvPr>
          <p:cNvSpPr/>
          <p:nvPr/>
        </p:nvSpPr>
        <p:spPr>
          <a:xfrm>
            <a:off x="6319086" y="505465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ECAC1B1-2EE5-4326-B307-9AB4EC424477}"/>
              </a:ext>
            </a:extLst>
          </p:cNvPr>
          <p:cNvSpPr/>
          <p:nvPr/>
        </p:nvSpPr>
        <p:spPr>
          <a:xfrm>
            <a:off x="6644307" y="5068588"/>
            <a:ext cx="265520" cy="3016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0E780F4-E6D8-EB22-3E7C-F96F1D087A18}"/>
              </a:ext>
            </a:extLst>
          </p:cNvPr>
          <p:cNvSpPr/>
          <p:nvPr/>
        </p:nvSpPr>
        <p:spPr>
          <a:xfrm>
            <a:off x="6970905" y="5071050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D5FD3D9-BA6F-F02C-CB71-230734B64026}"/>
              </a:ext>
            </a:extLst>
          </p:cNvPr>
          <p:cNvSpPr/>
          <p:nvPr/>
        </p:nvSpPr>
        <p:spPr>
          <a:xfrm>
            <a:off x="7305753" y="5063401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D73793E-0E99-764C-024C-B2BF1D6C1F03}"/>
              </a:ext>
            </a:extLst>
          </p:cNvPr>
          <p:cNvSpPr/>
          <p:nvPr/>
        </p:nvSpPr>
        <p:spPr>
          <a:xfrm>
            <a:off x="7565383" y="3490838"/>
            <a:ext cx="265520" cy="3016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52AAFDD-9917-C149-0D5F-7485A64083D8}"/>
              </a:ext>
            </a:extLst>
          </p:cNvPr>
          <p:cNvSpPr/>
          <p:nvPr/>
        </p:nvSpPr>
        <p:spPr>
          <a:xfrm>
            <a:off x="7568052" y="4272166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3D976AE-DC84-D216-0E9C-0DDF6B22271E}"/>
              </a:ext>
            </a:extLst>
          </p:cNvPr>
          <p:cNvSpPr/>
          <p:nvPr/>
        </p:nvSpPr>
        <p:spPr>
          <a:xfrm>
            <a:off x="7582291" y="2679067"/>
            <a:ext cx="265520" cy="30165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4FA04B9-F0C9-F896-81F3-5EA318CBF971}"/>
              </a:ext>
            </a:extLst>
          </p:cNvPr>
          <p:cNvSpPr/>
          <p:nvPr/>
        </p:nvSpPr>
        <p:spPr>
          <a:xfrm>
            <a:off x="7643546" y="5058771"/>
            <a:ext cx="265520" cy="30165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72E8086-351E-BAF3-51C2-433809E18F4F}"/>
              </a:ext>
            </a:extLst>
          </p:cNvPr>
          <p:cNvSpPr txBox="1"/>
          <p:nvPr/>
        </p:nvSpPr>
        <p:spPr>
          <a:xfrm>
            <a:off x="9098829" y="1621410"/>
            <a:ext cx="3085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Restitution</a:t>
            </a:r>
            <a:r>
              <a:rPr lang="fr-FR" dirty="0"/>
              <a:t> &amp; </a:t>
            </a:r>
            <a:br>
              <a:rPr lang="fr-FR" dirty="0"/>
            </a:br>
            <a:r>
              <a:rPr lang="fr-FR" dirty="0"/>
              <a:t>identification des chantiers « transversaux »</a:t>
            </a:r>
          </a:p>
          <a:p>
            <a:r>
              <a:rPr lang="fr-FR" dirty="0"/>
              <a:t>ou « méta-chantiers »</a:t>
            </a:r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=&gt; Identité de notre UMI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0111F5CE-1495-7295-7692-D11235F696C4}"/>
              </a:ext>
            </a:extLst>
          </p:cNvPr>
          <p:cNvCxnSpPr>
            <a:cxnSpLocks/>
          </p:cNvCxnSpPr>
          <p:nvPr/>
        </p:nvCxnSpPr>
        <p:spPr>
          <a:xfrm>
            <a:off x="5764483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61166AE-F833-4ED1-7E42-BB6116B8B279}"/>
              </a:ext>
            </a:extLst>
          </p:cNvPr>
          <p:cNvCxnSpPr>
            <a:cxnSpLocks/>
          </p:cNvCxnSpPr>
          <p:nvPr/>
        </p:nvCxnSpPr>
        <p:spPr>
          <a:xfrm>
            <a:off x="8933459" y="1611760"/>
            <a:ext cx="0" cy="43928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B835002-EB6D-84BC-B277-AD296BFB272D}"/>
              </a:ext>
            </a:extLst>
          </p:cNvPr>
          <p:cNvSpPr txBox="1"/>
          <p:nvPr/>
        </p:nvSpPr>
        <p:spPr>
          <a:xfrm>
            <a:off x="3233000" y="1180444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1) AVANT PAUSE CAFE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32A11E-F76D-70AA-DA9F-385476EDB109}"/>
              </a:ext>
            </a:extLst>
          </p:cNvPr>
          <p:cNvSpPr txBox="1"/>
          <p:nvPr/>
        </p:nvSpPr>
        <p:spPr>
          <a:xfrm>
            <a:off x="9200536" y="1192637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3) Cet après-midi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2E5540-BFF9-595E-596A-479F9843A3F7}"/>
              </a:ext>
            </a:extLst>
          </p:cNvPr>
          <p:cNvSpPr txBox="1"/>
          <p:nvPr/>
        </p:nvSpPr>
        <p:spPr>
          <a:xfrm>
            <a:off x="6162556" y="1192637"/>
            <a:ext cx="249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2) 10H15 – 12H30</a:t>
            </a:r>
          </a:p>
        </p:txBody>
      </p:sp>
    </p:spTree>
    <p:extLst>
      <p:ext uri="{BB962C8B-B14F-4D97-AF65-F5344CB8AC3E}">
        <p14:creationId xmlns:p14="http://schemas.microsoft.com/office/powerpoint/2010/main" val="327516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CD611-0CDE-8DDC-F1B4-5F29C40B4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61613-6997-2A03-A0BB-4CD5376B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1 : Recension des projets </a:t>
            </a:r>
            <a:br>
              <a:rPr lang="fr-FR" dirty="0"/>
            </a:br>
            <a:r>
              <a:rPr lang="fr-FR" dirty="0"/>
              <a:t>(avant pause café)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1FA5B-CA2E-908C-491A-685ED5A2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Autant de post-</a:t>
            </a:r>
            <a:r>
              <a:rPr lang="fr-FR" dirty="0" err="1"/>
              <a:t>its</a:t>
            </a:r>
            <a:r>
              <a:rPr lang="fr-FR" dirty="0"/>
              <a:t> que vous le souhaitez </a:t>
            </a:r>
            <a:br>
              <a:rPr lang="fr-FR" dirty="0"/>
            </a:br>
            <a:r>
              <a:rPr lang="fr-FR" dirty="0"/>
              <a:t>(couleur de votre antenne)</a:t>
            </a:r>
          </a:p>
          <a:p>
            <a:r>
              <a:rPr lang="fr-FR" dirty="0"/>
              <a:t>1 post-it par projet (recto/verso)</a:t>
            </a:r>
          </a:p>
          <a:p>
            <a:r>
              <a:rPr lang="fr-FR" dirty="0"/>
              <a:t>Y inscrire:</a:t>
            </a:r>
          </a:p>
          <a:p>
            <a:pPr lvl="1"/>
            <a:r>
              <a:rPr lang="fr-FR" dirty="0"/>
              <a:t>Nom du projet</a:t>
            </a:r>
          </a:p>
          <a:p>
            <a:pPr lvl="1"/>
            <a:r>
              <a:rPr lang="fr-FR" dirty="0"/>
              <a:t>Son objectif principal</a:t>
            </a:r>
          </a:p>
          <a:p>
            <a:pPr lvl="1"/>
            <a:r>
              <a:rPr lang="fr-FR" dirty="0"/>
              <a:t>La méthode utilisée (</a:t>
            </a:r>
            <a:r>
              <a:rPr lang="fr-FR" dirty="0" err="1"/>
              <a:t>qual</a:t>
            </a:r>
            <a:r>
              <a:rPr lang="fr-FR" dirty="0"/>
              <a:t>, quant, mixte, autre…)</a:t>
            </a:r>
          </a:p>
          <a:p>
            <a:r>
              <a:rPr lang="fr-FR" dirty="0"/>
              <a:t>Les déposer dans le chapeau qui circulera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EC45F-2C70-54E3-85B2-47EA2E7A49F3}"/>
              </a:ext>
            </a:extLst>
          </p:cNvPr>
          <p:cNvSpPr/>
          <p:nvPr/>
        </p:nvSpPr>
        <p:spPr>
          <a:xfrm>
            <a:off x="9719035" y="3353482"/>
            <a:ext cx="1483936" cy="5279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Guyancourt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3C0C3-BDB7-6450-5031-B88EA9783C3A}"/>
              </a:ext>
            </a:extLst>
          </p:cNvPr>
          <p:cNvSpPr/>
          <p:nvPr/>
        </p:nvSpPr>
        <p:spPr>
          <a:xfrm>
            <a:off x="9719035" y="2071375"/>
            <a:ext cx="1483936" cy="527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Abidjan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26837-917A-3FAE-5E17-F23CE273A896}"/>
              </a:ext>
            </a:extLst>
          </p:cNvPr>
          <p:cNvSpPr/>
          <p:nvPr/>
        </p:nvSpPr>
        <p:spPr>
          <a:xfrm>
            <a:off x="9741817" y="2712428"/>
            <a:ext cx="1483936" cy="5279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Dakar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CB65E-064C-559C-050E-AA898C5616ED}"/>
              </a:ext>
            </a:extLst>
          </p:cNvPr>
          <p:cNvSpPr/>
          <p:nvPr/>
        </p:nvSpPr>
        <p:spPr>
          <a:xfrm>
            <a:off x="9708038" y="4032272"/>
            <a:ext cx="1483936" cy="527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Tana</a:t>
            </a:r>
          </a:p>
        </p:txBody>
      </p:sp>
    </p:spTree>
    <p:extLst>
      <p:ext uri="{BB962C8B-B14F-4D97-AF65-F5344CB8AC3E}">
        <p14:creationId xmlns:p14="http://schemas.microsoft.com/office/powerpoint/2010/main" val="22536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E37D7-22A8-2373-5DAF-4FE682EE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4EFB5-C118-7A37-15FC-C72127284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Chaque année, vers Sept., notre financeur principal (l’IRD) nous demande </a:t>
            </a:r>
            <a:r>
              <a:rPr lang="fr-FR" b="1" dirty="0"/>
              <a:t>de quoi nous avons besoin</a:t>
            </a:r>
            <a:endParaRPr lang="fr-FR" dirty="0"/>
          </a:p>
          <a:p>
            <a:r>
              <a:rPr lang="fr-FR" dirty="0"/>
              <a:t>Ces besoins émergent de la diversité de nos projets</a:t>
            </a:r>
          </a:p>
          <a:p>
            <a:r>
              <a:rPr lang="fr-FR" dirty="0"/>
              <a:t>Ces projets (et donc nos besoins) sont différents à Abidjan, Dakar, Tana et Guyancourt…</a:t>
            </a:r>
          </a:p>
        </p:txBody>
      </p:sp>
    </p:spTree>
    <p:extLst>
      <p:ext uri="{BB962C8B-B14F-4D97-AF65-F5344CB8AC3E}">
        <p14:creationId xmlns:p14="http://schemas.microsoft.com/office/powerpoint/2010/main" val="41939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59F2A-4631-738E-752B-7D4D964F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2 : Regroupement en chantiers </a:t>
            </a:r>
            <a:br>
              <a:rPr lang="fr-FR" dirty="0"/>
            </a:br>
            <a:r>
              <a:rPr lang="fr-FR" dirty="0"/>
              <a:t>(jusque 12h30)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B67B9-3D0F-2178-23DF-1DDC0FA2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Etape A: </a:t>
            </a:r>
            <a:r>
              <a:rPr lang="fr-FR" dirty="0">
                <a:solidFill>
                  <a:srgbClr val="FF0000"/>
                </a:solidFill>
              </a:rPr>
              <a:t>11H MAX</a:t>
            </a:r>
            <a:endParaRPr lang="fr-FR" dirty="0"/>
          </a:p>
          <a:p>
            <a:pPr lvl="1"/>
            <a:r>
              <a:rPr lang="fr-FR" dirty="0"/>
              <a:t>Répartition en 5 groupes autour des drapeaux (~7 personnes par drapeau, prime à l’internationalisation)! </a:t>
            </a:r>
          </a:p>
          <a:p>
            <a:pPr lvl="1"/>
            <a:r>
              <a:rPr lang="fr-FR" dirty="0"/>
              <a:t>Chaque groupe nomme un leader (un doctorant idéalement!)</a:t>
            </a:r>
          </a:p>
          <a:p>
            <a:pPr lvl="1"/>
            <a:r>
              <a:rPr lang="fr-FR" dirty="0"/>
              <a:t>Chaque groupe fabriquer des « chantiers » en rassemblant les post-</a:t>
            </a:r>
            <a:r>
              <a:rPr lang="fr-FR" dirty="0" err="1"/>
              <a:t>its</a:t>
            </a:r>
            <a:r>
              <a:rPr lang="fr-FR" dirty="0"/>
              <a:t> attribués</a:t>
            </a:r>
          </a:p>
          <a:p>
            <a:pPr lvl="1"/>
            <a:r>
              <a:rPr lang="fr-FR" dirty="0"/>
              <a:t>(Des documents sont disponibles pour vous aider)</a:t>
            </a:r>
          </a:p>
        </p:txBody>
      </p:sp>
    </p:spTree>
    <p:extLst>
      <p:ext uri="{BB962C8B-B14F-4D97-AF65-F5344CB8AC3E}">
        <p14:creationId xmlns:p14="http://schemas.microsoft.com/office/powerpoint/2010/main" val="181391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C4FB-843D-E4B8-6E00-E6F7329AD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AE9E6-4237-FCF1-7C2C-24864298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2 : Regroupement en chantiers </a:t>
            </a:r>
            <a:br>
              <a:rPr lang="fr-FR" dirty="0"/>
            </a:br>
            <a:r>
              <a:rPr lang="fr-FR" dirty="0"/>
              <a:t>(jusque 12h30)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CA978-39BF-674F-6831-EE22CA82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Etape B: </a:t>
            </a:r>
            <a:r>
              <a:rPr lang="fr-FR" dirty="0">
                <a:solidFill>
                  <a:srgbClr val="FF0000"/>
                </a:solidFill>
              </a:rPr>
              <a:t>11H15 MAX</a:t>
            </a:r>
            <a:endParaRPr lang="fr-FR" dirty="0"/>
          </a:p>
          <a:p>
            <a:pPr lvl="1"/>
            <a:r>
              <a:rPr lang="fr-FR" dirty="0"/>
              <a:t>Chaque groupe envoie des « éclaireurs » aller « piquer » les bonnes idées de chantiers des autres groupes</a:t>
            </a:r>
          </a:p>
          <a:p>
            <a:pPr lvl="1"/>
            <a:r>
              <a:rPr lang="fr-FR" dirty="0"/>
              <a:t>Les autres membres du groupe doivent rester pour informer les « éclaireurs » des autres groupes</a:t>
            </a:r>
          </a:p>
        </p:txBody>
      </p:sp>
    </p:spTree>
    <p:extLst>
      <p:ext uri="{BB962C8B-B14F-4D97-AF65-F5344CB8AC3E}">
        <p14:creationId xmlns:p14="http://schemas.microsoft.com/office/powerpoint/2010/main" val="116571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16F0-B9A7-6215-BC62-0DE4D19D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A45BA-F19F-BB04-E74F-4961A5C1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2 : Regroupement en chantiers </a:t>
            </a:r>
            <a:br>
              <a:rPr lang="fr-FR" dirty="0"/>
            </a:br>
            <a:r>
              <a:rPr lang="fr-FR" dirty="0"/>
              <a:t>(jusque 12h30)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4F029-531F-E4A6-D2C6-69FC33A7B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Etape C: </a:t>
            </a:r>
            <a:r>
              <a:rPr lang="fr-FR" dirty="0">
                <a:solidFill>
                  <a:srgbClr val="FF0000"/>
                </a:solidFill>
              </a:rPr>
              <a:t>JUSQUE REPAS</a:t>
            </a:r>
            <a:endParaRPr lang="fr-FR" dirty="0"/>
          </a:p>
          <a:p>
            <a:pPr lvl="1"/>
            <a:r>
              <a:rPr lang="fr-FR" dirty="0"/>
              <a:t>Chaque groupe prépare son leader à donner un speech de 180s </a:t>
            </a:r>
            <a:br>
              <a:rPr lang="fr-FR" dirty="0"/>
            </a:br>
            <a:r>
              <a:rPr lang="fr-FR" dirty="0"/>
              <a:t>(support </a:t>
            </a:r>
            <a:r>
              <a:rPr lang="fr-FR" dirty="0" err="1"/>
              <a:t>ppt</a:t>
            </a:r>
            <a:r>
              <a:rPr lang="fr-FR" dirty="0"/>
              <a:t> possible, 1 slide max!)</a:t>
            </a:r>
          </a:p>
          <a:p>
            <a:pPr lvl="1"/>
            <a:r>
              <a:rPr lang="fr-FR" dirty="0"/>
              <a:t>(Récompense à la clef pour le meilleur speech!)</a:t>
            </a:r>
          </a:p>
        </p:txBody>
      </p:sp>
    </p:spTree>
    <p:extLst>
      <p:ext uri="{BB962C8B-B14F-4D97-AF65-F5344CB8AC3E}">
        <p14:creationId xmlns:p14="http://schemas.microsoft.com/office/powerpoint/2010/main" val="112683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B21F9-6B6E-43AF-3325-EEDD8BB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59625C-831F-C4BB-AD47-BC384DC0C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Concours de speech (puis vote en parallèle)</a:t>
            </a:r>
          </a:p>
          <a:p>
            <a:endParaRPr lang="fr-FR" dirty="0"/>
          </a:p>
          <a:p>
            <a:r>
              <a:rPr lang="fr-FR" dirty="0"/>
              <a:t>Discussion sur les « chantiers » possibles</a:t>
            </a:r>
          </a:p>
          <a:p>
            <a:endParaRPr lang="fr-FR" dirty="0"/>
          </a:p>
          <a:p>
            <a:r>
              <a:rPr lang="fr-FR" dirty="0"/>
              <a:t>Identification de « chantiers transversaux » (ou « </a:t>
            </a:r>
            <a:r>
              <a:rPr lang="fr-FR" dirty="0" err="1"/>
              <a:t>meta</a:t>
            </a:r>
            <a:r>
              <a:rPr lang="fr-FR" dirty="0"/>
              <a:t>-chantiers »)</a:t>
            </a:r>
          </a:p>
          <a:p>
            <a:endParaRPr lang="fr-FR" dirty="0"/>
          </a:p>
          <a:p>
            <a:r>
              <a:rPr lang="fr-FR" dirty="0"/>
              <a:t>Résultat du vote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95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33AB-2ED7-470C-1FA6-C7453D56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C9477A-C5C8-38A1-2299-4B8F5022C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https://shorturl.at/de6k5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5F2E5E-F139-F2C0-6E6C-AEADCB885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4238"/>
            <a:ext cx="8630854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630B3-C8B7-4378-940A-93725FF8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6698F-15A5-E2FE-FAAC-F55662577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Quel(s) chantier(s) transversaux?</a:t>
            </a:r>
          </a:p>
          <a:p>
            <a:pPr lvl="1"/>
            <a:r>
              <a:rPr lang="fr-FR" dirty="0"/>
              <a:t>Science ouverte</a:t>
            </a:r>
          </a:p>
          <a:p>
            <a:pPr lvl="1"/>
            <a:r>
              <a:rPr lang="fr-FR" dirty="0"/>
              <a:t>Inégalités et injustice épistémique</a:t>
            </a:r>
          </a:p>
          <a:p>
            <a:pPr lvl="1"/>
            <a:r>
              <a:rPr lang="fr-FR" dirty="0"/>
              <a:t>Articulation science &amp; politique publique</a:t>
            </a:r>
          </a:p>
          <a:p>
            <a:pPr lvl="1"/>
            <a:endParaRPr lang="fr-FR" dirty="0"/>
          </a:p>
          <a:p>
            <a:r>
              <a:rPr lang="fr-FR" dirty="0"/>
              <a:t>Autres commentaires généraux (</a:t>
            </a:r>
            <a:r>
              <a:rPr lang="fr-FR" dirty="0" err="1"/>
              <a:t>inc.</a:t>
            </a:r>
            <a:r>
              <a:rPr lang="fr-FR" dirty="0"/>
              <a:t> retour sur la méthode utilisée pour cet atelier)</a:t>
            </a:r>
          </a:p>
        </p:txBody>
      </p:sp>
    </p:spTree>
    <p:extLst>
      <p:ext uri="{BB962C8B-B14F-4D97-AF65-F5344CB8AC3E}">
        <p14:creationId xmlns:p14="http://schemas.microsoft.com/office/powerpoint/2010/main" val="414365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600F-8241-0878-2C9B-58F89704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AA7F7-7A21-9BC9-C531-4CE7ABEF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2D539-51A3-0B98-CD4E-9A43A172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Chaque année, vers Sept., notre financeur principal (l’IRD) nous demande </a:t>
            </a:r>
            <a:r>
              <a:rPr lang="fr-FR" b="1" dirty="0"/>
              <a:t>de quoi nous avons besoin</a:t>
            </a:r>
            <a:endParaRPr lang="fr-FR" dirty="0"/>
          </a:p>
          <a:p>
            <a:r>
              <a:rPr lang="fr-FR" dirty="0"/>
              <a:t>Ces besoins émergent de la diversité de nos projets</a:t>
            </a:r>
          </a:p>
          <a:p>
            <a:r>
              <a:rPr lang="fr-FR" dirty="0"/>
              <a:t>Ces projets (et donc nos besoins) sont différents à Abidjan, Dakar, Tana et Guyancourt…</a:t>
            </a:r>
          </a:p>
          <a:p>
            <a:r>
              <a:rPr lang="fr-FR" dirty="0"/>
              <a:t>Mais nous sommes une Unité et nous devons exprimer ces besoins de façon concertée et cohérente :</a:t>
            </a:r>
          </a:p>
          <a:p>
            <a:pPr lvl="1"/>
            <a:r>
              <a:rPr lang="fr-FR" dirty="0"/>
              <a:t>Concertée : nous devons les élaborer ensemble</a:t>
            </a:r>
          </a:p>
          <a:p>
            <a:pPr lvl="1"/>
            <a:r>
              <a:rPr lang="fr-FR" dirty="0"/>
              <a:t>Cohérente : nous devons parler d’une seule voix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79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DCEF7-E26E-DEAF-D8F1-5D60ECCF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AFE0C-5E08-D3DC-AB01-55B42EC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F8C06-1FFA-08A6-2E4D-FA1EBA04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Chaque année, vers Sept., notre financeur principal (l’IRD) nous demande </a:t>
            </a:r>
            <a:r>
              <a:rPr lang="fr-FR" b="1" dirty="0"/>
              <a:t>de quoi nous avons besoin</a:t>
            </a:r>
            <a:endParaRPr lang="fr-FR" dirty="0"/>
          </a:p>
          <a:p>
            <a:r>
              <a:rPr lang="fr-FR" dirty="0"/>
              <a:t>Ces besoins émergent de la diversité de nos projets</a:t>
            </a:r>
          </a:p>
          <a:p>
            <a:r>
              <a:rPr lang="fr-FR" dirty="0"/>
              <a:t>Ces projets (et donc nos besoins) sont différents à Abidjan, Dakar, Tana et Guyancourt…</a:t>
            </a:r>
          </a:p>
          <a:p>
            <a:r>
              <a:rPr lang="fr-FR" dirty="0"/>
              <a:t>Mais nous sommes une Unité et nous devons exprimer ces besoins de façon concertée et cohérente :</a:t>
            </a:r>
          </a:p>
          <a:p>
            <a:pPr lvl="1"/>
            <a:r>
              <a:rPr lang="fr-FR" dirty="0"/>
              <a:t>Concertée : nous devons les élaborer ensemble</a:t>
            </a:r>
          </a:p>
          <a:p>
            <a:pPr lvl="1"/>
            <a:r>
              <a:rPr lang="fr-FR" dirty="0"/>
              <a:t>Cohérente : nous devons parler d’une seule voix</a:t>
            </a:r>
          </a:p>
          <a:p>
            <a:endParaRPr lang="fr-FR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55C49EF2-A7B4-81E9-B787-94CE2223B609}"/>
              </a:ext>
            </a:extLst>
          </p:cNvPr>
          <p:cNvSpPr/>
          <p:nvPr/>
        </p:nvSpPr>
        <p:spPr>
          <a:xfrm>
            <a:off x="8069344" y="4939645"/>
            <a:ext cx="254524" cy="8861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71F057-B1B1-BE6E-F751-D1CF1DF176C6}"/>
              </a:ext>
            </a:extLst>
          </p:cNvPr>
          <p:cNvSpPr txBox="1"/>
          <p:nvPr/>
        </p:nvSpPr>
        <p:spPr>
          <a:xfrm>
            <a:off x="8495514" y="5074026"/>
            <a:ext cx="268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STRATEGIE SUD</a:t>
            </a:r>
          </a:p>
        </p:txBody>
      </p:sp>
    </p:spTree>
    <p:extLst>
      <p:ext uri="{BB962C8B-B14F-4D97-AF65-F5344CB8AC3E}">
        <p14:creationId xmlns:p14="http://schemas.microsoft.com/office/powerpoint/2010/main" val="60103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E7C45-92AF-215E-836C-0D610411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27C38-22B3-7BC5-BA5B-35A87A20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93486F-4F03-A90D-D558-28FB78AB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Chaque année, vers Sept., notre financeur principal (l’IRD) nous demande </a:t>
            </a:r>
            <a:r>
              <a:rPr lang="fr-FR" b="1" dirty="0"/>
              <a:t>de quoi nous avons besoin</a:t>
            </a:r>
            <a:endParaRPr lang="fr-FR" dirty="0"/>
          </a:p>
          <a:p>
            <a:r>
              <a:rPr lang="fr-FR" dirty="0"/>
              <a:t>Ces besoins émergent de la diversité de nos projets</a:t>
            </a:r>
          </a:p>
          <a:p>
            <a:r>
              <a:rPr lang="fr-FR" dirty="0"/>
              <a:t>Ces projets (et donc nos besoins) sont différents à Abidjan, Dakar, Tana et Guyancourt…</a:t>
            </a:r>
          </a:p>
          <a:p>
            <a:r>
              <a:rPr lang="fr-FR" dirty="0"/>
              <a:t>Mais nous sommes une Unité et nous devons exprimer ces besoins de façon concertée et cohérente :</a:t>
            </a:r>
          </a:p>
          <a:p>
            <a:pPr lvl="1"/>
            <a:r>
              <a:rPr lang="fr-FR" dirty="0"/>
              <a:t>Concertée : nous devons les élaborer ensemble</a:t>
            </a:r>
          </a:p>
          <a:p>
            <a:pPr lvl="1"/>
            <a:r>
              <a:rPr lang="fr-FR" dirty="0"/>
              <a:t>Cohérente : nous devons parler d’une seule voix</a:t>
            </a:r>
          </a:p>
          <a:p>
            <a:endParaRPr lang="fr-FR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5AC57606-3C21-00F0-FA26-B1CF0822DEA6}"/>
              </a:ext>
            </a:extLst>
          </p:cNvPr>
          <p:cNvSpPr/>
          <p:nvPr/>
        </p:nvSpPr>
        <p:spPr>
          <a:xfrm>
            <a:off x="8069344" y="4939645"/>
            <a:ext cx="254524" cy="8861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F0B6CE-71EE-8110-86D0-02F072BB4F01}"/>
              </a:ext>
            </a:extLst>
          </p:cNvPr>
          <p:cNvSpPr txBox="1"/>
          <p:nvPr/>
        </p:nvSpPr>
        <p:spPr>
          <a:xfrm>
            <a:off x="8580355" y="4871658"/>
            <a:ext cx="268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STRATEGIE SUD</a:t>
            </a:r>
          </a:p>
          <a:p>
            <a:r>
              <a:rPr lang="fr-FR" sz="2800" dirty="0">
                <a:solidFill>
                  <a:srgbClr val="FF0000"/>
                </a:solidFill>
              </a:rPr>
              <a:t>+ DAM</a:t>
            </a:r>
          </a:p>
        </p:txBody>
      </p:sp>
    </p:spTree>
    <p:extLst>
      <p:ext uri="{BB962C8B-B14F-4D97-AF65-F5344CB8AC3E}">
        <p14:creationId xmlns:p14="http://schemas.microsoft.com/office/powerpoint/2010/main" val="67862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4D8D7-7877-9086-0A93-4EAC588B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B7A00-7122-9AA8-E96A-B3C053B0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Début Sept., la Direction envoie sa copie de la « stratégie sud » avec des demandes de financement spécifiques (= DAM)</a:t>
            </a:r>
          </a:p>
          <a:p>
            <a:r>
              <a:rPr lang="fr-FR" dirty="0"/>
              <a:t>Ces demandes spécifiques doivent être rédigées par les chercheurs, en tandem avec le responsable d’antenne</a:t>
            </a:r>
          </a:p>
        </p:txBody>
      </p:sp>
    </p:spTree>
    <p:extLst>
      <p:ext uri="{BB962C8B-B14F-4D97-AF65-F5344CB8AC3E}">
        <p14:creationId xmlns:p14="http://schemas.microsoft.com/office/powerpoint/2010/main" val="40812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341F1-F9B9-4B99-59B5-FDBA485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Instruments DAM </a:t>
            </a:r>
            <a:r>
              <a:rPr lang="fr-FR" dirty="0">
                <a:highlight>
                  <a:srgbClr val="FFFF00"/>
                </a:highlight>
              </a:rPr>
              <a:t>(avant Sept svp!)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4E8CB-3426-D32C-9B4B-A14706E6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Fiches argumentaires disponibles ici: https://shorturl.at/yfqnb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ACABE-6843-2204-5455-AA2ED13C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5" y="2477732"/>
            <a:ext cx="11013649" cy="40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8C4C-BD45-1883-EC43-9413DB341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3278E-3106-79FF-DF18-FE7D403F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Instruments DAM </a:t>
            </a:r>
            <a:r>
              <a:rPr lang="fr-FR" dirty="0">
                <a:highlight>
                  <a:srgbClr val="FFFF00"/>
                </a:highlight>
              </a:rPr>
              <a:t>(avant Sept svp!)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8651A-EAE7-2E3A-FEDB-D160854B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Fiches argumentaires disponibles ici: https://shorturl.at/yfqnb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B73B5B-7687-99C9-3236-59A2BD49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7831"/>
            <a:ext cx="10881674" cy="4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66AD8-7970-5BDD-97A8-45D6E252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22DDA-6855-31A3-F46E-33A86302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Instruments DAM </a:t>
            </a:r>
            <a:r>
              <a:rPr lang="fr-FR" dirty="0">
                <a:highlight>
                  <a:srgbClr val="FFFF00"/>
                </a:highlight>
              </a:rPr>
              <a:t>(avant Sept svp!)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49ADB-9921-D24B-17FC-C47EFD55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Fiches argumentaires disponibles ici: https://shorturl.at/yfqnb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7B61C6-D01B-F89F-8EA4-3314B976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7" y="2539520"/>
            <a:ext cx="9132850" cy="4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1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1006</Words>
  <Application>Microsoft Office PowerPoint</Application>
  <PresentationFormat>Grand écran</PresentationFormat>
  <Paragraphs>217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Thème Office</vt:lpstr>
      <vt:lpstr>Atelier « Stratégie Sud »</vt:lpstr>
      <vt:lpstr>Contexte</vt:lpstr>
      <vt:lpstr>Contexte</vt:lpstr>
      <vt:lpstr>Contexte</vt:lpstr>
      <vt:lpstr>Contexte</vt:lpstr>
      <vt:lpstr>La DAM</vt:lpstr>
      <vt:lpstr>Instruments DAM (avant Sept svp!)</vt:lpstr>
      <vt:lpstr>Instruments DAM (avant Sept svp!)</vt:lpstr>
      <vt:lpstr>Instruments DAM (avant Sept svp!)</vt:lpstr>
      <vt:lpstr>Présentation PowerPoint</vt:lpstr>
      <vt:lpstr>Pas de bonne DAM sans Stratégie Sud!</vt:lpstr>
      <vt:lpstr>Pas de bonne DAM sans Stratégie Sud! Atelier pour la définir ensemble</vt:lpstr>
      <vt:lpstr>Atelier « stratégie sud »</vt:lpstr>
      <vt:lpstr>Atelier « stratégie sud »</vt:lpstr>
      <vt:lpstr>Atelier « stratégie sud »</vt:lpstr>
      <vt:lpstr>Atelier « stratégie sud »</vt:lpstr>
      <vt:lpstr>Présentation PowerPoint</vt:lpstr>
      <vt:lpstr>Atelier « stratégie sud »</vt:lpstr>
      <vt:lpstr>Temps 1 : Recension des projets  (avant pause café)</vt:lpstr>
      <vt:lpstr>Temps 2 : Regroupement en chantiers  (jusque 12h30) </vt:lpstr>
      <vt:lpstr>Temps 2 : Regroupement en chantiers  (jusque 12h30) </vt:lpstr>
      <vt:lpstr>Temps 2 : Regroupement en chantiers  (jusque 12h30) </vt:lpstr>
      <vt:lpstr>Temps 3</vt:lpstr>
      <vt:lpstr>En ligne</vt:lpstr>
      <vt:lpstr>Bilan</vt:lpstr>
    </vt:vector>
  </TitlesOfParts>
  <Company>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DEZECACHE</dc:creator>
  <cp:lastModifiedBy>Loic Pian</cp:lastModifiedBy>
  <cp:revision>43</cp:revision>
  <dcterms:created xsi:type="dcterms:W3CDTF">2025-06-15T03:10:09Z</dcterms:created>
  <dcterms:modified xsi:type="dcterms:W3CDTF">2025-06-26T13:20:28Z</dcterms:modified>
</cp:coreProperties>
</file>