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305" r:id="rId2"/>
    <p:sldId id="325" r:id="rId3"/>
    <p:sldId id="326" r:id="rId4"/>
    <p:sldId id="364" r:id="rId5"/>
    <p:sldId id="365" r:id="rId6"/>
    <p:sldId id="327" r:id="rId7"/>
    <p:sldId id="328" r:id="rId8"/>
    <p:sldId id="367" r:id="rId9"/>
    <p:sldId id="374" r:id="rId10"/>
    <p:sldId id="375" r:id="rId11"/>
    <p:sldId id="336" r:id="rId12"/>
    <p:sldId id="330" r:id="rId13"/>
    <p:sldId id="333" r:id="rId14"/>
    <p:sldId id="369" r:id="rId15"/>
    <p:sldId id="334" r:id="rId16"/>
    <p:sldId id="381" r:id="rId17"/>
    <p:sldId id="382" r:id="rId18"/>
    <p:sldId id="380" r:id="rId19"/>
    <p:sldId id="383" r:id="rId20"/>
    <p:sldId id="379" r:id="rId21"/>
    <p:sldId id="342" r:id="rId22"/>
    <p:sldId id="324"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F365A0-B42D-CFE7-7C0D-9724574C82CE}" name="Valérie O. RAMANANANDRO" initials="VR" userId="d3c022bf7f3c47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8D6"/>
    <a:srgbClr val="EC653C"/>
    <a:srgbClr val="414042"/>
    <a:srgbClr val="F7C097"/>
    <a:srgbClr val="ED874E"/>
    <a:srgbClr val="D9D9D9"/>
    <a:srgbClr val="F6B744"/>
    <a:srgbClr val="9BDFB2"/>
    <a:srgbClr val="ED9FBD"/>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44" autoAdjust="0"/>
    <p:restoredTop sz="90562" autoAdjust="0"/>
  </p:normalViewPr>
  <p:slideViewPr>
    <p:cSldViewPr snapToGrid="0">
      <p:cViewPr varScale="1">
        <p:scale>
          <a:sx n="61" d="100"/>
          <a:sy n="61" d="100"/>
        </p:scale>
        <p:origin x="1173"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4C973-B15B-4AFC-9DB8-18142B849B46}" type="datetimeFigureOut">
              <a:rPr lang="fr-FR" smtClean="0"/>
              <a:t>18/06/2025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282B7-1B82-4464-96F6-03CF25358B62}" type="slidenum">
              <a:rPr lang="fr-FR" smtClean="0"/>
              <a:t>‹N°›</a:t>
            </a:fld>
            <a:endParaRPr lang="fr-FR"/>
          </a:p>
        </p:txBody>
      </p:sp>
    </p:spTree>
    <p:extLst>
      <p:ext uri="{BB962C8B-B14F-4D97-AF65-F5344CB8AC3E}">
        <p14:creationId xmlns:p14="http://schemas.microsoft.com/office/powerpoint/2010/main" val="183734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1</a:t>
            </a:fld>
            <a:endParaRPr lang="fr-FR"/>
          </a:p>
        </p:txBody>
      </p:sp>
    </p:spTree>
    <p:extLst>
      <p:ext uri="{BB962C8B-B14F-4D97-AF65-F5344CB8AC3E}">
        <p14:creationId xmlns:p14="http://schemas.microsoft.com/office/powerpoint/2010/main" val="179662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10</a:t>
            </a:fld>
            <a:endParaRPr lang="fr-FR"/>
          </a:p>
        </p:txBody>
      </p:sp>
    </p:spTree>
    <p:extLst>
      <p:ext uri="{BB962C8B-B14F-4D97-AF65-F5344CB8AC3E}">
        <p14:creationId xmlns:p14="http://schemas.microsoft.com/office/powerpoint/2010/main" val="3635113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11</a:t>
            </a:fld>
            <a:endParaRPr lang="fr-FR"/>
          </a:p>
        </p:txBody>
      </p:sp>
    </p:spTree>
    <p:extLst>
      <p:ext uri="{BB962C8B-B14F-4D97-AF65-F5344CB8AC3E}">
        <p14:creationId xmlns:p14="http://schemas.microsoft.com/office/powerpoint/2010/main" val="2211671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12</a:t>
            </a:fld>
            <a:endParaRPr lang="fr-FR"/>
          </a:p>
        </p:txBody>
      </p:sp>
    </p:spTree>
    <p:extLst>
      <p:ext uri="{BB962C8B-B14F-4D97-AF65-F5344CB8AC3E}">
        <p14:creationId xmlns:p14="http://schemas.microsoft.com/office/powerpoint/2010/main" val="4281295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13</a:t>
            </a:fld>
            <a:endParaRPr lang="fr-FR"/>
          </a:p>
        </p:txBody>
      </p:sp>
    </p:spTree>
    <p:extLst>
      <p:ext uri="{BB962C8B-B14F-4D97-AF65-F5344CB8AC3E}">
        <p14:creationId xmlns:p14="http://schemas.microsoft.com/office/powerpoint/2010/main" val="28342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14</a:t>
            </a:fld>
            <a:endParaRPr lang="fr-FR"/>
          </a:p>
        </p:txBody>
      </p:sp>
    </p:spTree>
    <p:extLst>
      <p:ext uri="{BB962C8B-B14F-4D97-AF65-F5344CB8AC3E}">
        <p14:creationId xmlns:p14="http://schemas.microsoft.com/office/powerpoint/2010/main" val="84479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dirty="0">
              <a:effectLst/>
              <a:latin typeface="Segoe UI" panose="020B0502040204020203" pitchFamily="34" charset="0"/>
            </a:endParaRPr>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15</a:t>
            </a:fld>
            <a:endParaRPr lang="fr-FR"/>
          </a:p>
        </p:txBody>
      </p:sp>
    </p:spTree>
    <p:extLst>
      <p:ext uri="{BB962C8B-B14F-4D97-AF65-F5344CB8AC3E}">
        <p14:creationId xmlns:p14="http://schemas.microsoft.com/office/powerpoint/2010/main" val="4109161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ECFCE-24DF-F898-E8EF-1AF7AAFB2A4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EE9B131-9BD2-5B3F-07BE-30562E63A26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668A24-C296-9700-53A7-ED208860F9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a:extLst>
              <a:ext uri="{FF2B5EF4-FFF2-40B4-BE49-F238E27FC236}">
                <a16:creationId xmlns:a16="http://schemas.microsoft.com/office/drawing/2014/main" id="{49B04CBE-4AA3-F094-84A4-5B40CAD309B5}"/>
              </a:ext>
            </a:extLst>
          </p:cNvPr>
          <p:cNvSpPr>
            <a:spLocks noGrp="1"/>
          </p:cNvSpPr>
          <p:nvPr>
            <p:ph type="sldNum" sz="quarter" idx="5"/>
          </p:nvPr>
        </p:nvSpPr>
        <p:spPr/>
        <p:txBody>
          <a:bodyPr/>
          <a:lstStyle/>
          <a:p>
            <a:fld id="{2BE282B7-1B82-4464-96F6-03CF25358B62}" type="slidenum">
              <a:rPr lang="fr-FR" smtClean="0"/>
              <a:t>16</a:t>
            </a:fld>
            <a:endParaRPr lang="fr-FR"/>
          </a:p>
        </p:txBody>
      </p:sp>
    </p:spTree>
    <p:extLst>
      <p:ext uri="{BB962C8B-B14F-4D97-AF65-F5344CB8AC3E}">
        <p14:creationId xmlns:p14="http://schemas.microsoft.com/office/powerpoint/2010/main" val="3034461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EA12D-73E3-1277-6251-D99ED81D6E4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184682-04C1-702F-D3F9-7B00CD19EE4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507236D-4817-465A-3FD6-3EDEDA67B6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a:extLst>
              <a:ext uri="{FF2B5EF4-FFF2-40B4-BE49-F238E27FC236}">
                <a16:creationId xmlns:a16="http://schemas.microsoft.com/office/drawing/2014/main" id="{5D80F806-6512-7CB0-E6D5-F578FFAB2393}"/>
              </a:ext>
            </a:extLst>
          </p:cNvPr>
          <p:cNvSpPr>
            <a:spLocks noGrp="1"/>
          </p:cNvSpPr>
          <p:nvPr>
            <p:ph type="sldNum" sz="quarter" idx="5"/>
          </p:nvPr>
        </p:nvSpPr>
        <p:spPr/>
        <p:txBody>
          <a:bodyPr/>
          <a:lstStyle/>
          <a:p>
            <a:fld id="{2BE282B7-1B82-4464-96F6-03CF25358B62}" type="slidenum">
              <a:rPr lang="fr-FR" smtClean="0"/>
              <a:t>17</a:t>
            </a:fld>
            <a:endParaRPr lang="fr-FR"/>
          </a:p>
        </p:txBody>
      </p:sp>
    </p:spTree>
    <p:extLst>
      <p:ext uri="{BB962C8B-B14F-4D97-AF65-F5344CB8AC3E}">
        <p14:creationId xmlns:p14="http://schemas.microsoft.com/office/powerpoint/2010/main" val="980306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CB35D-C3AC-6AD7-63F1-C55D5D19F9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51126E-8FFB-D827-0398-E499FF1314B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DF2CBA5-EDA4-82B8-A2C5-41D926A117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a:extLst>
              <a:ext uri="{FF2B5EF4-FFF2-40B4-BE49-F238E27FC236}">
                <a16:creationId xmlns:a16="http://schemas.microsoft.com/office/drawing/2014/main" id="{A11CAFF2-2326-D9DD-16E9-1508F599C100}"/>
              </a:ext>
            </a:extLst>
          </p:cNvPr>
          <p:cNvSpPr>
            <a:spLocks noGrp="1"/>
          </p:cNvSpPr>
          <p:nvPr>
            <p:ph type="sldNum" sz="quarter" idx="5"/>
          </p:nvPr>
        </p:nvSpPr>
        <p:spPr/>
        <p:txBody>
          <a:bodyPr/>
          <a:lstStyle/>
          <a:p>
            <a:fld id="{2BE282B7-1B82-4464-96F6-03CF25358B62}" type="slidenum">
              <a:rPr lang="fr-FR" smtClean="0"/>
              <a:t>18</a:t>
            </a:fld>
            <a:endParaRPr lang="fr-FR"/>
          </a:p>
        </p:txBody>
      </p:sp>
    </p:spTree>
    <p:extLst>
      <p:ext uri="{BB962C8B-B14F-4D97-AF65-F5344CB8AC3E}">
        <p14:creationId xmlns:p14="http://schemas.microsoft.com/office/powerpoint/2010/main" val="3879554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B68AA-CDCB-7752-238A-C1B6BFAC5B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07339FC-1959-09AC-20B7-449E2BE8FDF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D5D5A8-9B64-98B5-1CCC-C15B57F19C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a:extLst>
              <a:ext uri="{FF2B5EF4-FFF2-40B4-BE49-F238E27FC236}">
                <a16:creationId xmlns:a16="http://schemas.microsoft.com/office/drawing/2014/main" id="{FA285EB5-4B50-A795-9449-2F7F82CE55E6}"/>
              </a:ext>
            </a:extLst>
          </p:cNvPr>
          <p:cNvSpPr>
            <a:spLocks noGrp="1"/>
          </p:cNvSpPr>
          <p:nvPr>
            <p:ph type="sldNum" sz="quarter" idx="5"/>
          </p:nvPr>
        </p:nvSpPr>
        <p:spPr/>
        <p:txBody>
          <a:bodyPr/>
          <a:lstStyle/>
          <a:p>
            <a:fld id="{2BE282B7-1B82-4464-96F6-03CF25358B62}" type="slidenum">
              <a:rPr lang="fr-FR" smtClean="0"/>
              <a:t>19</a:t>
            </a:fld>
            <a:endParaRPr lang="fr-FR"/>
          </a:p>
        </p:txBody>
      </p:sp>
    </p:spTree>
    <p:extLst>
      <p:ext uri="{BB962C8B-B14F-4D97-AF65-F5344CB8AC3E}">
        <p14:creationId xmlns:p14="http://schemas.microsoft.com/office/powerpoint/2010/main" val="284726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2</a:t>
            </a:fld>
            <a:endParaRPr lang="fr-FR"/>
          </a:p>
        </p:txBody>
      </p:sp>
    </p:spTree>
    <p:extLst>
      <p:ext uri="{BB962C8B-B14F-4D97-AF65-F5344CB8AC3E}">
        <p14:creationId xmlns:p14="http://schemas.microsoft.com/office/powerpoint/2010/main" val="2536233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6A90F-CF58-DF3B-035F-83BFE8BF10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0DF3C8D-359F-BE8D-D085-B74A30BC4A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BE078C9-E5DC-98A3-DB92-2B7921E8BF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a:extLst>
              <a:ext uri="{FF2B5EF4-FFF2-40B4-BE49-F238E27FC236}">
                <a16:creationId xmlns:a16="http://schemas.microsoft.com/office/drawing/2014/main" id="{3601129B-34EF-7D68-4A6F-40C207F3C5D3}"/>
              </a:ext>
            </a:extLst>
          </p:cNvPr>
          <p:cNvSpPr>
            <a:spLocks noGrp="1"/>
          </p:cNvSpPr>
          <p:nvPr>
            <p:ph type="sldNum" sz="quarter" idx="5"/>
          </p:nvPr>
        </p:nvSpPr>
        <p:spPr/>
        <p:txBody>
          <a:bodyPr/>
          <a:lstStyle/>
          <a:p>
            <a:fld id="{2BE282B7-1B82-4464-96F6-03CF25358B62}" type="slidenum">
              <a:rPr lang="fr-FR" smtClean="0"/>
              <a:t>20</a:t>
            </a:fld>
            <a:endParaRPr lang="fr-FR"/>
          </a:p>
        </p:txBody>
      </p:sp>
    </p:spTree>
    <p:extLst>
      <p:ext uri="{BB962C8B-B14F-4D97-AF65-F5344CB8AC3E}">
        <p14:creationId xmlns:p14="http://schemas.microsoft.com/office/powerpoint/2010/main" val="2993408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21</a:t>
            </a:fld>
            <a:endParaRPr lang="fr-FR"/>
          </a:p>
        </p:txBody>
      </p:sp>
    </p:spTree>
    <p:extLst>
      <p:ext uri="{BB962C8B-B14F-4D97-AF65-F5344CB8AC3E}">
        <p14:creationId xmlns:p14="http://schemas.microsoft.com/office/powerpoint/2010/main" val="360960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3</a:t>
            </a:fld>
            <a:endParaRPr lang="fr-FR"/>
          </a:p>
        </p:txBody>
      </p:sp>
    </p:spTree>
    <p:extLst>
      <p:ext uri="{BB962C8B-B14F-4D97-AF65-F5344CB8AC3E}">
        <p14:creationId xmlns:p14="http://schemas.microsoft.com/office/powerpoint/2010/main" val="335393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4</a:t>
            </a:fld>
            <a:endParaRPr lang="fr-FR"/>
          </a:p>
        </p:txBody>
      </p:sp>
    </p:spTree>
    <p:extLst>
      <p:ext uri="{BB962C8B-B14F-4D97-AF65-F5344CB8AC3E}">
        <p14:creationId xmlns:p14="http://schemas.microsoft.com/office/powerpoint/2010/main" val="123706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5</a:t>
            </a:fld>
            <a:endParaRPr lang="fr-FR"/>
          </a:p>
        </p:txBody>
      </p:sp>
    </p:spTree>
    <p:extLst>
      <p:ext uri="{BB962C8B-B14F-4D97-AF65-F5344CB8AC3E}">
        <p14:creationId xmlns:p14="http://schemas.microsoft.com/office/powerpoint/2010/main" val="224870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6</a:t>
            </a:fld>
            <a:endParaRPr lang="fr-FR"/>
          </a:p>
        </p:txBody>
      </p:sp>
    </p:spTree>
    <p:extLst>
      <p:ext uri="{BB962C8B-B14F-4D97-AF65-F5344CB8AC3E}">
        <p14:creationId xmlns:p14="http://schemas.microsoft.com/office/powerpoint/2010/main" val="55784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7</a:t>
            </a:fld>
            <a:endParaRPr lang="fr-FR"/>
          </a:p>
        </p:txBody>
      </p:sp>
    </p:spTree>
    <p:extLst>
      <p:ext uri="{BB962C8B-B14F-4D97-AF65-F5344CB8AC3E}">
        <p14:creationId xmlns:p14="http://schemas.microsoft.com/office/powerpoint/2010/main" val="755296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8</a:t>
            </a:fld>
            <a:endParaRPr lang="fr-FR"/>
          </a:p>
        </p:txBody>
      </p:sp>
    </p:spTree>
    <p:extLst>
      <p:ext uri="{BB962C8B-B14F-4D97-AF65-F5344CB8AC3E}">
        <p14:creationId xmlns:p14="http://schemas.microsoft.com/office/powerpoint/2010/main" val="3570740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BE282B7-1B82-4464-96F6-03CF25358B62}" type="slidenum">
              <a:rPr lang="fr-FR" smtClean="0"/>
              <a:t>9</a:t>
            </a:fld>
            <a:endParaRPr lang="fr-FR"/>
          </a:p>
        </p:txBody>
      </p:sp>
    </p:spTree>
    <p:extLst>
      <p:ext uri="{BB962C8B-B14F-4D97-AF65-F5344CB8AC3E}">
        <p14:creationId xmlns:p14="http://schemas.microsoft.com/office/powerpoint/2010/main" val="288138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42670-6596-3652-903F-271D5F42301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A3BFDFC-3F91-1150-A761-3F886BC61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E9DF296-2D49-2C56-65F0-08B0D952C647}"/>
              </a:ext>
            </a:extLst>
          </p:cNvPr>
          <p:cNvSpPr>
            <a:spLocks noGrp="1"/>
          </p:cNvSpPr>
          <p:nvPr>
            <p:ph type="dt" sz="half" idx="10"/>
          </p:nvPr>
        </p:nvSpPr>
        <p:spPr/>
        <p:txBody>
          <a:bodyPr/>
          <a:lstStyle/>
          <a:p>
            <a:fld id="{E409C0C4-BF5E-42E7-A8AE-CBD9FAE9B333}" type="datetime1">
              <a:rPr lang="fr-FR" smtClean="0"/>
              <a:t>18/06/2025</a:t>
            </a:fld>
            <a:endParaRPr lang="fr-FR"/>
          </a:p>
        </p:txBody>
      </p:sp>
      <p:sp>
        <p:nvSpPr>
          <p:cNvPr id="5" name="Espace réservé du pied de page 4">
            <a:extLst>
              <a:ext uri="{FF2B5EF4-FFF2-40B4-BE49-F238E27FC236}">
                <a16:creationId xmlns:a16="http://schemas.microsoft.com/office/drawing/2014/main" id="{FA050B17-CBC1-0033-F7E6-68D4F20E23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A76D9B-1ADE-631D-5422-B07E6B2B9641}"/>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410870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ABCF2-EA57-6B81-E3FB-5EE4BFCC013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41DF95C-731F-5F67-F769-F1AD3B07F3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E8C59E-3419-3D20-18E9-B9461BA40E8D}"/>
              </a:ext>
            </a:extLst>
          </p:cNvPr>
          <p:cNvSpPr>
            <a:spLocks noGrp="1"/>
          </p:cNvSpPr>
          <p:nvPr>
            <p:ph type="dt" sz="half" idx="10"/>
          </p:nvPr>
        </p:nvSpPr>
        <p:spPr/>
        <p:txBody>
          <a:bodyPr/>
          <a:lstStyle/>
          <a:p>
            <a:fld id="{1DDF83F8-C604-49AD-9D9D-36C73783F98A}" type="datetime1">
              <a:rPr lang="fr-FR" smtClean="0"/>
              <a:t>18/06/2025</a:t>
            </a:fld>
            <a:endParaRPr lang="fr-FR"/>
          </a:p>
        </p:txBody>
      </p:sp>
      <p:sp>
        <p:nvSpPr>
          <p:cNvPr id="5" name="Espace réservé du pied de page 4">
            <a:extLst>
              <a:ext uri="{FF2B5EF4-FFF2-40B4-BE49-F238E27FC236}">
                <a16:creationId xmlns:a16="http://schemas.microsoft.com/office/drawing/2014/main" id="{1867D647-46B6-A894-C9F9-725E81CE72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F098EA-C798-9360-1F82-1A85773EF585}"/>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69266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CEE7868-EFB2-3B48-7745-91926B9C20C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EB4FEC3-3B93-D00B-57A0-7A2C3034626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4170F9-BB3D-228F-4444-52A1352DD9A2}"/>
              </a:ext>
            </a:extLst>
          </p:cNvPr>
          <p:cNvSpPr>
            <a:spLocks noGrp="1"/>
          </p:cNvSpPr>
          <p:nvPr>
            <p:ph type="dt" sz="half" idx="10"/>
          </p:nvPr>
        </p:nvSpPr>
        <p:spPr/>
        <p:txBody>
          <a:bodyPr/>
          <a:lstStyle/>
          <a:p>
            <a:fld id="{9FCAB9B7-681B-47B1-AE5C-D01FD07DE5CC}" type="datetime1">
              <a:rPr lang="fr-FR" smtClean="0"/>
              <a:t>18/06/2025</a:t>
            </a:fld>
            <a:endParaRPr lang="fr-FR"/>
          </a:p>
        </p:txBody>
      </p:sp>
      <p:sp>
        <p:nvSpPr>
          <p:cNvPr id="5" name="Espace réservé du pied de page 4">
            <a:extLst>
              <a:ext uri="{FF2B5EF4-FFF2-40B4-BE49-F238E27FC236}">
                <a16:creationId xmlns:a16="http://schemas.microsoft.com/office/drawing/2014/main" id="{40B8B7BA-9169-EC54-0720-261888FC3C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26DBF5-B453-802D-BF28-66F1688CFE0F}"/>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316058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8923D-B503-90B3-23C0-643A72622F8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72F282C-F37C-5728-2340-8459176C769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2E56E7-01A2-3139-1815-58EBF84D1E4F}"/>
              </a:ext>
            </a:extLst>
          </p:cNvPr>
          <p:cNvSpPr>
            <a:spLocks noGrp="1"/>
          </p:cNvSpPr>
          <p:nvPr>
            <p:ph type="dt" sz="half" idx="10"/>
          </p:nvPr>
        </p:nvSpPr>
        <p:spPr/>
        <p:txBody>
          <a:bodyPr/>
          <a:lstStyle/>
          <a:p>
            <a:fld id="{0B101A82-5101-47C7-BEE5-309D6F289993}" type="datetime1">
              <a:rPr lang="fr-FR" smtClean="0"/>
              <a:t>18/06/2025</a:t>
            </a:fld>
            <a:endParaRPr lang="fr-FR"/>
          </a:p>
        </p:txBody>
      </p:sp>
      <p:sp>
        <p:nvSpPr>
          <p:cNvPr id="5" name="Espace réservé du pied de page 4">
            <a:extLst>
              <a:ext uri="{FF2B5EF4-FFF2-40B4-BE49-F238E27FC236}">
                <a16:creationId xmlns:a16="http://schemas.microsoft.com/office/drawing/2014/main" id="{19D2CA7F-309A-E8E0-52AF-AD12656F45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1437EA-270B-0C08-A11A-7796B8E6239D}"/>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77179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E1BCBF-8BF4-6D05-64F3-CAF1BCFAD7B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30E428-F556-C04A-6F78-1A359622C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4C879FD-2593-1D43-11F2-0543318D9A0D}"/>
              </a:ext>
            </a:extLst>
          </p:cNvPr>
          <p:cNvSpPr>
            <a:spLocks noGrp="1"/>
          </p:cNvSpPr>
          <p:nvPr>
            <p:ph type="dt" sz="half" idx="10"/>
          </p:nvPr>
        </p:nvSpPr>
        <p:spPr/>
        <p:txBody>
          <a:bodyPr/>
          <a:lstStyle/>
          <a:p>
            <a:fld id="{EAE38F9E-A4C5-445C-A288-3A70017B8829}" type="datetime1">
              <a:rPr lang="fr-FR" smtClean="0"/>
              <a:t>18/06/2025</a:t>
            </a:fld>
            <a:endParaRPr lang="fr-FR"/>
          </a:p>
        </p:txBody>
      </p:sp>
      <p:sp>
        <p:nvSpPr>
          <p:cNvPr id="5" name="Espace réservé du pied de page 4">
            <a:extLst>
              <a:ext uri="{FF2B5EF4-FFF2-40B4-BE49-F238E27FC236}">
                <a16:creationId xmlns:a16="http://schemas.microsoft.com/office/drawing/2014/main" id="{828125EF-2FAB-B1ED-1005-ED8CEED288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AC541A-BE2F-2723-9C63-451AF6B63AEA}"/>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20095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9B7132-FF5A-CA51-7B72-1979F4E6C5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913AD27-E4A9-A9EB-8141-CEF413A5186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123B721-51E3-7E87-66FA-AE0FBEAA965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9D5EBC3-9C3B-ACC5-542D-B915BEEEAF02}"/>
              </a:ext>
            </a:extLst>
          </p:cNvPr>
          <p:cNvSpPr>
            <a:spLocks noGrp="1"/>
          </p:cNvSpPr>
          <p:nvPr>
            <p:ph type="dt" sz="half" idx="10"/>
          </p:nvPr>
        </p:nvSpPr>
        <p:spPr/>
        <p:txBody>
          <a:bodyPr/>
          <a:lstStyle/>
          <a:p>
            <a:fld id="{84CDA3EA-3D61-4D1A-BCEE-5DC5BA095424}" type="datetime1">
              <a:rPr lang="fr-FR" smtClean="0"/>
              <a:t>18/06/2025</a:t>
            </a:fld>
            <a:endParaRPr lang="fr-FR"/>
          </a:p>
        </p:txBody>
      </p:sp>
      <p:sp>
        <p:nvSpPr>
          <p:cNvPr id="6" name="Espace réservé du pied de page 5">
            <a:extLst>
              <a:ext uri="{FF2B5EF4-FFF2-40B4-BE49-F238E27FC236}">
                <a16:creationId xmlns:a16="http://schemas.microsoft.com/office/drawing/2014/main" id="{3AD84963-DC01-DEFE-8289-6C4FD40EE9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704F99-04BB-975D-1E62-79EE1E02EB87}"/>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5250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FEDE6-E91C-BAA4-65AA-A4C628261D9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1EF78B4-CA58-2CD4-A64C-DFC0B76D8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ABC8A24-640C-6BF4-7B58-2C7A8EB3944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DBFBEA0-C624-45FD-BFD7-B2DE75EAAC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3E64877-F5A7-DA67-AB4F-B2CE556DBD3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4A28EA7-BDD1-F94A-9F5A-361633AB6C32}"/>
              </a:ext>
            </a:extLst>
          </p:cNvPr>
          <p:cNvSpPr>
            <a:spLocks noGrp="1"/>
          </p:cNvSpPr>
          <p:nvPr>
            <p:ph type="dt" sz="half" idx="10"/>
          </p:nvPr>
        </p:nvSpPr>
        <p:spPr/>
        <p:txBody>
          <a:bodyPr/>
          <a:lstStyle/>
          <a:p>
            <a:fld id="{21CBC3D8-B2B1-4C23-890D-972CD3EF4753}" type="datetime1">
              <a:rPr lang="fr-FR" smtClean="0"/>
              <a:t>18/06/2025</a:t>
            </a:fld>
            <a:endParaRPr lang="fr-FR"/>
          </a:p>
        </p:txBody>
      </p:sp>
      <p:sp>
        <p:nvSpPr>
          <p:cNvPr id="8" name="Espace réservé du pied de page 7">
            <a:extLst>
              <a:ext uri="{FF2B5EF4-FFF2-40B4-BE49-F238E27FC236}">
                <a16:creationId xmlns:a16="http://schemas.microsoft.com/office/drawing/2014/main" id="{18BAC8B3-5079-1C61-FA87-0A7C42ACC4C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2186806-EA46-75FC-63D1-299E43826D3B}"/>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200979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5D6F2-B8EF-67BE-FACC-5CCDC9D392B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0B9DA58-9A0C-D4F7-2C16-1F5E2F8FC9D9}"/>
              </a:ext>
            </a:extLst>
          </p:cNvPr>
          <p:cNvSpPr>
            <a:spLocks noGrp="1"/>
          </p:cNvSpPr>
          <p:nvPr>
            <p:ph type="dt" sz="half" idx="10"/>
          </p:nvPr>
        </p:nvSpPr>
        <p:spPr/>
        <p:txBody>
          <a:bodyPr/>
          <a:lstStyle/>
          <a:p>
            <a:fld id="{A5F2E0D1-3EF5-4325-A630-273214E6500F}" type="datetime1">
              <a:rPr lang="fr-FR" smtClean="0"/>
              <a:t>18/06/2025</a:t>
            </a:fld>
            <a:endParaRPr lang="fr-FR"/>
          </a:p>
        </p:txBody>
      </p:sp>
      <p:sp>
        <p:nvSpPr>
          <p:cNvPr id="4" name="Espace réservé du pied de page 3">
            <a:extLst>
              <a:ext uri="{FF2B5EF4-FFF2-40B4-BE49-F238E27FC236}">
                <a16:creationId xmlns:a16="http://schemas.microsoft.com/office/drawing/2014/main" id="{018FCB23-D202-F251-6528-A90D828AD26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7FCBEA5-CD64-FB79-146A-E5FA1AFA7095}"/>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392302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EEA3E7-05EA-2CB2-F142-5A506BCD1503}"/>
              </a:ext>
            </a:extLst>
          </p:cNvPr>
          <p:cNvSpPr>
            <a:spLocks noGrp="1"/>
          </p:cNvSpPr>
          <p:nvPr>
            <p:ph type="dt" sz="half" idx="10"/>
          </p:nvPr>
        </p:nvSpPr>
        <p:spPr/>
        <p:txBody>
          <a:bodyPr/>
          <a:lstStyle/>
          <a:p>
            <a:fld id="{AB4A2774-B161-44CD-B782-7030B127011F}" type="datetime1">
              <a:rPr lang="fr-FR" smtClean="0"/>
              <a:t>18/06/2025</a:t>
            </a:fld>
            <a:endParaRPr lang="fr-FR"/>
          </a:p>
        </p:txBody>
      </p:sp>
      <p:sp>
        <p:nvSpPr>
          <p:cNvPr id="3" name="Espace réservé du pied de page 2">
            <a:extLst>
              <a:ext uri="{FF2B5EF4-FFF2-40B4-BE49-F238E27FC236}">
                <a16:creationId xmlns:a16="http://schemas.microsoft.com/office/drawing/2014/main" id="{0FCB35C6-495C-3C03-3DC4-EF0AF87675D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7901652-34B5-1807-B2A2-FFA1CCFC3A27}"/>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70572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D2BCF5-D94B-C84C-3ECA-3992C302FE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0AAE562-F762-6B7B-68E1-FCF803CEBA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0EA8EDE-6D44-95E1-B708-71DE06EA4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F468FA4-ECA0-87AD-53B6-DFD085AF9557}"/>
              </a:ext>
            </a:extLst>
          </p:cNvPr>
          <p:cNvSpPr>
            <a:spLocks noGrp="1"/>
          </p:cNvSpPr>
          <p:nvPr>
            <p:ph type="dt" sz="half" idx="10"/>
          </p:nvPr>
        </p:nvSpPr>
        <p:spPr/>
        <p:txBody>
          <a:bodyPr/>
          <a:lstStyle/>
          <a:p>
            <a:fld id="{57CB1296-5501-408E-A365-86BDB97DB53B}" type="datetime1">
              <a:rPr lang="fr-FR" smtClean="0"/>
              <a:t>18/06/2025</a:t>
            </a:fld>
            <a:endParaRPr lang="fr-FR"/>
          </a:p>
        </p:txBody>
      </p:sp>
      <p:sp>
        <p:nvSpPr>
          <p:cNvPr id="6" name="Espace réservé du pied de page 5">
            <a:extLst>
              <a:ext uri="{FF2B5EF4-FFF2-40B4-BE49-F238E27FC236}">
                <a16:creationId xmlns:a16="http://schemas.microsoft.com/office/drawing/2014/main" id="{6CDD7A10-AF4D-62D8-CEA8-C31AE8A8BF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1F0A77-9CBB-1A4F-2C06-1852A28ED891}"/>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3160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36071-EAA0-273F-B4F6-D2327AAAFE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3AC42BA-38FB-9194-A154-F2C321F6E9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2B0F2E-7566-87E8-926A-445D17ADA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C35AC3-F76C-8FD4-632E-3842FF7A84C2}"/>
              </a:ext>
            </a:extLst>
          </p:cNvPr>
          <p:cNvSpPr>
            <a:spLocks noGrp="1"/>
          </p:cNvSpPr>
          <p:nvPr>
            <p:ph type="dt" sz="half" idx="10"/>
          </p:nvPr>
        </p:nvSpPr>
        <p:spPr/>
        <p:txBody>
          <a:bodyPr/>
          <a:lstStyle/>
          <a:p>
            <a:fld id="{C542F45A-9B60-4485-B7DB-0C90BA3CEBE6}" type="datetime1">
              <a:rPr lang="fr-FR" smtClean="0"/>
              <a:t>18/06/2025</a:t>
            </a:fld>
            <a:endParaRPr lang="fr-FR"/>
          </a:p>
        </p:txBody>
      </p:sp>
      <p:sp>
        <p:nvSpPr>
          <p:cNvPr id="6" name="Espace réservé du pied de page 5">
            <a:extLst>
              <a:ext uri="{FF2B5EF4-FFF2-40B4-BE49-F238E27FC236}">
                <a16:creationId xmlns:a16="http://schemas.microsoft.com/office/drawing/2014/main" id="{95C69E86-08E2-E9D0-E219-0A9BDE6D48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3626FD-BAE4-31F8-0383-B1C5415B37D1}"/>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212596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B2C1417-F9E4-599C-DD72-E48202879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DD120EB-CCAE-AF65-2A59-3A24A3880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150725-62B2-5DC8-9696-DFF706E77A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293AD-9350-4F00-9109-BE927BE20A5C}" type="datetime1">
              <a:rPr lang="fr-FR" smtClean="0"/>
              <a:t>18/06/2025</a:t>
            </a:fld>
            <a:endParaRPr lang="fr-FR"/>
          </a:p>
        </p:txBody>
      </p:sp>
      <p:sp>
        <p:nvSpPr>
          <p:cNvPr id="5" name="Espace réservé du pied de page 4">
            <a:extLst>
              <a:ext uri="{FF2B5EF4-FFF2-40B4-BE49-F238E27FC236}">
                <a16:creationId xmlns:a16="http://schemas.microsoft.com/office/drawing/2014/main" id="{381DC0A7-01A1-CE0B-4B57-A83F509A6D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59B486A-031C-8F0E-97D8-7281914355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B30DC-0530-44D9-BD34-808BE37C1A8D}" type="slidenum">
              <a:rPr lang="fr-FR" smtClean="0"/>
              <a:t>‹N°›</a:t>
            </a:fld>
            <a:endParaRPr lang="fr-FR"/>
          </a:p>
        </p:txBody>
      </p:sp>
    </p:spTree>
    <p:extLst>
      <p:ext uri="{BB962C8B-B14F-4D97-AF65-F5344CB8AC3E}">
        <p14:creationId xmlns:p14="http://schemas.microsoft.com/office/powerpoint/2010/main" val="4127265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webp"/><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jp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AB24D-21B3-137D-1A7D-CBAEDF49E340}"/>
              </a:ext>
            </a:extLst>
          </p:cNvPr>
          <p:cNvSpPr>
            <a:spLocks noGrp="1"/>
          </p:cNvSpPr>
          <p:nvPr>
            <p:ph type="ctrTitle"/>
          </p:nvPr>
        </p:nvSpPr>
        <p:spPr>
          <a:xfrm>
            <a:off x="744496" y="2012852"/>
            <a:ext cx="10470778" cy="1611928"/>
          </a:xfrm>
        </p:spPr>
        <p:txBody>
          <a:bodyPr>
            <a:noAutofit/>
          </a:bodyPr>
          <a:lstStyle/>
          <a:p>
            <a:pPr algn="just"/>
            <a:r>
              <a:rPr lang="fr-FR" sz="4800" b="1" dirty="0">
                <a:latin typeface="DM sans" pitchFamily="2" charset="0"/>
                <a:ea typeface="Tahoma" panose="020B0604030504040204" pitchFamily="34" charset="0"/>
                <a:cs typeface="Tahoma" panose="020B0604030504040204" pitchFamily="34" charset="0"/>
              </a:rPr>
              <a:t>De la gouvernance locale à la résilience paysanne aux cyclones:</a:t>
            </a:r>
          </a:p>
        </p:txBody>
      </p:sp>
      <p:sp>
        <p:nvSpPr>
          <p:cNvPr id="6" name="Titre 1">
            <a:extLst>
              <a:ext uri="{FF2B5EF4-FFF2-40B4-BE49-F238E27FC236}">
                <a16:creationId xmlns:a16="http://schemas.microsoft.com/office/drawing/2014/main" id="{F86DADBD-A6B5-1C8E-4B5E-0BBFFFE21148}"/>
              </a:ext>
            </a:extLst>
          </p:cNvPr>
          <p:cNvSpPr txBox="1">
            <a:spLocks/>
          </p:cNvSpPr>
          <p:nvPr/>
        </p:nvSpPr>
        <p:spPr>
          <a:xfrm>
            <a:off x="1324747" y="3457877"/>
            <a:ext cx="9542505" cy="7098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600" dirty="0">
                <a:solidFill>
                  <a:srgbClr val="EC653C"/>
                </a:solidFill>
                <a:latin typeface="DM sans" pitchFamily="2" charset="0"/>
                <a:ea typeface="Tahoma" panose="020B0604030504040204" pitchFamily="34" charset="0"/>
                <a:cs typeface="Tahoma" panose="020B0604030504040204" pitchFamily="34" charset="0"/>
              </a:rPr>
              <a:t>Le cas du district de Manakara, Madagascar</a:t>
            </a:r>
          </a:p>
        </p:txBody>
      </p:sp>
      <p:sp>
        <p:nvSpPr>
          <p:cNvPr id="25" name="ZoneTexte 24">
            <a:extLst>
              <a:ext uri="{FF2B5EF4-FFF2-40B4-BE49-F238E27FC236}">
                <a16:creationId xmlns:a16="http://schemas.microsoft.com/office/drawing/2014/main" id="{323D139B-31A5-B3EE-5C9D-D6E34B74168A}"/>
              </a:ext>
            </a:extLst>
          </p:cNvPr>
          <p:cNvSpPr txBox="1"/>
          <p:nvPr/>
        </p:nvSpPr>
        <p:spPr>
          <a:xfrm>
            <a:off x="108859" y="5428233"/>
            <a:ext cx="6451597" cy="1200329"/>
          </a:xfrm>
          <a:prstGeom prst="rect">
            <a:avLst/>
          </a:prstGeom>
          <a:noFill/>
        </p:spPr>
        <p:txBody>
          <a:bodyPr wrap="square" rtlCol="0">
            <a:spAutoFit/>
          </a:bodyPr>
          <a:lstStyle/>
          <a:p>
            <a:r>
              <a:rPr lang="fr-FR" b="1" dirty="0">
                <a:latin typeface="DM sans" pitchFamily="2" charset="0"/>
              </a:rPr>
              <a:t>Par Manato</a:t>
            </a:r>
          </a:p>
          <a:p>
            <a:r>
              <a:rPr lang="fr-FR" dirty="0">
                <a:latin typeface="DM sans" pitchFamily="2" charset="0"/>
              </a:rPr>
              <a:t>Université d’Antananarivo, Ecole doctorale EAD2 </a:t>
            </a:r>
          </a:p>
          <a:p>
            <a:r>
              <a:rPr lang="fr-FR" dirty="0">
                <a:latin typeface="DM sans" pitchFamily="2" charset="0"/>
              </a:rPr>
              <a:t>Laboratoire: CERED</a:t>
            </a:r>
          </a:p>
          <a:p>
            <a:r>
              <a:rPr lang="fr-FR" dirty="0">
                <a:latin typeface="DM sans" pitchFamily="2" charset="0"/>
              </a:rPr>
              <a:t>Directeur de thèse: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Pr RANDRINALIJAONA Tiana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Mahefasoa</a:t>
            </a:r>
            <a:endParaRPr lang="fr-FR" dirty="0">
              <a:latin typeface="DM sans" pitchFamily="2" charset="0"/>
            </a:endParaRPr>
          </a:p>
        </p:txBody>
      </p:sp>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13525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123371" y="5174343"/>
            <a:ext cx="12206512"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9CC636FD-A88F-A5CB-F3CA-FE47936A4179}"/>
              </a:ext>
            </a:extLst>
          </p:cNvPr>
          <p:cNvSpPr/>
          <p:nvPr/>
        </p:nvSpPr>
        <p:spPr>
          <a:xfrm>
            <a:off x="6662053" y="5385461"/>
            <a:ext cx="5421088" cy="128587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DBDD7E0C-7ABC-9458-627F-5FD042CBA6F3}"/>
              </a:ext>
            </a:extLst>
          </p:cNvPr>
          <p:cNvSpPr txBox="1"/>
          <p:nvPr/>
        </p:nvSpPr>
        <p:spPr>
          <a:xfrm>
            <a:off x="6662053" y="5566733"/>
            <a:ext cx="4963524" cy="923330"/>
          </a:xfrm>
          <a:prstGeom prst="rect">
            <a:avLst/>
          </a:prstGeom>
          <a:noFill/>
        </p:spPr>
        <p:txBody>
          <a:bodyPr wrap="square" rtlCol="0">
            <a:spAutoFit/>
          </a:bodyPr>
          <a:lstStyle/>
          <a:p>
            <a:r>
              <a:rPr lang="fr-FR" b="1" dirty="0"/>
              <a:t>Journée Scientifique de l’UMI-SOURCE, Mahajanga- Madagascar, Juin 2025</a:t>
            </a:r>
            <a:br>
              <a:rPr lang="fr-FR" b="1" dirty="0"/>
            </a:br>
            <a:r>
              <a:rPr lang="fr-FR" b="1" dirty="0"/>
              <a:t>Date: 18 Juin 2025</a:t>
            </a:r>
            <a:endParaRPr lang="fr-FR" dirty="0">
              <a:solidFill>
                <a:schemeClr val="bg1"/>
              </a:solidFill>
              <a:latin typeface="DM sans" pitchFamily="2" charset="0"/>
            </a:endParaRPr>
          </a:p>
        </p:txBody>
      </p:sp>
      <p:pic>
        <p:nvPicPr>
          <p:cNvPr id="15" name="Image 14">
            <a:extLst>
              <a:ext uri="{FF2B5EF4-FFF2-40B4-BE49-F238E27FC236}">
                <a16:creationId xmlns:a16="http://schemas.microsoft.com/office/drawing/2014/main" id="{39FB5BF3-698C-D01C-CE63-ACC5F2D2D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159" y="388168"/>
            <a:ext cx="2150464" cy="719811"/>
          </a:xfrm>
          <a:prstGeom prst="rect">
            <a:avLst/>
          </a:prstGeom>
        </p:spPr>
      </p:pic>
      <p:pic>
        <p:nvPicPr>
          <p:cNvPr id="13"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46AC5D0D-D4DC-4B83-A050-989CE48CE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053" y="341153"/>
            <a:ext cx="1297027" cy="75750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7B119AB3-2F87-48FB-A1D3-FDEC22DADC0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0531" y="333320"/>
            <a:ext cx="1037642" cy="894673"/>
          </a:xfrm>
          <a:prstGeom prst="rect">
            <a:avLst/>
          </a:prstGeom>
          <a:noFill/>
          <a:ln>
            <a:noFill/>
          </a:ln>
        </p:spPr>
      </p:pic>
      <p:pic>
        <p:nvPicPr>
          <p:cNvPr id="16" name="Image 3" descr="UNIVersite Tana">
            <a:extLst>
              <a:ext uri="{FF2B5EF4-FFF2-40B4-BE49-F238E27FC236}">
                <a16:creationId xmlns:a16="http://schemas.microsoft.com/office/drawing/2014/main" id="{027A6237-5109-4964-9E2B-28F80C7F59E3}"/>
              </a:ext>
            </a:extLst>
          </p:cNvPr>
          <p:cNvPicPr>
            <a:picLocks noChangeAspect="1"/>
          </p:cNvPicPr>
          <p:nvPr/>
        </p:nvPicPr>
        <p:blipFill>
          <a:blip r:embed="rId6"/>
          <a:srcRect/>
          <a:stretch>
            <a:fillRect/>
          </a:stretch>
        </p:blipFill>
        <p:spPr>
          <a:xfrm>
            <a:off x="740377" y="275592"/>
            <a:ext cx="963359" cy="867005"/>
          </a:xfrm>
          <a:prstGeom prst="rect">
            <a:avLst/>
          </a:prstGeom>
          <a:noFill/>
          <a:ln cap="flat">
            <a:noFill/>
          </a:ln>
        </p:spPr>
      </p:pic>
    </p:spTree>
    <p:extLst>
      <p:ext uri="{BB962C8B-B14F-4D97-AF65-F5344CB8AC3E}">
        <p14:creationId xmlns:p14="http://schemas.microsoft.com/office/powerpoint/2010/main" val="273453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815786" y="781049"/>
            <a:ext cx="11376214" cy="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220980" y="6857999"/>
            <a:ext cx="12283440" cy="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flipV="1">
            <a:off x="5038163" y="781049"/>
            <a:ext cx="0" cy="5295902"/>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AC9508B6-690A-3E48-45E6-8468B909ADFD}"/>
              </a:ext>
            </a:extLst>
          </p:cNvPr>
          <p:cNvCxnSpPr>
            <a:cxnSpLocks/>
          </p:cNvCxnSpPr>
          <p:nvPr/>
        </p:nvCxnSpPr>
        <p:spPr>
          <a:xfrm flipV="1">
            <a:off x="815787" y="0"/>
            <a:ext cx="0" cy="607695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1" y="3506994"/>
            <a:ext cx="815786" cy="256995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69480740-7E58-9B8D-5DAF-B074BA2E5A59}"/>
              </a:ext>
            </a:extLst>
          </p:cNvPr>
          <p:cNvSpPr txBox="1"/>
          <p:nvPr/>
        </p:nvSpPr>
        <p:spPr>
          <a:xfrm>
            <a:off x="815786" y="1685304"/>
            <a:ext cx="4222375" cy="954107"/>
          </a:xfrm>
          <a:prstGeom prst="rect">
            <a:avLst/>
          </a:prstGeom>
          <a:noFill/>
        </p:spPr>
        <p:txBody>
          <a:bodyPr wrap="square" rtlCol="0">
            <a:spAutoFit/>
          </a:bodyPr>
          <a:lstStyle/>
          <a:p>
            <a:pPr algn="ctr"/>
            <a:r>
              <a:rPr lang="fr-FR" sz="2800" b="1" dirty="0">
                <a:solidFill>
                  <a:srgbClr val="8268D6"/>
                </a:solidFill>
                <a:latin typeface="DM sans" pitchFamily="2" charset="0"/>
              </a:rPr>
              <a:t>Revue de la littérature (4)</a:t>
            </a:r>
          </a:p>
        </p:txBody>
      </p:sp>
      <p:grpSp>
        <p:nvGrpSpPr>
          <p:cNvPr id="54" name="Groupe 53">
            <a:extLst>
              <a:ext uri="{FF2B5EF4-FFF2-40B4-BE49-F238E27FC236}">
                <a16:creationId xmlns:a16="http://schemas.microsoft.com/office/drawing/2014/main" id="{CB974411-C224-F45D-93DD-DF0A388B47FD}"/>
              </a:ext>
            </a:extLst>
          </p:cNvPr>
          <p:cNvGrpSpPr/>
          <p:nvPr/>
        </p:nvGrpSpPr>
        <p:grpSpPr>
          <a:xfrm>
            <a:off x="5102167" y="1041159"/>
            <a:ext cx="7089832" cy="5361722"/>
            <a:chOff x="6095999" y="1322436"/>
            <a:chExt cx="5817057" cy="5385202"/>
          </a:xfrm>
        </p:grpSpPr>
        <p:sp>
          <p:nvSpPr>
            <p:cNvPr id="31" name="ZoneTexte 30">
              <a:extLst>
                <a:ext uri="{FF2B5EF4-FFF2-40B4-BE49-F238E27FC236}">
                  <a16:creationId xmlns:a16="http://schemas.microsoft.com/office/drawing/2014/main" id="{B59FF47B-CC03-557F-11B4-2584CA1FE078}"/>
                </a:ext>
              </a:extLst>
            </p:cNvPr>
            <p:cNvSpPr txBox="1"/>
            <p:nvPr/>
          </p:nvSpPr>
          <p:spPr>
            <a:xfrm>
              <a:off x="6672592" y="1322436"/>
              <a:ext cx="4663871" cy="587336"/>
            </a:xfrm>
            <a:prstGeom prst="rect">
              <a:avLst/>
            </a:prstGeom>
            <a:noFill/>
          </p:spPr>
          <p:txBody>
            <a:bodyPr wrap="square" rtlCol="0">
              <a:spAutoFit/>
            </a:bodyPr>
            <a:lstStyle/>
            <a:p>
              <a:pPr algn="ctr"/>
              <a:r>
                <a:rPr lang="fr-FR" sz="3200" b="1" i="1" dirty="0">
                  <a:solidFill>
                    <a:srgbClr val="ED874E"/>
                  </a:solidFill>
                  <a:effectLst>
                    <a:outerShdw blurRad="38100" dist="38100" dir="2700000" algn="tl">
                      <a:srgbClr val="000000">
                        <a:alpha val="43137"/>
                      </a:srgbClr>
                    </a:outerShdw>
                  </a:effectLst>
                  <a:latin typeface="DM sans" pitchFamily="2" charset="0"/>
                </a:rPr>
                <a:t>Résilience (paysanne)</a:t>
              </a:r>
            </a:p>
          </p:txBody>
        </p:sp>
        <p:sp>
          <p:nvSpPr>
            <p:cNvPr id="32" name="ZoneTexte 31">
              <a:extLst>
                <a:ext uri="{FF2B5EF4-FFF2-40B4-BE49-F238E27FC236}">
                  <a16:creationId xmlns:a16="http://schemas.microsoft.com/office/drawing/2014/main" id="{996BE9E9-24E1-D1F4-C168-630BA247B5FC}"/>
                </a:ext>
              </a:extLst>
            </p:cNvPr>
            <p:cNvSpPr txBox="1"/>
            <p:nvPr/>
          </p:nvSpPr>
          <p:spPr>
            <a:xfrm>
              <a:off x="6095999" y="2097978"/>
              <a:ext cx="5817057" cy="4609660"/>
            </a:xfrm>
            <a:prstGeom prst="rect">
              <a:avLst/>
            </a:prstGeom>
            <a:noFill/>
          </p:spPr>
          <p:txBody>
            <a:bodyPr wrap="square" rtlCol="0">
              <a:spAutoFit/>
            </a:bodyPr>
            <a:lstStyle/>
            <a:p>
              <a:pPr marL="342900" indent="-342900" algn="just">
                <a:buFont typeface="Wingdings" panose="05000000000000000000" pitchFamily="2" charset="2"/>
                <a:buChar char="q"/>
              </a:pPr>
              <a:r>
                <a:rPr lang="fr-FR" sz="2000" b="1" dirty="0">
                  <a:solidFill>
                    <a:srgbClr val="2F5496"/>
                  </a:solidFill>
                  <a:effectLst/>
                  <a:latin typeface="DM sans"/>
                  <a:ea typeface="Times New Roman" panose="02020603050405020304" pitchFamily="18" charset="0"/>
                  <a:cs typeface="Times New Roman" panose="02020603050405020304" pitchFamily="18" charset="0"/>
                </a:rPr>
                <a:t>Évolution de la conception de la résilience</a:t>
              </a:r>
            </a:p>
            <a:p>
              <a:pPr marL="800100" lvl="1" indent="-342900">
                <a:lnSpc>
                  <a:spcPct val="107000"/>
                </a:lnSpc>
                <a:spcAft>
                  <a:spcPts val="800"/>
                </a:spcAft>
                <a:buFont typeface="Arial" panose="020B0604020202020204" pitchFamily="34" charset="0"/>
                <a:buChar char="•"/>
              </a:pPr>
              <a:r>
                <a:rPr lang="fr-FR" sz="2000" b="1" dirty="0">
                  <a:effectLst/>
                  <a:latin typeface="DM sans"/>
                  <a:ea typeface="Times New Roman" panose="02020603050405020304" pitchFamily="18" charset="0"/>
                  <a:cs typeface="Times New Roman" panose="02020603050405020304" pitchFamily="18" charset="0"/>
                </a:rPr>
                <a:t>Changement de point de vue</a:t>
              </a:r>
              <a:br>
                <a:rPr lang="fr-FR" sz="2000" dirty="0">
                  <a:effectLst/>
                  <a:latin typeface="DM sans"/>
                  <a:ea typeface="Times New Roman" panose="02020603050405020304" pitchFamily="18" charset="0"/>
                  <a:cs typeface="Times New Roman" panose="02020603050405020304" pitchFamily="18" charset="0"/>
                </a:rPr>
              </a:br>
              <a:r>
                <a:rPr lang="fr-FR" sz="2000" dirty="0">
                  <a:effectLst/>
                  <a:latin typeface="DM sans"/>
                  <a:ea typeface="Times New Roman" panose="02020603050405020304" pitchFamily="18" charset="0"/>
                  <a:cs typeface="Times New Roman" panose="02020603050405020304" pitchFamily="18" charset="0"/>
                </a:rPr>
                <a:t>Avant, on voyait la résilience comme le fait de rester stable. Maintenant, on comprend qu’il faut aussi savoir s’adapter et changer (</a:t>
              </a:r>
              <a:r>
                <a:rPr lang="fr-FR" sz="2000" dirty="0" err="1">
                  <a:effectLst/>
                  <a:latin typeface="DM sans"/>
                  <a:ea typeface="Times New Roman" panose="02020603050405020304" pitchFamily="18" charset="0"/>
                  <a:cs typeface="Times New Roman" panose="02020603050405020304" pitchFamily="18" charset="0"/>
                </a:rPr>
                <a:t>Darnhofer</a:t>
              </a:r>
              <a:r>
                <a:rPr lang="fr-FR" sz="2000" dirty="0">
                  <a:effectLst/>
                  <a:latin typeface="DM sans"/>
                  <a:ea typeface="Times New Roman" panose="02020603050405020304" pitchFamily="18" charset="0"/>
                  <a:cs typeface="Times New Roman" panose="02020603050405020304" pitchFamily="18" charset="0"/>
                </a:rPr>
                <a:t>, 2014).</a:t>
              </a:r>
              <a:endParaRPr lang="fr-FR" sz="2000" dirty="0">
                <a:effectLst/>
                <a:latin typeface="DM sans"/>
                <a:ea typeface="Calibri" panose="020F0502020204030204" pitchFamily="34" charset="0"/>
                <a:cs typeface="Times New Roman" panose="02020603050405020304" pitchFamily="18" charset="0"/>
              </a:endParaRPr>
            </a:p>
            <a:p>
              <a:pPr>
                <a:lnSpc>
                  <a:spcPct val="107000"/>
                </a:lnSpc>
                <a:spcAft>
                  <a:spcPts val="800"/>
                </a:spcAft>
              </a:pPr>
              <a:r>
                <a:rPr lang="fr-FR" sz="2000" dirty="0">
                  <a:effectLst/>
                  <a:latin typeface="DM sans"/>
                  <a:ea typeface="Calibri" panose="020F0502020204030204" pitchFamily="34" charset="0"/>
                  <a:cs typeface="Times New Roman" panose="02020603050405020304" pitchFamily="18" charset="0"/>
                </a:rPr>
                <a:t>Par exemple, après un cyclone, </a:t>
              </a:r>
              <a:r>
                <a:rPr lang="fr-FR" sz="2000" b="1" dirty="0">
                  <a:effectLst/>
                  <a:latin typeface="DM sans"/>
                  <a:ea typeface="Calibri" panose="020F0502020204030204" pitchFamily="34" charset="0"/>
                  <a:cs typeface="Times New Roman" panose="02020603050405020304" pitchFamily="18" charset="0"/>
                </a:rPr>
                <a:t>au lieu d'essayer de reconstruire exactement comme avant, les agriculteurs peuvent modifier leurs pratiques.</a:t>
              </a:r>
              <a:endParaRPr lang="fr-FR" sz="2000" dirty="0">
                <a:effectLst/>
                <a:latin typeface="DM sans"/>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pPr>
              <a:r>
                <a:rPr lang="fr-FR" sz="2000" b="1" dirty="0">
                  <a:effectLst/>
                  <a:latin typeface="DM sans"/>
                  <a:ea typeface="Times New Roman" panose="02020603050405020304" pitchFamily="18" charset="0"/>
                  <a:cs typeface="Times New Roman" panose="02020603050405020304" pitchFamily="18" charset="0"/>
                </a:rPr>
                <a:t>Un nouvel élément pour survivre</a:t>
              </a:r>
              <a:br>
                <a:rPr lang="fr-FR" sz="2000" dirty="0">
                  <a:effectLst/>
                  <a:latin typeface="DM sans"/>
                  <a:ea typeface="Times New Roman" panose="02020603050405020304" pitchFamily="18" charset="0"/>
                  <a:cs typeface="Times New Roman" panose="02020603050405020304" pitchFamily="18" charset="0"/>
                </a:rPr>
              </a:br>
              <a:r>
                <a:rPr lang="fr-FR" sz="2000" dirty="0">
                  <a:effectLst/>
                  <a:latin typeface="DM sans"/>
                  <a:ea typeface="Times New Roman" panose="02020603050405020304" pitchFamily="18" charset="0"/>
                  <a:cs typeface="Times New Roman" panose="02020603050405020304" pitchFamily="18" charset="0"/>
                </a:rPr>
                <a:t>Aujourd’hui, on considère que pour continuer à exister, les systèmes agricoles doivent être capables de changer et de s’adapter (</a:t>
              </a:r>
              <a:r>
                <a:rPr lang="fr-FR" sz="2000" dirty="0" err="1">
                  <a:effectLst/>
                  <a:latin typeface="DM sans"/>
                  <a:ea typeface="Times New Roman" panose="02020603050405020304" pitchFamily="18" charset="0"/>
                  <a:cs typeface="Times New Roman" panose="02020603050405020304" pitchFamily="18" charset="0"/>
                </a:rPr>
                <a:t>Darnhofer</a:t>
              </a:r>
              <a:r>
                <a:rPr lang="fr-FR" sz="2000" dirty="0">
                  <a:effectLst/>
                  <a:latin typeface="DM sans"/>
                  <a:ea typeface="Times New Roman" panose="02020603050405020304" pitchFamily="18" charset="0"/>
                  <a:cs typeface="Times New Roman" panose="02020603050405020304" pitchFamily="18" charset="0"/>
                </a:rPr>
                <a:t>, 2014).</a:t>
              </a:r>
              <a:endParaRPr lang="fr-FR" sz="2000" dirty="0">
                <a:effectLst/>
                <a:latin typeface="DM sans"/>
                <a:ea typeface="Calibri" panose="020F0502020204030204" pitchFamily="34" charset="0"/>
                <a:cs typeface="Times New Roman" panose="02020603050405020304" pitchFamily="18" charset="0"/>
              </a:endParaRPr>
            </a:p>
          </p:txBody>
        </p:sp>
      </p:grpSp>
      <p:pic>
        <p:nvPicPr>
          <p:cNvPr id="4" name="Image 3">
            <a:extLst>
              <a:ext uri="{FF2B5EF4-FFF2-40B4-BE49-F238E27FC236}">
                <a16:creationId xmlns:a16="http://schemas.microsoft.com/office/drawing/2014/main" id="{99227EC0-5ACD-4A85-9FE5-6A8E4CBF4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760" y="3506993"/>
            <a:ext cx="4209829" cy="2569953"/>
          </a:xfrm>
          <a:prstGeom prst="rect">
            <a:avLst/>
          </a:prstGeom>
        </p:spPr>
      </p:pic>
      <p:pic>
        <p:nvPicPr>
          <p:cNvPr id="7" name="Image 6">
            <a:extLst>
              <a:ext uri="{FF2B5EF4-FFF2-40B4-BE49-F238E27FC236}">
                <a16:creationId xmlns:a16="http://schemas.microsoft.com/office/drawing/2014/main" id="{18D4EEF1-B08C-39E1-3B84-5E05F177E7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1800" y="6076953"/>
            <a:ext cx="890199" cy="781047"/>
          </a:xfrm>
          <a:prstGeom prst="rect">
            <a:avLst/>
          </a:prstGeom>
        </p:spPr>
      </p:pic>
      <p:pic>
        <p:nvPicPr>
          <p:cNvPr id="27" name="Image 26">
            <a:extLst>
              <a:ext uri="{FF2B5EF4-FFF2-40B4-BE49-F238E27FC236}">
                <a16:creationId xmlns:a16="http://schemas.microsoft.com/office/drawing/2014/main" id="{7EF7B290-C0FD-8318-40FE-8B859B3F3D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28"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088D08E0-6825-C164-8C4E-4FB931297C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28">
            <a:extLst>
              <a:ext uri="{FF2B5EF4-FFF2-40B4-BE49-F238E27FC236}">
                <a16:creationId xmlns:a16="http://schemas.microsoft.com/office/drawing/2014/main" id="{E4B99A47-7BD2-2E11-DEA2-3DC49C61A74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33" name="Image 3" descr="UNIVersite Tana">
            <a:extLst>
              <a:ext uri="{FF2B5EF4-FFF2-40B4-BE49-F238E27FC236}">
                <a16:creationId xmlns:a16="http://schemas.microsoft.com/office/drawing/2014/main" id="{FD57505F-5CDE-D032-E1D0-75A5564400FD}"/>
              </a:ext>
            </a:extLst>
          </p:cNvPr>
          <p:cNvPicPr>
            <a:picLocks noChangeAspect="1"/>
          </p:cNvPicPr>
          <p:nvPr/>
        </p:nvPicPr>
        <p:blipFill>
          <a:blip r:embed="rId8"/>
          <a:srcRect/>
          <a:stretch>
            <a:fillRect/>
          </a:stretch>
        </p:blipFill>
        <p:spPr>
          <a:xfrm>
            <a:off x="896411" y="64586"/>
            <a:ext cx="708744" cy="637857"/>
          </a:xfrm>
          <a:prstGeom prst="rect">
            <a:avLst/>
          </a:prstGeom>
          <a:noFill/>
          <a:ln cap="flat">
            <a:noFill/>
          </a:ln>
        </p:spPr>
      </p:pic>
    </p:spTree>
    <p:extLst>
      <p:ext uri="{BB962C8B-B14F-4D97-AF65-F5344CB8AC3E}">
        <p14:creationId xmlns:p14="http://schemas.microsoft.com/office/powerpoint/2010/main" val="64057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15ABC913-32E7-3DDF-28BA-2A954F7A0B30}"/>
              </a:ext>
            </a:extLst>
          </p:cNvPr>
          <p:cNvSpPr/>
          <p:nvPr/>
        </p:nvSpPr>
        <p:spPr>
          <a:xfrm>
            <a:off x="7815" y="776765"/>
            <a:ext cx="3432881" cy="6081233"/>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687D3723-301A-E0F8-C849-393769318D9B}"/>
              </a:ext>
            </a:extLst>
          </p:cNvPr>
          <p:cNvSpPr txBox="1"/>
          <p:nvPr/>
        </p:nvSpPr>
        <p:spPr>
          <a:xfrm>
            <a:off x="0" y="2955817"/>
            <a:ext cx="3432881" cy="1446550"/>
          </a:xfrm>
          <a:prstGeom prst="rect">
            <a:avLst/>
          </a:prstGeom>
          <a:noFill/>
        </p:spPr>
        <p:txBody>
          <a:bodyPr wrap="square" rtlCol="0">
            <a:spAutoFit/>
          </a:bodyPr>
          <a:lstStyle/>
          <a:p>
            <a:pPr algn="ctr"/>
            <a:r>
              <a:rPr lang="fr-FR" sz="4400" b="1" i="0" u="none" strike="noStrike" dirty="0">
                <a:solidFill>
                  <a:schemeClr val="bg1"/>
                </a:solidFill>
                <a:effectLst/>
                <a:latin typeface="DM sans" pitchFamily="2" charset="0"/>
              </a:rPr>
              <a:t>Synthèse des revues</a:t>
            </a:r>
            <a:endParaRPr lang="fr-FR" sz="4400" dirty="0">
              <a:solidFill>
                <a:schemeClr val="bg1"/>
              </a:solidFill>
              <a:latin typeface="DM sans" pitchFamily="2" charset="0"/>
            </a:endParaRPr>
          </a:p>
        </p:txBody>
      </p:sp>
      <p:sp>
        <p:nvSpPr>
          <p:cNvPr id="6" name="ZoneTexte 5">
            <a:extLst>
              <a:ext uri="{FF2B5EF4-FFF2-40B4-BE49-F238E27FC236}">
                <a16:creationId xmlns:a16="http://schemas.microsoft.com/office/drawing/2014/main" id="{85E0AE91-1C6B-4454-837B-5CF7202C93CF}"/>
              </a:ext>
            </a:extLst>
          </p:cNvPr>
          <p:cNvSpPr txBox="1"/>
          <p:nvPr/>
        </p:nvSpPr>
        <p:spPr>
          <a:xfrm>
            <a:off x="3534481" y="913378"/>
            <a:ext cx="8638767" cy="369332"/>
          </a:xfrm>
          <a:prstGeom prst="rect">
            <a:avLst/>
          </a:prstGeom>
          <a:noFill/>
        </p:spPr>
        <p:txBody>
          <a:bodyPr wrap="square" rtlCol="0">
            <a:spAutoFit/>
          </a:bodyPr>
          <a:lstStyle/>
          <a:p>
            <a:pPr algn="ctr" rtl="0">
              <a:defRPr sz="1600" b="1" i="0" u="none" strike="noStrike" kern="1200" spc="0" baseline="0">
                <a:solidFill>
                  <a:srgbClr val="414042"/>
                </a:solidFill>
                <a:latin typeface="DM sans" pitchFamily="2" charset="0"/>
                <a:ea typeface="DM sans" pitchFamily="2" charset="0"/>
                <a:cs typeface="DM sans" pitchFamily="2" charset="0"/>
              </a:defRPr>
            </a:pPr>
            <a:r>
              <a:rPr lang="fr-FR" sz="1800" u="sng" kern="1200" dirty="0">
                <a:solidFill>
                  <a:srgbClr val="FF0000"/>
                </a:solidFill>
                <a:effectLst/>
                <a:latin typeface="DM sans"/>
                <a:ea typeface="+mn-ea"/>
                <a:cs typeface="+mn-cs"/>
              </a:rPr>
              <a:t>Titre:</a:t>
            </a:r>
            <a:r>
              <a:rPr lang="fr-FR" sz="1800" kern="1200" dirty="0">
                <a:solidFill>
                  <a:schemeClr val="tx1"/>
                </a:solidFill>
                <a:effectLst/>
                <a:latin typeface="DM sans"/>
                <a:ea typeface="+mn-ea"/>
                <a:cs typeface="+mn-cs"/>
              </a:rPr>
              <a:t> Les relations de causalité entre chaque variable ou facteur</a:t>
            </a:r>
            <a:endParaRPr kumimoji="0" lang="fr-FR" sz="1600" b="1" i="0" u="none" strike="noStrike" kern="1200" cap="none" spc="0" normalizeH="0" baseline="0" noProof="0" dirty="0">
              <a:ln>
                <a:noFill/>
              </a:ln>
              <a:solidFill>
                <a:schemeClr val="tx1"/>
              </a:solidFill>
              <a:effectLst/>
              <a:uLnTx/>
              <a:uFillTx/>
              <a:latin typeface="DM sans" pitchFamily="2" charset="0"/>
              <a:ea typeface="Tahoma" panose="020B0604030504040204" pitchFamily="34" charset="0"/>
              <a:cs typeface="Tahoma" panose="020B0604030504040204" pitchFamily="34" charset="0"/>
            </a:endParaRPr>
          </a:p>
        </p:txBody>
      </p:sp>
      <p:pic>
        <p:nvPicPr>
          <p:cNvPr id="8" name="Image 7">
            <a:extLst>
              <a:ext uri="{FF2B5EF4-FFF2-40B4-BE49-F238E27FC236}">
                <a16:creationId xmlns:a16="http://schemas.microsoft.com/office/drawing/2014/main" id="{C5D8FDA2-3EE3-45DF-B7D2-AB7C6D76203B}"/>
              </a:ext>
            </a:extLst>
          </p:cNvPr>
          <p:cNvPicPr>
            <a:picLocks noChangeAspect="1"/>
          </p:cNvPicPr>
          <p:nvPr/>
        </p:nvPicPr>
        <p:blipFill>
          <a:blip r:embed="rId3"/>
          <a:stretch>
            <a:fillRect/>
          </a:stretch>
        </p:blipFill>
        <p:spPr>
          <a:xfrm>
            <a:off x="3464141" y="1360200"/>
            <a:ext cx="8696599" cy="4942907"/>
          </a:xfrm>
          <a:prstGeom prst="rect">
            <a:avLst/>
          </a:prstGeom>
        </p:spPr>
      </p:pic>
      <p:sp>
        <p:nvSpPr>
          <p:cNvPr id="12" name="ZoneTexte 11">
            <a:extLst>
              <a:ext uri="{FF2B5EF4-FFF2-40B4-BE49-F238E27FC236}">
                <a16:creationId xmlns:a16="http://schemas.microsoft.com/office/drawing/2014/main" id="{0230EE3D-8A4D-4AE4-AB9E-A2F626E6C879}"/>
              </a:ext>
            </a:extLst>
          </p:cNvPr>
          <p:cNvSpPr txBox="1"/>
          <p:nvPr/>
        </p:nvSpPr>
        <p:spPr>
          <a:xfrm>
            <a:off x="6707983" y="6303107"/>
            <a:ext cx="4501661" cy="374077"/>
          </a:xfrm>
          <a:prstGeom prst="rect">
            <a:avLst/>
          </a:prstGeom>
          <a:noFill/>
        </p:spPr>
        <p:txBody>
          <a:bodyPr wrap="square" rtlCol="0">
            <a:spAutoFit/>
          </a:bodyPr>
          <a:lstStyle/>
          <a:p>
            <a:pPr>
              <a:lnSpc>
                <a:spcPct val="107000"/>
              </a:lnSpc>
              <a:spcAft>
                <a:spcPts val="800"/>
              </a:spcAft>
            </a:pP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Source</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 Auteur, 2024. </a:t>
            </a:r>
            <a:r>
              <a:rPr lang="fr-FR" dirty="0">
                <a:latin typeface="Times New Roman" panose="02020603050405020304" pitchFamily="18" charset="0"/>
                <a:ea typeface="Times New Roman" panose="02020603050405020304" pitchFamily="18" charset="0"/>
                <a:cs typeface="Times New Roman" panose="02020603050405020304" pitchFamily="18" charset="0"/>
              </a:rPr>
              <a:t>Sur</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DAGitty</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V3.1.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1D3ECCBB-7CFB-8BB2-CF00-07503F9DE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4"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1C653D09-E654-4882-63F4-D2177593F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4EA476AF-CEE0-41E7-BB28-9AD2D280862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15" name="Image 3" descr="UNIVersite Tana">
            <a:extLst>
              <a:ext uri="{FF2B5EF4-FFF2-40B4-BE49-F238E27FC236}">
                <a16:creationId xmlns:a16="http://schemas.microsoft.com/office/drawing/2014/main" id="{3BEAD510-A5CD-BAE6-F88B-36B4B04E61E9}"/>
              </a:ext>
            </a:extLst>
          </p:cNvPr>
          <p:cNvPicPr>
            <a:picLocks noChangeAspect="1"/>
          </p:cNvPicPr>
          <p:nvPr/>
        </p:nvPicPr>
        <p:blipFill>
          <a:blip r:embed="rId7"/>
          <a:srcRect/>
          <a:stretch>
            <a:fillRect/>
          </a:stretch>
        </p:blipFill>
        <p:spPr>
          <a:xfrm>
            <a:off x="896411" y="64586"/>
            <a:ext cx="708744" cy="637857"/>
          </a:xfrm>
          <a:prstGeom prst="rect">
            <a:avLst/>
          </a:prstGeom>
          <a:noFill/>
          <a:ln cap="flat">
            <a:noFill/>
          </a:ln>
        </p:spPr>
      </p:pic>
    </p:spTree>
    <p:extLst>
      <p:ext uri="{BB962C8B-B14F-4D97-AF65-F5344CB8AC3E}">
        <p14:creationId xmlns:p14="http://schemas.microsoft.com/office/powerpoint/2010/main" val="170048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flipV="1">
            <a:off x="4635304" y="844062"/>
            <a:ext cx="0" cy="5232885"/>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0" y="781052"/>
            <a:ext cx="4635304" cy="529589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a:extLst>
              <a:ext uri="{FF2B5EF4-FFF2-40B4-BE49-F238E27FC236}">
                <a16:creationId xmlns:a16="http://schemas.microsoft.com/office/drawing/2014/main" id="{69480740-7E58-9B8D-5DAF-B074BA2E5A59}"/>
              </a:ext>
            </a:extLst>
          </p:cNvPr>
          <p:cNvSpPr txBox="1"/>
          <p:nvPr/>
        </p:nvSpPr>
        <p:spPr>
          <a:xfrm>
            <a:off x="616420" y="1247569"/>
            <a:ext cx="3950022" cy="923330"/>
          </a:xfrm>
          <a:prstGeom prst="rect">
            <a:avLst/>
          </a:prstGeom>
          <a:noFill/>
        </p:spPr>
        <p:txBody>
          <a:bodyPr wrap="square" rtlCol="0">
            <a:spAutoFit/>
          </a:bodyPr>
          <a:lstStyle/>
          <a:p>
            <a:r>
              <a:rPr lang="fr-FR" sz="5400" b="1" i="0" u="none" strike="noStrike" dirty="0">
                <a:solidFill>
                  <a:schemeClr val="bg1"/>
                </a:solidFill>
                <a:effectLst/>
                <a:latin typeface="DM sans" pitchFamily="2" charset="0"/>
              </a:rPr>
              <a:t>Objectifs</a:t>
            </a:r>
            <a:endParaRPr lang="fr-FR" sz="6600" b="1" dirty="0">
              <a:solidFill>
                <a:schemeClr val="bg1"/>
              </a:solidFill>
              <a:latin typeface="DM sans" pitchFamily="2" charset="0"/>
            </a:endParaRPr>
          </a:p>
        </p:txBody>
      </p:sp>
      <p:grpSp>
        <p:nvGrpSpPr>
          <p:cNvPr id="41" name="Groupe 40">
            <a:extLst>
              <a:ext uri="{FF2B5EF4-FFF2-40B4-BE49-F238E27FC236}">
                <a16:creationId xmlns:a16="http://schemas.microsoft.com/office/drawing/2014/main" id="{C3FF7A6A-7006-EB58-6335-CD1AC0D2F7FB}"/>
              </a:ext>
            </a:extLst>
          </p:cNvPr>
          <p:cNvGrpSpPr/>
          <p:nvPr/>
        </p:nvGrpSpPr>
        <p:grpSpPr>
          <a:xfrm>
            <a:off x="4773030" y="872830"/>
            <a:ext cx="6903610" cy="2591527"/>
            <a:chOff x="4263435" y="993786"/>
            <a:chExt cx="6899545" cy="2591527"/>
          </a:xfrm>
        </p:grpSpPr>
        <p:sp>
          <p:nvSpPr>
            <p:cNvPr id="31" name="ZoneTexte 30">
              <a:extLst>
                <a:ext uri="{FF2B5EF4-FFF2-40B4-BE49-F238E27FC236}">
                  <a16:creationId xmlns:a16="http://schemas.microsoft.com/office/drawing/2014/main" id="{B59FF47B-CC03-557F-11B4-2584CA1FE078}"/>
                </a:ext>
              </a:extLst>
            </p:cNvPr>
            <p:cNvSpPr txBox="1"/>
            <p:nvPr/>
          </p:nvSpPr>
          <p:spPr>
            <a:xfrm>
              <a:off x="5223010" y="993786"/>
              <a:ext cx="4831974" cy="523220"/>
            </a:xfrm>
            <a:prstGeom prst="rect">
              <a:avLst/>
            </a:prstGeom>
            <a:noFill/>
          </p:spPr>
          <p:txBody>
            <a:bodyPr wrap="square" rtlCol="0">
              <a:spAutoFit/>
            </a:bodyPr>
            <a:lstStyle/>
            <a:p>
              <a:pPr algn="ctr"/>
              <a:r>
                <a:rPr lang="fr-FR" sz="2800" b="1" i="0" u="none" strike="noStrike" dirty="0">
                  <a:solidFill>
                    <a:srgbClr val="8268D6"/>
                  </a:solidFill>
                  <a:effectLst/>
                  <a:latin typeface="DM sans" pitchFamily="2" charset="0"/>
                </a:rPr>
                <a:t>Objectif 1</a:t>
              </a:r>
              <a:endParaRPr lang="fr-FR" sz="2800" b="1" dirty="0">
                <a:solidFill>
                  <a:srgbClr val="8268D6"/>
                </a:solidFill>
                <a:latin typeface="DM sans" pitchFamily="2" charset="0"/>
              </a:endParaRPr>
            </a:p>
          </p:txBody>
        </p:sp>
        <p:sp>
          <p:nvSpPr>
            <p:cNvPr id="32" name="ZoneTexte 31">
              <a:extLst>
                <a:ext uri="{FF2B5EF4-FFF2-40B4-BE49-F238E27FC236}">
                  <a16:creationId xmlns:a16="http://schemas.microsoft.com/office/drawing/2014/main" id="{996BE9E9-24E1-D1F4-C168-630BA247B5FC}"/>
                </a:ext>
              </a:extLst>
            </p:cNvPr>
            <p:cNvSpPr txBox="1"/>
            <p:nvPr/>
          </p:nvSpPr>
          <p:spPr>
            <a:xfrm>
              <a:off x="4263435" y="1526095"/>
              <a:ext cx="6899545" cy="2059218"/>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fr-FR" sz="2000" b="1" dirty="0">
                  <a:effectLst/>
                  <a:latin typeface="DM sans"/>
                  <a:ea typeface="Times New Roman" panose="02020603050405020304" pitchFamily="18" charset="0"/>
                  <a:cs typeface="Times New Roman" panose="02020603050405020304" pitchFamily="18" charset="0"/>
                </a:rPr>
                <a:t>Comprendre les processus de prise de décision</a:t>
              </a:r>
              <a:r>
                <a:rPr lang="fr-FR" sz="2000" dirty="0">
                  <a:effectLst/>
                  <a:latin typeface="DM sans"/>
                  <a:ea typeface="Times New Roman" panose="02020603050405020304" pitchFamily="18" charset="0"/>
                  <a:cs typeface="Times New Roman" panose="02020603050405020304" pitchFamily="18" charset="0"/>
                </a:rPr>
                <a:t> dans un contexte d'aléas naturels, en mettant particulièrement l'accent sur le Système d’Alerte </a:t>
              </a:r>
              <a:r>
                <a:rPr lang="fr-FR" sz="2000" dirty="0">
                  <a:latin typeface="DM sans"/>
                  <a:ea typeface="Times New Roman" panose="02020603050405020304" pitchFamily="18" charset="0"/>
                  <a:cs typeface="Times New Roman" panose="02020603050405020304" pitchFamily="18" charset="0"/>
                </a:rPr>
                <a:t>P</a:t>
              </a:r>
              <a:r>
                <a:rPr lang="fr-FR" sz="2000" dirty="0">
                  <a:effectLst/>
                  <a:latin typeface="DM sans"/>
                  <a:ea typeface="Times New Roman" panose="02020603050405020304" pitchFamily="18" charset="0"/>
                  <a:cs typeface="Times New Roman" panose="02020603050405020304" pitchFamily="18" charset="0"/>
                </a:rPr>
                <a:t>rompte dans la gouvernance locale, afin d'évaluer leur impact sur la résilience des paysans face aux cyclones dans le district de </a:t>
              </a:r>
              <a:r>
                <a:rPr lang="fr-FR" sz="2000" dirty="0" err="1">
                  <a:effectLst/>
                  <a:latin typeface="DM sans"/>
                  <a:ea typeface="Times New Roman" panose="02020603050405020304" pitchFamily="18" charset="0"/>
                  <a:cs typeface="Times New Roman" panose="02020603050405020304" pitchFamily="18" charset="0"/>
                </a:rPr>
                <a:t>Manakara</a:t>
              </a:r>
              <a:r>
                <a:rPr lang="fr-FR" sz="2000" dirty="0">
                  <a:effectLst/>
                  <a:latin typeface="DM sans"/>
                  <a:ea typeface="Times New Roman" panose="02020603050405020304" pitchFamily="18" charset="0"/>
                  <a:cs typeface="Times New Roman" panose="02020603050405020304" pitchFamily="18" charset="0"/>
                </a:rPr>
                <a:t>. </a:t>
              </a:r>
              <a:endParaRPr lang="fr-FR" sz="2000" dirty="0">
                <a:effectLst/>
                <a:latin typeface="DM sans"/>
                <a:ea typeface="Calibri" panose="020F0502020204030204" pitchFamily="34" charset="0"/>
                <a:cs typeface="Times New Roman" panose="02020603050405020304" pitchFamily="18" charset="0"/>
              </a:endParaRPr>
            </a:p>
          </p:txBody>
        </p:sp>
      </p:grpSp>
      <p:grpSp>
        <p:nvGrpSpPr>
          <p:cNvPr id="8" name="Groupe 7">
            <a:extLst>
              <a:ext uri="{FF2B5EF4-FFF2-40B4-BE49-F238E27FC236}">
                <a16:creationId xmlns:a16="http://schemas.microsoft.com/office/drawing/2014/main" id="{800FB6E2-B4CF-9BE6-C2F4-3E7F6FDA876C}"/>
              </a:ext>
            </a:extLst>
          </p:cNvPr>
          <p:cNvGrpSpPr/>
          <p:nvPr/>
        </p:nvGrpSpPr>
        <p:grpSpPr>
          <a:xfrm>
            <a:off x="4603568" y="3579581"/>
            <a:ext cx="7073071" cy="2520811"/>
            <a:chOff x="6104913" y="845802"/>
            <a:chExt cx="4831974" cy="2520811"/>
          </a:xfrm>
        </p:grpSpPr>
        <p:sp>
          <p:nvSpPr>
            <p:cNvPr id="12" name="ZoneTexte 11">
              <a:extLst>
                <a:ext uri="{FF2B5EF4-FFF2-40B4-BE49-F238E27FC236}">
                  <a16:creationId xmlns:a16="http://schemas.microsoft.com/office/drawing/2014/main" id="{1CFD60DC-1843-A9E3-22E3-0DFF7729B0D3}"/>
                </a:ext>
              </a:extLst>
            </p:cNvPr>
            <p:cNvSpPr txBox="1"/>
            <p:nvPr/>
          </p:nvSpPr>
          <p:spPr>
            <a:xfrm>
              <a:off x="6104913" y="845802"/>
              <a:ext cx="4831974" cy="523220"/>
            </a:xfrm>
            <a:prstGeom prst="rect">
              <a:avLst/>
            </a:prstGeom>
            <a:noFill/>
          </p:spPr>
          <p:txBody>
            <a:bodyPr wrap="square" rtlCol="0">
              <a:spAutoFit/>
            </a:bodyPr>
            <a:lstStyle/>
            <a:p>
              <a:pPr algn="ctr"/>
              <a:r>
                <a:rPr lang="fr-FR" sz="2800" b="1" i="0" u="none" strike="noStrike" dirty="0">
                  <a:solidFill>
                    <a:srgbClr val="8268D6"/>
                  </a:solidFill>
                  <a:effectLst/>
                  <a:latin typeface="DM sans" pitchFamily="2" charset="0"/>
                </a:rPr>
                <a:t>Objectif 2</a:t>
              </a:r>
              <a:endParaRPr lang="fr-FR" sz="2800" b="1" dirty="0">
                <a:solidFill>
                  <a:srgbClr val="8268D6"/>
                </a:solidFill>
                <a:latin typeface="DM sans" pitchFamily="2" charset="0"/>
              </a:endParaRPr>
            </a:p>
          </p:txBody>
        </p:sp>
        <p:sp>
          <p:nvSpPr>
            <p:cNvPr id="14" name="ZoneTexte 13">
              <a:extLst>
                <a:ext uri="{FF2B5EF4-FFF2-40B4-BE49-F238E27FC236}">
                  <a16:creationId xmlns:a16="http://schemas.microsoft.com/office/drawing/2014/main" id="{33C61241-8831-4FF1-8D13-5F528E202401}"/>
                </a:ext>
              </a:extLst>
            </p:cNvPr>
            <p:cNvSpPr txBox="1"/>
            <p:nvPr/>
          </p:nvSpPr>
          <p:spPr>
            <a:xfrm>
              <a:off x="6217478" y="1307395"/>
              <a:ext cx="4719402" cy="2059218"/>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fr-FR" sz="2000" b="1" dirty="0">
                  <a:effectLst/>
                  <a:latin typeface="DM sans"/>
                  <a:ea typeface="Times New Roman" panose="02020603050405020304" pitchFamily="18" charset="0"/>
                  <a:cs typeface="Times New Roman" panose="02020603050405020304" pitchFamily="18" charset="0"/>
                </a:rPr>
                <a:t>Établir des liens clairs</a:t>
              </a:r>
              <a:r>
                <a:rPr lang="fr-FR" sz="2000" dirty="0">
                  <a:effectLst/>
                  <a:latin typeface="DM sans"/>
                  <a:ea typeface="Times New Roman" panose="02020603050405020304" pitchFamily="18" charset="0"/>
                  <a:cs typeface="Times New Roman" panose="02020603050405020304" pitchFamily="18" charset="0"/>
                </a:rPr>
                <a:t> entre la participation des paysans à la prise de décision et l’efficacité de la gouvernance locale, l’efficacité de la gouvernance locale et le niveau de vie des paysans, ainsi que le niveau de vie amélioré et la résilience des paysans face aux cyclones.</a:t>
              </a:r>
              <a:endParaRPr lang="fr-FR" sz="2000" dirty="0">
                <a:effectLst/>
                <a:latin typeface="DM sans"/>
                <a:ea typeface="Calibri" panose="020F0502020204030204" pitchFamily="34" charset="0"/>
                <a:cs typeface="Times New Roman" panose="02020603050405020304" pitchFamily="18" charset="0"/>
              </a:endParaRPr>
            </a:p>
          </p:txBody>
        </p:sp>
      </p:grpSp>
      <p:pic>
        <p:nvPicPr>
          <p:cNvPr id="6" name="Image 5">
            <a:extLst>
              <a:ext uri="{FF2B5EF4-FFF2-40B4-BE49-F238E27FC236}">
                <a16:creationId xmlns:a16="http://schemas.microsoft.com/office/drawing/2014/main" id="{2E9D8E4E-6330-BEE7-0EAA-CCCADC6BB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60" y="2383692"/>
            <a:ext cx="3537451" cy="4474307"/>
          </a:xfrm>
          <a:prstGeom prst="rect">
            <a:avLst/>
          </a:prstGeom>
        </p:spPr>
      </p:pic>
      <p:pic>
        <p:nvPicPr>
          <p:cNvPr id="7" name="Image 6">
            <a:extLst>
              <a:ext uri="{FF2B5EF4-FFF2-40B4-BE49-F238E27FC236}">
                <a16:creationId xmlns:a16="http://schemas.microsoft.com/office/drawing/2014/main" id="{F2287427-4D93-8DF0-B457-537A92528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11"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DC2DA450-A738-D313-EF8F-A09B6C98D1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795AF5AE-0F96-A238-8C07-1DE86A51FCC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16" name="Image 3" descr="UNIVersite Tana">
            <a:extLst>
              <a:ext uri="{FF2B5EF4-FFF2-40B4-BE49-F238E27FC236}">
                <a16:creationId xmlns:a16="http://schemas.microsoft.com/office/drawing/2014/main" id="{1A7D1735-D70B-F694-C92C-23F749009194}"/>
              </a:ext>
            </a:extLst>
          </p:cNvPr>
          <p:cNvPicPr>
            <a:picLocks noChangeAspect="1"/>
          </p:cNvPicPr>
          <p:nvPr/>
        </p:nvPicPr>
        <p:blipFill>
          <a:blip r:embed="rId7"/>
          <a:srcRect/>
          <a:stretch>
            <a:fillRect/>
          </a:stretch>
        </p:blipFill>
        <p:spPr>
          <a:xfrm>
            <a:off x="896411" y="64586"/>
            <a:ext cx="708744" cy="637857"/>
          </a:xfrm>
          <a:prstGeom prst="rect">
            <a:avLst/>
          </a:prstGeom>
          <a:noFill/>
          <a:ln cap="flat">
            <a:noFill/>
          </a:ln>
        </p:spPr>
      </p:pic>
    </p:spTree>
    <p:extLst>
      <p:ext uri="{BB962C8B-B14F-4D97-AF65-F5344CB8AC3E}">
        <p14:creationId xmlns:p14="http://schemas.microsoft.com/office/powerpoint/2010/main" val="297208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129540" y="3429000"/>
            <a:ext cx="1232154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flipV="1">
            <a:off x="-129540" y="6804660"/>
            <a:ext cx="12321540" cy="5334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534A4239-1003-8F30-E97A-C411AD4F2459}"/>
              </a:ext>
            </a:extLst>
          </p:cNvPr>
          <p:cNvCxnSpPr>
            <a:cxnSpLocks/>
          </p:cNvCxnSpPr>
          <p:nvPr/>
        </p:nvCxnSpPr>
        <p:spPr>
          <a:xfrm>
            <a:off x="0" y="5146359"/>
            <a:ext cx="1201674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8633016" y="-610"/>
            <a:ext cx="3558984" cy="6858610"/>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162AE750-1031-A82F-6796-3920441B6655}"/>
              </a:ext>
            </a:extLst>
          </p:cNvPr>
          <p:cNvSpPr txBox="1"/>
          <p:nvPr/>
        </p:nvSpPr>
        <p:spPr>
          <a:xfrm>
            <a:off x="1105976" y="617408"/>
            <a:ext cx="3945593" cy="769441"/>
          </a:xfrm>
          <a:prstGeom prst="rect">
            <a:avLst/>
          </a:prstGeom>
          <a:noFill/>
        </p:spPr>
        <p:txBody>
          <a:bodyPr wrap="square" rtlCol="0">
            <a:spAutoFit/>
          </a:bodyPr>
          <a:lstStyle/>
          <a:p>
            <a:pPr algn="ctr"/>
            <a:r>
              <a:rPr lang="fr-FR" sz="4400" b="1" i="0" u="none" strike="noStrike" dirty="0">
                <a:solidFill>
                  <a:srgbClr val="FF0000"/>
                </a:solidFill>
                <a:effectLst/>
                <a:latin typeface="DM sans" pitchFamily="2" charset="0"/>
              </a:rPr>
              <a:t>Hypothèses</a:t>
            </a:r>
          </a:p>
        </p:txBody>
      </p:sp>
      <p:sp>
        <p:nvSpPr>
          <p:cNvPr id="18" name="ZoneTexte 17">
            <a:extLst>
              <a:ext uri="{FF2B5EF4-FFF2-40B4-BE49-F238E27FC236}">
                <a16:creationId xmlns:a16="http://schemas.microsoft.com/office/drawing/2014/main" id="{65C496BE-1884-459F-5A12-32D3938171D7}"/>
              </a:ext>
            </a:extLst>
          </p:cNvPr>
          <p:cNvSpPr txBox="1"/>
          <p:nvPr/>
        </p:nvSpPr>
        <p:spPr>
          <a:xfrm>
            <a:off x="1845657" y="3507704"/>
            <a:ext cx="2725837" cy="584775"/>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Hypothèse 2</a:t>
            </a:r>
          </a:p>
        </p:txBody>
      </p:sp>
      <p:sp>
        <p:nvSpPr>
          <p:cNvPr id="19" name="ZoneTexte 18">
            <a:extLst>
              <a:ext uri="{FF2B5EF4-FFF2-40B4-BE49-F238E27FC236}">
                <a16:creationId xmlns:a16="http://schemas.microsoft.com/office/drawing/2014/main" id="{EA9D7D34-ACA2-A977-8A2D-2AC727153F0C}"/>
              </a:ext>
            </a:extLst>
          </p:cNvPr>
          <p:cNvSpPr txBox="1"/>
          <p:nvPr/>
        </p:nvSpPr>
        <p:spPr>
          <a:xfrm>
            <a:off x="235642" y="4045971"/>
            <a:ext cx="6126576" cy="707886"/>
          </a:xfrm>
          <a:prstGeom prst="rect">
            <a:avLst/>
          </a:prstGeom>
          <a:noFill/>
        </p:spPr>
        <p:txBody>
          <a:bodyPr wrap="square" rtlCol="0">
            <a:spAutoFit/>
          </a:bodyPr>
          <a:lstStyle/>
          <a:p>
            <a:pPr lvl="0" algn="just"/>
            <a:r>
              <a:rPr lang="fr-FR" sz="2000" dirty="0">
                <a:solidFill>
                  <a:srgbClr val="000000"/>
                </a:solidFill>
                <a:effectLst/>
                <a:latin typeface="DM sans"/>
                <a:ea typeface="Calibri" panose="020F0502020204030204" pitchFamily="34" charset="0"/>
              </a:rPr>
              <a:t>L’efficacité de la gouvernance locale améliore le niveau de vie des paysans</a:t>
            </a:r>
          </a:p>
        </p:txBody>
      </p:sp>
      <p:sp>
        <p:nvSpPr>
          <p:cNvPr id="3" name="ZoneTexte 2">
            <a:extLst>
              <a:ext uri="{FF2B5EF4-FFF2-40B4-BE49-F238E27FC236}">
                <a16:creationId xmlns:a16="http://schemas.microsoft.com/office/drawing/2014/main" id="{97D4223A-AFF1-00A6-0898-A26831C0FA42}"/>
              </a:ext>
            </a:extLst>
          </p:cNvPr>
          <p:cNvSpPr txBox="1"/>
          <p:nvPr/>
        </p:nvSpPr>
        <p:spPr>
          <a:xfrm>
            <a:off x="1846163" y="5255262"/>
            <a:ext cx="2588677" cy="584775"/>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Hypothèse 3</a:t>
            </a:r>
          </a:p>
        </p:txBody>
      </p:sp>
      <p:sp>
        <p:nvSpPr>
          <p:cNvPr id="4" name="ZoneTexte 3">
            <a:extLst>
              <a:ext uri="{FF2B5EF4-FFF2-40B4-BE49-F238E27FC236}">
                <a16:creationId xmlns:a16="http://schemas.microsoft.com/office/drawing/2014/main" id="{4C0B4B93-B726-F25D-320C-5D9155C413DC}"/>
              </a:ext>
            </a:extLst>
          </p:cNvPr>
          <p:cNvSpPr txBox="1"/>
          <p:nvPr/>
        </p:nvSpPr>
        <p:spPr>
          <a:xfrm>
            <a:off x="235642" y="5819560"/>
            <a:ext cx="6126576" cy="707886"/>
          </a:xfrm>
          <a:prstGeom prst="rect">
            <a:avLst/>
          </a:prstGeom>
          <a:noFill/>
        </p:spPr>
        <p:txBody>
          <a:bodyPr wrap="square" rtlCol="0">
            <a:spAutoFit/>
          </a:bodyPr>
          <a:lstStyle/>
          <a:p>
            <a:pPr algn="just"/>
            <a:r>
              <a:rPr lang="fr-FR" sz="2000" dirty="0">
                <a:solidFill>
                  <a:srgbClr val="000000"/>
                </a:solidFill>
                <a:latin typeface="DM sans"/>
              </a:rPr>
              <a:t>Un niveau de vie amélioré renforce la résilience paysanne face aux cyclones</a:t>
            </a:r>
          </a:p>
        </p:txBody>
      </p:sp>
      <p:sp>
        <p:nvSpPr>
          <p:cNvPr id="22" name="ZoneTexte 21">
            <a:extLst>
              <a:ext uri="{FF2B5EF4-FFF2-40B4-BE49-F238E27FC236}">
                <a16:creationId xmlns:a16="http://schemas.microsoft.com/office/drawing/2014/main" id="{BED96C29-7F49-4F81-B5B2-4CC0C74FACF9}"/>
              </a:ext>
            </a:extLst>
          </p:cNvPr>
          <p:cNvSpPr txBox="1"/>
          <p:nvPr/>
        </p:nvSpPr>
        <p:spPr>
          <a:xfrm>
            <a:off x="1832142" y="1691386"/>
            <a:ext cx="2583168" cy="584775"/>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Hypothèse 1</a:t>
            </a:r>
          </a:p>
        </p:txBody>
      </p:sp>
      <p:sp>
        <p:nvSpPr>
          <p:cNvPr id="23" name="ZoneTexte 22">
            <a:extLst>
              <a:ext uri="{FF2B5EF4-FFF2-40B4-BE49-F238E27FC236}">
                <a16:creationId xmlns:a16="http://schemas.microsoft.com/office/drawing/2014/main" id="{37BBC58D-AD86-46A8-B20E-19E17CD89329}"/>
              </a:ext>
            </a:extLst>
          </p:cNvPr>
          <p:cNvSpPr txBox="1"/>
          <p:nvPr/>
        </p:nvSpPr>
        <p:spPr>
          <a:xfrm>
            <a:off x="235642" y="2245602"/>
            <a:ext cx="6126576" cy="707886"/>
          </a:xfrm>
          <a:prstGeom prst="rect">
            <a:avLst/>
          </a:prstGeom>
          <a:noFill/>
        </p:spPr>
        <p:txBody>
          <a:bodyPr wrap="square" rtlCol="0">
            <a:spAutoFit/>
          </a:bodyPr>
          <a:lstStyle/>
          <a:p>
            <a:pPr lvl="0" algn="just"/>
            <a:r>
              <a:rPr lang="fr-FR" sz="2000" dirty="0">
                <a:solidFill>
                  <a:srgbClr val="000000"/>
                </a:solidFill>
                <a:latin typeface="DM sans"/>
              </a:rPr>
              <a:t>La participation des paysans à la prise de décision contribue à l’efficacité de la gouvernance locale</a:t>
            </a:r>
          </a:p>
        </p:txBody>
      </p:sp>
      <p:pic>
        <p:nvPicPr>
          <p:cNvPr id="5" name="Image 4">
            <a:extLst>
              <a:ext uri="{FF2B5EF4-FFF2-40B4-BE49-F238E27FC236}">
                <a16:creationId xmlns:a16="http://schemas.microsoft.com/office/drawing/2014/main" id="{15B11807-9E4B-C0F9-2D3B-E92864EB7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6"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F56A6804-BA22-F844-7D1B-AACB18CCED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518D1E4A-0CC7-E358-62C3-1A61745BB61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8" name="Image 3" descr="UNIVersite Tana">
            <a:extLst>
              <a:ext uri="{FF2B5EF4-FFF2-40B4-BE49-F238E27FC236}">
                <a16:creationId xmlns:a16="http://schemas.microsoft.com/office/drawing/2014/main" id="{E841ACC8-E25B-5FF5-F73D-F8826FC50897}"/>
              </a:ext>
            </a:extLst>
          </p:cNvPr>
          <p:cNvPicPr>
            <a:picLocks noChangeAspect="1"/>
          </p:cNvPicPr>
          <p:nvPr/>
        </p:nvPicPr>
        <p:blipFill>
          <a:blip r:embed="rId6"/>
          <a:srcRect/>
          <a:stretch>
            <a:fillRect/>
          </a:stretch>
        </p:blipFill>
        <p:spPr>
          <a:xfrm>
            <a:off x="896411" y="64586"/>
            <a:ext cx="708744" cy="637857"/>
          </a:xfrm>
          <a:prstGeom prst="rect">
            <a:avLst/>
          </a:prstGeom>
          <a:noFill/>
          <a:ln cap="flat">
            <a:noFill/>
          </a:ln>
        </p:spPr>
      </p:pic>
      <p:pic>
        <p:nvPicPr>
          <p:cNvPr id="6146" name="Picture 2" descr="Hypothèse De Recherche Icon - Téléchargement gratuit Entreprise Icons |  IconScout">
            <a:extLst>
              <a:ext uri="{FF2B5EF4-FFF2-40B4-BE49-F238E27FC236}">
                <a16:creationId xmlns:a16="http://schemas.microsoft.com/office/drawing/2014/main" id="{3909A4E4-668B-7EFF-9DB0-D935EE4F9B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2218" y="1386849"/>
            <a:ext cx="4541593" cy="454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83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8ABECF34-170F-AE42-0D5D-3867FE39A438}"/>
              </a:ext>
            </a:extLst>
          </p:cNvPr>
          <p:cNvSpPr txBox="1"/>
          <p:nvPr/>
        </p:nvSpPr>
        <p:spPr>
          <a:xfrm>
            <a:off x="254321" y="1817457"/>
            <a:ext cx="1992923" cy="830997"/>
          </a:xfrm>
          <a:prstGeom prst="rect">
            <a:avLst/>
          </a:prstGeom>
          <a:noFill/>
        </p:spPr>
        <p:txBody>
          <a:bodyPr wrap="square" rtlCol="0">
            <a:spAutoFit/>
          </a:bodyPr>
          <a:lstStyle/>
          <a:p>
            <a:pPr algn="ctr"/>
            <a:r>
              <a:rPr lang="fr-FR" sz="2400" dirty="0">
                <a:solidFill>
                  <a:srgbClr val="ED874E"/>
                </a:solidFill>
                <a:latin typeface="DM sans" pitchFamily="2" charset="0"/>
              </a:rPr>
              <a:t>Zone d’étude (ZE)</a:t>
            </a:r>
            <a:endParaRPr lang="fr-FR" sz="2400" i="0" u="none" strike="noStrike" dirty="0">
              <a:solidFill>
                <a:srgbClr val="ED874E"/>
              </a:solidFill>
              <a:effectLst/>
              <a:latin typeface="DM sans" pitchFamily="2" charset="0"/>
            </a:endParaRPr>
          </a:p>
        </p:txBody>
      </p:sp>
      <p:sp>
        <p:nvSpPr>
          <p:cNvPr id="8" name="ZoneTexte 7">
            <a:extLst>
              <a:ext uri="{FF2B5EF4-FFF2-40B4-BE49-F238E27FC236}">
                <a16:creationId xmlns:a16="http://schemas.microsoft.com/office/drawing/2014/main" id="{6990B385-BB4E-904E-DE5D-F4D5C1957020}"/>
              </a:ext>
            </a:extLst>
          </p:cNvPr>
          <p:cNvSpPr txBox="1"/>
          <p:nvPr/>
        </p:nvSpPr>
        <p:spPr>
          <a:xfrm>
            <a:off x="2508738" y="1879012"/>
            <a:ext cx="4638781" cy="707886"/>
          </a:xfrm>
          <a:prstGeom prst="rect">
            <a:avLst/>
          </a:prstGeom>
          <a:noFill/>
        </p:spPr>
        <p:txBody>
          <a:bodyPr wrap="square" rtlCol="0">
            <a:spAutoFit/>
          </a:bodyPr>
          <a:lstStyle/>
          <a:p>
            <a:pPr algn="just">
              <a:spcAft>
                <a:spcPts val="1200"/>
              </a:spcAft>
            </a:pPr>
            <a:r>
              <a:rPr lang="fr-FR" sz="2000" b="1" i="1" dirty="0">
                <a:latin typeface="Open Sans" panose="020B0606030504020204" pitchFamily="34" charset="0"/>
                <a:ea typeface="Open Sans" panose="020B0606030504020204" pitchFamily="34" charset="0"/>
                <a:cs typeface="Open Sans" panose="020B0606030504020204" pitchFamily="34" charset="0"/>
              </a:rPr>
              <a:t>ZE</a:t>
            </a:r>
            <a:r>
              <a:rPr lang="fr-FR" sz="2000" i="1" dirty="0">
                <a:latin typeface="Open Sans" panose="020B0606030504020204" pitchFamily="34" charset="0"/>
                <a:ea typeface="Open Sans" panose="020B0606030504020204" pitchFamily="34" charset="0"/>
                <a:cs typeface="Open Sans" panose="020B0606030504020204" pitchFamily="34" charset="0"/>
              </a:rPr>
              <a:t>:</a:t>
            </a:r>
            <a:r>
              <a:rPr lang="fr-FR" sz="2000" dirty="0">
                <a:latin typeface="Open Sans" panose="020B0606030504020204" pitchFamily="34" charset="0"/>
                <a:ea typeface="Open Sans" panose="020B0606030504020204" pitchFamily="34" charset="0"/>
                <a:cs typeface="Open Sans" panose="020B0606030504020204" pitchFamily="34" charset="0"/>
              </a:rPr>
              <a:t> Commune Rurale de </a:t>
            </a:r>
            <a:r>
              <a:rPr lang="fr-FR" sz="2000" b="1" dirty="0" err="1">
                <a:latin typeface="Open Sans" panose="020B0606030504020204" pitchFamily="34" charset="0"/>
                <a:ea typeface="Open Sans" panose="020B0606030504020204" pitchFamily="34" charset="0"/>
                <a:cs typeface="Open Sans" panose="020B0606030504020204" pitchFamily="34" charset="0"/>
              </a:rPr>
              <a:t>Lokomby</a:t>
            </a:r>
            <a:r>
              <a:rPr lang="fr-FR" sz="2000" b="1" dirty="0">
                <a:latin typeface="Open Sans" panose="020B0606030504020204" pitchFamily="34" charset="0"/>
                <a:ea typeface="Open Sans" panose="020B0606030504020204" pitchFamily="34" charset="0"/>
                <a:cs typeface="Open Sans" panose="020B0606030504020204" pitchFamily="34" charset="0"/>
              </a:rPr>
              <a:t> </a:t>
            </a:r>
            <a:r>
              <a:rPr lang="fr-FR" sz="2000" dirty="0">
                <a:latin typeface="Open Sans" panose="020B0606030504020204" pitchFamily="34" charset="0"/>
                <a:ea typeface="Open Sans" panose="020B0606030504020204" pitchFamily="34" charset="0"/>
                <a:cs typeface="Open Sans" panose="020B0606030504020204" pitchFamily="34" charset="0"/>
              </a:rPr>
              <a:t>et Commune Urbaine de </a:t>
            </a:r>
            <a:r>
              <a:rPr lang="fr-FR" sz="2000" b="1" dirty="0" err="1">
                <a:latin typeface="Open Sans" panose="020B0606030504020204" pitchFamily="34" charset="0"/>
                <a:ea typeface="Open Sans" panose="020B0606030504020204" pitchFamily="34" charset="0"/>
                <a:cs typeface="Open Sans" panose="020B0606030504020204" pitchFamily="34" charset="0"/>
              </a:rPr>
              <a:t>Manakara</a:t>
            </a:r>
            <a:endParaRPr lang="fr-FR"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ZoneTexte 10">
            <a:extLst>
              <a:ext uri="{FF2B5EF4-FFF2-40B4-BE49-F238E27FC236}">
                <a16:creationId xmlns:a16="http://schemas.microsoft.com/office/drawing/2014/main" id="{A6DBE520-4174-673A-1514-0223908DA7F0}"/>
              </a:ext>
            </a:extLst>
          </p:cNvPr>
          <p:cNvSpPr txBox="1"/>
          <p:nvPr/>
        </p:nvSpPr>
        <p:spPr>
          <a:xfrm>
            <a:off x="21332" y="3157840"/>
            <a:ext cx="2487406" cy="461665"/>
          </a:xfrm>
          <a:prstGeom prst="rect">
            <a:avLst/>
          </a:prstGeom>
          <a:noFill/>
        </p:spPr>
        <p:txBody>
          <a:bodyPr wrap="square" rtlCol="0">
            <a:spAutoFit/>
          </a:bodyPr>
          <a:lstStyle/>
          <a:p>
            <a:pPr algn="ctr"/>
            <a:r>
              <a:rPr lang="fr-FR" sz="2400" dirty="0">
                <a:solidFill>
                  <a:srgbClr val="ED874E"/>
                </a:solidFill>
                <a:latin typeface="DM sans" pitchFamily="2" charset="0"/>
              </a:rPr>
              <a:t>Echantillonnage</a:t>
            </a:r>
          </a:p>
        </p:txBody>
      </p:sp>
      <p:sp>
        <p:nvSpPr>
          <p:cNvPr id="12" name="ZoneTexte 11">
            <a:extLst>
              <a:ext uri="{FF2B5EF4-FFF2-40B4-BE49-F238E27FC236}">
                <a16:creationId xmlns:a16="http://schemas.microsoft.com/office/drawing/2014/main" id="{C7BD0C4F-EDDC-4749-6406-EE09F53F3AB0}"/>
              </a:ext>
            </a:extLst>
          </p:cNvPr>
          <p:cNvSpPr txBox="1"/>
          <p:nvPr/>
        </p:nvSpPr>
        <p:spPr>
          <a:xfrm>
            <a:off x="2352434" y="3915205"/>
            <a:ext cx="4704862" cy="2964914"/>
          </a:xfrm>
          <a:prstGeom prst="rect">
            <a:avLst/>
          </a:prstGeom>
          <a:noFill/>
        </p:spPr>
        <p:txBody>
          <a:bodyPr wrap="square" rtlCol="0">
            <a:spAutoFit/>
          </a:bodyPr>
          <a:lstStyle/>
          <a:p>
            <a:pPr>
              <a:spcAft>
                <a:spcPts val="800"/>
              </a:spcAft>
            </a:pPr>
            <a:r>
              <a:rPr lang="fr-FR" dirty="0">
                <a:latin typeface="Open Sans" panose="020B0606030504020204" pitchFamily="34" charset="0"/>
                <a:ea typeface="Open Sans" panose="020B0606030504020204" pitchFamily="34" charset="0"/>
                <a:cs typeface="Open Sans" panose="020B0606030504020204" pitchFamily="34" charset="0"/>
              </a:rPr>
              <a:t>	→ </a:t>
            </a:r>
            <a:r>
              <a:rPr lang="fr-FR" b="1" i="1" dirty="0">
                <a:solidFill>
                  <a:srgbClr val="8268D6"/>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Méthode mixte: </a:t>
            </a:r>
            <a:r>
              <a:rPr lang="fr-FR" sz="1600" b="1" dirty="0">
                <a:solidFill>
                  <a:srgbClr val="8268D6"/>
                </a:solidFill>
                <a:latin typeface="Open Sans" panose="020B0606030504020204" pitchFamily="34" charset="0"/>
                <a:ea typeface="Open Sans" panose="020B0606030504020204" pitchFamily="34" charset="0"/>
                <a:cs typeface="Open Sans" panose="020B0606030504020204" pitchFamily="34" charset="0"/>
              </a:rPr>
              <a:t>Quantitative et qualitative</a:t>
            </a:r>
          </a:p>
          <a:p>
            <a:pPr marL="342900" indent="-342900">
              <a:spcAft>
                <a:spcPts val="800"/>
              </a:spcAft>
              <a:buFont typeface="Wingdings" panose="05000000000000000000" pitchFamily="2" charset="2"/>
              <a:buChar char="q"/>
            </a:pPr>
            <a:r>
              <a:rPr lang="fr-FR" dirty="0">
                <a:latin typeface="Open Sans" panose="020B0606030504020204" pitchFamily="34" charset="0"/>
                <a:ea typeface="Open Sans" panose="020B0606030504020204" pitchFamily="34" charset="0"/>
                <a:cs typeface="Open Sans" panose="020B0606030504020204" pitchFamily="34" charset="0"/>
              </a:rPr>
              <a:t>Enquêtes ménages + observations directes</a:t>
            </a:r>
          </a:p>
          <a:p>
            <a:pPr marL="342900" indent="-342900">
              <a:spcAft>
                <a:spcPts val="800"/>
              </a:spcAft>
              <a:buFont typeface="Wingdings" panose="05000000000000000000" pitchFamily="2" charset="2"/>
              <a:buChar char="q"/>
            </a:pPr>
            <a:r>
              <a:rPr lang="fr-FR" dirty="0">
                <a:latin typeface="Open Sans" panose="020B0606030504020204" pitchFamily="34" charset="0"/>
                <a:ea typeface="Open Sans" panose="020B0606030504020204" pitchFamily="34" charset="0"/>
                <a:cs typeface="Open Sans" panose="020B0606030504020204" pitchFamily="34" charset="0"/>
              </a:rPr>
              <a:t>Entretiens semi-directifs (acteurs clés: élus, techniciens, leaders locaux)</a:t>
            </a:r>
          </a:p>
          <a:p>
            <a:pPr marL="342900" indent="-342900">
              <a:spcAft>
                <a:spcPts val="800"/>
              </a:spcAft>
              <a:buFont typeface="Wingdings" panose="05000000000000000000" pitchFamily="2" charset="2"/>
              <a:buChar char="q"/>
            </a:pPr>
            <a:r>
              <a:rPr lang="fr-FR" dirty="0">
                <a:latin typeface="Open Sans" panose="020B0606030504020204" pitchFamily="34" charset="0"/>
                <a:ea typeface="Open Sans" panose="020B0606030504020204" pitchFamily="34" charset="0"/>
                <a:cs typeface="Open Sans" panose="020B0606030504020204" pitchFamily="34" charset="0"/>
              </a:rPr>
              <a:t>Focus group (gouvernance locale)</a:t>
            </a:r>
          </a:p>
          <a:p>
            <a:pPr>
              <a:spcAft>
                <a:spcPts val="800"/>
              </a:spcAft>
            </a:pPr>
            <a:r>
              <a:rPr lang="fr-FR" dirty="0">
                <a:latin typeface="Open Sans" panose="020B0606030504020204" pitchFamily="34" charset="0"/>
                <a:ea typeface="Open Sans" panose="020B0606030504020204" pitchFamily="34" charset="0"/>
                <a:cs typeface="Open Sans" panose="020B0606030504020204" pitchFamily="34" charset="0"/>
              </a:rPr>
              <a:t>	→ </a:t>
            </a:r>
            <a:r>
              <a:rPr lang="fr-FR" b="1" i="1" dirty="0">
                <a:solidFill>
                  <a:srgbClr val="8268D6"/>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Période :</a:t>
            </a:r>
            <a:r>
              <a:rPr lang="fr-FR" dirty="0">
                <a:latin typeface="Open Sans" panose="020B0606030504020204" pitchFamily="34" charset="0"/>
                <a:ea typeface="Open Sans" panose="020B0606030504020204" pitchFamily="34" charset="0"/>
                <a:cs typeface="Open Sans" panose="020B0606030504020204" pitchFamily="34" charset="0"/>
              </a:rPr>
              <a:t> </a:t>
            </a:r>
            <a:r>
              <a:rPr lang="fr-FR" sz="1600" b="1" dirty="0">
                <a:solidFill>
                  <a:srgbClr val="8268D6"/>
                </a:solidFill>
                <a:latin typeface="Open Sans" panose="020B0606030504020204" pitchFamily="34" charset="0"/>
                <a:ea typeface="Open Sans" panose="020B0606030504020204" pitchFamily="34" charset="0"/>
                <a:cs typeface="Open Sans" panose="020B0606030504020204" pitchFamily="34" charset="0"/>
              </a:rPr>
              <a:t>Octobre-Novembre 2024</a:t>
            </a:r>
            <a:r>
              <a:rPr lang="fr-FR" sz="1600" dirty="0">
                <a:solidFill>
                  <a:srgbClr val="8268D6"/>
                </a:solidFill>
                <a:latin typeface="Open Sans" panose="020B0606030504020204" pitchFamily="34" charset="0"/>
                <a:ea typeface="Open Sans" panose="020B0606030504020204" pitchFamily="34" charset="0"/>
                <a:cs typeface="Open Sans" panose="020B0606030504020204" pitchFamily="34" charset="0"/>
              </a:rPr>
              <a:t>.</a:t>
            </a:r>
            <a:endParaRPr lang="fr-FR" dirty="0">
              <a:solidFill>
                <a:srgbClr val="8268D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Image 1">
            <a:extLst>
              <a:ext uri="{FF2B5EF4-FFF2-40B4-BE49-F238E27FC236}">
                <a16:creationId xmlns:a16="http://schemas.microsoft.com/office/drawing/2014/main" id="{36CF77E6-FEF2-39B4-C8FB-96B5BE8AF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3"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7CA62A96-5CF2-F8F5-37E9-211EFD0AA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9190FEE4-42AE-3983-E658-582BEFEA5E0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13" name="Image 3" descr="UNIVersite Tana">
            <a:extLst>
              <a:ext uri="{FF2B5EF4-FFF2-40B4-BE49-F238E27FC236}">
                <a16:creationId xmlns:a16="http://schemas.microsoft.com/office/drawing/2014/main" id="{137D4899-EF70-75B9-EC95-03A28BB95238}"/>
              </a:ext>
            </a:extLst>
          </p:cNvPr>
          <p:cNvPicPr>
            <a:picLocks noChangeAspect="1"/>
          </p:cNvPicPr>
          <p:nvPr/>
        </p:nvPicPr>
        <p:blipFill>
          <a:blip r:embed="rId6"/>
          <a:srcRect/>
          <a:stretch>
            <a:fillRect/>
          </a:stretch>
        </p:blipFill>
        <p:spPr>
          <a:xfrm>
            <a:off x="896411" y="64586"/>
            <a:ext cx="708744" cy="637857"/>
          </a:xfrm>
          <a:prstGeom prst="rect">
            <a:avLst/>
          </a:prstGeom>
          <a:noFill/>
          <a:ln cap="flat">
            <a:noFill/>
          </a:ln>
        </p:spPr>
      </p:pic>
      <p:cxnSp>
        <p:nvCxnSpPr>
          <p:cNvPr id="14" name="Connecteur droit 13">
            <a:extLst>
              <a:ext uri="{FF2B5EF4-FFF2-40B4-BE49-F238E27FC236}">
                <a16:creationId xmlns:a16="http://schemas.microsoft.com/office/drawing/2014/main" id="{01E7B0F0-DEC3-AC15-0C12-2BCD8216C387}"/>
              </a:ext>
            </a:extLst>
          </p:cNvPr>
          <p:cNvCxnSpPr>
            <a:cxnSpLocks/>
          </p:cNvCxnSpPr>
          <p:nvPr/>
        </p:nvCxnSpPr>
        <p:spPr>
          <a:xfrm>
            <a:off x="0" y="3890319"/>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6" name="ZoneTexte 5">
            <a:extLst>
              <a:ext uri="{FF2B5EF4-FFF2-40B4-BE49-F238E27FC236}">
                <a16:creationId xmlns:a16="http://schemas.microsoft.com/office/drawing/2014/main" id="{FD9C705E-288C-B479-C8AA-C93E4D177DB8}"/>
              </a:ext>
            </a:extLst>
          </p:cNvPr>
          <p:cNvSpPr txBox="1"/>
          <p:nvPr/>
        </p:nvSpPr>
        <p:spPr>
          <a:xfrm>
            <a:off x="636263" y="932871"/>
            <a:ext cx="6176315" cy="769441"/>
          </a:xfrm>
          <a:prstGeom prst="rect">
            <a:avLst/>
          </a:prstGeom>
          <a:noFill/>
        </p:spPr>
        <p:txBody>
          <a:bodyPr wrap="square" rtlCol="0">
            <a:spAutoFit/>
          </a:bodyPr>
          <a:lstStyle/>
          <a:p>
            <a:r>
              <a:rPr lang="fr-FR" sz="4400" b="1" dirty="0">
                <a:solidFill>
                  <a:srgbClr val="FF0000"/>
                </a:solidFill>
                <a:latin typeface="DM sans" pitchFamily="2" charset="0"/>
              </a:rPr>
              <a:t>Méthodes et Outils (1)</a:t>
            </a:r>
          </a:p>
        </p:txBody>
      </p:sp>
      <p:pic>
        <p:nvPicPr>
          <p:cNvPr id="10" name="Image 9">
            <a:extLst>
              <a:ext uri="{FF2B5EF4-FFF2-40B4-BE49-F238E27FC236}">
                <a16:creationId xmlns:a16="http://schemas.microsoft.com/office/drawing/2014/main" id="{D9414120-29C4-E9DA-5AC5-B3A6BE4DB26A}"/>
              </a:ext>
            </a:extLst>
          </p:cNvPr>
          <p:cNvPicPr>
            <a:picLocks noChangeAspect="1"/>
          </p:cNvPicPr>
          <p:nvPr/>
        </p:nvPicPr>
        <p:blipFill>
          <a:blip r:embed="rId7"/>
          <a:stretch>
            <a:fillRect/>
          </a:stretch>
        </p:blipFill>
        <p:spPr>
          <a:xfrm>
            <a:off x="7020003" y="781050"/>
            <a:ext cx="5171997" cy="6076950"/>
          </a:xfrm>
          <a:prstGeom prst="rect">
            <a:avLst/>
          </a:prstGeom>
        </p:spPr>
      </p:pic>
      <p:sp>
        <p:nvSpPr>
          <p:cNvPr id="15" name="ZoneTexte 14">
            <a:extLst>
              <a:ext uri="{FF2B5EF4-FFF2-40B4-BE49-F238E27FC236}">
                <a16:creationId xmlns:a16="http://schemas.microsoft.com/office/drawing/2014/main" id="{B48825CD-6055-C422-4F32-ACFB9FBBF9F7}"/>
              </a:ext>
            </a:extLst>
          </p:cNvPr>
          <p:cNvSpPr txBox="1"/>
          <p:nvPr/>
        </p:nvSpPr>
        <p:spPr>
          <a:xfrm>
            <a:off x="206050" y="4926725"/>
            <a:ext cx="2117969" cy="830997"/>
          </a:xfrm>
          <a:prstGeom prst="rect">
            <a:avLst/>
          </a:prstGeom>
          <a:noFill/>
        </p:spPr>
        <p:txBody>
          <a:bodyPr wrap="square" rtlCol="0">
            <a:spAutoFit/>
          </a:bodyPr>
          <a:lstStyle/>
          <a:p>
            <a:pPr algn="ctr"/>
            <a:r>
              <a:rPr lang="fr-FR" sz="2400" dirty="0">
                <a:solidFill>
                  <a:srgbClr val="ED874E"/>
                </a:solidFill>
                <a:latin typeface="DM sans" pitchFamily="2" charset="0"/>
              </a:rPr>
              <a:t>Collecte des données</a:t>
            </a:r>
          </a:p>
        </p:txBody>
      </p:sp>
      <p:cxnSp>
        <p:nvCxnSpPr>
          <p:cNvPr id="17" name="Connecteur droit 16">
            <a:extLst>
              <a:ext uri="{FF2B5EF4-FFF2-40B4-BE49-F238E27FC236}">
                <a16:creationId xmlns:a16="http://schemas.microsoft.com/office/drawing/2014/main" id="{0AB71387-049E-00CE-51B0-9093EF116F4A}"/>
              </a:ext>
            </a:extLst>
          </p:cNvPr>
          <p:cNvCxnSpPr>
            <a:cxnSpLocks/>
          </p:cNvCxnSpPr>
          <p:nvPr/>
        </p:nvCxnSpPr>
        <p:spPr>
          <a:xfrm flipV="1">
            <a:off x="-45782" y="2735588"/>
            <a:ext cx="7065785" cy="7323"/>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CBAEBFA6-6CF1-0465-2558-C03C15B05D73}"/>
              </a:ext>
            </a:extLst>
          </p:cNvPr>
          <p:cNvSpPr txBox="1"/>
          <p:nvPr/>
        </p:nvSpPr>
        <p:spPr>
          <a:xfrm>
            <a:off x="2508738" y="2830419"/>
            <a:ext cx="4548558" cy="1015663"/>
          </a:xfrm>
          <a:prstGeom prst="rect">
            <a:avLst/>
          </a:prstGeom>
          <a:noFill/>
        </p:spPr>
        <p:txBody>
          <a:bodyPr wrap="square" rtlCol="0">
            <a:spAutoFit/>
          </a:bodyPr>
          <a:lstStyle/>
          <a:p>
            <a:pPr algn="just">
              <a:spcAft>
                <a:spcPts val="800"/>
              </a:spcAft>
            </a:pPr>
            <a:r>
              <a:rPr lang="fr-FR" sz="2000" b="1" i="1" dirty="0">
                <a:latin typeface="Open Sans" panose="020B0606030504020204" pitchFamily="34" charset="0"/>
                <a:ea typeface="Open Sans" panose="020B0606030504020204" pitchFamily="34" charset="0"/>
                <a:cs typeface="Open Sans" panose="020B0606030504020204" pitchFamily="34" charset="0"/>
              </a:rPr>
              <a:t>Echantillon</a:t>
            </a:r>
            <a:r>
              <a:rPr lang="fr-FR" sz="2000" i="1" dirty="0">
                <a:latin typeface="Open Sans" panose="020B0606030504020204" pitchFamily="34" charset="0"/>
                <a:ea typeface="Open Sans" panose="020B0606030504020204" pitchFamily="34" charset="0"/>
                <a:cs typeface="Open Sans" panose="020B0606030504020204" pitchFamily="34" charset="0"/>
              </a:rPr>
              <a:t>:</a:t>
            </a:r>
            <a:r>
              <a:rPr lang="fr-FR" sz="2000" dirty="0">
                <a:latin typeface="Open Sans" panose="020B0606030504020204" pitchFamily="34" charset="0"/>
                <a:ea typeface="Open Sans" panose="020B0606030504020204" pitchFamily="34" charset="0"/>
                <a:cs typeface="Open Sans" panose="020B0606030504020204" pitchFamily="34" charset="0"/>
              </a:rPr>
              <a:t>  </a:t>
            </a:r>
            <a:r>
              <a:rPr lang="fr-FR" sz="2000" b="1" dirty="0">
                <a:latin typeface="Open Sans" panose="020B0606030504020204" pitchFamily="34" charset="0"/>
                <a:ea typeface="Open Sans" panose="020B0606030504020204" pitchFamily="34" charset="0"/>
                <a:cs typeface="Open Sans" panose="020B0606030504020204" pitchFamily="34" charset="0"/>
              </a:rPr>
              <a:t>373 ménages</a:t>
            </a:r>
            <a:r>
              <a:rPr lang="fr-FR" sz="2000" dirty="0">
                <a:latin typeface="Open Sans" panose="020B0606030504020204" pitchFamily="34" charset="0"/>
                <a:ea typeface="Open Sans" panose="020B0606030504020204" pitchFamily="34" charset="0"/>
                <a:cs typeface="Open Sans" panose="020B0606030504020204" pitchFamily="34" charset="0"/>
              </a:rPr>
              <a:t> (185 ruraux / 188 urbains) sélectionnés aléatoirement.</a:t>
            </a:r>
            <a:endParaRPr lang="fr-FR" sz="2000" b="1" i="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771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pic>
        <p:nvPicPr>
          <p:cNvPr id="2" name="Image 1">
            <a:extLst>
              <a:ext uri="{FF2B5EF4-FFF2-40B4-BE49-F238E27FC236}">
                <a16:creationId xmlns:a16="http://schemas.microsoft.com/office/drawing/2014/main" id="{2BBF488C-5EB6-4DBA-7AD4-320015604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3"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BF632DEF-45E9-C1C5-A2E2-0768F3696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70E881A4-F895-62FE-3563-B565F1D7E0B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8" name="Image 3" descr="UNIVersite Tana">
            <a:extLst>
              <a:ext uri="{FF2B5EF4-FFF2-40B4-BE49-F238E27FC236}">
                <a16:creationId xmlns:a16="http://schemas.microsoft.com/office/drawing/2014/main" id="{3279784E-087E-CE4A-9C81-248F03A1AEC8}"/>
              </a:ext>
            </a:extLst>
          </p:cNvPr>
          <p:cNvPicPr>
            <a:picLocks noChangeAspect="1"/>
          </p:cNvPicPr>
          <p:nvPr/>
        </p:nvPicPr>
        <p:blipFill>
          <a:blip r:embed="rId6"/>
          <a:srcRect/>
          <a:stretch>
            <a:fillRect/>
          </a:stretch>
        </p:blipFill>
        <p:spPr>
          <a:xfrm>
            <a:off x="896411" y="64586"/>
            <a:ext cx="708744" cy="637857"/>
          </a:xfrm>
          <a:prstGeom prst="rect">
            <a:avLst/>
          </a:prstGeom>
          <a:noFill/>
          <a:ln cap="flat">
            <a:noFill/>
          </a:ln>
        </p:spPr>
      </p:pic>
      <p:pic>
        <p:nvPicPr>
          <p:cNvPr id="11" name="Picture 6" descr="Méthodologies de recherche académique : les 9 méthodes à connaître">
            <a:extLst>
              <a:ext uri="{FF2B5EF4-FFF2-40B4-BE49-F238E27FC236}">
                <a16:creationId xmlns:a16="http://schemas.microsoft.com/office/drawing/2014/main" id="{65D9D319-138A-D79F-0CAA-53D29C7565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5741" y="855372"/>
            <a:ext cx="3885801" cy="6002628"/>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6C62A42E-AE09-B517-8532-3FBDBE26471C}"/>
              </a:ext>
            </a:extLst>
          </p:cNvPr>
          <p:cNvSpPr txBox="1"/>
          <p:nvPr/>
        </p:nvSpPr>
        <p:spPr>
          <a:xfrm>
            <a:off x="1476415" y="1157778"/>
            <a:ext cx="7535346" cy="769441"/>
          </a:xfrm>
          <a:prstGeom prst="rect">
            <a:avLst/>
          </a:prstGeom>
          <a:noFill/>
        </p:spPr>
        <p:txBody>
          <a:bodyPr wrap="square" rtlCol="0">
            <a:spAutoFit/>
          </a:bodyPr>
          <a:lstStyle/>
          <a:p>
            <a:r>
              <a:rPr lang="fr-FR" sz="4400" b="1" dirty="0">
                <a:solidFill>
                  <a:srgbClr val="FF0000"/>
                </a:solidFill>
                <a:latin typeface="DM sans" pitchFamily="2" charset="0"/>
              </a:rPr>
              <a:t>Méthodes et Outils (2)</a:t>
            </a:r>
          </a:p>
        </p:txBody>
      </p:sp>
      <p:sp>
        <p:nvSpPr>
          <p:cNvPr id="5" name="ZoneTexte 4">
            <a:extLst>
              <a:ext uri="{FF2B5EF4-FFF2-40B4-BE49-F238E27FC236}">
                <a16:creationId xmlns:a16="http://schemas.microsoft.com/office/drawing/2014/main" id="{46184A98-E930-FCA9-90DE-83A39E1C2117}"/>
              </a:ext>
            </a:extLst>
          </p:cNvPr>
          <p:cNvSpPr txBox="1"/>
          <p:nvPr/>
        </p:nvSpPr>
        <p:spPr>
          <a:xfrm>
            <a:off x="632190" y="2408204"/>
            <a:ext cx="7482839" cy="1118255"/>
          </a:xfrm>
          <a:prstGeom prst="rect">
            <a:avLst/>
          </a:prstGeom>
          <a:noFill/>
        </p:spPr>
        <p:txBody>
          <a:bodyPr wrap="square" rtlCol="0">
            <a:spAutoFit/>
          </a:bodyPr>
          <a:lstStyle/>
          <a:p>
            <a:pPr>
              <a:spcAft>
                <a:spcPts val="800"/>
              </a:spcAft>
            </a:pPr>
            <a:r>
              <a:rPr lang="fr-FR" sz="2000" b="1" i="1" u="sng" kern="100" dirty="0">
                <a:solidFill>
                  <a:srgbClr val="8268D6"/>
                </a:solidFill>
                <a:latin typeface="Open Sans" panose="020B0606030504020204" pitchFamily="34" charset="0"/>
                <a:ea typeface="Open Sans" panose="020B0606030504020204" pitchFamily="34" charset="0"/>
                <a:cs typeface="Open Sans" panose="020B0606030504020204" pitchFamily="34" charset="0"/>
              </a:rPr>
              <a:t>Méthodes d’analyse des données :</a:t>
            </a:r>
          </a:p>
          <a:p>
            <a:pPr marL="633413" indent="-342900" algn="just">
              <a:buFont typeface="Arial" panose="020B0604020202020204" pitchFamily="34" charset="0"/>
              <a:buChar char="•"/>
            </a:pPr>
            <a:r>
              <a:rPr lang="fr-FR" sz="2000" b="1" i="1" kern="100" dirty="0">
                <a:solidFill>
                  <a:schemeClr val="accent6">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Analyse des Correspondances Multiples </a:t>
            </a:r>
            <a:r>
              <a:rPr lang="fr-FR" sz="2000" kern="100" dirty="0">
                <a:latin typeface="Open Sans" panose="020B0606030504020204" pitchFamily="34" charset="0"/>
                <a:ea typeface="Open Sans" panose="020B0606030504020204" pitchFamily="34" charset="0"/>
                <a:cs typeface="Open Sans" panose="020B0606030504020204" pitchFamily="34" charset="0"/>
              </a:rPr>
              <a:t>(ACM)</a:t>
            </a:r>
            <a:endParaRPr lang="fr-FR" sz="2000" kern="100" dirty="0">
              <a:latin typeface="Open Sans" panose="020B0606030504020204" pitchFamily="34" charset="0"/>
              <a:ea typeface="Calibri" panose="020F0502020204030204" pitchFamily="34" charset="0"/>
              <a:cs typeface="Times New Roman" panose="02020603050405020304" pitchFamily="18" charset="0"/>
            </a:endParaRPr>
          </a:p>
          <a:p>
            <a:pPr marL="633413" indent="-342900" algn="just">
              <a:buFont typeface="Arial" panose="020B0604020202020204" pitchFamily="34" charset="0"/>
              <a:buChar char="•"/>
            </a:pPr>
            <a:r>
              <a:rPr lang="fr-FR" sz="2000" b="1" i="1" kern="100" dirty="0">
                <a:solidFill>
                  <a:schemeClr val="accent6">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Régression logistique ordonnée</a:t>
            </a:r>
            <a:endParaRPr lang="fr-FR" sz="2000" b="1"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ZoneTexte 6">
            <a:extLst>
              <a:ext uri="{FF2B5EF4-FFF2-40B4-BE49-F238E27FC236}">
                <a16:creationId xmlns:a16="http://schemas.microsoft.com/office/drawing/2014/main" id="{48A3E460-6DE8-665F-A3A2-AA3214C84552}"/>
              </a:ext>
            </a:extLst>
          </p:cNvPr>
          <p:cNvSpPr txBox="1"/>
          <p:nvPr/>
        </p:nvSpPr>
        <p:spPr>
          <a:xfrm>
            <a:off x="632189" y="3677996"/>
            <a:ext cx="7482839" cy="1118255"/>
          </a:xfrm>
          <a:prstGeom prst="rect">
            <a:avLst/>
          </a:prstGeom>
          <a:noFill/>
        </p:spPr>
        <p:txBody>
          <a:bodyPr wrap="square" rtlCol="0">
            <a:spAutoFit/>
          </a:bodyPr>
          <a:lstStyle/>
          <a:p>
            <a:pPr>
              <a:spcAft>
                <a:spcPts val="800"/>
              </a:spcAft>
            </a:pPr>
            <a:r>
              <a:rPr lang="fr-FR" sz="2000" b="1" i="1" u="sng" kern="100" dirty="0">
                <a:solidFill>
                  <a:srgbClr val="8268D6"/>
                </a:solidFill>
                <a:latin typeface="Open Sans" panose="020B0606030504020204" pitchFamily="34" charset="0"/>
                <a:ea typeface="Open Sans" panose="020B0606030504020204" pitchFamily="34" charset="0"/>
                <a:cs typeface="Open Sans" panose="020B0606030504020204" pitchFamily="34" charset="0"/>
              </a:rPr>
              <a:t>Logiciels :</a:t>
            </a:r>
          </a:p>
          <a:p>
            <a:pPr marL="633413" lvl="0" indent="-342900" algn="just">
              <a:buFont typeface="Arial" panose="020B0604020202020204" pitchFamily="34" charset="0"/>
              <a:buChar char="•"/>
            </a:pPr>
            <a:r>
              <a:rPr lang="fr-FR" sz="2000" b="1" i="1" kern="100" dirty="0">
                <a:solidFill>
                  <a:schemeClr val="accent6">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Excel</a:t>
            </a:r>
            <a:r>
              <a:rPr lang="fr-FR" sz="2000" kern="100" dirty="0">
                <a:effectLst/>
                <a:latin typeface="Open Sans" panose="020B0606030504020204" pitchFamily="34" charset="0"/>
                <a:ea typeface="Open Sans" panose="020B0606030504020204" pitchFamily="34" charset="0"/>
                <a:cs typeface="Open Sans" panose="020B0606030504020204" pitchFamily="34" charset="0"/>
              </a:rPr>
              <a:t> </a:t>
            </a:r>
          </a:p>
          <a:p>
            <a:pPr marL="633413" lvl="0" indent="-342900" algn="just">
              <a:buFont typeface="Arial" panose="020B0604020202020204" pitchFamily="34" charset="0"/>
              <a:buChar char="•"/>
            </a:pPr>
            <a:r>
              <a:rPr lang="fr-FR" sz="2000" b="1" i="1" kern="100" dirty="0">
                <a:solidFill>
                  <a:schemeClr val="accent6">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XLSTAT ET STATA</a:t>
            </a:r>
            <a:endParaRPr lang="fr-FR" sz="2000" b="1" i="1" u="sng" kern="100" dirty="0">
              <a:solidFill>
                <a:srgbClr val="8268D6"/>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474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FA58DF-3208-5546-540F-54DF8AD79B89}"/>
            </a:ext>
          </a:extLst>
        </p:cNvPr>
        <p:cNvGrpSpPr/>
        <p:nvPr/>
      </p:nvGrpSpPr>
      <p:grpSpPr>
        <a:xfrm>
          <a:off x="0" y="0"/>
          <a:ext cx="0" cy="0"/>
          <a:chOff x="0" y="0"/>
          <a:chExt cx="0" cy="0"/>
        </a:xfrm>
      </p:grpSpPr>
      <p:cxnSp>
        <p:nvCxnSpPr>
          <p:cNvPr id="13" name="Connecteur droit 12">
            <a:extLst>
              <a:ext uri="{FF2B5EF4-FFF2-40B4-BE49-F238E27FC236}">
                <a16:creationId xmlns:a16="http://schemas.microsoft.com/office/drawing/2014/main" id="{E5040F2D-AF03-C70B-F4BF-5F44933C75E3}"/>
              </a:ext>
            </a:extLst>
          </p:cNvPr>
          <p:cNvCxnSpPr>
            <a:cxnSpLocks/>
          </p:cNvCxnSpPr>
          <p:nvPr/>
        </p:nvCxnSpPr>
        <p:spPr>
          <a:xfrm>
            <a:off x="0" y="669622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grpSp>
        <p:nvGrpSpPr>
          <p:cNvPr id="41" name="Groupe 40">
            <a:extLst>
              <a:ext uri="{FF2B5EF4-FFF2-40B4-BE49-F238E27FC236}">
                <a16:creationId xmlns:a16="http://schemas.microsoft.com/office/drawing/2014/main" id="{66A74EB6-EB92-8B75-89EB-306AFA65F639}"/>
              </a:ext>
            </a:extLst>
          </p:cNvPr>
          <p:cNvGrpSpPr/>
          <p:nvPr/>
        </p:nvGrpSpPr>
        <p:grpSpPr>
          <a:xfrm>
            <a:off x="4837724" y="888611"/>
            <a:ext cx="7135446" cy="1640657"/>
            <a:chOff x="4380348" y="975032"/>
            <a:chExt cx="6782632" cy="1640657"/>
          </a:xfrm>
        </p:grpSpPr>
        <p:sp>
          <p:nvSpPr>
            <p:cNvPr id="31" name="ZoneTexte 30">
              <a:extLst>
                <a:ext uri="{FF2B5EF4-FFF2-40B4-BE49-F238E27FC236}">
                  <a16:creationId xmlns:a16="http://schemas.microsoft.com/office/drawing/2014/main" id="{0DEACE68-C467-107D-E9F7-0EA19BD1007D}"/>
                </a:ext>
              </a:extLst>
            </p:cNvPr>
            <p:cNvSpPr txBox="1"/>
            <p:nvPr/>
          </p:nvSpPr>
          <p:spPr>
            <a:xfrm>
              <a:off x="5074763" y="975032"/>
              <a:ext cx="4831974" cy="523220"/>
            </a:xfrm>
            <a:prstGeom prst="rect">
              <a:avLst/>
            </a:prstGeom>
            <a:noFill/>
          </p:spPr>
          <p:txBody>
            <a:bodyPr wrap="square" rtlCol="0">
              <a:spAutoFit/>
            </a:bodyPr>
            <a:lstStyle/>
            <a:p>
              <a:pPr algn="ctr"/>
              <a:r>
                <a:rPr lang="fr-FR" sz="2800" b="1" dirty="0">
                  <a:solidFill>
                    <a:srgbClr val="8268D6"/>
                  </a:solidFill>
                  <a:latin typeface="DM sans" pitchFamily="2" charset="0"/>
                </a:rPr>
                <a:t>Résultat</a:t>
              </a:r>
              <a:r>
                <a:rPr lang="fr-FR" sz="2800" b="1" i="0" u="none" strike="noStrike" dirty="0">
                  <a:solidFill>
                    <a:srgbClr val="8268D6"/>
                  </a:solidFill>
                  <a:effectLst/>
                  <a:latin typeface="DM sans" pitchFamily="2" charset="0"/>
                </a:rPr>
                <a:t> 1</a:t>
              </a:r>
              <a:endParaRPr lang="fr-FR" sz="2800" b="1" dirty="0">
                <a:solidFill>
                  <a:srgbClr val="8268D6"/>
                </a:solidFill>
                <a:latin typeface="DM sans" pitchFamily="2" charset="0"/>
              </a:endParaRPr>
            </a:p>
          </p:txBody>
        </p:sp>
        <p:sp>
          <p:nvSpPr>
            <p:cNvPr id="32" name="ZoneTexte 31">
              <a:extLst>
                <a:ext uri="{FF2B5EF4-FFF2-40B4-BE49-F238E27FC236}">
                  <a16:creationId xmlns:a16="http://schemas.microsoft.com/office/drawing/2014/main" id="{A90BFC68-9E39-34FC-64FB-DA620172F66E}"/>
                </a:ext>
              </a:extLst>
            </p:cNvPr>
            <p:cNvSpPr txBox="1"/>
            <p:nvPr/>
          </p:nvSpPr>
          <p:spPr>
            <a:xfrm>
              <a:off x="4380348" y="1526095"/>
              <a:ext cx="6782632" cy="1089594"/>
            </a:xfrm>
            <a:prstGeom prst="rect">
              <a:avLst/>
            </a:prstGeom>
            <a:noFill/>
          </p:spPr>
          <p:txBody>
            <a:bodyPr wrap="square" rtlCol="0">
              <a:spAutoFit/>
            </a:bodyPr>
            <a:lstStyle/>
            <a:p>
              <a:pPr algn="just">
                <a:lnSpc>
                  <a:spcPct val="110000"/>
                </a:lnSpc>
              </a:pPr>
              <a:r>
                <a:rPr lang="fr-FR" sz="2000" dirty="0">
                  <a:effectLst/>
                  <a:latin typeface="Open Sans" panose="020B0606030504020204" pitchFamily="34" charset="0"/>
                  <a:ea typeface="Open Sans" panose="020B0606030504020204" pitchFamily="34" charset="0"/>
                  <a:cs typeface="Open Sans" panose="020B0606030504020204" pitchFamily="34" charset="0"/>
                </a:rPr>
                <a:t>Il existe </a:t>
              </a:r>
              <a:r>
                <a:rPr lang="fr-FR" sz="2000" dirty="0">
                  <a:latin typeface="Open Sans" panose="020B0606030504020204" pitchFamily="34" charset="0"/>
                  <a:ea typeface="Open Sans" panose="020B0606030504020204" pitchFamily="34" charset="0"/>
                  <a:cs typeface="Open Sans" panose="020B0606030504020204" pitchFamily="34" charset="0"/>
                </a:rPr>
                <a:t>une </a:t>
              </a:r>
              <a:r>
                <a:rPr lang="fr-FR" sz="2000" dirty="0">
                  <a:effectLst/>
                  <a:latin typeface="Open Sans" panose="020B0606030504020204" pitchFamily="34" charset="0"/>
                  <a:ea typeface="Open Sans" panose="020B0606030504020204" pitchFamily="34" charset="0"/>
                  <a:cs typeface="Open Sans" panose="020B0606030504020204" pitchFamily="34" charset="0"/>
                </a:rPr>
                <a:t>hiérarchie des facteurs de vulnérabilité aux cyclones à </a:t>
              </a:r>
              <a:r>
                <a:rPr lang="fr-FR" sz="2000" dirty="0" err="1">
                  <a:effectLst/>
                  <a:latin typeface="Open Sans" panose="020B0606030504020204" pitchFamily="34" charset="0"/>
                  <a:ea typeface="Open Sans" panose="020B0606030504020204" pitchFamily="34" charset="0"/>
                  <a:cs typeface="Open Sans" panose="020B0606030504020204" pitchFamily="34" charset="0"/>
                </a:rPr>
                <a:t>Manakara</a:t>
              </a:r>
              <a:r>
                <a:rPr lang="fr-FR" sz="2000" dirty="0">
                  <a:effectLst/>
                  <a:latin typeface="Open Sans" panose="020B0606030504020204" pitchFamily="34" charset="0"/>
                  <a:ea typeface="Open Sans" panose="020B0606030504020204" pitchFamily="34" charset="0"/>
                  <a:cs typeface="Open Sans" panose="020B0606030504020204" pitchFamily="34" charset="0"/>
                </a:rPr>
                <a:t> (Madagascar) : prédominance des contraintes économiques et infrastructurelles, </a:t>
              </a:r>
              <a:r>
                <a:rPr lang="fr-FR" sz="2000" dirty="0">
                  <a:latin typeface="Open Sans" panose="020B0606030504020204" pitchFamily="34" charset="0"/>
                  <a:ea typeface="Open Sans" panose="020B0606030504020204" pitchFamily="34" charset="0"/>
                  <a:cs typeface="Open Sans" panose="020B0606030504020204" pitchFamily="34" charset="0"/>
                </a:rPr>
                <a:t>s</a:t>
              </a:r>
              <a:r>
                <a:rPr lang="fr-FR" sz="2000" dirty="0">
                  <a:effectLst/>
                  <a:latin typeface="Open Sans" panose="020B0606030504020204" pitchFamily="34" charset="0"/>
                  <a:ea typeface="Open Sans" panose="020B0606030504020204" pitchFamily="34" charset="0"/>
                  <a:cs typeface="Open Sans" panose="020B0606030504020204" pitchFamily="34" charset="0"/>
                </a:rPr>
                <a:t>ensibilité environnementale.</a:t>
              </a:r>
            </a:p>
          </p:txBody>
        </p:sp>
      </p:grpSp>
      <p:grpSp>
        <p:nvGrpSpPr>
          <p:cNvPr id="8" name="Groupe 7">
            <a:extLst>
              <a:ext uri="{FF2B5EF4-FFF2-40B4-BE49-F238E27FC236}">
                <a16:creationId xmlns:a16="http://schemas.microsoft.com/office/drawing/2014/main" id="{A8B7F417-A839-BD6F-EE09-C7AF113EAB7B}"/>
              </a:ext>
            </a:extLst>
          </p:cNvPr>
          <p:cNvGrpSpPr/>
          <p:nvPr/>
        </p:nvGrpSpPr>
        <p:grpSpPr>
          <a:xfrm>
            <a:off x="4767386" y="3034535"/>
            <a:ext cx="7135446" cy="3693319"/>
            <a:chOff x="6080696" y="1159054"/>
            <a:chExt cx="4743292" cy="3693319"/>
          </a:xfrm>
        </p:grpSpPr>
        <p:sp>
          <p:nvSpPr>
            <p:cNvPr id="12" name="ZoneTexte 11">
              <a:extLst>
                <a:ext uri="{FF2B5EF4-FFF2-40B4-BE49-F238E27FC236}">
                  <a16:creationId xmlns:a16="http://schemas.microsoft.com/office/drawing/2014/main" id="{D208073D-B3EB-BF14-7675-961AC2E79384}"/>
                </a:ext>
              </a:extLst>
            </p:cNvPr>
            <p:cNvSpPr txBox="1"/>
            <p:nvPr/>
          </p:nvSpPr>
          <p:spPr>
            <a:xfrm>
              <a:off x="6080696" y="1159054"/>
              <a:ext cx="4589090" cy="523220"/>
            </a:xfrm>
            <a:prstGeom prst="rect">
              <a:avLst/>
            </a:prstGeom>
            <a:noFill/>
          </p:spPr>
          <p:txBody>
            <a:bodyPr wrap="square" rtlCol="0">
              <a:spAutoFit/>
            </a:bodyPr>
            <a:lstStyle/>
            <a:p>
              <a:pPr algn="ctr"/>
              <a:r>
                <a:rPr lang="fr-FR" sz="2800" b="1" dirty="0">
                  <a:solidFill>
                    <a:srgbClr val="8268D6"/>
                  </a:solidFill>
                  <a:latin typeface="DM sans" pitchFamily="2" charset="0"/>
                </a:rPr>
                <a:t>Résultat</a:t>
              </a:r>
              <a:r>
                <a:rPr lang="fr-FR" sz="2800" b="1" i="0" u="none" strike="noStrike" dirty="0">
                  <a:solidFill>
                    <a:srgbClr val="8268D6"/>
                  </a:solidFill>
                  <a:effectLst/>
                  <a:latin typeface="DM sans" pitchFamily="2" charset="0"/>
                </a:rPr>
                <a:t> </a:t>
              </a:r>
              <a:r>
                <a:rPr lang="fr-FR" sz="2800" b="1" dirty="0">
                  <a:solidFill>
                    <a:srgbClr val="8268D6"/>
                  </a:solidFill>
                  <a:latin typeface="DM sans" pitchFamily="2" charset="0"/>
                </a:rPr>
                <a:t>2</a:t>
              </a:r>
            </a:p>
          </p:txBody>
        </p:sp>
        <p:sp>
          <p:nvSpPr>
            <p:cNvPr id="14" name="ZoneTexte 13">
              <a:extLst>
                <a:ext uri="{FF2B5EF4-FFF2-40B4-BE49-F238E27FC236}">
                  <a16:creationId xmlns:a16="http://schemas.microsoft.com/office/drawing/2014/main" id="{2B3F2600-3C9C-C29F-555A-2DE2FFF210B9}"/>
                </a:ext>
              </a:extLst>
            </p:cNvPr>
            <p:cNvSpPr txBox="1"/>
            <p:nvPr/>
          </p:nvSpPr>
          <p:spPr>
            <a:xfrm>
              <a:off x="6143071" y="1682274"/>
              <a:ext cx="4680917" cy="3170099"/>
            </a:xfrm>
            <a:prstGeom prst="rect">
              <a:avLst/>
            </a:prstGeom>
            <a:noFill/>
          </p:spPr>
          <p:txBody>
            <a:bodyPr wrap="square" rtlCol="0">
              <a:spAutoFit/>
            </a:bodyPr>
            <a:lstStyle/>
            <a:p>
              <a:pPr lvl="0" algn="just">
                <a:tabLst>
                  <a:tab pos="457200" algn="l"/>
                </a:tabLst>
              </a:pPr>
              <a:r>
                <a:rPr lang="fr-FR" sz="2000" dirty="0">
                  <a:latin typeface="Open Sans" panose="020B0606030504020204" pitchFamily="34" charset="0"/>
                  <a:ea typeface="Open Sans" panose="020B0606030504020204" pitchFamily="34" charset="0"/>
                  <a:cs typeface="Open Sans" panose="020B0606030504020204" pitchFamily="34" charset="0"/>
                </a:rPr>
                <a:t>L'analyse confirme la prédominance des facteurs matériels, reléguant la politique à un rôle marginal.</a:t>
              </a:r>
            </a:p>
            <a:p>
              <a:pPr lvl="0" algn="just">
                <a:tabLst>
                  <a:tab pos="457200" algn="l"/>
                </a:tabLst>
              </a:pPr>
              <a:endParaRPr lang="fr-FR" sz="2000" dirty="0">
                <a:latin typeface="Open Sans" panose="020B0606030504020204" pitchFamily="34" charset="0"/>
                <a:ea typeface="Open Sans" panose="020B0606030504020204" pitchFamily="34" charset="0"/>
                <a:cs typeface="Open Sans" panose="020B0606030504020204" pitchFamily="34" charset="0"/>
              </a:endParaRPr>
            </a:p>
            <a:p>
              <a:pPr lvl="0" algn="just">
                <a:tabLst>
                  <a:tab pos="457200" algn="l"/>
                </a:tabLst>
              </a:pPr>
              <a:r>
                <a:rPr lang="fr-FR" sz="2000" b="1" u="sng" dirty="0">
                  <a:latin typeface="Open Sans" panose="020B0606030504020204" pitchFamily="34" charset="0"/>
                  <a:ea typeface="Open Sans" panose="020B0606030504020204" pitchFamily="34" charset="0"/>
                  <a:cs typeface="Open Sans" panose="020B0606030504020204" pitchFamily="34" charset="0"/>
                </a:rPr>
                <a:t>Paradoxe</a:t>
              </a:r>
              <a:r>
                <a:rPr lang="fr-FR" sz="2000" dirty="0">
                  <a:latin typeface="Open Sans" panose="020B0606030504020204" pitchFamily="34" charset="0"/>
                  <a:ea typeface="Open Sans" panose="020B0606030504020204" pitchFamily="34" charset="0"/>
                  <a:cs typeface="Open Sans" panose="020B0606030504020204" pitchFamily="34" charset="0"/>
                </a:rPr>
                <a:t> : Le facteur politique, pourtant central dans la littérature, apparaît marginal dans les perceptions locales. Le faible score politique (3%) reflète une gouvernance perçue comme inefficace : les ménages n’attendent pas d’aide des autorités face aux cyclones, ce qui traduit un manque de confiance et une invisibilité des services publics</a:t>
              </a:r>
              <a:endParaRPr lang="fr-FR" sz="2000" dirty="0">
                <a:latin typeface="DM sans" pitchFamily="2" charset="0"/>
                <a:cs typeface="Times New Roman" panose="02020603050405020304" pitchFamily="18" charset="0"/>
              </a:endParaRPr>
            </a:p>
          </p:txBody>
        </p:sp>
      </p:grpSp>
      <p:pic>
        <p:nvPicPr>
          <p:cNvPr id="4" name="Image 3">
            <a:extLst>
              <a:ext uri="{FF2B5EF4-FFF2-40B4-BE49-F238E27FC236}">
                <a16:creationId xmlns:a16="http://schemas.microsoft.com/office/drawing/2014/main" id="{3F7DB654-E95C-BE34-4A2F-EA13C3A80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5"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4EEACE5A-80AC-D533-6787-0FCE50A76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D7245AF7-153B-5569-53D7-712BF1449C5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7" name="Image 3" descr="UNIVersite Tana">
            <a:extLst>
              <a:ext uri="{FF2B5EF4-FFF2-40B4-BE49-F238E27FC236}">
                <a16:creationId xmlns:a16="http://schemas.microsoft.com/office/drawing/2014/main" id="{74AD320A-36EF-27BD-ED68-6083C38AA6B9}"/>
              </a:ext>
            </a:extLst>
          </p:cNvPr>
          <p:cNvPicPr>
            <a:picLocks noChangeAspect="1"/>
          </p:cNvPicPr>
          <p:nvPr/>
        </p:nvPicPr>
        <p:blipFill>
          <a:blip r:embed="rId6"/>
          <a:srcRect/>
          <a:stretch>
            <a:fillRect/>
          </a:stretch>
        </p:blipFill>
        <p:spPr>
          <a:xfrm>
            <a:off x="896411" y="64586"/>
            <a:ext cx="708744" cy="637857"/>
          </a:xfrm>
          <a:prstGeom prst="rect">
            <a:avLst/>
          </a:prstGeom>
          <a:noFill/>
          <a:ln cap="flat">
            <a:noFill/>
          </a:ln>
        </p:spPr>
      </p:pic>
      <p:sp>
        <p:nvSpPr>
          <p:cNvPr id="26" name="Rectangle 25">
            <a:extLst>
              <a:ext uri="{FF2B5EF4-FFF2-40B4-BE49-F238E27FC236}">
                <a16:creationId xmlns:a16="http://schemas.microsoft.com/office/drawing/2014/main" id="{8A942544-D0C3-5846-6E36-533E84714252}"/>
              </a:ext>
            </a:extLst>
          </p:cNvPr>
          <p:cNvSpPr/>
          <p:nvPr/>
        </p:nvSpPr>
        <p:spPr>
          <a:xfrm>
            <a:off x="0" y="888611"/>
            <a:ext cx="4644156" cy="5969389"/>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AE82476C-E52E-760F-8395-EE0190F42D37}"/>
              </a:ext>
            </a:extLst>
          </p:cNvPr>
          <p:cNvSpPr txBox="1"/>
          <p:nvPr/>
        </p:nvSpPr>
        <p:spPr>
          <a:xfrm>
            <a:off x="7813" y="2760005"/>
            <a:ext cx="4644156" cy="2308324"/>
          </a:xfrm>
          <a:prstGeom prst="rect">
            <a:avLst/>
          </a:prstGeom>
          <a:noFill/>
        </p:spPr>
        <p:txBody>
          <a:bodyPr wrap="square" rtlCol="0">
            <a:spAutoFit/>
          </a:bodyPr>
          <a:lstStyle/>
          <a:p>
            <a:pPr algn="ctr"/>
            <a:r>
              <a:rPr lang="fr-FR" sz="4800" b="1" dirty="0">
                <a:solidFill>
                  <a:schemeClr val="bg1"/>
                </a:solidFill>
                <a:latin typeface="DM sans" pitchFamily="2" charset="0"/>
              </a:rPr>
              <a:t>Résultats</a:t>
            </a:r>
          </a:p>
          <a:p>
            <a:pPr algn="ctr"/>
            <a:r>
              <a:rPr lang="fr-FR" sz="4800" b="1" dirty="0">
                <a:solidFill>
                  <a:schemeClr val="bg1"/>
                </a:solidFill>
                <a:latin typeface="DM sans" pitchFamily="2" charset="0"/>
              </a:rPr>
              <a:t>Préliminaires</a:t>
            </a:r>
          </a:p>
          <a:p>
            <a:pPr algn="ctr"/>
            <a:r>
              <a:rPr lang="fr-FR" sz="4800" b="1" dirty="0">
                <a:solidFill>
                  <a:schemeClr val="bg1"/>
                </a:solidFill>
                <a:latin typeface="DM sans" pitchFamily="2" charset="0"/>
              </a:rPr>
              <a:t>(1)</a:t>
            </a:r>
          </a:p>
        </p:txBody>
      </p:sp>
    </p:spTree>
    <p:extLst>
      <p:ext uri="{BB962C8B-B14F-4D97-AF65-F5344CB8AC3E}">
        <p14:creationId xmlns:p14="http://schemas.microsoft.com/office/powerpoint/2010/main" val="1067416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EC276-B636-0C91-8BD8-85FFD2021542}"/>
            </a:ext>
          </a:extLst>
        </p:cNvPr>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F5E74DE8-0E00-E029-3A22-4A741269710E}"/>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9F85EBEC-A8AF-47BF-E1EF-06DFCF3B2715}"/>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2A57DBAE-BDD9-01B7-46BB-EA1425E49FBC}"/>
              </a:ext>
            </a:extLst>
          </p:cNvPr>
          <p:cNvCxnSpPr>
            <a:cxnSpLocks/>
          </p:cNvCxnSpPr>
          <p:nvPr/>
        </p:nvCxnSpPr>
        <p:spPr>
          <a:xfrm>
            <a:off x="0" y="669622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pic>
        <p:nvPicPr>
          <p:cNvPr id="6" name="Image 5">
            <a:extLst>
              <a:ext uri="{FF2B5EF4-FFF2-40B4-BE49-F238E27FC236}">
                <a16:creationId xmlns:a16="http://schemas.microsoft.com/office/drawing/2014/main" id="{03A75A03-7190-3B7B-FC7B-8895D9C60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7"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6B12AC20-386B-8F4C-9E86-EE3C7224B5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B6523A7F-A6A8-545D-0813-B6DFE9D8DD3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11" name="Image 3" descr="UNIVersite Tana">
            <a:extLst>
              <a:ext uri="{FF2B5EF4-FFF2-40B4-BE49-F238E27FC236}">
                <a16:creationId xmlns:a16="http://schemas.microsoft.com/office/drawing/2014/main" id="{C5017B5F-DC8D-E0A3-E2D1-6F5A2C1FC431}"/>
              </a:ext>
            </a:extLst>
          </p:cNvPr>
          <p:cNvPicPr>
            <a:picLocks noChangeAspect="1"/>
          </p:cNvPicPr>
          <p:nvPr/>
        </p:nvPicPr>
        <p:blipFill>
          <a:blip r:embed="rId6"/>
          <a:srcRect/>
          <a:stretch>
            <a:fillRect/>
          </a:stretch>
        </p:blipFill>
        <p:spPr>
          <a:xfrm>
            <a:off x="896411" y="64586"/>
            <a:ext cx="708744" cy="637857"/>
          </a:xfrm>
          <a:prstGeom prst="rect">
            <a:avLst/>
          </a:prstGeom>
          <a:noFill/>
          <a:ln cap="flat">
            <a:noFill/>
          </a:ln>
        </p:spPr>
      </p:pic>
      <p:pic>
        <p:nvPicPr>
          <p:cNvPr id="17" name="Image 16">
            <a:extLst>
              <a:ext uri="{FF2B5EF4-FFF2-40B4-BE49-F238E27FC236}">
                <a16:creationId xmlns:a16="http://schemas.microsoft.com/office/drawing/2014/main" id="{1C987BF0-14BA-31C3-D8DA-B7DF07198961}"/>
              </a:ext>
            </a:extLst>
          </p:cNvPr>
          <p:cNvPicPr>
            <a:picLocks noChangeAspect="1"/>
          </p:cNvPicPr>
          <p:nvPr/>
        </p:nvPicPr>
        <p:blipFill>
          <a:blip r:embed="rId7"/>
          <a:stretch>
            <a:fillRect/>
          </a:stretch>
        </p:blipFill>
        <p:spPr>
          <a:xfrm>
            <a:off x="2094524" y="1453076"/>
            <a:ext cx="8508529" cy="4508622"/>
          </a:xfrm>
          <a:prstGeom prst="rect">
            <a:avLst/>
          </a:prstGeom>
        </p:spPr>
      </p:pic>
      <p:sp>
        <p:nvSpPr>
          <p:cNvPr id="12" name="ZoneTexte 11">
            <a:extLst>
              <a:ext uri="{FF2B5EF4-FFF2-40B4-BE49-F238E27FC236}">
                <a16:creationId xmlns:a16="http://schemas.microsoft.com/office/drawing/2014/main" id="{0F483A0F-CA4E-9AB0-707C-588300CDCFF8}"/>
              </a:ext>
            </a:extLst>
          </p:cNvPr>
          <p:cNvSpPr txBox="1"/>
          <p:nvPr/>
        </p:nvSpPr>
        <p:spPr>
          <a:xfrm>
            <a:off x="2102339" y="882397"/>
            <a:ext cx="8508530" cy="386837"/>
          </a:xfrm>
          <a:prstGeom prst="rect">
            <a:avLst/>
          </a:prstGeom>
          <a:noFill/>
        </p:spPr>
        <p:txBody>
          <a:bodyPr wrap="square" rtlCol="0">
            <a:spAutoFit/>
          </a:bodyPr>
          <a:lstStyle/>
          <a:p>
            <a:pPr algn="ctr">
              <a:lnSpc>
                <a:spcPct val="110000"/>
              </a:lnSpc>
            </a:pPr>
            <a:r>
              <a:rPr lang="fr-FR" b="1" u="sng" dirty="0">
                <a:solidFill>
                  <a:srgbClr val="FF0000"/>
                </a:solidFill>
                <a:latin typeface="DM sans" pitchFamily="2" charset="0"/>
                <a:ea typeface="Open Sans" panose="020B0606030504020204" pitchFamily="34" charset="0"/>
                <a:cs typeface="Open Sans" panose="020B0606030504020204" pitchFamily="34" charset="0"/>
              </a:rPr>
              <a:t>Titre</a:t>
            </a:r>
            <a:r>
              <a:rPr lang="fr-FR" u="sng" dirty="0">
                <a:solidFill>
                  <a:srgbClr val="FF0000"/>
                </a:solidFill>
                <a:latin typeface="DM sans" pitchFamily="2" charset="0"/>
                <a:ea typeface="Open Sans" panose="020B0606030504020204" pitchFamily="34" charset="0"/>
                <a:cs typeface="Open Sans" panose="020B0606030504020204" pitchFamily="34" charset="0"/>
              </a:rPr>
              <a:t>: </a:t>
            </a:r>
            <a:r>
              <a:rPr lang="fr-FR" i="0" u="none" strike="noStrike" cap="none" normalizeH="0" baseline="0" dirty="0">
                <a:latin typeface="DM sans" pitchFamily="2" charset="0"/>
                <a:ea typeface="Open Sans" panose="020B0606030504020204" pitchFamily="34" charset="0"/>
                <a:cs typeface="Open Sans" panose="020B0606030504020204" pitchFamily="34" charset="0"/>
              </a:rPr>
              <a:t>Facteurs de vulnérabilité aux cyclones : analyse multidimensionnelle</a:t>
            </a:r>
            <a:endParaRPr lang="en-US" dirty="0">
              <a:latin typeface="DM sans" pitchFamily="2" charset="0"/>
              <a:ea typeface="Open Sans" panose="020B0606030504020204" pitchFamily="34" charset="0"/>
              <a:cs typeface="Open Sans" panose="020B0606030504020204" pitchFamily="34" charset="0"/>
            </a:endParaRPr>
          </a:p>
        </p:txBody>
      </p:sp>
      <p:sp>
        <p:nvSpPr>
          <p:cNvPr id="18" name="ZoneTexte 17">
            <a:extLst>
              <a:ext uri="{FF2B5EF4-FFF2-40B4-BE49-F238E27FC236}">
                <a16:creationId xmlns:a16="http://schemas.microsoft.com/office/drawing/2014/main" id="{DB674608-6E14-4FCB-5224-D5123D179BD0}"/>
              </a:ext>
            </a:extLst>
          </p:cNvPr>
          <p:cNvSpPr txBox="1"/>
          <p:nvPr/>
        </p:nvSpPr>
        <p:spPr>
          <a:xfrm>
            <a:off x="5233870" y="6206892"/>
            <a:ext cx="4501661" cy="374077"/>
          </a:xfrm>
          <a:prstGeom prst="rect">
            <a:avLst/>
          </a:prstGeom>
          <a:noFill/>
        </p:spPr>
        <p:txBody>
          <a:bodyPr wrap="square" rtlCol="0">
            <a:spAutoFit/>
          </a:bodyPr>
          <a:lstStyle/>
          <a:p>
            <a:pPr>
              <a:lnSpc>
                <a:spcPct val="107000"/>
              </a:lnSpc>
              <a:spcAft>
                <a:spcPts val="800"/>
              </a:spcAft>
            </a:pP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Source</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 Auteur, </a:t>
            </a:r>
            <a:r>
              <a:rPr lang="fr-FR" dirty="0">
                <a:latin typeface="Times New Roman" panose="02020603050405020304" pitchFamily="18" charset="0"/>
                <a:ea typeface="Times New Roman" panose="02020603050405020304" pitchFamily="18" charset="0"/>
                <a:cs typeface="Times New Roman" panose="02020603050405020304" pitchFamily="18" charset="0"/>
              </a:rPr>
              <a:t>2025</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0003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751E2-360D-4B44-2628-FA1A4122ACAF}"/>
            </a:ext>
          </a:extLst>
        </p:cNvPr>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3284755-AEDC-5EB2-56B1-CE4A21BB94B9}"/>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CF075D9C-9609-3966-1368-B55CADC44E6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B490ECB8-312A-8190-C24C-A27A02F64305}"/>
              </a:ext>
            </a:extLst>
          </p:cNvPr>
          <p:cNvCxnSpPr>
            <a:cxnSpLocks/>
          </p:cNvCxnSpPr>
          <p:nvPr/>
        </p:nvCxnSpPr>
        <p:spPr>
          <a:xfrm flipV="1">
            <a:off x="4635304" y="844062"/>
            <a:ext cx="0" cy="5232885"/>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C9A38D10-0CD2-06D9-4FAF-C256CEA0D939}"/>
              </a:ext>
            </a:extLst>
          </p:cNvPr>
          <p:cNvCxnSpPr>
            <a:cxnSpLocks/>
          </p:cNvCxnSpPr>
          <p:nvPr/>
        </p:nvCxnSpPr>
        <p:spPr>
          <a:xfrm>
            <a:off x="0" y="669622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7ED669F-124D-B948-4CF3-0117EB3022B3}"/>
              </a:ext>
            </a:extLst>
          </p:cNvPr>
          <p:cNvSpPr/>
          <p:nvPr/>
        </p:nvSpPr>
        <p:spPr>
          <a:xfrm>
            <a:off x="112884" y="758146"/>
            <a:ext cx="4635304" cy="529589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B3499F5C-8F94-A57C-5DC9-238808799E6F}"/>
              </a:ext>
            </a:extLst>
          </p:cNvPr>
          <p:cNvSpPr txBox="1"/>
          <p:nvPr/>
        </p:nvSpPr>
        <p:spPr>
          <a:xfrm>
            <a:off x="117227" y="2134777"/>
            <a:ext cx="4644156" cy="2308324"/>
          </a:xfrm>
          <a:prstGeom prst="rect">
            <a:avLst/>
          </a:prstGeom>
          <a:noFill/>
        </p:spPr>
        <p:txBody>
          <a:bodyPr wrap="square" rtlCol="0">
            <a:spAutoFit/>
          </a:bodyPr>
          <a:lstStyle/>
          <a:p>
            <a:pPr algn="ctr"/>
            <a:r>
              <a:rPr lang="fr-FR" sz="4800" b="1" dirty="0">
                <a:solidFill>
                  <a:schemeClr val="bg1"/>
                </a:solidFill>
                <a:latin typeface="DM sans" pitchFamily="2" charset="0"/>
              </a:rPr>
              <a:t>Résultats</a:t>
            </a:r>
          </a:p>
          <a:p>
            <a:pPr algn="ctr"/>
            <a:r>
              <a:rPr lang="fr-FR" sz="4800" b="1" dirty="0">
                <a:solidFill>
                  <a:schemeClr val="bg1"/>
                </a:solidFill>
                <a:latin typeface="DM sans" pitchFamily="2" charset="0"/>
              </a:rPr>
              <a:t>Préliminaires</a:t>
            </a:r>
          </a:p>
          <a:p>
            <a:pPr algn="ctr"/>
            <a:r>
              <a:rPr lang="fr-FR" sz="4800" b="1" dirty="0">
                <a:solidFill>
                  <a:schemeClr val="bg1"/>
                </a:solidFill>
                <a:latin typeface="DM sans" pitchFamily="2" charset="0"/>
              </a:rPr>
              <a:t>(2)</a:t>
            </a:r>
          </a:p>
        </p:txBody>
      </p:sp>
      <p:pic>
        <p:nvPicPr>
          <p:cNvPr id="4" name="Image 3">
            <a:extLst>
              <a:ext uri="{FF2B5EF4-FFF2-40B4-BE49-F238E27FC236}">
                <a16:creationId xmlns:a16="http://schemas.microsoft.com/office/drawing/2014/main" id="{73563A6E-88F3-4157-921A-27574805ABAC}"/>
              </a:ext>
            </a:extLst>
          </p:cNvPr>
          <p:cNvPicPr>
            <a:picLocks noChangeAspect="1"/>
          </p:cNvPicPr>
          <p:nvPr/>
        </p:nvPicPr>
        <p:blipFill>
          <a:blip r:embed="rId3"/>
          <a:srcRect r="26244"/>
          <a:stretch/>
        </p:blipFill>
        <p:spPr>
          <a:xfrm>
            <a:off x="5772935" y="1516180"/>
            <a:ext cx="5403059" cy="4498597"/>
          </a:xfrm>
          <a:prstGeom prst="rect">
            <a:avLst/>
          </a:prstGeom>
        </p:spPr>
      </p:pic>
      <p:sp>
        <p:nvSpPr>
          <p:cNvPr id="2" name="ZoneTexte 1">
            <a:extLst>
              <a:ext uri="{FF2B5EF4-FFF2-40B4-BE49-F238E27FC236}">
                <a16:creationId xmlns:a16="http://schemas.microsoft.com/office/drawing/2014/main" id="{9C98C208-79A4-D0B5-015B-157B2FE58B99}"/>
              </a:ext>
            </a:extLst>
          </p:cNvPr>
          <p:cNvSpPr txBox="1"/>
          <p:nvPr/>
        </p:nvSpPr>
        <p:spPr>
          <a:xfrm>
            <a:off x="4757042" y="901038"/>
            <a:ext cx="6701473" cy="338554"/>
          </a:xfrm>
          <a:prstGeom prst="rect">
            <a:avLst/>
          </a:prstGeom>
          <a:noFill/>
        </p:spPr>
        <p:txBody>
          <a:bodyPr wrap="square" rtlCol="0">
            <a:spAutoFit/>
          </a:bodyPr>
          <a:lstStyle/>
          <a:p>
            <a:pPr algn="ctr" rtl="0">
              <a:defRPr sz="1600" b="1" i="0" u="none" strike="noStrike" kern="1200" spc="0" baseline="0">
                <a:solidFill>
                  <a:srgbClr val="414042"/>
                </a:solidFill>
                <a:latin typeface="DM sans" pitchFamily="2" charset="0"/>
                <a:ea typeface="DM sans" pitchFamily="2" charset="0"/>
                <a:cs typeface="DM sans" pitchFamily="2" charset="0"/>
              </a:defRPr>
            </a:pPr>
            <a:r>
              <a:rPr lang="fr-FR" u="sng" kern="1200" dirty="0">
                <a:solidFill>
                  <a:srgbClr val="FF0000"/>
                </a:solidFill>
                <a:effectLst/>
                <a:latin typeface="DM sans"/>
                <a:ea typeface="+mn-ea"/>
                <a:cs typeface="+mn-cs"/>
              </a:rPr>
              <a:t>Titre:</a:t>
            </a:r>
            <a:r>
              <a:rPr lang="fr-FR" kern="1200" dirty="0">
                <a:solidFill>
                  <a:schemeClr val="tx1"/>
                </a:solidFill>
                <a:effectLst/>
                <a:latin typeface="DM sans"/>
                <a:ea typeface="+mn-ea"/>
                <a:cs typeface="+mn-cs"/>
              </a:rPr>
              <a:t> Résultats d’a</a:t>
            </a:r>
            <a:r>
              <a:rPr lang="fr-FR" dirty="0"/>
              <a:t>nalyse en régression logistique ordonnée</a:t>
            </a:r>
            <a:endParaRPr kumimoji="0" lang="fr-FR" b="1" i="0" u="none" strike="noStrike" kern="1200" cap="none" spc="0" normalizeH="0" baseline="0" noProof="0" dirty="0">
              <a:ln>
                <a:noFill/>
              </a:ln>
              <a:solidFill>
                <a:schemeClr val="tx1"/>
              </a:solidFill>
              <a:effectLst/>
              <a:uLnTx/>
              <a:uFillTx/>
              <a:latin typeface="DM sans" pitchFamily="2" charset="0"/>
              <a:ea typeface="Tahoma" panose="020B0604030504040204" pitchFamily="34" charset="0"/>
              <a:cs typeface="Tahoma" panose="020B0604030504040204" pitchFamily="34" charset="0"/>
            </a:endParaRPr>
          </a:p>
        </p:txBody>
      </p:sp>
      <p:sp>
        <p:nvSpPr>
          <p:cNvPr id="5" name="ZoneTexte 4">
            <a:extLst>
              <a:ext uri="{FF2B5EF4-FFF2-40B4-BE49-F238E27FC236}">
                <a16:creationId xmlns:a16="http://schemas.microsoft.com/office/drawing/2014/main" id="{87B02ECC-C157-986C-8364-B543264BBC9C}"/>
              </a:ext>
            </a:extLst>
          </p:cNvPr>
          <p:cNvSpPr txBox="1"/>
          <p:nvPr/>
        </p:nvSpPr>
        <p:spPr>
          <a:xfrm>
            <a:off x="6518032" y="6213987"/>
            <a:ext cx="4501661" cy="374077"/>
          </a:xfrm>
          <a:prstGeom prst="rect">
            <a:avLst/>
          </a:prstGeom>
          <a:noFill/>
        </p:spPr>
        <p:txBody>
          <a:bodyPr wrap="square" rtlCol="0">
            <a:spAutoFit/>
          </a:bodyPr>
          <a:lstStyle/>
          <a:p>
            <a:pPr>
              <a:lnSpc>
                <a:spcPct val="107000"/>
              </a:lnSpc>
              <a:spcAft>
                <a:spcPts val="800"/>
              </a:spcAft>
            </a:pP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Source</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 Auteur, </a:t>
            </a:r>
            <a:r>
              <a:rPr lang="fr-FR" dirty="0">
                <a:latin typeface="Times New Roman" panose="02020603050405020304" pitchFamily="18" charset="0"/>
                <a:ea typeface="Times New Roman" panose="02020603050405020304" pitchFamily="18" charset="0"/>
                <a:cs typeface="Times New Roman" panose="02020603050405020304" pitchFamily="18" charset="0"/>
              </a:rPr>
              <a:t>2025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714A4172-FFCD-7110-6E83-0598CF7E23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7"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23F3D8D3-6FD9-2AC0-876B-1C92A5B2A1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4067F519-6BCC-1943-18F7-FD6D4E59A92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11" name="Image 3" descr="UNIVersite Tana">
            <a:extLst>
              <a:ext uri="{FF2B5EF4-FFF2-40B4-BE49-F238E27FC236}">
                <a16:creationId xmlns:a16="http://schemas.microsoft.com/office/drawing/2014/main" id="{CC5DE731-68C6-268F-170C-08E8B4259AA0}"/>
              </a:ext>
            </a:extLst>
          </p:cNvPr>
          <p:cNvPicPr>
            <a:picLocks noChangeAspect="1"/>
          </p:cNvPicPr>
          <p:nvPr/>
        </p:nvPicPr>
        <p:blipFill>
          <a:blip r:embed="rId7"/>
          <a:srcRect/>
          <a:stretch>
            <a:fillRect/>
          </a:stretch>
        </p:blipFill>
        <p:spPr>
          <a:xfrm>
            <a:off x="896411" y="64586"/>
            <a:ext cx="708744" cy="637857"/>
          </a:xfrm>
          <a:prstGeom prst="rect">
            <a:avLst/>
          </a:prstGeom>
          <a:noFill/>
          <a:ln cap="flat">
            <a:noFill/>
          </a:ln>
        </p:spPr>
      </p:pic>
      <p:cxnSp>
        <p:nvCxnSpPr>
          <p:cNvPr id="14" name="Connecteur droit 13">
            <a:extLst>
              <a:ext uri="{FF2B5EF4-FFF2-40B4-BE49-F238E27FC236}">
                <a16:creationId xmlns:a16="http://schemas.microsoft.com/office/drawing/2014/main" id="{B55E745C-918F-716F-0EB6-28945E266D7E}"/>
              </a:ext>
            </a:extLst>
          </p:cNvPr>
          <p:cNvCxnSpPr/>
          <p:nvPr/>
        </p:nvCxnSpPr>
        <p:spPr>
          <a:xfrm>
            <a:off x="5884985" y="2758831"/>
            <a:ext cx="51268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A71CAF9A-05B1-81B3-62D9-5068719EF83B}"/>
              </a:ext>
            </a:extLst>
          </p:cNvPr>
          <p:cNvCxnSpPr/>
          <p:nvPr/>
        </p:nvCxnSpPr>
        <p:spPr>
          <a:xfrm>
            <a:off x="5892800" y="3833446"/>
            <a:ext cx="51268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E14FD71E-2E9A-A52C-6309-39536F7B17A7}"/>
              </a:ext>
            </a:extLst>
          </p:cNvPr>
          <p:cNvCxnSpPr/>
          <p:nvPr/>
        </p:nvCxnSpPr>
        <p:spPr>
          <a:xfrm>
            <a:off x="5892800" y="2528276"/>
            <a:ext cx="512689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Connecteur droit 15">
            <a:extLst>
              <a:ext uri="{FF2B5EF4-FFF2-40B4-BE49-F238E27FC236}">
                <a16:creationId xmlns:a16="http://schemas.microsoft.com/office/drawing/2014/main" id="{25EA7CCC-13EB-CF6D-5C10-FFE99A4ADB12}"/>
              </a:ext>
            </a:extLst>
          </p:cNvPr>
          <p:cNvCxnSpPr/>
          <p:nvPr/>
        </p:nvCxnSpPr>
        <p:spPr>
          <a:xfrm>
            <a:off x="5892800" y="3567721"/>
            <a:ext cx="51268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7301A6C7-DA20-215E-6F24-3EB1C6CB89B4}"/>
              </a:ext>
            </a:extLst>
          </p:cNvPr>
          <p:cNvCxnSpPr/>
          <p:nvPr/>
        </p:nvCxnSpPr>
        <p:spPr>
          <a:xfrm>
            <a:off x="5908430" y="2528276"/>
            <a:ext cx="0" cy="2383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B85DFF6B-E1F2-7B34-CA1E-702A097BB1F1}"/>
              </a:ext>
            </a:extLst>
          </p:cNvPr>
          <p:cNvCxnSpPr/>
          <p:nvPr/>
        </p:nvCxnSpPr>
        <p:spPr>
          <a:xfrm>
            <a:off x="5904529" y="3579440"/>
            <a:ext cx="0" cy="2383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740B533B-74A8-AEBF-B6B7-06A6E290DA5E}"/>
              </a:ext>
            </a:extLst>
          </p:cNvPr>
          <p:cNvCxnSpPr/>
          <p:nvPr/>
        </p:nvCxnSpPr>
        <p:spPr>
          <a:xfrm>
            <a:off x="11011889" y="2528276"/>
            <a:ext cx="0" cy="2383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639CD28-A047-37FD-ABD6-CBE7884170A3}"/>
              </a:ext>
            </a:extLst>
          </p:cNvPr>
          <p:cNvCxnSpPr/>
          <p:nvPr/>
        </p:nvCxnSpPr>
        <p:spPr>
          <a:xfrm>
            <a:off x="11007984" y="3571628"/>
            <a:ext cx="0" cy="2383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01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FB1FC-EF95-9749-7533-D9A133D9E26F}"/>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1D3E165B-ED47-0091-0812-515B2EEF03CD}"/>
              </a:ext>
            </a:extLst>
          </p:cNvPr>
          <p:cNvSpPr/>
          <p:nvPr/>
        </p:nvSpPr>
        <p:spPr>
          <a:xfrm>
            <a:off x="0" y="1010107"/>
            <a:ext cx="3866411" cy="529589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17314713-E068-ADCE-2BE1-04638F27E790}"/>
              </a:ext>
            </a:extLst>
          </p:cNvPr>
          <p:cNvSpPr txBox="1"/>
          <p:nvPr/>
        </p:nvSpPr>
        <p:spPr>
          <a:xfrm>
            <a:off x="-148492" y="2493882"/>
            <a:ext cx="4095591" cy="1938992"/>
          </a:xfrm>
          <a:prstGeom prst="rect">
            <a:avLst/>
          </a:prstGeom>
          <a:noFill/>
        </p:spPr>
        <p:txBody>
          <a:bodyPr wrap="square" rtlCol="0">
            <a:spAutoFit/>
          </a:bodyPr>
          <a:lstStyle/>
          <a:p>
            <a:pPr algn="ctr"/>
            <a:r>
              <a:rPr lang="fr-FR" sz="4000" b="1" dirty="0">
                <a:solidFill>
                  <a:schemeClr val="bg1"/>
                </a:solidFill>
                <a:latin typeface="DM sans" pitchFamily="2" charset="0"/>
              </a:rPr>
              <a:t>Résultats</a:t>
            </a:r>
          </a:p>
          <a:p>
            <a:pPr algn="ctr"/>
            <a:r>
              <a:rPr lang="fr-FR" sz="4000" b="1" dirty="0">
                <a:solidFill>
                  <a:schemeClr val="bg1"/>
                </a:solidFill>
                <a:latin typeface="DM sans" pitchFamily="2" charset="0"/>
              </a:rPr>
              <a:t>Préliminaires</a:t>
            </a:r>
          </a:p>
          <a:p>
            <a:pPr algn="ctr"/>
            <a:r>
              <a:rPr lang="fr-FR" sz="4000" b="1" dirty="0">
                <a:solidFill>
                  <a:schemeClr val="bg1"/>
                </a:solidFill>
                <a:latin typeface="DM sans" pitchFamily="2" charset="0"/>
              </a:rPr>
              <a:t>(3)</a:t>
            </a:r>
            <a:endParaRPr lang="fr-FR" sz="4800" b="1" dirty="0">
              <a:solidFill>
                <a:schemeClr val="bg1"/>
              </a:solidFill>
              <a:latin typeface="DM sans" pitchFamily="2" charset="0"/>
            </a:endParaRPr>
          </a:p>
        </p:txBody>
      </p:sp>
      <p:grpSp>
        <p:nvGrpSpPr>
          <p:cNvPr id="41" name="Groupe 40">
            <a:extLst>
              <a:ext uri="{FF2B5EF4-FFF2-40B4-BE49-F238E27FC236}">
                <a16:creationId xmlns:a16="http://schemas.microsoft.com/office/drawing/2014/main" id="{C982C1F8-B121-0D27-ADEF-DE623A2CF319}"/>
              </a:ext>
            </a:extLst>
          </p:cNvPr>
          <p:cNvGrpSpPr/>
          <p:nvPr/>
        </p:nvGrpSpPr>
        <p:grpSpPr>
          <a:xfrm>
            <a:off x="3951913" y="854209"/>
            <a:ext cx="7955275" cy="3474107"/>
            <a:chOff x="4263435" y="975032"/>
            <a:chExt cx="6899545" cy="3474107"/>
          </a:xfrm>
        </p:grpSpPr>
        <p:sp>
          <p:nvSpPr>
            <p:cNvPr id="31" name="ZoneTexte 30">
              <a:extLst>
                <a:ext uri="{FF2B5EF4-FFF2-40B4-BE49-F238E27FC236}">
                  <a16:creationId xmlns:a16="http://schemas.microsoft.com/office/drawing/2014/main" id="{346D5A20-2C98-F680-B0EC-2229E0F689BF}"/>
                </a:ext>
              </a:extLst>
            </p:cNvPr>
            <p:cNvSpPr txBox="1"/>
            <p:nvPr/>
          </p:nvSpPr>
          <p:spPr>
            <a:xfrm>
              <a:off x="5074763" y="975032"/>
              <a:ext cx="4831974" cy="523220"/>
            </a:xfrm>
            <a:prstGeom prst="rect">
              <a:avLst/>
            </a:prstGeom>
            <a:noFill/>
          </p:spPr>
          <p:txBody>
            <a:bodyPr wrap="square" rtlCol="0">
              <a:spAutoFit/>
            </a:bodyPr>
            <a:lstStyle/>
            <a:p>
              <a:pPr algn="ctr"/>
              <a:r>
                <a:rPr lang="fr-FR" sz="2800" b="1" dirty="0">
                  <a:solidFill>
                    <a:srgbClr val="8268D6"/>
                  </a:solidFill>
                  <a:latin typeface="DM sans" pitchFamily="2" charset="0"/>
                </a:rPr>
                <a:t>Résultat</a:t>
              </a:r>
              <a:r>
                <a:rPr lang="fr-FR" sz="2800" b="1" i="0" u="none" strike="noStrike" dirty="0">
                  <a:solidFill>
                    <a:srgbClr val="8268D6"/>
                  </a:solidFill>
                  <a:effectLst/>
                  <a:latin typeface="DM sans" pitchFamily="2" charset="0"/>
                </a:rPr>
                <a:t> 3</a:t>
              </a:r>
              <a:endParaRPr lang="fr-FR" sz="2800" b="1" dirty="0">
                <a:solidFill>
                  <a:srgbClr val="8268D6"/>
                </a:solidFill>
                <a:latin typeface="DM sans" pitchFamily="2" charset="0"/>
              </a:endParaRPr>
            </a:p>
          </p:txBody>
        </p:sp>
        <p:sp>
          <p:nvSpPr>
            <p:cNvPr id="32" name="ZoneTexte 31">
              <a:extLst>
                <a:ext uri="{FF2B5EF4-FFF2-40B4-BE49-F238E27FC236}">
                  <a16:creationId xmlns:a16="http://schemas.microsoft.com/office/drawing/2014/main" id="{0713B292-A5BB-CF31-D88D-AEF4110FFACD}"/>
                </a:ext>
              </a:extLst>
            </p:cNvPr>
            <p:cNvSpPr txBox="1"/>
            <p:nvPr/>
          </p:nvSpPr>
          <p:spPr>
            <a:xfrm>
              <a:off x="4263435" y="1526095"/>
              <a:ext cx="6899545" cy="2923044"/>
            </a:xfrm>
            <a:prstGeom prst="rect">
              <a:avLst/>
            </a:prstGeom>
            <a:noFill/>
          </p:spPr>
          <p:txBody>
            <a:bodyPr wrap="square" rtlCol="0">
              <a:spAutoFit/>
            </a:bodyPr>
            <a:lstStyle/>
            <a:p>
              <a:pPr algn="just">
                <a:lnSpc>
                  <a:spcPct val="107000"/>
                </a:lnSpc>
                <a:spcAft>
                  <a:spcPts val="800"/>
                </a:spcAft>
              </a:pPr>
              <a:r>
                <a:rPr lang="fr-FR" sz="2000" dirty="0">
                  <a:latin typeface="DM sans"/>
                  <a:cs typeface="Times New Roman" panose="02020603050405020304" pitchFamily="18" charset="0"/>
                </a:rPr>
                <a:t>Deux variables sont des déterminants positifs et statistiquement significatifs du niveau de revenu catégorisé: </a:t>
              </a:r>
            </a:p>
            <a:p>
              <a:pPr marL="800100" lvl="1" indent="-342900" algn="just">
                <a:lnSpc>
                  <a:spcPct val="107000"/>
                </a:lnSpc>
                <a:spcAft>
                  <a:spcPts val="800"/>
                </a:spcAft>
                <a:buFont typeface="Wingdings" panose="05000000000000000000" pitchFamily="2" charset="2"/>
                <a:buChar char="q"/>
              </a:pPr>
              <a:r>
                <a:rPr lang="fr-FR" sz="2000" b="1" dirty="0">
                  <a:solidFill>
                    <a:srgbClr val="00B050"/>
                  </a:solidFill>
                  <a:effectLst/>
                  <a:latin typeface="DM sans" pitchFamily="2" charset="0"/>
                  <a:ea typeface="Calibri" panose="020F0502020204030204" pitchFamily="34" charset="0"/>
                  <a:cs typeface="Times New Roman" panose="02020603050405020304" pitchFamily="18" charset="0"/>
                </a:rPr>
                <a:t>Niveau d’éducation</a:t>
              </a:r>
              <a:r>
                <a:rPr lang="fr-FR" sz="2000" dirty="0">
                  <a:effectLst/>
                  <a:latin typeface="DM sans" pitchFamily="2" charset="0"/>
                  <a:ea typeface="Calibri" panose="020F0502020204030204" pitchFamily="34" charset="0"/>
                  <a:cs typeface="Times New Roman" panose="02020603050405020304" pitchFamily="18" charset="0"/>
                </a:rPr>
                <a:t> (</a:t>
              </a:r>
              <a:r>
                <a:rPr lang="fr-FR" sz="2000" dirty="0" err="1">
                  <a:effectLst/>
                  <a:latin typeface="DM sans" pitchFamily="2" charset="0"/>
                  <a:ea typeface="Calibri" panose="020F0502020204030204" pitchFamily="34" charset="0"/>
                  <a:cs typeface="Times New Roman" panose="02020603050405020304" pitchFamily="18" charset="0"/>
                </a:rPr>
                <a:t>etd_c</a:t>
              </a:r>
              <a:r>
                <a:rPr lang="fr-FR" sz="2000" dirty="0">
                  <a:effectLst/>
                  <a:latin typeface="DM sans" pitchFamily="2" charset="0"/>
                  <a:ea typeface="Calibri" panose="020F0502020204030204" pitchFamily="34" charset="0"/>
                  <a:cs typeface="Times New Roman" panose="02020603050405020304" pitchFamily="18" charset="0"/>
                </a:rPr>
                <a:t>), coefficient positif élevé (β = +0,778) avec une p-value très faible (p &lt; 0,001), ce qui signifie que l’effet observé est peu probable dû au hasard</a:t>
              </a:r>
            </a:p>
            <a:p>
              <a:pPr marL="800100" lvl="1" indent="-342900" algn="just">
                <a:lnSpc>
                  <a:spcPct val="107000"/>
                </a:lnSpc>
                <a:spcAft>
                  <a:spcPts val="800"/>
                </a:spcAft>
                <a:buFont typeface="Wingdings" panose="05000000000000000000" pitchFamily="2" charset="2"/>
                <a:buChar char="q"/>
              </a:pPr>
              <a:r>
                <a:rPr lang="fr-FR" sz="2000" b="1" dirty="0">
                  <a:solidFill>
                    <a:srgbClr val="00B050"/>
                  </a:solidFill>
                  <a:latin typeface="DM sans" pitchFamily="2" charset="0"/>
                  <a:ea typeface="Calibri" panose="020F0502020204030204" pitchFamily="34" charset="0"/>
                  <a:cs typeface="Times New Roman" panose="02020603050405020304" pitchFamily="18" charset="0"/>
                </a:rPr>
                <a:t>E</a:t>
              </a:r>
              <a:r>
                <a:rPr lang="fr-FR" sz="2000" b="1" dirty="0">
                  <a:solidFill>
                    <a:srgbClr val="00B050"/>
                  </a:solidFill>
                  <a:effectLst/>
                  <a:latin typeface="DM sans" pitchFamily="2" charset="0"/>
                  <a:ea typeface="Calibri" panose="020F0502020204030204" pitchFamily="34" charset="0"/>
                  <a:cs typeface="Times New Roman" panose="02020603050405020304" pitchFamily="18" charset="0"/>
                </a:rPr>
                <a:t>fficacité du Système d’Alerte </a:t>
              </a:r>
              <a:r>
                <a:rPr lang="fr-FR" sz="2000" b="1" dirty="0">
                  <a:solidFill>
                    <a:srgbClr val="00B050"/>
                  </a:solidFill>
                  <a:latin typeface="DM sans" pitchFamily="2" charset="0"/>
                  <a:ea typeface="Calibri" panose="020F0502020204030204" pitchFamily="34" charset="0"/>
                  <a:cs typeface="Times New Roman" panose="02020603050405020304" pitchFamily="18" charset="0"/>
                </a:rPr>
                <a:t>P</a:t>
              </a:r>
              <a:r>
                <a:rPr lang="fr-FR" sz="2000" b="1" dirty="0">
                  <a:solidFill>
                    <a:srgbClr val="00B050"/>
                  </a:solidFill>
                  <a:effectLst/>
                  <a:latin typeface="DM sans" pitchFamily="2" charset="0"/>
                  <a:ea typeface="Calibri" panose="020F0502020204030204" pitchFamily="34" charset="0"/>
                  <a:cs typeface="Times New Roman" panose="02020603050405020304" pitchFamily="18" charset="0"/>
                </a:rPr>
                <a:t>rompte </a:t>
              </a:r>
              <a:r>
                <a:rPr lang="fr-FR" sz="2000" dirty="0">
                  <a:effectLst/>
                  <a:latin typeface="DM sans" pitchFamily="2" charset="0"/>
                  <a:ea typeface="Calibri" panose="020F0502020204030204" pitchFamily="34" charset="0"/>
                  <a:cs typeface="Times New Roman" panose="02020603050405020304" pitchFamily="18" charset="0"/>
                </a:rPr>
                <a:t>(</a:t>
              </a:r>
              <a:r>
                <a:rPr lang="fr-FR" sz="2000" dirty="0" err="1">
                  <a:effectLst/>
                  <a:latin typeface="DM sans" pitchFamily="2" charset="0"/>
                  <a:ea typeface="Calibri" panose="020F0502020204030204" pitchFamily="34" charset="0"/>
                  <a:cs typeface="Times New Roman" panose="02020603050405020304" pitchFamily="18" charset="0"/>
                </a:rPr>
                <a:t>esap_c</a:t>
              </a:r>
              <a:r>
                <a:rPr lang="fr-FR" sz="2000" dirty="0">
                  <a:effectLst/>
                  <a:latin typeface="DM sans" pitchFamily="2" charset="0"/>
                  <a:ea typeface="Calibri" panose="020F0502020204030204" pitchFamily="34" charset="0"/>
                  <a:cs typeface="Times New Roman" panose="02020603050405020304" pitchFamily="18" charset="0"/>
                </a:rPr>
                <a:t>) présente également un effet positif (β = +0,263) avec une p-value inférieure à 0,05 (p = 0,010)</a:t>
              </a:r>
              <a:endParaRPr lang="fr-FR" sz="2000" dirty="0">
                <a:latin typeface="DM sans" pitchFamily="2" charset="0"/>
                <a:cs typeface="Times New Roman" panose="02020603050405020304" pitchFamily="18" charset="0"/>
              </a:endParaRPr>
            </a:p>
          </p:txBody>
        </p:sp>
      </p:grpSp>
      <p:grpSp>
        <p:nvGrpSpPr>
          <p:cNvPr id="8" name="Groupe 7">
            <a:extLst>
              <a:ext uri="{FF2B5EF4-FFF2-40B4-BE49-F238E27FC236}">
                <a16:creationId xmlns:a16="http://schemas.microsoft.com/office/drawing/2014/main" id="{68A7C7C8-24C3-91E0-FACB-14422F357FC8}"/>
              </a:ext>
            </a:extLst>
          </p:cNvPr>
          <p:cNvGrpSpPr/>
          <p:nvPr/>
        </p:nvGrpSpPr>
        <p:grpSpPr>
          <a:xfrm>
            <a:off x="3774840" y="4364118"/>
            <a:ext cx="8343355" cy="2271174"/>
            <a:chOff x="6059220" y="1140997"/>
            <a:chExt cx="4831974" cy="2271174"/>
          </a:xfrm>
        </p:grpSpPr>
        <p:sp>
          <p:nvSpPr>
            <p:cNvPr id="12" name="ZoneTexte 11">
              <a:extLst>
                <a:ext uri="{FF2B5EF4-FFF2-40B4-BE49-F238E27FC236}">
                  <a16:creationId xmlns:a16="http://schemas.microsoft.com/office/drawing/2014/main" id="{C14B7527-57F3-A9FF-11F2-9D308699A75B}"/>
                </a:ext>
              </a:extLst>
            </p:cNvPr>
            <p:cNvSpPr txBox="1"/>
            <p:nvPr/>
          </p:nvSpPr>
          <p:spPr>
            <a:xfrm>
              <a:off x="6059220" y="1140997"/>
              <a:ext cx="4831974" cy="523220"/>
            </a:xfrm>
            <a:prstGeom prst="rect">
              <a:avLst/>
            </a:prstGeom>
            <a:noFill/>
          </p:spPr>
          <p:txBody>
            <a:bodyPr wrap="square" rtlCol="0">
              <a:spAutoFit/>
            </a:bodyPr>
            <a:lstStyle/>
            <a:p>
              <a:pPr algn="ctr"/>
              <a:r>
                <a:rPr lang="fr-FR" sz="2800" b="1" dirty="0">
                  <a:solidFill>
                    <a:srgbClr val="8268D6"/>
                  </a:solidFill>
                  <a:latin typeface="DM sans" pitchFamily="2" charset="0"/>
                </a:rPr>
                <a:t>Résultat</a:t>
              </a:r>
              <a:r>
                <a:rPr lang="fr-FR" sz="2800" b="1" i="0" u="none" strike="noStrike" dirty="0">
                  <a:solidFill>
                    <a:srgbClr val="8268D6"/>
                  </a:solidFill>
                  <a:effectLst/>
                  <a:latin typeface="DM sans" pitchFamily="2" charset="0"/>
                </a:rPr>
                <a:t> </a:t>
              </a:r>
              <a:r>
                <a:rPr lang="fr-FR" sz="2800" b="1" dirty="0">
                  <a:solidFill>
                    <a:srgbClr val="8268D6"/>
                  </a:solidFill>
                  <a:latin typeface="DM sans" pitchFamily="2" charset="0"/>
                </a:rPr>
                <a:t>4</a:t>
              </a:r>
            </a:p>
          </p:txBody>
        </p:sp>
        <p:sp>
          <p:nvSpPr>
            <p:cNvPr id="14" name="ZoneTexte 13">
              <a:extLst>
                <a:ext uri="{FF2B5EF4-FFF2-40B4-BE49-F238E27FC236}">
                  <a16:creationId xmlns:a16="http://schemas.microsoft.com/office/drawing/2014/main" id="{E1878A87-39AB-E66E-421A-3B8FAC33AEA7}"/>
                </a:ext>
              </a:extLst>
            </p:cNvPr>
            <p:cNvSpPr txBox="1"/>
            <p:nvPr/>
          </p:nvSpPr>
          <p:spPr>
            <a:xfrm>
              <a:off x="6204053" y="1682274"/>
              <a:ext cx="4619935" cy="1729897"/>
            </a:xfrm>
            <a:prstGeom prst="rect">
              <a:avLst/>
            </a:prstGeom>
            <a:noFill/>
          </p:spPr>
          <p:txBody>
            <a:bodyPr wrap="square" rtlCol="0">
              <a:spAutoFit/>
            </a:bodyPr>
            <a:lstStyle/>
            <a:p>
              <a:pPr algn="just">
                <a:lnSpc>
                  <a:spcPct val="107000"/>
                </a:lnSpc>
                <a:spcAft>
                  <a:spcPts val="800"/>
                </a:spcAft>
              </a:pPr>
              <a:r>
                <a:rPr lang="fr-FR" sz="2000" dirty="0">
                  <a:latin typeface="DM sans" pitchFamily="2" charset="0"/>
                  <a:cs typeface="Times New Roman" panose="02020603050405020304" pitchFamily="18" charset="0"/>
                </a:rPr>
                <a:t>En revanche, les autres variables: le </a:t>
              </a:r>
              <a:r>
                <a:rPr lang="fr-FR" sz="2000" b="1" i="1" dirty="0">
                  <a:latin typeface="DM sans" pitchFamily="2" charset="0"/>
                  <a:cs typeface="Times New Roman" panose="02020603050405020304" pitchFamily="18" charset="0"/>
                </a:rPr>
                <a:t>type d’activité </a:t>
              </a:r>
              <a:r>
                <a:rPr lang="fr-FR" sz="2000" dirty="0">
                  <a:latin typeface="DM sans" pitchFamily="2" charset="0"/>
                  <a:cs typeface="Times New Roman" panose="02020603050405020304" pitchFamily="18" charset="0"/>
                </a:rPr>
                <a:t>(</a:t>
              </a:r>
              <a:r>
                <a:rPr lang="fr-FR" sz="2000" dirty="0" err="1">
                  <a:latin typeface="DM sans" pitchFamily="2" charset="0"/>
                  <a:cs typeface="Times New Roman" panose="02020603050405020304" pitchFamily="18" charset="0"/>
                </a:rPr>
                <a:t>srev_c</a:t>
              </a:r>
              <a:r>
                <a:rPr lang="fr-FR" sz="2000" dirty="0">
                  <a:latin typeface="DM sans" pitchFamily="2" charset="0"/>
                  <a:cs typeface="Times New Roman" panose="02020603050405020304" pitchFamily="18" charset="0"/>
                </a:rPr>
                <a:t>), le </a:t>
              </a:r>
              <a:r>
                <a:rPr lang="fr-FR" sz="2000" b="1" i="1" dirty="0">
                  <a:latin typeface="DM sans" pitchFamily="2" charset="0"/>
                  <a:cs typeface="Times New Roman" panose="02020603050405020304" pitchFamily="18" charset="0"/>
                </a:rPr>
                <a:t>type de logement </a:t>
              </a:r>
              <a:r>
                <a:rPr lang="fr-FR" sz="2000" dirty="0">
                  <a:latin typeface="DM sans" pitchFamily="2" charset="0"/>
                  <a:cs typeface="Times New Roman" panose="02020603050405020304" pitchFamily="18" charset="0"/>
                </a:rPr>
                <a:t>(</a:t>
              </a:r>
              <a:r>
                <a:rPr lang="fr-FR" sz="2000" dirty="0" err="1">
                  <a:latin typeface="DM sans" pitchFamily="2" charset="0"/>
                  <a:cs typeface="Times New Roman" panose="02020603050405020304" pitchFamily="18" charset="0"/>
                </a:rPr>
                <a:t>logmt_c</a:t>
              </a:r>
              <a:r>
                <a:rPr lang="fr-FR" sz="2000" dirty="0">
                  <a:latin typeface="DM sans" pitchFamily="2" charset="0"/>
                  <a:cs typeface="Times New Roman" panose="02020603050405020304" pitchFamily="18" charset="0"/>
                </a:rPr>
                <a:t>) et le </a:t>
              </a:r>
              <a:r>
                <a:rPr lang="fr-FR" sz="2000" b="1" i="1" dirty="0">
                  <a:latin typeface="DM sans" pitchFamily="2" charset="0"/>
                  <a:cs typeface="Times New Roman" panose="02020603050405020304" pitchFamily="18" charset="0"/>
                </a:rPr>
                <a:t>sexe</a:t>
              </a:r>
              <a:r>
                <a:rPr lang="fr-FR" sz="2000" dirty="0">
                  <a:latin typeface="DM sans" pitchFamily="2" charset="0"/>
                  <a:cs typeface="Times New Roman" panose="02020603050405020304" pitchFamily="18" charset="0"/>
                </a:rPr>
                <a:t> (</a:t>
              </a:r>
              <a:r>
                <a:rPr lang="fr-FR" sz="2000" dirty="0" err="1">
                  <a:latin typeface="DM sans" pitchFamily="2" charset="0"/>
                  <a:cs typeface="Times New Roman" panose="02020603050405020304" pitchFamily="18" charset="0"/>
                </a:rPr>
                <a:t>sexe_c</a:t>
              </a:r>
              <a:r>
                <a:rPr lang="fr-FR" sz="2000" dirty="0">
                  <a:latin typeface="DM sans" pitchFamily="2" charset="0"/>
                  <a:cs typeface="Times New Roman" panose="02020603050405020304" pitchFamily="18" charset="0"/>
                </a:rPr>
                <a:t>) n’atteignent pas le seuil de signification statistique (p &gt; 0,05), ce qui signifie qu’on ne peut pas affirmer avec suffisamment de confiance qu’elles influencent le revenu dans ce modèle.</a:t>
              </a:r>
            </a:p>
          </p:txBody>
        </p:sp>
      </p:grpSp>
      <p:pic>
        <p:nvPicPr>
          <p:cNvPr id="2" name="Image 1">
            <a:extLst>
              <a:ext uri="{FF2B5EF4-FFF2-40B4-BE49-F238E27FC236}">
                <a16:creationId xmlns:a16="http://schemas.microsoft.com/office/drawing/2014/main" id="{4F78DEA7-7EC2-9E7F-8281-365228BFF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4"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586344BE-6B45-B6B0-BFC1-E0EC7D6B08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18DFE1ED-E001-9CDD-5DB8-3F2E34AADC8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6" name="Image 3" descr="UNIVersite Tana">
            <a:extLst>
              <a:ext uri="{FF2B5EF4-FFF2-40B4-BE49-F238E27FC236}">
                <a16:creationId xmlns:a16="http://schemas.microsoft.com/office/drawing/2014/main" id="{15592EF7-12C1-01A5-06A3-59D5AEE015DF}"/>
              </a:ext>
            </a:extLst>
          </p:cNvPr>
          <p:cNvPicPr>
            <a:picLocks noChangeAspect="1"/>
          </p:cNvPicPr>
          <p:nvPr/>
        </p:nvPicPr>
        <p:blipFill>
          <a:blip r:embed="rId6"/>
          <a:srcRect/>
          <a:stretch>
            <a:fillRect/>
          </a:stretch>
        </p:blipFill>
        <p:spPr>
          <a:xfrm>
            <a:off x="896411" y="64586"/>
            <a:ext cx="708744" cy="637857"/>
          </a:xfrm>
          <a:prstGeom prst="rect">
            <a:avLst/>
          </a:prstGeom>
          <a:noFill/>
          <a:ln cap="flat">
            <a:noFill/>
          </a:ln>
        </p:spPr>
      </p:pic>
    </p:spTree>
    <p:extLst>
      <p:ext uri="{BB962C8B-B14F-4D97-AF65-F5344CB8AC3E}">
        <p14:creationId xmlns:p14="http://schemas.microsoft.com/office/powerpoint/2010/main" val="228167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7815" y="6100395"/>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1914525"/>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0" y="781049"/>
            <a:ext cx="5162550" cy="1133476"/>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687D3723-301A-E0F8-C849-393769318D9B}"/>
              </a:ext>
            </a:extLst>
          </p:cNvPr>
          <p:cNvSpPr txBox="1"/>
          <p:nvPr/>
        </p:nvSpPr>
        <p:spPr>
          <a:xfrm>
            <a:off x="960600" y="934045"/>
            <a:ext cx="3790950" cy="769441"/>
          </a:xfrm>
          <a:prstGeom prst="rect">
            <a:avLst/>
          </a:prstGeom>
          <a:noFill/>
        </p:spPr>
        <p:txBody>
          <a:bodyPr wrap="square" rtlCol="0">
            <a:spAutoFit/>
          </a:bodyPr>
          <a:lstStyle/>
          <a:p>
            <a:r>
              <a:rPr lang="fr-FR" sz="4400" b="1" dirty="0">
                <a:solidFill>
                  <a:schemeClr val="bg1"/>
                </a:solidFill>
                <a:latin typeface="DM sans" pitchFamily="2" charset="0"/>
              </a:rPr>
              <a:t>Sommaire</a:t>
            </a:r>
            <a:endParaRPr lang="fr-FR" sz="4400" dirty="0">
              <a:solidFill>
                <a:schemeClr val="bg1"/>
              </a:solidFill>
              <a:latin typeface="DM sans" pitchFamily="2" charset="0"/>
            </a:endParaRPr>
          </a:p>
        </p:txBody>
      </p:sp>
      <p:sp>
        <p:nvSpPr>
          <p:cNvPr id="17" name="ZoneTexte 16">
            <a:extLst>
              <a:ext uri="{FF2B5EF4-FFF2-40B4-BE49-F238E27FC236}">
                <a16:creationId xmlns:a16="http://schemas.microsoft.com/office/drawing/2014/main" id="{961A9D9C-9DF9-B7D8-1CC9-B6F42ED8B400}"/>
              </a:ext>
            </a:extLst>
          </p:cNvPr>
          <p:cNvSpPr txBox="1"/>
          <p:nvPr/>
        </p:nvSpPr>
        <p:spPr>
          <a:xfrm>
            <a:off x="978161" y="5001726"/>
            <a:ext cx="2070710"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Objectifs</a:t>
            </a:r>
            <a:endParaRPr lang="fr-FR" sz="2400" dirty="0">
              <a:latin typeface="DM sans" pitchFamily="2" charset="0"/>
            </a:endParaRPr>
          </a:p>
        </p:txBody>
      </p:sp>
      <p:sp>
        <p:nvSpPr>
          <p:cNvPr id="18" name="ZoneTexte 17">
            <a:extLst>
              <a:ext uri="{FF2B5EF4-FFF2-40B4-BE49-F238E27FC236}">
                <a16:creationId xmlns:a16="http://schemas.microsoft.com/office/drawing/2014/main" id="{27634EFC-56BE-D218-2C3A-09D82776BCCF}"/>
              </a:ext>
            </a:extLst>
          </p:cNvPr>
          <p:cNvSpPr txBox="1"/>
          <p:nvPr/>
        </p:nvSpPr>
        <p:spPr>
          <a:xfrm>
            <a:off x="931635" y="3162218"/>
            <a:ext cx="3604734"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Problématique</a:t>
            </a:r>
            <a:endParaRPr lang="fr-FR" sz="2400" dirty="0">
              <a:latin typeface="DM sans" pitchFamily="2" charset="0"/>
            </a:endParaRPr>
          </a:p>
        </p:txBody>
      </p:sp>
      <p:sp>
        <p:nvSpPr>
          <p:cNvPr id="19" name="ZoneTexte 18">
            <a:extLst>
              <a:ext uri="{FF2B5EF4-FFF2-40B4-BE49-F238E27FC236}">
                <a16:creationId xmlns:a16="http://schemas.microsoft.com/office/drawing/2014/main" id="{74C0A229-7A4C-1477-EC02-1E5F0A3AA73A}"/>
              </a:ext>
            </a:extLst>
          </p:cNvPr>
          <p:cNvSpPr txBox="1"/>
          <p:nvPr/>
        </p:nvSpPr>
        <p:spPr>
          <a:xfrm>
            <a:off x="960600" y="4072168"/>
            <a:ext cx="3604734"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Revue de littérature</a:t>
            </a:r>
            <a:endParaRPr lang="fr-FR" sz="2400" dirty="0">
              <a:latin typeface="DM sans" pitchFamily="2" charset="0"/>
            </a:endParaRPr>
          </a:p>
        </p:txBody>
      </p:sp>
      <p:sp>
        <p:nvSpPr>
          <p:cNvPr id="20" name="ZoneTexte 19">
            <a:extLst>
              <a:ext uri="{FF2B5EF4-FFF2-40B4-BE49-F238E27FC236}">
                <a16:creationId xmlns:a16="http://schemas.microsoft.com/office/drawing/2014/main" id="{A66FFD52-D771-053C-A35B-0B9B82AA106D}"/>
              </a:ext>
            </a:extLst>
          </p:cNvPr>
          <p:cNvSpPr txBox="1"/>
          <p:nvPr/>
        </p:nvSpPr>
        <p:spPr>
          <a:xfrm>
            <a:off x="931635" y="2275374"/>
            <a:ext cx="3778122" cy="461665"/>
          </a:xfrm>
          <a:prstGeom prst="rect">
            <a:avLst/>
          </a:prstGeom>
          <a:noFill/>
        </p:spPr>
        <p:txBody>
          <a:bodyPr wrap="square" rtlCol="0">
            <a:spAutoFit/>
          </a:bodyPr>
          <a:lstStyle/>
          <a:p>
            <a:r>
              <a:rPr lang="fr-FR" sz="2400" dirty="0">
                <a:solidFill>
                  <a:srgbClr val="221913"/>
                </a:solidFill>
                <a:latin typeface="DM sans" pitchFamily="2" charset="0"/>
              </a:rPr>
              <a:t>Contextes et justification</a:t>
            </a:r>
            <a:endParaRPr lang="fr-FR" sz="2400" dirty="0">
              <a:latin typeface="DM sans" pitchFamily="2" charset="0"/>
            </a:endParaRPr>
          </a:p>
        </p:txBody>
      </p:sp>
      <p:sp>
        <p:nvSpPr>
          <p:cNvPr id="21" name="ZoneTexte 20">
            <a:extLst>
              <a:ext uri="{FF2B5EF4-FFF2-40B4-BE49-F238E27FC236}">
                <a16:creationId xmlns:a16="http://schemas.microsoft.com/office/drawing/2014/main" id="{4969D879-3C36-1C5F-12BA-06A28BA2C130}"/>
              </a:ext>
            </a:extLst>
          </p:cNvPr>
          <p:cNvSpPr txBox="1"/>
          <p:nvPr/>
        </p:nvSpPr>
        <p:spPr>
          <a:xfrm>
            <a:off x="8756935" y="2275374"/>
            <a:ext cx="2792256"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Hypothèses</a:t>
            </a:r>
            <a:endParaRPr lang="fr-FR" sz="2400" dirty="0">
              <a:latin typeface="DM sans" pitchFamily="2" charset="0"/>
            </a:endParaRPr>
          </a:p>
        </p:txBody>
      </p:sp>
      <p:sp>
        <p:nvSpPr>
          <p:cNvPr id="24" name="ZoneTexte 23">
            <a:extLst>
              <a:ext uri="{FF2B5EF4-FFF2-40B4-BE49-F238E27FC236}">
                <a16:creationId xmlns:a16="http://schemas.microsoft.com/office/drawing/2014/main" id="{EDB212B0-5EA5-1A51-A357-120DDE5A6B35}"/>
              </a:ext>
            </a:extLst>
          </p:cNvPr>
          <p:cNvSpPr txBox="1"/>
          <p:nvPr/>
        </p:nvSpPr>
        <p:spPr>
          <a:xfrm>
            <a:off x="8769865" y="4068116"/>
            <a:ext cx="3604734" cy="461665"/>
          </a:xfrm>
          <a:prstGeom prst="rect">
            <a:avLst/>
          </a:prstGeom>
          <a:noFill/>
        </p:spPr>
        <p:txBody>
          <a:bodyPr wrap="square" rtlCol="0">
            <a:spAutoFit/>
          </a:bodyPr>
          <a:lstStyle/>
          <a:p>
            <a:r>
              <a:rPr lang="fr-FR" sz="2400" dirty="0">
                <a:solidFill>
                  <a:srgbClr val="221913"/>
                </a:solidFill>
                <a:latin typeface="DM sans" pitchFamily="2" charset="0"/>
              </a:rPr>
              <a:t>Résultats préliminaires </a:t>
            </a:r>
            <a:endParaRPr lang="fr-FR" sz="2400" dirty="0">
              <a:latin typeface="DM sans" pitchFamily="2" charset="0"/>
            </a:endParaRPr>
          </a:p>
        </p:txBody>
      </p:sp>
      <p:sp>
        <p:nvSpPr>
          <p:cNvPr id="33" name="ZoneTexte 32">
            <a:extLst>
              <a:ext uri="{FF2B5EF4-FFF2-40B4-BE49-F238E27FC236}">
                <a16:creationId xmlns:a16="http://schemas.microsoft.com/office/drawing/2014/main" id="{C4F9A135-ED42-5719-F123-B3C69E657488}"/>
              </a:ext>
            </a:extLst>
          </p:cNvPr>
          <p:cNvSpPr txBox="1"/>
          <p:nvPr/>
        </p:nvSpPr>
        <p:spPr>
          <a:xfrm>
            <a:off x="464211" y="4943841"/>
            <a:ext cx="485774" cy="461665"/>
          </a:xfrm>
          <a:prstGeom prst="rect">
            <a:avLst/>
          </a:prstGeom>
          <a:noFill/>
        </p:spPr>
        <p:txBody>
          <a:bodyPr wrap="square" rtlCol="0">
            <a:spAutoFit/>
          </a:bodyPr>
          <a:lstStyle/>
          <a:p>
            <a:r>
              <a:rPr lang="fr-FR" sz="2400" b="1" i="0" u="none" strike="noStrike" dirty="0">
                <a:solidFill>
                  <a:srgbClr val="ED874E"/>
                </a:solidFill>
                <a:effectLst/>
                <a:latin typeface="DM sans" pitchFamily="2" charset="0"/>
              </a:rPr>
              <a:t>4</a:t>
            </a:r>
            <a:endParaRPr lang="fr-FR" sz="2400" b="1" dirty="0">
              <a:solidFill>
                <a:srgbClr val="ED874E"/>
              </a:solidFill>
              <a:latin typeface="DM sans" pitchFamily="2" charset="0"/>
            </a:endParaRPr>
          </a:p>
        </p:txBody>
      </p:sp>
      <p:sp>
        <p:nvSpPr>
          <p:cNvPr id="34" name="ZoneTexte 33">
            <a:extLst>
              <a:ext uri="{FF2B5EF4-FFF2-40B4-BE49-F238E27FC236}">
                <a16:creationId xmlns:a16="http://schemas.microsoft.com/office/drawing/2014/main" id="{293C7ACD-995D-C14C-EB3E-C3740DD2BD1D}"/>
              </a:ext>
            </a:extLst>
          </p:cNvPr>
          <p:cNvSpPr txBox="1"/>
          <p:nvPr/>
        </p:nvSpPr>
        <p:spPr>
          <a:xfrm>
            <a:off x="474941" y="3155510"/>
            <a:ext cx="485774" cy="461665"/>
          </a:xfrm>
          <a:prstGeom prst="rect">
            <a:avLst/>
          </a:prstGeom>
          <a:noFill/>
        </p:spPr>
        <p:txBody>
          <a:bodyPr wrap="square" rtlCol="0">
            <a:spAutoFit/>
          </a:bodyPr>
          <a:lstStyle/>
          <a:p>
            <a:r>
              <a:rPr lang="fr-FR" sz="2400" b="1" i="0" u="none" strike="noStrike" dirty="0">
                <a:solidFill>
                  <a:srgbClr val="ED874E"/>
                </a:solidFill>
                <a:effectLst/>
                <a:latin typeface="DM sans" pitchFamily="2" charset="0"/>
              </a:rPr>
              <a:t>2</a:t>
            </a:r>
            <a:endParaRPr lang="fr-FR" sz="2400" b="1" dirty="0">
              <a:solidFill>
                <a:srgbClr val="ED874E"/>
              </a:solidFill>
              <a:latin typeface="DM sans" pitchFamily="2" charset="0"/>
            </a:endParaRPr>
          </a:p>
        </p:txBody>
      </p:sp>
      <p:sp>
        <p:nvSpPr>
          <p:cNvPr id="35" name="ZoneTexte 34">
            <a:extLst>
              <a:ext uri="{FF2B5EF4-FFF2-40B4-BE49-F238E27FC236}">
                <a16:creationId xmlns:a16="http://schemas.microsoft.com/office/drawing/2014/main" id="{BFD84ECA-E37E-8B05-9C9D-19F4F5109E21}"/>
              </a:ext>
            </a:extLst>
          </p:cNvPr>
          <p:cNvSpPr txBox="1"/>
          <p:nvPr/>
        </p:nvSpPr>
        <p:spPr>
          <a:xfrm>
            <a:off x="492387" y="4053375"/>
            <a:ext cx="485774" cy="461665"/>
          </a:xfrm>
          <a:prstGeom prst="rect">
            <a:avLst/>
          </a:prstGeom>
          <a:noFill/>
        </p:spPr>
        <p:txBody>
          <a:bodyPr wrap="square" rtlCol="0">
            <a:spAutoFit/>
          </a:bodyPr>
          <a:lstStyle/>
          <a:p>
            <a:r>
              <a:rPr lang="fr-FR" sz="2400" b="1" i="0" u="none" strike="noStrike" dirty="0">
                <a:solidFill>
                  <a:srgbClr val="ED874E"/>
                </a:solidFill>
                <a:effectLst/>
                <a:latin typeface="DM sans" pitchFamily="2" charset="0"/>
              </a:rPr>
              <a:t>3</a:t>
            </a:r>
            <a:endParaRPr lang="fr-FR" sz="2400" b="1" dirty="0">
              <a:solidFill>
                <a:srgbClr val="ED874E"/>
              </a:solidFill>
              <a:latin typeface="DM sans" pitchFamily="2" charset="0"/>
            </a:endParaRPr>
          </a:p>
        </p:txBody>
      </p:sp>
      <p:sp>
        <p:nvSpPr>
          <p:cNvPr id="36" name="ZoneTexte 35">
            <a:extLst>
              <a:ext uri="{FF2B5EF4-FFF2-40B4-BE49-F238E27FC236}">
                <a16:creationId xmlns:a16="http://schemas.microsoft.com/office/drawing/2014/main" id="{FA39E4A9-9C64-50DB-46ED-F4F46A3F76B8}"/>
              </a:ext>
            </a:extLst>
          </p:cNvPr>
          <p:cNvSpPr txBox="1"/>
          <p:nvPr/>
        </p:nvSpPr>
        <p:spPr>
          <a:xfrm>
            <a:off x="529589" y="2255152"/>
            <a:ext cx="485775" cy="461665"/>
          </a:xfrm>
          <a:prstGeom prst="rect">
            <a:avLst/>
          </a:prstGeom>
          <a:noFill/>
        </p:spPr>
        <p:txBody>
          <a:bodyPr wrap="square" rtlCol="0">
            <a:spAutoFit/>
          </a:bodyPr>
          <a:lstStyle/>
          <a:p>
            <a:r>
              <a:rPr lang="fr-FR" sz="2400" b="1" i="0" u="none" strike="noStrike" dirty="0">
                <a:solidFill>
                  <a:srgbClr val="ED874E"/>
                </a:solidFill>
                <a:effectLst/>
                <a:latin typeface="DM sans" pitchFamily="2" charset="0"/>
              </a:rPr>
              <a:t>1</a:t>
            </a:r>
            <a:endParaRPr lang="fr-FR" sz="2400" b="1" dirty="0">
              <a:solidFill>
                <a:srgbClr val="ED874E"/>
              </a:solidFill>
              <a:latin typeface="DM sans" pitchFamily="2" charset="0"/>
            </a:endParaRPr>
          </a:p>
        </p:txBody>
      </p:sp>
      <p:sp>
        <p:nvSpPr>
          <p:cNvPr id="37" name="ZoneTexte 36">
            <a:extLst>
              <a:ext uri="{FF2B5EF4-FFF2-40B4-BE49-F238E27FC236}">
                <a16:creationId xmlns:a16="http://schemas.microsoft.com/office/drawing/2014/main" id="{54B1BF4C-CF7E-9E75-D381-101245A864DE}"/>
              </a:ext>
            </a:extLst>
          </p:cNvPr>
          <p:cNvSpPr txBox="1"/>
          <p:nvPr/>
        </p:nvSpPr>
        <p:spPr>
          <a:xfrm>
            <a:off x="8435899" y="2267549"/>
            <a:ext cx="485774" cy="461665"/>
          </a:xfrm>
          <a:prstGeom prst="rect">
            <a:avLst/>
          </a:prstGeom>
          <a:noFill/>
        </p:spPr>
        <p:txBody>
          <a:bodyPr wrap="square" rtlCol="0">
            <a:spAutoFit/>
          </a:bodyPr>
          <a:lstStyle/>
          <a:p>
            <a:r>
              <a:rPr lang="fr-FR" sz="2400" b="1" i="0" u="none" strike="noStrike" dirty="0">
                <a:solidFill>
                  <a:srgbClr val="ED874E"/>
                </a:solidFill>
                <a:effectLst/>
                <a:latin typeface="DM sans" pitchFamily="2" charset="0"/>
              </a:rPr>
              <a:t>5</a:t>
            </a:r>
            <a:endParaRPr lang="fr-FR" sz="2400" b="1" dirty="0">
              <a:solidFill>
                <a:srgbClr val="ED874E"/>
              </a:solidFill>
              <a:latin typeface="DM sans" pitchFamily="2" charset="0"/>
            </a:endParaRPr>
          </a:p>
        </p:txBody>
      </p:sp>
      <p:sp>
        <p:nvSpPr>
          <p:cNvPr id="39" name="ZoneTexte 38">
            <a:extLst>
              <a:ext uri="{FF2B5EF4-FFF2-40B4-BE49-F238E27FC236}">
                <a16:creationId xmlns:a16="http://schemas.microsoft.com/office/drawing/2014/main" id="{84E570EE-A183-B5AF-11BF-BF9D55F6CA89}"/>
              </a:ext>
            </a:extLst>
          </p:cNvPr>
          <p:cNvSpPr txBox="1"/>
          <p:nvPr/>
        </p:nvSpPr>
        <p:spPr>
          <a:xfrm>
            <a:off x="8435898" y="4068116"/>
            <a:ext cx="485774" cy="461665"/>
          </a:xfrm>
          <a:prstGeom prst="rect">
            <a:avLst/>
          </a:prstGeom>
          <a:noFill/>
        </p:spPr>
        <p:txBody>
          <a:bodyPr wrap="square" rtlCol="0">
            <a:spAutoFit/>
          </a:bodyPr>
          <a:lstStyle/>
          <a:p>
            <a:r>
              <a:rPr lang="fr-FR" sz="2400" b="1" dirty="0">
                <a:solidFill>
                  <a:srgbClr val="ED874E"/>
                </a:solidFill>
                <a:latin typeface="DM sans" pitchFamily="2" charset="0"/>
              </a:rPr>
              <a:t>7</a:t>
            </a:r>
          </a:p>
        </p:txBody>
      </p:sp>
      <p:sp>
        <p:nvSpPr>
          <p:cNvPr id="40" name="ZoneTexte 39">
            <a:extLst>
              <a:ext uri="{FF2B5EF4-FFF2-40B4-BE49-F238E27FC236}">
                <a16:creationId xmlns:a16="http://schemas.microsoft.com/office/drawing/2014/main" id="{EE7A24B9-4537-2D92-103B-502AE61E4387}"/>
              </a:ext>
            </a:extLst>
          </p:cNvPr>
          <p:cNvSpPr txBox="1"/>
          <p:nvPr/>
        </p:nvSpPr>
        <p:spPr>
          <a:xfrm>
            <a:off x="8425380" y="5001797"/>
            <a:ext cx="485774" cy="461665"/>
          </a:xfrm>
          <a:prstGeom prst="rect">
            <a:avLst/>
          </a:prstGeom>
          <a:noFill/>
        </p:spPr>
        <p:txBody>
          <a:bodyPr wrap="square" rtlCol="0">
            <a:spAutoFit/>
          </a:bodyPr>
          <a:lstStyle/>
          <a:p>
            <a:r>
              <a:rPr lang="fr-FR" sz="2400" b="1" dirty="0">
                <a:solidFill>
                  <a:srgbClr val="ED874E"/>
                </a:solidFill>
                <a:latin typeface="DM sans" pitchFamily="2" charset="0"/>
              </a:rPr>
              <a:t>8</a:t>
            </a:r>
          </a:p>
        </p:txBody>
      </p:sp>
      <p:sp>
        <p:nvSpPr>
          <p:cNvPr id="43" name="ZoneTexte 42">
            <a:extLst>
              <a:ext uri="{FF2B5EF4-FFF2-40B4-BE49-F238E27FC236}">
                <a16:creationId xmlns:a16="http://schemas.microsoft.com/office/drawing/2014/main" id="{6CC2F475-D68D-264C-3C2E-92A2ADC2CCE7}"/>
              </a:ext>
            </a:extLst>
          </p:cNvPr>
          <p:cNvSpPr txBox="1"/>
          <p:nvPr/>
        </p:nvSpPr>
        <p:spPr>
          <a:xfrm>
            <a:off x="8754261" y="3162218"/>
            <a:ext cx="3165469" cy="461665"/>
          </a:xfrm>
          <a:prstGeom prst="rect">
            <a:avLst/>
          </a:prstGeom>
          <a:noFill/>
        </p:spPr>
        <p:txBody>
          <a:bodyPr wrap="square" rtlCol="0">
            <a:spAutoFit/>
          </a:bodyPr>
          <a:lstStyle/>
          <a:p>
            <a:r>
              <a:rPr lang="fr-FR" sz="2400" dirty="0">
                <a:solidFill>
                  <a:srgbClr val="221913"/>
                </a:solidFill>
                <a:latin typeface="DM sans" pitchFamily="2" charset="0"/>
              </a:rPr>
              <a:t>O</a:t>
            </a:r>
            <a:r>
              <a:rPr lang="fr-FR" sz="2400" b="0" i="0" u="none" strike="noStrike" dirty="0">
                <a:solidFill>
                  <a:srgbClr val="221913"/>
                </a:solidFill>
                <a:effectLst/>
                <a:latin typeface="DM sans" pitchFamily="2" charset="0"/>
              </a:rPr>
              <a:t>utils et Méthodes</a:t>
            </a:r>
            <a:endParaRPr lang="fr-FR" sz="2400" dirty="0">
              <a:latin typeface="DM sans" pitchFamily="2" charset="0"/>
            </a:endParaRPr>
          </a:p>
        </p:txBody>
      </p:sp>
      <p:sp>
        <p:nvSpPr>
          <p:cNvPr id="44" name="ZoneTexte 43">
            <a:extLst>
              <a:ext uri="{FF2B5EF4-FFF2-40B4-BE49-F238E27FC236}">
                <a16:creationId xmlns:a16="http://schemas.microsoft.com/office/drawing/2014/main" id="{E500EBF6-0DBC-E9A4-65DF-401201E2BBA5}"/>
              </a:ext>
            </a:extLst>
          </p:cNvPr>
          <p:cNvSpPr txBox="1"/>
          <p:nvPr/>
        </p:nvSpPr>
        <p:spPr>
          <a:xfrm>
            <a:off x="8428083" y="3155510"/>
            <a:ext cx="485775" cy="461665"/>
          </a:xfrm>
          <a:prstGeom prst="rect">
            <a:avLst/>
          </a:prstGeom>
          <a:noFill/>
        </p:spPr>
        <p:txBody>
          <a:bodyPr wrap="square" rtlCol="0">
            <a:spAutoFit/>
          </a:bodyPr>
          <a:lstStyle/>
          <a:p>
            <a:r>
              <a:rPr lang="fr-FR" sz="2400" b="1" dirty="0">
                <a:solidFill>
                  <a:srgbClr val="ED874E"/>
                </a:solidFill>
                <a:latin typeface="DM sans" pitchFamily="2" charset="0"/>
              </a:rPr>
              <a:t>6</a:t>
            </a:r>
          </a:p>
        </p:txBody>
      </p:sp>
      <p:sp>
        <p:nvSpPr>
          <p:cNvPr id="2" name="ZoneTexte 1">
            <a:extLst>
              <a:ext uri="{FF2B5EF4-FFF2-40B4-BE49-F238E27FC236}">
                <a16:creationId xmlns:a16="http://schemas.microsoft.com/office/drawing/2014/main" id="{17BA5662-855A-BCEF-FE71-44AC6B1CCC59}"/>
              </a:ext>
            </a:extLst>
          </p:cNvPr>
          <p:cNvSpPr txBox="1"/>
          <p:nvPr/>
        </p:nvSpPr>
        <p:spPr>
          <a:xfrm>
            <a:off x="8762665" y="5001727"/>
            <a:ext cx="3604734"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Conclusions</a:t>
            </a:r>
            <a:endParaRPr lang="fr-FR" sz="2400" dirty="0">
              <a:latin typeface="DM sans" pitchFamily="2" charset="0"/>
            </a:endParaRPr>
          </a:p>
        </p:txBody>
      </p:sp>
      <p:pic>
        <p:nvPicPr>
          <p:cNvPr id="7" name="Image 6">
            <a:extLst>
              <a:ext uri="{FF2B5EF4-FFF2-40B4-BE49-F238E27FC236}">
                <a16:creationId xmlns:a16="http://schemas.microsoft.com/office/drawing/2014/main" id="{87090A50-DCE3-C2BA-D659-C7B9CB900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8"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8DD892B5-EF9C-F3AE-A399-0934058B8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9666BC72-14D6-D4A5-E21E-C9924607F64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12" name="Image 3" descr="UNIVersite Tana">
            <a:extLst>
              <a:ext uri="{FF2B5EF4-FFF2-40B4-BE49-F238E27FC236}">
                <a16:creationId xmlns:a16="http://schemas.microsoft.com/office/drawing/2014/main" id="{E6145751-0FD7-21F0-9608-62EB25F4ECE3}"/>
              </a:ext>
            </a:extLst>
          </p:cNvPr>
          <p:cNvPicPr>
            <a:picLocks noChangeAspect="1"/>
          </p:cNvPicPr>
          <p:nvPr/>
        </p:nvPicPr>
        <p:blipFill>
          <a:blip r:embed="rId6"/>
          <a:srcRect/>
          <a:stretch>
            <a:fillRect/>
          </a:stretch>
        </p:blipFill>
        <p:spPr>
          <a:xfrm>
            <a:off x="896411" y="64586"/>
            <a:ext cx="708744" cy="637857"/>
          </a:xfrm>
          <a:prstGeom prst="rect">
            <a:avLst/>
          </a:prstGeom>
          <a:noFill/>
          <a:ln cap="flat">
            <a:noFill/>
          </a:ln>
        </p:spPr>
      </p:pic>
      <p:pic>
        <p:nvPicPr>
          <p:cNvPr id="14" name="Image 13">
            <a:extLst>
              <a:ext uri="{FF2B5EF4-FFF2-40B4-BE49-F238E27FC236}">
                <a16:creationId xmlns:a16="http://schemas.microsoft.com/office/drawing/2014/main" id="{B840A3C2-4A73-7609-F48D-4111CF373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2028" y="1953600"/>
            <a:ext cx="3604734" cy="4101497"/>
          </a:xfrm>
          <a:prstGeom prst="rect">
            <a:avLst/>
          </a:prstGeom>
        </p:spPr>
      </p:pic>
    </p:spTree>
    <p:extLst>
      <p:ext uri="{BB962C8B-B14F-4D97-AF65-F5344CB8AC3E}">
        <p14:creationId xmlns:p14="http://schemas.microsoft.com/office/powerpoint/2010/main" val="576348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F3F8B6-9B77-E37D-F690-0AFE795DFF5E}"/>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D028B28B-2053-73B1-9605-F5353F68FED1}"/>
              </a:ext>
            </a:extLst>
          </p:cNvPr>
          <p:cNvSpPr/>
          <p:nvPr/>
        </p:nvSpPr>
        <p:spPr>
          <a:xfrm>
            <a:off x="0" y="942361"/>
            <a:ext cx="12192000" cy="5419362"/>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BE5D42E1-E8A7-AF4C-A362-FEF158A1F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4"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9A655326-094C-4607-8FED-4836B550C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F0154BC-C487-64F6-1DE5-0A2DCBB1D61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6" name="Image 3" descr="UNIVersite Tana">
            <a:extLst>
              <a:ext uri="{FF2B5EF4-FFF2-40B4-BE49-F238E27FC236}">
                <a16:creationId xmlns:a16="http://schemas.microsoft.com/office/drawing/2014/main" id="{2203D96D-7E35-0DAA-D630-D789F670706C}"/>
              </a:ext>
            </a:extLst>
          </p:cNvPr>
          <p:cNvPicPr>
            <a:picLocks noChangeAspect="1"/>
          </p:cNvPicPr>
          <p:nvPr/>
        </p:nvPicPr>
        <p:blipFill>
          <a:blip r:embed="rId6"/>
          <a:srcRect/>
          <a:stretch>
            <a:fillRect/>
          </a:stretch>
        </p:blipFill>
        <p:spPr>
          <a:xfrm>
            <a:off x="896411" y="64586"/>
            <a:ext cx="708744" cy="637857"/>
          </a:xfrm>
          <a:prstGeom prst="rect">
            <a:avLst/>
          </a:prstGeom>
          <a:noFill/>
          <a:ln cap="flat">
            <a:noFill/>
          </a:ln>
        </p:spPr>
      </p:pic>
      <p:sp>
        <p:nvSpPr>
          <p:cNvPr id="3" name="ZoneTexte 2">
            <a:extLst>
              <a:ext uri="{FF2B5EF4-FFF2-40B4-BE49-F238E27FC236}">
                <a16:creationId xmlns:a16="http://schemas.microsoft.com/office/drawing/2014/main" id="{71DBD92E-E4FE-0CD6-E334-20AB71613DBB}"/>
              </a:ext>
            </a:extLst>
          </p:cNvPr>
          <p:cNvSpPr txBox="1"/>
          <p:nvPr/>
        </p:nvSpPr>
        <p:spPr>
          <a:xfrm>
            <a:off x="9690324" y="4332853"/>
            <a:ext cx="2074987" cy="954107"/>
          </a:xfrm>
          <a:prstGeom prst="rect">
            <a:avLst/>
          </a:prstGeom>
          <a:solidFill>
            <a:srgbClr val="92D050"/>
          </a:solidFill>
          <a:ln w="38100">
            <a:solidFill>
              <a:srgbClr val="00B0F0"/>
            </a:solidFill>
            <a:prstDash val="dash"/>
          </a:ln>
        </p:spPr>
        <p:txBody>
          <a:bodyPr wrap="square" rtlCol="0">
            <a:spAutoFit/>
          </a:bodyPr>
          <a:lstStyle/>
          <a:p>
            <a:pPr algn="ctr"/>
            <a:r>
              <a:rPr lang="fr-FR" sz="2800" b="1" dirty="0">
                <a:solidFill>
                  <a:schemeClr val="bg1"/>
                </a:solidFill>
                <a:latin typeface="DM sans" pitchFamily="2" charset="0"/>
              </a:rPr>
              <a:t>En partie confirmée</a:t>
            </a:r>
            <a:endParaRPr lang="fr-FR" sz="3600" b="1" dirty="0">
              <a:solidFill>
                <a:schemeClr val="bg1"/>
              </a:solidFill>
              <a:latin typeface="DM sans" pitchFamily="2" charset="0"/>
            </a:endParaRPr>
          </a:p>
        </p:txBody>
      </p:sp>
      <p:sp>
        <p:nvSpPr>
          <p:cNvPr id="10" name="ZoneTexte 9">
            <a:extLst>
              <a:ext uri="{FF2B5EF4-FFF2-40B4-BE49-F238E27FC236}">
                <a16:creationId xmlns:a16="http://schemas.microsoft.com/office/drawing/2014/main" id="{6BC35486-1ED9-B996-DD4A-0630DDD72140}"/>
              </a:ext>
            </a:extLst>
          </p:cNvPr>
          <p:cNvSpPr txBox="1"/>
          <p:nvPr/>
        </p:nvSpPr>
        <p:spPr>
          <a:xfrm>
            <a:off x="3295881" y="1442211"/>
            <a:ext cx="6018360" cy="1815882"/>
          </a:xfrm>
          <a:prstGeom prst="rect">
            <a:avLst/>
          </a:prstGeom>
          <a:noFill/>
        </p:spPr>
        <p:txBody>
          <a:bodyPr wrap="square" rtlCol="0">
            <a:spAutoFit/>
          </a:bodyPr>
          <a:lstStyle/>
          <a:p>
            <a:pPr lvl="0" algn="just"/>
            <a:r>
              <a:rPr lang="fr-FR" sz="2800" b="1" dirty="0">
                <a:solidFill>
                  <a:srgbClr val="FFFF00"/>
                </a:solidFill>
                <a:effectLst>
                  <a:outerShdw blurRad="38100" dist="38100" dir="2700000" algn="tl">
                    <a:srgbClr val="000000">
                      <a:alpha val="43137"/>
                    </a:srgbClr>
                  </a:outerShdw>
                </a:effectLst>
                <a:latin typeface="DM sans"/>
              </a:rPr>
              <a:t>La participation des paysans à la prise de décision contribue à l’efficacité de la gouvernance locale</a:t>
            </a:r>
          </a:p>
        </p:txBody>
      </p:sp>
      <p:sp>
        <p:nvSpPr>
          <p:cNvPr id="11" name="ZoneTexte 10">
            <a:extLst>
              <a:ext uri="{FF2B5EF4-FFF2-40B4-BE49-F238E27FC236}">
                <a16:creationId xmlns:a16="http://schemas.microsoft.com/office/drawing/2014/main" id="{75A0C557-AF12-024E-6C11-4B7AADDD3F38}"/>
              </a:ext>
            </a:extLst>
          </p:cNvPr>
          <p:cNvSpPr txBox="1"/>
          <p:nvPr/>
        </p:nvSpPr>
        <p:spPr>
          <a:xfrm>
            <a:off x="3163533" y="4117410"/>
            <a:ext cx="6150708" cy="1384995"/>
          </a:xfrm>
          <a:prstGeom prst="rect">
            <a:avLst/>
          </a:prstGeom>
          <a:noFill/>
        </p:spPr>
        <p:txBody>
          <a:bodyPr wrap="square" rtlCol="0">
            <a:spAutoFit/>
          </a:bodyPr>
          <a:lstStyle/>
          <a:p>
            <a:pPr lvl="0" algn="just"/>
            <a:r>
              <a:rPr lang="fr-FR" sz="2800" b="1" dirty="0">
                <a:solidFill>
                  <a:srgbClr val="FFFF00"/>
                </a:solidFill>
                <a:effectLst>
                  <a:outerShdw blurRad="38100" dist="38100" dir="2700000" algn="tl">
                    <a:srgbClr val="000000">
                      <a:alpha val="43137"/>
                    </a:srgbClr>
                  </a:outerShdw>
                </a:effectLst>
                <a:latin typeface="DM sans"/>
                <a:ea typeface="Calibri" panose="020F0502020204030204" pitchFamily="34" charset="0"/>
              </a:rPr>
              <a:t>L’efficacité de la gouvernance locale améliore le niveau de vie des paysans</a:t>
            </a:r>
          </a:p>
        </p:txBody>
      </p:sp>
      <p:sp>
        <p:nvSpPr>
          <p:cNvPr id="13" name="ZoneTexte 12">
            <a:extLst>
              <a:ext uri="{FF2B5EF4-FFF2-40B4-BE49-F238E27FC236}">
                <a16:creationId xmlns:a16="http://schemas.microsoft.com/office/drawing/2014/main" id="{25D0C1F7-8684-C440-CFEC-C20BC6C1DBB9}"/>
              </a:ext>
            </a:extLst>
          </p:cNvPr>
          <p:cNvSpPr txBox="1"/>
          <p:nvPr/>
        </p:nvSpPr>
        <p:spPr>
          <a:xfrm>
            <a:off x="426689" y="4548297"/>
            <a:ext cx="2493110" cy="523220"/>
          </a:xfrm>
          <a:prstGeom prst="rect">
            <a:avLst/>
          </a:prstGeom>
          <a:noFill/>
        </p:spPr>
        <p:txBody>
          <a:bodyPr wrap="square" rtlCol="0">
            <a:spAutoFit/>
          </a:bodyPr>
          <a:lstStyle/>
          <a:p>
            <a:pPr algn="ctr"/>
            <a:r>
              <a:rPr lang="fr-FR" sz="2800" b="1" dirty="0">
                <a:latin typeface="DM sans" pitchFamily="2" charset="0"/>
              </a:rPr>
              <a:t>Hypothèse 2 </a:t>
            </a:r>
          </a:p>
        </p:txBody>
      </p:sp>
      <p:sp>
        <p:nvSpPr>
          <p:cNvPr id="16" name="ZoneTexte 15">
            <a:extLst>
              <a:ext uri="{FF2B5EF4-FFF2-40B4-BE49-F238E27FC236}">
                <a16:creationId xmlns:a16="http://schemas.microsoft.com/office/drawing/2014/main" id="{59D33F40-0360-1E54-5C5B-F9497C22A990}"/>
              </a:ext>
            </a:extLst>
          </p:cNvPr>
          <p:cNvSpPr txBox="1"/>
          <p:nvPr/>
        </p:nvSpPr>
        <p:spPr>
          <a:xfrm>
            <a:off x="426689" y="2022632"/>
            <a:ext cx="2493110" cy="523220"/>
          </a:xfrm>
          <a:prstGeom prst="rect">
            <a:avLst/>
          </a:prstGeom>
          <a:noFill/>
        </p:spPr>
        <p:txBody>
          <a:bodyPr wrap="square" rtlCol="0">
            <a:spAutoFit/>
          </a:bodyPr>
          <a:lstStyle/>
          <a:p>
            <a:pPr algn="ctr"/>
            <a:r>
              <a:rPr lang="fr-FR" sz="2800" b="1" dirty="0">
                <a:latin typeface="DM sans" pitchFamily="2" charset="0"/>
              </a:rPr>
              <a:t>Hypothèse 1 </a:t>
            </a:r>
          </a:p>
        </p:txBody>
      </p:sp>
      <p:sp>
        <p:nvSpPr>
          <p:cNvPr id="17" name="ZoneTexte 16">
            <a:extLst>
              <a:ext uri="{FF2B5EF4-FFF2-40B4-BE49-F238E27FC236}">
                <a16:creationId xmlns:a16="http://schemas.microsoft.com/office/drawing/2014/main" id="{F4E1D468-F3C4-80D4-9B34-043F77466129}"/>
              </a:ext>
            </a:extLst>
          </p:cNvPr>
          <p:cNvSpPr txBox="1"/>
          <p:nvPr/>
        </p:nvSpPr>
        <p:spPr>
          <a:xfrm>
            <a:off x="9690324" y="1826932"/>
            <a:ext cx="2244288" cy="523220"/>
          </a:xfrm>
          <a:prstGeom prst="rect">
            <a:avLst/>
          </a:prstGeom>
          <a:solidFill>
            <a:srgbClr val="FF0000"/>
          </a:solidFill>
          <a:ln w="38100">
            <a:solidFill>
              <a:srgbClr val="FF0000"/>
            </a:solidFill>
            <a:prstDash val="solid"/>
          </a:ln>
        </p:spPr>
        <p:txBody>
          <a:bodyPr wrap="square" rtlCol="0">
            <a:spAutoFit/>
          </a:bodyPr>
          <a:lstStyle/>
          <a:p>
            <a:pPr algn="ctr"/>
            <a:r>
              <a:rPr lang="fr-FR" sz="2800" b="1" dirty="0">
                <a:solidFill>
                  <a:schemeClr val="bg1"/>
                </a:solidFill>
                <a:latin typeface="DM sans" pitchFamily="2" charset="0"/>
              </a:rPr>
              <a:t>CONFIRMEE</a:t>
            </a:r>
            <a:endParaRPr lang="fr-FR" sz="3600" b="1" dirty="0">
              <a:solidFill>
                <a:schemeClr val="bg1"/>
              </a:solidFill>
              <a:latin typeface="DM sans" pitchFamily="2" charset="0"/>
            </a:endParaRPr>
          </a:p>
        </p:txBody>
      </p:sp>
    </p:spTree>
    <p:extLst>
      <p:ext uri="{BB962C8B-B14F-4D97-AF65-F5344CB8AC3E}">
        <p14:creationId xmlns:p14="http://schemas.microsoft.com/office/powerpoint/2010/main" val="4204136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2175436" y="63304"/>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2461846"/>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7D095710-53EB-8EB9-4F21-DE96679ED79F}"/>
              </a:ext>
            </a:extLst>
          </p:cNvPr>
          <p:cNvSpPr txBox="1"/>
          <p:nvPr/>
        </p:nvSpPr>
        <p:spPr>
          <a:xfrm>
            <a:off x="-34655" y="3626953"/>
            <a:ext cx="12115289" cy="2848537"/>
          </a:xfrm>
          <a:prstGeom prst="rect">
            <a:avLst/>
          </a:prstGeom>
          <a:noFill/>
        </p:spPr>
        <p:txBody>
          <a:bodyPr wrap="square" rtlCol="0">
            <a:spAutoFit/>
          </a:bodyPr>
          <a:lstStyle/>
          <a:p>
            <a:pPr marL="342900" indent="-342900" algn="just">
              <a:lnSpc>
                <a:spcPct val="107000"/>
              </a:lnSpc>
              <a:spcAft>
                <a:spcPts val="1200"/>
              </a:spcAft>
              <a:buFont typeface="Arial" panose="020B0604020202020204" pitchFamily="34" charset="0"/>
              <a:buChar char="•"/>
            </a:pPr>
            <a:r>
              <a:rPr lang="fr-FR" sz="2000" dirty="0">
                <a:latin typeface="DM sans"/>
              </a:rPr>
              <a:t>Le Système d’Alerte Prompte (SAP) faisant partie de la gouvernance locale conditionne la performance de la dite gouvernance et a un impact réel et favorable sur le revenu.</a:t>
            </a:r>
          </a:p>
          <a:p>
            <a:pPr marL="342900" indent="-342900" algn="just">
              <a:lnSpc>
                <a:spcPct val="107000"/>
              </a:lnSpc>
              <a:spcAft>
                <a:spcPts val="1200"/>
              </a:spcAft>
              <a:buFont typeface="Arial" panose="020B0604020202020204" pitchFamily="34" charset="0"/>
              <a:buChar char="•"/>
            </a:pPr>
            <a:r>
              <a:rPr lang="fr-FR" sz="2000" dirty="0">
                <a:latin typeface="Open Sans" panose="020B0606030504020204" pitchFamily="34" charset="0"/>
                <a:ea typeface="Open Sans" panose="020B0606030504020204" pitchFamily="34" charset="0"/>
                <a:cs typeface="Open Sans" panose="020B0606030504020204" pitchFamily="34" charset="0"/>
              </a:rPr>
              <a:t>La vulnérabilité aux cyclones dépend des conditions matérielles, alors qu'à </a:t>
            </a:r>
            <a:r>
              <a:rPr lang="fr-FR" sz="2000" dirty="0" err="1">
                <a:latin typeface="Open Sans" panose="020B0606030504020204" pitchFamily="34" charset="0"/>
                <a:ea typeface="Open Sans" panose="020B0606030504020204" pitchFamily="34" charset="0"/>
                <a:cs typeface="Open Sans" panose="020B0606030504020204" pitchFamily="34" charset="0"/>
              </a:rPr>
              <a:t>Manakara</a:t>
            </a:r>
            <a:r>
              <a:rPr lang="fr-FR" sz="2000" dirty="0">
                <a:latin typeface="Open Sans" panose="020B0606030504020204" pitchFamily="34" charset="0"/>
                <a:ea typeface="Open Sans" panose="020B0606030504020204" pitchFamily="34" charset="0"/>
                <a:cs typeface="Open Sans" panose="020B0606030504020204" pitchFamily="34" charset="0"/>
              </a:rPr>
              <a:t>, le revenu médian est d'environ 250 000 Ar, mais cette vulnérabilité aux cyclones reste liée à la résilience</a:t>
            </a:r>
          </a:p>
          <a:p>
            <a:pPr marL="342900" indent="-342900" algn="just">
              <a:lnSpc>
                <a:spcPct val="107000"/>
              </a:lnSpc>
              <a:spcAft>
                <a:spcPts val="1200"/>
              </a:spcAft>
              <a:buFont typeface="Arial" panose="020B0604020202020204" pitchFamily="34" charset="0"/>
              <a:buChar char="•"/>
            </a:pPr>
            <a:r>
              <a:rPr lang="fr-FR" sz="2000" dirty="0">
                <a:latin typeface="Open Sans" panose="020B0606030504020204" pitchFamily="34" charset="0"/>
                <a:ea typeface="Open Sans" panose="020B0606030504020204" pitchFamily="34" charset="0"/>
                <a:cs typeface="Open Sans" panose="020B0606030504020204" pitchFamily="34" charset="0"/>
              </a:rPr>
              <a:t>La connaissance du SAP est influencée par le niveau d’éducation et le revenu des ménages enquêtés. </a:t>
            </a:r>
          </a:p>
          <a:p>
            <a:pPr marL="342900" indent="-342900" algn="just">
              <a:lnSpc>
                <a:spcPct val="107000"/>
              </a:lnSpc>
              <a:spcAft>
                <a:spcPts val="800"/>
              </a:spcAft>
              <a:buFont typeface="Arial" panose="020B0604020202020204" pitchFamily="34" charset="0"/>
              <a:buChar char="•"/>
            </a:pPr>
            <a:r>
              <a:rPr lang="fr-FR" sz="2000" dirty="0">
                <a:latin typeface="Open Sans" panose="020B0606030504020204" pitchFamily="34" charset="0"/>
                <a:ea typeface="Open Sans" panose="020B0606030504020204" pitchFamily="34" charset="0"/>
                <a:cs typeface="Open Sans" panose="020B0606030504020204" pitchFamily="34" charset="0"/>
              </a:rPr>
              <a:t>Une meilleure maîtrise de ce dispositif peut ainsi contribuer à l’amélioration de leur niveau de vie.</a:t>
            </a:r>
            <a:endParaRPr lang="fr-FR" sz="2400" dirty="0">
              <a:latin typeface="DM sans"/>
            </a:endParaRPr>
          </a:p>
        </p:txBody>
      </p:sp>
      <p:pic>
        <p:nvPicPr>
          <p:cNvPr id="6" name="Image 5">
            <a:extLst>
              <a:ext uri="{FF2B5EF4-FFF2-40B4-BE49-F238E27FC236}">
                <a16:creationId xmlns:a16="http://schemas.microsoft.com/office/drawing/2014/main" id="{9FA12DF7-A1F4-6281-6979-AF717846B7CC}"/>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437678" y="930031"/>
            <a:ext cx="7609721" cy="2519041"/>
          </a:xfrm>
          <a:prstGeom prst="rect">
            <a:avLst/>
          </a:prstGeom>
          <a:solidFill>
            <a:srgbClr val="EC653C"/>
          </a:solidFill>
        </p:spPr>
      </p:pic>
      <p:pic>
        <p:nvPicPr>
          <p:cNvPr id="7" name="Image 6">
            <a:extLst>
              <a:ext uri="{FF2B5EF4-FFF2-40B4-BE49-F238E27FC236}">
                <a16:creationId xmlns:a16="http://schemas.microsoft.com/office/drawing/2014/main" id="{5E0D50BF-6FB2-1604-8AB0-DBDFD43E18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8"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D2143309-B8FE-A081-A4AC-71E5097C53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DFEB42D7-AC1C-559A-EF52-F5E56AB2D1F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11" name="Image 3" descr="UNIVersite Tana">
            <a:extLst>
              <a:ext uri="{FF2B5EF4-FFF2-40B4-BE49-F238E27FC236}">
                <a16:creationId xmlns:a16="http://schemas.microsoft.com/office/drawing/2014/main" id="{599D8742-EAE9-3484-F164-E13E7B3E5AFD}"/>
              </a:ext>
            </a:extLst>
          </p:cNvPr>
          <p:cNvPicPr>
            <a:picLocks noChangeAspect="1"/>
          </p:cNvPicPr>
          <p:nvPr/>
        </p:nvPicPr>
        <p:blipFill>
          <a:blip r:embed="rId8"/>
          <a:srcRect/>
          <a:stretch>
            <a:fillRect/>
          </a:stretch>
        </p:blipFill>
        <p:spPr>
          <a:xfrm>
            <a:off x="896411" y="64586"/>
            <a:ext cx="708744" cy="637857"/>
          </a:xfrm>
          <a:prstGeom prst="rect">
            <a:avLst/>
          </a:prstGeom>
          <a:noFill/>
          <a:ln cap="flat">
            <a:noFill/>
          </a:ln>
        </p:spPr>
      </p:pic>
    </p:spTree>
    <p:extLst>
      <p:ext uri="{BB962C8B-B14F-4D97-AF65-F5344CB8AC3E}">
        <p14:creationId xmlns:p14="http://schemas.microsoft.com/office/powerpoint/2010/main" val="3717691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874E"/>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86481B6-AFF1-2F42-C41B-4FA39A720B77}"/>
              </a:ext>
            </a:extLst>
          </p:cNvPr>
          <p:cNvPicPr>
            <a:picLocks noChangeAspect="1"/>
          </p:cNvPicPr>
          <p:nvPr/>
        </p:nvPicPr>
        <p:blipFill>
          <a:blip r:embed="rId2"/>
          <a:stretch>
            <a:fillRect/>
          </a:stretch>
        </p:blipFill>
        <p:spPr>
          <a:xfrm>
            <a:off x="367323" y="342168"/>
            <a:ext cx="11426092" cy="6191494"/>
          </a:xfrm>
          <a:prstGeom prst="rect">
            <a:avLst/>
          </a:prstGeom>
        </p:spPr>
      </p:pic>
    </p:spTree>
    <p:extLst>
      <p:ext uri="{BB962C8B-B14F-4D97-AF65-F5344CB8AC3E}">
        <p14:creationId xmlns:p14="http://schemas.microsoft.com/office/powerpoint/2010/main" val="307722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1474824" y="0"/>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323177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15630" y="781049"/>
            <a:ext cx="5082221" cy="1043759"/>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7634EFC-56BE-D218-2C3A-09D82776BCCF}"/>
              </a:ext>
            </a:extLst>
          </p:cNvPr>
          <p:cNvSpPr txBox="1"/>
          <p:nvPr/>
        </p:nvSpPr>
        <p:spPr>
          <a:xfrm>
            <a:off x="218174" y="2109407"/>
            <a:ext cx="4677134" cy="954107"/>
          </a:xfrm>
          <a:prstGeom prst="rect">
            <a:avLst/>
          </a:prstGeom>
          <a:noFill/>
        </p:spPr>
        <p:txBody>
          <a:bodyPr wrap="square" rtlCol="0">
            <a:spAutoFit/>
          </a:bodyPr>
          <a:lstStyle/>
          <a:p>
            <a:pPr algn="ctr"/>
            <a:r>
              <a:rPr lang="fr-FR" sz="2800" b="1" dirty="0">
                <a:solidFill>
                  <a:srgbClr val="002060"/>
                </a:solidFill>
                <a:latin typeface="DM sans" pitchFamily="2" charset="0"/>
              </a:rPr>
              <a:t>Contextes et justification (1)</a:t>
            </a:r>
          </a:p>
        </p:txBody>
      </p:sp>
      <p:pic>
        <p:nvPicPr>
          <p:cNvPr id="2" name="Image 1">
            <a:extLst>
              <a:ext uri="{FF2B5EF4-FFF2-40B4-BE49-F238E27FC236}">
                <a16:creationId xmlns:a16="http://schemas.microsoft.com/office/drawing/2014/main" id="{6C92480F-A872-F742-71B1-F64CC21A5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5"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0BC89C44-EDAA-AB03-D5B4-30A24B4D2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BBB79C5E-EBC2-3897-3223-981033F04DB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8" name="Image 3" descr="UNIVersite Tana">
            <a:extLst>
              <a:ext uri="{FF2B5EF4-FFF2-40B4-BE49-F238E27FC236}">
                <a16:creationId xmlns:a16="http://schemas.microsoft.com/office/drawing/2014/main" id="{56FB6BEC-3468-8D52-0BAA-1B27F6AC443D}"/>
              </a:ext>
            </a:extLst>
          </p:cNvPr>
          <p:cNvPicPr>
            <a:picLocks noChangeAspect="1"/>
          </p:cNvPicPr>
          <p:nvPr/>
        </p:nvPicPr>
        <p:blipFill>
          <a:blip r:embed="rId6"/>
          <a:srcRect/>
          <a:stretch>
            <a:fillRect/>
          </a:stretch>
        </p:blipFill>
        <p:spPr>
          <a:xfrm>
            <a:off x="896411" y="64586"/>
            <a:ext cx="708744" cy="637857"/>
          </a:xfrm>
          <a:prstGeom prst="rect">
            <a:avLst/>
          </a:prstGeom>
          <a:noFill/>
          <a:ln cap="flat">
            <a:noFill/>
          </a:ln>
        </p:spPr>
      </p:pic>
      <p:pic>
        <p:nvPicPr>
          <p:cNvPr id="2052" name="Picture 4" descr="Context : résultats (138 mille) d'images libres de droits, de photos de  stock et d'illustrations | Shutterstock">
            <a:extLst>
              <a:ext uri="{FF2B5EF4-FFF2-40B4-BE49-F238E27FC236}">
                <a16:creationId xmlns:a16="http://schemas.microsoft.com/office/drawing/2014/main" id="{CA6BE8BB-1386-0A04-F53D-C7DE89ED232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9851"/>
          <a:stretch/>
        </p:blipFill>
        <p:spPr bwMode="auto">
          <a:xfrm>
            <a:off x="5097851" y="781049"/>
            <a:ext cx="6373787" cy="2473277"/>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C1802697-5EF7-2DF6-8999-008F48CCD5CC}"/>
              </a:ext>
            </a:extLst>
          </p:cNvPr>
          <p:cNvSpPr txBox="1"/>
          <p:nvPr/>
        </p:nvSpPr>
        <p:spPr>
          <a:xfrm>
            <a:off x="218174" y="3254326"/>
            <a:ext cx="11253464" cy="3323987"/>
          </a:xfrm>
          <a:prstGeom prst="rect">
            <a:avLst/>
          </a:prstGeom>
          <a:noFill/>
        </p:spPr>
        <p:txBody>
          <a:bodyPr wrap="square" rtlCol="0">
            <a:spAutoFit/>
          </a:bodyPr>
          <a:lstStyle/>
          <a:p>
            <a:pPr marL="342900" indent="-342900" algn="just">
              <a:spcAft>
                <a:spcPts val="1200"/>
              </a:spcAft>
              <a:buFont typeface="Wingdings" panose="05000000000000000000" pitchFamily="2" charset="2"/>
              <a:buChar char="q"/>
            </a:pPr>
            <a:r>
              <a:rPr lang="fr-FR" sz="2000" dirty="0">
                <a:latin typeface="Open sans" panose="020B0606030504020204" pitchFamily="34" charset="0"/>
                <a:ea typeface="Open sans" panose="020B0606030504020204" pitchFamily="34" charset="0"/>
                <a:cs typeface="Open sans" panose="020B0606030504020204" pitchFamily="34" charset="0"/>
              </a:rPr>
              <a:t>Le changement climatique est une crise existentielle qui exige une refonte radicale de notre économie (Klein, 2015).</a:t>
            </a:r>
          </a:p>
          <a:p>
            <a:pPr marL="342900" indent="-342900" algn="just">
              <a:spcAft>
                <a:spcPts val="1200"/>
              </a:spcAft>
              <a:buFont typeface="Wingdings" panose="05000000000000000000" pitchFamily="2" charset="2"/>
              <a:buChar char="q"/>
            </a:pPr>
            <a:r>
              <a:rPr lang="fr-FR" sz="2000" dirty="0">
                <a:latin typeface="Open sans" panose="020B0606030504020204" pitchFamily="34" charset="0"/>
                <a:ea typeface="Open sans" panose="020B0606030504020204" pitchFamily="34" charset="0"/>
                <a:cs typeface="Open sans" panose="020B0606030504020204" pitchFamily="34" charset="0"/>
              </a:rPr>
              <a:t>En raison du changement climatique, l'augmentation des concentrations de gaz à effet de serre dans l'atmosphère influence l'activité cyclonique, entraînant une intensification des tempêtes et une hausse de la fréquence des cyclones (</a:t>
            </a:r>
            <a:r>
              <a:rPr lang="fr-FR" sz="2000" dirty="0" err="1">
                <a:latin typeface="Open sans" panose="020B0606030504020204" pitchFamily="34" charset="0"/>
                <a:ea typeface="Open sans" panose="020B0606030504020204" pitchFamily="34" charset="0"/>
                <a:cs typeface="Open sans" panose="020B0606030504020204" pitchFamily="34" charset="0"/>
              </a:rPr>
              <a:t>Hobgood</a:t>
            </a:r>
            <a:r>
              <a:rPr lang="fr-FR" sz="2000" dirty="0">
                <a:latin typeface="Open sans" panose="020B0606030504020204" pitchFamily="34" charset="0"/>
                <a:ea typeface="Open sans" panose="020B0606030504020204" pitchFamily="34" charset="0"/>
                <a:cs typeface="Open sans" panose="020B0606030504020204" pitchFamily="34" charset="0"/>
              </a:rPr>
              <a:t>, 2002)</a:t>
            </a:r>
          </a:p>
          <a:p>
            <a:pPr marL="342900" indent="-342900" algn="just">
              <a:spcAft>
                <a:spcPts val="1200"/>
              </a:spcAft>
              <a:buFont typeface="Wingdings" panose="05000000000000000000" pitchFamily="2" charset="2"/>
              <a:buChar char="q"/>
            </a:pPr>
            <a:r>
              <a:rPr lang="fr-FR" sz="2000" dirty="0">
                <a:latin typeface="Open sans" panose="020B0606030504020204" pitchFamily="34" charset="0"/>
                <a:ea typeface="Open sans" panose="020B0606030504020204" pitchFamily="34" charset="0"/>
                <a:cs typeface="Open sans" panose="020B0606030504020204" pitchFamily="34" charset="0"/>
              </a:rPr>
              <a:t>Le nombre des aléas naturels a été multiplié par cinq au cours des 50 dernières années (Banque Mondiale, 2016).</a:t>
            </a:r>
          </a:p>
          <a:p>
            <a:pPr marL="342900" indent="-342900" algn="just">
              <a:spcAft>
                <a:spcPts val="1200"/>
              </a:spcAft>
              <a:buFont typeface="Wingdings" panose="05000000000000000000" pitchFamily="2" charset="2"/>
              <a:buChar char="q"/>
            </a:pPr>
            <a:r>
              <a:rPr lang="fr-FR" sz="2000" dirty="0">
                <a:effectLst/>
                <a:latin typeface="Open sans" panose="020B0606030504020204" pitchFamily="34" charset="0"/>
                <a:ea typeface="Open sans" panose="020B0606030504020204" pitchFamily="34" charset="0"/>
                <a:cs typeface="Open sans" panose="020B0606030504020204" pitchFamily="34" charset="0"/>
              </a:rPr>
              <a:t>Selon une étude de l’AVSF en 2022, les familles rurales sont les premières victimes des cyclones.</a:t>
            </a:r>
          </a:p>
        </p:txBody>
      </p:sp>
    </p:spTree>
    <p:extLst>
      <p:ext uri="{BB962C8B-B14F-4D97-AF65-F5344CB8AC3E}">
        <p14:creationId xmlns:p14="http://schemas.microsoft.com/office/powerpoint/2010/main" val="65416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1474824" y="0"/>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307175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0" y="781049"/>
            <a:ext cx="5159364" cy="954106"/>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7634EFC-56BE-D218-2C3A-09D82776BCCF}"/>
              </a:ext>
            </a:extLst>
          </p:cNvPr>
          <p:cNvSpPr txBox="1"/>
          <p:nvPr/>
        </p:nvSpPr>
        <p:spPr>
          <a:xfrm>
            <a:off x="318961" y="1989987"/>
            <a:ext cx="4647832" cy="954107"/>
          </a:xfrm>
          <a:prstGeom prst="rect">
            <a:avLst/>
          </a:prstGeom>
          <a:noFill/>
        </p:spPr>
        <p:txBody>
          <a:bodyPr wrap="square" rtlCol="0">
            <a:spAutoFit/>
          </a:bodyPr>
          <a:lstStyle/>
          <a:p>
            <a:pPr algn="ctr"/>
            <a:r>
              <a:rPr lang="fr-FR" sz="2800" b="1" dirty="0">
                <a:solidFill>
                  <a:srgbClr val="002060"/>
                </a:solidFill>
                <a:latin typeface="DM sans" pitchFamily="2" charset="0"/>
              </a:rPr>
              <a:t>Contextes et justification (2)</a:t>
            </a:r>
          </a:p>
        </p:txBody>
      </p:sp>
      <p:sp>
        <p:nvSpPr>
          <p:cNvPr id="13" name="ZoneTexte 12">
            <a:extLst>
              <a:ext uri="{FF2B5EF4-FFF2-40B4-BE49-F238E27FC236}">
                <a16:creationId xmlns:a16="http://schemas.microsoft.com/office/drawing/2014/main" id="{7D095710-53EB-8EB9-4F21-DE96679ED79F}"/>
              </a:ext>
            </a:extLst>
          </p:cNvPr>
          <p:cNvSpPr txBox="1"/>
          <p:nvPr/>
        </p:nvSpPr>
        <p:spPr>
          <a:xfrm>
            <a:off x="318961" y="3067630"/>
            <a:ext cx="11145174" cy="3477875"/>
          </a:xfrm>
          <a:prstGeom prst="rect">
            <a:avLst/>
          </a:prstGeom>
          <a:noFill/>
        </p:spPr>
        <p:txBody>
          <a:bodyPr wrap="square" rtlCol="0">
            <a:spAutoFit/>
          </a:bodyPr>
          <a:lstStyle/>
          <a:p>
            <a:pPr marL="342900" indent="-342900" algn="just">
              <a:spcAft>
                <a:spcPts val="1200"/>
              </a:spcAft>
              <a:buFont typeface="Wingdings" panose="05000000000000000000" pitchFamily="2" charset="2"/>
              <a:buChar char="q"/>
            </a:pPr>
            <a:r>
              <a:rPr lang="fr-FR" sz="2000" dirty="0">
                <a:effectLst/>
                <a:latin typeface="DM sans" pitchFamily="2" charset="0"/>
                <a:ea typeface="Open Sans" panose="020B0606030504020204" pitchFamily="34" charset="0"/>
                <a:cs typeface="Open Sans" panose="020B0606030504020204" pitchFamily="34" charset="0"/>
              </a:rPr>
              <a:t>Madagascar fait partie des pays les plus impactés par les cyclones. Entre 2000 et 2023, 47 tempêtes et cyclones ont touché plus de 6 millions de personnes. La côte Est (dont </a:t>
            </a:r>
            <a:r>
              <a:rPr lang="fr-FR" sz="2000" dirty="0" err="1">
                <a:effectLst/>
                <a:latin typeface="DM sans" pitchFamily="2" charset="0"/>
                <a:ea typeface="Open Sans" panose="020B0606030504020204" pitchFamily="34" charset="0"/>
                <a:cs typeface="Open Sans" panose="020B0606030504020204" pitchFamily="34" charset="0"/>
              </a:rPr>
              <a:t>Manakara</a:t>
            </a:r>
            <a:r>
              <a:rPr lang="fr-FR" sz="2000" dirty="0">
                <a:effectLst/>
                <a:latin typeface="DM sans" pitchFamily="2" charset="0"/>
                <a:ea typeface="Open Sans" panose="020B0606030504020204" pitchFamily="34" charset="0"/>
                <a:cs typeface="Open Sans" panose="020B0606030504020204" pitchFamily="34" charset="0"/>
              </a:rPr>
              <a:t>) est considéré comme un "hotspot" (ACAPS, 2024).</a:t>
            </a:r>
            <a:endParaRPr lang="fr-FR" sz="2000" dirty="0">
              <a:latin typeface="DM sans" pitchFamily="2" charset="0"/>
            </a:endParaRPr>
          </a:p>
          <a:p>
            <a:pPr marL="342900" indent="-342900" algn="just">
              <a:spcAft>
                <a:spcPts val="1200"/>
              </a:spcAft>
              <a:buFont typeface="Wingdings" panose="05000000000000000000" pitchFamily="2" charset="2"/>
              <a:buChar char="q"/>
            </a:pPr>
            <a:r>
              <a:rPr lang="fr-FR" sz="2000" dirty="0">
                <a:latin typeface="DM sans" pitchFamily="2" charset="0"/>
              </a:rPr>
              <a:t>La gouvernance est un facteur clé pour renforcer la résilience aux catastrophes, mettant en avant l'importance de la collaboration entre communautés, gouvernements locaux et ONG. (</a:t>
            </a:r>
            <a:r>
              <a:rPr lang="fr-FR" sz="2000" dirty="0" err="1">
                <a:latin typeface="DM sans" pitchFamily="2" charset="0"/>
              </a:rPr>
              <a:t>Abenir</a:t>
            </a:r>
            <a:r>
              <a:rPr lang="fr-FR" sz="2000" dirty="0">
                <a:latin typeface="DM sans" pitchFamily="2" charset="0"/>
              </a:rPr>
              <a:t>, </a:t>
            </a:r>
            <a:r>
              <a:rPr lang="fr-FR" sz="2000" dirty="0" err="1">
                <a:latin typeface="DM sans" pitchFamily="2" charset="0"/>
              </a:rPr>
              <a:t>Manzanero</a:t>
            </a:r>
            <a:r>
              <a:rPr lang="fr-FR" sz="2000" dirty="0">
                <a:latin typeface="DM sans" pitchFamily="2" charset="0"/>
              </a:rPr>
              <a:t> et </a:t>
            </a:r>
            <a:r>
              <a:rPr lang="fr-FR" sz="2000" dirty="0" err="1">
                <a:latin typeface="DM sans" pitchFamily="2" charset="0"/>
              </a:rPr>
              <a:t>Bollettino</a:t>
            </a:r>
            <a:r>
              <a:rPr lang="fr-FR" sz="2000" dirty="0">
                <a:latin typeface="DM sans" pitchFamily="2" charset="0"/>
              </a:rPr>
              <a:t>, 2022).</a:t>
            </a:r>
          </a:p>
          <a:p>
            <a:pPr marL="342900" indent="-342900" algn="just">
              <a:buFont typeface="Wingdings" panose="05000000000000000000" pitchFamily="2" charset="2"/>
              <a:buChar char="q"/>
            </a:pPr>
            <a:r>
              <a:rPr lang="fr-FR" sz="2000" dirty="0">
                <a:latin typeface="DM sans"/>
              </a:rPr>
              <a:t>La participation active des communautés, la collaboration entre différents acteurs, et l'intégration des connaissances locales dans la prise de décision sont des éléments clés d'une gouvernance efficace pour la résilience aux aléas (</a:t>
            </a:r>
            <a:r>
              <a:rPr lang="fr-FR" sz="2000" dirty="0" err="1">
                <a:latin typeface="DM sans"/>
              </a:rPr>
              <a:t>Yoseph</a:t>
            </a:r>
            <a:r>
              <a:rPr lang="fr-FR" sz="2000" dirty="0">
                <a:latin typeface="DM sans"/>
              </a:rPr>
              <a:t>-Paulus,&amp; </a:t>
            </a:r>
            <a:r>
              <a:rPr lang="fr-FR" sz="2000" dirty="0" err="1">
                <a:latin typeface="DM sans"/>
              </a:rPr>
              <a:t>Hindmarsh</a:t>
            </a:r>
            <a:r>
              <a:rPr lang="fr-FR" sz="2000" dirty="0">
                <a:latin typeface="DM sans"/>
              </a:rPr>
              <a:t>, 2019). </a:t>
            </a:r>
          </a:p>
        </p:txBody>
      </p:sp>
      <p:pic>
        <p:nvPicPr>
          <p:cNvPr id="7" name="Image 6">
            <a:extLst>
              <a:ext uri="{FF2B5EF4-FFF2-40B4-BE49-F238E27FC236}">
                <a16:creationId xmlns:a16="http://schemas.microsoft.com/office/drawing/2014/main" id="{B7012965-6EEC-F517-BD1A-1259E3920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8"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B0411DA7-C6E0-92E4-ADB6-5158CEA25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777EDC00-3BC3-A1B8-D354-61AE9008930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14" name="Image 3" descr="UNIVersite Tana">
            <a:extLst>
              <a:ext uri="{FF2B5EF4-FFF2-40B4-BE49-F238E27FC236}">
                <a16:creationId xmlns:a16="http://schemas.microsoft.com/office/drawing/2014/main" id="{4CBBED0B-7376-6C0E-0125-EC2D5BCEBAF2}"/>
              </a:ext>
            </a:extLst>
          </p:cNvPr>
          <p:cNvPicPr>
            <a:picLocks noChangeAspect="1"/>
          </p:cNvPicPr>
          <p:nvPr/>
        </p:nvPicPr>
        <p:blipFill>
          <a:blip r:embed="rId6"/>
          <a:srcRect/>
          <a:stretch>
            <a:fillRect/>
          </a:stretch>
        </p:blipFill>
        <p:spPr>
          <a:xfrm>
            <a:off x="896411" y="64586"/>
            <a:ext cx="708744" cy="637857"/>
          </a:xfrm>
          <a:prstGeom prst="rect">
            <a:avLst/>
          </a:prstGeom>
          <a:noFill/>
          <a:ln cap="flat">
            <a:noFill/>
          </a:ln>
        </p:spPr>
      </p:pic>
      <p:pic>
        <p:nvPicPr>
          <p:cNvPr id="15" name="Picture 4" descr="Context : résultats (138 mille) d'images libres de droits, de photos de  stock et d'illustrations | Shutterstock">
            <a:extLst>
              <a:ext uri="{FF2B5EF4-FFF2-40B4-BE49-F238E27FC236}">
                <a16:creationId xmlns:a16="http://schemas.microsoft.com/office/drawing/2014/main" id="{58C35477-BA71-F17F-253E-47B963CE621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9851"/>
          <a:stretch/>
        </p:blipFill>
        <p:spPr bwMode="auto">
          <a:xfrm>
            <a:off x="5097851" y="781050"/>
            <a:ext cx="6373787" cy="230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27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1474824" y="0"/>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323177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17028" y="772283"/>
            <a:ext cx="5074601" cy="1072147"/>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7634EFC-56BE-D218-2C3A-09D82776BCCF}"/>
              </a:ext>
            </a:extLst>
          </p:cNvPr>
          <p:cNvSpPr txBox="1"/>
          <p:nvPr/>
        </p:nvSpPr>
        <p:spPr>
          <a:xfrm>
            <a:off x="318842" y="2104861"/>
            <a:ext cx="4642072" cy="954107"/>
          </a:xfrm>
          <a:prstGeom prst="rect">
            <a:avLst/>
          </a:prstGeom>
          <a:noFill/>
        </p:spPr>
        <p:txBody>
          <a:bodyPr wrap="square" rtlCol="0">
            <a:spAutoFit/>
          </a:bodyPr>
          <a:lstStyle/>
          <a:p>
            <a:pPr algn="ctr"/>
            <a:r>
              <a:rPr lang="fr-FR" sz="2800" b="1" dirty="0">
                <a:solidFill>
                  <a:srgbClr val="002060"/>
                </a:solidFill>
                <a:latin typeface="DM sans" pitchFamily="2" charset="0"/>
              </a:rPr>
              <a:t>Contextes et justification (3)</a:t>
            </a:r>
          </a:p>
        </p:txBody>
      </p:sp>
      <p:sp>
        <p:nvSpPr>
          <p:cNvPr id="43" name="ZoneTexte 42">
            <a:extLst>
              <a:ext uri="{FF2B5EF4-FFF2-40B4-BE49-F238E27FC236}">
                <a16:creationId xmlns:a16="http://schemas.microsoft.com/office/drawing/2014/main" id="{6CC2F475-D68D-264C-3C2E-92A2ADC2CCE7}"/>
              </a:ext>
            </a:extLst>
          </p:cNvPr>
          <p:cNvSpPr txBox="1"/>
          <p:nvPr/>
        </p:nvSpPr>
        <p:spPr>
          <a:xfrm>
            <a:off x="5085407" y="2581915"/>
            <a:ext cx="3165469"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Méthodologie</a:t>
            </a:r>
            <a:endParaRPr lang="fr-FR" sz="2400" dirty="0">
              <a:latin typeface="DM sans" pitchFamily="2" charset="0"/>
            </a:endParaRPr>
          </a:p>
        </p:txBody>
      </p:sp>
      <p:sp>
        <p:nvSpPr>
          <p:cNvPr id="2" name="ZoneTexte 1">
            <a:extLst>
              <a:ext uri="{FF2B5EF4-FFF2-40B4-BE49-F238E27FC236}">
                <a16:creationId xmlns:a16="http://schemas.microsoft.com/office/drawing/2014/main" id="{36B98FF1-3C98-E352-3E0C-890E049EE6FF}"/>
              </a:ext>
            </a:extLst>
          </p:cNvPr>
          <p:cNvSpPr txBox="1"/>
          <p:nvPr/>
        </p:nvSpPr>
        <p:spPr>
          <a:xfrm>
            <a:off x="318842" y="3231772"/>
            <a:ext cx="11170169" cy="2484078"/>
          </a:xfrm>
          <a:prstGeom prst="rect">
            <a:avLst/>
          </a:prstGeom>
          <a:noFill/>
        </p:spPr>
        <p:txBody>
          <a:bodyPr wrap="square" rtlCol="0">
            <a:spAutoFit/>
          </a:bodyPr>
          <a:lstStyle/>
          <a:p>
            <a:pPr marL="342900" indent="-342900" algn="just">
              <a:lnSpc>
                <a:spcPct val="107000"/>
              </a:lnSpc>
              <a:spcAft>
                <a:spcPts val="800"/>
              </a:spcAft>
              <a:buFont typeface="Wingdings" panose="05000000000000000000" pitchFamily="2" charset="2"/>
              <a:buChar char="q"/>
            </a:pPr>
            <a:r>
              <a:rPr lang="fr-FR" sz="2000" dirty="0">
                <a:latin typeface="DM sans" pitchFamily="2" charset="0"/>
                <a:ea typeface="Open Sans" panose="020B0606030504020204" pitchFamily="34" charset="0"/>
                <a:cs typeface="Open Sans" panose="020B0606030504020204" pitchFamily="34" charset="0"/>
              </a:rPr>
              <a:t>P</a:t>
            </a:r>
            <a:r>
              <a:rPr lang="fr-FR" sz="2000" dirty="0">
                <a:effectLst/>
                <a:latin typeface="DM sans" pitchFamily="2" charset="0"/>
                <a:ea typeface="Open Sans" panose="020B0606030504020204" pitchFamily="34" charset="0"/>
                <a:cs typeface="Open Sans" panose="020B0606030504020204" pitchFamily="34" charset="0"/>
              </a:rPr>
              <a:t>endant le cyclone </a:t>
            </a:r>
            <a:r>
              <a:rPr lang="fr-FR" sz="2000" dirty="0" err="1">
                <a:effectLst/>
                <a:latin typeface="DM sans" pitchFamily="2" charset="0"/>
                <a:ea typeface="Open Sans" panose="020B0606030504020204" pitchFamily="34" charset="0"/>
                <a:cs typeface="Open Sans" panose="020B0606030504020204" pitchFamily="34" charset="0"/>
              </a:rPr>
              <a:t>Batsirai</a:t>
            </a:r>
            <a:r>
              <a:rPr lang="fr-FR" sz="2000" dirty="0">
                <a:effectLst/>
                <a:latin typeface="DM sans" pitchFamily="2" charset="0"/>
                <a:ea typeface="Open Sans" panose="020B0606030504020204" pitchFamily="34" charset="0"/>
                <a:cs typeface="Open Sans" panose="020B0606030504020204" pitchFamily="34" charset="0"/>
              </a:rPr>
              <a:t> (2022), le Système d’Alerte Prompte, faisant partie de la gouvernance locale a permis des évacuations efficaces (Banque Mondiale, 2022), mais n’a pas empêché des pertes agricoles massives (50 à 70 % des récoltes de riz et des cultures vivrières) (World Food Programme (WFP) &amp; BNGRC</a:t>
            </a:r>
            <a:r>
              <a:rPr lang="fr-FR" sz="2000" b="1" dirty="0">
                <a:effectLst/>
                <a:latin typeface="DM sans" pitchFamily="2" charset="0"/>
                <a:ea typeface="Open Sans" panose="020B0606030504020204" pitchFamily="34" charset="0"/>
                <a:cs typeface="Open Sans" panose="020B0606030504020204" pitchFamily="34" charset="0"/>
              </a:rPr>
              <a:t>, </a:t>
            </a:r>
            <a:r>
              <a:rPr lang="fr-FR" sz="2000" dirty="0">
                <a:effectLst/>
                <a:latin typeface="DM sans" pitchFamily="2" charset="0"/>
                <a:ea typeface="Open Sans" panose="020B0606030504020204" pitchFamily="34" charset="0"/>
                <a:cs typeface="Open Sans" panose="020B0606030504020204" pitchFamily="34" charset="0"/>
              </a:rPr>
              <a:t>2022).</a:t>
            </a:r>
            <a:endParaRPr kumimoji="0" lang="fr-FR"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indent="-342900" algn="just">
              <a:lnSpc>
                <a:spcPct val="107000"/>
              </a:lnSpc>
              <a:spcAft>
                <a:spcPts val="800"/>
              </a:spcAft>
              <a:buFont typeface="Wingdings" panose="05000000000000000000" pitchFamily="2" charset="2"/>
              <a:buChar char="q"/>
            </a:pPr>
            <a:r>
              <a:rPr kumimoji="0" lang="fr-FR"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a:t>
            </a:r>
            <a:r>
              <a:rPr lang="fr-FR"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M</a:t>
            </a:r>
            <a:r>
              <a:rPr kumimoji="0" lang="fr-FR" sz="20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anakara</a:t>
            </a:r>
            <a:r>
              <a:rPr kumimoji="0" lang="fr-FR"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la dépendance à l’agriculture est forte: 91% de la population vit en zone rurale et 75% des emplois relèvent du secteur agricole, 12% pêche, 10% artisanat/commerce, 3% apiculture (INSTAT, 2018-2021)</a:t>
            </a:r>
          </a:p>
        </p:txBody>
      </p:sp>
      <p:pic>
        <p:nvPicPr>
          <p:cNvPr id="5" name="Image 4">
            <a:extLst>
              <a:ext uri="{FF2B5EF4-FFF2-40B4-BE49-F238E27FC236}">
                <a16:creationId xmlns:a16="http://schemas.microsoft.com/office/drawing/2014/main" id="{05C656D3-7E2E-299C-A32E-74C20C407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7"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10B0EE44-8300-9D62-2A25-60891FF4C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509B3334-1E8B-3781-5998-DD2AF00982F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11" name="Image 3" descr="UNIVersite Tana">
            <a:extLst>
              <a:ext uri="{FF2B5EF4-FFF2-40B4-BE49-F238E27FC236}">
                <a16:creationId xmlns:a16="http://schemas.microsoft.com/office/drawing/2014/main" id="{FACCD4BB-8421-D49D-6D7D-07D9BAFA8C5D}"/>
              </a:ext>
            </a:extLst>
          </p:cNvPr>
          <p:cNvPicPr>
            <a:picLocks noChangeAspect="1"/>
          </p:cNvPicPr>
          <p:nvPr/>
        </p:nvPicPr>
        <p:blipFill>
          <a:blip r:embed="rId6"/>
          <a:srcRect/>
          <a:stretch>
            <a:fillRect/>
          </a:stretch>
        </p:blipFill>
        <p:spPr>
          <a:xfrm>
            <a:off x="896411" y="64586"/>
            <a:ext cx="708744" cy="637857"/>
          </a:xfrm>
          <a:prstGeom prst="rect">
            <a:avLst/>
          </a:prstGeom>
          <a:noFill/>
          <a:ln cap="flat">
            <a:noFill/>
          </a:ln>
        </p:spPr>
      </p:pic>
      <p:pic>
        <p:nvPicPr>
          <p:cNvPr id="14" name="Picture 4" descr="Context : résultats (138 mille) d'images libres de droits, de photos de  stock et d'illustrations | Shutterstock">
            <a:extLst>
              <a:ext uri="{FF2B5EF4-FFF2-40B4-BE49-F238E27FC236}">
                <a16:creationId xmlns:a16="http://schemas.microsoft.com/office/drawing/2014/main" id="{E8BD9904-A6C1-9B8F-3C1E-0012CE84546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9851"/>
          <a:stretch/>
        </p:blipFill>
        <p:spPr bwMode="auto">
          <a:xfrm>
            <a:off x="5090036" y="781049"/>
            <a:ext cx="6373787" cy="2450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82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flipH="1" flipV="1">
            <a:off x="12108180" y="1333500"/>
            <a:ext cx="83819" cy="466344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AC9508B6-690A-3E48-45E6-8468B909ADFD}"/>
              </a:ext>
            </a:extLst>
          </p:cNvPr>
          <p:cNvCxnSpPr>
            <a:cxnSpLocks/>
          </p:cNvCxnSpPr>
          <p:nvPr/>
        </p:nvCxnSpPr>
        <p:spPr>
          <a:xfrm flipV="1">
            <a:off x="815787" y="781049"/>
            <a:ext cx="0" cy="5295902"/>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3690714" y="3506995"/>
            <a:ext cx="815786" cy="256995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69480740-7E58-9B8D-5DAF-B074BA2E5A59}"/>
              </a:ext>
            </a:extLst>
          </p:cNvPr>
          <p:cNvSpPr txBox="1"/>
          <p:nvPr/>
        </p:nvSpPr>
        <p:spPr>
          <a:xfrm>
            <a:off x="935406" y="874831"/>
            <a:ext cx="4492443" cy="769441"/>
          </a:xfrm>
          <a:prstGeom prst="rect">
            <a:avLst/>
          </a:prstGeom>
          <a:noFill/>
        </p:spPr>
        <p:txBody>
          <a:bodyPr wrap="square" rtlCol="0">
            <a:spAutoFit/>
          </a:bodyPr>
          <a:lstStyle/>
          <a:p>
            <a:r>
              <a:rPr lang="fr-FR" sz="4400" b="1" i="0" u="none" strike="noStrike" dirty="0">
                <a:solidFill>
                  <a:srgbClr val="FF0000"/>
                </a:solidFill>
                <a:effectLst/>
                <a:latin typeface="DM sans" pitchFamily="2" charset="0"/>
              </a:rPr>
              <a:t>Problématique</a:t>
            </a:r>
            <a:endParaRPr lang="fr-FR" sz="4400" b="1" dirty="0">
              <a:solidFill>
                <a:srgbClr val="FF0000"/>
              </a:solidFill>
              <a:latin typeface="DM sans" pitchFamily="2" charset="0"/>
            </a:endParaRPr>
          </a:p>
        </p:txBody>
      </p:sp>
      <p:sp>
        <p:nvSpPr>
          <p:cNvPr id="16" name="ZoneTexte 15">
            <a:extLst>
              <a:ext uri="{FF2B5EF4-FFF2-40B4-BE49-F238E27FC236}">
                <a16:creationId xmlns:a16="http://schemas.microsoft.com/office/drawing/2014/main" id="{D5219895-C049-41F0-96AE-2BA7432441A3}"/>
              </a:ext>
            </a:extLst>
          </p:cNvPr>
          <p:cNvSpPr txBox="1"/>
          <p:nvPr/>
        </p:nvSpPr>
        <p:spPr>
          <a:xfrm>
            <a:off x="1631575" y="1851163"/>
            <a:ext cx="9555502" cy="1077218"/>
          </a:xfrm>
          <a:prstGeom prst="rect">
            <a:avLst/>
          </a:prstGeom>
          <a:noFill/>
        </p:spPr>
        <p:txBody>
          <a:bodyPr wrap="square" rtlCol="0">
            <a:spAutoFit/>
          </a:bodyPr>
          <a:lstStyle/>
          <a:p>
            <a:pPr algn="ctr"/>
            <a:r>
              <a:rPr lang="fr-FR" sz="3200" b="1" i="1" dirty="0">
                <a:solidFill>
                  <a:schemeClr val="accent6">
                    <a:lumMod val="50000"/>
                  </a:schemeClr>
                </a:solidFill>
                <a:effectLst>
                  <a:outerShdw blurRad="38100" dist="38100" dir="2700000" algn="tl">
                    <a:srgbClr val="000000">
                      <a:alpha val="43137"/>
                    </a:srgbClr>
                  </a:outerShdw>
                </a:effectLst>
                <a:latin typeface="DM sans"/>
                <a:ea typeface="Calibri" panose="020F0502020204030204" pitchFamily="34" charset="0"/>
                <a:cs typeface="Times New Roman" panose="02020603050405020304" pitchFamily="18" charset="0"/>
              </a:rPr>
              <a:t>De quelles manières la gouvernance locale est-elle nécessaire à la résilience paysanne ?</a:t>
            </a:r>
            <a:endParaRPr lang="fr-FR" sz="3200" b="1" i="1" dirty="0">
              <a:solidFill>
                <a:schemeClr val="accent6">
                  <a:lumMod val="50000"/>
                </a:schemeClr>
              </a:solidFill>
              <a:effectLst>
                <a:outerShdw blurRad="38100" dist="38100" dir="2700000" algn="tl">
                  <a:srgbClr val="000000">
                    <a:alpha val="43137"/>
                  </a:srgbClr>
                </a:outerShdw>
              </a:effectLst>
              <a:latin typeface="DM sans"/>
            </a:endParaRPr>
          </a:p>
        </p:txBody>
      </p:sp>
      <p:pic>
        <p:nvPicPr>
          <p:cNvPr id="2" name="Image 1">
            <a:extLst>
              <a:ext uri="{FF2B5EF4-FFF2-40B4-BE49-F238E27FC236}">
                <a16:creationId xmlns:a16="http://schemas.microsoft.com/office/drawing/2014/main" id="{8B87B10D-2938-A001-FD41-7D4A2B425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4"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347D9133-13EE-E8BD-9021-A8858CD0D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6F2C2F1A-0871-F69F-4FA1-8C8A8697CC7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6" name="Image 3" descr="UNIVersite Tana">
            <a:extLst>
              <a:ext uri="{FF2B5EF4-FFF2-40B4-BE49-F238E27FC236}">
                <a16:creationId xmlns:a16="http://schemas.microsoft.com/office/drawing/2014/main" id="{A131E6FD-F388-1B1E-DD8A-85339F3168F6}"/>
              </a:ext>
            </a:extLst>
          </p:cNvPr>
          <p:cNvPicPr>
            <a:picLocks noChangeAspect="1"/>
          </p:cNvPicPr>
          <p:nvPr/>
        </p:nvPicPr>
        <p:blipFill>
          <a:blip r:embed="rId6"/>
          <a:srcRect/>
          <a:stretch>
            <a:fillRect/>
          </a:stretch>
        </p:blipFill>
        <p:spPr>
          <a:xfrm>
            <a:off x="896411" y="64586"/>
            <a:ext cx="708744" cy="637857"/>
          </a:xfrm>
          <a:prstGeom prst="rect">
            <a:avLst/>
          </a:prstGeom>
          <a:noFill/>
          <a:ln cap="flat">
            <a:noFill/>
          </a:ln>
        </p:spPr>
      </p:pic>
      <p:pic>
        <p:nvPicPr>
          <p:cNvPr id="3074" name="Picture 2" descr="Problématique : plus de 3 552 illustrations et dessins de stock libres de  droits proposés sous licence | Shutterstock">
            <a:extLst>
              <a:ext uri="{FF2B5EF4-FFF2-40B4-BE49-F238E27FC236}">
                <a16:creationId xmlns:a16="http://schemas.microsoft.com/office/drawing/2014/main" id="{839181E7-D90A-9DCE-ACE1-B05E6C0596D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0367"/>
          <a:stretch/>
        </p:blipFill>
        <p:spPr bwMode="auto">
          <a:xfrm>
            <a:off x="4506500" y="3606409"/>
            <a:ext cx="5638800" cy="239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51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815786" y="781049"/>
            <a:ext cx="11376214" cy="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44271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flipV="1">
            <a:off x="5038163" y="781049"/>
            <a:ext cx="0" cy="5295902"/>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AC9508B6-690A-3E48-45E6-8468B909ADFD}"/>
              </a:ext>
            </a:extLst>
          </p:cNvPr>
          <p:cNvCxnSpPr>
            <a:cxnSpLocks/>
          </p:cNvCxnSpPr>
          <p:nvPr/>
        </p:nvCxnSpPr>
        <p:spPr>
          <a:xfrm flipV="1">
            <a:off x="815787" y="0"/>
            <a:ext cx="0" cy="607695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1" y="3506994"/>
            <a:ext cx="815786" cy="256995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69480740-7E58-9B8D-5DAF-B074BA2E5A59}"/>
              </a:ext>
            </a:extLst>
          </p:cNvPr>
          <p:cNvSpPr txBox="1"/>
          <p:nvPr/>
        </p:nvSpPr>
        <p:spPr>
          <a:xfrm>
            <a:off x="815786" y="1724096"/>
            <a:ext cx="4222375" cy="954107"/>
          </a:xfrm>
          <a:prstGeom prst="rect">
            <a:avLst/>
          </a:prstGeom>
          <a:noFill/>
        </p:spPr>
        <p:txBody>
          <a:bodyPr wrap="square" rtlCol="0">
            <a:spAutoFit/>
          </a:bodyPr>
          <a:lstStyle/>
          <a:p>
            <a:pPr algn="ctr"/>
            <a:r>
              <a:rPr lang="fr-FR" sz="2800" b="1" dirty="0">
                <a:solidFill>
                  <a:srgbClr val="8268D6"/>
                </a:solidFill>
                <a:latin typeface="DM sans" pitchFamily="2" charset="0"/>
              </a:rPr>
              <a:t>Revue de la littérature (1)</a:t>
            </a:r>
          </a:p>
        </p:txBody>
      </p:sp>
      <p:pic>
        <p:nvPicPr>
          <p:cNvPr id="8" name="Image 7">
            <a:extLst>
              <a:ext uri="{FF2B5EF4-FFF2-40B4-BE49-F238E27FC236}">
                <a16:creationId xmlns:a16="http://schemas.microsoft.com/office/drawing/2014/main" id="{11876474-10A9-AEC9-39C1-3D2158510F45}"/>
              </a:ext>
            </a:extLst>
          </p:cNvPr>
          <p:cNvPicPr>
            <a:picLocks noChangeAspect="1"/>
          </p:cNvPicPr>
          <p:nvPr/>
        </p:nvPicPr>
        <p:blipFill rotWithShape="1">
          <a:blip r:embed="rId3">
            <a:extLst>
              <a:ext uri="{28A0092B-C50C-407E-A947-70E740481C1C}">
                <a14:useLocalDpi xmlns:a14="http://schemas.microsoft.com/office/drawing/2010/main" val="0"/>
              </a:ext>
            </a:extLst>
          </a:blip>
          <a:srcRect t="9542" r="7044" b="52984"/>
          <a:stretch/>
        </p:blipFill>
        <p:spPr>
          <a:xfrm>
            <a:off x="815786" y="3506994"/>
            <a:ext cx="4222375" cy="2569954"/>
          </a:xfrm>
          <a:prstGeom prst="rect">
            <a:avLst/>
          </a:prstGeom>
        </p:spPr>
      </p:pic>
      <p:grpSp>
        <p:nvGrpSpPr>
          <p:cNvPr id="54" name="Groupe 53">
            <a:extLst>
              <a:ext uri="{FF2B5EF4-FFF2-40B4-BE49-F238E27FC236}">
                <a16:creationId xmlns:a16="http://schemas.microsoft.com/office/drawing/2014/main" id="{CB974411-C224-F45D-93DD-DF0A388B47FD}"/>
              </a:ext>
            </a:extLst>
          </p:cNvPr>
          <p:cNvGrpSpPr/>
          <p:nvPr/>
        </p:nvGrpSpPr>
        <p:grpSpPr>
          <a:xfrm>
            <a:off x="5140107" y="1033882"/>
            <a:ext cx="6482006" cy="5225947"/>
            <a:chOff x="6117963" y="1301903"/>
            <a:chExt cx="5817057" cy="5225947"/>
          </a:xfrm>
        </p:grpSpPr>
        <p:sp>
          <p:nvSpPr>
            <p:cNvPr id="31" name="ZoneTexte 30">
              <a:extLst>
                <a:ext uri="{FF2B5EF4-FFF2-40B4-BE49-F238E27FC236}">
                  <a16:creationId xmlns:a16="http://schemas.microsoft.com/office/drawing/2014/main" id="{B59FF47B-CC03-557F-11B4-2584CA1FE078}"/>
                </a:ext>
              </a:extLst>
            </p:cNvPr>
            <p:cNvSpPr txBox="1"/>
            <p:nvPr/>
          </p:nvSpPr>
          <p:spPr>
            <a:xfrm>
              <a:off x="6694556" y="1301903"/>
              <a:ext cx="4663871" cy="584775"/>
            </a:xfrm>
            <a:prstGeom prst="rect">
              <a:avLst/>
            </a:prstGeom>
            <a:noFill/>
          </p:spPr>
          <p:txBody>
            <a:bodyPr wrap="square" rtlCol="0">
              <a:spAutoFit/>
            </a:bodyPr>
            <a:lstStyle/>
            <a:p>
              <a:pPr algn="ctr"/>
              <a:r>
                <a:rPr lang="fr-FR" sz="3200" b="1" i="1" dirty="0">
                  <a:solidFill>
                    <a:srgbClr val="ED874E"/>
                  </a:solidFill>
                  <a:effectLst>
                    <a:outerShdw blurRad="38100" dist="38100" dir="2700000" algn="tl">
                      <a:srgbClr val="000000">
                        <a:alpha val="43137"/>
                      </a:srgbClr>
                    </a:outerShdw>
                  </a:effectLst>
                  <a:latin typeface="DM sans" pitchFamily="2" charset="0"/>
                </a:rPr>
                <a:t>La gouvernance</a:t>
              </a:r>
            </a:p>
          </p:txBody>
        </p:sp>
        <p:sp>
          <p:nvSpPr>
            <p:cNvPr id="32" name="ZoneTexte 31">
              <a:extLst>
                <a:ext uri="{FF2B5EF4-FFF2-40B4-BE49-F238E27FC236}">
                  <a16:creationId xmlns:a16="http://schemas.microsoft.com/office/drawing/2014/main" id="{996BE9E9-24E1-D1F4-C168-630BA247B5FC}"/>
                </a:ext>
              </a:extLst>
            </p:cNvPr>
            <p:cNvSpPr txBox="1"/>
            <p:nvPr/>
          </p:nvSpPr>
          <p:spPr>
            <a:xfrm>
              <a:off x="6117963" y="2126645"/>
              <a:ext cx="5817057" cy="4401205"/>
            </a:xfrm>
            <a:prstGeom prst="rect">
              <a:avLst/>
            </a:prstGeom>
            <a:noFill/>
          </p:spPr>
          <p:txBody>
            <a:bodyPr wrap="square" rtlCol="0">
              <a:spAutoFit/>
            </a:bodyPr>
            <a:lstStyle/>
            <a:p>
              <a:pPr marL="342900" indent="-342900" algn="just">
                <a:spcAft>
                  <a:spcPts val="1200"/>
                </a:spcAft>
                <a:buFont typeface="Wingdings" panose="05000000000000000000" pitchFamily="2" charset="2"/>
                <a:buChar char="q"/>
              </a:pPr>
              <a:r>
                <a:rPr lang="fr-FR" sz="2000" dirty="0">
                  <a:solidFill>
                    <a:srgbClr val="222222"/>
                  </a:solidFill>
                  <a:latin typeface="DM sans"/>
                </a:rPr>
                <a:t>La gouvernance est la manière dont le pouvoir est exercé dans la gestion des ressources économiques et sociales d'un pays (Banque Mondiale, 1992).</a:t>
              </a:r>
            </a:p>
            <a:p>
              <a:pPr marL="342900" indent="-342900" algn="just">
                <a:spcAft>
                  <a:spcPts val="1200"/>
                </a:spcAft>
                <a:buFont typeface="Wingdings" panose="05000000000000000000" pitchFamily="2" charset="2"/>
                <a:buChar char="q"/>
              </a:pPr>
              <a:r>
                <a:rPr lang="fr-FR" sz="2000" dirty="0">
                  <a:solidFill>
                    <a:srgbClr val="222222"/>
                  </a:solidFill>
                  <a:latin typeface="DM sans"/>
                </a:rPr>
                <a:t>La gouvernance représente les règles formelles et informelles qui structurent les interactions politiques, économiques et sociales, définissant les incitations et les contraintes des acteurs (North, 1990).</a:t>
              </a:r>
            </a:p>
            <a:p>
              <a:pPr marL="342900" indent="-342900" algn="just">
                <a:spcAft>
                  <a:spcPts val="1200"/>
                </a:spcAft>
                <a:buFont typeface="Wingdings" panose="05000000000000000000" pitchFamily="2" charset="2"/>
                <a:buChar char="q"/>
              </a:pPr>
              <a:r>
                <a:rPr lang="fr-FR" sz="2000" dirty="0">
                  <a:solidFill>
                    <a:srgbClr val="222222"/>
                  </a:solidFill>
                  <a:latin typeface="DM sans"/>
                </a:rPr>
                <a:t>Une bonne gouvernance exige non seulement des institutions efficaces, mais aussi la garantie des libertés politiques, de la transparence et de la participation citoyenne (Sen, 1999)</a:t>
              </a:r>
            </a:p>
          </p:txBody>
        </p:sp>
      </p:grpSp>
      <p:pic>
        <p:nvPicPr>
          <p:cNvPr id="6" name="Image 5">
            <a:extLst>
              <a:ext uri="{FF2B5EF4-FFF2-40B4-BE49-F238E27FC236}">
                <a16:creationId xmlns:a16="http://schemas.microsoft.com/office/drawing/2014/main" id="{0BA2640E-9FC5-4F87-CD97-883C74FF1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1801" y="6076953"/>
            <a:ext cx="890199" cy="781047"/>
          </a:xfrm>
          <a:prstGeom prst="rect">
            <a:avLst/>
          </a:prstGeom>
        </p:spPr>
      </p:pic>
      <p:pic>
        <p:nvPicPr>
          <p:cNvPr id="7" name="Image 6">
            <a:extLst>
              <a:ext uri="{FF2B5EF4-FFF2-40B4-BE49-F238E27FC236}">
                <a16:creationId xmlns:a16="http://schemas.microsoft.com/office/drawing/2014/main" id="{EE9481D9-2814-48B3-4913-9C6089D47A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27"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8BFDF177-3A1E-840C-EBEA-C1F1AF1871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a:extLst>
              <a:ext uri="{FF2B5EF4-FFF2-40B4-BE49-F238E27FC236}">
                <a16:creationId xmlns:a16="http://schemas.microsoft.com/office/drawing/2014/main" id="{26FEA327-0434-0628-A7E6-C9F2C358A2E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29" name="Image 3" descr="UNIVersite Tana">
            <a:extLst>
              <a:ext uri="{FF2B5EF4-FFF2-40B4-BE49-F238E27FC236}">
                <a16:creationId xmlns:a16="http://schemas.microsoft.com/office/drawing/2014/main" id="{FE4854D7-9455-0A49-5ED4-5B7D0D56AFB1}"/>
              </a:ext>
            </a:extLst>
          </p:cNvPr>
          <p:cNvPicPr>
            <a:picLocks noChangeAspect="1"/>
          </p:cNvPicPr>
          <p:nvPr/>
        </p:nvPicPr>
        <p:blipFill>
          <a:blip r:embed="rId8"/>
          <a:srcRect/>
          <a:stretch>
            <a:fillRect/>
          </a:stretch>
        </p:blipFill>
        <p:spPr>
          <a:xfrm>
            <a:off x="896411" y="64586"/>
            <a:ext cx="708744" cy="637857"/>
          </a:xfrm>
          <a:prstGeom prst="rect">
            <a:avLst/>
          </a:prstGeom>
          <a:noFill/>
          <a:ln cap="flat">
            <a:noFill/>
          </a:ln>
        </p:spPr>
      </p:pic>
    </p:spTree>
    <p:extLst>
      <p:ext uri="{BB962C8B-B14F-4D97-AF65-F5344CB8AC3E}">
        <p14:creationId xmlns:p14="http://schemas.microsoft.com/office/powerpoint/2010/main" val="304840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831472" y="840567"/>
            <a:ext cx="11360528" cy="81453"/>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39699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flipV="1">
            <a:off x="4610101" y="851916"/>
            <a:ext cx="0" cy="5320284"/>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AC9508B6-690A-3E48-45E6-8468B909ADFD}"/>
              </a:ext>
            </a:extLst>
          </p:cNvPr>
          <p:cNvCxnSpPr>
            <a:cxnSpLocks/>
          </p:cNvCxnSpPr>
          <p:nvPr/>
        </p:nvCxnSpPr>
        <p:spPr>
          <a:xfrm flipV="1">
            <a:off x="815787" y="0"/>
            <a:ext cx="0" cy="607695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15239" y="3834654"/>
            <a:ext cx="815786" cy="256995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69480740-7E58-9B8D-5DAF-B074BA2E5A59}"/>
              </a:ext>
            </a:extLst>
          </p:cNvPr>
          <p:cNvSpPr txBox="1"/>
          <p:nvPr/>
        </p:nvSpPr>
        <p:spPr>
          <a:xfrm>
            <a:off x="541477" y="2035240"/>
            <a:ext cx="4320071" cy="954107"/>
          </a:xfrm>
          <a:prstGeom prst="rect">
            <a:avLst/>
          </a:prstGeom>
          <a:noFill/>
        </p:spPr>
        <p:txBody>
          <a:bodyPr wrap="square" rtlCol="0">
            <a:spAutoFit/>
          </a:bodyPr>
          <a:lstStyle/>
          <a:p>
            <a:pPr algn="ctr"/>
            <a:r>
              <a:rPr lang="fr-FR" sz="2800" b="1" dirty="0">
                <a:solidFill>
                  <a:srgbClr val="8268D6"/>
                </a:solidFill>
                <a:latin typeface="DM sans" pitchFamily="2" charset="0"/>
              </a:rPr>
              <a:t>Revue de la littérature (2)</a:t>
            </a:r>
          </a:p>
        </p:txBody>
      </p:sp>
      <p:grpSp>
        <p:nvGrpSpPr>
          <p:cNvPr id="54" name="Groupe 53">
            <a:extLst>
              <a:ext uri="{FF2B5EF4-FFF2-40B4-BE49-F238E27FC236}">
                <a16:creationId xmlns:a16="http://schemas.microsoft.com/office/drawing/2014/main" id="{CB974411-C224-F45D-93DD-DF0A388B47FD}"/>
              </a:ext>
            </a:extLst>
          </p:cNvPr>
          <p:cNvGrpSpPr/>
          <p:nvPr/>
        </p:nvGrpSpPr>
        <p:grpSpPr>
          <a:xfrm>
            <a:off x="4712725" y="1036313"/>
            <a:ext cx="7284719" cy="5291570"/>
            <a:chOff x="6177950" y="1369101"/>
            <a:chExt cx="5817057" cy="5291570"/>
          </a:xfrm>
        </p:grpSpPr>
        <p:sp>
          <p:nvSpPr>
            <p:cNvPr id="31" name="ZoneTexte 30">
              <a:extLst>
                <a:ext uri="{FF2B5EF4-FFF2-40B4-BE49-F238E27FC236}">
                  <a16:creationId xmlns:a16="http://schemas.microsoft.com/office/drawing/2014/main" id="{B59FF47B-CC03-557F-11B4-2584CA1FE078}"/>
                </a:ext>
              </a:extLst>
            </p:cNvPr>
            <p:cNvSpPr txBox="1"/>
            <p:nvPr/>
          </p:nvSpPr>
          <p:spPr>
            <a:xfrm>
              <a:off x="7260628" y="1369101"/>
              <a:ext cx="3953617" cy="584775"/>
            </a:xfrm>
            <a:prstGeom prst="rect">
              <a:avLst/>
            </a:prstGeom>
            <a:noFill/>
          </p:spPr>
          <p:txBody>
            <a:bodyPr wrap="square" rtlCol="0">
              <a:spAutoFit/>
            </a:bodyPr>
            <a:lstStyle/>
            <a:p>
              <a:pPr algn="just"/>
              <a:r>
                <a:rPr lang="fr-FR" sz="3200" b="1" i="1" dirty="0">
                  <a:solidFill>
                    <a:srgbClr val="ED874E"/>
                  </a:solidFill>
                  <a:effectLst>
                    <a:outerShdw blurRad="38100" dist="38100" dir="2700000" algn="tl">
                      <a:srgbClr val="000000">
                        <a:alpha val="43137"/>
                      </a:srgbClr>
                    </a:outerShdw>
                  </a:effectLst>
                  <a:latin typeface="DM sans" pitchFamily="2" charset="0"/>
                </a:rPr>
                <a:t>La gouvernance locale</a:t>
              </a:r>
            </a:p>
          </p:txBody>
        </p:sp>
        <p:sp>
          <p:nvSpPr>
            <p:cNvPr id="32" name="ZoneTexte 31">
              <a:extLst>
                <a:ext uri="{FF2B5EF4-FFF2-40B4-BE49-F238E27FC236}">
                  <a16:creationId xmlns:a16="http://schemas.microsoft.com/office/drawing/2014/main" id="{996BE9E9-24E1-D1F4-C168-630BA247B5FC}"/>
                </a:ext>
              </a:extLst>
            </p:cNvPr>
            <p:cNvSpPr txBox="1"/>
            <p:nvPr/>
          </p:nvSpPr>
          <p:spPr>
            <a:xfrm>
              <a:off x="6177950" y="1988430"/>
              <a:ext cx="5817057" cy="4672241"/>
            </a:xfrm>
            <a:prstGeom prst="rect">
              <a:avLst/>
            </a:prstGeom>
            <a:noFill/>
          </p:spPr>
          <p:txBody>
            <a:bodyPr wrap="square" rtlCol="0">
              <a:spAutoFit/>
            </a:bodyPr>
            <a:lstStyle/>
            <a:p>
              <a:pPr marL="342900" indent="-342900" algn="just">
                <a:lnSpc>
                  <a:spcPct val="107000"/>
                </a:lnSpc>
                <a:spcAft>
                  <a:spcPts val="800"/>
                </a:spcAft>
                <a:buSzPct val="100000"/>
                <a:buFont typeface="Wingdings" panose="05000000000000000000" pitchFamily="2" charset="2"/>
                <a:buChar char="q"/>
                <a:tabLst>
                  <a:tab pos="457200" algn="l"/>
                </a:tabLst>
              </a:pPr>
              <a:r>
                <a:rPr lang="fr-FR" sz="2000" dirty="0">
                  <a:solidFill>
                    <a:srgbClr val="222222"/>
                  </a:solidFill>
                  <a:latin typeface="DM sans"/>
                </a:rPr>
                <a:t>Cadre de dialogue et d’action collective qui associe élus, administrations, entreprises et citoyens pour promouvoir un développement local inclusif et durable (PNUD,2002)</a:t>
              </a:r>
            </a:p>
            <a:p>
              <a:pPr marL="342900" lvl="0" indent="-342900" algn="just">
                <a:lnSpc>
                  <a:spcPct val="107000"/>
                </a:lnSpc>
                <a:spcAft>
                  <a:spcPts val="800"/>
                </a:spcAft>
                <a:buSzPct val="100000"/>
                <a:buFont typeface="Wingdings" panose="05000000000000000000" pitchFamily="2" charset="2"/>
                <a:buChar char="q"/>
                <a:tabLst>
                  <a:tab pos="457200" algn="l"/>
                </a:tabLst>
              </a:pPr>
              <a:r>
                <a:rPr lang="fr-FR" sz="2000" dirty="0">
                  <a:solidFill>
                    <a:srgbClr val="222222"/>
                  </a:solidFill>
                  <a:latin typeface="DM sans"/>
                </a:rPr>
                <a:t>Extension du gouvernement central pour répondre aux besoins locaux et promouvoir le développement à la base (</a:t>
              </a:r>
              <a:r>
                <a:rPr lang="fr-FR" sz="2000" dirty="0" err="1">
                  <a:solidFill>
                    <a:srgbClr val="222222"/>
                  </a:solidFill>
                  <a:latin typeface="DM sans"/>
                </a:rPr>
                <a:t>Ngini</a:t>
              </a:r>
              <a:r>
                <a:rPr lang="fr-FR" sz="2000" dirty="0">
                  <a:solidFill>
                    <a:srgbClr val="222222"/>
                  </a:solidFill>
                  <a:latin typeface="DM sans"/>
                </a:rPr>
                <a:t> et al., 2023).</a:t>
              </a:r>
            </a:p>
            <a:p>
              <a:pPr marL="342900" lvl="0" indent="-342900" algn="just">
                <a:lnSpc>
                  <a:spcPct val="107000"/>
                </a:lnSpc>
                <a:spcAft>
                  <a:spcPts val="800"/>
                </a:spcAft>
                <a:buSzPct val="100000"/>
                <a:buFont typeface="Wingdings" panose="05000000000000000000" pitchFamily="2" charset="2"/>
                <a:buChar char="q"/>
                <a:tabLst>
                  <a:tab pos="457200" algn="l"/>
                </a:tabLst>
              </a:pPr>
              <a:r>
                <a:rPr lang="fr-FR" sz="2000" dirty="0">
                  <a:solidFill>
                    <a:srgbClr val="222222"/>
                  </a:solidFill>
                  <a:latin typeface="DM sans"/>
                </a:rPr>
                <a:t>Garantit des réponses rapides, comme démontré dans la gouvernance du cyclone </a:t>
              </a:r>
              <a:r>
                <a:rPr lang="fr-FR" sz="2000" dirty="0" err="1">
                  <a:solidFill>
                    <a:srgbClr val="222222"/>
                  </a:solidFill>
                  <a:latin typeface="DM sans"/>
                </a:rPr>
                <a:t>Phailin</a:t>
              </a:r>
              <a:r>
                <a:rPr lang="fr-FR" sz="2000" dirty="0">
                  <a:solidFill>
                    <a:srgbClr val="222222"/>
                  </a:solidFill>
                  <a:latin typeface="DM sans"/>
                </a:rPr>
                <a:t> en Odisha (un Etat en Inde) (Pal et al., 2017).</a:t>
              </a:r>
            </a:p>
            <a:p>
              <a:pPr marL="342900" lvl="0" indent="-342900" algn="just">
                <a:lnSpc>
                  <a:spcPct val="107000"/>
                </a:lnSpc>
                <a:spcAft>
                  <a:spcPts val="800"/>
                </a:spcAft>
                <a:buSzPct val="100000"/>
                <a:buFont typeface="Wingdings" panose="05000000000000000000" pitchFamily="2" charset="2"/>
                <a:buChar char="q"/>
                <a:tabLst>
                  <a:tab pos="457200" algn="l"/>
                </a:tabLst>
              </a:pPr>
              <a:r>
                <a:rPr lang="fr-FR" sz="2000" dirty="0">
                  <a:solidFill>
                    <a:srgbClr val="222222"/>
                  </a:solidFill>
                  <a:latin typeface="DM sans"/>
                </a:rPr>
                <a:t>Les connaissances locales sont cruciales pour une gouvernance locale efficace face aux aléas, comme l'ont montré les inondations au Kerala, un État situé sur la côte Sud-Ouest de l'Inde (</a:t>
              </a:r>
              <a:r>
                <a:rPr lang="fr-FR" sz="2000" dirty="0" err="1">
                  <a:solidFill>
                    <a:srgbClr val="222222"/>
                  </a:solidFill>
                  <a:latin typeface="DM sans"/>
                </a:rPr>
                <a:t>Hakkim</a:t>
              </a:r>
              <a:r>
                <a:rPr lang="fr-FR" sz="2000" dirty="0">
                  <a:solidFill>
                    <a:srgbClr val="222222"/>
                  </a:solidFill>
                  <a:latin typeface="DM sans"/>
                </a:rPr>
                <a:t> &amp; Deb, 2023)</a:t>
              </a:r>
            </a:p>
          </p:txBody>
        </p:sp>
      </p:grpSp>
      <p:pic>
        <p:nvPicPr>
          <p:cNvPr id="5" name="Image 4">
            <a:extLst>
              <a:ext uri="{FF2B5EF4-FFF2-40B4-BE49-F238E27FC236}">
                <a16:creationId xmlns:a16="http://schemas.microsoft.com/office/drawing/2014/main" id="{C92D860C-5F36-A804-6395-5EFBC813115F}"/>
              </a:ext>
            </a:extLst>
          </p:cNvPr>
          <p:cNvPicPr>
            <a:picLocks noChangeAspect="1"/>
          </p:cNvPicPr>
          <p:nvPr/>
        </p:nvPicPr>
        <p:blipFill>
          <a:blip r:embed="rId3"/>
          <a:stretch>
            <a:fillRect/>
          </a:stretch>
        </p:blipFill>
        <p:spPr>
          <a:xfrm>
            <a:off x="800547" y="3833211"/>
            <a:ext cx="3801932" cy="2569955"/>
          </a:xfrm>
          <a:prstGeom prst="rect">
            <a:avLst/>
          </a:prstGeom>
        </p:spPr>
      </p:pic>
      <p:pic>
        <p:nvPicPr>
          <p:cNvPr id="34" name="Image 33">
            <a:extLst>
              <a:ext uri="{FF2B5EF4-FFF2-40B4-BE49-F238E27FC236}">
                <a16:creationId xmlns:a16="http://schemas.microsoft.com/office/drawing/2014/main" id="{02804E42-5ACB-EDB8-F3F8-103C896BC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6561" y="6076953"/>
            <a:ext cx="890199" cy="781047"/>
          </a:xfrm>
          <a:prstGeom prst="rect">
            <a:avLst/>
          </a:prstGeom>
        </p:spPr>
      </p:pic>
      <p:pic>
        <p:nvPicPr>
          <p:cNvPr id="36" name="Image 35">
            <a:extLst>
              <a:ext uri="{FF2B5EF4-FFF2-40B4-BE49-F238E27FC236}">
                <a16:creationId xmlns:a16="http://schemas.microsoft.com/office/drawing/2014/main" id="{37417C2D-8C02-F59D-25B2-78065DB7D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37"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4D0E0158-4305-30D0-DDBE-A5764364B6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a:extLst>
              <a:ext uri="{FF2B5EF4-FFF2-40B4-BE49-F238E27FC236}">
                <a16:creationId xmlns:a16="http://schemas.microsoft.com/office/drawing/2014/main" id="{D2D662C0-79E1-9F9D-DE40-14DD000A55A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39" name="Image 3" descr="UNIVersite Tana">
            <a:extLst>
              <a:ext uri="{FF2B5EF4-FFF2-40B4-BE49-F238E27FC236}">
                <a16:creationId xmlns:a16="http://schemas.microsoft.com/office/drawing/2014/main" id="{F47D2E25-CB43-6904-901B-FA4CCC6C84A6}"/>
              </a:ext>
            </a:extLst>
          </p:cNvPr>
          <p:cNvPicPr>
            <a:picLocks noChangeAspect="1"/>
          </p:cNvPicPr>
          <p:nvPr/>
        </p:nvPicPr>
        <p:blipFill>
          <a:blip r:embed="rId8"/>
          <a:srcRect/>
          <a:stretch>
            <a:fillRect/>
          </a:stretch>
        </p:blipFill>
        <p:spPr>
          <a:xfrm>
            <a:off x="896411" y="64586"/>
            <a:ext cx="708744" cy="637857"/>
          </a:xfrm>
          <a:prstGeom prst="rect">
            <a:avLst/>
          </a:prstGeom>
          <a:noFill/>
          <a:ln cap="flat">
            <a:noFill/>
          </a:ln>
        </p:spPr>
      </p:pic>
    </p:spTree>
    <p:extLst>
      <p:ext uri="{BB962C8B-B14F-4D97-AF65-F5344CB8AC3E}">
        <p14:creationId xmlns:p14="http://schemas.microsoft.com/office/powerpoint/2010/main" val="180577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815786" y="781049"/>
            <a:ext cx="11376214" cy="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flipV="1">
            <a:off x="5038163" y="781049"/>
            <a:ext cx="0" cy="5295902"/>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AC9508B6-690A-3E48-45E6-8468B909ADFD}"/>
              </a:ext>
            </a:extLst>
          </p:cNvPr>
          <p:cNvCxnSpPr>
            <a:cxnSpLocks/>
          </p:cNvCxnSpPr>
          <p:nvPr/>
        </p:nvCxnSpPr>
        <p:spPr>
          <a:xfrm flipV="1">
            <a:off x="815787" y="0"/>
            <a:ext cx="0" cy="607695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1" y="3506994"/>
            <a:ext cx="815786" cy="256995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69480740-7E58-9B8D-5DAF-B074BA2E5A59}"/>
              </a:ext>
            </a:extLst>
          </p:cNvPr>
          <p:cNvSpPr txBox="1"/>
          <p:nvPr/>
        </p:nvSpPr>
        <p:spPr>
          <a:xfrm>
            <a:off x="815785" y="1863277"/>
            <a:ext cx="4222375" cy="954107"/>
          </a:xfrm>
          <a:prstGeom prst="rect">
            <a:avLst/>
          </a:prstGeom>
          <a:noFill/>
        </p:spPr>
        <p:txBody>
          <a:bodyPr wrap="square" rtlCol="0">
            <a:spAutoFit/>
          </a:bodyPr>
          <a:lstStyle/>
          <a:p>
            <a:pPr algn="ctr"/>
            <a:r>
              <a:rPr lang="fr-FR" sz="2800" b="1" dirty="0">
                <a:solidFill>
                  <a:srgbClr val="8268D6"/>
                </a:solidFill>
                <a:latin typeface="DM sans" pitchFamily="2" charset="0"/>
              </a:rPr>
              <a:t>Revue de la littérature (3)</a:t>
            </a:r>
          </a:p>
        </p:txBody>
      </p:sp>
      <p:grpSp>
        <p:nvGrpSpPr>
          <p:cNvPr id="54" name="Groupe 53">
            <a:extLst>
              <a:ext uri="{FF2B5EF4-FFF2-40B4-BE49-F238E27FC236}">
                <a16:creationId xmlns:a16="http://schemas.microsoft.com/office/drawing/2014/main" id="{CB974411-C224-F45D-93DD-DF0A388B47FD}"/>
              </a:ext>
            </a:extLst>
          </p:cNvPr>
          <p:cNvGrpSpPr/>
          <p:nvPr/>
        </p:nvGrpSpPr>
        <p:grpSpPr>
          <a:xfrm>
            <a:off x="5038160" y="973224"/>
            <a:ext cx="7079197" cy="4817947"/>
            <a:chOff x="6096000" y="1238144"/>
            <a:chExt cx="5817057" cy="4697018"/>
          </a:xfrm>
        </p:grpSpPr>
        <p:sp>
          <p:nvSpPr>
            <p:cNvPr id="31" name="ZoneTexte 30">
              <a:extLst>
                <a:ext uri="{FF2B5EF4-FFF2-40B4-BE49-F238E27FC236}">
                  <a16:creationId xmlns:a16="http://schemas.microsoft.com/office/drawing/2014/main" id="{B59FF47B-CC03-557F-11B4-2584CA1FE078}"/>
                </a:ext>
              </a:extLst>
            </p:cNvPr>
            <p:cNvSpPr txBox="1"/>
            <p:nvPr/>
          </p:nvSpPr>
          <p:spPr>
            <a:xfrm>
              <a:off x="6703262" y="1238144"/>
              <a:ext cx="4663871" cy="570097"/>
            </a:xfrm>
            <a:prstGeom prst="rect">
              <a:avLst/>
            </a:prstGeom>
            <a:noFill/>
          </p:spPr>
          <p:txBody>
            <a:bodyPr wrap="square" rtlCol="0">
              <a:spAutoFit/>
            </a:bodyPr>
            <a:lstStyle/>
            <a:p>
              <a:pPr algn="ctr"/>
              <a:r>
                <a:rPr lang="fr-FR" sz="3200" b="1" i="1" dirty="0">
                  <a:solidFill>
                    <a:srgbClr val="ED874E"/>
                  </a:solidFill>
                  <a:effectLst>
                    <a:outerShdw blurRad="38100" dist="38100" dir="2700000" algn="tl">
                      <a:srgbClr val="000000">
                        <a:alpha val="43137"/>
                      </a:srgbClr>
                    </a:outerShdw>
                  </a:effectLst>
                  <a:latin typeface="DM sans" pitchFamily="2" charset="0"/>
                </a:rPr>
                <a:t>Résilience</a:t>
              </a:r>
            </a:p>
          </p:txBody>
        </p:sp>
        <p:sp>
          <p:nvSpPr>
            <p:cNvPr id="32" name="ZoneTexte 31">
              <a:extLst>
                <a:ext uri="{FF2B5EF4-FFF2-40B4-BE49-F238E27FC236}">
                  <a16:creationId xmlns:a16="http://schemas.microsoft.com/office/drawing/2014/main" id="{996BE9E9-24E1-D1F4-C168-630BA247B5FC}"/>
                </a:ext>
              </a:extLst>
            </p:cNvPr>
            <p:cNvSpPr txBox="1"/>
            <p:nvPr/>
          </p:nvSpPr>
          <p:spPr>
            <a:xfrm>
              <a:off x="6096000" y="1919473"/>
              <a:ext cx="5817057" cy="4015689"/>
            </a:xfrm>
            <a:prstGeom prst="rect">
              <a:avLst/>
            </a:prstGeom>
            <a:noFill/>
          </p:spPr>
          <p:txBody>
            <a:bodyPr wrap="square" rtlCol="0">
              <a:spAutoFit/>
            </a:bodyPr>
            <a:lstStyle/>
            <a:p>
              <a:pPr marL="342900" indent="-342900">
                <a:spcBef>
                  <a:spcPts val="200"/>
                </a:spcBef>
                <a:buFont typeface="Wingdings" panose="05000000000000000000" pitchFamily="2" charset="2"/>
                <a:buChar char="q"/>
              </a:pPr>
              <a:r>
                <a:rPr lang="fr-FR" sz="2000" b="1" dirty="0">
                  <a:solidFill>
                    <a:srgbClr val="1F3763"/>
                  </a:solidFill>
                  <a:effectLst/>
                  <a:latin typeface="DM sans"/>
                  <a:ea typeface="Times New Roman" panose="02020603050405020304" pitchFamily="18" charset="0"/>
                  <a:cs typeface="Times New Roman" panose="02020603050405020304" pitchFamily="18" charset="0"/>
                </a:rPr>
                <a:t>Étymologie </a:t>
              </a:r>
            </a:p>
            <a:p>
              <a:pPr marL="800100" lvl="1" indent="-342900">
                <a:buFont typeface="Arial" panose="020B0604020202020204" pitchFamily="34" charset="0"/>
                <a:buChar char="•"/>
              </a:pPr>
              <a:r>
                <a:rPr lang="fr-FR" sz="2000" u="sng" dirty="0">
                  <a:effectLst/>
                  <a:latin typeface="DM sans"/>
                  <a:ea typeface="Times New Roman" panose="02020603050405020304" pitchFamily="18" charset="0"/>
                  <a:cs typeface="Times New Roman" panose="02020603050405020304" pitchFamily="18" charset="0"/>
                </a:rPr>
                <a:t>Première apparition :</a:t>
              </a:r>
              <a:r>
                <a:rPr lang="fr-FR" sz="2000" dirty="0">
                  <a:effectLst/>
                  <a:latin typeface="DM sans"/>
                  <a:ea typeface="Times New Roman" panose="02020603050405020304" pitchFamily="18" charset="0"/>
                  <a:cs typeface="Times New Roman" panose="02020603050405020304" pitchFamily="18" charset="0"/>
                </a:rPr>
                <a:t> 1626, en anglais, dérivé du latin "</a:t>
              </a:r>
              <a:r>
                <a:rPr lang="fr-FR" sz="2000" dirty="0" err="1">
                  <a:effectLst/>
                  <a:latin typeface="DM sans"/>
                  <a:ea typeface="Times New Roman" panose="02020603050405020304" pitchFamily="18" charset="0"/>
                  <a:cs typeface="Times New Roman" panose="02020603050405020304" pitchFamily="18" charset="0"/>
                </a:rPr>
                <a:t>resilientia</a:t>
              </a:r>
              <a:r>
                <a:rPr lang="fr-FR" sz="2000" dirty="0">
                  <a:effectLst/>
                  <a:latin typeface="DM sans"/>
                  <a:ea typeface="Times New Roman" panose="02020603050405020304" pitchFamily="18" charset="0"/>
                  <a:cs typeface="Times New Roman" panose="02020603050405020304" pitchFamily="18" charset="0"/>
                </a:rPr>
                <a:t>"</a:t>
              </a:r>
              <a:endParaRPr lang="fr-FR" sz="2000" dirty="0">
                <a:effectLst/>
                <a:latin typeface="DM sans"/>
                <a:ea typeface="Calibri" panose="020F0502020204030204" pitchFamily="34" charset="0"/>
                <a:cs typeface="Times New Roman" panose="02020603050405020304" pitchFamily="18" charset="0"/>
              </a:endParaRPr>
            </a:p>
            <a:p>
              <a:pPr marL="800100" lvl="1" indent="-342900">
                <a:spcAft>
                  <a:spcPts val="1800"/>
                </a:spcAft>
                <a:buFont typeface="Arial" panose="020B0604020202020204" pitchFamily="34" charset="0"/>
                <a:buChar char="•"/>
              </a:pPr>
              <a:r>
                <a:rPr lang="fr-FR" sz="2000" u="sng" dirty="0">
                  <a:effectLst/>
                  <a:latin typeface="DM sans"/>
                  <a:ea typeface="Times New Roman" panose="02020603050405020304" pitchFamily="18" charset="0"/>
                  <a:cs typeface="Times New Roman" panose="02020603050405020304" pitchFamily="18" charset="0"/>
                </a:rPr>
                <a:t>Signification en anglais </a:t>
              </a:r>
              <a:r>
                <a:rPr lang="fr-FR" sz="2000" dirty="0">
                  <a:effectLst/>
                  <a:latin typeface="DM sans"/>
                  <a:ea typeface="Times New Roman" panose="02020603050405020304" pitchFamily="18" charset="0"/>
                  <a:cs typeface="Times New Roman" panose="02020603050405020304" pitchFamily="18" charset="0"/>
                </a:rPr>
                <a:t>: Rebondir, se ressaisir, se redresser </a:t>
              </a:r>
              <a:r>
                <a:rPr lang="fr-FR" sz="2000" dirty="0">
                  <a:effectLst/>
                  <a:latin typeface="DM sans"/>
                  <a:ea typeface="Calibri" panose="020F0502020204030204" pitchFamily="34" charset="0"/>
                </a:rPr>
                <a:t>(Ionescu,2021).</a:t>
              </a:r>
              <a:endParaRPr lang="fr-FR" sz="2000" dirty="0">
                <a:effectLst/>
                <a:latin typeface="DM sans"/>
                <a:ea typeface="Times New Roman" panose="02020603050405020304" pitchFamily="18" charset="0"/>
                <a:cs typeface="Times New Roman" panose="02020603050405020304" pitchFamily="18" charset="0"/>
              </a:endParaRPr>
            </a:p>
            <a:p>
              <a:pPr marL="342900" indent="-342900">
                <a:spcAft>
                  <a:spcPts val="800"/>
                </a:spcAft>
                <a:buFont typeface="Wingdings" panose="05000000000000000000" pitchFamily="2" charset="2"/>
                <a:buChar char="q"/>
              </a:pPr>
              <a:r>
                <a:rPr lang="fr-FR" sz="2000" b="1" dirty="0">
                  <a:solidFill>
                    <a:srgbClr val="1F3763"/>
                  </a:solidFill>
                  <a:latin typeface="DM sans"/>
                  <a:cs typeface="Times New Roman" panose="02020603050405020304" pitchFamily="18" charset="0"/>
                </a:rPr>
                <a:t>Résilience : un concept plus complexe et dynamique.</a:t>
              </a:r>
            </a:p>
            <a:p>
              <a:pPr marL="800100" lvl="1" indent="-342900" algn="just">
                <a:buFont typeface="Arial" panose="020B0604020202020204" pitchFamily="34" charset="0"/>
                <a:buChar char="•"/>
              </a:pPr>
              <a:r>
                <a:rPr lang="fr-FR" sz="2000" dirty="0">
                  <a:effectLst/>
                  <a:latin typeface="DM sans"/>
                  <a:ea typeface="Calibri" panose="020F0502020204030204" pitchFamily="34" charset="0"/>
                </a:rPr>
                <a:t>« Seul, il n'y a pas de résilience possible » (Cyrulnik, 1999).</a:t>
              </a:r>
              <a:endParaRPr lang="fr-FR" sz="2000" dirty="0">
                <a:effectLst/>
                <a:latin typeface="DM sans"/>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fr-FR" sz="2000" dirty="0">
                  <a:latin typeface="DM sans"/>
                  <a:cs typeface="Times New Roman" panose="02020603050405020304" pitchFamily="18" charset="0"/>
                </a:rPr>
                <a:t>La vraie résilience passe par l’autonomie semencière, la souveraineté alimentaire et la réduction de la dépendance aux intrants externes (De </a:t>
              </a:r>
              <a:r>
                <a:rPr lang="fr-FR" sz="2000" dirty="0" err="1">
                  <a:latin typeface="DM sans"/>
                  <a:cs typeface="Times New Roman" panose="02020603050405020304" pitchFamily="18" charset="0"/>
                </a:rPr>
                <a:t>Schutter</a:t>
              </a:r>
              <a:r>
                <a:rPr lang="fr-FR" sz="2000" dirty="0">
                  <a:latin typeface="DM sans"/>
                  <a:cs typeface="Times New Roman" panose="02020603050405020304" pitchFamily="18" charset="0"/>
                </a:rPr>
                <a:t>, 2012)</a:t>
              </a:r>
            </a:p>
          </p:txBody>
        </p:sp>
      </p:grpSp>
      <p:pic>
        <p:nvPicPr>
          <p:cNvPr id="4" name="Image 3">
            <a:extLst>
              <a:ext uri="{FF2B5EF4-FFF2-40B4-BE49-F238E27FC236}">
                <a16:creationId xmlns:a16="http://schemas.microsoft.com/office/drawing/2014/main" id="{CC309584-2F13-FF3F-455C-CDD16A0FB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86" y="3506993"/>
            <a:ext cx="4222375" cy="2591797"/>
          </a:xfrm>
          <a:prstGeom prst="rect">
            <a:avLst/>
          </a:prstGeom>
        </p:spPr>
      </p:pic>
      <p:pic>
        <p:nvPicPr>
          <p:cNvPr id="5" name="Image 4">
            <a:extLst>
              <a:ext uri="{FF2B5EF4-FFF2-40B4-BE49-F238E27FC236}">
                <a16:creationId xmlns:a16="http://schemas.microsoft.com/office/drawing/2014/main" id="{1730BF6A-F274-C675-2B01-0AD215DC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1801" y="6076953"/>
            <a:ext cx="890199" cy="781047"/>
          </a:xfrm>
          <a:prstGeom prst="rect">
            <a:avLst/>
          </a:prstGeom>
        </p:spPr>
      </p:pic>
      <p:pic>
        <p:nvPicPr>
          <p:cNvPr id="6" name="Image 5">
            <a:extLst>
              <a:ext uri="{FF2B5EF4-FFF2-40B4-BE49-F238E27FC236}">
                <a16:creationId xmlns:a16="http://schemas.microsoft.com/office/drawing/2014/main" id="{043F1250-374F-F8B7-A8B4-CEDEF7E22B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7591" y="177162"/>
            <a:ext cx="1582102" cy="529566"/>
          </a:xfrm>
          <a:prstGeom prst="rect">
            <a:avLst/>
          </a:prstGeom>
        </p:spPr>
      </p:pic>
      <p:pic>
        <p:nvPicPr>
          <p:cNvPr id="7" name="Picture 2" descr="https://ecp.yusercontent.com/mail?url=https%3A%2F%2Fci3.googleusercontent.com%2Fmail-sig%2FAIorK4zbIlG8DhKroBFQjWa_PKBN5SmKqr6IwIbUVyoKG6UluXfJbkHna8GEwHAShWumY3lW0--uhPrajcK_IVQv5bsnWo07pX2QLx4YCNFQ9g&amp;t=1656355631&amp;ymreqid=7e394a1d-30d7-4fe1-1c81-250004012800&amp;sig=ZisV_AAce0bq9WrQvh.UOw--~D">
            <a:extLst>
              <a:ext uri="{FF2B5EF4-FFF2-40B4-BE49-F238E27FC236}">
                <a16:creationId xmlns:a16="http://schemas.microsoft.com/office/drawing/2014/main" id="{B551677E-3806-F12C-67EE-8B824350EA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578" y="130146"/>
            <a:ext cx="954224" cy="557299"/>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6">
            <a:extLst>
              <a:ext uri="{FF2B5EF4-FFF2-40B4-BE49-F238E27FC236}">
                <a16:creationId xmlns:a16="http://schemas.microsoft.com/office/drawing/2014/main" id="{2B903EE4-1A47-F0A5-C5A4-A781CDFAFA4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8615" y="122315"/>
            <a:ext cx="622225" cy="453961"/>
          </a:xfrm>
          <a:prstGeom prst="rect">
            <a:avLst/>
          </a:prstGeom>
          <a:noFill/>
          <a:ln>
            <a:noFill/>
          </a:ln>
        </p:spPr>
      </p:pic>
      <p:pic>
        <p:nvPicPr>
          <p:cNvPr id="28" name="Image 3" descr="UNIVersite Tana">
            <a:extLst>
              <a:ext uri="{FF2B5EF4-FFF2-40B4-BE49-F238E27FC236}">
                <a16:creationId xmlns:a16="http://schemas.microsoft.com/office/drawing/2014/main" id="{02C0A669-4581-A026-C394-A06C0DDECB21}"/>
              </a:ext>
            </a:extLst>
          </p:cNvPr>
          <p:cNvPicPr>
            <a:picLocks noChangeAspect="1"/>
          </p:cNvPicPr>
          <p:nvPr/>
        </p:nvPicPr>
        <p:blipFill>
          <a:blip r:embed="rId8"/>
          <a:srcRect/>
          <a:stretch>
            <a:fillRect/>
          </a:stretch>
        </p:blipFill>
        <p:spPr>
          <a:xfrm>
            <a:off x="896411" y="64586"/>
            <a:ext cx="708744" cy="637857"/>
          </a:xfrm>
          <a:prstGeom prst="rect">
            <a:avLst/>
          </a:prstGeom>
          <a:noFill/>
          <a:ln cap="flat">
            <a:noFill/>
          </a:ln>
        </p:spPr>
      </p:pic>
    </p:spTree>
    <p:extLst>
      <p:ext uri="{BB962C8B-B14F-4D97-AF65-F5344CB8AC3E}">
        <p14:creationId xmlns:p14="http://schemas.microsoft.com/office/powerpoint/2010/main" val="2729113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3349</TotalTime>
  <Words>1600</Words>
  <Application>Microsoft Office PowerPoint</Application>
  <PresentationFormat>Grand écran</PresentationFormat>
  <Paragraphs>153</Paragraphs>
  <Slides>22</Slides>
  <Notes>21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Arial</vt:lpstr>
      <vt:lpstr>Calibri</vt:lpstr>
      <vt:lpstr>Calibri Light</vt:lpstr>
      <vt:lpstr>DM sans</vt:lpstr>
      <vt:lpstr>Open Sans</vt:lpstr>
      <vt:lpstr>Open Sans</vt:lpstr>
      <vt:lpstr>Segoe UI</vt:lpstr>
      <vt:lpstr>Times New Roman</vt:lpstr>
      <vt:lpstr>Wingdings</vt:lpstr>
      <vt:lpstr>Thème Office</vt:lpstr>
      <vt:lpstr>De la gouvernance locale à la résilience paysanne aux cyclones: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dc:title>
  <dc:creator>lisa dep</dc:creator>
  <cp:lastModifiedBy>MANATO</cp:lastModifiedBy>
  <cp:revision>233</cp:revision>
  <dcterms:created xsi:type="dcterms:W3CDTF">2023-02-08T15:51:58Z</dcterms:created>
  <dcterms:modified xsi:type="dcterms:W3CDTF">2025-06-18T09:18:41Z</dcterms:modified>
</cp:coreProperties>
</file>