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"/>
  </p:notesMasterIdLst>
  <p:sldIdLst>
    <p:sldId id="259" r:id="rId2"/>
  </p:sldIdLst>
  <p:sldSz cx="17279938" cy="23039388"/>
  <p:notesSz cx="6858000" cy="9144000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Garamond" panose="02020404030301010803" pitchFamily="18" charset="0"/>
      <p:regular r:id="rId8"/>
      <p:bold r:id="rId9"/>
      <p:italic r:id="rId10"/>
    </p:embeddedFont>
    <p:embeddedFont>
      <p:font typeface="Plantagenet Cherokee" panose="020F0502020204030204" pitchFamily="18" charset="0"/>
      <p:regular r:id="rId11"/>
    </p:embeddedFont>
    <p:embeddedFont>
      <p:font typeface="Rammetto One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57" userDrawn="1">
          <p15:clr>
            <a:srgbClr val="A4A3A4"/>
          </p15:clr>
        </p15:guide>
        <p15:guide id="2" pos="54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B5F1C8-BBFE-46C4-ACDA-3BD51E6568F6}">
  <a:tblStyle styleId="{B3B5F1C8-BBFE-46C4-ACDA-3BD51E6568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31" autoAdjust="0"/>
  </p:normalViewPr>
  <p:slideViewPr>
    <p:cSldViewPr snapToGrid="0">
      <p:cViewPr varScale="1">
        <p:scale>
          <a:sx n="30" d="100"/>
          <a:sy n="30" d="100"/>
        </p:scale>
        <p:origin x="3210" y="126"/>
      </p:cViewPr>
      <p:guideLst>
        <p:guide orient="horz" pos="7257"/>
        <p:guide pos="54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29cba05dd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29cba05dd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89053" y="9634383"/>
            <a:ext cx="16102270" cy="3770713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1pPr>
            <a:lvl2pPr lvl="1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2pPr>
            <a:lvl3pPr lvl="2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3pPr>
            <a:lvl4pPr lvl="3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4pPr>
            <a:lvl5pPr lvl="4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5pPr>
            <a:lvl6pPr lvl="5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6pPr>
            <a:lvl7pPr lvl="6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7pPr>
            <a:lvl8pPr lvl="7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8pPr>
            <a:lvl9pPr lvl="8" algn="ctr">
              <a:spcBef>
                <a:spcPts val="0"/>
              </a:spcBef>
              <a:spcAft>
                <a:spcPts val="0"/>
              </a:spcAft>
              <a:buSzPts val="10100"/>
              <a:buNone/>
              <a:defRPr sz="75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589053" y="2488720"/>
            <a:ext cx="5306522" cy="3385122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1pPr>
            <a:lvl2pPr lvl="1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2pPr>
            <a:lvl3pPr lvl="2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3pPr>
            <a:lvl4pPr lvl="3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4pPr>
            <a:lvl5pPr lvl="4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5pPr>
            <a:lvl6pPr lvl="5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6pPr>
            <a:lvl7pPr lvl="6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7pPr>
            <a:lvl8pPr lvl="7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8pPr>
            <a:lvl9pPr lvl="8">
              <a:spcBef>
                <a:spcPts val="0"/>
              </a:spcBef>
              <a:spcAft>
                <a:spcPts val="0"/>
              </a:spcAft>
              <a:buSzPts val="6700"/>
              <a:buNone/>
              <a:defRPr sz="5026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589053" y="6224486"/>
            <a:ext cx="5306522" cy="14241673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342917" lvl="0" indent="-333392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2551"/>
            </a:lvl1pPr>
            <a:lvl2pPr marL="685835" lvl="1" indent="-333392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2551"/>
            </a:lvl2pPr>
            <a:lvl3pPr marL="1028751" lvl="2" indent="-333392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2551"/>
            </a:lvl3pPr>
            <a:lvl4pPr marL="1371669" lvl="3" indent="-333392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2551"/>
            </a:lvl4pPr>
            <a:lvl5pPr marL="1714586" lvl="4" indent="-333392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2551"/>
            </a:lvl5pPr>
            <a:lvl6pPr marL="2057503" lvl="5" indent="-333392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2551"/>
            </a:lvl6pPr>
            <a:lvl7pPr marL="2400420" lvl="6" indent="-333392">
              <a:spcBef>
                <a:spcPts val="0"/>
              </a:spcBef>
              <a:spcAft>
                <a:spcPts val="0"/>
              </a:spcAft>
              <a:buSzPts val="3400"/>
              <a:buChar char="●"/>
              <a:defRPr sz="2551"/>
            </a:lvl7pPr>
            <a:lvl8pPr marL="2743337" lvl="7" indent="-333392">
              <a:spcBef>
                <a:spcPts val="0"/>
              </a:spcBef>
              <a:spcAft>
                <a:spcPts val="0"/>
              </a:spcAft>
              <a:buSzPts val="3400"/>
              <a:buChar char="○"/>
              <a:defRPr sz="2551"/>
            </a:lvl8pPr>
            <a:lvl9pPr marL="3086255" lvl="8" indent="-333392">
              <a:spcBef>
                <a:spcPts val="0"/>
              </a:spcBef>
              <a:spcAft>
                <a:spcPts val="0"/>
              </a:spcAft>
              <a:buSzPts val="3400"/>
              <a:buChar char="■"/>
              <a:defRPr sz="25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26479" y="2016374"/>
            <a:ext cx="12033951" cy="18323979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1pPr>
            <a:lvl2pPr lvl="1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2pPr>
            <a:lvl3pPr lvl="2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3pPr>
            <a:lvl4pPr lvl="3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4pPr>
            <a:lvl5pPr lvl="4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5pPr>
            <a:lvl6pPr lvl="5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6pPr>
            <a:lvl7pPr lvl="6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7pPr>
            <a:lvl8pPr lvl="7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8pPr>
            <a:lvl9pPr lvl="8">
              <a:spcBef>
                <a:spcPts val="0"/>
              </a:spcBef>
              <a:spcAft>
                <a:spcPts val="0"/>
              </a:spcAft>
              <a:buSzPts val="13400"/>
              <a:buNone/>
              <a:defRPr sz="1005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/>
        </p:nvSpPr>
        <p:spPr>
          <a:xfrm>
            <a:off x="8640198" y="-560"/>
            <a:ext cx="8640199" cy="230394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91967" tIns="191967" rIns="191967" bIns="1919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501743" y="5523807"/>
            <a:ext cx="7644551" cy="6639847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1pPr>
            <a:lvl2pPr lvl="1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2pPr>
            <a:lvl3pPr lvl="2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3pPr>
            <a:lvl4pPr lvl="3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4pPr>
            <a:lvl5pPr lvl="4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5pPr>
            <a:lvl6pPr lvl="5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6pPr>
            <a:lvl7pPr lvl="6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7pPr>
            <a:lvl8pPr lvl="7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8pPr>
            <a:lvl9pPr lvl="8" algn="ctr">
              <a:spcBef>
                <a:spcPts val="0"/>
              </a:spcBef>
              <a:spcAft>
                <a:spcPts val="0"/>
              </a:spcAft>
              <a:buSzPts val="11800"/>
              <a:buNone/>
              <a:defRPr sz="8851"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ubTitle" idx="1"/>
          </p:nvPr>
        </p:nvSpPr>
        <p:spPr>
          <a:xfrm>
            <a:off x="501743" y="12555918"/>
            <a:ext cx="7644551" cy="5532273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4425"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9334702" y="3243376"/>
            <a:ext cx="7251242" cy="16551620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marL="342917" lvl="0" indent="-276239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685835" lvl="1" indent="-276239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028751" lvl="2" indent="-276239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371669" lvl="3" indent="-276239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714586" lvl="4" indent="-276239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057503" lvl="5" indent="-276239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400420" lvl="6" indent="-276239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743337" lvl="7" indent="-276239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3086255" lvl="8" indent="-276239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589053" y="18950171"/>
            <a:ext cx="11336660" cy="2710338"/>
          </a:xfrm>
          <a:prstGeom prst="rect">
            <a:avLst/>
          </a:prstGeom>
        </p:spPr>
        <p:txBody>
          <a:bodyPr spcFirstLastPara="1" wrap="square" lIns="255950" tIns="255950" rIns="255950" bIns="255950" anchor="ctr" anchorCtr="0">
            <a:normAutofit/>
          </a:bodyPr>
          <a:lstStyle>
            <a:lvl1pPr marL="342917" lvl="0" indent="-1714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 hasCustomPrompt="1"/>
          </p:nvPr>
        </p:nvSpPr>
        <p:spPr>
          <a:xfrm>
            <a:off x="589053" y="4954706"/>
            <a:ext cx="16102270" cy="8794998"/>
          </a:xfrm>
          <a:prstGeom prst="rect">
            <a:avLst/>
          </a:prstGeom>
        </p:spPr>
        <p:txBody>
          <a:bodyPr spcFirstLastPara="1" wrap="square" lIns="255950" tIns="255950" rIns="255950" bIns="2559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1pPr>
            <a:lvl2pPr lvl="1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2pPr>
            <a:lvl3pPr lvl="2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3pPr>
            <a:lvl4pPr lvl="3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4pPr>
            <a:lvl5pPr lvl="4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5pPr>
            <a:lvl6pPr lvl="5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6pPr>
            <a:lvl7pPr lvl="6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7pPr>
            <a:lvl8pPr lvl="7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8pPr>
            <a:lvl9pPr lvl="8" algn="ctr">
              <a:spcBef>
                <a:spcPts val="0"/>
              </a:spcBef>
              <a:spcAft>
                <a:spcPts val="0"/>
              </a:spcAft>
              <a:buSzPts val="33600"/>
              <a:buNone/>
              <a:defRPr sz="25202"/>
            </a:lvl9pPr>
          </a:lstStyle>
          <a:p>
            <a:r>
              <a:t>xx%</a:t>
            </a:r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89053" y="14119878"/>
            <a:ext cx="16102270" cy="5826666"/>
          </a:xfrm>
          <a:prstGeom prst="rect">
            <a:avLst/>
          </a:prstGeom>
        </p:spPr>
        <p:txBody>
          <a:bodyPr spcFirstLastPara="1" wrap="square" lIns="255950" tIns="255950" rIns="255950" bIns="255950" anchor="t" anchorCtr="0">
            <a:normAutofit/>
          </a:bodyPr>
          <a:lstStyle>
            <a:lvl1pPr marL="342917" lvl="0" indent="-276239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685835" lvl="1" indent="-276239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028751" lvl="2" indent="-276239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371669" lvl="3" indent="-276239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1714586" lvl="4" indent="-276239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057503" lvl="5" indent="-276239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2400420" lvl="6" indent="-276239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2743337" lvl="7" indent="-276239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3086255" lvl="8" indent="-276239" algn="ctr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9053" y="1993417"/>
            <a:ext cx="16102270" cy="256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950" tIns="255950" rIns="255950" bIns="2559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Rammetto One"/>
              <a:buNone/>
              <a:defRPr sz="66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9053" y="5162324"/>
            <a:ext cx="16102270" cy="1530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5950" tIns="255950" rIns="255950" bIns="25595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○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■"/>
              <a:def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>
            <a:extLst>
              <a:ext uri="{FF2B5EF4-FFF2-40B4-BE49-F238E27FC236}">
                <a16:creationId xmlns:a16="http://schemas.microsoft.com/office/drawing/2014/main" id="{4482F08E-E2BF-4C33-9E13-F45995F1D30D}"/>
              </a:ext>
            </a:extLst>
          </p:cNvPr>
          <p:cNvSpPr/>
          <p:nvPr/>
        </p:nvSpPr>
        <p:spPr>
          <a:xfrm>
            <a:off x="9393794" y="18067763"/>
            <a:ext cx="7508085" cy="95943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1" name="Image 230">
            <a:extLst>
              <a:ext uri="{FF2B5EF4-FFF2-40B4-BE49-F238E27FC236}">
                <a16:creationId xmlns:a16="http://schemas.microsoft.com/office/drawing/2014/main" id="{F0B6A3EC-0611-40BF-B533-E13923B7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893" y="18058454"/>
            <a:ext cx="1084661" cy="968744"/>
          </a:xfrm>
          <a:prstGeom prst="rect">
            <a:avLst/>
          </a:prstGeom>
        </p:spPr>
      </p:pic>
      <p:sp>
        <p:nvSpPr>
          <p:cNvPr id="228" name="Rectangle 227">
            <a:extLst>
              <a:ext uri="{FF2B5EF4-FFF2-40B4-BE49-F238E27FC236}">
                <a16:creationId xmlns:a16="http://schemas.microsoft.com/office/drawing/2014/main" id="{EEFDCEE2-9633-4A7F-8038-C6789137F637}"/>
              </a:ext>
            </a:extLst>
          </p:cNvPr>
          <p:cNvSpPr/>
          <p:nvPr/>
        </p:nvSpPr>
        <p:spPr>
          <a:xfrm>
            <a:off x="9543440" y="13703643"/>
            <a:ext cx="7395510" cy="938033"/>
          </a:xfrm>
          <a:prstGeom prst="rect">
            <a:avLst/>
          </a:prstGeom>
          <a:noFill/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7" name="Image 226">
            <a:extLst>
              <a:ext uri="{FF2B5EF4-FFF2-40B4-BE49-F238E27FC236}">
                <a16:creationId xmlns:a16="http://schemas.microsoft.com/office/drawing/2014/main" id="{A2519C95-D10B-490B-AD04-C80BFB406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035" y="13645454"/>
            <a:ext cx="1236831" cy="1029120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CF36E9C1-B7FA-4B79-A6E2-EEB4930823B3}"/>
              </a:ext>
            </a:extLst>
          </p:cNvPr>
          <p:cNvSpPr/>
          <p:nvPr/>
        </p:nvSpPr>
        <p:spPr>
          <a:xfrm>
            <a:off x="10639369" y="15866259"/>
            <a:ext cx="6262510" cy="873857"/>
          </a:xfrm>
          <a:prstGeom prst="rect">
            <a:avLst/>
          </a:prstGeom>
          <a:noFill/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3" name="Image 222">
            <a:extLst>
              <a:ext uri="{FF2B5EF4-FFF2-40B4-BE49-F238E27FC236}">
                <a16:creationId xmlns:a16="http://schemas.microsoft.com/office/drawing/2014/main" id="{9600DD7B-5C06-49E5-968C-69D318CAD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62" y="15852450"/>
            <a:ext cx="906874" cy="908563"/>
          </a:xfrm>
          <a:prstGeom prst="rect">
            <a:avLst/>
          </a:prstGeom>
        </p:spPr>
      </p:pic>
      <p:sp>
        <p:nvSpPr>
          <p:cNvPr id="605" name="Google Shape;605;p21"/>
          <p:cNvSpPr/>
          <p:nvPr/>
        </p:nvSpPr>
        <p:spPr>
          <a:xfrm>
            <a:off x="588895" y="11564339"/>
            <a:ext cx="16274542" cy="37227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endParaRPr sz="1125"/>
          </a:p>
        </p:txBody>
      </p:sp>
      <p:sp>
        <p:nvSpPr>
          <p:cNvPr id="611" name="Google Shape;611;p21"/>
          <p:cNvSpPr txBox="1">
            <a:spLocks noGrp="1"/>
          </p:cNvSpPr>
          <p:nvPr>
            <p:ph type="title" idx="4294967295"/>
          </p:nvPr>
        </p:nvSpPr>
        <p:spPr>
          <a:xfrm>
            <a:off x="3239504" y="515159"/>
            <a:ext cx="10799339" cy="969987"/>
          </a:xfrm>
          <a:prstGeom prst="rect">
            <a:avLst/>
          </a:prstGeom>
        </p:spPr>
        <p:txBody>
          <a:bodyPr spcFirstLastPara="1" wrap="square" lIns="191967" tIns="191967" rIns="191967" bIns="191967" anchor="ctr" anchorCtr="0">
            <a:noAutofit/>
          </a:bodyPr>
          <a:lstStyle/>
          <a:p>
            <a:pPr algn="ctr"/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Plantagenet Cherokee" panose="020B0604020202020204" pitchFamily="18" charset="0"/>
              </a:rPr>
              <a:t>Mécanismes de gestion des risques et adoption des innovations agroécologiques  </a:t>
            </a:r>
            <a:r>
              <a:rPr lang="fr-FR" sz="2400" dirty="0">
                <a:solidFill>
                  <a:schemeClr val="accent2"/>
                </a:solidFill>
                <a:latin typeface="Plantagenet Cherokee" panose="020B0604020202020204" pitchFamily="18" charset="0"/>
              </a:rPr>
              <a:t>dans les exploitations agricoles malgaches</a:t>
            </a:r>
            <a:br>
              <a:rPr lang="fr-FR" sz="2400" dirty="0">
                <a:solidFill>
                  <a:schemeClr val="accent2"/>
                </a:solidFill>
                <a:latin typeface="Plantagenet Cherokee" panose="020B0604020202020204" pitchFamily="18" charset="0"/>
              </a:rPr>
            </a:br>
            <a: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  <a:t>ANDRIMAMY Joeda </a:t>
            </a:r>
            <a:b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  <a:t>Sous la direction de Pr RANDRIAMANAMPISOA </a:t>
            </a:r>
            <a:r>
              <a:rPr lang="fr-FR" sz="1200" dirty="0" err="1">
                <a:solidFill>
                  <a:schemeClr val="accent2"/>
                </a:solidFill>
                <a:latin typeface="Garamond" panose="02020404030301010803" pitchFamily="18" charset="0"/>
              </a:rPr>
              <a:t>Holimalala</a:t>
            </a:r>
            <a: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  <a:t> et Dr GONDARD-DELCROIX Claire</a:t>
            </a:r>
            <a:b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  <a:t>CERED, UMI SOURCE</a:t>
            </a:r>
            <a:b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fr-FR" sz="1200" dirty="0">
                <a:solidFill>
                  <a:schemeClr val="accent2"/>
                </a:solidFill>
                <a:latin typeface="Garamond" panose="02020404030301010803" pitchFamily="18" charset="0"/>
              </a:rPr>
              <a:t>andri.joed@gmail.com</a:t>
            </a:r>
            <a:endParaRPr sz="2400" dirty="0">
              <a:latin typeface="Garamond" panose="02020404030301010803" pitchFamily="18" charset="0"/>
            </a:endParaRPr>
          </a:p>
        </p:txBody>
      </p:sp>
      <p:sp>
        <p:nvSpPr>
          <p:cNvPr id="614" name="Google Shape;614;p21"/>
          <p:cNvSpPr/>
          <p:nvPr/>
        </p:nvSpPr>
        <p:spPr>
          <a:xfrm>
            <a:off x="579525" y="1911833"/>
            <a:ext cx="7189481" cy="29231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endParaRPr sz="1125" dirty="0"/>
          </a:p>
        </p:txBody>
      </p:sp>
      <p:sp>
        <p:nvSpPr>
          <p:cNvPr id="615" name="Google Shape;615;p21"/>
          <p:cNvSpPr txBox="1">
            <a:spLocks noGrp="1"/>
          </p:cNvSpPr>
          <p:nvPr>
            <p:ph type="title" idx="4294967295"/>
          </p:nvPr>
        </p:nvSpPr>
        <p:spPr>
          <a:xfrm>
            <a:off x="2216157" y="1821342"/>
            <a:ext cx="3916215" cy="484886"/>
          </a:xfrm>
          <a:prstGeom prst="rect">
            <a:avLst/>
          </a:prstGeom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r>
              <a:rPr lang="en" sz="1125" dirty="0"/>
              <a:t>CONTEXTE</a:t>
            </a:r>
            <a:endParaRPr sz="1125" dirty="0"/>
          </a:p>
        </p:txBody>
      </p:sp>
      <p:sp>
        <p:nvSpPr>
          <p:cNvPr id="617" name="Google Shape;617;p21"/>
          <p:cNvSpPr/>
          <p:nvPr/>
        </p:nvSpPr>
        <p:spPr>
          <a:xfrm>
            <a:off x="11183320" y="19361176"/>
            <a:ext cx="3916216" cy="33990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endParaRPr sz="1125"/>
          </a:p>
        </p:txBody>
      </p:sp>
      <p:sp>
        <p:nvSpPr>
          <p:cNvPr id="618" name="Google Shape;618;p21"/>
          <p:cNvSpPr txBox="1">
            <a:spLocks noGrp="1"/>
          </p:cNvSpPr>
          <p:nvPr>
            <p:ph type="title" idx="4294967295"/>
          </p:nvPr>
        </p:nvSpPr>
        <p:spPr>
          <a:xfrm>
            <a:off x="11325096" y="19305134"/>
            <a:ext cx="3916215" cy="484886"/>
          </a:xfrm>
          <a:prstGeom prst="rect">
            <a:avLst/>
          </a:prstGeom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r>
              <a:rPr lang="fr-FR" sz="1125" dirty="0"/>
              <a:t>BIBLIOGRAPHIE</a:t>
            </a:r>
            <a:endParaRPr sz="1125" dirty="0"/>
          </a:p>
        </p:txBody>
      </p:sp>
      <p:sp>
        <p:nvSpPr>
          <p:cNvPr id="624" name="Google Shape;624;p21"/>
          <p:cNvSpPr txBox="1"/>
          <p:nvPr/>
        </p:nvSpPr>
        <p:spPr>
          <a:xfrm>
            <a:off x="571267" y="2586617"/>
            <a:ext cx="7847045" cy="370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68570" rIns="68570" bIns="68570" anchor="t" anchorCtr="0">
            <a:noAutofit/>
          </a:bodyPr>
          <a:lstStyle/>
          <a:p>
            <a:pPr algn="just"/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	L’agriculture familiale malgache évolue dans un environnement marqué par une forte exposition et sensibilité aux risques: variabilité climatique, fragilité des revenus agricoles, accès limité aux ressources productives (FAO, 2021). Dans ce contexte, les innovations agroécologiques </a:t>
            </a:r>
            <a:r>
              <a:rPr lang="fr-FR" b="1" dirty="0">
                <a:solidFill>
                  <a:schemeClr val="dk1"/>
                </a:solidFill>
                <a:highlight>
                  <a:srgbClr val="FFFF00"/>
                </a:highlight>
                <a:latin typeface="Garamond" panose="02020404030301010803" pitchFamily="18" charset="0"/>
                <a:ea typeface="Roboto"/>
                <a:cs typeface="Roboto"/>
                <a:sym typeface="Roboto"/>
              </a:rPr>
              <a:t>(AE)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 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sont porteuses de promesses en matière d’amélioration de la productivité, de durabilité et de résilience (</a:t>
            </a:r>
            <a:r>
              <a:rPr lang="fr-FR" dirty="0" err="1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Raharison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 et al.,2024) .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Pourtant, leur adoption demeure marginale dans de nombreuses régions.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	Comme le rappellent Chauveau et al. (1993), l’innovation ne peut être dissociée des perturbations qu’elle apporte à des pratiques déjà instituées.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Elle s’inscrit aussi dans une logique de prise de risque 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(</a:t>
            </a:r>
            <a:r>
              <a:rPr lang="fr-FR" dirty="0" err="1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Lallau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, 2008). L’incertitude porte non seulement sur les résultats agronomiques ou économiques, mais aussi sur les délais de retour sur investissement, et l’acceptabilité sociale au sein des communautés. </a:t>
            </a:r>
          </a:p>
          <a:p>
            <a:pPr algn="just"/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	En contexte de pauvreté et de vulnérabilité, le coût d’un échec peut être lourd : perte de récolte, dégradation des réseaux de solidarité, voire décapitalisation.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Ces risques freinent la décision d’adopter 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  <a:cs typeface="Roboto"/>
                <a:sym typeface="Roboto"/>
              </a:rPr>
              <a:t>et appelle à comprendre les conditions concrètes dans lesquelles une telle décision devient envisageable. </a:t>
            </a:r>
          </a:p>
          <a:p>
            <a:pPr algn="just"/>
            <a:endParaRPr lang="fr-FR" dirty="0">
              <a:solidFill>
                <a:schemeClr val="dk1"/>
              </a:solidFill>
              <a:latin typeface="Garamond" panose="02020404030301010803" pitchFamily="18" charset="0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614;p21">
            <a:extLst>
              <a:ext uri="{FF2B5EF4-FFF2-40B4-BE49-F238E27FC236}">
                <a16:creationId xmlns:a16="http://schemas.microsoft.com/office/drawing/2014/main" id="{CE7D026B-19C8-4B70-8E6B-222292EFE87E}"/>
              </a:ext>
            </a:extLst>
          </p:cNvPr>
          <p:cNvSpPr/>
          <p:nvPr/>
        </p:nvSpPr>
        <p:spPr>
          <a:xfrm>
            <a:off x="9083475" y="1907884"/>
            <a:ext cx="7855476" cy="29231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endParaRPr lang="fr-FR" sz="1125" dirty="0">
              <a:solidFill>
                <a:schemeClr val="dk2"/>
              </a:solidFill>
              <a:latin typeface="Rammetto One"/>
              <a:sym typeface="Rammetto One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747D118-CADA-4BB0-B44A-A16D0A90235A}"/>
              </a:ext>
            </a:extLst>
          </p:cNvPr>
          <p:cNvSpPr/>
          <p:nvPr/>
        </p:nvSpPr>
        <p:spPr>
          <a:xfrm>
            <a:off x="532125" y="2386169"/>
            <a:ext cx="5580374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Paysans malgaches : </a:t>
            </a:r>
            <a:r>
              <a:rPr lang="fr-FR" sz="1125" dirty="0">
                <a:solidFill>
                  <a:schemeClr val="accent2"/>
                </a:solidFill>
                <a:latin typeface="Rammetto One"/>
                <a:sym typeface="Rammetto One"/>
              </a:rPr>
              <a:t>entre</a:t>
            </a:r>
            <a:r>
              <a:rPr lang="fr-FR" sz="1125" dirty="0">
                <a:solidFill>
                  <a:schemeClr val="accent2"/>
                </a:solidFill>
                <a:latin typeface="Rammetto One"/>
              </a:rPr>
              <a:t> vulnérabilité et besoin d’innover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1F535F8-E4CD-4564-8284-768EADC68D0B}"/>
              </a:ext>
            </a:extLst>
          </p:cNvPr>
          <p:cNvSpPr/>
          <p:nvPr/>
        </p:nvSpPr>
        <p:spPr>
          <a:xfrm>
            <a:off x="487621" y="5480767"/>
            <a:ext cx="6355397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Quid du rôle des mécanismes de protection face aux risques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0E96F-91EC-4FD9-BDE5-790032119366}"/>
              </a:ext>
            </a:extLst>
          </p:cNvPr>
          <p:cNvSpPr/>
          <p:nvPr/>
        </p:nvSpPr>
        <p:spPr>
          <a:xfrm>
            <a:off x="555226" y="5693433"/>
            <a:ext cx="783811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	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Pour se prémunir des chocs et réduire ls risque, les ménages mobilisent des dispositifs de protection pouvant être de nature formel, informel ou individuel.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Mais peu d’études analysent leur rôle dans l’adoption d’innovations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. Ce manque est d’autant plus marquant dans les contextes de vulnérabilité structurelle comme à Madagascar , où ce sont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les pratiques informels et individuels qui priment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.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Cette recherche comble ce vide en posant une hypothèse forte : sécuriser l’espace des choix est une condition pour innover. Et les mécanismes de protection en sont les leviers</a:t>
            </a:r>
            <a:r>
              <a:rPr lang="fr-FR" b="1" dirty="0"/>
              <a:t>.</a:t>
            </a:r>
          </a:p>
        </p:txBody>
      </p:sp>
      <p:sp>
        <p:nvSpPr>
          <p:cNvPr id="183" name="Google Shape;1749;p28">
            <a:extLst>
              <a:ext uri="{FF2B5EF4-FFF2-40B4-BE49-F238E27FC236}">
                <a16:creationId xmlns:a16="http://schemas.microsoft.com/office/drawing/2014/main" id="{22F7015E-4D0A-442B-902E-2677744BE28B}"/>
              </a:ext>
            </a:extLst>
          </p:cNvPr>
          <p:cNvSpPr/>
          <p:nvPr/>
        </p:nvSpPr>
        <p:spPr>
          <a:xfrm>
            <a:off x="588895" y="7211990"/>
            <a:ext cx="7667051" cy="69928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2766" tIns="172766" rIns="172766" bIns="172766" anchor="ctr" anchorCtr="0">
            <a:no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Question principale: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Dans quelle mesure les mécanismes de gestion des risques influencent-ils l'adoption d’une innovation agroécologique?</a:t>
            </a:r>
            <a:endParaRPr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E58766-24AE-4683-8F7F-D955A461081B}"/>
              </a:ext>
            </a:extLst>
          </p:cNvPr>
          <p:cNvSpPr/>
          <p:nvPr/>
        </p:nvSpPr>
        <p:spPr>
          <a:xfrm>
            <a:off x="9120338" y="2584365"/>
            <a:ext cx="78554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Les données proviennent d'une enquête réalisée entre </a:t>
            </a:r>
            <a:r>
              <a:rPr lang="fr-FR" b="1" dirty="0">
                <a:latin typeface="Garamond" panose="02020404030301010803" pitchFamily="18" charset="0"/>
              </a:rPr>
              <a:t>2022 et 2024 </a:t>
            </a:r>
            <a:r>
              <a:rPr lang="fr-FR" dirty="0">
                <a:latin typeface="Garamond" panose="02020404030301010803" pitchFamily="18" charset="0"/>
              </a:rPr>
              <a:t>dans le cadre du projet MAKIS. L'échantillon couvre </a:t>
            </a:r>
            <a:r>
              <a:rPr lang="fr-FR" b="1" dirty="0">
                <a:latin typeface="Garamond" panose="02020404030301010803" pitchFamily="18" charset="0"/>
              </a:rPr>
              <a:t>240 ménages </a:t>
            </a:r>
            <a:r>
              <a:rPr lang="fr-FR" dirty="0">
                <a:latin typeface="Garamond" panose="02020404030301010803" pitchFamily="18" charset="0"/>
              </a:rPr>
              <a:t>agricoles équitablement repartis  dans quatre régions choisies pour leur diversité agroécologique et institutionnelle. Le questionnaire comprenait des modules relatifs à la dotation en ressources, aux stratégies de gestion des risques, à la perception de l’efficacité des dispositifs de protection et à l’adoption d’innovations agroécologiques. 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DF71413-B606-4A05-9477-3EDDE59518F3}"/>
              </a:ext>
            </a:extLst>
          </p:cNvPr>
          <p:cNvSpPr/>
          <p:nvPr/>
        </p:nvSpPr>
        <p:spPr>
          <a:xfrm>
            <a:off x="9120338" y="2350779"/>
            <a:ext cx="958917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Données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9A7A526F-0121-4FD0-90F5-CB03CF41D1D7}"/>
              </a:ext>
            </a:extLst>
          </p:cNvPr>
          <p:cNvSpPr/>
          <p:nvPr/>
        </p:nvSpPr>
        <p:spPr>
          <a:xfrm>
            <a:off x="9120338" y="5655832"/>
            <a:ext cx="1061509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Variables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3167C3C-2307-43C5-9ABF-5CC11E77490C}"/>
              </a:ext>
            </a:extLst>
          </p:cNvPr>
          <p:cNvSpPr/>
          <p:nvPr/>
        </p:nvSpPr>
        <p:spPr>
          <a:xfrm>
            <a:off x="9090999" y="8772370"/>
            <a:ext cx="3781805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Spécification du modèle </a:t>
            </a:r>
            <a:r>
              <a:rPr lang="fr-FR" sz="1125" dirty="0" err="1">
                <a:solidFill>
                  <a:schemeClr val="accent2"/>
                </a:solidFill>
                <a:latin typeface="Rammetto One"/>
              </a:rPr>
              <a:t>logit</a:t>
            </a:r>
            <a:r>
              <a:rPr lang="fr-FR" sz="1125" dirty="0">
                <a:solidFill>
                  <a:schemeClr val="accent2"/>
                </a:solidFill>
                <a:latin typeface="Rammetto One"/>
              </a:rPr>
              <a:t> binomiale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51C2C4-8386-4055-8FF9-876FF2BD076D}"/>
              </a:ext>
            </a:extLst>
          </p:cNvPr>
          <p:cNvSpPr/>
          <p:nvPr/>
        </p:nvSpPr>
        <p:spPr>
          <a:xfrm>
            <a:off x="9099219" y="5982109"/>
            <a:ext cx="8120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Les variables ont été organisées selon notre cadre conceptuel, structuré autour des ressources, des facteurs de conversion et des capabilités. 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CD673-2A09-408C-BA53-9B4897D5F76F}"/>
              </a:ext>
            </a:extLst>
          </p:cNvPr>
          <p:cNvSpPr/>
          <p:nvPr/>
        </p:nvSpPr>
        <p:spPr>
          <a:xfrm>
            <a:off x="8886602" y="9006995"/>
            <a:ext cx="86391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Garamond" panose="02020404030301010803" pitchFamily="18" charset="0"/>
              </a:rPr>
              <a:t>L’analyse repose sur un modèle </a:t>
            </a:r>
            <a:r>
              <a:rPr lang="fr-FR" b="1" dirty="0" err="1">
                <a:latin typeface="Garamond" panose="02020404030301010803" pitchFamily="18" charset="0"/>
              </a:rPr>
              <a:t>logit</a:t>
            </a:r>
            <a:r>
              <a:rPr lang="fr-FR" b="1" dirty="0">
                <a:latin typeface="Garamond" panose="02020404030301010803" pitchFamily="18" charset="0"/>
              </a:rPr>
              <a:t> binomiale </a:t>
            </a:r>
            <a:r>
              <a:rPr lang="fr-FR" dirty="0">
                <a:latin typeface="Garamond" panose="02020404030301010803" pitchFamily="18" charset="0"/>
              </a:rPr>
              <a:t>estimant la probabilité d’adoption, à partir des variables précédentes.</a:t>
            </a:r>
            <a:endParaRPr lang="fr-FR" dirty="0"/>
          </a:p>
        </p:txBody>
      </p:sp>
      <p:graphicFrame>
        <p:nvGraphicFramePr>
          <p:cNvPr id="191" name="Tableau 190">
            <a:extLst>
              <a:ext uri="{FF2B5EF4-FFF2-40B4-BE49-F238E27FC236}">
                <a16:creationId xmlns:a16="http://schemas.microsoft.com/office/drawing/2014/main" id="{96D5D5E8-6C98-4444-BACA-AB19C48AA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892977"/>
              </p:ext>
            </p:extLst>
          </p:nvPr>
        </p:nvGraphicFramePr>
        <p:xfrm>
          <a:off x="9242323" y="3895301"/>
          <a:ext cx="7466348" cy="1334137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196327">
                  <a:extLst>
                    <a:ext uri="{9D8B030D-6E8A-4147-A177-3AD203B41FA5}">
                      <a16:colId xmlns:a16="http://schemas.microsoft.com/office/drawing/2014/main" val="3263823978"/>
                    </a:ext>
                  </a:extLst>
                </a:gridCol>
                <a:gridCol w="2338996">
                  <a:extLst>
                    <a:ext uri="{9D8B030D-6E8A-4147-A177-3AD203B41FA5}">
                      <a16:colId xmlns:a16="http://schemas.microsoft.com/office/drawing/2014/main" val="1616815972"/>
                    </a:ext>
                  </a:extLst>
                </a:gridCol>
                <a:gridCol w="2931025">
                  <a:extLst>
                    <a:ext uri="{9D8B030D-6E8A-4147-A177-3AD203B41FA5}">
                      <a16:colId xmlns:a16="http://schemas.microsoft.com/office/drawing/2014/main" val="1434979188"/>
                    </a:ext>
                  </a:extLst>
                </a:gridCol>
              </a:tblGrid>
              <a:tr h="1884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Région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Promoteur(s)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bg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Innovation agroécologique</a:t>
                      </a:r>
                      <a:endParaRPr lang="fr-FR" sz="1400" dirty="0">
                        <a:solidFill>
                          <a:schemeClr val="accent6"/>
                        </a:solidFill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4343981"/>
                  </a:ext>
                </a:extLst>
              </a:tr>
              <a:tr h="1977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Garamond" panose="02020404030301010803" pitchFamily="18" charset="0"/>
                        </a:rPr>
                        <a:t>Androy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CTAS et GRET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Haie brise-vent en pois d’</a:t>
                      </a:r>
                      <a:r>
                        <a:rPr lang="fr-FR" sz="1400" dirty="0" err="1">
                          <a:effectLst/>
                          <a:latin typeface="Garamond" panose="02020404030301010803" pitchFamily="18" charset="0"/>
                        </a:rPr>
                        <a:t>angole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783881"/>
                  </a:ext>
                </a:extLst>
              </a:tr>
              <a:tr h="1884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  <a:latin typeface="Garamond" panose="02020404030301010803" pitchFamily="18" charset="0"/>
                        </a:rPr>
                        <a:t>Itasy</a:t>
                      </a:r>
                      <a:endParaRPr lang="fr-FR" sz="140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AGRISUD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Biofertilisant liquide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5000237"/>
                  </a:ext>
                </a:extLst>
              </a:tr>
              <a:tr h="38302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Vakinankaratra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FIFATA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Multiplication paysanne de semence de pomme de terre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78452"/>
                  </a:ext>
                </a:extLst>
              </a:tr>
              <a:tr h="1884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1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Garamond" panose="02020404030301010803" pitchFamily="18" charset="0"/>
                        </a:rPr>
                        <a:t>Vatovavy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CERES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05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Garamond" panose="02020404030301010803" pitchFamily="18" charset="0"/>
                        </a:rPr>
                        <a:t>Agroforesterie</a:t>
                      </a:r>
                      <a:endParaRPr lang="fr-FR" sz="1400" dirty="0">
                        <a:effectLst/>
                        <a:latin typeface="Garamond" panose="02020404030301010803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45401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EF016C35-B05A-4089-8614-B5022F92B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5584"/>
              </p:ext>
            </p:extLst>
          </p:nvPr>
        </p:nvGraphicFramePr>
        <p:xfrm>
          <a:off x="9083475" y="6559072"/>
          <a:ext cx="8033454" cy="219456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38909">
                  <a:extLst>
                    <a:ext uri="{9D8B030D-6E8A-4147-A177-3AD203B41FA5}">
                      <a16:colId xmlns:a16="http://schemas.microsoft.com/office/drawing/2014/main" val="656593499"/>
                    </a:ext>
                  </a:extLst>
                </a:gridCol>
                <a:gridCol w="1338909">
                  <a:extLst>
                    <a:ext uri="{9D8B030D-6E8A-4147-A177-3AD203B41FA5}">
                      <a16:colId xmlns:a16="http://schemas.microsoft.com/office/drawing/2014/main" val="3277477744"/>
                    </a:ext>
                  </a:extLst>
                </a:gridCol>
                <a:gridCol w="1338909">
                  <a:extLst>
                    <a:ext uri="{9D8B030D-6E8A-4147-A177-3AD203B41FA5}">
                      <a16:colId xmlns:a16="http://schemas.microsoft.com/office/drawing/2014/main" val="3374287526"/>
                    </a:ext>
                  </a:extLst>
                </a:gridCol>
                <a:gridCol w="1338909">
                  <a:extLst>
                    <a:ext uri="{9D8B030D-6E8A-4147-A177-3AD203B41FA5}">
                      <a16:colId xmlns:a16="http://schemas.microsoft.com/office/drawing/2014/main" val="87903270"/>
                    </a:ext>
                  </a:extLst>
                </a:gridCol>
                <a:gridCol w="1338909">
                  <a:extLst>
                    <a:ext uri="{9D8B030D-6E8A-4147-A177-3AD203B41FA5}">
                      <a16:colId xmlns:a16="http://schemas.microsoft.com/office/drawing/2014/main" val="3916136701"/>
                    </a:ext>
                  </a:extLst>
                </a:gridCol>
                <a:gridCol w="1338909">
                  <a:extLst>
                    <a:ext uri="{9D8B030D-6E8A-4147-A177-3AD203B41FA5}">
                      <a16:colId xmlns:a16="http://schemas.microsoft.com/office/drawing/2014/main" val="2114487263"/>
                    </a:ext>
                  </a:extLst>
                </a:gridCol>
              </a:tblGrid>
              <a:tr h="63308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Ressources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Facteurs de conversion personnels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Facteurs de conversion environnementaux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Mécanismes de protection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Capabilité intermédiaire à se protéger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Fonctionnement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620623"/>
                  </a:ext>
                </a:extLst>
              </a:tr>
              <a:tr h="1417042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aramond" panose="02020404030301010803" pitchFamily="18" charset="0"/>
                        </a:rPr>
                        <a:t>Indice de dotation, Niveau d’éducation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aramond" panose="02020404030301010803" pitchFamily="18" charset="0"/>
                        </a:rPr>
                        <a:t>Sexe, Âge, Attitude face au risque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aramond" panose="02020404030301010803" pitchFamily="18" charset="0"/>
                        </a:rPr>
                        <a:t>Appartenance projet, Région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aramond" panose="02020404030301010803" pitchFamily="18" charset="0"/>
                        </a:rPr>
                        <a:t>Désépargne, Aide communautaire, Emprunts formels et informels, </a:t>
                      </a:r>
                      <a:r>
                        <a:rPr lang="fr-FR" sz="1200" dirty="0">
                          <a:highlight>
                            <a:srgbClr val="FFFF00"/>
                          </a:highlight>
                          <a:latin typeface="Garamond" panose="02020404030301010803" pitchFamily="18" charset="0"/>
                        </a:rPr>
                        <a:t>Aide organisation (ONG, église, etc.), </a:t>
                      </a:r>
                      <a:r>
                        <a:rPr lang="fr-FR" sz="1200" dirty="0">
                          <a:latin typeface="Garamond" panose="02020404030301010803" pitchFamily="18" charset="0"/>
                        </a:rPr>
                        <a:t>Enveloppes, Caisse solidarité, Tontine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Garamond" panose="02020404030301010803" pitchFamily="18" charset="0"/>
                        </a:rPr>
                        <a:t>Efficacité perçue des dispositifs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Garamond" panose="02020404030301010803" pitchFamily="18" charset="0"/>
                        </a:rPr>
                        <a:t>Adoption innovation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071146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C51CB4B9-D3F1-48E6-BB0E-EC522C7D3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5620" y="9371595"/>
            <a:ext cx="3671310" cy="1982200"/>
          </a:xfrm>
          <a:prstGeom prst="rect">
            <a:avLst/>
          </a:prstGeom>
        </p:spPr>
      </p:pic>
      <p:pic>
        <p:nvPicPr>
          <p:cNvPr id="195" name="Image 194">
            <a:extLst>
              <a:ext uri="{FF2B5EF4-FFF2-40B4-BE49-F238E27FC236}">
                <a16:creationId xmlns:a16="http://schemas.microsoft.com/office/drawing/2014/main" id="{1DAA5C8D-8CCD-42CE-817B-718F7A276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531" y="9407446"/>
            <a:ext cx="4613088" cy="42633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DB8BCAA2-E39F-460A-82EB-3A00D9D356FE}"/>
              </a:ext>
            </a:extLst>
          </p:cNvPr>
          <p:cNvSpPr/>
          <p:nvPr/>
        </p:nvSpPr>
        <p:spPr>
          <a:xfrm>
            <a:off x="8832531" y="9919142"/>
            <a:ext cx="4613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où </a:t>
            </a:r>
            <a:r>
              <a:rPr lang="el-GR" dirty="0">
                <a:latin typeface="Garamond" panose="02020404030301010803" pitchFamily="18" charset="0"/>
              </a:rPr>
              <a:t>β</a:t>
            </a:r>
            <a:r>
              <a:rPr lang="fr-FR" dirty="0">
                <a:latin typeface="Garamond" panose="02020404030301010803" pitchFamily="18" charset="0"/>
              </a:rPr>
              <a:t> est le coefficient exprimant l’effet de la variable X sur le </a:t>
            </a:r>
            <a:r>
              <a:rPr lang="fr-FR" dirty="0" err="1">
                <a:latin typeface="Garamond" panose="02020404030301010803" pitchFamily="18" charset="0"/>
              </a:rPr>
              <a:t>logit</a:t>
            </a:r>
            <a:r>
              <a:rPr lang="fr-FR" dirty="0">
                <a:latin typeface="Garamond" panose="02020404030301010803" pitchFamily="18" charset="0"/>
              </a:rPr>
              <a:t> de la probabilité d’adoption</a:t>
            </a:r>
            <a:endParaRPr lang="fr-FR" dirty="0"/>
          </a:p>
          <a:p>
            <a:pPr algn="ctr"/>
            <a:endParaRPr lang="fr-FR" b="1" dirty="0">
              <a:latin typeface="Garamond" panose="02020404030301010803" pitchFamily="18" charset="0"/>
            </a:endParaRPr>
          </a:p>
          <a:p>
            <a:pPr algn="ctr"/>
            <a:r>
              <a:rPr lang="fr-FR" b="1" dirty="0">
                <a:latin typeface="Garamond" panose="02020404030301010803" pitchFamily="18" charset="0"/>
              </a:rPr>
              <a:t> « L’interprétation se fait en terme d’« ODDS-RATIO »                     (OR) qui exprime l’effet de la variable sur la chance d’être adoptant d’une innovation. OR= </a:t>
            </a:r>
            <a:r>
              <a:rPr lang="fr-FR" b="1" dirty="0" err="1">
                <a:latin typeface="Garamond" panose="02020404030301010803" pitchFamily="18" charset="0"/>
              </a:rPr>
              <a:t>exp</a:t>
            </a:r>
            <a:r>
              <a:rPr lang="fr-FR" b="1" dirty="0">
                <a:latin typeface="Garamond" panose="02020404030301010803" pitchFamily="18" charset="0"/>
              </a:rPr>
              <a:t> (</a:t>
            </a:r>
            <a:r>
              <a:rPr lang="el-GR" b="1" dirty="0">
                <a:latin typeface="Garamond" panose="02020404030301010803" pitchFamily="18" charset="0"/>
              </a:rPr>
              <a:t>β</a:t>
            </a:r>
            <a:r>
              <a:rPr lang="fr-FR" b="1" dirty="0">
                <a:latin typeface="Garamond" panose="02020404030301010803" pitchFamily="18" charset="0"/>
              </a:rPr>
              <a:t>) 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ACACD-D0DB-405E-9404-0EE585CF669F}"/>
              </a:ext>
            </a:extLst>
          </p:cNvPr>
          <p:cNvSpPr/>
          <p:nvPr/>
        </p:nvSpPr>
        <p:spPr>
          <a:xfrm>
            <a:off x="7887951" y="11627015"/>
            <a:ext cx="1997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dk2"/>
                </a:solidFill>
                <a:latin typeface="Rammetto One"/>
                <a:sym typeface="Rammetto One"/>
              </a:rPr>
              <a:t>RESULTATS</a:t>
            </a:r>
            <a:endParaRPr lang="fr-FR" sz="1100" dirty="0"/>
          </a:p>
        </p:txBody>
      </p:sp>
      <p:sp>
        <p:nvSpPr>
          <p:cNvPr id="29" name="Google Shape;615;p21">
            <a:extLst>
              <a:ext uri="{FF2B5EF4-FFF2-40B4-BE49-F238E27FC236}">
                <a16:creationId xmlns:a16="http://schemas.microsoft.com/office/drawing/2014/main" id="{C391337D-FFD7-4C3D-AA00-493EE8BE78D9}"/>
              </a:ext>
            </a:extLst>
          </p:cNvPr>
          <p:cNvSpPr txBox="1">
            <a:spLocks/>
          </p:cNvSpPr>
          <p:nvPr/>
        </p:nvSpPr>
        <p:spPr>
          <a:xfrm>
            <a:off x="10914696" y="1823350"/>
            <a:ext cx="3916215" cy="48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68570" rIns="68570" bIns="685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Rammetto One"/>
              <a:buNone/>
              <a:defRPr sz="66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algn="ctr"/>
            <a:r>
              <a:rPr lang="fr-FR" sz="1125" dirty="0"/>
              <a:t>METHODOLOGIE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B98E1E-E8A0-4F6E-BD49-CF930A65B81F}"/>
              </a:ext>
            </a:extLst>
          </p:cNvPr>
          <p:cNvSpPr/>
          <p:nvPr/>
        </p:nvSpPr>
        <p:spPr>
          <a:xfrm>
            <a:off x="579525" y="8342160"/>
            <a:ext cx="788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	Nous</a:t>
            </a:r>
            <a:r>
              <a:rPr lang="fr-FR" dirty="0"/>
              <a:t> 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mobilisons l’approche par les capabilités (Sen, 2000 ; </a:t>
            </a:r>
            <a:r>
              <a:rPr lang="fr-FR" dirty="0" err="1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Robeyns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, 2005) pour penser l’adoption comme le fruit d’une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liberté réelle d’innover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. Celle-ci repose sur trois éléments : </a:t>
            </a:r>
            <a:r>
              <a:rPr lang="fr-FR" b="1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les ressources, les facteurs de conversion, la capabilité intermédiaire à se protéger</a:t>
            </a:r>
            <a:r>
              <a:rPr lang="fr-FR" dirty="0">
                <a:solidFill>
                  <a:schemeClr val="dk1"/>
                </a:solidFill>
                <a:latin typeface="Garamond" panose="02020404030301010803" pitchFamily="18" charset="0"/>
                <a:ea typeface="Roboto"/>
              </a:rPr>
              <a:t>. Les mécanismes de protection jouent ainsi un rôle structurant dans l’espace des choix, en sécurisant la décision d’adopter une innovation agroécologique.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56B5AC-A6EA-4DD0-BA10-3267C4660DEF}"/>
              </a:ext>
            </a:extLst>
          </p:cNvPr>
          <p:cNvSpPr/>
          <p:nvPr/>
        </p:nvSpPr>
        <p:spPr>
          <a:xfrm>
            <a:off x="643444" y="8081505"/>
            <a:ext cx="478207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25" dirty="0">
                <a:solidFill>
                  <a:schemeClr val="accent2"/>
                </a:solidFill>
                <a:latin typeface="Rammetto One"/>
              </a:rPr>
              <a:t>Changer de lunettes : l’approche par les capabilités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29A04C85-F481-4529-B431-2C9173D847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168" y="9338484"/>
            <a:ext cx="5481332" cy="2133181"/>
          </a:xfrm>
          <a:prstGeom prst="rect">
            <a:avLst/>
          </a:prstGeom>
        </p:spPr>
      </p:pic>
      <p:pic>
        <p:nvPicPr>
          <p:cNvPr id="122" name="Image 121">
            <a:extLst>
              <a:ext uri="{FF2B5EF4-FFF2-40B4-BE49-F238E27FC236}">
                <a16:creationId xmlns:a16="http://schemas.microsoft.com/office/drawing/2014/main" id="{4739E517-3841-4AF4-9FD3-53F59E6B3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26766" y="923619"/>
            <a:ext cx="2829090" cy="737646"/>
          </a:xfrm>
          <a:prstGeom prst="rect">
            <a:avLst/>
          </a:prstGeom>
        </p:spPr>
      </p:pic>
      <p:pic>
        <p:nvPicPr>
          <p:cNvPr id="127" name="Image 126">
            <a:extLst>
              <a:ext uri="{FF2B5EF4-FFF2-40B4-BE49-F238E27FC236}">
                <a16:creationId xmlns:a16="http://schemas.microsoft.com/office/drawing/2014/main" id="{2DB74A2F-7EB3-4BF3-AC91-99B2489B22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5407" y="161910"/>
            <a:ext cx="1768195" cy="1460833"/>
          </a:xfrm>
          <a:prstGeom prst="rect">
            <a:avLst/>
          </a:prstGeom>
        </p:spPr>
      </p:pic>
      <p:pic>
        <p:nvPicPr>
          <p:cNvPr id="577" name="Image 576">
            <a:extLst>
              <a:ext uri="{FF2B5EF4-FFF2-40B4-BE49-F238E27FC236}">
                <a16:creationId xmlns:a16="http://schemas.microsoft.com/office/drawing/2014/main" id="{80F848AD-D893-480A-93F0-EBA132B9C6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4826" y="74496"/>
            <a:ext cx="3037277" cy="849408"/>
          </a:xfrm>
          <a:prstGeom prst="rect">
            <a:avLst/>
          </a:prstGeom>
        </p:spPr>
      </p:pic>
      <p:pic>
        <p:nvPicPr>
          <p:cNvPr id="579" name="Image 578">
            <a:extLst>
              <a:ext uri="{FF2B5EF4-FFF2-40B4-BE49-F238E27FC236}">
                <a16:creationId xmlns:a16="http://schemas.microsoft.com/office/drawing/2014/main" id="{474D44F5-6428-4285-A713-98E05F8F1A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032" y="-36990"/>
            <a:ext cx="2457291" cy="17395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C91770-5A55-406D-9074-E59C0A864EAA}"/>
              </a:ext>
            </a:extLst>
          </p:cNvPr>
          <p:cNvSpPr/>
          <p:nvPr/>
        </p:nvSpPr>
        <p:spPr>
          <a:xfrm>
            <a:off x="487622" y="19799404"/>
            <a:ext cx="7867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L’adoption d’innovations agroécologiques à Madagascar résulte d’une combinaison complexe entre </a:t>
            </a:r>
            <a:r>
              <a:rPr lang="fr-FR" b="1" dirty="0">
                <a:latin typeface="Garamond" panose="02020404030301010803" pitchFamily="18" charset="0"/>
                <a:ea typeface="Times New Roman" panose="02020603050405020304" pitchFamily="18" charset="0"/>
              </a:rPr>
              <a:t>capabilités individuelles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  <a:ea typeface="Times New Roman" panose="02020603050405020304" pitchFamily="18" charset="0"/>
              </a:rPr>
              <a:t>ressources de protection face aux risques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 et </a:t>
            </a:r>
            <a:r>
              <a:rPr lang="fr-FR" b="1" dirty="0">
                <a:latin typeface="Garamond" panose="02020404030301010803" pitchFamily="18" charset="0"/>
                <a:ea typeface="Times New Roman" panose="02020603050405020304" pitchFamily="18" charset="0"/>
              </a:rPr>
              <a:t>contextes sociaux et territoriaux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. </a:t>
            </a:r>
            <a:r>
              <a:rPr lang="fr-FR" dirty="0">
                <a:latin typeface="Garamond" panose="02020404030301010803" pitchFamily="18" charset="0"/>
              </a:rPr>
              <a:t>Elle est d’autant plus probable pour les ménages disposant de mécanismes de protection informels efficaces, tels que la désépargne ou l’aide communautaire.</a:t>
            </a:r>
          </a:p>
          <a:p>
            <a:pPr algn="just"/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Fait notable : ceux qui se sentent modérément protégés adoptent </a:t>
            </a:r>
            <a:r>
              <a:rPr lang="fr-FR" dirty="0"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davantage une innovation AE 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que ceux se déclarent parfaitement protégés, suggérant qu’un sentiment modéré de sécurité stimule le désir d’amélioration.</a:t>
            </a:r>
          </a:p>
          <a:p>
            <a:pPr algn="just"/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La région d’</a:t>
            </a:r>
            <a:r>
              <a:rPr lang="fr-FR" dirty="0" err="1">
                <a:latin typeface="Garamond" panose="02020404030301010803" pitchFamily="18" charset="0"/>
                <a:ea typeface="Times New Roman" panose="02020603050405020304" pitchFamily="18" charset="0"/>
              </a:rPr>
              <a:t>Androy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, où l’on observe une adoption significative parmi </a:t>
            </a:r>
            <a:r>
              <a:rPr lang="fr-FR" dirty="0"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les individus non bénéficiaires de projet de promotion de l’innovation AE</a:t>
            </a:r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 , mérite une étude approfondie pour mieux comprendre les dynamiques d’innovation endogènes. </a:t>
            </a:r>
            <a:r>
              <a:rPr lang="fr-FR" dirty="0">
                <a:highlight>
                  <a:srgbClr val="FFFF00"/>
                </a:highlight>
                <a:latin typeface="Garamond" panose="02020404030301010803" pitchFamily="18" charset="0"/>
                <a:ea typeface="Times New Roman" panose="02020603050405020304" pitchFamily="18" charset="0"/>
              </a:rPr>
              <a:t>Nous avons en perspective de faire une étude dans cette région afin d’approfondir les facteurs contextuels à l’origine de cette situation particulière.</a:t>
            </a:r>
          </a:p>
          <a:p>
            <a:pPr algn="just"/>
            <a:r>
              <a:rPr lang="fr-FR" dirty="0">
                <a:latin typeface="Garamond" panose="02020404030301010803" pitchFamily="18" charset="0"/>
                <a:ea typeface="Times New Roman" panose="02020603050405020304" pitchFamily="18" charset="0"/>
              </a:rPr>
              <a:t>Ces résultats invitent à repenser les politiques agricoles en renforçant la capacité des paysans à se protéger eux-mêmes, condition essentielle de leur liberté à innover.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0BF24-884D-4E68-B9D9-51846E605BB3}"/>
              </a:ext>
            </a:extLst>
          </p:cNvPr>
          <p:cNvSpPr/>
          <p:nvPr/>
        </p:nvSpPr>
        <p:spPr>
          <a:xfrm>
            <a:off x="9083475" y="19819206"/>
            <a:ext cx="7790187" cy="287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FAO, Union européenne, &amp;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Cirad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(2021). </a:t>
            </a:r>
            <a:r>
              <a:rPr lang="fr-FR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Profil des systèmes alimentaires—Madagascar. Activer la transformation durable et inclusive de nos systèmes alimentaires.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FAO; European Union ; CIRAD; https://doi.org/10.4060/cb6861fr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Gondard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C., </a:t>
            </a: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Lallau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B., </a:t>
            </a: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Andrianaivo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C. M., </a:t>
            </a: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Delpy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L., </a:t>
            </a: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Deguilhem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T., &amp; </a:t>
            </a: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Rasolofo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P. (2021). </a:t>
            </a:r>
            <a:r>
              <a:rPr lang="fr-FR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Comprendre les systèmes locaux de protection sociale. Éléments d’analyse dans trois Fokontany du Grand Sud Malgache.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Lallau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B. (2008). Les agriculteurs africains entre vulnérabilité et résilience. Pour une approche par les capabilités de la gestion des risques. </a:t>
            </a:r>
            <a:r>
              <a:rPr lang="en-US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Revue </a:t>
            </a:r>
            <a:r>
              <a:rPr lang="en-US" sz="1050" i="1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française</a:t>
            </a:r>
            <a:r>
              <a:rPr lang="en-US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de socio-</a:t>
            </a:r>
            <a:r>
              <a:rPr lang="en-US" sz="1050" i="1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économie</a:t>
            </a:r>
            <a:r>
              <a:rPr lang="en-US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US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177‑198.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Mollard, É. (1999). 2. L’innovation est-elle risquée : Un point de vue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agro-économique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In J.-P. Chauveau &amp; M.-C. Cormier Salem (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Éds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.), </a:t>
            </a:r>
            <a:r>
              <a:rPr lang="fr-FR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L’innovation en agriculture : Questions de méthodes et terrains d’observation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(p. 43‑64). 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IRD Éditions.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Raharison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T., Muller, B.,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Rakoto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Ratsimba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H., &amp;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Ramarosandratana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(2024). Agroécologie à Madagascar: Avancées, Défis et Conditions pour son Développement Quelques évidences issues d’études menées dans le cadre des actions 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ProSilience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r-FR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ProSol</a:t>
            </a:r>
            <a:r>
              <a:rPr lang="fr-FR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 et DINAAMICC.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050" dirty="0" err="1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Robeyns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I. (2005). The Capability Approach : A theoretical survey. </a:t>
            </a:r>
            <a:r>
              <a:rPr lang="en-GB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Journal of Human Development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GB" sz="1050" i="1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1050" dirty="0">
                <a:latin typeface="Garamond" panose="020204040303010108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(1), 93‑117. </a:t>
            </a:r>
            <a:endParaRPr lang="fr-FR" dirty="0">
              <a:latin typeface="Garamond" panose="020204040303010108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5" name="Google Shape;617;p21">
            <a:extLst>
              <a:ext uri="{FF2B5EF4-FFF2-40B4-BE49-F238E27FC236}">
                <a16:creationId xmlns:a16="http://schemas.microsoft.com/office/drawing/2014/main" id="{3D2DA61C-9B1A-48ED-9CC1-50AB5AB40770}"/>
              </a:ext>
            </a:extLst>
          </p:cNvPr>
          <p:cNvSpPr/>
          <p:nvPr/>
        </p:nvSpPr>
        <p:spPr>
          <a:xfrm>
            <a:off x="3783896" y="22535432"/>
            <a:ext cx="9775319" cy="455918"/>
          </a:xfrm>
          <a:prstGeom prst="roundRect">
            <a:avLst>
              <a:gd name="adj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r>
              <a:rPr lang="fr-FR" dirty="0">
                <a:latin typeface="Garamond" panose="02020404030301010803" pitchFamily="18" charset="0"/>
              </a:rPr>
              <a:t>JOURNEE SCIENTIFIQUE DE L’UMI SOURCE – 16 AU 19 JUIN 2025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0704D6F-9104-45A1-B51D-8519751D79E9}"/>
              </a:ext>
            </a:extLst>
          </p:cNvPr>
          <p:cNvSpPr/>
          <p:nvPr/>
        </p:nvSpPr>
        <p:spPr>
          <a:xfrm>
            <a:off x="794239" y="12625978"/>
            <a:ext cx="665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2"/>
                </a:solidFill>
                <a:latin typeface="Rammetto One"/>
              </a:rPr>
              <a:t>A quel point les mécanismes de gestion de risque influence la chance d’adoption d’une innovation AE?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097E44-27B6-4E9A-980D-46426F1181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7036" y="13193866"/>
            <a:ext cx="5764025" cy="3191158"/>
          </a:xfrm>
          <a:prstGeom prst="rect">
            <a:avLst/>
          </a:prstGeom>
        </p:spPr>
      </p:pic>
      <p:sp>
        <p:nvSpPr>
          <p:cNvPr id="198" name="Google Shape;617;p21">
            <a:extLst>
              <a:ext uri="{FF2B5EF4-FFF2-40B4-BE49-F238E27FC236}">
                <a16:creationId xmlns:a16="http://schemas.microsoft.com/office/drawing/2014/main" id="{8B016D8F-106B-4AE5-8EEC-9D2A5F2C7707}"/>
              </a:ext>
            </a:extLst>
          </p:cNvPr>
          <p:cNvSpPr/>
          <p:nvPr/>
        </p:nvSpPr>
        <p:spPr>
          <a:xfrm>
            <a:off x="2499908" y="19361176"/>
            <a:ext cx="2500980" cy="347804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0" tIns="68570" rIns="68570" bIns="68570" anchor="ctr" anchorCtr="0">
            <a:noAutofit/>
          </a:bodyPr>
          <a:lstStyle/>
          <a:p>
            <a:pPr algn="ctr"/>
            <a:endParaRPr sz="1125" dirty="0"/>
          </a:p>
        </p:txBody>
      </p:sp>
      <p:sp>
        <p:nvSpPr>
          <p:cNvPr id="199" name="Google Shape;618;p21">
            <a:extLst>
              <a:ext uri="{FF2B5EF4-FFF2-40B4-BE49-F238E27FC236}">
                <a16:creationId xmlns:a16="http://schemas.microsoft.com/office/drawing/2014/main" id="{A430AA9D-DEA5-4666-AFB1-5B29CBF2FA91}"/>
              </a:ext>
            </a:extLst>
          </p:cNvPr>
          <p:cNvSpPr txBox="1">
            <a:spLocks/>
          </p:cNvSpPr>
          <p:nvPr/>
        </p:nvSpPr>
        <p:spPr>
          <a:xfrm>
            <a:off x="2377675" y="19352123"/>
            <a:ext cx="2812441" cy="44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0" tIns="68570" rIns="68570" bIns="6857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Rammetto One"/>
              <a:buNone/>
              <a:defRPr sz="66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800"/>
              <a:buFont typeface="Rammetto One"/>
              <a:buNone/>
              <a:defRPr sz="7800" b="0" i="0" u="none" strike="noStrike" cap="none">
                <a:solidFill>
                  <a:schemeClr val="dk2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pPr algn="ctr"/>
            <a:r>
              <a:rPr lang="fr-FR" sz="1125" dirty="0"/>
              <a:t>CONCLUSION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0BDAB30-4CC9-4E23-86F9-5E558F1C2DE1}"/>
              </a:ext>
            </a:extLst>
          </p:cNvPr>
          <p:cNvGrpSpPr/>
          <p:nvPr/>
        </p:nvGrpSpPr>
        <p:grpSpPr>
          <a:xfrm>
            <a:off x="345847" y="16225483"/>
            <a:ext cx="7962553" cy="4894686"/>
            <a:chOff x="349106" y="16109986"/>
            <a:chExt cx="7962553" cy="48946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84DBBF-2E57-4F4F-8BD0-9EFD0626E6FC}"/>
                </a:ext>
              </a:extLst>
            </p:cNvPr>
            <p:cNvSpPr/>
            <p:nvPr/>
          </p:nvSpPr>
          <p:spPr>
            <a:xfrm>
              <a:off x="444155" y="16388024"/>
              <a:ext cx="7867504" cy="4616648"/>
            </a:xfrm>
            <a:prstGeom prst="rect">
              <a:avLst/>
            </a:prstGeom>
          </p:spPr>
          <p:txBody>
            <a:bodyPr wrap="square" numCol="2" spcCol="612000">
              <a:spAutoFit/>
            </a:bodyPr>
            <a:lstStyle/>
            <a:p>
              <a:pPr algn="just"/>
              <a:r>
                <a:rPr lang="fr-FR" b="1" dirty="0">
                  <a:latin typeface="Garamond" panose="02020404030301010803" pitchFamily="18" charset="0"/>
                </a:rPr>
                <a:t>      L’aide communautaire</a:t>
              </a:r>
              <a:r>
                <a:rPr lang="fr-FR" dirty="0">
                  <a:latin typeface="Garamond" panose="02020404030301010803" pitchFamily="18" charset="0"/>
                </a:rPr>
                <a:t> est le mécanisme le plus puissant : elle </a:t>
              </a:r>
              <a:r>
                <a:rPr lang="fr-FR" b="1" dirty="0">
                  <a:latin typeface="Garamond" panose="02020404030301010803" pitchFamily="18" charset="0"/>
                </a:rPr>
                <a:t>multiplie par 28</a:t>
              </a:r>
              <a:r>
                <a:rPr lang="fr-FR" dirty="0">
                  <a:latin typeface="Garamond" panose="02020404030301010803" pitchFamily="18" charset="0"/>
                </a:rPr>
                <a:t> les chances d’adopter, en jouant un rôle de </a:t>
              </a:r>
              <a:r>
                <a:rPr lang="fr-FR" b="1" dirty="0">
                  <a:latin typeface="Garamond" panose="02020404030301010803" pitchFamily="18" charset="0"/>
                </a:rPr>
                <a:t>filet de sécurité reconnu et mobilisable</a:t>
              </a:r>
              <a:r>
                <a:rPr lang="fr-FR" dirty="0">
                  <a:latin typeface="Garamond" panose="02020404030301010803" pitchFamily="18" charset="0"/>
                </a:rPr>
                <a:t>, qui renforce la confiance des ménages dans leur capacité à innover (</a:t>
              </a:r>
              <a:r>
                <a:rPr lang="fr-FR" dirty="0" err="1">
                  <a:latin typeface="Garamond" panose="02020404030301010803" pitchFamily="18" charset="0"/>
                </a:rPr>
                <a:t>Platteau</a:t>
              </a:r>
              <a:r>
                <a:rPr lang="fr-FR" dirty="0">
                  <a:latin typeface="Garamond" panose="02020404030301010803" pitchFamily="18" charset="0"/>
                </a:rPr>
                <a:t>, 1991 ; Barr, 2004).</a:t>
              </a: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r>
                <a:rPr lang="fr-FR" dirty="0">
                  <a:latin typeface="Garamond" panose="02020404030301010803" pitchFamily="18" charset="0"/>
                </a:rPr>
                <a:t>     Les </a:t>
              </a:r>
              <a:r>
                <a:rPr lang="fr-FR" b="1" dirty="0">
                  <a:latin typeface="Garamond" panose="02020404030301010803" pitchFamily="18" charset="0"/>
                </a:rPr>
                <a:t>enveloppes reçues de la part des voisins</a:t>
              </a:r>
              <a:r>
                <a:rPr lang="fr-FR" dirty="0">
                  <a:latin typeface="Garamond" panose="02020404030301010803" pitchFamily="18" charset="0"/>
                </a:rPr>
                <a:t> ou d’</a:t>
              </a:r>
              <a:r>
                <a:rPr lang="fr-FR" b="1" dirty="0">
                  <a:latin typeface="Garamond" panose="02020404030301010803" pitchFamily="18" charset="0"/>
                </a:rPr>
                <a:t>organisations</a:t>
              </a:r>
              <a:r>
                <a:rPr lang="fr-FR" dirty="0">
                  <a:latin typeface="Garamond" panose="02020404030301010803" pitchFamily="18" charset="0"/>
                </a:rPr>
                <a:t> augmentent aussi fortement la probabilité d’adoption (</a:t>
              </a:r>
              <a:r>
                <a:rPr lang="fr-FR" b="1" dirty="0">
                  <a:latin typeface="Garamond" panose="02020404030301010803" pitchFamily="18" charset="0"/>
                </a:rPr>
                <a:t> 4 fois</a:t>
              </a:r>
              <a:r>
                <a:rPr lang="fr-FR" dirty="0">
                  <a:latin typeface="Garamond" panose="02020404030301010803" pitchFamily="18" charset="0"/>
                </a:rPr>
                <a:t>), soulignant l’impact des soutiens sociaux et institutionnels dans l’élargissement de la capabilité d’innover.</a:t>
              </a: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r>
                <a:rPr lang="fr-FR" dirty="0">
                  <a:latin typeface="Garamond" panose="02020404030301010803" pitchFamily="18" charset="0"/>
                </a:rPr>
                <a:t>     </a:t>
              </a: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r>
                <a:rPr lang="fr-FR" dirty="0">
                  <a:latin typeface="Garamond" panose="02020404030301010803" pitchFamily="18" charset="0"/>
                </a:rPr>
                <a:t>      En revanche, la </a:t>
              </a:r>
              <a:r>
                <a:rPr lang="fr-FR" b="1" dirty="0">
                  <a:latin typeface="Garamond" panose="02020404030301010803" pitchFamily="18" charset="0"/>
                </a:rPr>
                <a:t>participation à des caisses de solidarité</a:t>
              </a:r>
              <a:r>
                <a:rPr lang="fr-FR" dirty="0">
                  <a:latin typeface="Garamond" panose="02020404030301010803" pitchFamily="18" charset="0"/>
                </a:rPr>
                <a:t> réduit significativement la probabilité d’adoption (</a:t>
              </a:r>
              <a:r>
                <a:rPr lang="fr-FR" b="1" dirty="0">
                  <a:latin typeface="Garamond" panose="02020404030301010803" pitchFamily="18" charset="0"/>
                </a:rPr>
                <a:t>×0,3</a:t>
              </a:r>
              <a:r>
                <a:rPr lang="fr-FR" dirty="0">
                  <a:latin typeface="Garamond" panose="02020404030301010803" pitchFamily="18" charset="0"/>
                </a:rPr>
                <a:t>). Cela pourrait refléter un </a:t>
              </a:r>
              <a:r>
                <a:rPr lang="fr-FR" b="1" dirty="0">
                  <a:latin typeface="Garamond" panose="02020404030301010803" pitchFamily="18" charset="0"/>
                </a:rPr>
                <a:t>effet d’éviction</a:t>
              </a:r>
              <a:r>
                <a:rPr lang="fr-FR" dirty="0">
                  <a:latin typeface="Garamond" panose="02020404030301010803" pitchFamily="18" charset="0"/>
                </a:rPr>
                <a:t> (priorisation des besoins urgents) ou une </a:t>
              </a:r>
              <a:r>
                <a:rPr lang="fr-FR" b="1" dirty="0">
                  <a:latin typeface="Garamond" panose="02020404030301010803" pitchFamily="18" charset="0"/>
                </a:rPr>
                <a:t>difficulté d’accès aux ressources mobilisées en période de crise</a:t>
              </a:r>
              <a:r>
                <a:rPr lang="fr-FR" dirty="0">
                  <a:latin typeface="Garamond" panose="02020404030301010803" pitchFamily="18" charset="0"/>
                </a:rPr>
                <a:t>.</a:t>
              </a:r>
            </a:p>
            <a:p>
              <a:pPr algn="just"/>
              <a:endParaRPr lang="fr-FR" dirty="0">
                <a:latin typeface="Garamond" panose="02020404030301010803" pitchFamily="18" charset="0"/>
              </a:endParaRPr>
            </a:p>
            <a:p>
              <a:pPr algn="just"/>
              <a:r>
                <a:rPr lang="fr-FR" dirty="0">
                  <a:latin typeface="Garamond" panose="02020404030301010803" pitchFamily="18" charset="0"/>
                </a:rPr>
                <a:t>           Enfin, les </a:t>
              </a:r>
              <a:r>
                <a:rPr lang="fr-FR" b="1" dirty="0">
                  <a:latin typeface="Garamond" panose="02020404030301010803" pitchFamily="18" charset="0"/>
                </a:rPr>
                <a:t>emprunts</a:t>
              </a:r>
              <a:r>
                <a:rPr lang="fr-FR" dirty="0">
                  <a:latin typeface="Garamond" panose="02020404030301010803" pitchFamily="18" charset="0"/>
                </a:rPr>
                <a:t> (formels, informels, tontines) ne montrent pas d’effet significatif. Leur fonction semble davantage être </a:t>
              </a:r>
              <a:r>
                <a:rPr lang="fr-FR" b="1" dirty="0">
                  <a:latin typeface="Garamond" panose="02020404030301010803" pitchFamily="18" charset="0"/>
                </a:rPr>
                <a:t>réparatrice qu’incitative</a:t>
              </a:r>
              <a:r>
                <a:rPr lang="fr-FR" dirty="0">
                  <a:latin typeface="Garamond" panose="02020404030301010803" pitchFamily="18" charset="0"/>
                </a:rPr>
                <a:t>, insuffisante pour sécuriser un engagement dans l’innovation.</a:t>
              </a:r>
            </a:p>
          </p:txBody>
        </p:sp>
        <p:grpSp>
          <p:nvGrpSpPr>
            <p:cNvPr id="99" name="Google Shape;1515;p24">
              <a:extLst>
                <a:ext uri="{FF2B5EF4-FFF2-40B4-BE49-F238E27FC236}">
                  <a16:creationId xmlns:a16="http://schemas.microsoft.com/office/drawing/2014/main" id="{FD4A0E5F-BCB7-4B28-A109-796260733B36}"/>
                </a:ext>
              </a:extLst>
            </p:cNvPr>
            <p:cNvGrpSpPr/>
            <p:nvPr/>
          </p:nvGrpSpPr>
          <p:grpSpPr>
            <a:xfrm>
              <a:off x="407639" y="16109986"/>
              <a:ext cx="277030" cy="493748"/>
              <a:chOff x="15356148" y="13387057"/>
              <a:chExt cx="1689281" cy="2536258"/>
            </a:xfrm>
          </p:grpSpPr>
          <p:sp>
            <p:nvSpPr>
              <p:cNvPr id="100" name="Google Shape;1516;p24">
                <a:extLst>
                  <a:ext uri="{FF2B5EF4-FFF2-40B4-BE49-F238E27FC236}">
                    <a16:creationId xmlns:a16="http://schemas.microsoft.com/office/drawing/2014/main" id="{C10CF39F-6EDC-4BC9-812E-CF353815F8EE}"/>
                  </a:ext>
                </a:extLst>
              </p:cNvPr>
              <p:cNvSpPr/>
              <p:nvPr/>
            </p:nvSpPr>
            <p:spPr>
              <a:xfrm>
                <a:off x="15722283" y="15163955"/>
                <a:ext cx="919401" cy="75936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12270" extrusionOk="0">
                    <a:moveTo>
                      <a:pt x="0" y="1"/>
                    </a:moveTo>
                    <a:lnTo>
                      <a:pt x="114" y="1294"/>
                    </a:lnTo>
                    <a:lnTo>
                      <a:pt x="133" y="1694"/>
                    </a:lnTo>
                    <a:lnTo>
                      <a:pt x="856" y="9777"/>
                    </a:lnTo>
                    <a:cubicBezTo>
                      <a:pt x="856" y="11147"/>
                      <a:pt x="3785" y="12269"/>
                      <a:pt x="7418" y="12269"/>
                    </a:cubicBezTo>
                    <a:cubicBezTo>
                      <a:pt x="11051" y="12269"/>
                      <a:pt x="13999" y="11147"/>
                      <a:pt x="13999" y="9777"/>
                    </a:cubicBezTo>
                    <a:lnTo>
                      <a:pt x="14684" y="1808"/>
                    </a:lnTo>
                    <a:lnTo>
                      <a:pt x="14722" y="1427"/>
                    </a:lnTo>
                    <a:lnTo>
                      <a:pt x="148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517;p24">
                <a:extLst>
                  <a:ext uri="{FF2B5EF4-FFF2-40B4-BE49-F238E27FC236}">
                    <a16:creationId xmlns:a16="http://schemas.microsoft.com/office/drawing/2014/main" id="{333EE372-86EC-4AF5-BE37-438E3A2253F1}"/>
                  </a:ext>
                </a:extLst>
              </p:cNvPr>
              <p:cNvSpPr/>
              <p:nvPr/>
            </p:nvSpPr>
            <p:spPr>
              <a:xfrm>
                <a:off x="15729338" y="15256974"/>
                <a:ext cx="904114" cy="103662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675" extrusionOk="0">
                    <a:moveTo>
                      <a:pt x="0" y="0"/>
                    </a:moveTo>
                    <a:lnTo>
                      <a:pt x="19" y="381"/>
                    </a:lnTo>
                    <a:cubicBezTo>
                      <a:pt x="381" y="552"/>
                      <a:pt x="799" y="723"/>
                      <a:pt x="1275" y="875"/>
                    </a:cubicBezTo>
                    <a:cubicBezTo>
                      <a:pt x="2910" y="1389"/>
                      <a:pt x="5098" y="1674"/>
                      <a:pt x="7418" y="1674"/>
                    </a:cubicBezTo>
                    <a:cubicBezTo>
                      <a:pt x="9739" y="1674"/>
                      <a:pt x="11926" y="1389"/>
                      <a:pt x="13562" y="875"/>
                    </a:cubicBezTo>
                    <a:cubicBezTo>
                      <a:pt x="13942" y="761"/>
                      <a:pt x="14285" y="628"/>
                      <a:pt x="14570" y="495"/>
                    </a:cubicBezTo>
                    <a:lnTo>
                      <a:pt x="14608" y="114"/>
                    </a:lnTo>
                    <a:lnTo>
                      <a:pt x="14608" y="114"/>
                    </a:lnTo>
                    <a:cubicBezTo>
                      <a:pt x="14285" y="286"/>
                      <a:pt x="13904" y="419"/>
                      <a:pt x="13467" y="552"/>
                    </a:cubicBezTo>
                    <a:cubicBezTo>
                      <a:pt x="11850" y="1066"/>
                      <a:pt x="9720" y="1351"/>
                      <a:pt x="7418" y="1351"/>
                    </a:cubicBezTo>
                    <a:cubicBezTo>
                      <a:pt x="5136" y="1351"/>
                      <a:pt x="2986" y="1066"/>
                      <a:pt x="1370" y="552"/>
                    </a:cubicBezTo>
                    <a:cubicBezTo>
                      <a:pt x="818" y="381"/>
                      <a:pt x="362" y="1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518;p24">
                <a:extLst>
                  <a:ext uri="{FF2B5EF4-FFF2-40B4-BE49-F238E27FC236}">
                    <a16:creationId xmlns:a16="http://schemas.microsoft.com/office/drawing/2014/main" id="{B4DE38F8-5D6C-4C17-9484-DF861D65599F}"/>
                  </a:ext>
                </a:extLst>
              </p:cNvPr>
              <p:cNvSpPr/>
              <p:nvPr/>
            </p:nvSpPr>
            <p:spPr>
              <a:xfrm>
                <a:off x="15655133" y="14790826"/>
                <a:ext cx="1067745" cy="547395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8845" extrusionOk="0">
                    <a:moveTo>
                      <a:pt x="8617" y="0"/>
                    </a:moveTo>
                    <a:cubicBezTo>
                      <a:pt x="3862" y="0"/>
                      <a:pt x="1" y="1370"/>
                      <a:pt x="1" y="3062"/>
                    </a:cubicBezTo>
                    <a:lnTo>
                      <a:pt x="1" y="3081"/>
                    </a:lnTo>
                    <a:lnTo>
                      <a:pt x="1" y="6125"/>
                    </a:lnTo>
                    <a:lnTo>
                      <a:pt x="1" y="6144"/>
                    </a:lnTo>
                    <a:cubicBezTo>
                      <a:pt x="1" y="7627"/>
                      <a:pt x="3862" y="8845"/>
                      <a:pt x="8617" y="8845"/>
                    </a:cubicBezTo>
                    <a:cubicBezTo>
                      <a:pt x="13392" y="8845"/>
                      <a:pt x="17253" y="7627"/>
                      <a:pt x="17253" y="6144"/>
                    </a:cubicBezTo>
                    <a:lnTo>
                      <a:pt x="17253" y="6125"/>
                    </a:lnTo>
                    <a:lnTo>
                      <a:pt x="17253" y="3081"/>
                    </a:lnTo>
                    <a:lnTo>
                      <a:pt x="17253" y="3062"/>
                    </a:lnTo>
                    <a:cubicBezTo>
                      <a:pt x="17253" y="1370"/>
                      <a:pt x="13392" y="0"/>
                      <a:pt x="8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519;p24">
                <a:extLst>
                  <a:ext uri="{FF2B5EF4-FFF2-40B4-BE49-F238E27FC236}">
                    <a16:creationId xmlns:a16="http://schemas.microsoft.com/office/drawing/2014/main" id="{E5EFDF8F-230B-4463-97BB-3B13918297BC}"/>
                  </a:ext>
                </a:extLst>
              </p:cNvPr>
              <p:cNvSpPr/>
              <p:nvPr/>
            </p:nvSpPr>
            <p:spPr>
              <a:xfrm>
                <a:off x="15655133" y="14790826"/>
                <a:ext cx="1067745" cy="379061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6125" extrusionOk="0">
                    <a:moveTo>
                      <a:pt x="8617" y="0"/>
                    </a:moveTo>
                    <a:cubicBezTo>
                      <a:pt x="3862" y="0"/>
                      <a:pt x="1" y="1370"/>
                      <a:pt x="1" y="3062"/>
                    </a:cubicBezTo>
                    <a:cubicBezTo>
                      <a:pt x="1" y="3310"/>
                      <a:pt x="96" y="3576"/>
                      <a:pt x="267" y="3804"/>
                    </a:cubicBezTo>
                    <a:cubicBezTo>
                      <a:pt x="1199" y="5136"/>
                      <a:pt x="4585" y="6125"/>
                      <a:pt x="8617" y="6125"/>
                    </a:cubicBezTo>
                    <a:cubicBezTo>
                      <a:pt x="12536" y="6125"/>
                      <a:pt x="15826" y="5193"/>
                      <a:pt x="16891" y="3937"/>
                    </a:cubicBezTo>
                    <a:cubicBezTo>
                      <a:pt x="17120" y="3652"/>
                      <a:pt x="17253" y="3367"/>
                      <a:pt x="17253" y="3062"/>
                    </a:cubicBezTo>
                    <a:cubicBezTo>
                      <a:pt x="17253" y="1370"/>
                      <a:pt x="13392" y="0"/>
                      <a:pt x="8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520;p24">
                <a:extLst>
                  <a:ext uri="{FF2B5EF4-FFF2-40B4-BE49-F238E27FC236}">
                    <a16:creationId xmlns:a16="http://schemas.microsoft.com/office/drawing/2014/main" id="{1C7293A0-3E29-437E-81F7-03D62A35D0E7}"/>
                  </a:ext>
                </a:extLst>
              </p:cNvPr>
              <p:cNvSpPr/>
              <p:nvPr/>
            </p:nvSpPr>
            <p:spPr>
              <a:xfrm>
                <a:off x="15703407" y="14826783"/>
                <a:ext cx="966497" cy="297184"/>
              </a:xfrm>
              <a:custGeom>
                <a:avLst/>
                <a:gdLst/>
                <a:ahLst/>
                <a:cxnLst/>
                <a:rect l="l" t="t" r="r" b="b"/>
                <a:pathLst>
                  <a:path w="15617" h="4802" extrusionOk="0">
                    <a:moveTo>
                      <a:pt x="8839" y="1"/>
                    </a:moveTo>
                    <a:cubicBezTo>
                      <a:pt x="8593" y="1"/>
                      <a:pt x="8346" y="34"/>
                      <a:pt x="8104" y="104"/>
                    </a:cubicBezTo>
                    <a:cubicBezTo>
                      <a:pt x="7875" y="174"/>
                      <a:pt x="7630" y="277"/>
                      <a:pt x="7384" y="277"/>
                    </a:cubicBezTo>
                    <a:cubicBezTo>
                      <a:pt x="7364" y="277"/>
                      <a:pt x="7344" y="276"/>
                      <a:pt x="7324" y="275"/>
                    </a:cubicBezTo>
                    <a:cubicBezTo>
                      <a:pt x="7153" y="256"/>
                      <a:pt x="6981" y="199"/>
                      <a:pt x="6810" y="142"/>
                    </a:cubicBezTo>
                    <a:cubicBezTo>
                      <a:pt x="6584" y="69"/>
                      <a:pt x="6347" y="34"/>
                      <a:pt x="6110" y="34"/>
                    </a:cubicBezTo>
                    <a:cubicBezTo>
                      <a:pt x="5790" y="34"/>
                      <a:pt x="5469" y="98"/>
                      <a:pt x="5174" y="218"/>
                    </a:cubicBezTo>
                    <a:cubicBezTo>
                      <a:pt x="4870" y="332"/>
                      <a:pt x="4585" y="522"/>
                      <a:pt x="4261" y="560"/>
                    </a:cubicBezTo>
                    <a:cubicBezTo>
                      <a:pt x="4204" y="568"/>
                      <a:pt x="4147" y="571"/>
                      <a:pt x="4090" y="571"/>
                    </a:cubicBezTo>
                    <a:cubicBezTo>
                      <a:pt x="3862" y="571"/>
                      <a:pt x="3634" y="522"/>
                      <a:pt x="3405" y="522"/>
                    </a:cubicBezTo>
                    <a:cubicBezTo>
                      <a:pt x="3063" y="522"/>
                      <a:pt x="2740" y="636"/>
                      <a:pt x="2454" y="808"/>
                    </a:cubicBezTo>
                    <a:cubicBezTo>
                      <a:pt x="2188" y="979"/>
                      <a:pt x="2036" y="1302"/>
                      <a:pt x="1694" y="1340"/>
                    </a:cubicBezTo>
                    <a:cubicBezTo>
                      <a:pt x="1522" y="1378"/>
                      <a:pt x="1199" y="1549"/>
                      <a:pt x="895" y="1797"/>
                    </a:cubicBezTo>
                    <a:lnTo>
                      <a:pt x="876" y="1797"/>
                    </a:lnTo>
                    <a:cubicBezTo>
                      <a:pt x="743" y="1873"/>
                      <a:pt x="628" y="1987"/>
                      <a:pt x="533" y="2120"/>
                    </a:cubicBezTo>
                    <a:cubicBezTo>
                      <a:pt x="438" y="2234"/>
                      <a:pt x="362" y="2348"/>
                      <a:pt x="324" y="2462"/>
                    </a:cubicBezTo>
                    <a:cubicBezTo>
                      <a:pt x="267" y="2558"/>
                      <a:pt x="210" y="2634"/>
                      <a:pt x="115" y="2672"/>
                    </a:cubicBezTo>
                    <a:cubicBezTo>
                      <a:pt x="77" y="2710"/>
                      <a:pt x="39" y="2729"/>
                      <a:pt x="1" y="2748"/>
                    </a:cubicBezTo>
                    <a:cubicBezTo>
                      <a:pt x="20" y="2805"/>
                      <a:pt x="58" y="2862"/>
                      <a:pt x="115" y="2938"/>
                    </a:cubicBezTo>
                    <a:cubicBezTo>
                      <a:pt x="971" y="4022"/>
                      <a:pt x="4223" y="4802"/>
                      <a:pt x="7837" y="4802"/>
                    </a:cubicBezTo>
                    <a:cubicBezTo>
                      <a:pt x="11356" y="4802"/>
                      <a:pt x="14514" y="4079"/>
                      <a:pt x="15484" y="3014"/>
                    </a:cubicBezTo>
                    <a:cubicBezTo>
                      <a:pt x="15541" y="2976"/>
                      <a:pt x="15579" y="2919"/>
                      <a:pt x="15617" y="2881"/>
                    </a:cubicBezTo>
                    <a:lnTo>
                      <a:pt x="15541" y="2805"/>
                    </a:lnTo>
                    <a:cubicBezTo>
                      <a:pt x="15274" y="2520"/>
                      <a:pt x="15274" y="2063"/>
                      <a:pt x="14970" y="1816"/>
                    </a:cubicBezTo>
                    <a:cubicBezTo>
                      <a:pt x="14875" y="1740"/>
                      <a:pt x="14780" y="1702"/>
                      <a:pt x="14647" y="1683"/>
                    </a:cubicBezTo>
                    <a:cubicBezTo>
                      <a:pt x="14590" y="1607"/>
                      <a:pt x="14495" y="1568"/>
                      <a:pt x="14381" y="1549"/>
                    </a:cubicBezTo>
                    <a:cubicBezTo>
                      <a:pt x="14317" y="1549"/>
                      <a:pt x="14228" y="1575"/>
                      <a:pt x="14148" y="1575"/>
                    </a:cubicBezTo>
                    <a:cubicBezTo>
                      <a:pt x="14108" y="1575"/>
                      <a:pt x="14070" y="1568"/>
                      <a:pt x="14038" y="1549"/>
                    </a:cubicBezTo>
                    <a:cubicBezTo>
                      <a:pt x="13962" y="1511"/>
                      <a:pt x="13905" y="1378"/>
                      <a:pt x="13848" y="1321"/>
                    </a:cubicBezTo>
                    <a:cubicBezTo>
                      <a:pt x="13696" y="1169"/>
                      <a:pt x="13525" y="1074"/>
                      <a:pt x="13334" y="998"/>
                    </a:cubicBezTo>
                    <a:cubicBezTo>
                      <a:pt x="13125" y="941"/>
                      <a:pt x="12935" y="941"/>
                      <a:pt x="12745" y="884"/>
                    </a:cubicBezTo>
                    <a:cubicBezTo>
                      <a:pt x="12383" y="770"/>
                      <a:pt x="12098" y="484"/>
                      <a:pt x="11737" y="427"/>
                    </a:cubicBezTo>
                    <a:cubicBezTo>
                      <a:pt x="11654" y="410"/>
                      <a:pt x="11569" y="403"/>
                      <a:pt x="11485" y="403"/>
                    </a:cubicBezTo>
                    <a:cubicBezTo>
                      <a:pt x="11248" y="403"/>
                      <a:pt x="11006" y="453"/>
                      <a:pt x="10763" y="453"/>
                    </a:cubicBezTo>
                    <a:cubicBezTo>
                      <a:pt x="10713" y="453"/>
                      <a:pt x="10664" y="451"/>
                      <a:pt x="10614" y="446"/>
                    </a:cubicBezTo>
                    <a:cubicBezTo>
                      <a:pt x="10291" y="408"/>
                      <a:pt x="10006" y="256"/>
                      <a:pt x="9701" y="142"/>
                    </a:cubicBezTo>
                    <a:cubicBezTo>
                      <a:pt x="9422" y="49"/>
                      <a:pt x="9131" y="1"/>
                      <a:pt x="8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521;p24">
                <a:extLst>
                  <a:ext uri="{FF2B5EF4-FFF2-40B4-BE49-F238E27FC236}">
                    <a16:creationId xmlns:a16="http://schemas.microsoft.com/office/drawing/2014/main" id="{1D456249-10E6-4893-A076-9FDA2A9E9CC7}"/>
                  </a:ext>
                </a:extLst>
              </p:cNvPr>
              <p:cNvSpPr/>
              <p:nvPr/>
            </p:nvSpPr>
            <p:spPr>
              <a:xfrm>
                <a:off x="15356148" y="13387057"/>
                <a:ext cx="1689281" cy="1546507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24989" extrusionOk="0">
                    <a:moveTo>
                      <a:pt x="16642" y="12658"/>
                    </a:moveTo>
                    <a:cubicBezTo>
                      <a:pt x="16643" y="12658"/>
                      <a:pt x="16643" y="12658"/>
                      <a:pt x="16644" y="12658"/>
                    </a:cubicBezTo>
                    <a:cubicBezTo>
                      <a:pt x="16643" y="12658"/>
                      <a:pt x="16643" y="12658"/>
                      <a:pt x="16642" y="12658"/>
                    </a:cubicBezTo>
                    <a:close/>
                    <a:moveTo>
                      <a:pt x="13800" y="1"/>
                    </a:moveTo>
                    <a:cubicBezTo>
                      <a:pt x="13762" y="1"/>
                      <a:pt x="13721" y="9"/>
                      <a:pt x="13677" y="28"/>
                    </a:cubicBezTo>
                    <a:cubicBezTo>
                      <a:pt x="13639" y="47"/>
                      <a:pt x="13601" y="85"/>
                      <a:pt x="13562" y="123"/>
                    </a:cubicBezTo>
                    <a:cubicBezTo>
                      <a:pt x="13486" y="257"/>
                      <a:pt x="13448" y="409"/>
                      <a:pt x="13467" y="542"/>
                    </a:cubicBezTo>
                    <a:cubicBezTo>
                      <a:pt x="13467" y="694"/>
                      <a:pt x="13505" y="827"/>
                      <a:pt x="13524" y="979"/>
                    </a:cubicBezTo>
                    <a:cubicBezTo>
                      <a:pt x="13562" y="1208"/>
                      <a:pt x="13543" y="1436"/>
                      <a:pt x="13486" y="1664"/>
                    </a:cubicBezTo>
                    <a:cubicBezTo>
                      <a:pt x="13372" y="1569"/>
                      <a:pt x="13315" y="1417"/>
                      <a:pt x="13220" y="1303"/>
                    </a:cubicBezTo>
                    <a:cubicBezTo>
                      <a:pt x="13147" y="1215"/>
                      <a:pt x="13030" y="1150"/>
                      <a:pt x="12919" y="1150"/>
                    </a:cubicBezTo>
                    <a:cubicBezTo>
                      <a:pt x="12885" y="1150"/>
                      <a:pt x="12852" y="1156"/>
                      <a:pt x="12821" y="1170"/>
                    </a:cubicBezTo>
                    <a:cubicBezTo>
                      <a:pt x="12707" y="1208"/>
                      <a:pt x="12649" y="1341"/>
                      <a:pt x="12668" y="1474"/>
                    </a:cubicBezTo>
                    <a:cubicBezTo>
                      <a:pt x="12688" y="1588"/>
                      <a:pt x="12764" y="1683"/>
                      <a:pt x="12859" y="1759"/>
                    </a:cubicBezTo>
                    <a:cubicBezTo>
                      <a:pt x="12897" y="1797"/>
                      <a:pt x="12954" y="1816"/>
                      <a:pt x="12973" y="1873"/>
                    </a:cubicBezTo>
                    <a:cubicBezTo>
                      <a:pt x="13011" y="1911"/>
                      <a:pt x="13011" y="1969"/>
                      <a:pt x="13030" y="2026"/>
                    </a:cubicBezTo>
                    <a:cubicBezTo>
                      <a:pt x="13068" y="2197"/>
                      <a:pt x="13182" y="2311"/>
                      <a:pt x="13296" y="2444"/>
                    </a:cubicBezTo>
                    <a:cubicBezTo>
                      <a:pt x="13467" y="2653"/>
                      <a:pt x="13467" y="2824"/>
                      <a:pt x="13448" y="3091"/>
                    </a:cubicBezTo>
                    <a:cubicBezTo>
                      <a:pt x="13429" y="3376"/>
                      <a:pt x="13410" y="3661"/>
                      <a:pt x="13410" y="3947"/>
                    </a:cubicBezTo>
                    <a:cubicBezTo>
                      <a:pt x="13372" y="4517"/>
                      <a:pt x="13353" y="5088"/>
                      <a:pt x="13315" y="5659"/>
                    </a:cubicBezTo>
                    <a:cubicBezTo>
                      <a:pt x="13144" y="5411"/>
                      <a:pt x="12935" y="5202"/>
                      <a:pt x="12745" y="4974"/>
                    </a:cubicBezTo>
                    <a:cubicBezTo>
                      <a:pt x="12611" y="4841"/>
                      <a:pt x="12478" y="4688"/>
                      <a:pt x="12326" y="4555"/>
                    </a:cubicBezTo>
                    <a:lnTo>
                      <a:pt x="12364" y="4498"/>
                    </a:lnTo>
                    <a:cubicBezTo>
                      <a:pt x="12364" y="4232"/>
                      <a:pt x="12326" y="4061"/>
                      <a:pt x="12516" y="3833"/>
                    </a:cubicBezTo>
                    <a:cubicBezTo>
                      <a:pt x="12745" y="3604"/>
                      <a:pt x="12764" y="3243"/>
                      <a:pt x="12745" y="2920"/>
                    </a:cubicBezTo>
                    <a:cubicBezTo>
                      <a:pt x="12745" y="2862"/>
                      <a:pt x="12745" y="2786"/>
                      <a:pt x="12707" y="2710"/>
                    </a:cubicBezTo>
                    <a:cubicBezTo>
                      <a:pt x="12679" y="2669"/>
                      <a:pt x="12632" y="2638"/>
                      <a:pt x="12579" y="2638"/>
                    </a:cubicBezTo>
                    <a:cubicBezTo>
                      <a:pt x="12559" y="2638"/>
                      <a:pt x="12538" y="2643"/>
                      <a:pt x="12516" y="2653"/>
                    </a:cubicBezTo>
                    <a:cubicBezTo>
                      <a:pt x="12467" y="2686"/>
                      <a:pt x="12418" y="2775"/>
                      <a:pt x="12369" y="2775"/>
                    </a:cubicBezTo>
                    <a:cubicBezTo>
                      <a:pt x="12361" y="2775"/>
                      <a:pt x="12353" y="2773"/>
                      <a:pt x="12345" y="2767"/>
                    </a:cubicBezTo>
                    <a:cubicBezTo>
                      <a:pt x="12307" y="2767"/>
                      <a:pt x="12307" y="2729"/>
                      <a:pt x="12288" y="2691"/>
                    </a:cubicBezTo>
                    <a:cubicBezTo>
                      <a:pt x="12193" y="2273"/>
                      <a:pt x="11851" y="1911"/>
                      <a:pt x="11432" y="1797"/>
                    </a:cubicBezTo>
                    <a:cubicBezTo>
                      <a:pt x="11378" y="1784"/>
                      <a:pt x="11325" y="1770"/>
                      <a:pt x="11271" y="1770"/>
                    </a:cubicBezTo>
                    <a:cubicBezTo>
                      <a:pt x="11248" y="1770"/>
                      <a:pt x="11226" y="1773"/>
                      <a:pt x="11204" y="1778"/>
                    </a:cubicBezTo>
                    <a:cubicBezTo>
                      <a:pt x="11090" y="1816"/>
                      <a:pt x="11014" y="1949"/>
                      <a:pt x="10995" y="2083"/>
                    </a:cubicBezTo>
                    <a:cubicBezTo>
                      <a:pt x="10995" y="2368"/>
                      <a:pt x="11109" y="2748"/>
                      <a:pt x="11204" y="3034"/>
                    </a:cubicBezTo>
                    <a:cubicBezTo>
                      <a:pt x="11356" y="3414"/>
                      <a:pt x="11622" y="3737"/>
                      <a:pt x="12003" y="3890"/>
                    </a:cubicBezTo>
                    <a:cubicBezTo>
                      <a:pt x="12022" y="4023"/>
                      <a:pt x="12022" y="4156"/>
                      <a:pt x="12041" y="4289"/>
                    </a:cubicBezTo>
                    <a:cubicBezTo>
                      <a:pt x="11927" y="4213"/>
                      <a:pt x="11832" y="4118"/>
                      <a:pt x="11717" y="4042"/>
                    </a:cubicBezTo>
                    <a:cubicBezTo>
                      <a:pt x="11622" y="3985"/>
                      <a:pt x="11527" y="3909"/>
                      <a:pt x="11432" y="3852"/>
                    </a:cubicBezTo>
                    <a:lnTo>
                      <a:pt x="11413" y="3794"/>
                    </a:lnTo>
                    <a:cubicBezTo>
                      <a:pt x="11147" y="3604"/>
                      <a:pt x="10976" y="3319"/>
                      <a:pt x="10766" y="3091"/>
                    </a:cubicBezTo>
                    <a:cubicBezTo>
                      <a:pt x="10538" y="2862"/>
                      <a:pt x="10291" y="2653"/>
                      <a:pt x="9987" y="2539"/>
                    </a:cubicBezTo>
                    <a:cubicBezTo>
                      <a:pt x="9787" y="2454"/>
                      <a:pt x="9566" y="2411"/>
                      <a:pt x="9339" y="2411"/>
                    </a:cubicBezTo>
                    <a:cubicBezTo>
                      <a:pt x="9264" y="2411"/>
                      <a:pt x="9188" y="2415"/>
                      <a:pt x="9112" y="2425"/>
                    </a:cubicBezTo>
                    <a:cubicBezTo>
                      <a:pt x="8674" y="2501"/>
                      <a:pt x="8237" y="2577"/>
                      <a:pt x="7818" y="2653"/>
                    </a:cubicBezTo>
                    <a:cubicBezTo>
                      <a:pt x="7685" y="2672"/>
                      <a:pt x="7552" y="2691"/>
                      <a:pt x="7457" y="2786"/>
                    </a:cubicBezTo>
                    <a:cubicBezTo>
                      <a:pt x="7343" y="2920"/>
                      <a:pt x="7343" y="3148"/>
                      <a:pt x="7438" y="3300"/>
                    </a:cubicBezTo>
                    <a:cubicBezTo>
                      <a:pt x="7533" y="3452"/>
                      <a:pt x="7704" y="3547"/>
                      <a:pt x="7856" y="3642"/>
                    </a:cubicBezTo>
                    <a:cubicBezTo>
                      <a:pt x="8133" y="3788"/>
                      <a:pt x="8433" y="3934"/>
                      <a:pt x="8729" y="3934"/>
                    </a:cubicBezTo>
                    <a:cubicBezTo>
                      <a:pt x="8819" y="3934"/>
                      <a:pt x="8909" y="3921"/>
                      <a:pt x="8997" y="3890"/>
                    </a:cubicBezTo>
                    <a:cubicBezTo>
                      <a:pt x="9074" y="3852"/>
                      <a:pt x="9131" y="3833"/>
                      <a:pt x="9207" y="3814"/>
                    </a:cubicBezTo>
                    <a:cubicBezTo>
                      <a:pt x="9378" y="3814"/>
                      <a:pt x="9511" y="3966"/>
                      <a:pt x="9644" y="4061"/>
                    </a:cubicBezTo>
                    <a:cubicBezTo>
                      <a:pt x="9787" y="4153"/>
                      <a:pt x="9948" y="4186"/>
                      <a:pt x="10114" y="4186"/>
                    </a:cubicBezTo>
                    <a:cubicBezTo>
                      <a:pt x="10325" y="4186"/>
                      <a:pt x="10545" y="4133"/>
                      <a:pt x="10747" y="4080"/>
                    </a:cubicBezTo>
                    <a:cubicBezTo>
                      <a:pt x="10849" y="4058"/>
                      <a:pt x="10950" y="4045"/>
                      <a:pt x="11049" y="4045"/>
                    </a:cubicBezTo>
                    <a:cubicBezTo>
                      <a:pt x="11210" y="4045"/>
                      <a:pt x="11367" y="4081"/>
                      <a:pt x="11508" y="4175"/>
                    </a:cubicBezTo>
                    <a:cubicBezTo>
                      <a:pt x="11641" y="4270"/>
                      <a:pt x="11775" y="4384"/>
                      <a:pt x="11889" y="4498"/>
                    </a:cubicBezTo>
                    <a:cubicBezTo>
                      <a:pt x="11946" y="4555"/>
                      <a:pt x="12136" y="4803"/>
                      <a:pt x="12212" y="4803"/>
                    </a:cubicBezTo>
                    <a:lnTo>
                      <a:pt x="12041" y="4803"/>
                    </a:lnTo>
                    <a:cubicBezTo>
                      <a:pt x="11927" y="4593"/>
                      <a:pt x="11622" y="4517"/>
                      <a:pt x="11413" y="4460"/>
                    </a:cubicBezTo>
                    <a:cubicBezTo>
                      <a:pt x="11118" y="4385"/>
                      <a:pt x="10780" y="4334"/>
                      <a:pt x="10442" y="4334"/>
                    </a:cubicBezTo>
                    <a:cubicBezTo>
                      <a:pt x="9843" y="4334"/>
                      <a:pt x="9241" y="4493"/>
                      <a:pt x="8864" y="4955"/>
                    </a:cubicBezTo>
                    <a:cubicBezTo>
                      <a:pt x="8826" y="4993"/>
                      <a:pt x="8807" y="5031"/>
                      <a:pt x="8788" y="5069"/>
                    </a:cubicBezTo>
                    <a:cubicBezTo>
                      <a:pt x="8750" y="5221"/>
                      <a:pt x="8883" y="5354"/>
                      <a:pt x="9016" y="5430"/>
                    </a:cubicBezTo>
                    <a:cubicBezTo>
                      <a:pt x="9163" y="5507"/>
                      <a:pt x="9324" y="5537"/>
                      <a:pt x="9490" y="5537"/>
                    </a:cubicBezTo>
                    <a:cubicBezTo>
                      <a:pt x="9734" y="5537"/>
                      <a:pt x="9988" y="5472"/>
                      <a:pt x="10215" y="5392"/>
                    </a:cubicBezTo>
                    <a:cubicBezTo>
                      <a:pt x="10268" y="5375"/>
                      <a:pt x="10325" y="5361"/>
                      <a:pt x="10374" y="5361"/>
                    </a:cubicBezTo>
                    <a:cubicBezTo>
                      <a:pt x="10432" y="5361"/>
                      <a:pt x="10480" y="5379"/>
                      <a:pt x="10500" y="5430"/>
                    </a:cubicBezTo>
                    <a:cubicBezTo>
                      <a:pt x="10500" y="5487"/>
                      <a:pt x="10481" y="5525"/>
                      <a:pt x="10500" y="5582"/>
                    </a:cubicBezTo>
                    <a:cubicBezTo>
                      <a:pt x="10519" y="5697"/>
                      <a:pt x="10671" y="5716"/>
                      <a:pt x="10785" y="5716"/>
                    </a:cubicBezTo>
                    <a:cubicBezTo>
                      <a:pt x="11014" y="5697"/>
                      <a:pt x="11242" y="5678"/>
                      <a:pt x="11451" y="5601"/>
                    </a:cubicBezTo>
                    <a:cubicBezTo>
                      <a:pt x="11679" y="5506"/>
                      <a:pt x="12041" y="5240"/>
                      <a:pt x="12003" y="4974"/>
                    </a:cubicBezTo>
                    <a:cubicBezTo>
                      <a:pt x="12028" y="4969"/>
                      <a:pt x="12054" y="4966"/>
                      <a:pt x="12079" y="4966"/>
                    </a:cubicBezTo>
                    <a:cubicBezTo>
                      <a:pt x="12149" y="4966"/>
                      <a:pt x="12218" y="4984"/>
                      <a:pt x="12288" y="5012"/>
                    </a:cubicBezTo>
                    <a:lnTo>
                      <a:pt x="12402" y="5012"/>
                    </a:lnTo>
                    <a:lnTo>
                      <a:pt x="12421" y="5031"/>
                    </a:lnTo>
                    <a:cubicBezTo>
                      <a:pt x="12745" y="5373"/>
                      <a:pt x="13068" y="5735"/>
                      <a:pt x="13277" y="6153"/>
                    </a:cubicBezTo>
                    <a:lnTo>
                      <a:pt x="13296" y="6172"/>
                    </a:lnTo>
                    <a:cubicBezTo>
                      <a:pt x="13239" y="7313"/>
                      <a:pt x="13201" y="8474"/>
                      <a:pt x="13182" y="9615"/>
                    </a:cubicBezTo>
                    <a:cubicBezTo>
                      <a:pt x="13182" y="10128"/>
                      <a:pt x="13182" y="10642"/>
                      <a:pt x="13182" y="11156"/>
                    </a:cubicBezTo>
                    <a:cubicBezTo>
                      <a:pt x="12992" y="10889"/>
                      <a:pt x="12783" y="10623"/>
                      <a:pt x="12535" y="10376"/>
                    </a:cubicBezTo>
                    <a:cubicBezTo>
                      <a:pt x="12497" y="10338"/>
                      <a:pt x="12478" y="10300"/>
                      <a:pt x="12440" y="10262"/>
                    </a:cubicBezTo>
                    <a:cubicBezTo>
                      <a:pt x="12478" y="10204"/>
                      <a:pt x="12516" y="10147"/>
                      <a:pt x="12535" y="10090"/>
                    </a:cubicBezTo>
                    <a:cubicBezTo>
                      <a:pt x="12649" y="9843"/>
                      <a:pt x="12535" y="9539"/>
                      <a:pt x="12345" y="9368"/>
                    </a:cubicBezTo>
                    <a:cubicBezTo>
                      <a:pt x="12144" y="9183"/>
                      <a:pt x="11869" y="9117"/>
                      <a:pt x="11598" y="9117"/>
                    </a:cubicBezTo>
                    <a:cubicBezTo>
                      <a:pt x="11561" y="9117"/>
                      <a:pt x="11525" y="9118"/>
                      <a:pt x="11489" y="9120"/>
                    </a:cubicBezTo>
                    <a:cubicBezTo>
                      <a:pt x="11432" y="9120"/>
                      <a:pt x="11375" y="9139"/>
                      <a:pt x="11318" y="9139"/>
                    </a:cubicBezTo>
                    <a:cubicBezTo>
                      <a:pt x="11299" y="8987"/>
                      <a:pt x="11242" y="8835"/>
                      <a:pt x="11185" y="8683"/>
                    </a:cubicBezTo>
                    <a:cubicBezTo>
                      <a:pt x="11242" y="8645"/>
                      <a:pt x="11299" y="8588"/>
                      <a:pt x="11356" y="8531"/>
                    </a:cubicBezTo>
                    <a:cubicBezTo>
                      <a:pt x="11679" y="8074"/>
                      <a:pt x="11318" y="7618"/>
                      <a:pt x="10919" y="7370"/>
                    </a:cubicBezTo>
                    <a:cubicBezTo>
                      <a:pt x="10509" y="7125"/>
                      <a:pt x="10029" y="7020"/>
                      <a:pt x="9551" y="7020"/>
                    </a:cubicBezTo>
                    <a:cubicBezTo>
                      <a:pt x="9474" y="7020"/>
                      <a:pt x="9397" y="7023"/>
                      <a:pt x="9321" y="7028"/>
                    </a:cubicBezTo>
                    <a:cubicBezTo>
                      <a:pt x="9264" y="7028"/>
                      <a:pt x="9188" y="7066"/>
                      <a:pt x="9207" y="7123"/>
                    </a:cubicBezTo>
                    <a:cubicBezTo>
                      <a:pt x="9207" y="7161"/>
                      <a:pt x="9264" y="7180"/>
                      <a:pt x="9302" y="7180"/>
                    </a:cubicBezTo>
                    <a:cubicBezTo>
                      <a:pt x="9283" y="7485"/>
                      <a:pt x="9473" y="7694"/>
                      <a:pt x="9644" y="7903"/>
                    </a:cubicBezTo>
                    <a:cubicBezTo>
                      <a:pt x="9758" y="8017"/>
                      <a:pt x="9853" y="8131"/>
                      <a:pt x="9929" y="8264"/>
                    </a:cubicBezTo>
                    <a:cubicBezTo>
                      <a:pt x="9987" y="8359"/>
                      <a:pt x="10044" y="8474"/>
                      <a:pt x="10120" y="8550"/>
                    </a:cubicBezTo>
                    <a:cubicBezTo>
                      <a:pt x="10273" y="8719"/>
                      <a:pt x="10502" y="8813"/>
                      <a:pt x="10734" y="8813"/>
                    </a:cubicBezTo>
                    <a:cubicBezTo>
                      <a:pt x="10789" y="8813"/>
                      <a:pt x="10845" y="8808"/>
                      <a:pt x="10900" y="8797"/>
                    </a:cubicBezTo>
                    <a:cubicBezTo>
                      <a:pt x="10957" y="8949"/>
                      <a:pt x="10995" y="9101"/>
                      <a:pt x="10995" y="9253"/>
                    </a:cubicBezTo>
                    <a:cubicBezTo>
                      <a:pt x="10957" y="9272"/>
                      <a:pt x="10919" y="9311"/>
                      <a:pt x="10881" y="9330"/>
                    </a:cubicBezTo>
                    <a:cubicBezTo>
                      <a:pt x="10481" y="9196"/>
                      <a:pt x="10082" y="9082"/>
                      <a:pt x="9682" y="8968"/>
                    </a:cubicBezTo>
                    <a:cubicBezTo>
                      <a:pt x="9526" y="8623"/>
                      <a:pt x="9162" y="8472"/>
                      <a:pt x="8795" y="8472"/>
                    </a:cubicBezTo>
                    <a:cubicBezTo>
                      <a:pt x="8716" y="8472"/>
                      <a:pt x="8637" y="8479"/>
                      <a:pt x="8560" y="8493"/>
                    </a:cubicBezTo>
                    <a:cubicBezTo>
                      <a:pt x="8541" y="8398"/>
                      <a:pt x="8522" y="8321"/>
                      <a:pt x="8484" y="8245"/>
                    </a:cubicBezTo>
                    <a:lnTo>
                      <a:pt x="8617" y="8017"/>
                    </a:lnTo>
                    <a:cubicBezTo>
                      <a:pt x="8636" y="7941"/>
                      <a:pt x="8655" y="7846"/>
                      <a:pt x="8655" y="7770"/>
                    </a:cubicBezTo>
                    <a:cubicBezTo>
                      <a:pt x="8636" y="7542"/>
                      <a:pt x="8465" y="7332"/>
                      <a:pt x="8313" y="7161"/>
                    </a:cubicBezTo>
                    <a:cubicBezTo>
                      <a:pt x="8275" y="7123"/>
                      <a:pt x="8237" y="7066"/>
                      <a:pt x="8161" y="7047"/>
                    </a:cubicBezTo>
                    <a:cubicBezTo>
                      <a:pt x="8123" y="7028"/>
                      <a:pt x="8065" y="7028"/>
                      <a:pt x="8008" y="7028"/>
                    </a:cubicBezTo>
                    <a:cubicBezTo>
                      <a:pt x="7799" y="7028"/>
                      <a:pt x="7609" y="6952"/>
                      <a:pt x="7419" y="6876"/>
                    </a:cubicBezTo>
                    <a:cubicBezTo>
                      <a:pt x="7084" y="6753"/>
                      <a:pt x="6717" y="6646"/>
                      <a:pt x="6347" y="6646"/>
                    </a:cubicBezTo>
                    <a:cubicBezTo>
                      <a:pt x="6317" y="6646"/>
                      <a:pt x="6288" y="6646"/>
                      <a:pt x="6258" y="6648"/>
                    </a:cubicBezTo>
                    <a:cubicBezTo>
                      <a:pt x="6030" y="6648"/>
                      <a:pt x="5384" y="6686"/>
                      <a:pt x="5460" y="7028"/>
                    </a:cubicBezTo>
                    <a:cubicBezTo>
                      <a:pt x="5498" y="7123"/>
                      <a:pt x="5536" y="7199"/>
                      <a:pt x="5593" y="7256"/>
                    </a:cubicBezTo>
                    <a:cubicBezTo>
                      <a:pt x="5821" y="7504"/>
                      <a:pt x="6106" y="7694"/>
                      <a:pt x="6449" y="7751"/>
                    </a:cubicBezTo>
                    <a:lnTo>
                      <a:pt x="6239" y="7884"/>
                    </a:lnTo>
                    <a:cubicBezTo>
                      <a:pt x="6430" y="8169"/>
                      <a:pt x="6829" y="8245"/>
                      <a:pt x="7171" y="8283"/>
                    </a:cubicBezTo>
                    <a:cubicBezTo>
                      <a:pt x="7400" y="8302"/>
                      <a:pt x="7609" y="8321"/>
                      <a:pt x="7837" y="8321"/>
                    </a:cubicBezTo>
                    <a:cubicBezTo>
                      <a:pt x="7926" y="8314"/>
                      <a:pt x="7998" y="8298"/>
                      <a:pt x="8054" y="8298"/>
                    </a:cubicBezTo>
                    <a:cubicBezTo>
                      <a:pt x="8143" y="8298"/>
                      <a:pt x="8194" y="8337"/>
                      <a:pt x="8218" y="8512"/>
                    </a:cubicBezTo>
                    <a:cubicBezTo>
                      <a:pt x="8084" y="8512"/>
                      <a:pt x="7970" y="8569"/>
                      <a:pt x="7875" y="8664"/>
                    </a:cubicBezTo>
                    <a:cubicBezTo>
                      <a:pt x="7742" y="8645"/>
                      <a:pt x="7609" y="8645"/>
                      <a:pt x="7476" y="8626"/>
                    </a:cubicBezTo>
                    <a:cubicBezTo>
                      <a:pt x="7298" y="8626"/>
                      <a:pt x="7121" y="8617"/>
                      <a:pt x="6943" y="8617"/>
                    </a:cubicBezTo>
                    <a:cubicBezTo>
                      <a:pt x="6854" y="8617"/>
                      <a:pt x="6766" y="8619"/>
                      <a:pt x="6677" y="8626"/>
                    </a:cubicBezTo>
                    <a:lnTo>
                      <a:pt x="6658" y="8569"/>
                    </a:lnTo>
                    <a:cubicBezTo>
                      <a:pt x="6390" y="8323"/>
                      <a:pt x="6076" y="8226"/>
                      <a:pt x="5753" y="8226"/>
                    </a:cubicBezTo>
                    <a:cubicBezTo>
                      <a:pt x="5249" y="8226"/>
                      <a:pt x="4724" y="8462"/>
                      <a:pt x="4318" y="8740"/>
                    </a:cubicBezTo>
                    <a:cubicBezTo>
                      <a:pt x="3615" y="9215"/>
                      <a:pt x="3139" y="9976"/>
                      <a:pt x="3139" y="10851"/>
                    </a:cubicBezTo>
                    <a:cubicBezTo>
                      <a:pt x="3139" y="10908"/>
                      <a:pt x="3139" y="10965"/>
                      <a:pt x="3177" y="11003"/>
                    </a:cubicBezTo>
                    <a:cubicBezTo>
                      <a:pt x="3206" y="11022"/>
                      <a:pt x="3234" y="11027"/>
                      <a:pt x="3263" y="11027"/>
                    </a:cubicBezTo>
                    <a:cubicBezTo>
                      <a:pt x="3291" y="11027"/>
                      <a:pt x="3320" y="11022"/>
                      <a:pt x="3348" y="11022"/>
                    </a:cubicBezTo>
                    <a:cubicBezTo>
                      <a:pt x="3881" y="10889"/>
                      <a:pt x="4375" y="10585"/>
                      <a:pt x="4813" y="10262"/>
                    </a:cubicBezTo>
                    <a:cubicBezTo>
                      <a:pt x="4870" y="10204"/>
                      <a:pt x="4927" y="10166"/>
                      <a:pt x="5003" y="10147"/>
                    </a:cubicBezTo>
                    <a:cubicBezTo>
                      <a:pt x="5010" y="10147"/>
                      <a:pt x="5017" y="10146"/>
                      <a:pt x="5024" y="10146"/>
                    </a:cubicBezTo>
                    <a:cubicBezTo>
                      <a:pt x="5167" y="10146"/>
                      <a:pt x="5285" y="10325"/>
                      <a:pt x="5212" y="10452"/>
                    </a:cubicBezTo>
                    <a:cubicBezTo>
                      <a:pt x="5783" y="10338"/>
                      <a:pt x="6316" y="10014"/>
                      <a:pt x="6677" y="9539"/>
                    </a:cubicBezTo>
                    <a:cubicBezTo>
                      <a:pt x="6848" y="9330"/>
                      <a:pt x="6962" y="9044"/>
                      <a:pt x="6829" y="8797"/>
                    </a:cubicBezTo>
                    <a:cubicBezTo>
                      <a:pt x="6900" y="8797"/>
                      <a:pt x="7368" y="8829"/>
                      <a:pt x="7605" y="8829"/>
                    </a:cubicBezTo>
                    <a:cubicBezTo>
                      <a:pt x="7684" y="8829"/>
                      <a:pt x="7737" y="8825"/>
                      <a:pt x="7742" y="8816"/>
                    </a:cubicBezTo>
                    <a:lnTo>
                      <a:pt x="7742" y="8816"/>
                    </a:lnTo>
                    <a:lnTo>
                      <a:pt x="7723" y="8873"/>
                    </a:lnTo>
                    <a:cubicBezTo>
                      <a:pt x="7571" y="9196"/>
                      <a:pt x="7400" y="9482"/>
                      <a:pt x="7324" y="9843"/>
                    </a:cubicBezTo>
                    <a:cubicBezTo>
                      <a:pt x="7419" y="9843"/>
                      <a:pt x="7533" y="9862"/>
                      <a:pt x="7647" y="9862"/>
                    </a:cubicBezTo>
                    <a:cubicBezTo>
                      <a:pt x="7324" y="10147"/>
                      <a:pt x="6981" y="10452"/>
                      <a:pt x="6886" y="10870"/>
                    </a:cubicBezTo>
                    <a:cubicBezTo>
                      <a:pt x="6848" y="11041"/>
                      <a:pt x="6867" y="11232"/>
                      <a:pt x="7000" y="11308"/>
                    </a:cubicBezTo>
                    <a:cubicBezTo>
                      <a:pt x="7057" y="11346"/>
                      <a:pt x="7133" y="11346"/>
                      <a:pt x="7190" y="11346"/>
                    </a:cubicBezTo>
                    <a:cubicBezTo>
                      <a:pt x="7289" y="11357"/>
                      <a:pt x="7388" y="11368"/>
                      <a:pt x="7487" y="11368"/>
                    </a:cubicBezTo>
                    <a:cubicBezTo>
                      <a:pt x="7559" y="11368"/>
                      <a:pt x="7632" y="11362"/>
                      <a:pt x="7704" y="11346"/>
                    </a:cubicBezTo>
                    <a:cubicBezTo>
                      <a:pt x="7913" y="11289"/>
                      <a:pt x="8084" y="11156"/>
                      <a:pt x="8256" y="11022"/>
                    </a:cubicBezTo>
                    <a:cubicBezTo>
                      <a:pt x="8579" y="10775"/>
                      <a:pt x="8883" y="10528"/>
                      <a:pt x="9112" y="10204"/>
                    </a:cubicBezTo>
                    <a:lnTo>
                      <a:pt x="9112" y="10204"/>
                    </a:lnTo>
                    <a:cubicBezTo>
                      <a:pt x="9095" y="10273"/>
                      <a:pt x="9184" y="10341"/>
                      <a:pt x="9271" y="10341"/>
                    </a:cubicBezTo>
                    <a:cubicBezTo>
                      <a:pt x="9282" y="10341"/>
                      <a:pt x="9292" y="10340"/>
                      <a:pt x="9302" y="10338"/>
                    </a:cubicBezTo>
                    <a:cubicBezTo>
                      <a:pt x="9378" y="10300"/>
                      <a:pt x="9454" y="10224"/>
                      <a:pt x="9492" y="10147"/>
                    </a:cubicBezTo>
                    <a:cubicBezTo>
                      <a:pt x="9606" y="9995"/>
                      <a:pt x="9720" y="9805"/>
                      <a:pt x="9758" y="9634"/>
                    </a:cubicBezTo>
                    <a:cubicBezTo>
                      <a:pt x="9777" y="9482"/>
                      <a:pt x="9739" y="9330"/>
                      <a:pt x="9758" y="9196"/>
                    </a:cubicBezTo>
                    <a:lnTo>
                      <a:pt x="9758" y="9196"/>
                    </a:lnTo>
                    <a:cubicBezTo>
                      <a:pt x="10063" y="9253"/>
                      <a:pt x="10386" y="9368"/>
                      <a:pt x="10690" y="9482"/>
                    </a:cubicBezTo>
                    <a:lnTo>
                      <a:pt x="10704" y="9482"/>
                    </a:lnTo>
                    <a:cubicBezTo>
                      <a:pt x="10635" y="9500"/>
                      <a:pt x="10366" y="10092"/>
                      <a:pt x="10348" y="10128"/>
                    </a:cubicBezTo>
                    <a:cubicBezTo>
                      <a:pt x="10215" y="10433"/>
                      <a:pt x="10101" y="10737"/>
                      <a:pt x="10025" y="11060"/>
                    </a:cubicBezTo>
                    <a:cubicBezTo>
                      <a:pt x="10006" y="11117"/>
                      <a:pt x="10006" y="11213"/>
                      <a:pt x="10063" y="11232"/>
                    </a:cubicBezTo>
                    <a:cubicBezTo>
                      <a:pt x="10073" y="11239"/>
                      <a:pt x="10085" y="11242"/>
                      <a:pt x="10096" y="11242"/>
                    </a:cubicBezTo>
                    <a:cubicBezTo>
                      <a:pt x="10147" y="11242"/>
                      <a:pt x="10203" y="11183"/>
                      <a:pt x="10234" y="11137"/>
                    </a:cubicBezTo>
                    <a:lnTo>
                      <a:pt x="10234" y="11137"/>
                    </a:lnTo>
                    <a:cubicBezTo>
                      <a:pt x="10272" y="11384"/>
                      <a:pt x="10139" y="11650"/>
                      <a:pt x="10310" y="11821"/>
                    </a:cubicBezTo>
                    <a:cubicBezTo>
                      <a:pt x="10367" y="11897"/>
                      <a:pt x="10462" y="11916"/>
                      <a:pt x="10557" y="11935"/>
                    </a:cubicBezTo>
                    <a:cubicBezTo>
                      <a:pt x="10573" y="11936"/>
                      <a:pt x="10590" y="11937"/>
                      <a:pt x="10606" y="11937"/>
                    </a:cubicBezTo>
                    <a:cubicBezTo>
                      <a:pt x="10873" y="11937"/>
                      <a:pt x="11121" y="11791"/>
                      <a:pt x="11318" y="11612"/>
                    </a:cubicBezTo>
                    <a:cubicBezTo>
                      <a:pt x="11641" y="11308"/>
                      <a:pt x="11908" y="10908"/>
                      <a:pt x="12193" y="10566"/>
                    </a:cubicBezTo>
                    <a:cubicBezTo>
                      <a:pt x="12212" y="10528"/>
                      <a:pt x="12250" y="10509"/>
                      <a:pt x="12269" y="10471"/>
                    </a:cubicBezTo>
                    <a:cubicBezTo>
                      <a:pt x="12611" y="10832"/>
                      <a:pt x="12897" y="11251"/>
                      <a:pt x="13182" y="11669"/>
                    </a:cubicBezTo>
                    <a:cubicBezTo>
                      <a:pt x="13258" y="11802"/>
                      <a:pt x="13163" y="12278"/>
                      <a:pt x="13163" y="12430"/>
                    </a:cubicBezTo>
                    <a:cubicBezTo>
                      <a:pt x="13163" y="12696"/>
                      <a:pt x="13163" y="12963"/>
                      <a:pt x="13163" y="13210"/>
                    </a:cubicBezTo>
                    <a:cubicBezTo>
                      <a:pt x="13163" y="13723"/>
                      <a:pt x="13163" y="14237"/>
                      <a:pt x="13182" y="14750"/>
                    </a:cubicBezTo>
                    <a:cubicBezTo>
                      <a:pt x="13182" y="15283"/>
                      <a:pt x="13182" y="15816"/>
                      <a:pt x="13182" y="16329"/>
                    </a:cubicBezTo>
                    <a:cubicBezTo>
                      <a:pt x="13182" y="16786"/>
                      <a:pt x="13277" y="17337"/>
                      <a:pt x="13201" y="17794"/>
                    </a:cubicBezTo>
                    <a:cubicBezTo>
                      <a:pt x="13125" y="17604"/>
                      <a:pt x="13030" y="17432"/>
                      <a:pt x="12954" y="17261"/>
                    </a:cubicBezTo>
                    <a:cubicBezTo>
                      <a:pt x="12935" y="17223"/>
                      <a:pt x="12897" y="17166"/>
                      <a:pt x="12840" y="17147"/>
                    </a:cubicBezTo>
                    <a:cubicBezTo>
                      <a:pt x="12802" y="17147"/>
                      <a:pt x="12764" y="17185"/>
                      <a:pt x="12745" y="17223"/>
                    </a:cubicBezTo>
                    <a:cubicBezTo>
                      <a:pt x="12726" y="17261"/>
                      <a:pt x="12726" y="17299"/>
                      <a:pt x="12726" y="17356"/>
                    </a:cubicBezTo>
                    <a:cubicBezTo>
                      <a:pt x="12764" y="17623"/>
                      <a:pt x="12878" y="17851"/>
                      <a:pt x="13049" y="18060"/>
                    </a:cubicBezTo>
                    <a:cubicBezTo>
                      <a:pt x="12478" y="17737"/>
                      <a:pt x="11965" y="17242"/>
                      <a:pt x="11394" y="16881"/>
                    </a:cubicBezTo>
                    <a:lnTo>
                      <a:pt x="11413" y="16843"/>
                    </a:lnTo>
                    <a:cubicBezTo>
                      <a:pt x="11432" y="16653"/>
                      <a:pt x="11394" y="16443"/>
                      <a:pt x="11432" y="16253"/>
                    </a:cubicBezTo>
                    <a:cubicBezTo>
                      <a:pt x="11451" y="16063"/>
                      <a:pt x="11489" y="16063"/>
                      <a:pt x="11584" y="15892"/>
                    </a:cubicBezTo>
                    <a:cubicBezTo>
                      <a:pt x="11717" y="15587"/>
                      <a:pt x="11775" y="15112"/>
                      <a:pt x="11813" y="14789"/>
                    </a:cubicBezTo>
                    <a:cubicBezTo>
                      <a:pt x="11813" y="14655"/>
                      <a:pt x="11832" y="14522"/>
                      <a:pt x="11755" y="14427"/>
                    </a:cubicBezTo>
                    <a:cubicBezTo>
                      <a:pt x="11716" y="14349"/>
                      <a:pt x="11632" y="14297"/>
                      <a:pt x="11553" y="14297"/>
                    </a:cubicBezTo>
                    <a:cubicBezTo>
                      <a:pt x="11516" y="14297"/>
                      <a:pt x="11481" y="14308"/>
                      <a:pt x="11451" y="14332"/>
                    </a:cubicBezTo>
                    <a:cubicBezTo>
                      <a:pt x="11413" y="13971"/>
                      <a:pt x="11337" y="13590"/>
                      <a:pt x="11109" y="13286"/>
                    </a:cubicBezTo>
                    <a:cubicBezTo>
                      <a:pt x="10944" y="13046"/>
                      <a:pt x="10648" y="12865"/>
                      <a:pt x="10362" y="12865"/>
                    </a:cubicBezTo>
                    <a:cubicBezTo>
                      <a:pt x="10286" y="12865"/>
                      <a:pt x="10211" y="12877"/>
                      <a:pt x="10139" y="12905"/>
                    </a:cubicBezTo>
                    <a:cubicBezTo>
                      <a:pt x="10044" y="12924"/>
                      <a:pt x="9949" y="12982"/>
                      <a:pt x="9872" y="12982"/>
                    </a:cubicBezTo>
                    <a:cubicBezTo>
                      <a:pt x="9796" y="12982"/>
                      <a:pt x="9720" y="12963"/>
                      <a:pt x="9663" y="12924"/>
                    </a:cubicBezTo>
                    <a:cubicBezTo>
                      <a:pt x="9340" y="12810"/>
                      <a:pt x="8997" y="12734"/>
                      <a:pt x="8655" y="12734"/>
                    </a:cubicBezTo>
                    <a:cubicBezTo>
                      <a:pt x="8630" y="12733"/>
                      <a:pt x="8604" y="12732"/>
                      <a:pt x="8579" y="12732"/>
                    </a:cubicBezTo>
                    <a:cubicBezTo>
                      <a:pt x="8280" y="12732"/>
                      <a:pt x="7991" y="12840"/>
                      <a:pt x="8008" y="13191"/>
                    </a:cubicBezTo>
                    <a:cubicBezTo>
                      <a:pt x="8008" y="13495"/>
                      <a:pt x="8275" y="13723"/>
                      <a:pt x="8465" y="13933"/>
                    </a:cubicBezTo>
                    <a:cubicBezTo>
                      <a:pt x="8579" y="14066"/>
                      <a:pt x="8693" y="14199"/>
                      <a:pt x="8769" y="14351"/>
                    </a:cubicBezTo>
                    <a:cubicBezTo>
                      <a:pt x="8845" y="14522"/>
                      <a:pt x="8902" y="14693"/>
                      <a:pt x="9016" y="14827"/>
                    </a:cubicBezTo>
                    <a:cubicBezTo>
                      <a:pt x="9150" y="14998"/>
                      <a:pt x="9359" y="15074"/>
                      <a:pt x="9473" y="15264"/>
                    </a:cubicBezTo>
                    <a:cubicBezTo>
                      <a:pt x="9587" y="15435"/>
                      <a:pt x="9682" y="15606"/>
                      <a:pt x="9834" y="15759"/>
                    </a:cubicBezTo>
                    <a:cubicBezTo>
                      <a:pt x="10139" y="16044"/>
                      <a:pt x="10538" y="16215"/>
                      <a:pt x="10938" y="16234"/>
                    </a:cubicBezTo>
                    <a:cubicBezTo>
                      <a:pt x="10963" y="16234"/>
                      <a:pt x="11005" y="16243"/>
                      <a:pt x="11042" y="16243"/>
                    </a:cubicBezTo>
                    <a:cubicBezTo>
                      <a:pt x="11060" y="16243"/>
                      <a:pt x="11077" y="16240"/>
                      <a:pt x="11090" y="16234"/>
                    </a:cubicBezTo>
                    <a:cubicBezTo>
                      <a:pt x="11109" y="16386"/>
                      <a:pt x="11109" y="16538"/>
                      <a:pt x="11109" y="16710"/>
                    </a:cubicBezTo>
                    <a:cubicBezTo>
                      <a:pt x="11109" y="16595"/>
                      <a:pt x="10177" y="16196"/>
                      <a:pt x="10063" y="16139"/>
                    </a:cubicBezTo>
                    <a:cubicBezTo>
                      <a:pt x="9796" y="16025"/>
                      <a:pt x="9530" y="15930"/>
                      <a:pt x="9264" y="15835"/>
                    </a:cubicBezTo>
                    <a:cubicBezTo>
                      <a:pt x="8845" y="15682"/>
                      <a:pt x="8427" y="15549"/>
                      <a:pt x="8218" y="15150"/>
                    </a:cubicBezTo>
                    <a:cubicBezTo>
                      <a:pt x="7951" y="14674"/>
                      <a:pt x="7704" y="14199"/>
                      <a:pt x="7324" y="13799"/>
                    </a:cubicBezTo>
                    <a:cubicBezTo>
                      <a:pt x="7206" y="13665"/>
                      <a:pt x="7074" y="13546"/>
                      <a:pt x="6913" y="13546"/>
                    </a:cubicBezTo>
                    <a:cubicBezTo>
                      <a:pt x="6892" y="13546"/>
                      <a:pt x="6870" y="13548"/>
                      <a:pt x="6848" y="13552"/>
                    </a:cubicBezTo>
                    <a:cubicBezTo>
                      <a:pt x="6772" y="13571"/>
                      <a:pt x="6715" y="13628"/>
                      <a:pt x="6639" y="13666"/>
                    </a:cubicBezTo>
                    <a:cubicBezTo>
                      <a:pt x="6570" y="13698"/>
                      <a:pt x="6500" y="13711"/>
                      <a:pt x="6429" y="13711"/>
                    </a:cubicBezTo>
                    <a:cubicBezTo>
                      <a:pt x="6245" y="13711"/>
                      <a:pt x="6056" y="13626"/>
                      <a:pt x="5878" y="13571"/>
                    </a:cubicBezTo>
                    <a:cubicBezTo>
                      <a:pt x="5622" y="13484"/>
                      <a:pt x="5352" y="13442"/>
                      <a:pt x="5081" y="13442"/>
                    </a:cubicBezTo>
                    <a:cubicBezTo>
                      <a:pt x="4526" y="13442"/>
                      <a:pt x="3967" y="13619"/>
                      <a:pt x="3519" y="13952"/>
                    </a:cubicBezTo>
                    <a:cubicBezTo>
                      <a:pt x="3462" y="13990"/>
                      <a:pt x="3405" y="14047"/>
                      <a:pt x="3405" y="14104"/>
                    </a:cubicBezTo>
                    <a:cubicBezTo>
                      <a:pt x="3386" y="14218"/>
                      <a:pt x="3500" y="14313"/>
                      <a:pt x="3596" y="14389"/>
                    </a:cubicBezTo>
                    <a:cubicBezTo>
                      <a:pt x="3976" y="14598"/>
                      <a:pt x="4356" y="14769"/>
                      <a:pt x="4756" y="14922"/>
                    </a:cubicBezTo>
                    <a:cubicBezTo>
                      <a:pt x="5136" y="15074"/>
                      <a:pt x="5326" y="15416"/>
                      <a:pt x="5688" y="15587"/>
                    </a:cubicBezTo>
                    <a:cubicBezTo>
                      <a:pt x="5384" y="15663"/>
                      <a:pt x="5098" y="15759"/>
                      <a:pt x="4832" y="15892"/>
                    </a:cubicBezTo>
                    <a:cubicBezTo>
                      <a:pt x="4699" y="15721"/>
                      <a:pt x="4471" y="15606"/>
                      <a:pt x="4356" y="15492"/>
                    </a:cubicBezTo>
                    <a:cubicBezTo>
                      <a:pt x="4223" y="15359"/>
                      <a:pt x="4109" y="15207"/>
                      <a:pt x="3957" y="15093"/>
                    </a:cubicBezTo>
                    <a:cubicBezTo>
                      <a:pt x="3602" y="14857"/>
                      <a:pt x="3188" y="14725"/>
                      <a:pt x="2780" y="14725"/>
                    </a:cubicBezTo>
                    <a:cubicBezTo>
                      <a:pt x="2728" y="14725"/>
                      <a:pt x="2677" y="14727"/>
                      <a:pt x="2625" y="14731"/>
                    </a:cubicBezTo>
                    <a:cubicBezTo>
                      <a:pt x="2492" y="14750"/>
                      <a:pt x="2378" y="14769"/>
                      <a:pt x="2264" y="14846"/>
                    </a:cubicBezTo>
                    <a:cubicBezTo>
                      <a:pt x="2169" y="14922"/>
                      <a:pt x="2112" y="15074"/>
                      <a:pt x="2169" y="15188"/>
                    </a:cubicBezTo>
                    <a:cubicBezTo>
                      <a:pt x="1712" y="15321"/>
                      <a:pt x="1237" y="15454"/>
                      <a:pt x="819" y="15682"/>
                    </a:cubicBezTo>
                    <a:cubicBezTo>
                      <a:pt x="438" y="15873"/>
                      <a:pt x="77" y="16177"/>
                      <a:pt x="20" y="16595"/>
                    </a:cubicBezTo>
                    <a:cubicBezTo>
                      <a:pt x="20" y="16653"/>
                      <a:pt x="1" y="16710"/>
                      <a:pt x="39" y="16748"/>
                    </a:cubicBezTo>
                    <a:cubicBezTo>
                      <a:pt x="78" y="16813"/>
                      <a:pt x="145" y="16834"/>
                      <a:pt x="220" y="16834"/>
                    </a:cubicBezTo>
                    <a:cubicBezTo>
                      <a:pt x="253" y="16834"/>
                      <a:pt x="289" y="16830"/>
                      <a:pt x="324" y="16824"/>
                    </a:cubicBezTo>
                    <a:cubicBezTo>
                      <a:pt x="799" y="16767"/>
                      <a:pt x="1256" y="16634"/>
                      <a:pt x="1712" y="16462"/>
                    </a:cubicBezTo>
                    <a:lnTo>
                      <a:pt x="1712" y="16462"/>
                    </a:lnTo>
                    <a:cubicBezTo>
                      <a:pt x="1674" y="16557"/>
                      <a:pt x="1732" y="16691"/>
                      <a:pt x="1827" y="16729"/>
                    </a:cubicBezTo>
                    <a:cubicBezTo>
                      <a:pt x="1887" y="16765"/>
                      <a:pt x="1955" y="16778"/>
                      <a:pt x="2026" y="16778"/>
                    </a:cubicBezTo>
                    <a:cubicBezTo>
                      <a:pt x="2066" y="16778"/>
                      <a:pt x="2108" y="16774"/>
                      <a:pt x="2150" y="16767"/>
                    </a:cubicBezTo>
                    <a:cubicBezTo>
                      <a:pt x="2835" y="16710"/>
                      <a:pt x="3386" y="16405"/>
                      <a:pt x="3957" y="16025"/>
                    </a:cubicBezTo>
                    <a:cubicBezTo>
                      <a:pt x="4071" y="15949"/>
                      <a:pt x="4204" y="15873"/>
                      <a:pt x="4280" y="15759"/>
                    </a:cubicBezTo>
                    <a:cubicBezTo>
                      <a:pt x="4394" y="15816"/>
                      <a:pt x="4490" y="15892"/>
                      <a:pt x="4566" y="16006"/>
                    </a:cubicBezTo>
                    <a:lnTo>
                      <a:pt x="4566" y="16025"/>
                    </a:lnTo>
                    <a:cubicBezTo>
                      <a:pt x="4033" y="16310"/>
                      <a:pt x="3615" y="16729"/>
                      <a:pt x="3196" y="17147"/>
                    </a:cubicBezTo>
                    <a:cubicBezTo>
                      <a:pt x="3135" y="17128"/>
                      <a:pt x="3069" y="17119"/>
                      <a:pt x="2999" y="17119"/>
                    </a:cubicBezTo>
                    <a:cubicBezTo>
                      <a:pt x="2654" y="17119"/>
                      <a:pt x="2222" y="17325"/>
                      <a:pt x="1922" y="17451"/>
                    </a:cubicBezTo>
                    <a:cubicBezTo>
                      <a:pt x="1598" y="17585"/>
                      <a:pt x="1256" y="17794"/>
                      <a:pt x="1123" y="18117"/>
                    </a:cubicBezTo>
                    <a:cubicBezTo>
                      <a:pt x="1218" y="18155"/>
                      <a:pt x="1237" y="18269"/>
                      <a:pt x="1218" y="18364"/>
                    </a:cubicBezTo>
                    <a:cubicBezTo>
                      <a:pt x="1180" y="18460"/>
                      <a:pt x="1123" y="18517"/>
                      <a:pt x="1047" y="18593"/>
                    </a:cubicBezTo>
                    <a:cubicBezTo>
                      <a:pt x="742" y="18973"/>
                      <a:pt x="533" y="19487"/>
                      <a:pt x="571" y="19981"/>
                    </a:cubicBezTo>
                    <a:cubicBezTo>
                      <a:pt x="609" y="20247"/>
                      <a:pt x="685" y="20514"/>
                      <a:pt x="704" y="20780"/>
                    </a:cubicBezTo>
                    <a:cubicBezTo>
                      <a:pt x="723" y="21008"/>
                      <a:pt x="685" y="21218"/>
                      <a:pt x="819" y="21427"/>
                    </a:cubicBezTo>
                    <a:cubicBezTo>
                      <a:pt x="1180" y="21370"/>
                      <a:pt x="1522" y="21103"/>
                      <a:pt x="1751" y="20837"/>
                    </a:cubicBezTo>
                    <a:cubicBezTo>
                      <a:pt x="1849" y="20722"/>
                      <a:pt x="1976" y="20579"/>
                      <a:pt x="2119" y="20579"/>
                    </a:cubicBezTo>
                    <a:cubicBezTo>
                      <a:pt x="2142" y="20579"/>
                      <a:pt x="2165" y="20582"/>
                      <a:pt x="2188" y="20590"/>
                    </a:cubicBezTo>
                    <a:cubicBezTo>
                      <a:pt x="2215" y="20603"/>
                      <a:pt x="2242" y="20617"/>
                      <a:pt x="2269" y="20617"/>
                    </a:cubicBezTo>
                    <a:cubicBezTo>
                      <a:pt x="2280" y="20617"/>
                      <a:pt x="2291" y="20614"/>
                      <a:pt x="2302" y="20609"/>
                    </a:cubicBezTo>
                    <a:cubicBezTo>
                      <a:pt x="2340" y="20609"/>
                      <a:pt x="2378" y="20590"/>
                      <a:pt x="2397" y="20552"/>
                    </a:cubicBezTo>
                    <a:cubicBezTo>
                      <a:pt x="2606" y="20324"/>
                      <a:pt x="2759" y="20076"/>
                      <a:pt x="2873" y="19791"/>
                    </a:cubicBezTo>
                    <a:cubicBezTo>
                      <a:pt x="2949" y="19563"/>
                      <a:pt x="3025" y="19315"/>
                      <a:pt x="3234" y="19220"/>
                    </a:cubicBezTo>
                    <a:cubicBezTo>
                      <a:pt x="3367" y="19144"/>
                      <a:pt x="3519" y="19163"/>
                      <a:pt x="3634" y="19087"/>
                    </a:cubicBezTo>
                    <a:cubicBezTo>
                      <a:pt x="3710" y="19030"/>
                      <a:pt x="3767" y="18916"/>
                      <a:pt x="3805" y="18821"/>
                    </a:cubicBezTo>
                    <a:cubicBezTo>
                      <a:pt x="3995" y="18326"/>
                      <a:pt x="4052" y="17489"/>
                      <a:pt x="3519" y="17185"/>
                    </a:cubicBezTo>
                    <a:cubicBezTo>
                      <a:pt x="3824" y="16862"/>
                      <a:pt x="4128" y="16557"/>
                      <a:pt x="4490" y="16310"/>
                    </a:cubicBezTo>
                    <a:cubicBezTo>
                      <a:pt x="4547" y="16291"/>
                      <a:pt x="4585" y="16253"/>
                      <a:pt x="4642" y="16234"/>
                    </a:cubicBezTo>
                    <a:cubicBezTo>
                      <a:pt x="4661" y="16310"/>
                      <a:pt x="4680" y="16405"/>
                      <a:pt x="4680" y="16481"/>
                    </a:cubicBezTo>
                    <a:lnTo>
                      <a:pt x="4661" y="16500"/>
                    </a:lnTo>
                    <a:cubicBezTo>
                      <a:pt x="4623" y="16538"/>
                      <a:pt x="4642" y="16557"/>
                      <a:pt x="4680" y="16576"/>
                    </a:cubicBezTo>
                    <a:cubicBezTo>
                      <a:pt x="4670" y="16571"/>
                      <a:pt x="4659" y="16569"/>
                      <a:pt x="4648" y="16569"/>
                    </a:cubicBezTo>
                    <a:cubicBezTo>
                      <a:pt x="4496" y="16569"/>
                      <a:pt x="4279" y="17038"/>
                      <a:pt x="4261" y="17109"/>
                    </a:cubicBezTo>
                    <a:cubicBezTo>
                      <a:pt x="4071" y="17737"/>
                      <a:pt x="4014" y="18383"/>
                      <a:pt x="3976" y="19030"/>
                    </a:cubicBezTo>
                    <a:cubicBezTo>
                      <a:pt x="3976" y="19125"/>
                      <a:pt x="3957" y="19258"/>
                      <a:pt x="4033" y="19334"/>
                    </a:cubicBezTo>
                    <a:cubicBezTo>
                      <a:pt x="4071" y="19373"/>
                      <a:pt x="4109" y="19411"/>
                      <a:pt x="4128" y="19449"/>
                    </a:cubicBezTo>
                    <a:cubicBezTo>
                      <a:pt x="4147" y="19487"/>
                      <a:pt x="4166" y="19525"/>
                      <a:pt x="4166" y="19563"/>
                    </a:cubicBezTo>
                    <a:cubicBezTo>
                      <a:pt x="4166" y="19734"/>
                      <a:pt x="4109" y="19905"/>
                      <a:pt x="4128" y="20076"/>
                    </a:cubicBezTo>
                    <a:cubicBezTo>
                      <a:pt x="4128" y="20228"/>
                      <a:pt x="4223" y="20343"/>
                      <a:pt x="4261" y="20476"/>
                    </a:cubicBezTo>
                    <a:cubicBezTo>
                      <a:pt x="4280" y="20609"/>
                      <a:pt x="4242" y="20780"/>
                      <a:pt x="4242" y="20913"/>
                    </a:cubicBezTo>
                    <a:cubicBezTo>
                      <a:pt x="4242" y="21046"/>
                      <a:pt x="4280" y="21237"/>
                      <a:pt x="4413" y="21256"/>
                    </a:cubicBezTo>
                    <a:cubicBezTo>
                      <a:pt x="4431" y="21264"/>
                      <a:pt x="4449" y="21268"/>
                      <a:pt x="4467" y="21268"/>
                    </a:cubicBezTo>
                    <a:cubicBezTo>
                      <a:pt x="4531" y="21268"/>
                      <a:pt x="4602" y="21224"/>
                      <a:pt x="4661" y="21179"/>
                    </a:cubicBezTo>
                    <a:cubicBezTo>
                      <a:pt x="4870" y="21008"/>
                      <a:pt x="5003" y="20818"/>
                      <a:pt x="5174" y="20609"/>
                    </a:cubicBezTo>
                    <a:cubicBezTo>
                      <a:pt x="5326" y="20400"/>
                      <a:pt x="5555" y="20247"/>
                      <a:pt x="5707" y="20057"/>
                    </a:cubicBezTo>
                    <a:cubicBezTo>
                      <a:pt x="5897" y="19791"/>
                      <a:pt x="5992" y="19468"/>
                      <a:pt x="5954" y="19144"/>
                    </a:cubicBezTo>
                    <a:cubicBezTo>
                      <a:pt x="5954" y="18973"/>
                      <a:pt x="5897" y="18821"/>
                      <a:pt x="5973" y="18669"/>
                    </a:cubicBezTo>
                    <a:cubicBezTo>
                      <a:pt x="6011" y="18612"/>
                      <a:pt x="6068" y="18574"/>
                      <a:pt x="6087" y="18517"/>
                    </a:cubicBezTo>
                    <a:cubicBezTo>
                      <a:pt x="6125" y="18460"/>
                      <a:pt x="6125" y="18383"/>
                      <a:pt x="6106" y="18307"/>
                    </a:cubicBezTo>
                    <a:cubicBezTo>
                      <a:pt x="6087" y="17832"/>
                      <a:pt x="5916" y="17356"/>
                      <a:pt x="5650" y="16957"/>
                    </a:cubicBezTo>
                    <a:cubicBezTo>
                      <a:pt x="5555" y="16824"/>
                      <a:pt x="5441" y="16576"/>
                      <a:pt x="5307" y="16481"/>
                    </a:cubicBezTo>
                    <a:cubicBezTo>
                      <a:pt x="5231" y="16424"/>
                      <a:pt x="5098" y="16424"/>
                      <a:pt x="5041" y="16386"/>
                    </a:cubicBezTo>
                    <a:cubicBezTo>
                      <a:pt x="4965" y="16310"/>
                      <a:pt x="4965" y="16196"/>
                      <a:pt x="4927" y="16082"/>
                    </a:cubicBezTo>
                    <a:cubicBezTo>
                      <a:pt x="5269" y="15892"/>
                      <a:pt x="5650" y="15778"/>
                      <a:pt x="6030" y="15702"/>
                    </a:cubicBezTo>
                    <a:cubicBezTo>
                      <a:pt x="6144" y="15721"/>
                      <a:pt x="6258" y="15740"/>
                      <a:pt x="6373" y="15740"/>
                    </a:cubicBezTo>
                    <a:cubicBezTo>
                      <a:pt x="6639" y="15797"/>
                      <a:pt x="6905" y="15835"/>
                      <a:pt x="7171" y="15873"/>
                    </a:cubicBezTo>
                    <a:cubicBezTo>
                      <a:pt x="7384" y="15905"/>
                      <a:pt x="7603" y="15931"/>
                      <a:pt x="7818" y="15931"/>
                    </a:cubicBezTo>
                    <a:cubicBezTo>
                      <a:pt x="7987" y="15931"/>
                      <a:pt x="8154" y="15915"/>
                      <a:pt x="8313" y="15873"/>
                    </a:cubicBezTo>
                    <a:cubicBezTo>
                      <a:pt x="8389" y="16044"/>
                      <a:pt x="8446" y="16215"/>
                      <a:pt x="8446" y="16405"/>
                    </a:cubicBezTo>
                    <a:cubicBezTo>
                      <a:pt x="8441" y="16341"/>
                      <a:pt x="8372" y="16318"/>
                      <a:pt x="8275" y="16318"/>
                    </a:cubicBezTo>
                    <a:cubicBezTo>
                      <a:pt x="8026" y="16318"/>
                      <a:pt x="7588" y="16473"/>
                      <a:pt x="7533" y="16500"/>
                    </a:cubicBezTo>
                    <a:cubicBezTo>
                      <a:pt x="7210" y="16691"/>
                      <a:pt x="6924" y="16957"/>
                      <a:pt x="6677" y="17242"/>
                    </a:cubicBezTo>
                    <a:cubicBezTo>
                      <a:pt x="6525" y="17413"/>
                      <a:pt x="6392" y="17623"/>
                      <a:pt x="6392" y="17851"/>
                    </a:cubicBezTo>
                    <a:cubicBezTo>
                      <a:pt x="6409" y="18055"/>
                      <a:pt x="6578" y="18259"/>
                      <a:pt x="6763" y="18259"/>
                    </a:cubicBezTo>
                    <a:cubicBezTo>
                      <a:pt x="6785" y="18259"/>
                      <a:pt x="6807" y="18256"/>
                      <a:pt x="6829" y="18250"/>
                    </a:cubicBezTo>
                    <a:lnTo>
                      <a:pt x="6829" y="18250"/>
                    </a:lnTo>
                    <a:cubicBezTo>
                      <a:pt x="6430" y="19030"/>
                      <a:pt x="6011" y="19848"/>
                      <a:pt x="5992" y="20742"/>
                    </a:cubicBezTo>
                    <a:cubicBezTo>
                      <a:pt x="5973" y="20913"/>
                      <a:pt x="6049" y="21160"/>
                      <a:pt x="6239" y="21160"/>
                    </a:cubicBezTo>
                    <a:cubicBezTo>
                      <a:pt x="6220" y="21503"/>
                      <a:pt x="6163" y="21921"/>
                      <a:pt x="6487" y="22169"/>
                    </a:cubicBezTo>
                    <a:cubicBezTo>
                      <a:pt x="6520" y="22195"/>
                      <a:pt x="6556" y="22207"/>
                      <a:pt x="6594" y="22207"/>
                    </a:cubicBezTo>
                    <a:cubicBezTo>
                      <a:pt x="6883" y="22207"/>
                      <a:pt x="7286" y="21519"/>
                      <a:pt x="7438" y="21351"/>
                    </a:cubicBezTo>
                    <a:cubicBezTo>
                      <a:pt x="7495" y="21256"/>
                      <a:pt x="7571" y="21179"/>
                      <a:pt x="7647" y="21122"/>
                    </a:cubicBezTo>
                    <a:cubicBezTo>
                      <a:pt x="7742" y="21046"/>
                      <a:pt x="7856" y="20989"/>
                      <a:pt x="7951" y="20932"/>
                    </a:cubicBezTo>
                    <a:cubicBezTo>
                      <a:pt x="8123" y="20799"/>
                      <a:pt x="8237" y="20609"/>
                      <a:pt x="8332" y="20438"/>
                    </a:cubicBezTo>
                    <a:cubicBezTo>
                      <a:pt x="8522" y="20095"/>
                      <a:pt x="8655" y="19753"/>
                      <a:pt x="8769" y="19411"/>
                    </a:cubicBezTo>
                    <a:cubicBezTo>
                      <a:pt x="8788" y="19334"/>
                      <a:pt x="8826" y="19258"/>
                      <a:pt x="8883" y="19220"/>
                    </a:cubicBezTo>
                    <a:cubicBezTo>
                      <a:pt x="8940" y="19201"/>
                      <a:pt x="9016" y="19201"/>
                      <a:pt x="9074" y="19201"/>
                    </a:cubicBezTo>
                    <a:cubicBezTo>
                      <a:pt x="9340" y="19201"/>
                      <a:pt x="9454" y="18897"/>
                      <a:pt x="9492" y="18650"/>
                    </a:cubicBezTo>
                    <a:cubicBezTo>
                      <a:pt x="9549" y="18231"/>
                      <a:pt x="9511" y="17813"/>
                      <a:pt x="9378" y="17413"/>
                    </a:cubicBezTo>
                    <a:cubicBezTo>
                      <a:pt x="9302" y="17223"/>
                      <a:pt x="9207" y="17033"/>
                      <a:pt x="9093" y="16862"/>
                    </a:cubicBezTo>
                    <a:cubicBezTo>
                      <a:pt x="9075" y="16826"/>
                      <a:pt x="8819" y="16535"/>
                      <a:pt x="8791" y="16535"/>
                    </a:cubicBezTo>
                    <a:cubicBezTo>
                      <a:pt x="8789" y="16535"/>
                      <a:pt x="8788" y="16536"/>
                      <a:pt x="8788" y="16538"/>
                    </a:cubicBezTo>
                    <a:cubicBezTo>
                      <a:pt x="8788" y="16291"/>
                      <a:pt x="8731" y="16044"/>
                      <a:pt x="8636" y="15835"/>
                    </a:cubicBezTo>
                    <a:lnTo>
                      <a:pt x="8636" y="15835"/>
                    </a:lnTo>
                    <a:cubicBezTo>
                      <a:pt x="9416" y="16044"/>
                      <a:pt x="10158" y="16405"/>
                      <a:pt x="10862" y="16824"/>
                    </a:cubicBezTo>
                    <a:cubicBezTo>
                      <a:pt x="10919" y="16843"/>
                      <a:pt x="10957" y="16881"/>
                      <a:pt x="11014" y="16919"/>
                    </a:cubicBezTo>
                    <a:lnTo>
                      <a:pt x="11014" y="16938"/>
                    </a:lnTo>
                    <a:cubicBezTo>
                      <a:pt x="11128" y="17166"/>
                      <a:pt x="11204" y="17394"/>
                      <a:pt x="11242" y="17642"/>
                    </a:cubicBezTo>
                    <a:cubicBezTo>
                      <a:pt x="11185" y="17642"/>
                      <a:pt x="11128" y="17661"/>
                      <a:pt x="11071" y="17680"/>
                    </a:cubicBezTo>
                    <a:cubicBezTo>
                      <a:pt x="11017" y="17658"/>
                      <a:pt x="10960" y="17649"/>
                      <a:pt x="10900" y="17649"/>
                    </a:cubicBezTo>
                    <a:cubicBezTo>
                      <a:pt x="10642" y="17649"/>
                      <a:pt x="10343" y="17826"/>
                      <a:pt x="10158" y="17965"/>
                    </a:cubicBezTo>
                    <a:cubicBezTo>
                      <a:pt x="9910" y="18174"/>
                      <a:pt x="9720" y="18498"/>
                      <a:pt x="9682" y="18840"/>
                    </a:cubicBezTo>
                    <a:cubicBezTo>
                      <a:pt x="9682" y="18878"/>
                      <a:pt x="9682" y="18916"/>
                      <a:pt x="9701" y="18954"/>
                    </a:cubicBezTo>
                    <a:cubicBezTo>
                      <a:pt x="9720" y="18992"/>
                      <a:pt x="9758" y="19011"/>
                      <a:pt x="9777" y="19030"/>
                    </a:cubicBezTo>
                    <a:cubicBezTo>
                      <a:pt x="9853" y="19106"/>
                      <a:pt x="9853" y="19220"/>
                      <a:pt x="9815" y="19296"/>
                    </a:cubicBezTo>
                    <a:cubicBezTo>
                      <a:pt x="9777" y="19392"/>
                      <a:pt x="9720" y="19468"/>
                      <a:pt x="9663" y="19544"/>
                    </a:cubicBezTo>
                    <a:cubicBezTo>
                      <a:pt x="9302" y="20000"/>
                      <a:pt x="9055" y="20533"/>
                      <a:pt x="8978" y="21103"/>
                    </a:cubicBezTo>
                    <a:cubicBezTo>
                      <a:pt x="8959" y="21179"/>
                      <a:pt x="8940" y="21275"/>
                      <a:pt x="8978" y="21351"/>
                    </a:cubicBezTo>
                    <a:cubicBezTo>
                      <a:pt x="8997" y="21389"/>
                      <a:pt x="9016" y="21427"/>
                      <a:pt x="9036" y="21465"/>
                    </a:cubicBezTo>
                    <a:cubicBezTo>
                      <a:pt x="9055" y="21522"/>
                      <a:pt x="9036" y="21579"/>
                      <a:pt x="9016" y="21655"/>
                    </a:cubicBezTo>
                    <a:cubicBezTo>
                      <a:pt x="8978" y="21826"/>
                      <a:pt x="8921" y="21997"/>
                      <a:pt x="8883" y="22169"/>
                    </a:cubicBezTo>
                    <a:cubicBezTo>
                      <a:pt x="8826" y="22321"/>
                      <a:pt x="8807" y="22511"/>
                      <a:pt x="8940" y="22587"/>
                    </a:cubicBezTo>
                    <a:cubicBezTo>
                      <a:pt x="8973" y="22603"/>
                      <a:pt x="9012" y="22609"/>
                      <a:pt x="9053" y="22609"/>
                    </a:cubicBezTo>
                    <a:cubicBezTo>
                      <a:pt x="9110" y="22609"/>
                      <a:pt x="9171" y="22598"/>
                      <a:pt x="9226" y="22587"/>
                    </a:cubicBezTo>
                    <a:cubicBezTo>
                      <a:pt x="9549" y="22473"/>
                      <a:pt x="9872" y="22340"/>
                      <a:pt x="10177" y="22169"/>
                    </a:cubicBezTo>
                    <a:cubicBezTo>
                      <a:pt x="10348" y="22073"/>
                      <a:pt x="10481" y="21959"/>
                      <a:pt x="10652" y="21883"/>
                    </a:cubicBezTo>
                    <a:cubicBezTo>
                      <a:pt x="11090" y="21636"/>
                      <a:pt x="11432" y="21484"/>
                      <a:pt x="11679" y="21008"/>
                    </a:cubicBezTo>
                    <a:cubicBezTo>
                      <a:pt x="11832" y="20685"/>
                      <a:pt x="11908" y="20324"/>
                      <a:pt x="11984" y="19962"/>
                    </a:cubicBezTo>
                    <a:cubicBezTo>
                      <a:pt x="12014" y="19980"/>
                      <a:pt x="12049" y="19989"/>
                      <a:pt x="12083" y="19989"/>
                    </a:cubicBezTo>
                    <a:cubicBezTo>
                      <a:pt x="12156" y="19989"/>
                      <a:pt x="12230" y="19951"/>
                      <a:pt x="12269" y="19886"/>
                    </a:cubicBezTo>
                    <a:cubicBezTo>
                      <a:pt x="12326" y="19810"/>
                      <a:pt x="12345" y="19696"/>
                      <a:pt x="12345" y="19582"/>
                    </a:cubicBezTo>
                    <a:cubicBezTo>
                      <a:pt x="12364" y="19125"/>
                      <a:pt x="12307" y="18650"/>
                      <a:pt x="12174" y="18212"/>
                    </a:cubicBezTo>
                    <a:cubicBezTo>
                      <a:pt x="12060" y="17908"/>
                      <a:pt x="11889" y="17756"/>
                      <a:pt x="11584" y="17680"/>
                    </a:cubicBezTo>
                    <a:cubicBezTo>
                      <a:pt x="11565" y="17508"/>
                      <a:pt x="11527" y="17356"/>
                      <a:pt x="11470" y="17204"/>
                    </a:cubicBezTo>
                    <a:lnTo>
                      <a:pt x="11470" y="17204"/>
                    </a:lnTo>
                    <a:cubicBezTo>
                      <a:pt x="12022" y="17585"/>
                      <a:pt x="12554" y="17984"/>
                      <a:pt x="13087" y="18402"/>
                    </a:cubicBezTo>
                    <a:cubicBezTo>
                      <a:pt x="13125" y="18421"/>
                      <a:pt x="13163" y="18440"/>
                      <a:pt x="13201" y="18440"/>
                    </a:cubicBezTo>
                    <a:cubicBezTo>
                      <a:pt x="13201" y="18593"/>
                      <a:pt x="13201" y="18745"/>
                      <a:pt x="13220" y="18897"/>
                    </a:cubicBezTo>
                    <a:cubicBezTo>
                      <a:pt x="13239" y="20628"/>
                      <a:pt x="13277" y="23101"/>
                      <a:pt x="13334" y="24831"/>
                    </a:cubicBezTo>
                    <a:cubicBezTo>
                      <a:pt x="13334" y="24936"/>
                      <a:pt x="13482" y="24988"/>
                      <a:pt x="13629" y="24988"/>
                    </a:cubicBezTo>
                    <a:cubicBezTo>
                      <a:pt x="13776" y="24988"/>
                      <a:pt x="13924" y="24936"/>
                      <a:pt x="13924" y="24831"/>
                    </a:cubicBezTo>
                    <a:cubicBezTo>
                      <a:pt x="13886" y="23614"/>
                      <a:pt x="13848" y="21674"/>
                      <a:pt x="13829" y="20457"/>
                    </a:cubicBezTo>
                    <a:cubicBezTo>
                      <a:pt x="14171" y="20266"/>
                      <a:pt x="14399" y="19981"/>
                      <a:pt x="14628" y="19696"/>
                    </a:cubicBezTo>
                    <a:cubicBezTo>
                      <a:pt x="14818" y="19430"/>
                      <a:pt x="15008" y="19163"/>
                      <a:pt x="15198" y="18897"/>
                    </a:cubicBezTo>
                    <a:cubicBezTo>
                      <a:pt x="15255" y="18935"/>
                      <a:pt x="15312" y="18973"/>
                      <a:pt x="15369" y="19030"/>
                    </a:cubicBezTo>
                    <a:cubicBezTo>
                      <a:pt x="15331" y="19068"/>
                      <a:pt x="15388" y="19106"/>
                      <a:pt x="15465" y="19125"/>
                    </a:cubicBezTo>
                    <a:cubicBezTo>
                      <a:pt x="15446" y="19163"/>
                      <a:pt x="15503" y="19201"/>
                      <a:pt x="15541" y="19220"/>
                    </a:cubicBezTo>
                    <a:lnTo>
                      <a:pt x="15560" y="19220"/>
                    </a:lnTo>
                    <a:cubicBezTo>
                      <a:pt x="15598" y="19258"/>
                      <a:pt x="15617" y="19315"/>
                      <a:pt x="15655" y="19353"/>
                    </a:cubicBezTo>
                    <a:lnTo>
                      <a:pt x="15579" y="19373"/>
                    </a:lnTo>
                    <a:cubicBezTo>
                      <a:pt x="15122" y="19487"/>
                      <a:pt x="15198" y="20266"/>
                      <a:pt x="15350" y="20590"/>
                    </a:cubicBezTo>
                    <a:cubicBezTo>
                      <a:pt x="15617" y="21179"/>
                      <a:pt x="16282" y="21731"/>
                      <a:pt x="16739" y="22150"/>
                    </a:cubicBezTo>
                    <a:cubicBezTo>
                      <a:pt x="16840" y="22236"/>
                      <a:pt x="16986" y="22334"/>
                      <a:pt x="17125" y="22334"/>
                    </a:cubicBezTo>
                    <a:cubicBezTo>
                      <a:pt x="17168" y="22334"/>
                      <a:pt x="17212" y="22324"/>
                      <a:pt x="17253" y="22302"/>
                    </a:cubicBezTo>
                    <a:cubicBezTo>
                      <a:pt x="17291" y="22283"/>
                      <a:pt x="17329" y="22245"/>
                      <a:pt x="17386" y="22207"/>
                    </a:cubicBezTo>
                    <a:cubicBezTo>
                      <a:pt x="17410" y="22200"/>
                      <a:pt x="17434" y="22197"/>
                      <a:pt x="17457" y="22197"/>
                    </a:cubicBezTo>
                    <a:cubicBezTo>
                      <a:pt x="17566" y="22197"/>
                      <a:pt x="17669" y="22262"/>
                      <a:pt x="17747" y="22340"/>
                    </a:cubicBezTo>
                    <a:cubicBezTo>
                      <a:pt x="18261" y="22701"/>
                      <a:pt x="18831" y="22986"/>
                      <a:pt x="19421" y="23158"/>
                    </a:cubicBezTo>
                    <a:cubicBezTo>
                      <a:pt x="19472" y="23166"/>
                      <a:pt x="19523" y="23175"/>
                      <a:pt x="19571" y="23175"/>
                    </a:cubicBezTo>
                    <a:cubicBezTo>
                      <a:pt x="19629" y="23175"/>
                      <a:pt x="19683" y="23162"/>
                      <a:pt x="19725" y="23120"/>
                    </a:cubicBezTo>
                    <a:cubicBezTo>
                      <a:pt x="19763" y="23063"/>
                      <a:pt x="19763" y="22967"/>
                      <a:pt x="19763" y="22891"/>
                    </a:cubicBezTo>
                    <a:cubicBezTo>
                      <a:pt x="19706" y="22530"/>
                      <a:pt x="19630" y="22169"/>
                      <a:pt x="19516" y="21826"/>
                    </a:cubicBezTo>
                    <a:cubicBezTo>
                      <a:pt x="19440" y="21560"/>
                      <a:pt x="19288" y="21389"/>
                      <a:pt x="19155" y="21160"/>
                    </a:cubicBezTo>
                    <a:cubicBezTo>
                      <a:pt x="19002" y="20894"/>
                      <a:pt x="18926" y="20647"/>
                      <a:pt x="18698" y="20419"/>
                    </a:cubicBezTo>
                    <a:cubicBezTo>
                      <a:pt x="18527" y="20266"/>
                      <a:pt x="18356" y="20114"/>
                      <a:pt x="18223" y="19924"/>
                    </a:cubicBezTo>
                    <a:cubicBezTo>
                      <a:pt x="18070" y="19753"/>
                      <a:pt x="17956" y="19544"/>
                      <a:pt x="17804" y="19373"/>
                    </a:cubicBezTo>
                    <a:cubicBezTo>
                      <a:pt x="17473" y="19003"/>
                      <a:pt x="16989" y="18813"/>
                      <a:pt x="16500" y="18813"/>
                    </a:cubicBezTo>
                    <a:cubicBezTo>
                      <a:pt x="16258" y="18813"/>
                      <a:pt x="16014" y="18860"/>
                      <a:pt x="15788" y="18954"/>
                    </a:cubicBezTo>
                    <a:cubicBezTo>
                      <a:pt x="16016" y="18612"/>
                      <a:pt x="15959" y="18136"/>
                      <a:pt x="16073" y="17737"/>
                    </a:cubicBezTo>
                    <a:cubicBezTo>
                      <a:pt x="16340" y="17432"/>
                      <a:pt x="16644" y="17147"/>
                      <a:pt x="16967" y="16900"/>
                    </a:cubicBezTo>
                    <a:cubicBezTo>
                      <a:pt x="17272" y="16691"/>
                      <a:pt x="17595" y="16500"/>
                      <a:pt x="17937" y="16348"/>
                    </a:cubicBezTo>
                    <a:lnTo>
                      <a:pt x="17975" y="16367"/>
                    </a:lnTo>
                    <a:cubicBezTo>
                      <a:pt x="17994" y="16386"/>
                      <a:pt x="18032" y="16386"/>
                      <a:pt x="18070" y="16386"/>
                    </a:cubicBezTo>
                    <a:cubicBezTo>
                      <a:pt x="18127" y="16462"/>
                      <a:pt x="18166" y="16576"/>
                      <a:pt x="18166" y="16672"/>
                    </a:cubicBezTo>
                    <a:cubicBezTo>
                      <a:pt x="18185" y="16976"/>
                      <a:pt x="17994" y="17204"/>
                      <a:pt x="17861" y="17451"/>
                    </a:cubicBezTo>
                    <a:cubicBezTo>
                      <a:pt x="17728" y="17737"/>
                      <a:pt x="17766" y="17984"/>
                      <a:pt x="17880" y="18269"/>
                    </a:cubicBezTo>
                    <a:cubicBezTo>
                      <a:pt x="18299" y="19220"/>
                      <a:pt x="18983" y="20209"/>
                      <a:pt x="19992" y="20590"/>
                    </a:cubicBezTo>
                    <a:cubicBezTo>
                      <a:pt x="20020" y="20599"/>
                      <a:pt x="20055" y="20604"/>
                      <a:pt x="20090" y="20604"/>
                    </a:cubicBezTo>
                    <a:cubicBezTo>
                      <a:pt x="20195" y="20604"/>
                      <a:pt x="20305" y="20561"/>
                      <a:pt x="20277" y="20476"/>
                    </a:cubicBezTo>
                    <a:lnTo>
                      <a:pt x="20277" y="20476"/>
                    </a:lnTo>
                    <a:cubicBezTo>
                      <a:pt x="20924" y="20970"/>
                      <a:pt x="21703" y="21332"/>
                      <a:pt x="22502" y="21503"/>
                    </a:cubicBezTo>
                    <a:cubicBezTo>
                      <a:pt x="22585" y="21526"/>
                      <a:pt x="22674" y="21543"/>
                      <a:pt x="22762" y="21543"/>
                    </a:cubicBezTo>
                    <a:cubicBezTo>
                      <a:pt x="22816" y="21543"/>
                      <a:pt x="22870" y="21536"/>
                      <a:pt x="22921" y="21522"/>
                    </a:cubicBezTo>
                    <a:cubicBezTo>
                      <a:pt x="23130" y="21484"/>
                      <a:pt x="23301" y="21294"/>
                      <a:pt x="23377" y="21084"/>
                    </a:cubicBezTo>
                    <a:cubicBezTo>
                      <a:pt x="23548" y="20590"/>
                      <a:pt x="23282" y="20076"/>
                      <a:pt x="23035" y="19639"/>
                    </a:cubicBezTo>
                    <a:cubicBezTo>
                      <a:pt x="22902" y="19392"/>
                      <a:pt x="22731" y="19144"/>
                      <a:pt x="22559" y="18935"/>
                    </a:cubicBezTo>
                    <a:cubicBezTo>
                      <a:pt x="22485" y="18842"/>
                      <a:pt x="22060" y="18307"/>
                      <a:pt x="21938" y="18307"/>
                    </a:cubicBezTo>
                    <a:cubicBezTo>
                      <a:pt x="21936" y="18307"/>
                      <a:pt x="21934" y="18307"/>
                      <a:pt x="21932" y="18307"/>
                    </a:cubicBezTo>
                    <a:cubicBezTo>
                      <a:pt x="22122" y="18250"/>
                      <a:pt x="22236" y="18041"/>
                      <a:pt x="22179" y="17870"/>
                    </a:cubicBezTo>
                    <a:cubicBezTo>
                      <a:pt x="22141" y="17737"/>
                      <a:pt x="22027" y="17642"/>
                      <a:pt x="21932" y="17566"/>
                    </a:cubicBezTo>
                    <a:cubicBezTo>
                      <a:pt x="20962" y="16805"/>
                      <a:pt x="19839" y="16710"/>
                      <a:pt x="18717" y="16386"/>
                    </a:cubicBezTo>
                    <a:cubicBezTo>
                      <a:pt x="18736" y="16367"/>
                      <a:pt x="18774" y="16348"/>
                      <a:pt x="18774" y="16348"/>
                    </a:cubicBezTo>
                    <a:cubicBezTo>
                      <a:pt x="18945" y="16139"/>
                      <a:pt x="19212" y="16044"/>
                      <a:pt x="19440" y="15930"/>
                    </a:cubicBezTo>
                    <a:cubicBezTo>
                      <a:pt x="19691" y="15895"/>
                      <a:pt x="19945" y="15878"/>
                      <a:pt x="20200" y="15878"/>
                    </a:cubicBezTo>
                    <a:cubicBezTo>
                      <a:pt x="20641" y="15878"/>
                      <a:pt x="21087" y="15928"/>
                      <a:pt x="21532" y="16025"/>
                    </a:cubicBezTo>
                    <a:cubicBezTo>
                      <a:pt x="21798" y="16101"/>
                      <a:pt x="22198" y="16158"/>
                      <a:pt x="22312" y="16462"/>
                    </a:cubicBezTo>
                    <a:cubicBezTo>
                      <a:pt x="22445" y="16843"/>
                      <a:pt x="22483" y="17223"/>
                      <a:pt x="22711" y="17585"/>
                    </a:cubicBezTo>
                    <a:cubicBezTo>
                      <a:pt x="22769" y="17680"/>
                      <a:pt x="22826" y="17775"/>
                      <a:pt x="22921" y="17813"/>
                    </a:cubicBezTo>
                    <a:cubicBezTo>
                      <a:pt x="22956" y="17834"/>
                      <a:pt x="22997" y="17845"/>
                      <a:pt x="23038" y="17845"/>
                    </a:cubicBezTo>
                    <a:cubicBezTo>
                      <a:pt x="23105" y="17845"/>
                      <a:pt x="23170" y="17815"/>
                      <a:pt x="23206" y="17756"/>
                    </a:cubicBezTo>
                    <a:cubicBezTo>
                      <a:pt x="23339" y="17984"/>
                      <a:pt x="23453" y="18193"/>
                      <a:pt x="23586" y="18421"/>
                    </a:cubicBezTo>
                    <a:cubicBezTo>
                      <a:pt x="23682" y="18574"/>
                      <a:pt x="23777" y="18745"/>
                      <a:pt x="23910" y="18859"/>
                    </a:cubicBezTo>
                    <a:cubicBezTo>
                      <a:pt x="24035" y="18953"/>
                      <a:pt x="24186" y="19021"/>
                      <a:pt x="24331" y="19021"/>
                    </a:cubicBezTo>
                    <a:cubicBezTo>
                      <a:pt x="24362" y="19021"/>
                      <a:pt x="24393" y="19018"/>
                      <a:pt x="24423" y="19011"/>
                    </a:cubicBezTo>
                    <a:cubicBezTo>
                      <a:pt x="24557" y="18973"/>
                      <a:pt x="24671" y="18878"/>
                      <a:pt x="24785" y="18821"/>
                    </a:cubicBezTo>
                    <a:cubicBezTo>
                      <a:pt x="24885" y="18773"/>
                      <a:pt x="24988" y="18754"/>
                      <a:pt x="25092" y="18754"/>
                    </a:cubicBezTo>
                    <a:cubicBezTo>
                      <a:pt x="25363" y="18754"/>
                      <a:pt x="25641" y="18887"/>
                      <a:pt x="25888" y="19011"/>
                    </a:cubicBezTo>
                    <a:cubicBezTo>
                      <a:pt x="26015" y="19075"/>
                      <a:pt x="26384" y="19164"/>
                      <a:pt x="26692" y="19164"/>
                    </a:cubicBezTo>
                    <a:cubicBezTo>
                      <a:pt x="27030" y="19164"/>
                      <a:pt x="27295" y="19056"/>
                      <a:pt x="27086" y="18688"/>
                    </a:cubicBezTo>
                    <a:cubicBezTo>
                      <a:pt x="27010" y="18574"/>
                      <a:pt x="26877" y="18460"/>
                      <a:pt x="26801" y="18345"/>
                    </a:cubicBezTo>
                    <a:cubicBezTo>
                      <a:pt x="26383" y="17832"/>
                      <a:pt x="26421" y="17014"/>
                      <a:pt x="25888" y="16653"/>
                    </a:cubicBezTo>
                    <a:cubicBezTo>
                      <a:pt x="25565" y="16405"/>
                      <a:pt x="25070" y="16386"/>
                      <a:pt x="24880" y="16044"/>
                    </a:cubicBezTo>
                    <a:cubicBezTo>
                      <a:pt x="24823" y="15949"/>
                      <a:pt x="24804" y="15854"/>
                      <a:pt x="24728" y="15778"/>
                    </a:cubicBezTo>
                    <a:cubicBezTo>
                      <a:pt x="24633" y="15663"/>
                      <a:pt x="24461" y="15644"/>
                      <a:pt x="24309" y="15625"/>
                    </a:cubicBezTo>
                    <a:cubicBezTo>
                      <a:pt x="24062" y="15606"/>
                      <a:pt x="23815" y="15568"/>
                      <a:pt x="23567" y="15549"/>
                    </a:cubicBezTo>
                    <a:cubicBezTo>
                      <a:pt x="23461" y="15535"/>
                      <a:pt x="23354" y="15524"/>
                      <a:pt x="23251" y="15524"/>
                    </a:cubicBezTo>
                    <a:cubicBezTo>
                      <a:pt x="23077" y="15524"/>
                      <a:pt x="22912" y="15556"/>
                      <a:pt x="22769" y="15663"/>
                    </a:cubicBezTo>
                    <a:cubicBezTo>
                      <a:pt x="22654" y="15740"/>
                      <a:pt x="22578" y="15873"/>
                      <a:pt x="22464" y="15968"/>
                    </a:cubicBezTo>
                    <a:cubicBezTo>
                      <a:pt x="22402" y="16011"/>
                      <a:pt x="22323" y="16027"/>
                      <a:pt x="22234" y="16027"/>
                    </a:cubicBezTo>
                    <a:cubicBezTo>
                      <a:pt x="21967" y="16027"/>
                      <a:pt x="21618" y="15877"/>
                      <a:pt x="21418" y="15835"/>
                    </a:cubicBezTo>
                    <a:cubicBezTo>
                      <a:pt x="21196" y="15790"/>
                      <a:pt x="20780" y="15666"/>
                      <a:pt x="20471" y="15666"/>
                    </a:cubicBezTo>
                    <a:cubicBezTo>
                      <a:pt x="20382" y="15666"/>
                      <a:pt x="20303" y="15676"/>
                      <a:pt x="20239" y="15702"/>
                    </a:cubicBezTo>
                    <a:cubicBezTo>
                      <a:pt x="20524" y="15587"/>
                      <a:pt x="20790" y="15435"/>
                      <a:pt x="21000" y="15226"/>
                    </a:cubicBezTo>
                    <a:cubicBezTo>
                      <a:pt x="21133" y="15112"/>
                      <a:pt x="21228" y="14903"/>
                      <a:pt x="21133" y="14731"/>
                    </a:cubicBezTo>
                    <a:cubicBezTo>
                      <a:pt x="21019" y="14541"/>
                      <a:pt x="20714" y="14522"/>
                      <a:pt x="20524" y="14465"/>
                    </a:cubicBezTo>
                    <a:cubicBezTo>
                      <a:pt x="20347" y="14421"/>
                      <a:pt x="20182" y="14377"/>
                      <a:pt x="20010" y="14377"/>
                    </a:cubicBezTo>
                    <a:cubicBezTo>
                      <a:pt x="19960" y="14377"/>
                      <a:pt x="19910" y="14380"/>
                      <a:pt x="19858" y="14389"/>
                    </a:cubicBezTo>
                    <a:cubicBezTo>
                      <a:pt x="19592" y="14427"/>
                      <a:pt x="19364" y="14541"/>
                      <a:pt x="19117" y="14636"/>
                    </a:cubicBezTo>
                    <a:cubicBezTo>
                      <a:pt x="18679" y="14789"/>
                      <a:pt x="18127" y="14903"/>
                      <a:pt x="17842" y="15302"/>
                    </a:cubicBezTo>
                    <a:cubicBezTo>
                      <a:pt x="17633" y="15549"/>
                      <a:pt x="17576" y="15949"/>
                      <a:pt x="17766" y="16196"/>
                    </a:cubicBezTo>
                    <a:cubicBezTo>
                      <a:pt x="17595" y="16272"/>
                      <a:pt x="17424" y="16367"/>
                      <a:pt x="17253" y="16462"/>
                    </a:cubicBezTo>
                    <a:cubicBezTo>
                      <a:pt x="16910" y="16653"/>
                      <a:pt x="16606" y="16862"/>
                      <a:pt x="16340" y="17109"/>
                    </a:cubicBezTo>
                    <a:cubicBezTo>
                      <a:pt x="16473" y="16786"/>
                      <a:pt x="16549" y="16424"/>
                      <a:pt x="16282" y="16120"/>
                    </a:cubicBezTo>
                    <a:cubicBezTo>
                      <a:pt x="16150" y="15981"/>
                      <a:pt x="15987" y="15926"/>
                      <a:pt x="15818" y="15926"/>
                    </a:cubicBezTo>
                    <a:cubicBezTo>
                      <a:pt x="15525" y="15926"/>
                      <a:pt x="15213" y="16091"/>
                      <a:pt x="15008" y="16272"/>
                    </a:cubicBezTo>
                    <a:cubicBezTo>
                      <a:pt x="14628" y="16615"/>
                      <a:pt x="14380" y="17090"/>
                      <a:pt x="14361" y="17585"/>
                    </a:cubicBezTo>
                    <a:cubicBezTo>
                      <a:pt x="14342" y="17851"/>
                      <a:pt x="14399" y="18098"/>
                      <a:pt x="14494" y="18345"/>
                    </a:cubicBezTo>
                    <a:cubicBezTo>
                      <a:pt x="14437" y="18364"/>
                      <a:pt x="14399" y="18402"/>
                      <a:pt x="14437" y="18460"/>
                    </a:cubicBezTo>
                    <a:cubicBezTo>
                      <a:pt x="14475" y="18498"/>
                      <a:pt x="14533" y="18517"/>
                      <a:pt x="14590" y="18536"/>
                    </a:cubicBezTo>
                    <a:cubicBezTo>
                      <a:pt x="14647" y="18669"/>
                      <a:pt x="14761" y="18802"/>
                      <a:pt x="14875" y="18802"/>
                    </a:cubicBezTo>
                    <a:lnTo>
                      <a:pt x="14894" y="18821"/>
                    </a:lnTo>
                    <a:cubicBezTo>
                      <a:pt x="14780" y="18973"/>
                      <a:pt x="14685" y="19125"/>
                      <a:pt x="14571" y="19258"/>
                    </a:cubicBezTo>
                    <a:cubicBezTo>
                      <a:pt x="14361" y="19582"/>
                      <a:pt x="14133" y="19943"/>
                      <a:pt x="13829" y="20190"/>
                    </a:cubicBezTo>
                    <a:cubicBezTo>
                      <a:pt x="13791" y="18402"/>
                      <a:pt x="13772" y="16615"/>
                      <a:pt x="13772" y="14846"/>
                    </a:cubicBezTo>
                    <a:cubicBezTo>
                      <a:pt x="13753" y="14560"/>
                      <a:pt x="13753" y="14275"/>
                      <a:pt x="13753" y="13990"/>
                    </a:cubicBezTo>
                    <a:cubicBezTo>
                      <a:pt x="14038" y="13134"/>
                      <a:pt x="14342" y="12240"/>
                      <a:pt x="14799" y="11441"/>
                    </a:cubicBezTo>
                    <a:lnTo>
                      <a:pt x="14818" y="11479"/>
                    </a:lnTo>
                    <a:cubicBezTo>
                      <a:pt x="14989" y="11631"/>
                      <a:pt x="15027" y="11897"/>
                      <a:pt x="15179" y="12069"/>
                    </a:cubicBezTo>
                    <a:cubicBezTo>
                      <a:pt x="15350" y="12278"/>
                      <a:pt x="15560" y="12468"/>
                      <a:pt x="15826" y="12544"/>
                    </a:cubicBezTo>
                    <a:cubicBezTo>
                      <a:pt x="15959" y="12582"/>
                      <a:pt x="16092" y="12582"/>
                      <a:pt x="16244" y="12582"/>
                    </a:cubicBezTo>
                    <a:cubicBezTo>
                      <a:pt x="16377" y="12601"/>
                      <a:pt x="16509" y="12620"/>
                      <a:pt x="16642" y="12658"/>
                    </a:cubicBezTo>
                    <a:lnTo>
                      <a:pt x="16642" y="12658"/>
                    </a:lnTo>
                    <a:cubicBezTo>
                      <a:pt x="16551" y="12624"/>
                      <a:pt x="16682" y="11535"/>
                      <a:pt x="16644" y="11384"/>
                    </a:cubicBezTo>
                    <a:cubicBezTo>
                      <a:pt x="16549" y="11079"/>
                      <a:pt x="16397" y="10775"/>
                      <a:pt x="16244" y="10509"/>
                    </a:cubicBezTo>
                    <a:cubicBezTo>
                      <a:pt x="16149" y="10319"/>
                      <a:pt x="16016" y="10166"/>
                      <a:pt x="15864" y="10071"/>
                    </a:cubicBezTo>
                    <a:cubicBezTo>
                      <a:pt x="16149" y="9805"/>
                      <a:pt x="16492" y="9596"/>
                      <a:pt x="16853" y="9387"/>
                    </a:cubicBezTo>
                    <a:cubicBezTo>
                      <a:pt x="17005" y="9406"/>
                      <a:pt x="17195" y="9425"/>
                      <a:pt x="17310" y="9520"/>
                    </a:cubicBezTo>
                    <a:lnTo>
                      <a:pt x="17272" y="9577"/>
                    </a:lnTo>
                    <a:cubicBezTo>
                      <a:pt x="17233" y="9634"/>
                      <a:pt x="17024" y="9691"/>
                      <a:pt x="16948" y="9729"/>
                    </a:cubicBezTo>
                    <a:cubicBezTo>
                      <a:pt x="16625" y="9938"/>
                      <a:pt x="16530" y="10281"/>
                      <a:pt x="16663" y="10642"/>
                    </a:cubicBezTo>
                    <a:cubicBezTo>
                      <a:pt x="16777" y="10908"/>
                      <a:pt x="16967" y="11117"/>
                      <a:pt x="17157" y="11327"/>
                    </a:cubicBezTo>
                    <a:cubicBezTo>
                      <a:pt x="17233" y="11403"/>
                      <a:pt x="17310" y="11479"/>
                      <a:pt x="17405" y="11517"/>
                    </a:cubicBezTo>
                    <a:cubicBezTo>
                      <a:pt x="17429" y="11527"/>
                      <a:pt x="17456" y="11532"/>
                      <a:pt x="17484" y="11532"/>
                    </a:cubicBezTo>
                    <a:cubicBezTo>
                      <a:pt x="17561" y="11532"/>
                      <a:pt x="17640" y="11493"/>
                      <a:pt x="17670" y="11425"/>
                    </a:cubicBezTo>
                    <a:lnTo>
                      <a:pt x="17670" y="11425"/>
                    </a:lnTo>
                    <a:cubicBezTo>
                      <a:pt x="17642" y="11507"/>
                      <a:pt x="18014" y="11860"/>
                      <a:pt x="18070" y="11916"/>
                    </a:cubicBezTo>
                    <a:cubicBezTo>
                      <a:pt x="18223" y="12069"/>
                      <a:pt x="18394" y="12183"/>
                      <a:pt x="18584" y="12278"/>
                    </a:cubicBezTo>
                    <a:cubicBezTo>
                      <a:pt x="18771" y="12363"/>
                      <a:pt x="19033" y="12493"/>
                      <a:pt x="19250" y="12493"/>
                    </a:cubicBezTo>
                    <a:cubicBezTo>
                      <a:pt x="19276" y="12493"/>
                      <a:pt x="19301" y="12491"/>
                      <a:pt x="19326" y="12487"/>
                    </a:cubicBezTo>
                    <a:cubicBezTo>
                      <a:pt x="19592" y="12430"/>
                      <a:pt x="19744" y="11973"/>
                      <a:pt x="19744" y="11726"/>
                    </a:cubicBezTo>
                    <a:cubicBezTo>
                      <a:pt x="19744" y="11536"/>
                      <a:pt x="19649" y="11365"/>
                      <a:pt x="19554" y="11213"/>
                    </a:cubicBezTo>
                    <a:cubicBezTo>
                      <a:pt x="19440" y="11041"/>
                      <a:pt x="19326" y="10870"/>
                      <a:pt x="19193" y="10718"/>
                    </a:cubicBezTo>
                    <a:cubicBezTo>
                      <a:pt x="19269" y="10718"/>
                      <a:pt x="19326" y="10642"/>
                      <a:pt x="19326" y="10547"/>
                    </a:cubicBezTo>
                    <a:cubicBezTo>
                      <a:pt x="19345" y="10471"/>
                      <a:pt x="19307" y="10395"/>
                      <a:pt x="19269" y="10319"/>
                    </a:cubicBezTo>
                    <a:cubicBezTo>
                      <a:pt x="19098" y="9995"/>
                      <a:pt x="18850" y="9710"/>
                      <a:pt x="18527" y="9501"/>
                    </a:cubicBezTo>
                    <a:cubicBezTo>
                      <a:pt x="18394" y="9425"/>
                      <a:pt x="18223" y="9330"/>
                      <a:pt x="18070" y="9292"/>
                    </a:cubicBezTo>
                    <a:cubicBezTo>
                      <a:pt x="18030" y="9275"/>
                      <a:pt x="17983" y="9270"/>
                      <a:pt x="17935" y="9270"/>
                    </a:cubicBezTo>
                    <a:cubicBezTo>
                      <a:pt x="17870" y="9270"/>
                      <a:pt x="17802" y="9281"/>
                      <a:pt x="17747" y="9292"/>
                    </a:cubicBezTo>
                    <a:cubicBezTo>
                      <a:pt x="17709" y="9292"/>
                      <a:pt x="17519" y="9368"/>
                      <a:pt x="17500" y="9368"/>
                    </a:cubicBezTo>
                    <a:cubicBezTo>
                      <a:pt x="17386" y="9292"/>
                      <a:pt x="17253" y="9272"/>
                      <a:pt x="17119" y="9253"/>
                    </a:cubicBezTo>
                    <a:cubicBezTo>
                      <a:pt x="17367" y="9120"/>
                      <a:pt x="17633" y="8987"/>
                      <a:pt x="17880" y="8854"/>
                    </a:cubicBezTo>
                    <a:cubicBezTo>
                      <a:pt x="18070" y="8759"/>
                      <a:pt x="18280" y="8645"/>
                      <a:pt x="18489" y="8569"/>
                    </a:cubicBezTo>
                    <a:cubicBezTo>
                      <a:pt x="18736" y="9006"/>
                      <a:pt x="18926" y="9444"/>
                      <a:pt x="19288" y="9843"/>
                    </a:cubicBezTo>
                    <a:cubicBezTo>
                      <a:pt x="19356" y="9928"/>
                      <a:pt x="19455" y="9998"/>
                      <a:pt x="19556" y="9998"/>
                    </a:cubicBezTo>
                    <a:cubicBezTo>
                      <a:pt x="19568" y="9998"/>
                      <a:pt x="19580" y="9997"/>
                      <a:pt x="19592" y="9995"/>
                    </a:cubicBezTo>
                    <a:cubicBezTo>
                      <a:pt x="19611" y="9976"/>
                      <a:pt x="19649" y="9957"/>
                      <a:pt x="19668" y="9957"/>
                    </a:cubicBezTo>
                    <a:cubicBezTo>
                      <a:pt x="19744" y="9957"/>
                      <a:pt x="19782" y="10014"/>
                      <a:pt x="19820" y="10071"/>
                    </a:cubicBezTo>
                    <a:cubicBezTo>
                      <a:pt x="20011" y="10357"/>
                      <a:pt x="20239" y="10623"/>
                      <a:pt x="20505" y="10851"/>
                    </a:cubicBezTo>
                    <a:cubicBezTo>
                      <a:pt x="20638" y="10965"/>
                      <a:pt x="20809" y="11098"/>
                      <a:pt x="20981" y="11098"/>
                    </a:cubicBezTo>
                    <a:cubicBezTo>
                      <a:pt x="21133" y="11098"/>
                      <a:pt x="21270" y="11038"/>
                      <a:pt x="21405" y="11038"/>
                    </a:cubicBezTo>
                    <a:cubicBezTo>
                      <a:pt x="21422" y="11038"/>
                      <a:pt x="21439" y="11039"/>
                      <a:pt x="21456" y="11041"/>
                    </a:cubicBezTo>
                    <a:cubicBezTo>
                      <a:pt x="21627" y="11079"/>
                      <a:pt x="21760" y="11232"/>
                      <a:pt x="21932" y="11232"/>
                    </a:cubicBezTo>
                    <a:cubicBezTo>
                      <a:pt x="21989" y="11232"/>
                      <a:pt x="22027" y="11213"/>
                      <a:pt x="22046" y="11175"/>
                    </a:cubicBezTo>
                    <a:lnTo>
                      <a:pt x="22065" y="11098"/>
                    </a:lnTo>
                    <a:cubicBezTo>
                      <a:pt x="22065" y="10471"/>
                      <a:pt x="21779" y="10014"/>
                      <a:pt x="21456" y="9482"/>
                    </a:cubicBezTo>
                    <a:cubicBezTo>
                      <a:pt x="21228" y="9139"/>
                      <a:pt x="21152" y="8721"/>
                      <a:pt x="20924" y="8379"/>
                    </a:cubicBezTo>
                    <a:lnTo>
                      <a:pt x="20885" y="8321"/>
                    </a:lnTo>
                    <a:lnTo>
                      <a:pt x="20885" y="8321"/>
                    </a:lnTo>
                    <a:cubicBezTo>
                      <a:pt x="21057" y="8359"/>
                      <a:pt x="21228" y="8398"/>
                      <a:pt x="21418" y="8455"/>
                    </a:cubicBezTo>
                    <a:cubicBezTo>
                      <a:pt x="21380" y="8493"/>
                      <a:pt x="21361" y="8531"/>
                      <a:pt x="21361" y="8588"/>
                    </a:cubicBezTo>
                    <a:cubicBezTo>
                      <a:pt x="21323" y="8816"/>
                      <a:pt x="21513" y="9063"/>
                      <a:pt x="21608" y="9272"/>
                    </a:cubicBezTo>
                    <a:cubicBezTo>
                      <a:pt x="21684" y="9444"/>
                      <a:pt x="21760" y="9634"/>
                      <a:pt x="21894" y="9786"/>
                    </a:cubicBezTo>
                    <a:cubicBezTo>
                      <a:pt x="22008" y="9957"/>
                      <a:pt x="22179" y="10071"/>
                      <a:pt x="22388" y="10109"/>
                    </a:cubicBezTo>
                    <a:cubicBezTo>
                      <a:pt x="22388" y="10052"/>
                      <a:pt x="22426" y="9976"/>
                      <a:pt x="22502" y="9938"/>
                    </a:cubicBezTo>
                    <a:cubicBezTo>
                      <a:pt x="22750" y="10281"/>
                      <a:pt x="22997" y="10604"/>
                      <a:pt x="23320" y="10870"/>
                    </a:cubicBezTo>
                    <a:cubicBezTo>
                      <a:pt x="23624" y="11137"/>
                      <a:pt x="24024" y="11327"/>
                      <a:pt x="24442" y="11327"/>
                    </a:cubicBezTo>
                    <a:cubicBezTo>
                      <a:pt x="24493" y="11327"/>
                      <a:pt x="24544" y="11325"/>
                      <a:pt x="24594" y="11325"/>
                    </a:cubicBezTo>
                    <a:cubicBezTo>
                      <a:pt x="24694" y="11325"/>
                      <a:pt x="24791" y="11333"/>
                      <a:pt x="24880" y="11384"/>
                    </a:cubicBezTo>
                    <a:cubicBezTo>
                      <a:pt x="24937" y="11403"/>
                      <a:pt x="24975" y="11460"/>
                      <a:pt x="25051" y="11460"/>
                    </a:cubicBezTo>
                    <a:cubicBezTo>
                      <a:pt x="25108" y="11460"/>
                      <a:pt x="25184" y="11403"/>
                      <a:pt x="25203" y="11327"/>
                    </a:cubicBezTo>
                    <a:cubicBezTo>
                      <a:pt x="25222" y="11270"/>
                      <a:pt x="25203" y="11194"/>
                      <a:pt x="25184" y="11117"/>
                    </a:cubicBezTo>
                    <a:cubicBezTo>
                      <a:pt x="25070" y="10509"/>
                      <a:pt x="24842" y="9919"/>
                      <a:pt x="24423" y="9444"/>
                    </a:cubicBezTo>
                    <a:cubicBezTo>
                      <a:pt x="24252" y="9234"/>
                      <a:pt x="24043" y="9044"/>
                      <a:pt x="23834" y="8854"/>
                    </a:cubicBezTo>
                    <a:cubicBezTo>
                      <a:pt x="23644" y="8683"/>
                      <a:pt x="23434" y="8493"/>
                      <a:pt x="23206" y="8359"/>
                    </a:cubicBezTo>
                    <a:cubicBezTo>
                      <a:pt x="22968" y="8208"/>
                      <a:pt x="22674" y="8143"/>
                      <a:pt x="22381" y="8143"/>
                    </a:cubicBezTo>
                    <a:cubicBezTo>
                      <a:pt x="22159" y="8143"/>
                      <a:pt x="21938" y="8180"/>
                      <a:pt x="21741" y="8245"/>
                    </a:cubicBezTo>
                    <a:cubicBezTo>
                      <a:pt x="21684" y="8264"/>
                      <a:pt x="21627" y="8283"/>
                      <a:pt x="21570" y="8321"/>
                    </a:cubicBezTo>
                    <a:cubicBezTo>
                      <a:pt x="21285" y="8226"/>
                      <a:pt x="20981" y="8150"/>
                      <a:pt x="20676" y="8112"/>
                    </a:cubicBezTo>
                    <a:cubicBezTo>
                      <a:pt x="20434" y="7941"/>
                      <a:pt x="20127" y="7855"/>
                      <a:pt x="19828" y="7855"/>
                    </a:cubicBezTo>
                    <a:cubicBezTo>
                      <a:pt x="19729" y="7855"/>
                      <a:pt x="19630" y="7865"/>
                      <a:pt x="19535" y="7884"/>
                    </a:cubicBezTo>
                    <a:cubicBezTo>
                      <a:pt x="19476" y="7876"/>
                      <a:pt x="19414" y="7872"/>
                      <a:pt x="19351" y="7872"/>
                    </a:cubicBezTo>
                    <a:cubicBezTo>
                      <a:pt x="18952" y="7872"/>
                      <a:pt x="18519" y="8031"/>
                      <a:pt x="18470" y="8359"/>
                    </a:cubicBezTo>
                    <a:cubicBezTo>
                      <a:pt x="18394" y="8379"/>
                      <a:pt x="18299" y="8417"/>
                      <a:pt x="18223" y="8455"/>
                    </a:cubicBezTo>
                    <a:cubicBezTo>
                      <a:pt x="17823" y="8645"/>
                      <a:pt x="17443" y="8854"/>
                      <a:pt x="17043" y="9044"/>
                    </a:cubicBezTo>
                    <a:cubicBezTo>
                      <a:pt x="16663" y="9253"/>
                      <a:pt x="16282" y="9444"/>
                      <a:pt x="15940" y="9691"/>
                    </a:cubicBezTo>
                    <a:cubicBezTo>
                      <a:pt x="15807" y="9786"/>
                      <a:pt x="15693" y="9881"/>
                      <a:pt x="15598" y="9976"/>
                    </a:cubicBezTo>
                    <a:cubicBezTo>
                      <a:pt x="15521" y="9961"/>
                      <a:pt x="15445" y="9954"/>
                      <a:pt x="15369" y="9954"/>
                    </a:cubicBezTo>
                    <a:cubicBezTo>
                      <a:pt x="15161" y="9954"/>
                      <a:pt x="14956" y="10007"/>
                      <a:pt x="14761" y="10090"/>
                    </a:cubicBezTo>
                    <a:lnTo>
                      <a:pt x="14723" y="10147"/>
                    </a:lnTo>
                    <a:cubicBezTo>
                      <a:pt x="14342" y="10376"/>
                      <a:pt x="14133" y="10889"/>
                      <a:pt x="14494" y="11251"/>
                    </a:cubicBezTo>
                    <a:lnTo>
                      <a:pt x="14533" y="11289"/>
                    </a:lnTo>
                    <a:cubicBezTo>
                      <a:pt x="14514" y="11327"/>
                      <a:pt x="14494" y="11365"/>
                      <a:pt x="14475" y="11422"/>
                    </a:cubicBezTo>
                    <a:cubicBezTo>
                      <a:pt x="14361" y="11612"/>
                      <a:pt x="14266" y="11802"/>
                      <a:pt x="14171" y="11992"/>
                    </a:cubicBezTo>
                    <a:cubicBezTo>
                      <a:pt x="14095" y="12145"/>
                      <a:pt x="14076" y="12411"/>
                      <a:pt x="13962" y="12506"/>
                    </a:cubicBezTo>
                    <a:cubicBezTo>
                      <a:pt x="14019" y="12221"/>
                      <a:pt x="14114" y="11935"/>
                      <a:pt x="14095" y="11650"/>
                    </a:cubicBezTo>
                    <a:cubicBezTo>
                      <a:pt x="14038" y="11650"/>
                      <a:pt x="13981" y="11707"/>
                      <a:pt x="13943" y="11764"/>
                    </a:cubicBezTo>
                    <a:cubicBezTo>
                      <a:pt x="13829" y="11935"/>
                      <a:pt x="13772" y="12145"/>
                      <a:pt x="13772" y="12373"/>
                    </a:cubicBezTo>
                    <a:cubicBezTo>
                      <a:pt x="13753" y="12240"/>
                      <a:pt x="13753" y="12145"/>
                      <a:pt x="13753" y="12030"/>
                    </a:cubicBezTo>
                    <a:cubicBezTo>
                      <a:pt x="13734" y="10642"/>
                      <a:pt x="13734" y="9253"/>
                      <a:pt x="13753" y="7846"/>
                    </a:cubicBezTo>
                    <a:cubicBezTo>
                      <a:pt x="13753" y="7161"/>
                      <a:pt x="13772" y="6457"/>
                      <a:pt x="13772" y="5773"/>
                    </a:cubicBezTo>
                    <a:cubicBezTo>
                      <a:pt x="13791" y="5183"/>
                      <a:pt x="14095" y="4707"/>
                      <a:pt x="14380" y="4232"/>
                    </a:cubicBezTo>
                    <a:cubicBezTo>
                      <a:pt x="14437" y="4137"/>
                      <a:pt x="14514" y="3928"/>
                      <a:pt x="14628" y="3890"/>
                    </a:cubicBezTo>
                    <a:cubicBezTo>
                      <a:pt x="14639" y="3886"/>
                      <a:pt x="14651" y="3884"/>
                      <a:pt x="14664" y="3884"/>
                    </a:cubicBezTo>
                    <a:cubicBezTo>
                      <a:pt x="14778" y="3884"/>
                      <a:pt x="14941" y="4027"/>
                      <a:pt x="15027" y="4061"/>
                    </a:cubicBezTo>
                    <a:cubicBezTo>
                      <a:pt x="15217" y="4175"/>
                      <a:pt x="15427" y="4270"/>
                      <a:pt x="15636" y="4365"/>
                    </a:cubicBezTo>
                    <a:cubicBezTo>
                      <a:pt x="15769" y="4403"/>
                      <a:pt x="15902" y="4441"/>
                      <a:pt x="16035" y="4460"/>
                    </a:cubicBezTo>
                    <a:cubicBezTo>
                      <a:pt x="16111" y="4460"/>
                      <a:pt x="16187" y="4460"/>
                      <a:pt x="16244" y="4403"/>
                    </a:cubicBezTo>
                    <a:cubicBezTo>
                      <a:pt x="16301" y="4346"/>
                      <a:pt x="16263" y="4232"/>
                      <a:pt x="16225" y="4156"/>
                    </a:cubicBezTo>
                    <a:cubicBezTo>
                      <a:pt x="16168" y="4080"/>
                      <a:pt x="16092" y="4023"/>
                      <a:pt x="16073" y="3928"/>
                    </a:cubicBezTo>
                    <a:cubicBezTo>
                      <a:pt x="16206" y="3909"/>
                      <a:pt x="16359" y="3871"/>
                      <a:pt x="16397" y="3756"/>
                    </a:cubicBezTo>
                    <a:cubicBezTo>
                      <a:pt x="16416" y="3680"/>
                      <a:pt x="16378" y="3585"/>
                      <a:pt x="16320" y="3509"/>
                    </a:cubicBezTo>
                    <a:cubicBezTo>
                      <a:pt x="16244" y="3357"/>
                      <a:pt x="16111" y="3243"/>
                      <a:pt x="16016" y="3110"/>
                    </a:cubicBezTo>
                    <a:cubicBezTo>
                      <a:pt x="15902" y="2996"/>
                      <a:pt x="15845" y="2862"/>
                      <a:pt x="15712" y="2767"/>
                    </a:cubicBezTo>
                    <a:cubicBezTo>
                      <a:pt x="15748" y="2758"/>
                      <a:pt x="15786" y="2755"/>
                      <a:pt x="15824" y="2755"/>
                    </a:cubicBezTo>
                    <a:cubicBezTo>
                      <a:pt x="15945" y="2755"/>
                      <a:pt x="16072" y="2791"/>
                      <a:pt x="16187" y="2805"/>
                    </a:cubicBezTo>
                    <a:cubicBezTo>
                      <a:pt x="16263" y="2810"/>
                      <a:pt x="16340" y="2813"/>
                      <a:pt x="16416" y="2813"/>
                    </a:cubicBezTo>
                    <a:cubicBezTo>
                      <a:pt x="16644" y="2813"/>
                      <a:pt x="16872" y="2791"/>
                      <a:pt x="17100" y="2748"/>
                    </a:cubicBezTo>
                    <a:cubicBezTo>
                      <a:pt x="17214" y="2729"/>
                      <a:pt x="17329" y="2691"/>
                      <a:pt x="17405" y="2615"/>
                    </a:cubicBezTo>
                    <a:cubicBezTo>
                      <a:pt x="17481" y="2520"/>
                      <a:pt x="17481" y="2368"/>
                      <a:pt x="17386" y="2330"/>
                    </a:cubicBezTo>
                    <a:cubicBezTo>
                      <a:pt x="17709" y="2216"/>
                      <a:pt x="18032" y="2064"/>
                      <a:pt x="18337" y="1911"/>
                    </a:cubicBezTo>
                    <a:cubicBezTo>
                      <a:pt x="18394" y="1873"/>
                      <a:pt x="18451" y="1835"/>
                      <a:pt x="18489" y="1797"/>
                    </a:cubicBezTo>
                    <a:cubicBezTo>
                      <a:pt x="18660" y="1550"/>
                      <a:pt x="18013" y="1379"/>
                      <a:pt x="17861" y="1360"/>
                    </a:cubicBezTo>
                    <a:cubicBezTo>
                      <a:pt x="17788" y="1351"/>
                      <a:pt x="17715" y="1348"/>
                      <a:pt x="17643" y="1348"/>
                    </a:cubicBezTo>
                    <a:cubicBezTo>
                      <a:pt x="17392" y="1348"/>
                      <a:pt x="17142" y="1392"/>
                      <a:pt x="16891" y="1436"/>
                    </a:cubicBezTo>
                    <a:cubicBezTo>
                      <a:pt x="16359" y="1531"/>
                      <a:pt x="15788" y="1759"/>
                      <a:pt x="15560" y="2292"/>
                    </a:cubicBezTo>
                    <a:cubicBezTo>
                      <a:pt x="15541" y="2349"/>
                      <a:pt x="15579" y="2368"/>
                      <a:pt x="15636" y="2387"/>
                    </a:cubicBezTo>
                    <a:lnTo>
                      <a:pt x="15598" y="2406"/>
                    </a:lnTo>
                    <a:cubicBezTo>
                      <a:pt x="15541" y="2425"/>
                      <a:pt x="15484" y="2444"/>
                      <a:pt x="15484" y="2501"/>
                    </a:cubicBezTo>
                    <a:cubicBezTo>
                      <a:pt x="15413" y="2554"/>
                      <a:pt x="15379" y="2570"/>
                      <a:pt x="15346" y="2570"/>
                    </a:cubicBezTo>
                    <a:cubicBezTo>
                      <a:pt x="15308" y="2570"/>
                      <a:pt x="15271" y="2549"/>
                      <a:pt x="15179" y="2539"/>
                    </a:cubicBezTo>
                    <a:cubicBezTo>
                      <a:pt x="15138" y="2533"/>
                      <a:pt x="15095" y="2529"/>
                      <a:pt x="15052" y="2529"/>
                    </a:cubicBezTo>
                    <a:cubicBezTo>
                      <a:pt x="14956" y="2529"/>
                      <a:pt x="14859" y="2549"/>
                      <a:pt x="14780" y="2615"/>
                    </a:cubicBezTo>
                    <a:cubicBezTo>
                      <a:pt x="14742" y="2653"/>
                      <a:pt x="14704" y="2710"/>
                      <a:pt x="14666" y="2767"/>
                    </a:cubicBezTo>
                    <a:cubicBezTo>
                      <a:pt x="14552" y="2920"/>
                      <a:pt x="14380" y="3034"/>
                      <a:pt x="14323" y="3205"/>
                    </a:cubicBezTo>
                    <a:cubicBezTo>
                      <a:pt x="14247" y="3376"/>
                      <a:pt x="14304" y="3566"/>
                      <a:pt x="14285" y="3756"/>
                    </a:cubicBezTo>
                    <a:cubicBezTo>
                      <a:pt x="14266" y="3852"/>
                      <a:pt x="14228" y="3947"/>
                      <a:pt x="14190" y="4042"/>
                    </a:cubicBezTo>
                    <a:cubicBezTo>
                      <a:pt x="14057" y="4346"/>
                      <a:pt x="13905" y="4650"/>
                      <a:pt x="13715" y="4955"/>
                    </a:cubicBezTo>
                    <a:cubicBezTo>
                      <a:pt x="13772" y="4574"/>
                      <a:pt x="13810" y="4175"/>
                      <a:pt x="13829" y="3794"/>
                    </a:cubicBezTo>
                    <a:cubicBezTo>
                      <a:pt x="13829" y="3509"/>
                      <a:pt x="13696" y="3205"/>
                      <a:pt x="13791" y="2901"/>
                    </a:cubicBezTo>
                    <a:cubicBezTo>
                      <a:pt x="13848" y="2691"/>
                      <a:pt x="14019" y="2520"/>
                      <a:pt x="14095" y="2311"/>
                    </a:cubicBezTo>
                    <a:cubicBezTo>
                      <a:pt x="14190" y="2045"/>
                      <a:pt x="14076" y="1740"/>
                      <a:pt x="14114" y="1455"/>
                    </a:cubicBezTo>
                    <a:cubicBezTo>
                      <a:pt x="14114" y="1265"/>
                      <a:pt x="14190" y="1094"/>
                      <a:pt x="14228" y="922"/>
                    </a:cubicBezTo>
                    <a:cubicBezTo>
                      <a:pt x="14262" y="700"/>
                      <a:pt x="14143" y="1"/>
                      <a:pt x="138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13" name="Google Shape;1007;p23">
              <a:extLst>
                <a:ext uri="{FF2B5EF4-FFF2-40B4-BE49-F238E27FC236}">
                  <a16:creationId xmlns:a16="http://schemas.microsoft.com/office/drawing/2014/main" id="{35E1D658-7E86-4D8D-A8BE-98CE5F632F35}"/>
                </a:ext>
              </a:extLst>
            </p:cNvPr>
            <p:cNvGrpSpPr/>
            <p:nvPr/>
          </p:nvGrpSpPr>
          <p:grpSpPr>
            <a:xfrm rot="1746859">
              <a:off x="4747938" y="16342978"/>
              <a:ext cx="100199" cy="376282"/>
              <a:chOff x="6022526" y="2058800"/>
              <a:chExt cx="259450" cy="375500"/>
            </a:xfrm>
          </p:grpSpPr>
          <p:sp>
            <p:nvSpPr>
              <p:cNvPr id="114" name="Google Shape;1008;p23">
                <a:extLst>
                  <a:ext uri="{FF2B5EF4-FFF2-40B4-BE49-F238E27FC236}">
                    <a16:creationId xmlns:a16="http://schemas.microsoft.com/office/drawing/2014/main" id="{677188B9-B846-4CBB-B441-710B7D688C46}"/>
                  </a:ext>
                </a:extLst>
              </p:cNvPr>
              <p:cNvSpPr/>
              <p:nvPr/>
            </p:nvSpPr>
            <p:spPr>
              <a:xfrm>
                <a:off x="6022526" y="2058800"/>
                <a:ext cx="259450" cy="247150"/>
              </a:xfrm>
              <a:custGeom>
                <a:avLst/>
                <a:gdLst/>
                <a:ahLst/>
                <a:cxnLst/>
                <a:rect l="l" t="t" r="r" b="b"/>
                <a:pathLst>
                  <a:path w="10378" h="9886" extrusionOk="0">
                    <a:moveTo>
                      <a:pt x="1" y="0"/>
                    </a:moveTo>
                    <a:lnTo>
                      <a:pt x="1" y="3918"/>
                    </a:lnTo>
                    <a:lnTo>
                      <a:pt x="965" y="8448"/>
                    </a:lnTo>
                    <a:lnTo>
                      <a:pt x="20" y="8448"/>
                    </a:lnTo>
                    <a:lnTo>
                      <a:pt x="20" y="9886"/>
                    </a:lnTo>
                    <a:lnTo>
                      <a:pt x="2944" y="9886"/>
                    </a:lnTo>
                    <a:lnTo>
                      <a:pt x="2944" y="8448"/>
                    </a:lnTo>
                    <a:lnTo>
                      <a:pt x="1862" y="8448"/>
                    </a:lnTo>
                    <a:lnTo>
                      <a:pt x="888" y="3878"/>
                    </a:lnTo>
                    <a:lnTo>
                      <a:pt x="888" y="1877"/>
                    </a:lnTo>
                    <a:lnTo>
                      <a:pt x="1768" y="1877"/>
                    </a:lnTo>
                    <a:lnTo>
                      <a:pt x="1768" y="3877"/>
                    </a:lnTo>
                    <a:lnTo>
                      <a:pt x="4436" y="3877"/>
                    </a:lnTo>
                    <a:cubicBezTo>
                      <a:pt x="5545" y="3877"/>
                      <a:pt x="6603" y="4223"/>
                      <a:pt x="7497" y="4878"/>
                    </a:cubicBezTo>
                    <a:lnTo>
                      <a:pt x="9127" y="6072"/>
                    </a:lnTo>
                    <a:lnTo>
                      <a:pt x="10376" y="6072"/>
                    </a:lnTo>
                    <a:lnTo>
                      <a:pt x="10376" y="4894"/>
                    </a:lnTo>
                    <a:cubicBezTo>
                      <a:pt x="10377" y="3341"/>
                      <a:pt x="9628" y="1864"/>
                      <a:pt x="8376" y="946"/>
                    </a:cubicBezTo>
                    <a:cubicBezTo>
                      <a:pt x="7530" y="328"/>
                      <a:pt x="6531" y="0"/>
                      <a:pt x="54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 dirty="0"/>
              </a:p>
            </p:txBody>
          </p:sp>
          <p:sp>
            <p:nvSpPr>
              <p:cNvPr id="115" name="Google Shape;1009;p23">
                <a:extLst>
                  <a:ext uri="{FF2B5EF4-FFF2-40B4-BE49-F238E27FC236}">
                    <a16:creationId xmlns:a16="http://schemas.microsoft.com/office/drawing/2014/main" id="{67F33C18-E4C3-41A4-9EC6-D713C0E75989}"/>
                  </a:ext>
                </a:extLst>
              </p:cNvPr>
              <p:cNvSpPr/>
              <p:nvPr/>
            </p:nvSpPr>
            <p:spPr>
              <a:xfrm>
                <a:off x="6023000" y="2327925"/>
                <a:ext cx="731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4255" extrusionOk="0">
                    <a:moveTo>
                      <a:pt x="1" y="1"/>
                    </a:moveTo>
                    <a:lnTo>
                      <a:pt x="1" y="2792"/>
                    </a:lnTo>
                    <a:cubicBezTo>
                      <a:pt x="1" y="3599"/>
                      <a:pt x="656" y="4254"/>
                      <a:pt x="1463" y="4254"/>
                    </a:cubicBezTo>
                    <a:cubicBezTo>
                      <a:pt x="2270" y="4254"/>
                      <a:pt x="2925" y="3599"/>
                      <a:pt x="2925" y="2792"/>
                    </a:cubicBezTo>
                    <a:lnTo>
                      <a:pt x="29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6" name="Google Shape;1361;p24">
              <a:extLst>
                <a:ext uri="{FF2B5EF4-FFF2-40B4-BE49-F238E27FC236}">
                  <a16:creationId xmlns:a16="http://schemas.microsoft.com/office/drawing/2014/main" id="{1CD31F75-C331-44EF-8B24-A70D804098FC}"/>
                </a:ext>
              </a:extLst>
            </p:cNvPr>
            <p:cNvGrpSpPr/>
            <p:nvPr/>
          </p:nvGrpSpPr>
          <p:grpSpPr>
            <a:xfrm>
              <a:off x="4739864" y="17850806"/>
              <a:ext cx="232189" cy="265125"/>
              <a:chOff x="5034616" y="11179100"/>
              <a:chExt cx="1423289" cy="1418220"/>
            </a:xfrm>
          </p:grpSpPr>
          <p:sp>
            <p:nvSpPr>
              <p:cNvPr id="178" name="Google Shape;1362;p24">
                <a:extLst>
                  <a:ext uri="{FF2B5EF4-FFF2-40B4-BE49-F238E27FC236}">
                    <a16:creationId xmlns:a16="http://schemas.microsoft.com/office/drawing/2014/main" id="{C7F85D2E-809B-4297-8413-7838345DDBC2}"/>
                  </a:ext>
                </a:extLst>
              </p:cNvPr>
              <p:cNvSpPr/>
              <p:nvPr/>
            </p:nvSpPr>
            <p:spPr>
              <a:xfrm>
                <a:off x="5356005" y="11179100"/>
                <a:ext cx="795811" cy="306900"/>
              </a:xfrm>
              <a:custGeom>
                <a:avLst/>
                <a:gdLst/>
                <a:ahLst/>
                <a:cxnLst/>
                <a:rect l="l" t="t" r="r" b="b"/>
                <a:pathLst>
                  <a:path w="12859" h="4959" extrusionOk="0">
                    <a:moveTo>
                      <a:pt x="9948" y="1"/>
                    </a:moveTo>
                    <a:cubicBezTo>
                      <a:pt x="9577" y="1"/>
                      <a:pt x="9223" y="129"/>
                      <a:pt x="8902" y="307"/>
                    </a:cubicBezTo>
                    <a:cubicBezTo>
                      <a:pt x="8579" y="516"/>
                      <a:pt x="8275" y="763"/>
                      <a:pt x="7989" y="1030"/>
                    </a:cubicBezTo>
                    <a:cubicBezTo>
                      <a:pt x="7495" y="1505"/>
                      <a:pt x="6905" y="2038"/>
                      <a:pt x="6639" y="2665"/>
                    </a:cubicBezTo>
                    <a:cubicBezTo>
                      <a:pt x="6449" y="3103"/>
                      <a:pt x="6392" y="3559"/>
                      <a:pt x="6049" y="3902"/>
                    </a:cubicBezTo>
                    <a:cubicBezTo>
                      <a:pt x="5992" y="3959"/>
                      <a:pt x="5935" y="4016"/>
                      <a:pt x="5859" y="4054"/>
                    </a:cubicBezTo>
                    <a:cubicBezTo>
                      <a:pt x="5773" y="4097"/>
                      <a:pt x="5666" y="4118"/>
                      <a:pt x="5562" y="4118"/>
                    </a:cubicBezTo>
                    <a:cubicBezTo>
                      <a:pt x="5527" y="4118"/>
                      <a:pt x="5493" y="4116"/>
                      <a:pt x="5460" y="4111"/>
                    </a:cubicBezTo>
                    <a:cubicBezTo>
                      <a:pt x="4946" y="4073"/>
                      <a:pt x="4528" y="3711"/>
                      <a:pt x="4128" y="3369"/>
                    </a:cubicBezTo>
                    <a:cubicBezTo>
                      <a:pt x="3577" y="2894"/>
                      <a:pt x="2987" y="2456"/>
                      <a:pt x="2397" y="2038"/>
                    </a:cubicBezTo>
                    <a:cubicBezTo>
                      <a:pt x="2036" y="1809"/>
                      <a:pt x="1674" y="1562"/>
                      <a:pt x="1256" y="1448"/>
                    </a:cubicBezTo>
                    <a:cubicBezTo>
                      <a:pt x="1079" y="1389"/>
                      <a:pt x="887" y="1356"/>
                      <a:pt x="696" y="1356"/>
                    </a:cubicBezTo>
                    <a:cubicBezTo>
                      <a:pt x="457" y="1356"/>
                      <a:pt x="221" y="1408"/>
                      <a:pt x="20" y="1524"/>
                    </a:cubicBezTo>
                    <a:cubicBezTo>
                      <a:pt x="1" y="1619"/>
                      <a:pt x="58" y="1695"/>
                      <a:pt x="115" y="1771"/>
                    </a:cubicBezTo>
                    <a:cubicBezTo>
                      <a:pt x="552" y="2247"/>
                      <a:pt x="1180" y="2475"/>
                      <a:pt x="1655" y="2894"/>
                    </a:cubicBezTo>
                    <a:cubicBezTo>
                      <a:pt x="1941" y="3160"/>
                      <a:pt x="2188" y="3502"/>
                      <a:pt x="2454" y="3807"/>
                    </a:cubicBezTo>
                    <a:cubicBezTo>
                      <a:pt x="3101" y="4491"/>
                      <a:pt x="4166" y="4777"/>
                      <a:pt x="5079" y="4815"/>
                    </a:cubicBezTo>
                    <a:cubicBezTo>
                      <a:pt x="5060" y="4834"/>
                      <a:pt x="5060" y="4853"/>
                      <a:pt x="5060" y="4891"/>
                    </a:cubicBezTo>
                    <a:cubicBezTo>
                      <a:pt x="5073" y="4941"/>
                      <a:pt x="5153" y="4958"/>
                      <a:pt x="5222" y="4958"/>
                    </a:cubicBezTo>
                    <a:cubicBezTo>
                      <a:pt x="5257" y="4958"/>
                      <a:pt x="5288" y="4954"/>
                      <a:pt x="5307" y="4948"/>
                    </a:cubicBezTo>
                    <a:cubicBezTo>
                      <a:pt x="5869" y="4891"/>
                      <a:pt x="6434" y="4891"/>
                      <a:pt x="7000" y="4891"/>
                    </a:cubicBezTo>
                    <a:cubicBezTo>
                      <a:pt x="7566" y="4891"/>
                      <a:pt x="8132" y="4891"/>
                      <a:pt x="8693" y="4834"/>
                    </a:cubicBezTo>
                    <a:cubicBezTo>
                      <a:pt x="9625" y="4739"/>
                      <a:pt x="10709" y="4701"/>
                      <a:pt x="11527" y="4187"/>
                    </a:cubicBezTo>
                    <a:cubicBezTo>
                      <a:pt x="11965" y="3921"/>
                      <a:pt x="12288" y="3540"/>
                      <a:pt x="12554" y="3103"/>
                    </a:cubicBezTo>
                    <a:cubicBezTo>
                      <a:pt x="12707" y="2875"/>
                      <a:pt x="12859" y="2570"/>
                      <a:pt x="12764" y="2304"/>
                    </a:cubicBezTo>
                    <a:cubicBezTo>
                      <a:pt x="12535" y="2304"/>
                      <a:pt x="12326" y="2418"/>
                      <a:pt x="12117" y="2532"/>
                    </a:cubicBezTo>
                    <a:cubicBezTo>
                      <a:pt x="12060" y="2570"/>
                      <a:pt x="12003" y="2608"/>
                      <a:pt x="11946" y="2646"/>
                    </a:cubicBezTo>
                    <a:cubicBezTo>
                      <a:pt x="11755" y="2760"/>
                      <a:pt x="11546" y="2836"/>
                      <a:pt x="11356" y="2932"/>
                    </a:cubicBezTo>
                    <a:cubicBezTo>
                      <a:pt x="10709" y="3198"/>
                      <a:pt x="10044" y="3407"/>
                      <a:pt x="9378" y="3635"/>
                    </a:cubicBezTo>
                    <a:cubicBezTo>
                      <a:pt x="9036" y="3769"/>
                      <a:pt x="7875" y="4130"/>
                      <a:pt x="7799" y="4586"/>
                    </a:cubicBezTo>
                    <a:cubicBezTo>
                      <a:pt x="8027" y="3103"/>
                      <a:pt x="8636" y="1695"/>
                      <a:pt x="9682" y="611"/>
                    </a:cubicBezTo>
                    <a:cubicBezTo>
                      <a:pt x="9834" y="459"/>
                      <a:pt x="9987" y="326"/>
                      <a:pt x="10120" y="174"/>
                    </a:cubicBezTo>
                    <a:cubicBezTo>
                      <a:pt x="10139" y="155"/>
                      <a:pt x="10177" y="136"/>
                      <a:pt x="10177" y="98"/>
                    </a:cubicBezTo>
                    <a:cubicBezTo>
                      <a:pt x="10177" y="21"/>
                      <a:pt x="10082" y="2"/>
                      <a:pt x="10025" y="2"/>
                    </a:cubicBezTo>
                    <a:cubicBezTo>
                      <a:pt x="9999" y="1"/>
                      <a:pt x="9974" y="1"/>
                      <a:pt x="99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1" name="Google Shape;1363;p24">
                <a:extLst>
                  <a:ext uri="{FF2B5EF4-FFF2-40B4-BE49-F238E27FC236}">
                    <a16:creationId xmlns:a16="http://schemas.microsoft.com/office/drawing/2014/main" id="{55F58DEB-3B02-4018-B209-FA16E6C00B83}"/>
                  </a:ext>
                </a:extLst>
              </p:cNvPr>
              <p:cNvSpPr/>
              <p:nvPr/>
            </p:nvSpPr>
            <p:spPr>
              <a:xfrm>
                <a:off x="5034616" y="11412237"/>
                <a:ext cx="1423289" cy="1185084"/>
              </a:xfrm>
              <a:custGeom>
                <a:avLst/>
                <a:gdLst/>
                <a:ahLst/>
                <a:cxnLst/>
                <a:rect l="l" t="t" r="r" b="b"/>
                <a:pathLst>
                  <a:path w="22998" h="19149" extrusionOk="0">
                    <a:moveTo>
                      <a:pt x="8533" y="0"/>
                    </a:moveTo>
                    <a:cubicBezTo>
                      <a:pt x="7868" y="0"/>
                      <a:pt x="7197" y="154"/>
                      <a:pt x="6582" y="363"/>
                    </a:cubicBezTo>
                    <a:cubicBezTo>
                      <a:pt x="5041" y="857"/>
                      <a:pt x="3634" y="1751"/>
                      <a:pt x="2550" y="2931"/>
                    </a:cubicBezTo>
                    <a:cubicBezTo>
                      <a:pt x="1713" y="3825"/>
                      <a:pt x="1085" y="4852"/>
                      <a:pt x="667" y="5974"/>
                    </a:cubicBezTo>
                    <a:cubicBezTo>
                      <a:pt x="305" y="6906"/>
                      <a:pt x="96" y="7895"/>
                      <a:pt x="39" y="8884"/>
                    </a:cubicBezTo>
                    <a:cubicBezTo>
                      <a:pt x="20" y="9055"/>
                      <a:pt x="20" y="9227"/>
                      <a:pt x="20" y="9398"/>
                    </a:cubicBezTo>
                    <a:cubicBezTo>
                      <a:pt x="1" y="10178"/>
                      <a:pt x="96" y="10957"/>
                      <a:pt x="267" y="11718"/>
                    </a:cubicBezTo>
                    <a:lnTo>
                      <a:pt x="267" y="11737"/>
                    </a:lnTo>
                    <a:cubicBezTo>
                      <a:pt x="381" y="12175"/>
                      <a:pt x="514" y="12593"/>
                      <a:pt x="667" y="13031"/>
                    </a:cubicBezTo>
                    <a:cubicBezTo>
                      <a:pt x="819" y="13411"/>
                      <a:pt x="1009" y="13773"/>
                      <a:pt x="1199" y="14115"/>
                    </a:cubicBezTo>
                    <a:cubicBezTo>
                      <a:pt x="1960" y="15599"/>
                      <a:pt x="3101" y="16835"/>
                      <a:pt x="4718" y="17634"/>
                    </a:cubicBezTo>
                    <a:cubicBezTo>
                      <a:pt x="4851" y="17710"/>
                      <a:pt x="5003" y="17786"/>
                      <a:pt x="5137" y="17862"/>
                    </a:cubicBezTo>
                    <a:cubicBezTo>
                      <a:pt x="5308" y="17938"/>
                      <a:pt x="5460" y="18014"/>
                      <a:pt x="5631" y="18090"/>
                    </a:cubicBezTo>
                    <a:cubicBezTo>
                      <a:pt x="7330" y="18855"/>
                      <a:pt x="9059" y="19149"/>
                      <a:pt x="10859" y="19149"/>
                    </a:cubicBezTo>
                    <a:cubicBezTo>
                      <a:pt x="11074" y="19149"/>
                      <a:pt x="11291" y="19145"/>
                      <a:pt x="11509" y="19136"/>
                    </a:cubicBezTo>
                    <a:cubicBezTo>
                      <a:pt x="11726" y="19145"/>
                      <a:pt x="11943" y="19149"/>
                      <a:pt x="12158" y="19149"/>
                    </a:cubicBezTo>
                    <a:cubicBezTo>
                      <a:pt x="13958" y="19149"/>
                      <a:pt x="15685" y="18855"/>
                      <a:pt x="17367" y="18090"/>
                    </a:cubicBezTo>
                    <a:lnTo>
                      <a:pt x="17386" y="18090"/>
                    </a:lnTo>
                    <a:cubicBezTo>
                      <a:pt x="17557" y="18014"/>
                      <a:pt x="17709" y="17938"/>
                      <a:pt x="17881" y="17862"/>
                    </a:cubicBezTo>
                    <a:cubicBezTo>
                      <a:pt x="18014" y="17786"/>
                      <a:pt x="18166" y="17710"/>
                      <a:pt x="18299" y="17634"/>
                    </a:cubicBezTo>
                    <a:cubicBezTo>
                      <a:pt x="19916" y="16835"/>
                      <a:pt x="21057" y="15599"/>
                      <a:pt x="21799" y="14115"/>
                    </a:cubicBezTo>
                    <a:cubicBezTo>
                      <a:pt x="22008" y="13773"/>
                      <a:pt x="22179" y="13411"/>
                      <a:pt x="22331" y="13031"/>
                    </a:cubicBezTo>
                    <a:cubicBezTo>
                      <a:pt x="22503" y="12612"/>
                      <a:pt x="22636" y="12175"/>
                      <a:pt x="22731" y="11737"/>
                    </a:cubicBezTo>
                    <a:cubicBezTo>
                      <a:pt x="22921" y="10976"/>
                      <a:pt x="22997" y="10178"/>
                      <a:pt x="22997" y="9379"/>
                    </a:cubicBezTo>
                    <a:cubicBezTo>
                      <a:pt x="22997" y="8903"/>
                      <a:pt x="22940" y="8409"/>
                      <a:pt x="22864" y="7933"/>
                    </a:cubicBezTo>
                    <a:cubicBezTo>
                      <a:pt x="22769" y="7267"/>
                      <a:pt x="22579" y="6602"/>
                      <a:pt x="22350" y="5974"/>
                    </a:cubicBezTo>
                    <a:cubicBezTo>
                      <a:pt x="21666" y="4167"/>
                      <a:pt x="20429" y="2626"/>
                      <a:pt x="18794" y="1618"/>
                    </a:cubicBezTo>
                    <a:cubicBezTo>
                      <a:pt x="17919" y="1067"/>
                      <a:pt x="16968" y="610"/>
                      <a:pt x="15978" y="344"/>
                    </a:cubicBezTo>
                    <a:cubicBezTo>
                      <a:pt x="15541" y="230"/>
                      <a:pt x="14951" y="97"/>
                      <a:pt x="14362" y="97"/>
                    </a:cubicBezTo>
                    <a:cubicBezTo>
                      <a:pt x="13924" y="97"/>
                      <a:pt x="13506" y="154"/>
                      <a:pt x="13182" y="344"/>
                    </a:cubicBezTo>
                    <a:lnTo>
                      <a:pt x="13087" y="401"/>
                    </a:lnTo>
                    <a:cubicBezTo>
                      <a:pt x="13049" y="439"/>
                      <a:pt x="12992" y="477"/>
                      <a:pt x="12954" y="515"/>
                    </a:cubicBezTo>
                    <a:cubicBezTo>
                      <a:pt x="12878" y="572"/>
                      <a:pt x="12821" y="629"/>
                      <a:pt x="12764" y="686"/>
                    </a:cubicBezTo>
                    <a:lnTo>
                      <a:pt x="12688" y="743"/>
                    </a:lnTo>
                    <a:cubicBezTo>
                      <a:pt x="12593" y="781"/>
                      <a:pt x="12498" y="800"/>
                      <a:pt x="12383" y="819"/>
                    </a:cubicBezTo>
                    <a:cubicBezTo>
                      <a:pt x="12274" y="829"/>
                      <a:pt x="12165" y="834"/>
                      <a:pt x="12056" y="834"/>
                    </a:cubicBezTo>
                    <a:cubicBezTo>
                      <a:pt x="11728" y="834"/>
                      <a:pt x="11404" y="791"/>
                      <a:pt x="11090" y="705"/>
                    </a:cubicBezTo>
                    <a:cubicBezTo>
                      <a:pt x="10805" y="629"/>
                      <a:pt x="10538" y="515"/>
                      <a:pt x="10272" y="401"/>
                    </a:cubicBezTo>
                    <a:lnTo>
                      <a:pt x="10196" y="382"/>
                    </a:lnTo>
                    <a:cubicBezTo>
                      <a:pt x="10101" y="344"/>
                      <a:pt x="9987" y="287"/>
                      <a:pt x="9892" y="249"/>
                    </a:cubicBezTo>
                    <a:cubicBezTo>
                      <a:pt x="9816" y="230"/>
                      <a:pt x="9740" y="211"/>
                      <a:pt x="9664" y="173"/>
                    </a:cubicBezTo>
                    <a:lnTo>
                      <a:pt x="9606" y="154"/>
                    </a:lnTo>
                    <a:cubicBezTo>
                      <a:pt x="9257" y="46"/>
                      <a:pt x="8896" y="0"/>
                      <a:pt x="85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364;p24">
                <a:extLst>
                  <a:ext uri="{FF2B5EF4-FFF2-40B4-BE49-F238E27FC236}">
                    <a16:creationId xmlns:a16="http://schemas.microsoft.com/office/drawing/2014/main" id="{4B799ECD-898A-4A69-9B49-E43130229B35}"/>
                  </a:ext>
                </a:extLst>
              </p:cNvPr>
              <p:cNvSpPr/>
              <p:nvPr/>
            </p:nvSpPr>
            <p:spPr>
              <a:xfrm>
                <a:off x="5193609" y="11839581"/>
                <a:ext cx="130706" cy="63682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029" extrusionOk="0">
                    <a:moveTo>
                      <a:pt x="636" y="1"/>
                    </a:moveTo>
                    <a:cubicBezTo>
                      <a:pt x="0" y="1"/>
                      <a:pt x="26" y="613"/>
                      <a:pt x="513" y="857"/>
                    </a:cubicBezTo>
                    <a:cubicBezTo>
                      <a:pt x="894" y="1028"/>
                      <a:pt x="1350" y="990"/>
                      <a:pt x="1769" y="1028"/>
                    </a:cubicBezTo>
                    <a:cubicBezTo>
                      <a:pt x="1902" y="1028"/>
                      <a:pt x="2111" y="952"/>
                      <a:pt x="2054" y="781"/>
                    </a:cubicBezTo>
                    <a:lnTo>
                      <a:pt x="2035" y="705"/>
                    </a:lnTo>
                    <a:cubicBezTo>
                      <a:pt x="1997" y="667"/>
                      <a:pt x="1978" y="648"/>
                      <a:pt x="1940" y="610"/>
                    </a:cubicBezTo>
                    <a:cubicBezTo>
                      <a:pt x="1578" y="305"/>
                      <a:pt x="1141" y="20"/>
                      <a:pt x="665" y="1"/>
                    </a:cubicBezTo>
                    <a:cubicBezTo>
                      <a:pt x="656" y="1"/>
                      <a:pt x="646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1365;p24">
                <a:extLst>
                  <a:ext uri="{FF2B5EF4-FFF2-40B4-BE49-F238E27FC236}">
                    <a16:creationId xmlns:a16="http://schemas.microsoft.com/office/drawing/2014/main" id="{435398FD-6266-4067-AFBB-F33F53E295D6}"/>
                  </a:ext>
                </a:extLst>
              </p:cNvPr>
              <p:cNvSpPr/>
              <p:nvPr/>
            </p:nvSpPr>
            <p:spPr>
              <a:xfrm>
                <a:off x="5168853" y="11955809"/>
                <a:ext cx="141289" cy="5662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915" extrusionOk="0">
                    <a:moveTo>
                      <a:pt x="924" y="0"/>
                    </a:moveTo>
                    <a:cubicBezTo>
                      <a:pt x="838" y="0"/>
                      <a:pt x="752" y="8"/>
                      <a:pt x="666" y="25"/>
                    </a:cubicBezTo>
                    <a:cubicBezTo>
                      <a:pt x="0" y="139"/>
                      <a:pt x="152" y="748"/>
                      <a:pt x="685" y="881"/>
                    </a:cubicBezTo>
                    <a:cubicBezTo>
                      <a:pt x="790" y="905"/>
                      <a:pt x="895" y="914"/>
                      <a:pt x="1002" y="914"/>
                    </a:cubicBezTo>
                    <a:cubicBezTo>
                      <a:pt x="1320" y="914"/>
                      <a:pt x="1641" y="829"/>
                      <a:pt x="1940" y="786"/>
                    </a:cubicBezTo>
                    <a:cubicBezTo>
                      <a:pt x="2074" y="767"/>
                      <a:pt x="2283" y="634"/>
                      <a:pt x="2188" y="482"/>
                    </a:cubicBezTo>
                    <a:lnTo>
                      <a:pt x="2150" y="425"/>
                    </a:lnTo>
                    <a:cubicBezTo>
                      <a:pt x="2112" y="406"/>
                      <a:pt x="2074" y="368"/>
                      <a:pt x="2036" y="348"/>
                    </a:cubicBezTo>
                    <a:cubicBezTo>
                      <a:pt x="1693" y="162"/>
                      <a:pt x="1312" y="0"/>
                      <a:pt x="9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8" name="Google Shape;1366;p24">
                <a:extLst>
                  <a:ext uri="{FF2B5EF4-FFF2-40B4-BE49-F238E27FC236}">
                    <a16:creationId xmlns:a16="http://schemas.microsoft.com/office/drawing/2014/main" id="{53457285-8A49-477F-AFA0-66BE115C57F3}"/>
                  </a:ext>
                </a:extLst>
              </p:cNvPr>
              <p:cNvSpPr/>
              <p:nvPr/>
            </p:nvSpPr>
            <p:spPr>
              <a:xfrm>
                <a:off x="5189772" y="12058297"/>
                <a:ext cx="136895" cy="67272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1087" extrusionOk="0">
                    <a:moveTo>
                      <a:pt x="1673" y="1"/>
                    </a:moveTo>
                    <a:cubicBezTo>
                      <a:pt x="1256" y="1"/>
                      <a:pt x="825" y="63"/>
                      <a:pt x="480" y="309"/>
                    </a:cubicBezTo>
                    <a:cubicBezTo>
                      <a:pt x="1" y="652"/>
                      <a:pt x="261" y="1087"/>
                      <a:pt x="721" y="1087"/>
                    </a:cubicBezTo>
                    <a:cubicBezTo>
                      <a:pt x="771" y="1087"/>
                      <a:pt x="825" y="1081"/>
                      <a:pt x="880" y="1070"/>
                    </a:cubicBezTo>
                    <a:cubicBezTo>
                      <a:pt x="1298" y="975"/>
                      <a:pt x="1640" y="671"/>
                      <a:pt x="1983" y="442"/>
                    </a:cubicBezTo>
                    <a:cubicBezTo>
                      <a:pt x="2078" y="366"/>
                      <a:pt x="2211" y="157"/>
                      <a:pt x="2059" y="62"/>
                    </a:cubicBezTo>
                    <a:lnTo>
                      <a:pt x="2002" y="24"/>
                    </a:lnTo>
                    <a:cubicBezTo>
                      <a:pt x="1964" y="24"/>
                      <a:pt x="1907" y="24"/>
                      <a:pt x="1869" y="5"/>
                    </a:cubicBezTo>
                    <a:cubicBezTo>
                      <a:pt x="1804" y="2"/>
                      <a:pt x="1739" y="1"/>
                      <a:pt x="16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1367;p24">
                <a:extLst>
                  <a:ext uri="{FF2B5EF4-FFF2-40B4-BE49-F238E27FC236}">
                    <a16:creationId xmlns:a16="http://schemas.microsoft.com/office/drawing/2014/main" id="{90EF79B4-F2AE-4A34-85BE-B7568243C699}"/>
                  </a:ext>
                </a:extLst>
              </p:cNvPr>
              <p:cNvSpPr/>
              <p:nvPr/>
            </p:nvSpPr>
            <p:spPr>
              <a:xfrm>
                <a:off x="5254074" y="12152740"/>
                <a:ext cx="129097" cy="77545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53" extrusionOk="0">
                    <a:moveTo>
                      <a:pt x="1724" y="1"/>
                    </a:moveTo>
                    <a:cubicBezTo>
                      <a:pt x="1248" y="58"/>
                      <a:pt x="735" y="172"/>
                      <a:pt x="392" y="514"/>
                    </a:cubicBezTo>
                    <a:cubicBezTo>
                      <a:pt x="1" y="890"/>
                      <a:pt x="254" y="1253"/>
                      <a:pt x="642" y="1253"/>
                    </a:cubicBezTo>
                    <a:cubicBezTo>
                      <a:pt x="725" y="1253"/>
                      <a:pt x="815" y="1236"/>
                      <a:pt x="906" y="1199"/>
                    </a:cubicBezTo>
                    <a:cubicBezTo>
                      <a:pt x="1305" y="1047"/>
                      <a:pt x="1591" y="685"/>
                      <a:pt x="1895" y="419"/>
                    </a:cubicBezTo>
                    <a:cubicBezTo>
                      <a:pt x="1990" y="324"/>
                      <a:pt x="2085" y="96"/>
                      <a:pt x="1914" y="20"/>
                    </a:cubicBezTo>
                    <a:lnTo>
                      <a:pt x="18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368;p24">
                <a:extLst>
                  <a:ext uri="{FF2B5EF4-FFF2-40B4-BE49-F238E27FC236}">
                    <a16:creationId xmlns:a16="http://schemas.microsoft.com/office/drawing/2014/main" id="{F01A709A-AA6F-4D4C-821E-DA8562FE2BC1}"/>
                  </a:ext>
                </a:extLst>
              </p:cNvPr>
              <p:cNvSpPr/>
              <p:nvPr/>
            </p:nvSpPr>
            <p:spPr>
              <a:xfrm>
                <a:off x="5348950" y="12235176"/>
                <a:ext cx="107189" cy="969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566" extrusionOk="0">
                    <a:moveTo>
                      <a:pt x="1484" y="0"/>
                    </a:moveTo>
                    <a:cubicBezTo>
                      <a:pt x="1427" y="19"/>
                      <a:pt x="1389" y="38"/>
                      <a:pt x="1351" y="38"/>
                    </a:cubicBezTo>
                    <a:cubicBezTo>
                      <a:pt x="913" y="228"/>
                      <a:pt x="457" y="476"/>
                      <a:pt x="229" y="894"/>
                    </a:cubicBezTo>
                    <a:cubicBezTo>
                      <a:pt x="0" y="1310"/>
                      <a:pt x="208" y="1566"/>
                      <a:pt x="511" y="1566"/>
                    </a:cubicBezTo>
                    <a:cubicBezTo>
                      <a:pt x="637" y="1566"/>
                      <a:pt x="779" y="1522"/>
                      <a:pt x="913" y="1427"/>
                    </a:cubicBezTo>
                    <a:cubicBezTo>
                      <a:pt x="1237" y="1160"/>
                      <a:pt x="1427" y="742"/>
                      <a:pt x="1636" y="380"/>
                    </a:cubicBezTo>
                    <a:cubicBezTo>
                      <a:pt x="1693" y="266"/>
                      <a:pt x="1731" y="38"/>
                      <a:pt x="15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369;p24">
                <a:extLst>
                  <a:ext uri="{FF2B5EF4-FFF2-40B4-BE49-F238E27FC236}">
                    <a16:creationId xmlns:a16="http://schemas.microsoft.com/office/drawing/2014/main" id="{7D5BB34A-76E1-4BB3-8B49-709F6B00F7A5}"/>
                  </a:ext>
                </a:extLst>
              </p:cNvPr>
              <p:cNvSpPr/>
              <p:nvPr/>
            </p:nvSpPr>
            <p:spPr>
              <a:xfrm>
                <a:off x="5457070" y="12283326"/>
                <a:ext cx="81444" cy="112573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819" extrusionOk="0">
                    <a:moveTo>
                      <a:pt x="1125" y="1"/>
                    </a:moveTo>
                    <a:cubicBezTo>
                      <a:pt x="1119" y="1"/>
                      <a:pt x="1113" y="1"/>
                      <a:pt x="1107" y="2"/>
                    </a:cubicBezTo>
                    <a:lnTo>
                      <a:pt x="1031" y="40"/>
                    </a:lnTo>
                    <a:cubicBezTo>
                      <a:pt x="992" y="59"/>
                      <a:pt x="954" y="78"/>
                      <a:pt x="916" y="97"/>
                    </a:cubicBezTo>
                    <a:cubicBezTo>
                      <a:pt x="555" y="401"/>
                      <a:pt x="194" y="782"/>
                      <a:pt x="79" y="1238"/>
                    </a:cubicBezTo>
                    <a:cubicBezTo>
                      <a:pt x="0" y="1623"/>
                      <a:pt x="183" y="1819"/>
                      <a:pt x="417" y="1819"/>
                    </a:cubicBezTo>
                    <a:cubicBezTo>
                      <a:pt x="576" y="1819"/>
                      <a:pt x="759" y="1728"/>
                      <a:pt x="897" y="1543"/>
                    </a:cubicBezTo>
                    <a:cubicBezTo>
                      <a:pt x="1145" y="1200"/>
                      <a:pt x="1202" y="744"/>
                      <a:pt x="1297" y="344"/>
                    </a:cubicBezTo>
                    <a:cubicBezTo>
                      <a:pt x="1315" y="234"/>
                      <a:pt x="1281" y="1"/>
                      <a:pt x="1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370;p24">
                <a:extLst>
                  <a:ext uri="{FF2B5EF4-FFF2-40B4-BE49-F238E27FC236}">
                    <a16:creationId xmlns:a16="http://schemas.microsoft.com/office/drawing/2014/main" id="{4A0DA956-123B-4CB2-A2D8-6E4C82619CFC}"/>
                  </a:ext>
                </a:extLst>
              </p:cNvPr>
              <p:cNvSpPr/>
              <p:nvPr/>
            </p:nvSpPr>
            <p:spPr>
              <a:xfrm>
                <a:off x="5248937" y="11745200"/>
                <a:ext cx="116225" cy="82558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334" extrusionOk="0">
                    <a:moveTo>
                      <a:pt x="491" y="1"/>
                    </a:moveTo>
                    <a:cubicBezTo>
                      <a:pt x="64" y="1"/>
                      <a:pt x="0" y="511"/>
                      <a:pt x="361" y="822"/>
                    </a:cubicBezTo>
                    <a:cubicBezTo>
                      <a:pt x="665" y="1108"/>
                      <a:pt x="1122" y="1184"/>
                      <a:pt x="1521" y="1317"/>
                    </a:cubicBezTo>
                    <a:cubicBezTo>
                      <a:pt x="1552" y="1327"/>
                      <a:pt x="1593" y="1333"/>
                      <a:pt x="1636" y="1333"/>
                    </a:cubicBezTo>
                    <a:cubicBezTo>
                      <a:pt x="1750" y="1333"/>
                      <a:pt x="1878" y="1289"/>
                      <a:pt x="1864" y="1165"/>
                    </a:cubicBezTo>
                    <a:lnTo>
                      <a:pt x="1864" y="1089"/>
                    </a:lnTo>
                    <a:cubicBezTo>
                      <a:pt x="1845" y="1051"/>
                      <a:pt x="1807" y="1012"/>
                      <a:pt x="1788" y="974"/>
                    </a:cubicBezTo>
                    <a:cubicBezTo>
                      <a:pt x="1521" y="575"/>
                      <a:pt x="1179" y="195"/>
                      <a:pt x="723" y="42"/>
                    </a:cubicBezTo>
                    <a:cubicBezTo>
                      <a:pt x="636" y="14"/>
                      <a:pt x="559" y="1"/>
                      <a:pt x="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371;p24">
                <a:extLst>
                  <a:ext uri="{FF2B5EF4-FFF2-40B4-BE49-F238E27FC236}">
                    <a16:creationId xmlns:a16="http://schemas.microsoft.com/office/drawing/2014/main" id="{D442C25A-7555-4805-8978-66EF3D0633F3}"/>
                  </a:ext>
                </a:extLst>
              </p:cNvPr>
              <p:cNvSpPr/>
              <p:nvPr/>
            </p:nvSpPr>
            <p:spPr>
              <a:xfrm>
                <a:off x="5336882" y="11662269"/>
                <a:ext cx="99268" cy="10131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37" extrusionOk="0">
                    <a:moveTo>
                      <a:pt x="460" y="0"/>
                    </a:moveTo>
                    <a:cubicBezTo>
                      <a:pt x="136" y="0"/>
                      <a:pt x="0" y="409"/>
                      <a:pt x="234" y="774"/>
                    </a:cubicBezTo>
                    <a:cubicBezTo>
                      <a:pt x="462" y="1116"/>
                      <a:pt x="880" y="1325"/>
                      <a:pt x="1223" y="1573"/>
                    </a:cubicBezTo>
                    <a:cubicBezTo>
                      <a:pt x="1268" y="1609"/>
                      <a:pt x="1349" y="1637"/>
                      <a:pt x="1425" y="1637"/>
                    </a:cubicBezTo>
                    <a:cubicBezTo>
                      <a:pt x="1507" y="1637"/>
                      <a:pt x="1583" y="1605"/>
                      <a:pt x="1603" y="1516"/>
                    </a:cubicBezTo>
                    <a:lnTo>
                      <a:pt x="1603" y="1439"/>
                    </a:lnTo>
                    <a:cubicBezTo>
                      <a:pt x="1603" y="1401"/>
                      <a:pt x="1584" y="1344"/>
                      <a:pt x="1584" y="1306"/>
                    </a:cubicBezTo>
                    <a:cubicBezTo>
                      <a:pt x="1413" y="850"/>
                      <a:pt x="1204" y="393"/>
                      <a:pt x="804" y="127"/>
                    </a:cubicBezTo>
                    <a:cubicBezTo>
                      <a:pt x="675" y="38"/>
                      <a:pt x="559" y="0"/>
                      <a:pt x="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7" name="Google Shape;1372;p24">
                <a:extLst>
                  <a:ext uri="{FF2B5EF4-FFF2-40B4-BE49-F238E27FC236}">
                    <a16:creationId xmlns:a16="http://schemas.microsoft.com/office/drawing/2014/main" id="{EB83E829-E118-4B15-A74E-E69AAAD670F7}"/>
                  </a:ext>
                </a:extLst>
              </p:cNvPr>
              <p:cNvSpPr/>
              <p:nvPr/>
            </p:nvSpPr>
            <p:spPr>
              <a:xfrm>
                <a:off x="5454842" y="11600689"/>
                <a:ext cx="82496" cy="112078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11" extrusionOk="0">
                    <a:moveTo>
                      <a:pt x="444" y="1"/>
                    </a:moveTo>
                    <a:cubicBezTo>
                      <a:pt x="168" y="1"/>
                      <a:pt x="1" y="343"/>
                      <a:pt x="135" y="704"/>
                    </a:cubicBezTo>
                    <a:cubicBezTo>
                      <a:pt x="287" y="1103"/>
                      <a:pt x="648" y="1388"/>
                      <a:pt x="933" y="1693"/>
                    </a:cubicBezTo>
                    <a:cubicBezTo>
                      <a:pt x="981" y="1752"/>
                      <a:pt x="1086" y="1811"/>
                      <a:pt x="1178" y="1811"/>
                    </a:cubicBezTo>
                    <a:cubicBezTo>
                      <a:pt x="1234" y="1811"/>
                      <a:pt x="1285" y="1789"/>
                      <a:pt x="1314" y="1731"/>
                    </a:cubicBezTo>
                    <a:lnTo>
                      <a:pt x="1333" y="1655"/>
                    </a:lnTo>
                    <a:cubicBezTo>
                      <a:pt x="1333" y="1617"/>
                      <a:pt x="1333" y="1560"/>
                      <a:pt x="1333" y="1521"/>
                    </a:cubicBezTo>
                    <a:cubicBezTo>
                      <a:pt x="1276" y="1046"/>
                      <a:pt x="1162" y="551"/>
                      <a:pt x="838" y="209"/>
                    </a:cubicBezTo>
                    <a:cubicBezTo>
                      <a:pt x="697" y="62"/>
                      <a:pt x="560" y="1"/>
                      <a:pt x="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1373;p24">
                <a:extLst>
                  <a:ext uri="{FF2B5EF4-FFF2-40B4-BE49-F238E27FC236}">
                    <a16:creationId xmlns:a16="http://schemas.microsoft.com/office/drawing/2014/main" id="{6592D537-8ED0-43BC-BA18-8BAE5B2AE066}"/>
                  </a:ext>
                </a:extLst>
              </p:cNvPr>
              <p:cNvSpPr/>
              <p:nvPr/>
            </p:nvSpPr>
            <p:spPr>
              <a:xfrm>
                <a:off x="6164708" y="11839581"/>
                <a:ext cx="130706" cy="63682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029" extrusionOk="0">
                    <a:moveTo>
                      <a:pt x="1476" y="1"/>
                    </a:moveTo>
                    <a:cubicBezTo>
                      <a:pt x="1466" y="1"/>
                      <a:pt x="1456" y="1"/>
                      <a:pt x="1447" y="1"/>
                    </a:cubicBezTo>
                    <a:cubicBezTo>
                      <a:pt x="971" y="20"/>
                      <a:pt x="534" y="305"/>
                      <a:pt x="172" y="610"/>
                    </a:cubicBezTo>
                    <a:cubicBezTo>
                      <a:pt x="134" y="648"/>
                      <a:pt x="115" y="667"/>
                      <a:pt x="77" y="705"/>
                    </a:cubicBezTo>
                    <a:lnTo>
                      <a:pt x="39" y="781"/>
                    </a:lnTo>
                    <a:cubicBezTo>
                      <a:pt x="1" y="952"/>
                      <a:pt x="210" y="1028"/>
                      <a:pt x="343" y="1028"/>
                    </a:cubicBezTo>
                    <a:cubicBezTo>
                      <a:pt x="762" y="990"/>
                      <a:pt x="1218" y="1028"/>
                      <a:pt x="1599" y="857"/>
                    </a:cubicBezTo>
                    <a:cubicBezTo>
                      <a:pt x="2086" y="613"/>
                      <a:pt x="2112" y="1"/>
                      <a:pt x="1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1374;p24">
                <a:extLst>
                  <a:ext uri="{FF2B5EF4-FFF2-40B4-BE49-F238E27FC236}">
                    <a16:creationId xmlns:a16="http://schemas.microsoft.com/office/drawing/2014/main" id="{C044095C-4F84-4A04-AB64-B469113DB92A}"/>
                  </a:ext>
                </a:extLst>
              </p:cNvPr>
              <p:cNvSpPr/>
              <p:nvPr/>
            </p:nvSpPr>
            <p:spPr>
              <a:xfrm>
                <a:off x="6178881" y="11955809"/>
                <a:ext cx="141289" cy="56627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915" extrusionOk="0">
                    <a:moveTo>
                      <a:pt x="1359" y="0"/>
                    </a:moveTo>
                    <a:cubicBezTo>
                      <a:pt x="971" y="0"/>
                      <a:pt x="590" y="162"/>
                      <a:pt x="247" y="348"/>
                    </a:cubicBezTo>
                    <a:cubicBezTo>
                      <a:pt x="209" y="368"/>
                      <a:pt x="171" y="406"/>
                      <a:pt x="133" y="425"/>
                    </a:cubicBezTo>
                    <a:lnTo>
                      <a:pt x="95" y="482"/>
                    </a:lnTo>
                    <a:cubicBezTo>
                      <a:pt x="0" y="634"/>
                      <a:pt x="209" y="767"/>
                      <a:pt x="343" y="786"/>
                    </a:cubicBezTo>
                    <a:cubicBezTo>
                      <a:pt x="642" y="829"/>
                      <a:pt x="963" y="914"/>
                      <a:pt x="1281" y="914"/>
                    </a:cubicBezTo>
                    <a:cubicBezTo>
                      <a:pt x="1388" y="914"/>
                      <a:pt x="1493" y="905"/>
                      <a:pt x="1598" y="881"/>
                    </a:cubicBezTo>
                    <a:cubicBezTo>
                      <a:pt x="2131" y="748"/>
                      <a:pt x="2283" y="139"/>
                      <a:pt x="1617" y="25"/>
                    </a:cubicBezTo>
                    <a:cubicBezTo>
                      <a:pt x="1531" y="8"/>
                      <a:pt x="1445" y="0"/>
                      <a:pt x="1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375;p24">
                <a:extLst>
                  <a:ext uri="{FF2B5EF4-FFF2-40B4-BE49-F238E27FC236}">
                    <a16:creationId xmlns:a16="http://schemas.microsoft.com/office/drawing/2014/main" id="{BDC05B34-CC6A-48E5-BAC6-0DC7797A466A}"/>
                  </a:ext>
                </a:extLst>
              </p:cNvPr>
              <p:cNvSpPr/>
              <p:nvPr/>
            </p:nvSpPr>
            <p:spPr>
              <a:xfrm>
                <a:off x="6162357" y="12058297"/>
                <a:ext cx="136895" cy="67272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1087" extrusionOk="0">
                    <a:moveTo>
                      <a:pt x="539" y="1"/>
                    </a:moveTo>
                    <a:cubicBezTo>
                      <a:pt x="473" y="1"/>
                      <a:pt x="408" y="2"/>
                      <a:pt x="343" y="5"/>
                    </a:cubicBezTo>
                    <a:cubicBezTo>
                      <a:pt x="305" y="24"/>
                      <a:pt x="248" y="24"/>
                      <a:pt x="210" y="24"/>
                    </a:cubicBezTo>
                    <a:lnTo>
                      <a:pt x="153" y="62"/>
                    </a:lnTo>
                    <a:cubicBezTo>
                      <a:pt x="1" y="157"/>
                      <a:pt x="134" y="366"/>
                      <a:pt x="229" y="442"/>
                    </a:cubicBezTo>
                    <a:cubicBezTo>
                      <a:pt x="572" y="671"/>
                      <a:pt x="914" y="975"/>
                      <a:pt x="1332" y="1070"/>
                    </a:cubicBezTo>
                    <a:cubicBezTo>
                      <a:pt x="1385" y="1081"/>
                      <a:pt x="1437" y="1087"/>
                      <a:pt x="1487" y="1087"/>
                    </a:cubicBezTo>
                    <a:cubicBezTo>
                      <a:pt x="1935" y="1087"/>
                      <a:pt x="2211" y="652"/>
                      <a:pt x="1732" y="309"/>
                    </a:cubicBezTo>
                    <a:cubicBezTo>
                      <a:pt x="1387" y="63"/>
                      <a:pt x="956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3" name="Google Shape;1376;p24">
                <a:extLst>
                  <a:ext uri="{FF2B5EF4-FFF2-40B4-BE49-F238E27FC236}">
                    <a16:creationId xmlns:a16="http://schemas.microsoft.com/office/drawing/2014/main" id="{ED067150-7594-4D9A-897A-4CD052B8BF9D}"/>
                  </a:ext>
                </a:extLst>
              </p:cNvPr>
              <p:cNvSpPr/>
              <p:nvPr/>
            </p:nvSpPr>
            <p:spPr>
              <a:xfrm>
                <a:off x="6105852" y="12152740"/>
                <a:ext cx="129097" cy="77545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253" extrusionOk="0">
                    <a:moveTo>
                      <a:pt x="229" y="1"/>
                    </a:moveTo>
                    <a:lnTo>
                      <a:pt x="172" y="20"/>
                    </a:lnTo>
                    <a:cubicBezTo>
                      <a:pt x="1" y="96"/>
                      <a:pt x="96" y="324"/>
                      <a:pt x="191" y="419"/>
                    </a:cubicBezTo>
                    <a:cubicBezTo>
                      <a:pt x="495" y="685"/>
                      <a:pt x="781" y="1047"/>
                      <a:pt x="1180" y="1199"/>
                    </a:cubicBezTo>
                    <a:cubicBezTo>
                      <a:pt x="1271" y="1236"/>
                      <a:pt x="1361" y="1253"/>
                      <a:pt x="1444" y="1253"/>
                    </a:cubicBezTo>
                    <a:cubicBezTo>
                      <a:pt x="1832" y="1253"/>
                      <a:pt x="2085" y="890"/>
                      <a:pt x="1694" y="514"/>
                    </a:cubicBezTo>
                    <a:cubicBezTo>
                      <a:pt x="1351" y="172"/>
                      <a:pt x="838" y="58"/>
                      <a:pt x="3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377;p24">
                <a:extLst>
                  <a:ext uri="{FF2B5EF4-FFF2-40B4-BE49-F238E27FC236}">
                    <a16:creationId xmlns:a16="http://schemas.microsoft.com/office/drawing/2014/main" id="{9EA84293-668C-4CAB-82CA-DDE2475E1DB7}"/>
                  </a:ext>
                </a:extLst>
              </p:cNvPr>
              <p:cNvSpPr/>
              <p:nvPr/>
            </p:nvSpPr>
            <p:spPr>
              <a:xfrm>
                <a:off x="6032885" y="12235176"/>
                <a:ext cx="107189" cy="96916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566" extrusionOk="0">
                    <a:moveTo>
                      <a:pt x="191" y="0"/>
                    </a:moveTo>
                    <a:cubicBezTo>
                      <a:pt x="1" y="38"/>
                      <a:pt x="39" y="266"/>
                      <a:pt x="96" y="380"/>
                    </a:cubicBezTo>
                    <a:cubicBezTo>
                      <a:pt x="305" y="742"/>
                      <a:pt x="476" y="1160"/>
                      <a:pt x="818" y="1427"/>
                    </a:cubicBezTo>
                    <a:cubicBezTo>
                      <a:pt x="953" y="1522"/>
                      <a:pt x="1095" y="1566"/>
                      <a:pt x="1221" y="1566"/>
                    </a:cubicBezTo>
                    <a:cubicBezTo>
                      <a:pt x="1524" y="1566"/>
                      <a:pt x="1732" y="1310"/>
                      <a:pt x="1503" y="894"/>
                    </a:cubicBezTo>
                    <a:cubicBezTo>
                      <a:pt x="1275" y="476"/>
                      <a:pt x="818" y="228"/>
                      <a:pt x="381" y="38"/>
                    </a:cubicBezTo>
                    <a:cubicBezTo>
                      <a:pt x="343" y="38"/>
                      <a:pt x="305" y="19"/>
                      <a:pt x="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378;p24">
                <a:extLst>
                  <a:ext uri="{FF2B5EF4-FFF2-40B4-BE49-F238E27FC236}">
                    <a16:creationId xmlns:a16="http://schemas.microsoft.com/office/drawing/2014/main" id="{22CD0643-E73E-4BA5-858A-05B0623326CA}"/>
                  </a:ext>
                </a:extLst>
              </p:cNvPr>
              <p:cNvSpPr/>
              <p:nvPr/>
            </p:nvSpPr>
            <p:spPr>
              <a:xfrm>
                <a:off x="5949397" y="12283326"/>
                <a:ext cx="82063" cy="112573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819" extrusionOk="0">
                    <a:moveTo>
                      <a:pt x="209" y="1"/>
                    </a:moveTo>
                    <a:cubicBezTo>
                      <a:pt x="52" y="1"/>
                      <a:pt x="1" y="234"/>
                      <a:pt x="37" y="344"/>
                    </a:cubicBezTo>
                    <a:cubicBezTo>
                      <a:pt x="132" y="744"/>
                      <a:pt x="189" y="1200"/>
                      <a:pt x="437" y="1543"/>
                    </a:cubicBezTo>
                    <a:cubicBezTo>
                      <a:pt x="575" y="1728"/>
                      <a:pt x="758" y="1819"/>
                      <a:pt x="916" y="1819"/>
                    </a:cubicBezTo>
                    <a:cubicBezTo>
                      <a:pt x="1147" y="1819"/>
                      <a:pt x="1326" y="1623"/>
                      <a:pt x="1235" y="1238"/>
                    </a:cubicBezTo>
                    <a:cubicBezTo>
                      <a:pt x="1140" y="782"/>
                      <a:pt x="779" y="401"/>
                      <a:pt x="399" y="97"/>
                    </a:cubicBezTo>
                    <a:cubicBezTo>
                      <a:pt x="380" y="78"/>
                      <a:pt x="341" y="59"/>
                      <a:pt x="303" y="40"/>
                    </a:cubicBezTo>
                    <a:lnTo>
                      <a:pt x="227" y="2"/>
                    </a:lnTo>
                    <a:cubicBezTo>
                      <a:pt x="221" y="1"/>
                      <a:pt x="215" y="1"/>
                      <a:pt x="2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6" name="Google Shape;1379;p24">
                <a:extLst>
                  <a:ext uri="{FF2B5EF4-FFF2-40B4-BE49-F238E27FC236}">
                    <a16:creationId xmlns:a16="http://schemas.microsoft.com/office/drawing/2014/main" id="{8B0886C8-CD74-4CEC-AEE1-65CA32987769}"/>
                  </a:ext>
                </a:extLst>
              </p:cNvPr>
              <p:cNvSpPr/>
              <p:nvPr/>
            </p:nvSpPr>
            <p:spPr>
              <a:xfrm>
                <a:off x="6123862" y="11745200"/>
                <a:ext cx="116225" cy="82558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334" extrusionOk="0">
                    <a:moveTo>
                      <a:pt x="1387" y="1"/>
                    </a:moveTo>
                    <a:cubicBezTo>
                      <a:pt x="1319" y="1"/>
                      <a:pt x="1242" y="14"/>
                      <a:pt x="1155" y="42"/>
                    </a:cubicBezTo>
                    <a:cubicBezTo>
                      <a:pt x="699" y="195"/>
                      <a:pt x="357" y="575"/>
                      <a:pt x="90" y="974"/>
                    </a:cubicBezTo>
                    <a:cubicBezTo>
                      <a:pt x="52" y="1012"/>
                      <a:pt x="33" y="1051"/>
                      <a:pt x="14" y="1089"/>
                    </a:cubicBezTo>
                    <a:lnTo>
                      <a:pt x="14" y="1165"/>
                    </a:lnTo>
                    <a:cubicBezTo>
                      <a:pt x="0" y="1289"/>
                      <a:pt x="128" y="1333"/>
                      <a:pt x="242" y="1333"/>
                    </a:cubicBezTo>
                    <a:cubicBezTo>
                      <a:pt x="285" y="1333"/>
                      <a:pt x="326" y="1327"/>
                      <a:pt x="357" y="1317"/>
                    </a:cubicBezTo>
                    <a:cubicBezTo>
                      <a:pt x="756" y="1184"/>
                      <a:pt x="1213" y="1108"/>
                      <a:pt x="1517" y="822"/>
                    </a:cubicBezTo>
                    <a:cubicBezTo>
                      <a:pt x="1878" y="511"/>
                      <a:pt x="1814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1380;p24">
                <a:extLst>
                  <a:ext uri="{FF2B5EF4-FFF2-40B4-BE49-F238E27FC236}">
                    <a16:creationId xmlns:a16="http://schemas.microsoft.com/office/drawing/2014/main" id="{1A37FC7F-1252-4362-A2FC-355C891C0A20}"/>
                  </a:ext>
                </a:extLst>
              </p:cNvPr>
              <p:cNvSpPr/>
              <p:nvPr/>
            </p:nvSpPr>
            <p:spPr>
              <a:xfrm>
                <a:off x="6052875" y="11662269"/>
                <a:ext cx="99268" cy="10131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37" extrusionOk="0">
                    <a:moveTo>
                      <a:pt x="1144" y="0"/>
                    </a:moveTo>
                    <a:cubicBezTo>
                      <a:pt x="1045" y="0"/>
                      <a:pt x="929" y="38"/>
                      <a:pt x="800" y="127"/>
                    </a:cubicBezTo>
                    <a:cubicBezTo>
                      <a:pt x="400" y="393"/>
                      <a:pt x="172" y="850"/>
                      <a:pt x="20" y="1306"/>
                    </a:cubicBezTo>
                    <a:cubicBezTo>
                      <a:pt x="20" y="1344"/>
                      <a:pt x="1" y="1401"/>
                      <a:pt x="1" y="1439"/>
                    </a:cubicBezTo>
                    <a:lnTo>
                      <a:pt x="1" y="1516"/>
                    </a:lnTo>
                    <a:cubicBezTo>
                      <a:pt x="21" y="1605"/>
                      <a:pt x="97" y="1637"/>
                      <a:pt x="179" y="1637"/>
                    </a:cubicBezTo>
                    <a:cubicBezTo>
                      <a:pt x="255" y="1637"/>
                      <a:pt x="336" y="1609"/>
                      <a:pt x="381" y="1573"/>
                    </a:cubicBezTo>
                    <a:cubicBezTo>
                      <a:pt x="724" y="1325"/>
                      <a:pt x="1142" y="1116"/>
                      <a:pt x="1370" y="774"/>
                    </a:cubicBezTo>
                    <a:cubicBezTo>
                      <a:pt x="1604" y="409"/>
                      <a:pt x="1468" y="0"/>
                      <a:pt x="11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381;p24">
                <a:extLst>
                  <a:ext uri="{FF2B5EF4-FFF2-40B4-BE49-F238E27FC236}">
                    <a16:creationId xmlns:a16="http://schemas.microsoft.com/office/drawing/2014/main" id="{B41FFD2A-3D99-4A99-AC30-7C4846DEB128}"/>
                  </a:ext>
                </a:extLst>
              </p:cNvPr>
              <p:cNvSpPr/>
              <p:nvPr/>
            </p:nvSpPr>
            <p:spPr>
              <a:xfrm>
                <a:off x="5951687" y="11600689"/>
                <a:ext cx="82496" cy="112078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811" extrusionOk="0">
                    <a:moveTo>
                      <a:pt x="889" y="1"/>
                    </a:moveTo>
                    <a:cubicBezTo>
                      <a:pt x="772" y="1"/>
                      <a:pt x="636" y="62"/>
                      <a:pt x="495" y="209"/>
                    </a:cubicBezTo>
                    <a:cubicBezTo>
                      <a:pt x="171" y="551"/>
                      <a:pt x="57" y="1046"/>
                      <a:pt x="0" y="1521"/>
                    </a:cubicBezTo>
                    <a:cubicBezTo>
                      <a:pt x="0" y="1560"/>
                      <a:pt x="0" y="1617"/>
                      <a:pt x="0" y="1655"/>
                    </a:cubicBezTo>
                    <a:lnTo>
                      <a:pt x="19" y="1731"/>
                    </a:lnTo>
                    <a:cubicBezTo>
                      <a:pt x="48" y="1789"/>
                      <a:pt x="99" y="1811"/>
                      <a:pt x="155" y="1811"/>
                    </a:cubicBezTo>
                    <a:cubicBezTo>
                      <a:pt x="247" y="1811"/>
                      <a:pt x="352" y="1752"/>
                      <a:pt x="400" y="1693"/>
                    </a:cubicBezTo>
                    <a:cubicBezTo>
                      <a:pt x="685" y="1388"/>
                      <a:pt x="1046" y="1103"/>
                      <a:pt x="1198" y="704"/>
                    </a:cubicBezTo>
                    <a:cubicBezTo>
                      <a:pt x="1332" y="343"/>
                      <a:pt x="1165" y="1"/>
                      <a:pt x="8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09" name="Google Shape;1515;p24">
              <a:extLst>
                <a:ext uri="{FF2B5EF4-FFF2-40B4-BE49-F238E27FC236}">
                  <a16:creationId xmlns:a16="http://schemas.microsoft.com/office/drawing/2014/main" id="{7E7C0267-7341-402C-8E2E-4F5266794B34}"/>
                </a:ext>
              </a:extLst>
            </p:cNvPr>
            <p:cNvGrpSpPr/>
            <p:nvPr/>
          </p:nvGrpSpPr>
          <p:grpSpPr>
            <a:xfrm>
              <a:off x="349106" y="17650869"/>
              <a:ext cx="277030" cy="493748"/>
              <a:chOff x="15356148" y="13387057"/>
              <a:chExt cx="1689281" cy="2536258"/>
            </a:xfrm>
          </p:grpSpPr>
          <p:sp>
            <p:nvSpPr>
              <p:cNvPr id="210" name="Google Shape;1516;p24">
                <a:extLst>
                  <a:ext uri="{FF2B5EF4-FFF2-40B4-BE49-F238E27FC236}">
                    <a16:creationId xmlns:a16="http://schemas.microsoft.com/office/drawing/2014/main" id="{A48DC31B-DB74-49A8-8459-0E787AB4AAD0}"/>
                  </a:ext>
                </a:extLst>
              </p:cNvPr>
              <p:cNvSpPr/>
              <p:nvPr/>
            </p:nvSpPr>
            <p:spPr>
              <a:xfrm>
                <a:off x="15722283" y="15163955"/>
                <a:ext cx="919401" cy="75936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12270" extrusionOk="0">
                    <a:moveTo>
                      <a:pt x="0" y="1"/>
                    </a:moveTo>
                    <a:lnTo>
                      <a:pt x="114" y="1294"/>
                    </a:lnTo>
                    <a:lnTo>
                      <a:pt x="133" y="1694"/>
                    </a:lnTo>
                    <a:lnTo>
                      <a:pt x="856" y="9777"/>
                    </a:lnTo>
                    <a:cubicBezTo>
                      <a:pt x="856" y="11147"/>
                      <a:pt x="3785" y="12269"/>
                      <a:pt x="7418" y="12269"/>
                    </a:cubicBezTo>
                    <a:cubicBezTo>
                      <a:pt x="11051" y="12269"/>
                      <a:pt x="13999" y="11147"/>
                      <a:pt x="13999" y="9777"/>
                    </a:cubicBezTo>
                    <a:lnTo>
                      <a:pt x="14684" y="1808"/>
                    </a:lnTo>
                    <a:lnTo>
                      <a:pt x="14722" y="1427"/>
                    </a:lnTo>
                    <a:lnTo>
                      <a:pt x="1485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1" name="Google Shape;1517;p24">
                <a:extLst>
                  <a:ext uri="{FF2B5EF4-FFF2-40B4-BE49-F238E27FC236}">
                    <a16:creationId xmlns:a16="http://schemas.microsoft.com/office/drawing/2014/main" id="{4BAF97A5-2C7A-4E97-A6A4-01284B205EB2}"/>
                  </a:ext>
                </a:extLst>
              </p:cNvPr>
              <p:cNvSpPr/>
              <p:nvPr/>
            </p:nvSpPr>
            <p:spPr>
              <a:xfrm>
                <a:off x="15729338" y="15256974"/>
                <a:ext cx="904114" cy="103662"/>
              </a:xfrm>
              <a:custGeom>
                <a:avLst/>
                <a:gdLst/>
                <a:ahLst/>
                <a:cxnLst/>
                <a:rect l="l" t="t" r="r" b="b"/>
                <a:pathLst>
                  <a:path w="14609" h="1675" extrusionOk="0">
                    <a:moveTo>
                      <a:pt x="0" y="0"/>
                    </a:moveTo>
                    <a:lnTo>
                      <a:pt x="19" y="381"/>
                    </a:lnTo>
                    <a:cubicBezTo>
                      <a:pt x="381" y="552"/>
                      <a:pt x="799" y="723"/>
                      <a:pt x="1275" y="875"/>
                    </a:cubicBezTo>
                    <a:cubicBezTo>
                      <a:pt x="2910" y="1389"/>
                      <a:pt x="5098" y="1674"/>
                      <a:pt x="7418" y="1674"/>
                    </a:cubicBezTo>
                    <a:cubicBezTo>
                      <a:pt x="9739" y="1674"/>
                      <a:pt x="11926" y="1389"/>
                      <a:pt x="13562" y="875"/>
                    </a:cubicBezTo>
                    <a:cubicBezTo>
                      <a:pt x="13942" y="761"/>
                      <a:pt x="14285" y="628"/>
                      <a:pt x="14570" y="495"/>
                    </a:cubicBezTo>
                    <a:lnTo>
                      <a:pt x="14608" y="114"/>
                    </a:lnTo>
                    <a:lnTo>
                      <a:pt x="14608" y="114"/>
                    </a:lnTo>
                    <a:cubicBezTo>
                      <a:pt x="14285" y="286"/>
                      <a:pt x="13904" y="419"/>
                      <a:pt x="13467" y="552"/>
                    </a:cubicBezTo>
                    <a:cubicBezTo>
                      <a:pt x="11850" y="1066"/>
                      <a:pt x="9720" y="1351"/>
                      <a:pt x="7418" y="1351"/>
                    </a:cubicBezTo>
                    <a:cubicBezTo>
                      <a:pt x="5136" y="1351"/>
                      <a:pt x="2986" y="1066"/>
                      <a:pt x="1370" y="552"/>
                    </a:cubicBezTo>
                    <a:cubicBezTo>
                      <a:pt x="818" y="381"/>
                      <a:pt x="362" y="19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2" name="Google Shape;1518;p24">
                <a:extLst>
                  <a:ext uri="{FF2B5EF4-FFF2-40B4-BE49-F238E27FC236}">
                    <a16:creationId xmlns:a16="http://schemas.microsoft.com/office/drawing/2014/main" id="{97725095-555F-42FD-8796-0896F5BE1E6D}"/>
                  </a:ext>
                </a:extLst>
              </p:cNvPr>
              <p:cNvSpPr/>
              <p:nvPr/>
            </p:nvSpPr>
            <p:spPr>
              <a:xfrm>
                <a:off x="15655133" y="14790826"/>
                <a:ext cx="1067745" cy="547395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8845" extrusionOk="0">
                    <a:moveTo>
                      <a:pt x="8617" y="0"/>
                    </a:moveTo>
                    <a:cubicBezTo>
                      <a:pt x="3862" y="0"/>
                      <a:pt x="1" y="1370"/>
                      <a:pt x="1" y="3062"/>
                    </a:cubicBezTo>
                    <a:lnTo>
                      <a:pt x="1" y="3081"/>
                    </a:lnTo>
                    <a:lnTo>
                      <a:pt x="1" y="6125"/>
                    </a:lnTo>
                    <a:lnTo>
                      <a:pt x="1" y="6144"/>
                    </a:lnTo>
                    <a:cubicBezTo>
                      <a:pt x="1" y="7627"/>
                      <a:pt x="3862" y="8845"/>
                      <a:pt x="8617" y="8845"/>
                    </a:cubicBezTo>
                    <a:cubicBezTo>
                      <a:pt x="13392" y="8845"/>
                      <a:pt x="17253" y="7627"/>
                      <a:pt x="17253" y="6144"/>
                    </a:cubicBezTo>
                    <a:lnTo>
                      <a:pt x="17253" y="6125"/>
                    </a:lnTo>
                    <a:lnTo>
                      <a:pt x="17253" y="3081"/>
                    </a:lnTo>
                    <a:lnTo>
                      <a:pt x="17253" y="3062"/>
                    </a:lnTo>
                    <a:cubicBezTo>
                      <a:pt x="17253" y="1370"/>
                      <a:pt x="13392" y="0"/>
                      <a:pt x="8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3" name="Google Shape;1519;p24">
                <a:extLst>
                  <a:ext uri="{FF2B5EF4-FFF2-40B4-BE49-F238E27FC236}">
                    <a16:creationId xmlns:a16="http://schemas.microsoft.com/office/drawing/2014/main" id="{5A61208F-200F-4B6C-990E-F1609D573A8E}"/>
                  </a:ext>
                </a:extLst>
              </p:cNvPr>
              <p:cNvSpPr/>
              <p:nvPr/>
            </p:nvSpPr>
            <p:spPr>
              <a:xfrm>
                <a:off x="15655133" y="14790826"/>
                <a:ext cx="1067745" cy="379061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6125" extrusionOk="0">
                    <a:moveTo>
                      <a:pt x="8617" y="0"/>
                    </a:moveTo>
                    <a:cubicBezTo>
                      <a:pt x="3862" y="0"/>
                      <a:pt x="1" y="1370"/>
                      <a:pt x="1" y="3062"/>
                    </a:cubicBezTo>
                    <a:cubicBezTo>
                      <a:pt x="1" y="3310"/>
                      <a:pt x="96" y="3576"/>
                      <a:pt x="267" y="3804"/>
                    </a:cubicBezTo>
                    <a:cubicBezTo>
                      <a:pt x="1199" y="5136"/>
                      <a:pt x="4585" y="6125"/>
                      <a:pt x="8617" y="6125"/>
                    </a:cubicBezTo>
                    <a:cubicBezTo>
                      <a:pt x="12536" y="6125"/>
                      <a:pt x="15826" y="5193"/>
                      <a:pt x="16891" y="3937"/>
                    </a:cubicBezTo>
                    <a:cubicBezTo>
                      <a:pt x="17120" y="3652"/>
                      <a:pt x="17253" y="3367"/>
                      <a:pt x="17253" y="3062"/>
                    </a:cubicBezTo>
                    <a:cubicBezTo>
                      <a:pt x="17253" y="1370"/>
                      <a:pt x="13392" y="0"/>
                      <a:pt x="86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4" name="Google Shape;1520;p24">
                <a:extLst>
                  <a:ext uri="{FF2B5EF4-FFF2-40B4-BE49-F238E27FC236}">
                    <a16:creationId xmlns:a16="http://schemas.microsoft.com/office/drawing/2014/main" id="{3E279498-9963-4342-8BE2-BEBA981FB3A8}"/>
                  </a:ext>
                </a:extLst>
              </p:cNvPr>
              <p:cNvSpPr/>
              <p:nvPr/>
            </p:nvSpPr>
            <p:spPr>
              <a:xfrm>
                <a:off x="15703407" y="14826783"/>
                <a:ext cx="966497" cy="297184"/>
              </a:xfrm>
              <a:custGeom>
                <a:avLst/>
                <a:gdLst/>
                <a:ahLst/>
                <a:cxnLst/>
                <a:rect l="l" t="t" r="r" b="b"/>
                <a:pathLst>
                  <a:path w="15617" h="4802" extrusionOk="0">
                    <a:moveTo>
                      <a:pt x="8839" y="1"/>
                    </a:moveTo>
                    <a:cubicBezTo>
                      <a:pt x="8593" y="1"/>
                      <a:pt x="8346" y="34"/>
                      <a:pt x="8104" y="104"/>
                    </a:cubicBezTo>
                    <a:cubicBezTo>
                      <a:pt x="7875" y="174"/>
                      <a:pt x="7630" y="277"/>
                      <a:pt x="7384" y="277"/>
                    </a:cubicBezTo>
                    <a:cubicBezTo>
                      <a:pt x="7364" y="277"/>
                      <a:pt x="7344" y="276"/>
                      <a:pt x="7324" y="275"/>
                    </a:cubicBezTo>
                    <a:cubicBezTo>
                      <a:pt x="7153" y="256"/>
                      <a:pt x="6981" y="199"/>
                      <a:pt x="6810" y="142"/>
                    </a:cubicBezTo>
                    <a:cubicBezTo>
                      <a:pt x="6584" y="69"/>
                      <a:pt x="6347" y="34"/>
                      <a:pt x="6110" y="34"/>
                    </a:cubicBezTo>
                    <a:cubicBezTo>
                      <a:pt x="5790" y="34"/>
                      <a:pt x="5469" y="98"/>
                      <a:pt x="5174" y="218"/>
                    </a:cubicBezTo>
                    <a:cubicBezTo>
                      <a:pt x="4870" y="332"/>
                      <a:pt x="4585" y="522"/>
                      <a:pt x="4261" y="560"/>
                    </a:cubicBezTo>
                    <a:cubicBezTo>
                      <a:pt x="4204" y="568"/>
                      <a:pt x="4147" y="571"/>
                      <a:pt x="4090" y="571"/>
                    </a:cubicBezTo>
                    <a:cubicBezTo>
                      <a:pt x="3862" y="571"/>
                      <a:pt x="3634" y="522"/>
                      <a:pt x="3405" y="522"/>
                    </a:cubicBezTo>
                    <a:cubicBezTo>
                      <a:pt x="3063" y="522"/>
                      <a:pt x="2740" y="636"/>
                      <a:pt x="2454" y="808"/>
                    </a:cubicBezTo>
                    <a:cubicBezTo>
                      <a:pt x="2188" y="979"/>
                      <a:pt x="2036" y="1302"/>
                      <a:pt x="1694" y="1340"/>
                    </a:cubicBezTo>
                    <a:cubicBezTo>
                      <a:pt x="1522" y="1378"/>
                      <a:pt x="1199" y="1549"/>
                      <a:pt x="895" y="1797"/>
                    </a:cubicBezTo>
                    <a:lnTo>
                      <a:pt x="876" y="1797"/>
                    </a:lnTo>
                    <a:cubicBezTo>
                      <a:pt x="743" y="1873"/>
                      <a:pt x="628" y="1987"/>
                      <a:pt x="533" y="2120"/>
                    </a:cubicBezTo>
                    <a:cubicBezTo>
                      <a:pt x="438" y="2234"/>
                      <a:pt x="362" y="2348"/>
                      <a:pt x="324" y="2462"/>
                    </a:cubicBezTo>
                    <a:cubicBezTo>
                      <a:pt x="267" y="2558"/>
                      <a:pt x="210" y="2634"/>
                      <a:pt x="115" y="2672"/>
                    </a:cubicBezTo>
                    <a:cubicBezTo>
                      <a:pt x="77" y="2710"/>
                      <a:pt x="39" y="2729"/>
                      <a:pt x="1" y="2748"/>
                    </a:cubicBezTo>
                    <a:cubicBezTo>
                      <a:pt x="20" y="2805"/>
                      <a:pt x="58" y="2862"/>
                      <a:pt x="115" y="2938"/>
                    </a:cubicBezTo>
                    <a:cubicBezTo>
                      <a:pt x="971" y="4022"/>
                      <a:pt x="4223" y="4802"/>
                      <a:pt x="7837" y="4802"/>
                    </a:cubicBezTo>
                    <a:cubicBezTo>
                      <a:pt x="11356" y="4802"/>
                      <a:pt x="14514" y="4079"/>
                      <a:pt x="15484" y="3014"/>
                    </a:cubicBezTo>
                    <a:cubicBezTo>
                      <a:pt x="15541" y="2976"/>
                      <a:pt x="15579" y="2919"/>
                      <a:pt x="15617" y="2881"/>
                    </a:cubicBezTo>
                    <a:lnTo>
                      <a:pt x="15541" y="2805"/>
                    </a:lnTo>
                    <a:cubicBezTo>
                      <a:pt x="15274" y="2520"/>
                      <a:pt x="15274" y="2063"/>
                      <a:pt x="14970" y="1816"/>
                    </a:cubicBezTo>
                    <a:cubicBezTo>
                      <a:pt x="14875" y="1740"/>
                      <a:pt x="14780" y="1702"/>
                      <a:pt x="14647" y="1683"/>
                    </a:cubicBezTo>
                    <a:cubicBezTo>
                      <a:pt x="14590" y="1607"/>
                      <a:pt x="14495" y="1568"/>
                      <a:pt x="14381" y="1549"/>
                    </a:cubicBezTo>
                    <a:cubicBezTo>
                      <a:pt x="14317" y="1549"/>
                      <a:pt x="14228" y="1575"/>
                      <a:pt x="14148" y="1575"/>
                    </a:cubicBezTo>
                    <a:cubicBezTo>
                      <a:pt x="14108" y="1575"/>
                      <a:pt x="14070" y="1568"/>
                      <a:pt x="14038" y="1549"/>
                    </a:cubicBezTo>
                    <a:cubicBezTo>
                      <a:pt x="13962" y="1511"/>
                      <a:pt x="13905" y="1378"/>
                      <a:pt x="13848" y="1321"/>
                    </a:cubicBezTo>
                    <a:cubicBezTo>
                      <a:pt x="13696" y="1169"/>
                      <a:pt x="13525" y="1074"/>
                      <a:pt x="13334" y="998"/>
                    </a:cubicBezTo>
                    <a:cubicBezTo>
                      <a:pt x="13125" y="941"/>
                      <a:pt x="12935" y="941"/>
                      <a:pt x="12745" y="884"/>
                    </a:cubicBezTo>
                    <a:cubicBezTo>
                      <a:pt x="12383" y="770"/>
                      <a:pt x="12098" y="484"/>
                      <a:pt x="11737" y="427"/>
                    </a:cubicBezTo>
                    <a:cubicBezTo>
                      <a:pt x="11654" y="410"/>
                      <a:pt x="11569" y="403"/>
                      <a:pt x="11485" y="403"/>
                    </a:cubicBezTo>
                    <a:cubicBezTo>
                      <a:pt x="11248" y="403"/>
                      <a:pt x="11006" y="453"/>
                      <a:pt x="10763" y="453"/>
                    </a:cubicBezTo>
                    <a:cubicBezTo>
                      <a:pt x="10713" y="453"/>
                      <a:pt x="10664" y="451"/>
                      <a:pt x="10614" y="446"/>
                    </a:cubicBezTo>
                    <a:cubicBezTo>
                      <a:pt x="10291" y="408"/>
                      <a:pt x="10006" y="256"/>
                      <a:pt x="9701" y="142"/>
                    </a:cubicBezTo>
                    <a:cubicBezTo>
                      <a:pt x="9422" y="49"/>
                      <a:pt x="9131" y="1"/>
                      <a:pt x="8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5" name="Google Shape;1521;p24">
                <a:extLst>
                  <a:ext uri="{FF2B5EF4-FFF2-40B4-BE49-F238E27FC236}">
                    <a16:creationId xmlns:a16="http://schemas.microsoft.com/office/drawing/2014/main" id="{65788BFD-92F8-4AD0-8EEA-C9AEFE761E46}"/>
                  </a:ext>
                </a:extLst>
              </p:cNvPr>
              <p:cNvSpPr/>
              <p:nvPr/>
            </p:nvSpPr>
            <p:spPr>
              <a:xfrm>
                <a:off x="15356148" y="13387057"/>
                <a:ext cx="1689281" cy="1546507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24989" extrusionOk="0">
                    <a:moveTo>
                      <a:pt x="16642" y="12658"/>
                    </a:moveTo>
                    <a:cubicBezTo>
                      <a:pt x="16643" y="12658"/>
                      <a:pt x="16643" y="12658"/>
                      <a:pt x="16644" y="12658"/>
                    </a:cubicBezTo>
                    <a:cubicBezTo>
                      <a:pt x="16643" y="12658"/>
                      <a:pt x="16643" y="12658"/>
                      <a:pt x="16642" y="12658"/>
                    </a:cubicBezTo>
                    <a:close/>
                    <a:moveTo>
                      <a:pt x="13800" y="1"/>
                    </a:moveTo>
                    <a:cubicBezTo>
                      <a:pt x="13762" y="1"/>
                      <a:pt x="13721" y="9"/>
                      <a:pt x="13677" y="28"/>
                    </a:cubicBezTo>
                    <a:cubicBezTo>
                      <a:pt x="13639" y="47"/>
                      <a:pt x="13601" y="85"/>
                      <a:pt x="13562" y="123"/>
                    </a:cubicBezTo>
                    <a:cubicBezTo>
                      <a:pt x="13486" y="257"/>
                      <a:pt x="13448" y="409"/>
                      <a:pt x="13467" y="542"/>
                    </a:cubicBezTo>
                    <a:cubicBezTo>
                      <a:pt x="13467" y="694"/>
                      <a:pt x="13505" y="827"/>
                      <a:pt x="13524" y="979"/>
                    </a:cubicBezTo>
                    <a:cubicBezTo>
                      <a:pt x="13562" y="1208"/>
                      <a:pt x="13543" y="1436"/>
                      <a:pt x="13486" y="1664"/>
                    </a:cubicBezTo>
                    <a:cubicBezTo>
                      <a:pt x="13372" y="1569"/>
                      <a:pt x="13315" y="1417"/>
                      <a:pt x="13220" y="1303"/>
                    </a:cubicBezTo>
                    <a:cubicBezTo>
                      <a:pt x="13147" y="1215"/>
                      <a:pt x="13030" y="1150"/>
                      <a:pt x="12919" y="1150"/>
                    </a:cubicBezTo>
                    <a:cubicBezTo>
                      <a:pt x="12885" y="1150"/>
                      <a:pt x="12852" y="1156"/>
                      <a:pt x="12821" y="1170"/>
                    </a:cubicBezTo>
                    <a:cubicBezTo>
                      <a:pt x="12707" y="1208"/>
                      <a:pt x="12649" y="1341"/>
                      <a:pt x="12668" y="1474"/>
                    </a:cubicBezTo>
                    <a:cubicBezTo>
                      <a:pt x="12688" y="1588"/>
                      <a:pt x="12764" y="1683"/>
                      <a:pt x="12859" y="1759"/>
                    </a:cubicBezTo>
                    <a:cubicBezTo>
                      <a:pt x="12897" y="1797"/>
                      <a:pt x="12954" y="1816"/>
                      <a:pt x="12973" y="1873"/>
                    </a:cubicBezTo>
                    <a:cubicBezTo>
                      <a:pt x="13011" y="1911"/>
                      <a:pt x="13011" y="1969"/>
                      <a:pt x="13030" y="2026"/>
                    </a:cubicBezTo>
                    <a:cubicBezTo>
                      <a:pt x="13068" y="2197"/>
                      <a:pt x="13182" y="2311"/>
                      <a:pt x="13296" y="2444"/>
                    </a:cubicBezTo>
                    <a:cubicBezTo>
                      <a:pt x="13467" y="2653"/>
                      <a:pt x="13467" y="2824"/>
                      <a:pt x="13448" y="3091"/>
                    </a:cubicBezTo>
                    <a:cubicBezTo>
                      <a:pt x="13429" y="3376"/>
                      <a:pt x="13410" y="3661"/>
                      <a:pt x="13410" y="3947"/>
                    </a:cubicBezTo>
                    <a:cubicBezTo>
                      <a:pt x="13372" y="4517"/>
                      <a:pt x="13353" y="5088"/>
                      <a:pt x="13315" y="5659"/>
                    </a:cubicBezTo>
                    <a:cubicBezTo>
                      <a:pt x="13144" y="5411"/>
                      <a:pt x="12935" y="5202"/>
                      <a:pt x="12745" y="4974"/>
                    </a:cubicBezTo>
                    <a:cubicBezTo>
                      <a:pt x="12611" y="4841"/>
                      <a:pt x="12478" y="4688"/>
                      <a:pt x="12326" y="4555"/>
                    </a:cubicBezTo>
                    <a:lnTo>
                      <a:pt x="12364" y="4498"/>
                    </a:lnTo>
                    <a:cubicBezTo>
                      <a:pt x="12364" y="4232"/>
                      <a:pt x="12326" y="4061"/>
                      <a:pt x="12516" y="3833"/>
                    </a:cubicBezTo>
                    <a:cubicBezTo>
                      <a:pt x="12745" y="3604"/>
                      <a:pt x="12764" y="3243"/>
                      <a:pt x="12745" y="2920"/>
                    </a:cubicBezTo>
                    <a:cubicBezTo>
                      <a:pt x="12745" y="2862"/>
                      <a:pt x="12745" y="2786"/>
                      <a:pt x="12707" y="2710"/>
                    </a:cubicBezTo>
                    <a:cubicBezTo>
                      <a:pt x="12679" y="2669"/>
                      <a:pt x="12632" y="2638"/>
                      <a:pt x="12579" y="2638"/>
                    </a:cubicBezTo>
                    <a:cubicBezTo>
                      <a:pt x="12559" y="2638"/>
                      <a:pt x="12538" y="2643"/>
                      <a:pt x="12516" y="2653"/>
                    </a:cubicBezTo>
                    <a:cubicBezTo>
                      <a:pt x="12467" y="2686"/>
                      <a:pt x="12418" y="2775"/>
                      <a:pt x="12369" y="2775"/>
                    </a:cubicBezTo>
                    <a:cubicBezTo>
                      <a:pt x="12361" y="2775"/>
                      <a:pt x="12353" y="2773"/>
                      <a:pt x="12345" y="2767"/>
                    </a:cubicBezTo>
                    <a:cubicBezTo>
                      <a:pt x="12307" y="2767"/>
                      <a:pt x="12307" y="2729"/>
                      <a:pt x="12288" y="2691"/>
                    </a:cubicBezTo>
                    <a:cubicBezTo>
                      <a:pt x="12193" y="2273"/>
                      <a:pt x="11851" y="1911"/>
                      <a:pt x="11432" y="1797"/>
                    </a:cubicBezTo>
                    <a:cubicBezTo>
                      <a:pt x="11378" y="1784"/>
                      <a:pt x="11325" y="1770"/>
                      <a:pt x="11271" y="1770"/>
                    </a:cubicBezTo>
                    <a:cubicBezTo>
                      <a:pt x="11248" y="1770"/>
                      <a:pt x="11226" y="1773"/>
                      <a:pt x="11204" y="1778"/>
                    </a:cubicBezTo>
                    <a:cubicBezTo>
                      <a:pt x="11090" y="1816"/>
                      <a:pt x="11014" y="1949"/>
                      <a:pt x="10995" y="2083"/>
                    </a:cubicBezTo>
                    <a:cubicBezTo>
                      <a:pt x="10995" y="2368"/>
                      <a:pt x="11109" y="2748"/>
                      <a:pt x="11204" y="3034"/>
                    </a:cubicBezTo>
                    <a:cubicBezTo>
                      <a:pt x="11356" y="3414"/>
                      <a:pt x="11622" y="3737"/>
                      <a:pt x="12003" y="3890"/>
                    </a:cubicBezTo>
                    <a:cubicBezTo>
                      <a:pt x="12022" y="4023"/>
                      <a:pt x="12022" y="4156"/>
                      <a:pt x="12041" y="4289"/>
                    </a:cubicBezTo>
                    <a:cubicBezTo>
                      <a:pt x="11927" y="4213"/>
                      <a:pt x="11832" y="4118"/>
                      <a:pt x="11717" y="4042"/>
                    </a:cubicBezTo>
                    <a:cubicBezTo>
                      <a:pt x="11622" y="3985"/>
                      <a:pt x="11527" y="3909"/>
                      <a:pt x="11432" y="3852"/>
                    </a:cubicBezTo>
                    <a:lnTo>
                      <a:pt x="11413" y="3794"/>
                    </a:lnTo>
                    <a:cubicBezTo>
                      <a:pt x="11147" y="3604"/>
                      <a:pt x="10976" y="3319"/>
                      <a:pt x="10766" y="3091"/>
                    </a:cubicBezTo>
                    <a:cubicBezTo>
                      <a:pt x="10538" y="2862"/>
                      <a:pt x="10291" y="2653"/>
                      <a:pt x="9987" y="2539"/>
                    </a:cubicBezTo>
                    <a:cubicBezTo>
                      <a:pt x="9787" y="2454"/>
                      <a:pt x="9566" y="2411"/>
                      <a:pt x="9339" y="2411"/>
                    </a:cubicBezTo>
                    <a:cubicBezTo>
                      <a:pt x="9264" y="2411"/>
                      <a:pt x="9188" y="2415"/>
                      <a:pt x="9112" y="2425"/>
                    </a:cubicBezTo>
                    <a:cubicBezTo>
                      <a:pt x="8674" y="2501"/>
                      <a:pt x="8237" y="2577"/>
                      <a:pt x="7818" y="2653"/>
                    </a:cubicBezTo>
                    <a:cubicBezTo>
                      <a:pt x="7685" y="2672"/>
                      <a:pt x="7552" y="2691"/>
                      <a:pt x="7457" y="2786"/>
                    </a:cubicBezTo>
                    <a:cubicBezTo>
                      <a:pt x="7343" y="2920"/>
                      <a:pt x="7343" y="3148"/>
                      <a:pt x="7438" y="3300"/>
                    </a:cubicBezTo>
                    <a:cubicBezTo>
                      <a:pt x="7533" y="3452"/>
                      <a:pt x="7704" y="3547"/>
                      <a:pt x="7856" y="3642"/>
                    </a:cubicBezTo>
                    <a:cubicBezTo>
                      <a:pt x="8133" y="3788"/>
                      <a:pt x="8433" y="3934"/>
                      <a:pt x="8729" y="3934"/>
                    </a:cubicBezTo>
                    <a:cubicBezTo>
                      <a:pt x="8819" y="3934"/>
                      <a:pt x="8909" y="3921"/>
                      <a:pt x="8997" y="3890"/>
                    </a:cubicBezTo>
                    <a:cubicBezTo>
                      <a:pt x="9074" y="3852"/>
                      <a:pt x="9131" y="3833"/>
                      <a:pt x="9207" y="3814"/>
                    </a:cubicBezTo>
                    <a:cubicBezTo>
                      <a:pt x="9378" y="3814"/>
                      <a:pt x="9511" y="3966"/>
                      <a:pt x="9644" y="4061"/>
                    </a:cubicBezTo>
                    <a:cubicBezTo>
                      <a:pt x="9787" y="4153"/>
                      <a:pt x="9948" y="4186"/>
                      <a:pt x="10114" y="4186"/>
                    </a:cubicBezTo>
                    <a:cubicBezTo>
                      <a:pt x="10325" y="4186"/>
                      <a:pt x="10545" y="4133"/>
                      <a:pt x="10747" y="4080"/>
                    </a:cubicBezTo>
                    <a:cubicBezTo>
                      <a:pt x="10849" y="4058"/>
                      <a:pt x="10950" y="4045"/>
                      <a:pt x="11049" y="4045"/>
                    </a:cubicBezTo>
                    <a:cubicBezTo>
                      <a:pt x="11210" y="4045"/>
                      <a:pt x="11367" y="4081"/>
                      <a:pt x="11508" y="4175"/>
                    </a:cubicBezTo>
                    <a:cubicBezTo>
                      <a:pt x="11641" y="4270"/>
                      <a:pt x="11775" y="4384"/>
                      <a:pt x="11889" y="4498"/>
                    </a:cubicBezTo>
                    <a:cubicBezTo>
                      <a:pt x="11946" y="4555"/>
                      <a:pt x="12136" y="4803"/>
                      <a:pt x="12212" y="4803"/>
                    </a:cubicBezTo>
                    <a:lnTo>
                      <a:pt x="12041" y="4803"/>
                    </a:lnTo>
                    <a:cubicBezTo>
                      <a:pt x="11927" y="4593"/>
                      <a:pt x="11622" y="4517"/>
                      <a:pt x="11413" y="4460"/>
                    </a:cubicBezTo>
                    <a:cubicBezTo>
                      <a:pt x="11118" y="4385"/>
                      <a:pt x="10780" y="4334"/>
                      <a:pt x="10442" y="4334"/>
                    </a:cubicBezTo>
                    <a:cubicBezTo>
                      <a:pt x="9843" y="4334"/>
                      <a:pt x="9241" y="4493"/>
                      <a:pt x="8864" y="4955"/>
                    </a:cubicBezTo>
                    <a:cubicBezTo>
                      <a:pt x="8826" y="4993"/>
                      <a:pt x="8807" y="5031"/>
                      <a:pt x="8788" y="5069"/>
                    </a:cubicBezTo>
                    <a:cubicBezTo>
                      <a:pt x="8750" y="5221"/>
                      <a:pt x="8883" y="5354"/>
                      <a:pt x="9016" y="5430"/>
                    </a:cubicBezTo>
                    <a:cubicBezTo>
                      <a:pt x="9163" y="5507"/>
                      <a:pt x="9324" y="5537"/>
                      <a:pt x="9490" y="5537"/>
                    </a:cubicBezTo>
                    <a:cubicBezTo>
                      <a:pt x="9734" y="5537"/>
                      <a:pt x="9988" y="5472"/>
                      <a:pt x="10215" y="5392"/>
                    </a:cubicBezTo>
                    <a:cubicBezTo>
                      <a:pt x="10268" y="5375"/>
                      <a:pt x="10325" y="5361"/>
                      <a:pt x="10374" y="5361"/>
                    </a:cubicBezTo>
                    <a:cubicBezTo>
                      <a:pt x="10432" y="5361"/>
                      <a:pt x="10480" y="5379"/>
                      <a:pt x="10500" y="5430"/>
                    </a:cubicBezTo>
                    <a:cubicBezTo>
                      <a:pt x="10500" y="5487"/>
                      <a:pt x="10481" y="5525"/>
                      <a:pt x="10500" y="5582"/>
                    </a:cubicBezTo>
                    <a:cubicBezTo>
                      <a:pt x="10519" y="5697"/>
                      <a:pt x="10671" y="5716"/>
                      <a:pt x="10785" y="5716"/>
                    </a:cubicBezTo>
                    <a:cubicBezTo>
                      <a:pt x="11014" y="5697"/>
                      <a:pt x="11242" y="5678"/>
                      <a:pt x="11451" y="5601"/>
                    </a:cubicBezTo>
                    <a:cubicBezTo>
                      <a:pt x="11679" y="5506"/>
                      <a:pt x="12041" y="5240"/>
                      <a:pt x="12003" y="4974"/>
                    </a:cubicBezTo>
                    <a:cubicBezTo>
                      <a:pt x="12028" y="4969"/>
                      <a:pt x="12054" y="4966"/>
                      <a:pt x="12079" y="4966"/>
                    </a:cubicBezTo>
                    <a:cubicBezTo>
                      <a:pt x="12149" y="4966"/>
                      <a:pt x="12218" y="4984"/>
                      <a:pt x="12288" y="5012"/>
                    </a:cubicBezTo>
                    <a:lnTo>
                      <a:pt x="12402" y="5012"/>
                    </a:lnTo>
                    <a:lnTo>
                      <a:pt x="12421" y="5031"/>
                    </a:lnTo>
                    <a:cubicBezTo>
                      <a:pt x="12745" y="5373"/>
                      <a:pt x="13068" y="5735"/>
                      <a:pt x="13277" y="6153"/>
                    </a:cubicBezTo>
                    <a:lnTo>
                      <a:pt x="13296" y="6172"/>
                    </a:lnTo>
                    <a:cubicBezTo>
                      <a:pt x="13239" y="7313"/>
                      <a:pt x="13201" y="8474"/>
                      <a:pt x="13182" y="9615"/>
                    </a:cubicBezTo>
                    <a:cubicBezTo>
                      <a:pt x="13182" y="10128"/>
                      <a:pt x="13182" y="10642"/>
                      <a:pt x="13182" y="11156"/>
                    </a:cubicBezTo>
                    <a:cubicBezTo>
                      <a:pt x="12992" y="10889"/>
                      <a:pt x="12783" y="10623"/>
                      <a:pt x="12535" y="10376"/>
                    </a:cubicBezTo>
                    <a:cubicBezTo>
                      <a:pt x="12497" y="10338"/>
                      <a:pt x="12478" y="10300"/>
                      <a:pt x="12440" y="10262"/>
                    </a:cubicBezTo>
                    <a:cubicBezTo>
                      <a:pt x="12478" y="10204"/>
                      <a:pt x="12516" y="10147"/>
                      <a:pt x="12535" y="10090"/>
                    </a:cubicBezTo>
                    <a:cubicBezTo>
                      <a:pt x="12649" y="9843"/>
                      <a:pt x="12535" y="9539"/>
                      <a:pt x="12345" y="9368"/>
                    </a:cubicBezTo>
                    <a:cubicBezTo>
                      <a:pt x="12144" y="9183"/>
                      <a:pt x="11869" y="9117"/>
                      <a:pt x="11598" y="9117"/>
                    </a:cubicBezTo>
                    <a:cubicBezTo>
                      <a:pt x="11561" y="9117"/>
                      <a:pt x="11525" y="9118"/>
                      <a:pt x="11489" y="9120"/>
                    </a:cubicBezTo>
                    <a:cubicBezTo>
                      <a:pt x="11432" y="9120"/>
                      <a:pt x="11375" y="9139"/>
                      <a:pt x="11318" y="9139"/>
                    </a:cubicBezTo>
                    <a:cubicBezTo>
                      <a:pt x="11299" y="8987"/>
                      <a:pt x="11242" y="8835"/>
                      <a:pt x="11185" y="8683"/>
                    </a:cubicBezTo>
                    <a:cubicBezTo>
                      <a:pt x="11242" y="8645"/>
                      <a:pt x="11299" y="8588"/>
                      <a:pt x="11356" y="8531"/>
                    </a:cubicBezTo>
                    <a:cubicBezTo>
                      <a:pt x="11679" y="8074"/>
                      <a:pt x="11318" y="7618"/>
                      <a:pt x="10919" y="7370"/>
                    </a:cubicBezTo>
                    <a:cubicBezTo>
                      <a:pt x="10509" y="7125"/>
                      <a:pt x="10029" y="7020"/>
                      <a:pt x="9551" y="7020"/>
                    </a:cubicBezTo>
                    <a:cubicBezTo>
                      <a:pt x="9474" y="7020"/>
                      <a:pt x="9397" y="7023"/>
                      <a:pt x="9321" y="7028"/>
                    </a:cubicBezTo>
                    <a:cubicBezTo>
                      <a:pt x="9264" y="7028"/>
                      <a:pt x="9188" y="7066"/>
                      <a:pt x="9207" y="7123"/>
                    </a:cubicBezTo>
                    <a:cubicBezTo>
                      <a:pt x="9207" y="7161"/>
                      <a:pt x="9264" y="7180"/>
                      <a:pt x="9302" y="7180"/>
                    </a:cubicBezTo>
                    <a:cubicBezTo>
                      <a:pt x="9283" y="7485"/>
                      <a:pt x="9473" y="7694"/>
                      <a:pt x="9644" y="7903"/>
                    </a:cubicBezTo>
                    <a:cubicBezTo>
                      <a:pt x="9758" y="8017"/>
                      <a:pt x="9853" y="8131"/>
                      <a:pt x="9929" y="8264"/>
                    </a:cubicBezTo>
                    <a:cubicBezTo>
                      <a:pt x="9987" y="8359"/>
                      <a:pt x="10044" y="8474"/>
                      <a:pt x="10120" y="8550"/>
                    </a:cubicBezTo>
                    <a:cubicBezTo>
                      <a:pt x="10273" y="8719"/>
                      <a:pt x="10502" y="8813"/>
                      <a:pt x="10734" y="8813"/>
                    </a:cubicBezTo>
                    <a:cubicBezTo>
                      <a:pt x="10789" y="8813"/>
                      <a:pt x="10845" y="8808"/>
                      <a:pt x="10900" y="8797"/>
                    </a:cubicBezTo>
                    <a:cubicBezTo>
                      <a:pt x="10957" y="8949"/>
                      <a:pt x="10995" y="9101"/>
                      <a:pt x="10995" y="9253"/>
                    </a:cubicBezTo>
                    <a:cubicBezTo>
                      <a:pt x="10957" y="9272"/>
                      <a:pt x="10919" y="9311"/>
                      <a:pt x="10881" y="9330"/>
                    </a:cubicBezTo>
                    <a:cubicBezTo>
                      <a:pt x="10481" y="9196"/>
                      <a:pt x="10082" y="9082"/>
                      <a:pt x="9682" y="8968"/>
                    </a:cubicBezTo>
                    <a:cubicBezTo>
                      <a:pt x="9526" y="8623"/>
                      <a:pt x="9162" y="8472"/>
                      <a:pt x="8795" y="8472"/>
                    </a:cubicBezTo>
                    <a:cubicBezTo>
                      <a:pt x="8716" y="8472"/>
                      <a:pt x="8637" y="8479"/>
                      <a:pt x="8560" y="8493"/>
                    </a:cubicBezTo>
                    <a:cubicBezTo>
                      <a:pt x="8541" y="8398"/>
                      <a:pt x="8522" y="8321"/>
                      <a:pt x="8484" y="8245"/>
                    </a:cubicBezTo>
                    <a:lnTo>
                      <a:pt x="8617" y="8017"/>
                    </a:lnTo>
                    <a:cubicBezTo>
                      <a:pt x="8636" y="7941"/>
                      <a:pt x="8655" y="7846"/>
                      <a:pt x="8655" y="7770"/>
                    </a:cubicBezTo>
                    <a:cubicBezTo>
                      <a:pt x="8636" y="7542"/>
                      <a:pt x="8465" y="7332"/>
                      <a:pt x="8313" y="7161"/>
                    </a:cubicBezTo>
                    <a:cubicBezTo>
                      <a:pt x="8275" y="7123"/>
                      <a:pt x="8237" y="7066"/>
                      <a:pt x="8161" y="7047"/>
                    </a:cubicBezTo>
                    <a:cubicBezTo>
                      <a:pt x="8123" y="7028"/>
                      <a:pt x="8065" y="7028"/>
                      <a:pt x="8008" y="7028"/>
                    </a:cubicBezTo>
                    <a:cubicBezTo>
                      <a:pt x="7799" y="7028"/>
                      <a:pt x="7609" y="6952"/>
                      <a:pt x="7419" y="6876"/>
                    </a:cubicBezTo>
                    <a:cubicBezTo>
                      <a:pt x="7084" y="6753"/>
                      <a:pt x="6717" y="6646"/>
                      <a:pt x="6347" y="6646"/>
                    </a:cubicBezTo>
                    <a:cubicBezTo>
                      <a:pt x="6317" y="6646"/>
                      <a:pt x="6288" y="6646"/>
                      <a:pt x="6258" y="6648"/>
                    </a:cubicBezTo>
                    <a:cubicBezTo>
                      <a:pt x="6030" y="6648"/>
                      <a:pt x="5384" y="6686"/>
                      <a:pt x="5460" y="7028"/>
                    </a:cubicBezTo>
                    <a:cubicBezTo>
                      <a:pt x="5498" y="7123"/>
                      <a:pt x="5536" y="7199"/>
                      <a:pt x="5593" y="7256"/>
                    </a:cubicBezTo>
                    <a:cubicBezTo>
                      <a:pt x="5821" y="7504"/>
                      <a:pt x="6106" y="7694"/>
                      <a:pt x="6449" y="7751"/>
                    </a:cubicBezTo>
                    <a:lnTo>
                      <a:pt x="6239" y="7884"/>
                    </a:lnTo>
                    <a:cubicBezTo>
                      <a:pt x="6430" y="8169"/>
                      <a:pt x="6829" y="8245"/>
                      <a:pt x="7171" y="8283"/>
                    </a:cubicBezTo>
                    <a:cubicBezTo>
                      <a:pt x="7400" y="8302"/>
                      <a:pt x="7609" y="8321"/>
                      <a:pt x="7837" y="8321"/>
                    </a:cubicBezTo>
                    <a:cubicBezTo>
                      <a:pt x="7926" y="8314"/>
                      <a:pt x="7998" y="8298"/>
                      <a:pt x="8054" y="8298"/>
                    </a:cubicBezTo>
                    <a:cubicBezTo>
                      <a:pt x="8143" y="8298"/>
                      <a:pt x="8194" y="8337"/>
                      <a:pt x="8218" y="8512"/>
                    </a:cubicBezTo>
                    <a:cubicBezTo>
                      <a:pt x="8084" y="8512"/>
                      <a:pt x="7970" y="8569"/>
                      <a:pt x="7875" y="8664"/>
                    </a:cubicBezTo>
                    <a:cubicBezTo>
                      <a:pt x="7742" y="8645"/>
                      <a:pt x="7609" y="8645"/>
                      <a:pt x="7476" y="8626"/>
                    </a:cubicBezTo>
                    <a:cubicBezTo>
                      <a:pt x="7298" y="8626"/>
                      <a:pt x="7121" y="8617"/>
                      <a:pt x="6943" y="8617"/>
                    </a:cubicBezTo>
                    <a:cubicBezTo>
                      <a:pt x="6854" y="8617"/>
                      <a:pt x="6766" y="8619"/>
                      <a:pt x="6677" y="8626"/>
                    </a:cubicBezTo>
                    <a:lnTo>
                      <a:pt x="6658" y="8569"/>
                    </a:lnTo>
                    <a:cubicBezTo>
                      <a:pt x="6390" y="8323"/>
                      <a:pt x="6076" y="8226"/>
                      <a:pt x="5753" y="8226"/>
                    </a:cubicBezTo>
                    <a:cubicBezTo>
                      <a:pt x="5249" y="8226"/>
                      <a:pt x="4724" y="8462"/>
                      <a:pt x="4318" y="8740"/>
                    </a:cubicBezTo>
                    <a:cubicBezTo>
                      <a:pt x="3615" y="9215"/>
                      <a:pt x="3139" y="9976"/>
                      <a:pt x="3139" y="10851"/>
                    </a:cubicBezTo>
                    <a:cubicBezTo>
                      <a:pt x="3139" y="10908"/>
                      <a:pt x="3139" y="10965"/>
                      <a:pt x="3177" y="11003"/>
                    </a:cubicBezTo>
                    <a:cubicBezTo>
                      <a:pt x="3206" y="11022"/>
                      <a:pt x="3234" y="11027"/>
                      <a:pt x="3263" y="11027"/>
                    </a:cubicBezTo>
                    <a:cubicBezTo>
                      <a:pt x="3291" y="11027"/>
                      <a:pt x="3320" y="11022"/>
                      <a:pt x="3348" y="11022"/>
                    </a:cubicBezTo>
                    <a:cubicBezTo>
                      <a:pt x="3881" y="10889"/>
                      <a:pt x="4375" y="10585"/>
                      <a:pt x="4813" y="10262"/>
                    </a:cubicBezTo>
                    <a:cubicBezTo>
                      <a:pt x="4870" y="10204"/>
                      <a:pt x="4927" y="10166"/>
                      <a:pt x="5003" y="10147"/>
                    </a:cubicBezTo>
                    <a:cubicBezTo>
                      <a:pt x="5010" y="10147"/>
                      <a:pt x="5017" y="10146"/>
                      <a:pt x="5024" y="10146"/>
                    </a:cubicBezTo>
                    <a:cubicBezTo>
                      <a:pt x="5167" y="10146"/>
                      <a:pt x="5285" y="10325"/>
                      <a:pt x="5212" y="10452"/>
                    </a:cubicBezTo>
                    <a:cubicBezTo>
                      <a:pt x="5783" y="10338"/>
                      <a:pt x="6316" y="10014"/>
                      <a:pt x="6677" y="9539"/>
                    </a:cubicBezTo>
                    <a:cubicBezTo>
                      <a:pt x="6848" y="9330"/>
                      <a:pt x="6962" y="9044"/>
                      <a:pt x="6829" y="8797"/>
                    </a:cubicBezTo>
                    <a:cubicBezTo>
                      <a:pt x="6900" y="8797"/>
                      <a:pt x="7368" y="8829"/>
                      <a:pt x="7605" y="8829"/>
                    </a:cubicBezTo>
                    <a:cubicBezTo>
                      <a:pt x="7684" y="8829"/>
                      <a:pt x="7737" y="8825"/>
                      <a:pt x="7742" y="8816"/>
                    </a:cubicBezTo>
                    <a:lnTo>
                      <a:pt x="7742" y="8816"/>
                    </a:lnTo>
                    <a:lnTo>
                      <a:pt x="7723" y="8873"/>
                    </a:lnTo>
                    <a:cubicBezTo>
                      <a:pt x="7571" y="9196"/>
                      <a:pt x="7400" y="9482"/>
                      <a:pt x="7324" y="9843"/>
                    </a:cubicBezTo>
                    <a:cubicBezTo>
                      <a:pt x="7419" y="9843"/>
                      <a:pt x="7533" y="9862"/>
                      <a:pt x="7647" y="9862"/>
                    </a:cubicBezTo>
                    <a:cubicBezTo>
                      <a:pt x="7324" y="10147"/>
                      <a:pt x="6981" y="10452"/>
                      <a:pt x="6886" y="10870"/>
                    </a:cubicBezTo>
                    <a:cubicBezTo>
                      <a:pt x="6848" y="11041"/>
                      <a:pt x="6867" y="11232"/>
                      <a:pt x="7000" y="11308"/>
                    </a:cubicBezTo>
                    <a:cubicBezTo>
                      <a:pt x="7057" y="11346"/>
                      <a:pt x="7133" y="11346"/>
                      <a:pt x="7190" y="11346"/>
                    </a:cubicBezTo>
                    <a:cubicBezTo>
                      <a:pt x="7289" y="11357"/>
                      <a:pt x="7388" y="11368"/>
                      <a:pt x="7487" y="11368"/>
                    </a:cubicBezTo>
                    <a:cubicBezTo>
                      <a:pt x="7559" y="11368"/>
                      <a:pt x="7632" y="11362"/>
                      <a:pt x="7704" y="11346"/>
                    </a:cubicBezTo>
                    <a:cubicBezTo>
                      <a:pt x="7913" y="11289"/>
                      <a:pt x="8084" y="11156"/>
                      <a:pt x="8256" y="11022"/>
                    </a:cubicBezTo>
                    <a:cubicBezTo>
                      <a:pt x="8579" y="10775"/>
                      <a:pt x="8883" y="10528"/>
                      <a:pt x="9112" y="10204"/>
                    </a:cubicBezTo>
                    <a:lnTo>
                      <a:pt x="9112" y="10204"/>
                    </a:lnTo>
                    <a:cubicBezTo>
                      <a:pt x="9095" y="10273"/>
                      <a:pt x="9184" y="10341"/>
                      <a:pt x="9271" y="10341"/>
                    </a:cubicBezTo>
                    <a:cubicBezTo>
                      <a:pt x="9282" y="10341"/>
                      <a:pt x="9292" y="10340"/>
                      <a:pt x="9302" y="10338"/>
                    </a:cubicBezTo>
                    <a:cubicBezTo>
                      <a:pt x="9378" y="10300"/>
                      <a:pt x="9454" y="10224"/>
                      <a:pt x="9492" y="10147"/>
                    </a:cubicBezTo>
                    <a:cubicBezTo>
                      <a:pt x="9606" y="9995"/>
                      <a:pt x="9720" y="9805"/>
                      <a:pt x="9758" y="9634"/>
                    </a:cubicBezTo>
                    <a:cubicBezTo>
                      <a:pt x="9777" y="9482"/>
                      <a:pt x="9739" y="9330"/>
                      <a:pt x="9758" y="9196"/>
                    </a:cubicBezTo>
                    <a:lnTo>
                      <a:pt x="9758" y="9196"/>
                    </a:lnTo>
                    <a:cubicBezTo>
                      <a:pt x="10063" y="9253"/>
                      <a:pt x="10386" y="9368"/>
                      <a:pt x="10690" y="9482"/>
                    </a:cubicBezTo>
                    <a:lnTo>
                      <a:pt x="10704" y="9482"/>
                    </a:lnTo>
                    <a:cubicBezTo>
                      <a:pt x="10635" y="9500"/>
                      <a:pt x="10366" y="10092"/>
                      <a:pt x="10348" y="10128"/>
                    </a:cubicBezTo>
                    <a:cubicBezTo>
                      <a:pt x="10215" y="10433"/>
                      <a:pt x="10101" y="10737"/>
                      <a:pt x="10025" y="11060"/>
                    </a:cubicBezTo>
                    <a:cubicBezTo>
                      <a:pt x="10006" y="11117"/>
                      <a:pt x="10006" y="11213"/>
                      <a:pt x="10063" y="11232"/>
                    </a:cubicBezTo>
                    <a:cubicBezTo>
                      <a:pt x="10073" y="11239"/>
                      <a:pt x="10085" y="11242"/>
                      <a:pt x="10096" y="11242"/>
                    </a:cubicBezTo>
                    <a:cubicBezTo>
                      <a:pt x="10147" y="11242"/>
                      <a:pt x="10203" y="11183"/>
                      <a:pt x="10234" y="11137"/>
                    </a:cubicBezTo>
                    <a:lnTo>
                      <a:pt x="10234" y="11137"/>
                    </a:lnTo>
                    <a:cubicBezTo>
                      <a:pt x="10272" y="11384"/>
                      <a:pt x="10139" y="11650"/>
                      <a:pt x="10310" y="11821"/>
                    </a:cubicBezTo>
                    <a:cubicBezTo>
                      <a:pt x="10367" y="11897"/>
                      <a:pt x="10462" y="11916"/>
                      <a:pt x="10557" y="11935"/>
                    </a:cubicBezTo>
                    <a:cubicBezTo>
                      <a:pt x="10573" y="11936"/>
                      <a:pt x="10590" y="11937"/>
                      <a:pt x="10606" y="11937"/>
                    </a:cubicBezTo>
                    <a:cubicBezTo>
                      <a:pt x="10873" y="11937"/>
                      <a:pt x="11121" y="11791"/>
                      <a:pt x="11318" y="11612"/>
                    </a:cubicBezTo>
                    <a:cubicBezTo>
                      <a:pt x="11641" y="11308"/>
                      <a:pt x="11908" y="10908"/>
                      <a:pt x="12193" y="10566"/>
                    </a:cubicBezTo>
                    <a:cubicBezTo>
                      <a:pt x="12212" y="10528"/>
                      <a:pt x="12250" y="10509"/>
                      <a:pt x="12269" y="10471"/>
                    </a:cubicBezTo>
                    <a:cubicBezTo>
                      <a:pt x="12611" y="10832"/>
                      <a:pt x="12897" y="11251"/>
                      <a:pt x="13182" y="11669"/>
                    </a:cubicBezTo>
                    <a:cubicBezTo>
                      <a:pt x="13258" y="11802"/>
                      <a:pt x="13163" y="12278"/>
                      <a:pt x="13163" y="12430"/>
                    </a:cubicBezTo>
                    <a:cubicBezTo>
                      <a:pt x="13163" y="12696"/>
                      <a:pt x="13163" y="12963"/>
                      <a:pt x="13163" y="13210"/>
                    </a:cubicBezTo>
                    <a:cubicBezTo>
                      <a:pt x="13163" y="13723"/>
                      <a:pt x="13163" y="14237"/>
                      <a:pt x="13182" y="14750"/>
                    </a:cubicBezTo>
                    <a:cubicBezTo>
                      <a:pt x="13182" y="15283"/>
                      <a:pt x="13182" y="15816"/>
                      <a:pt x="13182" y="16329"/>
                    </a:cubicBezTo>
                    <a:cubicBezTo>
                      <a:pt x="13182" y="16786"/>
                      <a:pt x="13277" y="17337"/>
                      <a:pt x="13201" y="17794"/>
                    </a:cubicBezTo>
                    <a:cubicBezTo>
                      <a:pt x="13125" y="17604"/>
                      <a:pt x="13030" y="17432"/>
                      <a:pt x="12954" y="17261"/>
                    </a:cubicBezTo>
                    <a:cubicBezTo>
                      <a:pt x="12935" y="17223"/>
                      <a:pt x="12897" y="17166"/>
                      <a:pt x="12840" y="17147"/>
                    </a:cubicBezTo>
                    <a:cubicBezTo>
                      <a:pt x="12802" y="17147"/>
                      <a:pt x="12764" y="17185"/>
                      <a:pt x="12745" y="17223"/>
                    </a:cubicBezTo>
                    <a:cubicBezTo>
                      <a:pt x="12726" y="17261"/>
                      <a:pt x="12726" y="17299"/>
                      <a:pt x="12726" y="17356"/>
                    </a:cubicBezTo>
                    <a:cubicBezTo>
                      <a:pt x="12764" y="17623"/>
                      <a:pt x="12878" y="17851"/>
                      <a:pt x="13049" y="18060"/>
                    </a:cubicBezTo>
                    <a:cubicBezTo>
                      <a:pt x="12478" y="17737"/>
                      <a:pt x="11965" y="17242"/>
                      <a:pt x="11394" y="16881"/>
                    </a:cubicBezTo>
                    <a:lnTo>
                      <a:pt x="11413" y="16843"/>
                    </a:lnTo>
                    <a:cubicBezTo>
                      <a:pt x="11432" y="16653"/>
                      <a:pt x="11394" y="16443"/>
                      <a:pt x="11432" y="16253"/>
                    </a:cubicBezTo>
                    <a:cubicBezTo>
                      <a:pt x="11451" y="16063"/>
                      <a:pt x="11489" y="16063"/>
                      <a:pt x="11584" y="15892"/>
                    </a:cubicBezTo>
                    <a:cubicBezTo>
                      <a:pt x="11717" y="15587"/>
                      <a:pt x="11775" y="15112"/>
                      <a:pt x="11813" y="14789"/>
                    </a:cubicBezTo>
                    <a:cubicBezTo>
                      <a:pt x="11813" y="14655"/>
                      <a:pt x="11832" y="14522"/>
                      <a:pt x="11755" y="14427"/>
                    </a:cubicBezTo>
                    <a:cubicBezTo>
                      <a:pt x="11716" y="14349"/>
                      <a:pt x="11632" y="14297"/>
                      <a:pt x="11553" y="14297"/>
                    </a:cubicBezTo>
                    <a:cubicBezTo>
                      <a:pt x="11516" y="14297"/>
                      <a:pt x="11481" y="14308"/>
                      <a:pt x="11451" y="14332"/>
                    </a:cubicBezTo>
                    <a:cubicBezTo>
                      <a:pt x="11413" y="13971"/>
                      <a:pt x="11337" y="13590"/>
                      <a:pt x="11109" y="13286"/>
                    </a:cubicBezTo>
                    <a:cubicBezTo>
                      <a:pt x="10944" y="13046"/>
                      <a:pt x="10648" y="12865"/>
                      <a:pt x="10362" y="12865"/>
                    </a:cubicBezTo>
                    <a:cubicBezTo>
                      <a:pt x="10286" y="12865"/>
                      <a:pt x="10211" y="12877"/>
                      <a:pt x="10139" y="12905"/>
                    </a:cubicBezTo>
                    <a:cubicBezTo>
                      <a:pt x="10044" y="12924"/>
                      <a:pt x="9949" y="12982"/>
                      <a:pt x="9872" y="12982"/>
                    </a:cubicBezTo>
                    <a:cubicBezTo>
                      <a:pt x="9796" y="12982"/>
                      <a:pt x="9720" y="12963"/>
                      <a:pt x="9663" y="12924"/>
                    </a:cubicBezTo>
                    <a:cubicBezTo>
                      <a:pt x="9340" y="12810"/>
                      <a:pt x="8997" y="12734"/>
                      <a:pt x="8655" y="12734"/>
                    </a:cubicBezTo>
                    <a:cubicBezTo>
                      <a:pt x="8630" y="12733"/>
                      <a:pt x="8604" y="12732"/>
                      <a:pt x="8579" y="12732"/>
                    </a:cubicBezTo>
                    <a:cubicBezTo>
                      <a:pt x="8280" y="12732"/>
                      <a:pt x="7991" y="12840"/>
                      <a:pt x="8008" y="13191"/>
                    </a:cubicBezTo>
                    <a:cubicBezTo>
                      <a:pt x="8008" y="13495"/>
                      <a:pt x="8275" y="13723"/>
                      <a:pt x="8465" y="13933"/>
                    </a:cubicBezTo>
                    <a:cubicBezTo>
                      <a:pt x="8579" y="14066"/>
                      <a:pt x="8693" y="14199"/>
                      <a:pt x="8769" y="14351"/>
                    </a:cubicBezTo>
                    <a:cubicBezTo>
                      <a:pt x="8845" y="14522"/>
                      <a:pt x="8902" y="14693"/>
                      <a:pt x="9016" y="14827"/>
                    </a:cubicBezTo>
                    <a:cubicBezTo>
                      <a:pt x="9150" y="14998"/>
                      <a:pt x="9359" y="15074"/>
                      <a:pt x="9473" y="15264"/>
                    </a:cubicBezTo>
                    <a:cubicBezTo>
                      <a:pt x="9587" y="15435"/>
                      <a:pt x="9682" y="15606"/>
                      <a:pt x="9834" y="15759"/>
                    </a:cubicBezTo>
                    <a:cubicBezTo>
                      <a:pt x="10139" y="16044"/>
                      <a:pt x="10538" y="16215"/>
                      <a:pt x="10938" y="16234"/>
                    </a:cubicBezTo>
                    <a:cubicBezTo>
                      <a:pt x="10963" y="16234"/>
                      <a:pt x="11005" y="16243"/>
                      <a:pt x="11042" y="16243"/>
                    </a:cubicBezTo>
                    <a:cubicBezTo>
                      <a:pt x="11060" y="16243"/>
                      <a:pt x="11077" y="16240"/>
                      <a:pt x="11090" y="16234"/>
                    </a:cubicBezTo>
                    <a:cubicBezTo>
                      <a:pt x="11109" y="16386"/>
                      <a:pt x="11109" y="16538"/>
                      <a:pt x="11109" y="16710"/>
                    </a:cubicBezTo>
                    <a:cubicBezTo>
                      <a:pt x="11109" y="16595"/>
                      <a:pt x="10177" y="16196"/>
                      <a:pt x="10063" y="16139"/>
                    </a:cubicBezTo>
                    <a:cubicBezTo>
                      <a:pt x="9796" y="16025"/>
                      <a:pt x="9530" y="15930"/>
                      <a:pt x="9264" y="15835"/>
                    </a:cubicBezTo>
                    <a:cubicBezTo>
                      <a:pt x="8845" y="15682"/>
                      <a:pt x="8427" y="15549"/>
                      <a:pt x="8218" y="15150"/>
                    </a:cubicBezTo>
                    <a:cubicBezTo>
                      <a:pt x="7951" y="14674"/>
                      <a:pt x="7704" y="14199"/>
                      <a:pt x="7324" y="13799"/>
                    </a:cubicBezTo>
                    <a:cubicBezTo>
                      <a:pt x="7206" y="13665"/>
                      <a:pt x="7074" y="13546"/>
                      <a:pt x="6913" y="13546"/>
                    </a:cubicBezTo>
                    <a:cubicBezTo>
                      <a:pt x="6892" y="13546"/>
                      <a:pt x="6870" y="13548"/>
                      <a:pt x="6848" y="13552"/>
                    </a:cubicBezTo>
                    <a:cubicBezTo>
                      <a:pt x="6772" y="13571"/>
                      <a:pt x="6715" y="13628"/>
                      <a:pt x="6639" y="13666"/>
                    </a:cubicBezTo>
                    <a:cubicBezTo>
                      <a:pt x="6570" y="13698"/>
                      <a:pt x="6500" y="13711"/>
                      <a:pt x="6429" y="13711"/>
                    </a:cubicBezTo>
                    <a:cubicBezTo>
                      <a:pt x="6245" y="13711"/>
                      <a:pt x="6056" y="13626"/>
                      <a:pt x="5878" y="13571"/>
                    </a:cubicBezTo>
                    <a:cubicBezTo>
                      <a:pt x="5622" y="13484"/>
                      <a:pt x="5352" y="13442"/>
                      <a:pt x="5081" y="13442"/>
                    </a:cubicBezTo>
                    <a:cubicBezTo>
                      <a:pt x="4526" y="13442"/>
                      <a:pt x="3967" y="13619"/>
                      <a:pt x="3519" y="13952"/>
                    </a:cubicBezTo>
                    <a:cubicBezTo>
                      <a:pt x="3462" y="13990"/>
                      <a:pt x="3405" y="14047"/>
                      <a:pt x="3405" y="14104"/>
                    </a:cubicBezTo>
                    <a:cubicBezTo>
                      <a:pt x="3386" y="14218"/>
                      <a:pt x="3500" y="14313"/>
                      <a:pt x="3596" y="14389"/>
                    </a:cubicBezTo>
                    <a:cubicBezTo>
                      <a:pt x="3976" y="14598"/>
                      <a:pt x="4356" y="14769"/>
                      <a:pt x="4756" y="14922"/>
                    </a:cubicBezTo>
                    <a:cubicBezTo>
                      <a:pt x="5136" y="15074"/>
                      <a:pt x="5326" y="15416"/>
                      <a:pt x="5688" y="15587"/>
                    </a:cubicBezTo>
                    <a:cubicBezTo>
                      <a:pt x="5384" y="15663"/>
                      <a:pt x="5098" y="15759"/>
                      <a:pt x="4832" y="15892"/>
                    </a:cubicBezTo>
                    <a:cubicBezTo>
                      <a:pt x="4699" y="15721"/>
                      <a:pt x="4471" y="15606"/>
                      <a:pt x="4356" y="15492"/>
                    </a:cubicBezTo>
                    <a:cubicBezTo>
                      <a:pt x="4223" y="15359"/>
                      <a:pt x="4109" y="15207"/>
                      <a:pt x="3957" y="15093"/>
                    </a:cubicBezTo>
                    <a:cubicBezTo>
                      <a:pt x="3602" y="14857"/>
                      <a:pt x="3188" y="14725"/>
                      <a:pt x="2780" y="14725"/>
                    </a:cubicBezTo>
                    <a:cubicBezTo>
                      <a:pt x="2728" y="14725"/>
                      <a:pt x="2677" y="14727"/>
                      <a:pt x="2625" y="14731"/>
                    </a:cubicBezTo>
                    <a:cubicBezTo>
                      <a:pt x="2492" y="14750"/>
                      <a:pt x="2378" y="14769"/>
                      <a:pt x="2264" y="14846"/>
                    </a:cubicBezTo>
                    <a:cubicBezTo>
                      <a:pt x="2169" y="14922"/>
                      <a:pt x="2112" y="15074"/>
                      <a:pt x="2169" y="15188"/>
                    </a:cubicBezTo>
                    <a:cubicBezTo>
                      <a:pt x="1712" y="15321"/>
                      <a:pt x="1237" y="15454"/>
                      <a:pt x="819" y="15682"/>
                    </a:cubicBezTo>
                    <a:cubicBezTo>
                      <a:pt x="438" y="15873"/>
                      <a:pt x="77" y="16177"/>
                      <a:pt x="20" y="16595"/>
                    </a:cubicBezTo>
                    <a:cubicBezTo>
                      <a:pt x="20" y="16653"/>
                      <a:pt x="1" y="16710"/>
                      <a:pt x="39" y="16748"/>
                    </a:cubicBezTo>
                    <a:cubicBezTo>
                      <a:pt x="78" y="16813"/>
                      <a:pt x="145" y="16834"/>
                      <a:pt x="220" y="16834"/>
                    </a:cubicBezTo>
                    <a:cubicBezTo>
                      <a:pt x="253" y="16834"/>
                      <a:pt x="289" y="16830"/>
                      <a:pt x="324" y="16824"/>
                    </a:cubicBezTo>
                    <a:cubicBezTo>
                      <a:pt x="799" y="16767"/>
                      <a:pt x="1256" y="16634"/>
                      <a:pt x="1712" y="16462"/>
                    </a:cubicBezTo>
                    <a:lnTo>
                      <a:pt x="1712" y="16462"/>
                    </a:lnTo>
                    <a:cubicBezTo>
                      <a:pt x="1674" y="16557"/>
                      <a:pt x="1732" y="16691"/>
                      <a:pt x="1827" y="16729"/>
                    </a:cubicBezTo>
                    <a:cubicBezTo>
                      <a:pt x="1887" y="16765"/>
                      <a:pt x="1955" y="16778"/>
                      <a:pt x="2026" y="16778"/>
                    </a:cubicBezTo>
                    <a:cubicBezTo>
                      <a:pt x="2066" y="16778"/>
                      <a:pt x="2108" y="16774"/>
                      <a:pt x="2150" y="16767"/>
                    </a:cubicBezTo>
                    <a:cubicBezTo>
                      <a:pt x="2835" y="16710"/>
                      <a:pt x="3386" y="16405"/>
                      <a:pt x="3957" y="16025"/>
                    </a:cubicBezTo>
                    <a:cubicBezTo>
                      <a:pt x="4071" y="15949"/>
                      <a:pt x="4204" y="15873"/>
                      <a:pt x="4280" y="15759"/>
                    </a:cubicBezTo>
                    <a:cubicBezTo>
                      <a:pt x="4394" y="15816"/>
                      <a:pt x="4490" y="15892"/>
                      <a:pt x="4566" y="16006"/>
                    </a:cubicBezTo>
                    <a:lnTo>
                      <a:pt x="4566" y="16025"/>
                    </a:lnTo>
                    <a:cubicBezTo>
                      <a:pt x="4033" y="16310"/>
                      <a:pt x="3615" y="16729"/>
                      <a:pt x="3196" y="17147"/>
                    </a:cubicBezTo>
                    <a:cubicBezTo>
                      <a:pt x="3135" y="17128"/>
                      <a:pt x="3069" y="17119"/>
                      <a:pt x="2999" y="17119"/>
                    </a:cubicBezTo>
                    <a:cubicBezTo>
                      <a:pt x="2654" y="17119"/>
                      <a:pt x="2222" y="17325"/>
                      <a:pt x="1922" y="17451"/>
                    </a:cubicBezTo>
                    <a:cubicBezTo>
                      <a:pt x="1598" y="17585"/>
                      <a:pt x="1256" y="17794"/>
                      <a:pt x="1123" y="18117"/>
                    </a:cubicBezTo>
                    <a:cubicBezTo>
                      <a:pt x="1218" y="18155"/>
                      <a:pt x="1237" y="18269"/>
                      <a:pt x="1218" y="18364"/>
                    </a:cubicBezTo>
                    <a:cubicBezTo>
                      <a:pt x="1180" y="18460"/>
                      <a:pt x="1123" y="18517"/>
                      <a:pt x="1047" y="18593"/>
                    </a:cubicBezTo>
                    <a:cubicBezTo>
                      <a:pt x="742" y="18973"/>
                      <a:pt x="533" y="19487"/>
                      <a:pt x="571" y="19981"/>
                    </a:cubicBezTo>
                    <a:cubicBezTo>
                      <a:pt x="609" y="20247"/>
                      <a:pt x="685" y="20514"/>
                      <a:pt x="704" y="20780"/>
                    </a:cubicBezTo>
                    <a:cubicBezTo>
                      <a:pt x="723" y="21008"/>
                      <a:pt x="685" y="21218"/>
                      <a:pt x="819" y="21427"/>
                    </a:cubicBezTo>
                    <a:cubicBezTo>
                      <a:pt x="1180" y="21370"/>
                      <a:pt x="1522" y="21103"/>
                      <a:pt x="1751" y="20837"/>
                    </a:cubicBezTo>
                    <a:cubicBezTo>
                      <a:pt x="1849" y="20722"/>
                      <a:pt x="1976" y="20579"/>
                      <a:pt x="2119" y="20579"/>
                    </a:cubicBezTo>
                    <a:cubicBezTo>
                      <a:pt x="2142" y="20579"/>
                      <a:pt x="2165" y="20582"/>
                      <a:pt x="2188" y="20590"/>
                    </a:cubicBezTo>
                    <a:cubicBezTo>
                      <a:pt x="2215" y="20603"/>
                      <a:pt x="2242" y="20617"/>
                      <a:pt x="2269" y="20617"/>
                    </a:cubicBezTo>
                    <a:cubicBezTo>
                      <a:pt x="2280" y="20617"/>
                      <a:pt x="2291" y="20614"/>
                      <a:pt x="2302" y="20609"/>
                    </a:cubicBezTo>
                    <a:cubicBezTo>
                      <a:pt x="2340" y="20609"/>
                      <a:pt x="2378" y="20590"/>
                      <a:pt x="2397" y="20552"/>
                    </a:cubicBezTo>
                    <a:cubicBezTo>
                      <a:pt x="2606" y="20324"/>
                      <a:pt x="2759" y="20076"/>
                      <a:pt x="2873" y="19791"/>
                    </a:cubicBezTo>
                    <a:cubicBezTo>
                      <a:pt x="2949" y="19563"/>
                      <a:pt x="3025" y="19315"/>
                      <a:pt x="3234" y="19220"/>
                    </a:cubicBezTo>
                    <a:cubicBezTo>
                      <a:pt x="3367" y="19144"/>
                      <a:pt x="3519" y="19163"/>
                      <a:pt x="3634" y="19087"/>
                    </a:cubicBezTo>
                    <a:cubicBezTo>
                      <a:pt x="3710" y="19030"/>
                      <a:pt x="3767" y="18916"/>
                      <a:pt x="3805" y="18821"/>
                    </a:cubicBezTo>
                    <a:cubicBezTo>
                      <a:pt x="3995" y="18326"/>
                      <a:pt x="4052" y="17489"/>
                      <a:pt x="3519" y="17185"/>
                    </a:cubicBezTo>
                    <a:cubicBezTo>
                      <a:pt x="3824" y="16862"/>
                      <a:pt x="4128" y="16557"/>
                      <a:pt x="4490" y="16310"/>
                    </a:cubicBezTo>
                    <a:cubicBezTo>
                      <a:pt x="4547" y="16291"/>
                      <a:pt x="4585" y="16253"/>
                      <a:pt x="4642" y="16234"/>
                    </a:cubicBezTo>
                    <a:cubicBezTo>
                      <a:pt x="4661" y="16310"/>
                      <a:pt x="4680" y="16405"/>
                      <a:pt x="4680" y="16481"/>
                    </a:cubicBezTo>
                    <a:lnTo>
                      <a:pt x="4661" y="16500"/>
                    </a:lnTo>
                    <a:cubicBezTo>
                      <a:pt x="4623" y="16538"/>
                      <a:pt x="4642" y="16557"/>
                      <a:pt x="4680" y="16576"/>
                    </a:cubicBezTo>
                    <a:cubicBezTo>
                      <a:pt x="4670" y="16571"/>
                      <a:pt x="4659" y="16569"/>
                      <a:pt x="4648" y="16569"/>
                    </a:cubicBezTo>
                    <a:cubicBezTo>
                      <a:pt x="4496" y="16569"/>
                      <a:pt x="4279" y="17038"/>
                      <a:pt x="4261" y="17109"/>
                    </a:cubicBezTo>
                    <a:cubicBezTo>
                      <a:pt x="4071" y="17737"/>
                      <a:pt x="4014" y="18383"/>
                      <a:pt x="3976" y="19030"/>
                    </a:cubicBezTo>
                    <a:cubicBezTo>
                      <a:pt x="3976" y="19125"/>
                      <a:pt x="3957" y="19258"/>
                      <a:pt x="4033" y="19334"/>
                    </a:cubicBezTo>
                    <a:cubicBezTo>
                      <a:pt x="4071" y="19373"/>
                      <a:pt x="4109" y="19411"/>
                      <a:pt x="4128" y="19449"/>
                    </a:cubicBezTo>
                    <a:cubicBezTo>
                      <a:pt x="4147" y="19487"/>
                      <a:pt x="4166" y="19525"/>
                      <a:pt x="4166" y="19563"/>
                    </a:cubicBezTo>
                    <a:cubicBezTo>
                      <a:pt x="4166" y="19734"/>
                      <a:pt x="4109" y="19905"/>
                      <a:pt x="4128" y="20076"/>
                    </a:cubicBezTo>
                    <a:cubicBezTo>
                      <a:pt x="4128" y="20228"/>
                      <a:pt x="4223" y="20343"/>
                      <a:pt x="4261" y="20476"/>
                    </a:cubicBezTo>
                    <a:cubicBezTo>
                      <a:pt x="4280" y="20609"/>
                      <a:pt x="4242" y="20780"/>
                      <a:pt x="4242" y="20913"/>
                    </a:cubicBezTo>
                    <a:cubicBezTo>
                      <a:pt x="4242" y="21046"/>
                      <a:pt x="4280" y="21237"/>
                      <a:pt x="4413" y="21256"/>
                    </a:cubicBezTo>
                    <a:cubicBezTo>
                      <a:pt x="4431" y="21264"/>
                      <a:pt x="4449" y="21268"/>
                      <a:pt x="4467" y="21268"/>
                    </a:cubicBezTo>
                    <a:cubicBezTo>
                      <a:pt x="4531" y="21268"/>
                      <a:pt x="4602" y="21224"/>
                      <a:pt x="4661" y="21179"/>
                    </a:cubicBezTo>
                    <a:cubicBezTo>
                      <a:pt x="4870" y="21008"/>
                      <a:pt x="5003" y="20818"/>
                      <a:pt x="5174" y="20609"/>
                    </a:cubicBezTo>
                    <a:cubicBezTo>
                      <a:pt x="5326" y="20400"/>
                      <a:pt x="5555" y="20247"/>
                      <a:pt x="5707" y="20057"/>
                    </a:cubicBezTo>
                    <a:cubicBezTo>
                      <a:pt x="5897" y="19791"/>
                      <a:pt x="5992" y="19468"/>
                      <a:pt x="5954" y="19144"/>
                    </a:cubicBezTo>
                    <a:cubicBezTo>
                      <a:pt x="5954" y="18973"/>
                      <a:pt x="5897" y="18821"/>
                      <a:pt x="5973" y="18669"/>
                    </a:cubicBezTo>
                    <a:cubicBezTo>
                      <a:pt x="6011" y="18612"/>
                      <a:pt x="6068" y="18574"/>
                      <a:pt x="6087" y="18517"/>
                    </a:cubicBezTo>
                    <a:cubicBezTo>
                      <a:pt x="6125" y="18460"/>
                      <a:pt x="6125" y="18383"/>
                      <a:pt x="6106" y="18307"/>
                    </a:cubicBezTo>
                    <a:cubicBezTo>
                      <a:pt x="6087" y="17832"/>
                      <a:pt x="5916" y="17356"/>
                      <a:pt x="5650" y="16957"/>
                    </a:cubicBezTo>
                    <a:cubicBezTo>
                      <a:pt x="5555" y="16824"/>
                      <a:pt x="5441" y="16576"/>
                      <a:pt x="5307" y="16481"/>
                    </a:cubicBezTo>
                    <a:cubicBezTo>
                      <a:pt x="5231" y="16424"/>
                      <a:pt x="5098" y="16424"/>
                      <a:pt x="5041" y="16386"/>
                    </a:cubicBezTo>
                    <a:cubicBezTo>
                      <a:pt x="4965" y="16310"/>
                      <a:pt x="4965" y="16196"/>
                      <a:pt x="4927" y="16082"/>
                    </a:cubicBezTo>
                    <a:cubicBezTo>
                      <a:pt x="5269" y="15892"/>
                      <a:pt x="5650" y="15778"/>
                      <a:pt x="6030" y="15702"/>
                    </a:cubicBezTo>
                    <a:cubicBezTo>
                      <a:pt x="6144" y="15721"/>
                      <a:pt x="6258" y="15740"/>
                      <a:pt x="6373" y="15740"/>
                    </a:cubicBezTo>
                    <a:cubicBezTo>
                      <a:pt x="6639" y="15797"/>
                      <a:pt x="6905" y="15835"/>
                      <a:pt x="7171" y="15873"/>
                    </a:cubicBezTo>
                    <a:cubicBezTo>
                      <a:pt x="7384" y="15905"/>
                      <a:pt x="7603" y="15931"/>
                      <a:pt x="7818" y="15931"/>
                    </a:cubicBezTo>
                    <a:cubicBezTo>
                      <a:pt x="7987" y="15931"/>
                      <a:pt x="8154" y="15915"/>
                      <a:pt x="8313" y="15873"/>
                    </a:cubicBezTo>
                    <a:cubicBezTo>
                      <a:pt x="8389" y="16044"/>
                      <a:pt x="8446" y="16215"/>
                      <a:pt x="8446" y="16405"/>
                    </a:cubicBezTo>
                    <a:cubicBezTo>
                      <a:pt x="8441" y="16341"/>
                      <a:pt x="8372" y="16318"/>
                      <a:pt x="8275" y="16318"/>
                    </a:cubicBezTo>
                    <a:cubicBezTo>
                      <a:pt x="8026" y="16318"/>
                      <a:pt x="7588" y="16473"/>
                      <a:pt x="7533" y="16500"/>
                    </a:cubicBezTo>
                    <a:cubicBezTo>
                      <a:pt x="7210" y="16691"/>
                      <a:pt x="6924" y="16957"/>
                      <a:pt x="6677" y="17242"/>
                    </a:cubicBezTo>
                    <a:cubicBezTo>
                      <a:pt x="6525" y="17413"/>
                      <a:pt x="6392" y="17623"/>
                      <a:pt x="6392" y="17851"/>
                    </a:cubicBezTo>
                    <a:cubicBezTo>
                      <a:pt x="6409" y="18055"/>
                      <a:pt x="6578" y="18259"/>
                      <a:pt x="6763" y="18259"/>
                    </a:cubicBezTo>
                    <a:cubicBezTo>
                      <a:pt x="6785" y="18259"/>
                      <a:pt x="6807" y="18256"/>
                      <a:pt x="6829" y="18250"/>
                    </a:cubicBezTo>
                    <a:lnTo>
                      <a:pt x="6829" y="18250"/>
                    </a:lnTo>
                    <a:cubicBezTo>
                      <a:pt x="6430" y="19030"/>
                      <a:pt x="6011" y="19848"/>
                      <a:pt x="5992" y="20742"/>
                    </a:cubicBezTo>
                    <a:cubicBezTo>
                      <a:pt x="5973" y="20913"/>
                      <a:pt x="6049" y="21160"/>
                      <a:pt x="6239" y="21160"/>
                    </a:cubicBezTo>
                    <a:cubicBezTo>
                      <a:pt x="6220" y="21503"/>
                      <a:pt x="6163" y="21921"/>
                      <a:pt x="6487" y="22169"/>
                    </a:cubicBezTo>
                    <a:cubicBezTo>
                      <a:pt x="6520" y="22195"/>
                      <a:pt x="6556" y="22207"/>
                      <a:pt x="6594" y="22207"/>
                    </a:cubicBezTo>
                    <a:cubicBezTo>
                      <a:pt x="6883" y="22207"/>
                      <a:pt x="7286" y="21519"/>
                      <a:pt x="7438" y="21351"/>
                    </a:cubicBezTo>
                    <a:cubicBezTo>
                      <a:pt x="7495" y="21256"/>
                      <a:pt x="7571" y="21179"/>
                      <a:pt x="7647" y="21122"/>
                    </a:cubicBezTo>
                    <a:cubicBezTo>
                      <a:pt x="7742" y="21046"/>
                      <a:pt x="7856" y="20989"/>
                      <a:pt x="7951" y="20932"/>
                    </a:cubicBezTo>
                    <a:cubicBezTo>
                      <a:pt x="8123" y="20799"/>
                      <a:pt x="8237" y="20609"/>
                      <a:pt x="8332" y="20438"/>
                    </a:cubicBezTo>
                    <a:cubicBezTo>
                      <a:pt x="8522" y="20095"/>
                      <a:pt x="8655" y="19753"/>
                      <a:pt x="8769" y="19411"/>
                    </a:cubicBezTo>
                    <a:cubicBezTo>
                      <a:pt x="8788" y="19334"/>
                      <a:pt x="8826" y="19258"/>
                      <a:pt x="8883" y="19220"/>
                    </a:cubicBezTo>
                    <a:cubicBezTo>
                      <a:pt x="8940" y="19201"/>
                      <a:pt x="9016" y="19201"/>
                      <a:pt x="9074" y="19201"/>
                    </a:cubicBezTo>
                    <a:cubicBezTo>
                      <a:pt x="9340" y="19201"/>
                      <a:pt x="9454" y="18897"/>
                      <a:pt x="9492" y="18650"/>
                    </a:cubicBezTo>
                    <a:cubicBezTo>
                      <a:pt x="9549" y="18231"/>
                      <a:pt x="9511" y="17813"/>
                      <a:pt x="9378" y="17413"/>
                    </a:cubicBezTo>
                    <a:cubicBezTo>
                      <a:pt x="9302" y="17223"/>
                      <a:pt x="9207" y="17033"/>
                      <a:pt x="9093" y="16862"/>
                    </a:cubicBezTo>
                    <a:cubicBezTo>
                      <a:pt x="9075" y="16826"/>
                      <a:pt x="8819" y="16535"/>
                      <a:pt x="8791" y="16535"/>
                    </a:cubicBezTo>
                    <a:cubicBezTo>
                      <a:pt x="8789" y="16535"/>
                      <a:pt x="8788" y="16536"/>
                      <a:pt x="8788" y="16538"/>
                    </a:cubicBezTo>
                    <a:cubicBezTo>
                      <a:pt x="8788" y="16291"/>
                      <a:pt x="8731" y="16044"/>
                      <a:pt x="8636" y="15835"/>
                    </a:cubicBezTo>
                    <a:lnTo>
                      <a:pt x="8636" y="15835"/>
                    </a:lnTo>
                    <a:cubicBezTo>
                      <a:pt x="9416" y="16044"/>
                      <a:pt x="10158" y="16405"/>
                      <a:pt x="10862" y="16824"/>
                    </a:cubicBezTo>
                    <a:cubicBezTo>
                      <a:pt x="10919" y="16843"/>
                      <a:pt x="10957" y="16881"/>
                      <a:pt x="11014" y="16919"/>
                    </a:cubicBezTo>
                    <a:lnTo>
                      <a:pt x="11014" y="16938"/>
                    </a:lnTo>
                    <a:cubicBezTo>
                      <a:pt x="11128" y="17166"/>
                      <a:pt x="11204" y="17394"/>
                      <a:pt x="11242" y="17642"/>
                    </a:cubicBezTo>
                    <a:cubicBezTo>
                      <a:pt x="11185" y="17642"/>
                      <a:pt x="11128" y="17661"/>
                      <a:pt x="11071" y="17680"/>
                    </a:cubicBezTo>
                    <a:cubicBezTo>
                      <a:pt x="11017" y="17658"/>
                      <a:pt x="10960" y="17649"/>
                      <a:pt x="10900" y="17649"/>
                    </a:cubicBezTo>
                    <a:cubicBezTo>
                      <a:pt x="10642" y="17649"/>
                      <a:pt x="10343" y="17826"/>
                      <a:pt x="10158" y="17965"/>
                    </a:cubicBezTo>
                    <a:cubicBezTo>
                      <a:pt x="9910" y="18174"/>
                      <a:pt x="9720" y="18498"/>
                      <a:pt x="9682" y="18840"/>
                    </a:cubicBezTo>
                    <a:cubicBezTo>
                      <a:pt x="9682" y="18878"/>
                      <a:pt x="9682" y="18916"/>
                      <a:pt x="9701" y="18954"/>
                    </a:cubicBezTo>
                    <a:cubicBezTo>
                      <a:pt x="9720" y="18992"/>
                      <a:pt x="9758" y="19011"/>
                      <a:pt x="9777" y="19030"/>
                    </a:cubicBezTo>
                    <a:cubicBezTo>
                      <a:pt x="9853" y="19106"/>
                      <a:pt x="9853" y="19220"/>
                      <a:pt x="9815" y="19296"/>
                    </a:cubicBezTo>
                    <a:cubicBezTo>
                      <a:pt x="9777" y="19392"/>
                      <a:pt x="9720" y="19468"/>
                      <a:pt x="9663" y="19544"/>
                    </a:cubicBezTo>
                    <a:cubicBezTo>
                      <a:pt x="9302" y="20000"/>
                      <a:pt x="9055" y="20533"/>
                      <a:pt x="8978" y="21103"/>
                    </a:cubicBezTo>
                    <a:cubicBezTo>
                      <a:pt x="8959" y="21179"/>
                      <a:pt x="8940" y="21275"/>
                      <a:pt x="8978" y="21351"/>
                    </a:cubicBezTo>
                    <a:cubicBezTo>
                      <a:pt x="8997" y="21389"/>
                      <a:pt x="9016" y="21427"/>
                      <a:pt x="9036" y="21465"/>
                    </a:cubicBezTo>
                    <a:cubicBezTo>
                      <a:pt x="9055" y="21522"/>
                      <a:pt x="9036" y="21579"/>
                      <a:pt x="9016" y="21655"/>
                    </a:cubicBezTo>
                    <a:cubicBezTo>
                      <a:pt x="8978" y="21826"/>
                      <a:pt x="8921" y="21997"/>
                      <a:pt x="8883" y="22169"/>
                    </a:cubicBezTo>
                    <a:cubicBezTo>
                      <a:pt x="8826" y="22321"/>
                      <a:pt x="8807" y="22511"/>
                      <a:pt x="8940" y="22587"/>
                    </a:cubicBezTo>
                    <a:cubicBezTo>
                      <a:pt x="8973" y="22603"/>
                      <a:pt x="9012" y="22609"/>
                      <a:pt x="9053" y="22609"/>
                    </a:cubicBezTo>
                    <a:cubicBezTo>
                      <a:pt x="9110" y="22609"/>
                      <a:pt x="9171" y="22598"/>
                      <a:pt x="9226" y="22587"/>
                    </a:cubicBezTo>
                    <a:cubicBezTo>
                      <a:pt x="9549" y="22473"/>
                      <a:pt x="9872" y="22340"/>
                      <a:pt x="10177" y="22169"/>
                    </a:cubicBezTo>
                    <a:cubicBezTo>
                      <a:pt x="10348" y="22073"/>
                      <a:pt x="10481" y="21959"/>
                      <a:pt x="10652" y="21883"/>
                    </a:cubicBezTo>
                    <a:cubicBezTo>
                      <a:pt x="11090" y="21636"/>
                      <a:pt x="11432" y="21484"/>
                      <a:pt x="11679" y="21008"/>
                    </a:cubicBezTo>
                    <a:cubicBezTo>
                      <a:pt x="11832" y="20685"/>
                      <a:pt x="11908" y="20324"/>
                      <a:pt x="11984" y="19962"/>
                    </a:cubicBezTo>
                    <a:cubicBezTo>
                      <a:pt x="12014" y="19980"/>
                      <a:pt x="12049" y="19989"/>
                      <a:pt x="12083" y="19989"/>
                    </a:cubicBezTo>
                    <a:cubicBezTo>
                      <a:pt x="12156" y="19989"/>
                      <a:pt x="12230" y="19951"/>
                      <a:pt x="12269" y="19886"/>
                    </a:cubicBezTo>
                    <a:cubicBezTo>
                      <a:pt x="12326" y="19810"/>
                      <a:pt x="12345" y="19696"/>
                      <a:pt x="12345" y="19582"/>
                    </a:cubicBezTo>
                    <a:cubicBezTo>
                      <a:pt x="12364" y="19125"/>
                      <a:pt x="12307" y="18650"/>
                      <a:pt x="12174" y="18212"/>
                    </a:cubicBezTo>
                    <a:cubicBezTo>
                      <a:pt x="12060" y="17908"/>
                      <a:pt x="11889" y="17756"/>
                      <a:pt x="11584" y="17680"/>
                    </a:cubicBezTo>
                    <a:cubicBezTo>
                      <a:pt x="11565" y="17508"/>
                      <a:pt x="11527" y="17356"/>
                      <a:pt x="11470" y="17204"/>
                    </a:cubicBezTo>
                    <a:lnTo>
                      <a:pt x="11470" y="17204"/>
                    </a:lnTo>
                    <a:cubicBezTo>
                      <a:pt x="12022" y="17585"/>
                      <a:pt x="12554" y="17984"/>
                      <a:pt x="13087" y="18402"/>
                    </a:cubicBezTo>
                    <a:cubicBezTo>
                      <a:pt x="13125" y="18421"/>
                      <a:pt x="13163" y="18440"/>
                      <a:pt x="13201" y="18440"/>
                    </a:cubicBezTo>
                    <a:cubicBezTo>
                      <a:pt x="13201" y="18593"/>
                      <a:pt x="13201" y="18745"/>
                      <a:pt x="13220" y="18897"/>
                    </a:cubicBezTo>
                    <a:cubicBezTo>
                      <a:pt x="13239" y="20628"/>
                      <a:pt x="13277" y="23101"/>
                      <a:pt x="13334" y="24831"/>
                    </a:cubicBezTo>
                    <a:cubicBezTo>
                      <a:pt x="13334" y="24936"/>
                      <a:pt x="13482" y="24988"/>
                      <a:pt x="13629" y="24988"/>
                    </a:cubicBezTo>
                    <a:cubicBezTo>
                      <a:pt x="13776" y="24988"/>
                      <a:pt x="13924" y="24936"/>
                      <a:pt x="13924" y="24831"/>
                    </a:cubicBezTo>
                    <a:cubicBezTo>
                      <a:pt x="13886" y="23614"/>
                      <a:pt x="13848" y="21674"/>
                      <a:pt x="13829" y="20457"/>
                    </a:cubicBezTo>
                    <a:cubicBezTo>
                      <a:pt x="14171" y="20266"/>
                      <a:pt x="14399" y="19981"/>
                      <a:pt x="14628" y="19696"/>
                    </a:cubicBezTo>
                    <a:cubicBezTo>
                      <a:pt x="14818" y="19430"/>
                      <a:pt x="15008" y="19163"/>
                      <a:pt x="15198" y="18897"/>
                    </a:cubicBezTo>
                    <a:cubicBezTo>
                      <a:pt x="15255" y="18935"/>
                      <a:pt x="15312" y="18973"/>
                      <a:pt x="15369" y="19030"/>
                    </a:cubicBezTo>
                    <a:cubicBezTo>
                      <a:pt x="15331" y="19068"/>
                      <a:pt x="15388" y="19106"/>
                      <a:pt x="15465" y="19125"/>
                    </a:cubicBezTo>
                    <a:cubicBezTo>
                      <a:pt x="15446" y="19163"/>
                      <a:pt x="15503" y="19201"/>
                      <a:pt x="15541" y="19220"/>
                    </a:cubicBezTo>
                    <a:lnTo>
                      <a:pt x="15560" y="19220"/>
                    </a:lnTo>
                    <a:cubicBezTo>
                      <a:pt x="15598" y="19258"/>
                      <a:pt x="15617" y="19315"/>
                      <a:pt x="15655" y="19353"/>
                    </a:cubicBezTo>
                    <a:lnTo>
                      <a:pt x="15579" y="19373"/>
                    </a:lnTo>
                    <a:cubicBezTo>
                      <a:pt x="15122" y="19487"/>
                      <a:pt x="15198" y="20266"/>
                      <a:pt x="15350" y="20590"/>
                    </a:cubicBezTo>
                    <a:cubicBezTo>
                      <a:pt x="15617" y="21179"/>
                      <a:pt x="16282" y="21731"/>
                      <a:pt x="16739" y="22150"/>
                    </a:cubicBezTo>
                    <a:cubicBezTo>
                      <a:pt x="16840" y="22236"/>
                      <a:pt x="16986" y="22334"/>
                      <a:pt x="17125" y="22334"/>
                    </a:cubicBezTo>
                    <a:cubicBezTo>
                      <a:pt x="17168" y="22334"/>
                      <a:pt x="17212" y="22324"/>
                      <a:pt x="17253" y="22302"/>
                    </a:cubicBezTo>
                    <a:cubicBezTo>
                      <a:pt x="17291" y="22283"/>
                      <a:pt x="17329" y="22245"/>
                      <a:pt x="17386" y="22207"/>
                    </a:cubicBezTo>
                    <a:cubicBezTo>
                      <a:pt x="17410" y="22200"/>
                      <a:pt x="17434" y="22197"/>
                      <a:pt x="17457" y="22197"/>
                    </a:cubicBezTo>
                    <a:cubicBezTo>
                      <a:pt x="17566" y="22197"/>
                      <a:pt x="17669" y="22262"/>
                      <a:pt x="17747" y="22340"/>
                    </a:cubicBezTo>
                    <a:cubicBezTo>
                      <a:pt x="18261" y="22701"/>
                      <a:pt x="18831" y="22986"/>
                      <a:pt x="19421" y="23158"/>
                    </a:cubicBezTo>
                    <a:cubicBezTo>
                      <a:pt x="19472" y="23166"/>
                      <a:pt x="19523" y="23175"/>
                      <a:pt x="19571" y="23175"/>
                    </a:cubicBezTo>
                    <a:cubicBezTo>
                      <a:pt x="19629" y="23175"/>
                      <a:pt x="19683" y="23162"/>
                      <a:pt x="19725" y="23120"/>
                    </a:cubicBezTo>
                    <a:cubicBezTo>
                      <a:pt x="19763" y="23063"/>
                      <a:pt x="19763" y="22967"/>
                      <a:pt x="19763" y="22891"/>
                    </a:cubicBezTo>
                    <a:cubicBezTo>
                      <a:pt x="19706" y="22530"/>
                      <a:pt x="19630" y="22169"/>
                      <a:pt x="19516" y="21826"/>
                    </a:cubicBezTo>
                    <a:cubicBezTo>
                      <a:pt x="19440" y="21560"/>
                      <a:pt x="19288" y="21389"/>
                      <a:pt x="19155" y="21160"/>
                    </a:cubicBezTo>
                    <a:cubicBezTo>
                      <a:pt x="19002" y="20894"/>
                      <a:pt x="18926" y="20647"/>
                      <a:pt x="18698" y="20419"/>
                    </a:cubicBezTo>
                    <a:cubicBezTo>
                      <a:pt x="18527" y="20266"/>
                      <a:pt x="18356" y="20114"/>
                      <a:pt x="18223" y="19924"/>
                    </a:cubicBezTo>
                    <a:cubicBezTo>
                      <a:pt x="18070" y="19753"/>
                      <a:pt x="17956" y="19544"/>
                      <a:pt x="17804" y="19373"/>
                    </a:cubicBezTo>
                    <a:cubicBezTo>
                      <a:pt x="17473" y="19003"/>
                      <a:pt x="16989" y="18813"/>
                      <a:pt x="16500" y="18813"/>
                    </a:cubicBezTo>
                    <a:cubicBezTo>
                      <a:pt x="16258" y="18813"/>
                      <a:pt x="16014" y="18860"/>
                      <a:pt x="15788" y="18954"/>
                    </a:cubicBezTo>
                    <a:cubicBezTo>
                      <a:pt x="16016" y="18612"/>
                      <a:pt x="15959" y="18136"/>
                      <a:pt x="16073" y="17737"/>
                    </a:cubicBezTo>
                    <a:cubicBezTo>
                      <a:pt x="16340" y="17432"/>
                      <a:pt x="16644" y="17147"/>
                      <a:pt x="16967" y="16900"/>
                    </a:cubicBezTo>
                    <a:cubicBezTo>
                      <a:pt x="17272" y="16691"/>
                      <a:pt x="17595" y="16500"/>
                      <a:pt x="17937" y="16348"/>
                    </a:cubicBezTo>
                    <a:lnTo>
                      <a:pt x="17975" y="16367"/>
                    </a:lnTo>
                    <a:cubicBezTo>
                      <a:pt x="17994" y="16386"/>
                      <a:pt x="18032" y="16386"/>
                      <a:pt x="18070" y="16386"/>
                    </a:cubicBezTo>
                    <a:cubicBezTo>
                      <a:pt x="18127" y="16462"/>
                      <a:pt x="18166" y="16576"/>
                      <a:pt x="18166" y="16672"/>
                    </a:cubicBezTo>
                    <a:cubicBezTo>
                      <a:pt x="18185" y="16976"/>
                      <a:pt x="17994" y="17204"/>
                      <a:pt x="17861" y="17451"/>
                    </a:cubicBezTo>
                    <a:cubicBezTo>
                      <a:pt x="17728" y="17737"/>
                      <a:pt x="17766" y="17984"/>
                      <a:pt x="17880" y="18269"/>
                    </a:cubicBezTo>
                    <a:cubicBezTo>
                      <a:pt x="18299" y="19220"/>
                      <a:pt x="18983" y="20209"/>
                      <a:pt x="19992" y="20590"/>
                    </a:cubicBezTo>
                    <a:cubicBezTo>
                      <a:pt x="20020" y="20599"/>
                      <a:pt x="20055" y="20604"/>
                      <a:pt x="20090" y="20604"/>
                    </a:cubicBezTo>
                    <a:cubicBezTo>
                      <a:pt x="20195" y="20604"/>
                      <a:pt x="20305" y="20561"/>
                      <a:pt x="20277" y="20476"/>
                    </a:cubicBezTo>
                    <a:lnTo>
                      <a:pt x="20277" y="20476"/>
                    </a:lnTo>
                    <a:cubicBezTo>
                      <a:pt x="20924" y="20970"/>
                      <a:pt x="21703" y="21332"/>
                      <a:pt x="22502" y="21503"/>
                    </a:cubicBezTo>
                    <a:cubicBezTo>
                      <a:pt x="22585" y="21526"/>
                      <a:pt x="22674" y="21543"/>
                      <a:pt x="22762" y="21543"/>
                    </a:cubicBezTo>
                    <a:cubicBezTo>
                      <a:pt x="22816" y="21543"/>
                      <a:pt x="22870" y="21536"/>
                      <a:pt x="22921" y="21522"/>
                    </a:cubicBezTo>
                    <a:cubicBezTo>
                      <a:pt x="23130" y="21484"/>
                      <a:pt x="23301" y="21294"/>
                      <a:pt x="23377" y="21084"/>
                    </a:cubicBezTo>
                    <a:cubicBezTo>
                      <a:pt x="23548" y="20590"/>
                      <a:pt x="23282" y="20076"/>
                      <a:pt x="23035" y="19639"/>
                    </a:cubicBezTo>
                    <a:cubicBezTo>
                      <a:pt x="22902" y="19392"/>
                      <a:pt x="22731" y="19144"/>
                      <a:pt x="22559" y="18935"/>
                    </a:cubicBezTo>
                    <a:cubicBezTo>
                      <a:pt x="22485" y="18842"/>
                      <a:pt x="22060" y="18307"/>
                      <a:pt x="21938" y="18307"/>
                    </a:cubicBezTo>
                    <a:cubicBezTo>
                      <a:pt x="21936" y="18307"/>
                      <a:pt x="21934" y="18307"/>
                      <a:pt x="21932" y="18307"/>
                    </a:cubicBezTo>
                    <a:cubicBezTo>
                      <a:pt x="22122" y="18250"/>
                      <a:pt x="22236" y="18041"/>
                      <a:pt x="22179" y="17870"/>
                    </a:cubicBezTo>
                    <a:cubicBezTo>
                      <a:pt x="22141" y="17737"/>
                      <a:pt x="22027" y="17642"/>
                      <a:pt x="21932" y="17566"/>
                    </a:cubicBezTo>
                    <a:cubicBezTo>
                      <a:pt x="20962" y="16805"/>
                      <a:pt x="19839" y="16710"/>
                      <a:pt x="18717" y="16386"/>
                    </a:cubicBezTo>
                    <a:cubicBezTo>
                      <a:pt x="18736" y="16367"/>
                      <a:pt x="18774" y="16348"/>
                      <a:pt x="18774" y="16348"/>
                    </a:cubicBezTo>
                    <a:cubicBezTo>
                      <a:pt x="18945" y="16139"/>
                      <a:pt x="19212" y="16044"/>
                      <a:pt x="19440" y="15930"/>
                    </a:cubicBezTo>
                    <a:cubicBezTo>
                      <a:pt x="19691" y="15895"/>
                      <a:pt x="19945" y="15878"/>
                      <a:pt x="20200" y="15878"/>
                    </a:cubicBezTo>
                    <a:cubicBezTo>
                      <a:pt x="20641" y="15878"/>
                      <a:pt x="21087" y="15928"/>
                      <a:pt x="21532" y="16025"/>
                    </a:cubicBezTo>
                    <a:cubicBezTo>
                      <a:pt x="21798" y="16101"/>
                      <a:pt x="22198" y="16158"/>
                      <a:pt x="22312" y="16462"/>
                    </a:cubicBezTo>
                    <a:cubicBezTo>
                      <a:pt x="22445" y="16843"/>
                      <a:pt x="22483" y="17223"/>
                      <a:pt x="22711" y="17585"/>
                    </a:cubicBezTo>
                    <a:cubicBezTo>
                      <a:pt x="22769" y="17680"/>
                      <a:pt x="22826" y="17775"/>
                      <a:pt x="22921" y="17813"/>
                    </a:cubicBezTo>
                    <a:cubicBezTo>
                      <a:pt x="22956" y="17834"/>
                      <a:pt x="22997" y="17845"/>
                      <a:pt x="23038" y="17845"/>
                    </a:cubicBezTo>
                    <a:cubicBezTo>
                      <a:pt x="23105" y="17845"/>
                      <a:pt x="23170" y="17815"/>
                      <a:pt x="23206" y="17756"/>
                    </a:cubicBezTo>
                    <a:cubicBezTo>
                      <a:pt x="23339" y="17984"/>
                      <a:pt x="23453" y="18193"/>
                      <a:pt x="23586" y="18421"/>
                    </a:cubicBezTo>
                    <a:cubicBezTo>
                      <a:pt x="23682" y="18574"/>
                      <a:pt x="23777" y="18745"/>
                      <a:pt x="23910" y="18859"/>
                    </a:cubicBezTo>
                    <a:cubicBezTo>
                      <a:pt x="24035" y="18953"/>
                      <a:pt x="24186" y="19021"/>
                      <a:pt x="24331" y="19021"/>
                    </a:cubicBezTo>
                    <a:cubicBezTo>
                      <a:pt x="24362" y="19021"/>
                      <a:pt x="24393" y="19018"/>
                      <a:pt x="24423" y="19011"/>
                    </a:cubicBezTo>
                    <a:cubicBezTo>
                      <a:pt x="24557" y="18973"/>
                      <a:pt x="24671" y="18878"/>
                      <a:pt x="24785" y="18821"/>
                    </a:cubicBezTo>
                    <a:cubicBezTo>
                      <a:pt x="24885" y="18773"/>
                      <a:pt x="24988" y="18754"/>
                      <a:pt x="25092" y="18754"/>
                    </a:cubicBezTo>
                    <a:cubicBezTo>
                      <a:pt x="25363" y="18754"/>
                      <a:pt x="25641" y="18887"/>
                      <a:pt x="25888" y="19011"/>
                    </a:cubicBezTo>
                    <a:cubicBezTo>
                      <a:pt x="26015" y="19075"/>
                      <a:pt x="26384" y="19164"/>
                      <a:pt x="26692" y="19164"/>
                    </a:cubicBezTo>
                    <a:cubicBezTo>
                      <a:pt x="27030" y="19164"/>
                      <a:pt x="27295" y="19056"/>
                      <a:pt x="27086" y="18688"/>
                    </a:cubicBezTo>
                    <a:cubicBezTo>
                      <a:pt x="27010" y="18574"/>
                      <a:pt x="26877" y="18460"/>
                      <a:pt x="26801" y="18345"/>
                    </a:cubicBezTo>
                    <a:cubicBezTo>
                      <a:pt x="26383" y="17832"/>
                      <a:pt x="26421" y="17014"/>
                      <a:pt x="25888" y="16653"/>
                    </a:cubicBezTo>
                    <a:cubicBezTo>
                      <a:pt x="25565" y="16405"/>
                      <a:pt x="25070" y="16386"/>
                      <a:pt x="24880" y="16044"/>
                    </a:cubicBezTo>
                    <a:cubicBezTo>
                      <a:pt x="24823" y="15949"/>
                      <a:pt x="24804" y="15854"/>
                      <a:pt x="24728" y="15778"/>
                    </a:cubicBezTo>
                    <a:cubicBezTo>
                      <a:pt x="24633" y="15663"/>
                      <a:pt x="24461" y="15644"/>
                      <a:pt x="24309" y="15625"/>
                    </a:cubicBezTo>
                    <a:cubicBezTo>
                      <a:pt x="24062" y="15606"/>
                      <a:pt x="23815" y="15568"/>
                      <a:pt x="23567" y="15549"/>
                    </a:cubicBezTo>
                    <a:cubicBezTo>
                      <a:pt x="23461" y="15535"/>
                      <a:pt x="23354" y="15524"/>
                      <a:pt x="23251" y="15524"/>
                    </a:cubicBezTo>
                    <a:cubicBezTo>
                      <a:pt x="23077" y="15524"/>
                      <a:pt x="22912" y="15556"/>
                      <a:pt x="22769" y="15663"/>
                    </a:cubicBezTo>
                    <a:cubicBezTo>
                      <a:pt x="22654" y="15740"/>
                      <a:pt x="22578" y="15873"/>
                      <a:pt x="22464" y="15968"/>
                    </a:cubicBezTo>
                    <a:cubicBezTo>
                      <a:pt x="22402" y="16011"/>
                      <a:pt x="22323" y="16027"/>
                      <a:pt x="22234" y="16027"/>
                    </a:cubicBezTo>
                    <a:cubicBezTo>
                      <a:pt x="21967" y="16027"/>
                      <a:pt x="21618" y="15877"/>
                      <a:pt x="21418" y="15835"/>
                    </a:cubicBezTo>
                    <a:cubicBezTo>
                      <a:pt x="21196" y="15790"/>
                      <a:pt x="20780" y="15666"/>
                      <a:pt x="20471" y="15666"/>
                    </a:cubicBezTo>
                    <a:cubicBezTo>
                      <a:pt x="20382" y="15666"/>
                      <a:pt x="20303" y="15676"/>
                      <a:pt x="20239" y="15702"/>
                    </a:cubicBezTo>
                    <a:cubicBezTo>
                      <a:pt x="20524" y="15587"/>
                      <a:pt x="20790" y="15435"/>
                      <a:pt x="21000" y="15226"/>
                    </a:cubicBezTo>
                    <a:cubicBezTo>
                      <a:pt x="21133" y="15112"/>
                      <a:pt x="21228" y="14903"/>
                      <a:pt x="21133" y="14731"/>
                    </a:cubicBezTo>
                    <a:cubicBezTo>
                      <a:pt x="21019" y="14541"/>
                      <a:pt x="20714" y="14522"/>
                      <a:pt x="20524" y="14465"/>
                    </a:cubicBezTo>
                    <a:cubicBezTo>
                      <a:pt x="20347" y="14421"/>
                      <a:pt x="20182" y="14377"/>
                      <a:pt x="20010" y="14377"/>
                    </a:cubicBezTo>
                    <a:cubicBezTo>
                      <a:pt x="19960" y="14377"/>
                      <a:pt x="19910" y="14380"/>
                      <a:pt x="19858" y="14389"/>
                    </a:cubicBezTo>
                    <a:cubicBezTo>
                      <a:pt x="19592" y="14427"/>
                      <a:pt x="19364" y="14541"/>
                      <a:pt x="19117" y="14636"/>
                    </a:cubicBezTo>
                    <a:cubicBezTo>
                      <a:pt x="18679" y="14789"/>
                      <a:pt x="18127" y="14903"/>
                      <a:pt x="17842" y="15302"/>
                    </a:cubicBezTo>
                    <a:cubicBezTo>
                      <a:pt x="17633" y="15549"/>
                      <a:pt x="17576" y="15949"/>
                      <a:pt x="17766" y="16196"/>
                    </a:cubicBezTo>
                    <a:cubicBezTo>
                      <a:pt x="17595" y="16272"/>
                      <a:pt x="17424" y="16367"/>
                      <a:pt x="17253" y="16462"/>
                    </a:cubicBezTo>
                    <a:cubicBezTo>
                      <a:pt x="16910" y="16653"/>
                      <a:pt x="16606" y="16862"/>
                      <a:pt x="16340" y="17109"/>
                    </a:cubicBezTo>
                    <a:cubicBezTo>
                      <a:pt x="16473" y="16786"/>
                      <a:pt x="16549" y="16424"/>
                      <a:pt x="16282" y="16120"/>
                    </a:cubicBezTo>
                    <a:cubicBezTo>
                      <a:pt x="16150" y="15981"/>
                      <a:pt x="15987" y="15926"/>
                      <a:pt x="15818" y="15926"/>
                    </a:cubicBezTo>
                    <a:cubicBezTo>
                      <a:pt x="15525" y="15926"/>
                      <a:pt x="15213" y="16091"/>
                      <a:pt x="15008" y="16272"/>
                    </a:cubicBezTo>
                    <a:cubicBezTo>
                      <a:pt x="14628" y="16615"/>
                      <a:pt x="14380" y="17090"/>
                      <a:pt x="14361" y="17585"/>
                    </a:cubicBezTo>
                    <a:cubicBezTo>
                      <a:pt x="14342" y="17851"/>
                      <a:pt x="14399" y="18098"/>
                      <a:pt x="14494" y="18345"/>
                    </a:cubicBezTo>
                    <a:cubicBezTo>
                      <a:pt x="14437" y="18364"/>
                      <a:pt x="14399" y="18402"/>
                      <a:pt x="14437" y="18460"/>
                    </a:cubicBezTo>
                    <a:cubicBezTo>
                      <a:pt x="14475" y="18498"/>
                      <a:pt x="14533" y="18517"/>
                      <a:pt x="14590" y="18536"/>
                    </a:cubicBezTo>
                    <a:cubicBezTo>
                      <a:pt x="14647" y="18669"/>
                      <a:pt x="14761" y="18802"/>
                      <a:pt x="14875" y="18802"/>
                    </a:cubicBezTo>
                    <a:lnTo>
                      <a:pt x="14894" y="18821"/>
                    </a:lnTo>
                    <a:cubicBezTo>
                      <a:pt x="14780" y="18973"/>
                      <a:pt x="14685" y="19125"/>
                      <a:pt x="14571" y="19258"/>
                    </a:cubicBezTo>
                    <a:cubicBezTo>
                      <a:pt x="14361" y="19582"/>
                      <a:pt x="14133" y="19943"/>
                      <a:pt x="13829" y="20190"/>
                    </a:cubicBezTo>
                    <a:cubicBezTo>
                      <a:pt x="13791" y="18402"/>
                      <a:pt x="13772" y="16615"/>
                      <a:pt x="13772" y="14846"/>
                    </a:cubicBezTo>
                    <a:cubicBezTo>
                      <a:pt x="13753" y="14560"/>
                      <a:pt x="13753" y="14275"/>
                      <a:pt x="13753" y="13990"/>
                    </a:cubicBezTo>
                    <a:cubicBezTo>
                      <a:pt x="14038" y="13134"/>
                      <a:pt x="14342" y="12240"/>
                      <a:pt x="14799" y="11441"/>
                    </a:cubicBezTo>
                    <a:lnTo>
                      <a:pt x="14818" y="11479"/>
                    </a:lnTo>
                    <a:cubicBezTo>
                      <a:pt x="14989" y="11631"/>
                      <a:pt x="15027" y="11897"/>
                      <a:pt x="15179" y="12069"/>
                    </a:cubicBezTo>
                    <a:cubicBezTo>
                      <a:pt x="15350" y="12278"/>
                      <a:pt x="15560" y="12468"/>
                      <a:pt x="15826" y="12544"/>
                    </a:cubicBezTo>
                    <a:cubicBezTo>
                      <a:pt x="15959" y="12582"/>
                      <a:pt x="16092" y="12582"/>
                      <a:pt x="16244" y="12582"/>
                    </a:cubicBezTo>
                    <a:cubicBezTo>
                      <a:pt x="16377" y="12601"/>
                      <a:pt x="16509" y="12620"/>
                      <a:pt x="16642" y="12658"/>
                    </a:cubicBezTo>
                    <a:lnTo>
                      <a:pt x="16642" y="12658"/>
                    </a:lnTo>
                    <a:cubicBezTo>
                      <a:pt x="16551" y="12624"/>
                      <a:pt x="16682" y="11535"/>
                      <a:pt x="16644" y="11384"/>
                    </a:cubicBezTo>
                    <a:cubicBezTo>
                      <a:pt x="16549" y="11079"/>
                      <a:pt x="16397" y="10775"/>
                      <a:pt x="16244" y="10509"/>
                    </a:cubicBezTo>
                    <a:cubicBezTo>
                      <a:pt x="16149" y="10319"/>
                      <a:pt x="16016" y="10166"/>
                      <a:pt x="15864" y="10071"/>
                    </a:cubicBezTo>
                    <a:cubicBezTo>
                      <a:pt x="16149" y="9805"/>
                      <a:pt x="16492" y="9596"/>
                      <a:pt x="16853" y="9387"/>
                    </a:cubicBezTo>
                    <a:cubicBezTo>
                      <a:pt x="17005" y="9406"/>
                      <a:pt x="17195" y="9425"/>
                      <a:pt x="17310" y="9520"/>
                    </a:cubicBezTo>
                    <a:lnTo>
                      <a:pt x="17272" y="9577"/>
                    </a:lnTo>
                    <a:cubicBezTo>
                      <a:pt x="17233" y="9634"/>
                      <a:pt x="17024" y="9691"/>
                      <a:pt x="16948" y="9729"/>
                    </a:cubicBezTo>
                    <a:cubicBezTo>
                      <a:pt x="16625" y="9938"/>
                      <a:pt x="16530" y="10281"/>
                      <a:pt x="16663" y="10642"/>
                    </a:cubicBezTo>
                    <a:cubicBezTo>
                      <a:pt x="16777" y="10908"/>
                      <a:pt x="16967" y="11117"/>
                      <a:pt x="17157" y="11327"/>
                    </a:cubicBezTo>
                    <a:cubicBezTo>
                      <a:pt x="17233" y="11403"/>
                      <a:pt x="17310" y="11479"/>
                      <a:pt x="17405" y="11517"/>
                    </a:cubicBezTo>
                    <a:cubicBezTo>
                      <a:pt x="17429" y="11527"/>
                      <a:pt x="17456" y="11532"/>
                      <a:pt x="17484" y="11532"/>
                    </a:cubicBezTo>
                    <a:cubicBezTo>
                      <a:pt x="17561" y="11532"/>
                      <a:pt x="17640" y="11493"/>
                      <a:pt x="17670" y="11425"/>
                    </a:cubicBezTo>
                    <a:lnTo>
                      <a:pt x="17670" y="11425"/>
                    </a:lnTo>
                    <a:cubicBezTo>
                      <a:pt x="17642" y="11507"/>
                      <a:pt x="18014" y="11860"/>
                      <a:pt x="18070" y="11916"/>
                    </a:cubicBezTo>
                    <a:cubicBezTo>
                      <a:pt x="18223" y="12069"/>
                      <a:pt x="18394" y="12183"/>
                      <a:pt x="18584" y="12278"/>
                    </a:cubicBezTo>
                    <a:cubicBezTo>
                      <a:pt x="18771" y="12363"/>
                      <a:pt x="19033" y="12493"/>
                      <a:pt x="19250" y="12493"/>
                    </a:cubicBezTo>
                    <a:cubicBezTo>
                      <a:pt x="19276" y="12493"/>
                      <a:pt x="19301" y="12491"/>
                      <a:pt x="19326" y="12487"/>
                    </a:cubicBezTo>
                    <a:cubicBezTo>
                      <a:pt x="19592" y="12430"/>
                      <a:pt x="19744" y="11973"/>
                      <a:pt x="19744" y="11726"/>
                    </a:cubicBezTo>
                    <a:cubicBezTo>
                      <a:pt x="19744" y="11536"/>
                      <a:pt x="19649" y="11365"/>
                      <a:pt x="19554" y="11213"/>
                    </a:cubicBezTo>
                    <a:cubicBezTo>
                      <a:pt x="19440" y="11041"/>
                      <a:pt x="19326" y="10870"/>
                      <a:pt x="19193" y="10718"/>
                    </a:cubicBezTo>
                    <a:cubicBezTo>
                      <a:pt x="19269" y="10718"/>
                      <a:pt x="19326" y="10642"/>
                      <a:pt x="19326" y="10547"/>
                    </a:cubicBezTo>
                    <a:cubicBezTo>
                      <a:pt x="19345" y="10471"/>
                      <a:pt x="19307" y="10395"/>
                      <a:pt x="19269" y="10319"/>
                    </a:cubicBezTo>
                    <a:cubicBezTo>
                      <a:pt x="19098" y="9995"/>
                      <a:pt x="18850" y="9710"/>
                      <a:pt x="18527" y="9501"/>
                    </a:cubicBezTo>
                    <a:cubicBezTo>
                      <a:pt x="18394" y="9425"/>
                      <a:pt x="18223" y="9330"/>
                      <a:pt x="18070" y="9292"/>
                    </a:cubicBezTo>
                    <a:cubicBezTo>
                      <a:pt x="18030" y="9275"/>
                      <a:pt x="17983" y="9270"/>
                      <a:pt x="17935" y="9270"/>
                    </a:cubicBezTo>
                    <a:cubicBezTo>
                      <a:pt x="17870" y="9270"/>
                      <a:pt x="17802" y="9281"/>
                      <a:pt x="17747" y="9292"/>
                    </a:cubicBezTo>
                    <a:cubicBezTo>
                      <a:pt x="17709" y="9292"/>
                      <a:pt x="17519" y="9368"/>
                      <a:pt x="17500" y="9368"/>
                    </a:cubicBezTo>
                    <a:cubicBezTo>
                      <a:pt x="17386" y="9292"/>
                      <a:pt x="17253" y="9272"/>
                      <a:pt x="17119" y="9253"/>
                    </a:cubicBezTo>
                    <a:cubicBezTo>
                      <a:pt x="17367" y="9120"/>
                      <a:pt x="17633" y="8987"/>
                      <a:pt x="17880" y="8854"/>
                    </a:cubicBezTo>
                    <a:cubicBezTo>
                      <a:pt x="18070" y="8759"/>
                      <a:pt x="18280" y="8645"/>
                      <a:pt x="18489" y="8569"/>
                    </a:cubicBezTo>
                    <a:cubicBezTo>
                      <a:pt x="18736" y="9006"/>
                      <a:pt x="18926" y="9444"/>
                      <a:pt x="19288" y="9843"/>
                    </a:cubicBezTo>
                    <a:cubicBezTo>
                      <a:pt x="19356" y="9928"/>
                      <a:pt x="19455" y="9998"/>
                      <a:pt x="19556" y="9998"/>
                    </a:cubicBezTo>
                    <a:cubicBezTo>
                      <a:pt x="19568" y="9998"/>
                      <a:pt x="19580" y="9997"/>
                      <a:pt x="19592" y="9995"/>
                    </a:cubicBezTo>
                    <a:cubicBezTo>
                      <a:pt x="19611" y="9976"/>
                      <a:pt x="19649" y="9957"/>
                      <a:pt x="19668" y="9957"/>
                    </a:cubicBezTo>
                    <a:cubicBezTo>
                      <a:pt x="19744" y="9957"/>
                      <a:pt x="19782" y="10014"/>
                      <a:pt x="19820" y="10071"/>
                    </a:cubicBezTo>
                    <a:cubicBezTo>
                      <a:pt x="20011" y="10357"/>
                      <a:pt x="20239" y="10623"/>
                      <a:pt x="20505" y="10851"/>
                    </a:cubicBezTo>
                    <a:cubicBezTo>
                      <a:pt x="20638" y="10965"/>
                      <a:pt x="20809" y="11098"/>
                      <a:pt x="20981" y="11098"/>
                    </a:cubicBezTo>
                    <a:cubicBezTo>
                      <a:pt x="21133" y="11098"/>
                      <a:pt x="21270" y="11038"/>
                      <a:pt x="21405" y="11038"/>
                    </a:cubicBezTo>
                    <a:cubicBezTo>
                      <a:pt x="21422" y="11038"/>
                      <a:pt x="21439" y="11039"/>
                      <a:pt x="21456" y="11041"/>
                    </a:cubicBezTo>
                    <a:cubicBezTo>
                      <a:pt x="21627" y="11079"/>
                      <a:pt x="21760" y="11232"/>
                      <a:pt x="21932" y="11232"/>
                    </a:cubicBezTo>
                    <a:cubicBezTo>
                      <a:pt x="21989" y="11232"/>
                      <a:pt x="22027" y="11213"/>
                      <a:pt x="22046" y="11175"/>
                    </a:cubicBezTo>
                    <a:lnTo>
                      <a:pt x="22065" y="11098"/>
                    </a:lnTo>
                    <a:cubicBezTo>
                      <a:pt x="22065" y="10471"/>
                      <a:pt x="21779" y="10014"/>
                      <a:pt x="21456" y="9482"/>
                    </a:cubicBezTo>
                    <a:cubicBezTo>
                      <a:pt x="21228" y="9139"/>
                      <a:pt x="21152" y="8721"/>
                      <a:pt x="20924" y="8379"/>
                    </a:cubicBezTo>
                    <a:lnTo>
                      <a:pt x="20885" y="8321"/>
                    </a:lnTo>
                    <a:lnTo>
                      <a:pt x="20885" y="8321"/>
                    </a:lnTo>
                    <a:cubicBezTo>
                      <a:pt x="21057" y="8359"/>
                      <a:pt x="21228" y="8398"/>
                      <a:pt x="21418" y="8455"/>
                    </a:cubicBezTo>
                    <a:cubicBezTo>
                      <a:pt x="21380" y="8493"/>
                      <a:pt x="21361" y="8531"/>
                      <a:pt x="21361" y="8588"/>
                    </a:cubicBezTo>
                    <a:cubicBezTo>
                      <a:pt x="21323" y="8816"/>
                      <a:pt x="21513" y="9063"/>
                      <a:pt x="21608" y="9272"/>
                    </a:cubicBezTo>
                    <a:cubicBezTo>
                      <a:pt x="21684" y="9444"/>
                      <a:pt x="21760" y="9634"/>
                      <a:pt x="21894" y="9786"/>
                    </a:cubicBezTo>
                    <a:cubicBezTo>
                      <a:pt x="22008" y="9957"/>
                      <a:pt x="22179" y="10071"/>
                      <a:pt x="22388" y="10109"/>
                    </a:cubicBezTo>
                    <a:cubicBezTo>
                      <a:pt x="22388" y="10052"/>
                      <a:pt x="22426" y="9976"/>
                      <a:pt x="22502" y="9938"/>
                    </a:cubicBezTo>
                    <a:cubicBezTo>
                      <a:pt x="22750" y="10281"/>
                      <a:pt x="22997" y="10604"/>
                      <a:pt x="23320" y="10870"/>
                    </a:cubicBezTo>
                    <a:cubicBezTo>
                      <a:pt x="23624" y="11137"/>
                      <a:pt x="24024" y="11327"/>
                      <a:pt x="24442" y="11327"/>
                    </a:cubicBezTo>
                    <a:cubicBezTo>
                      <a:pt x="24493" y="11327"/>
                      <a:pt x="24544" y="11325"/>
                      <a:pt x="24594" y="11325"/>
                    </a:cubicBezTo>
                    <a:cubicBezTo>
                      <a:pt x="24694" y="11325"/>
                      <a:pt x="24791" y="11333"/>
                      <a:pt x="24880" y="11384"/>
                    </a:cubicBezTo>
                    <a:cubicBezTo>
                      <a:pt x="24937" y="11403"/>
                      <a:pt x="24975" y="11460"/>
                      <a:pt x="25051" y="11460"/>
                    </a:cubicBezTo>
                    <a:cubicBezTo>
                      <a:pt x="25108" y="11460"/>
                      <a:pt x="25184" y="11403"/>
                      <a:pt x="25203" y="11327"/>
                    </a:cubicBezTo>
                    <a:cubicBezTo>
                      <a:pt x="25222" y="11270"/>
                      <a:pt x="25203" y="11194"/>
                      <a:pt x="25184" y="11117"/>
                    </a:cubicBezTo>
                    <a:cubicBezTo>
                      <a:pt x="25070" y="10509"/>
                      <a:pt x="24842" y="9919"/>
                      <a:pt x="24423" y="9444"/>
                    </a:cubicBezTo>
                    <a:cubicBezTo>
                      <a:pt x="24252" y="9234"/>
                      <a:pt x="24043" y="9044"/>
                      <a:pt x="23834" y="8854"/>
                    </a:cubicBezTo>
                    <a:cubicBezTo>
                      <a:pt x="23644" y="8683"/>
                      <a:pt x="23434" y="8493"/>
                      <a:pt x="23206" y="8359"/>
                    </a:cubicBezTo>
                    <a:cubicBezTo>
                      <a:pt x="22968" y="8208"/>
                      <a:pt x="22674" y="8143"/>
                      <a:pt x="22381" y="8143"/>
                    </a:cubicBezTo>
                    <a:cubicBezTo>
                      <a:pt x="22159" y="8143"/>
                      <a:pt x="21938" y="8180"/>
                      <a:pt x="21741" y="8245"/>
                    </a:cubicBezTo>
                    <a:cubicBezTo>
                      <a:pt x="21684" y="8264"/>
                      <a:pt x="21627" y="8283"/>
                      <a:pt x="21570" y="8321"/>
                    </a:cubicBezTo>
                    <a:cubicBezTo>
                      <a:pt x="21285" y="8226"/>
                      <a:pt x="20981" y="8150"/>
                      <a:pt x="20676" y="8112"/>
                    </a:cubicBezTo>
                    <a:cubicBezTo>
                      <a:pt x="20434" y="7941"/>
                      <a:pt x="20127" y="7855"/>
                      <a:pt x="19828" y="7855"/>
                    </a:cubicBezTo>
                    <a:cubicBezTo>
                      <a:pt x="19729" y="7855"/>
                      <a:pt x="19630" y="7865"/>
                      <a:pt x="19535" y="7884"/>
                    </a:cubicBezTo>
                    <a:cubicBezTo>
                      <a:pt x="19476" y="7876"/>
                      <a:pt x="19414" y="7872"/>
                      <a:pt x="19351" y="7872"/>
                    </a:cubicBezTo>
                    <a:cubicBezTo>
                      <a:pt x="18952" y="7872"/>
                      <a:pt x="18519" y="8031"/>
                      <a:pt x="18470" y="8359"/>
                    </a:cubicBezTo>
                    <a:cubicBezTo>
                      <a:pt x="18394" y="8379"/>
                      <a:pt x="18299" y="8417"/>
                      <a:pt x="18223" y="8455"/>
                    </a:cubicBezTo>
                    <a:cubicBezTo>
                      <a:pt x="17823" y="8645"/>
                      <a:pt x="17443" y="8854"/>
                      <a:pt x="17043" y="9044"/>
                    </a:cubicBezTo>
                    <a:cubicBezTo>
                      <a:pt x="16663" y="9253"/>
                      <a:pt x="16282" y="9444"/>
                      <a:pt x="15940" y="9691"/>
                    </a:cubicBezTo>
                    <a:cubicBezTo>
                      <a:pt x="15807" y="9786"/>
                      <a:pt x="15693" y="9881"/>
                      <a:pt x="15598" y="9976"/>
                    </a:cubicBezTo>
                    <a:cubicBezTo>
                      <a:pt x="15521" y="9961"/>
                      <a:pt x="15445" y="9954"/>
                      <a:pt x="15369" y="9954"/>
                    </a:cubicBezTo>
                    <a:cubicBezTo>
                      <a:pt x="15161" y="9954"/>
                      <a:pt x="14956" y="10007"/>
                      <a:pt x="14761" y="10090"/>
                    </a:cubicBezTo>
                    <a:lnTo>
                      <a:pt x="14723" y="10147"/>
                    </a:lnTo>
                    <a:cubicBezTo>
                      <a:pt x="14342" y="10376"/>
                      <a:pt x="14133" y="10889"/>
                      <a:pt x="14494" y="11251"/>
                    </a:cubicBezTo>
                    <a:lnTo>
                      <a:pt x="14533" y="11289"/>
                    </a:lnTo>
                    <a:cubicBezTo>
                      <a:pt x="14514" y="11327"/>
                      <a:pt x="14494" y="11365"/>
                      <a:pt x="14475" y="11422"/>
                    </a:cubicBezTo>
                    <a:cubicBezTo>
                      <a:pt x="14361" y="11612"/>
                      <a:pt x="14266" y="11802"/>
                      <a:pt x="14171" y="11992"/>
                    </a:cubicBezTo>
                    <a:cubicBezTo>
                      <a:pt x="14095" y="12145"/>
                      <a:pt x="14076" y="12411"/>
                      <a:pt x="13962" y="12506"/>
                    </a:cubicBezTo>
                    <a:cubicBezTo>
                      <a:pt x="14019" y="12221"/>
                      <a:pt x="14114" y="11935"/>
                      <a:pt x="14095" y="11650"/>
                    </a:cubicBezTo>
                    <a:cubicBezTo>
                      <a:pt x="14038" y="11650"/>
                      <a:pt x="13981" y="11707"/>
                      <a:pt x="13943" y="11764"/>
                    </a:cubicBezTo>
                    <a:cubicBezTo>
                      <a:pt x="13829" y="11935"/>
                      <a:pt x="13772" y="12145"/>
                      <a:pt x="13772" y="12373"/>
                    </a:cubicBezTo>
                    <a:cubicBezTo>
                      <a:pt x="13753" y="12240"/>
                      <a:pt x="13753" y="12145"/>
                      <a:pt x="13753" y="12030"/>
                    </a:cubicBezTo>
                    <a:cubicBezTo>
                      <a:pt x="13734" y="10642"/>
                      <a:pt x="13734" y="9253"/>
                      <a:pt x="13753" y="7846"/>
                    </a:cubicBezTo>
                    <a:cubicBezTo>
                      <a:pt x="13753" y="7161"/>
                      <a:pt x="13772" y="6457"/>
                      <a:pt x="13772" y="5773"/>
                    </a:cubicBezTo>
                    <a:cubicBezTo>
                      <a:pt x="13791" y="5183"/>
                      <a:pt x="14095" y="4707"/>
                      <a:pt x="14380" y="4232"/>
                    </a:cubicBezTo>
                    <a:cubicBezTo>
                      <a:pt x="14437" y="4137"/>
                      <a:pt x="14514" y="3928"/>
                      <a:pt x="14628" y="3890"/>
                    </a:cubicBezTo>
                    <a:cubicBezTo>
                      <a:pt x="14639" y="3886"/>
                      <a:pt x="14651" y="3884"/>
                      <a:pt x="14664" y="3884"/>
                    </a:cubicBezTo>
                    <a:cubicBezTo>
                      <a:pt x="14778" y="3884"/>
                      <a:pt x="14941" y="4027"/>
                      <a:pt x="15027" y="4061"/>
                    </a:cubicBezTo>
                    <a:cubicBezTo>
                      <a:pt x="15217" y="4175"/>
                      <a:pt x="15427" y="4270"/>
                      <a:pt x="15636" y="4365"/>
                    </a:cubicBezTo>
                    <a:cubicBezTo>
                      <a:pt x="15769" y="4403"/>
                      <a:pt x="15902" y="4441"/>
                      <a:pt x="16035" y="4460"/>
                    </a:cubicBezTo>
                    <a:cubicBezTo>
                      <a:pt x="16111" y="4460"/>
                      <a:pt x="16187" y="4460"/>
                      <a:pt x="16244" y="4403"/>
                    </a:cubicBezTo>
                    <a:cubicBezTo>
                      <a:pt x="16301" y="4346"/>
                      <a:pt x="16263" y="4232"/>
                      <a:pt x="16225" y="4156"/>
                    </a:cubicBezTo>
                    <a:cubicBezTo>
                      <a:pt x="16168" y="4080"/>
                      <a:pt x="16092" y="4023"/>
                      <a:pt x="16073" y="3928"/>
                    </a:cubicBezTo>
                    <a:cubicBezTo>
                      <a:pt x="16206" y="3909"/>
                      <a:pt x="16359" y="3871"/>
                      <a:pt x="16397" y="3756"/>
                    </a:cubicBezTo>
                    <a:cubicBezTo>
                      <a:pt x="16416" y="3680"/>
                      <a:pt x="16378" y="3585"/>
                      <a:pt x="16320" y="3509"/>
                    </a:cubicBezTo>
                    <a:cubicBezTo>
                      <a:pt x="16244" y="3357"/>
                      <a:pt x="16111" y="3243"/>
                      <a:pt x="16016" y="3110"/>
                    </a:cubicBezTo>
                    <a:cubicBezTo>
                      <a:pt x="15902" y="2996"/>
                      <a:pt x="15845" y="2862"/>
                      <a:pt x="15712" y="2767"/>
                    </a:cubicBezTo>
                    <a:cubicBezTo>
                      <a:pt x="15748" y="2758"/>
                      <a:pt x="15786" y="2755"/>
                      <a:pt x="15824" y="2755"/>
                    </a:cubicBezTo>
                    <a:cubicBezTo>
                      <a:pt x="15945" y="2755"/>
                      <a:pt x="16072" y="2791"/>
                      <a:pt x="16187" y="2805"/>
                    </a:cubicBezTo>
                    <a:cubicBezTo>
                      <a:pt x="16263" y="2810"/>
                      <a:pt x="16340" y="2813"/>
                      <a:pt x="16416" y="2813"/>
                    </a:cubicBezTo>
                    <a:cubicBezTo>
                      <a:pt x="16644" y="2813"/>
                      <a:pt x="16872" y="2791"/>
                      <a:pt x="17100" y="2748"/>
                    </a:cubicBezTo>
                    <a:cubicBezTo>
                      <a:pt x="17214" y="2729"/>
                      <a:pt x="17329" y="2691"/>
                      <a:pt x="17405" y="2615"/>
                    </a:cubicBezTo>
                    <a:cubicBezTo>
                      <a:pt x="17481" y="2520"/>
                      <a:pt x="17481" y="2368"/>
                      <a:pt x="17386" y="2330"/>
                    </a:cubicBezTo>
                    <a:cubicBezTo>
                      <a:pt x="17709" y="2216"/>
                      <a:pt x="18032" y="2064"/>
                      <a:pt x="18337" y="1911"/>
                    </a:cubicBezTo>
                    <a:cubicBezTo>
                      <a:pt x="18394" y="1873"/>
                      <a:pt x="18451" y="1835"/>
                      <a:pt x="18489" y="1797"/>
                    </a:cubicBezTo>
                    <a:cubicBezTo>
                      <a:pt x="18660" y="1550"/>
                      <a:pt x="18013" y="1379"/>
                      <a:pt x="17861" y="1360"/>
                    </a:cubicBezTo>
                    <a:cubicBezTo>
                      <a:pt x="17788" y="1351"/>
                      <a:pt x="17715" y="1348"/>
                      <a:pt x="17643" y="1348"/>
                    </a:cubicBezTo>
                    <a:cubicBezTo>
                      <a:pt x="17392" y="1348"/>
                      <a:pt x="17142" y="1392"/>
                      <a:pt x="16891" y="1436"/>
                    </a:cubicBezTo>
                    <a:cubicBezTo>
                      <a:pt x="16359" y="1531"/>
                      <a:pt x="15788" y="1759"/>
                      <a:pt x="15560" y="2292"/>
                    </a:cubicBezTo>
                    <a:cubicBezTo>
                      <a:pt x="15541" y="2349"/>
                      <a:pt x="15579" y="2368"/>
                      <a:pt x="15636" y="2387"/>
                    </a:cubicBezTo>
                    <a:lnTo>
                      <a:pt x="15598" y="2406"/>
                    </a:lnTo>
                    <a:cubicBezTo>
                      <a:pt x="15541" y="2425"/>
                      <a:pt x="15484" y="2444"/>
                      <a:pt x="15484" y="2501"/>
                    </a:cubicBezTo>
                    <a:cubicBezTo>
                      <a:pt x="15413" y="2554"/>
                      <a:pt x="15379" y="2570"/>
                      <a:pt x="15346" y="2570"/>
                    </a:cubicBezTo>
                    <a:cubicBezTo>
                      <a:pt x="15308" y="2570"/>
                      <a:pt x="15271" y="2549"/>
                      <a:pt x="15179" y="2539"/>
                    </a:cubicBezTo>
                    <a:cubicBezTo>
                      <a:pt x="15138" y="2533"/>
                      <a:pt x="15095" y="2529"/>
                      <a:pt x="15052" y="2529"/>
                    </a:cubicBezTo>
                    <a:cubicBezTo>
                      <a:pt x="14956" y="2529"/>
                      <a:pt x="14859" y="2549"/>
                      <a:pt x="14780" y="2615"/>
                    </a:cubicBezTo>
                    <a:cubicBezTo>
                      <a:pt x="14742" y="2653"/>
                      <a:pt x="14704" y="2710"/>
                      <a:pt x="14666" y="2767"/>
                    </a:cubicBezTo>
                    <a:cubicBezTo>
                      <a:pt x="14552" y="2920"/>
                      <a:pt x="14380" y="3034"/>
                      <a:pt x="14323" y="3205"/>
                    </a:cubicBezTo>
                    <a:cubicBezTo>
                      <a:pt x="14247" y="3376"/>
                      <a:pt x="14304" y="3566"/>
                      <a:pt x="14285" y="3756"/>
                    </a:cubicBezTo>
                    <a:cubicBezTo>
                      <a:pt x="14266" y="3852"/>
                      <a:pt x="14228" y="3947"/>
                      <a:pt x="14190" y="4042"/>
                    </a:cubicBezTo>
                    <a:cubicBezTo>
                      <a:pt x="14057" y="4346"/>
                      <a:pt x="13905" y="4650"/>
                      <a:pt x="13715" y="4955"/>
                    </a:cubicBezTo>
                    <a:cubicBezTo>
                      <a:pt x="13772" y="4574"/>
                      <a:pt x="13810" y="4175"/>
                      <a:pt x="13829" y="3794"/>
                    </a:cubicBezTo>
                    <a:cubicBezTo>
                      <a:pt x="13829" y="3509"/>
                      <a:pt x="13696" y="3205"/>
                      <a:pt x="13791" y="2901"/>
                    </a:cubicBezTo>
                    <a:cubicBezTo>
                      <a:pt x="13848" y="2691"/>
                      <a:pt x="14019" y="2520"/>
                      <a:pt x="14095" y="2311"/>
                    </a:cubicBezTo>
                    <a:cubicBezTo>
                      <a:pt x="14190" y="2045"/>
                      <a:pt x="14076" y="1740"/>
                      <a:pt x="14114" y="1455"/>
                    </a:cubicBezTo>
                    <a:cubicBezTo>
                      <a:pt x="14114" y="1265"/>
                      <a:pt x="14190" y="1094"/>
                      <a:pt x="14228" y="922"/>
                    </a:cubicBezTo>
                    <a:cubicBezTo>
                      <a:pt x="14262" y="700"/>
                      <a:pt x="14143" y="1"/>
                      <a:pt x="138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0" tIns="68570" rIns="68570" bIns="68570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9C0136F-05C4-459C-89FA-DD4A75E61B9B}"/>
              </a:ext>
            </a:extLst>
          </p:cNvPr>
          <p:cNvSpPr/>
          <p:nvPr/>
        </p:nvSpPr>
        <p:spPr>
          <a:xfrm>
            <a:off x="9543440" y="12634958"/>
            <a:ext cx="6658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accent2"/>
                </a:solidFill>
                <a:latin typeface="Rammetto One"/>
              </a:rPr>
              <a:t>Influence des autres variables sur la chance d’adoption d’une innovation AE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D7FC69-71EA-4012-97FC-8496F7974EE0}"/>
              </a:ext>
            </a:extLst>
          </p:cNvPr>
          <p:cNvSpPr/>
          <p:nvPr/>
        </p:nvSpPr>
        <p:spPr>
          <a:xfrm>
            <a:off x="1050884" y="12012232"/>
            <a:ext cx="157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Garamond" panose="02020404030301010803" pitchFamily="18" charset="0"/>
              </a:rPr>
              <a:t>L’influence des déterminants de l’adoption de l’innovation AE ont été estimés à l’aide d’un modèle </a:t>
            </a:r>
            <a:r>
              <a:rPr lang="fr-FR" sz="1600" dirty="0" err="1">
                <a:solidFill>
                  <a:schemeClr val="tx1"/>
                </a:solidFill>
                <a:latin typeface="Garamond" panose="02020404030301010803" pitchFamily="18" charset="0"/>
              </a:rPr>
              <a:t>logit</a:t>
            </a:r>
            <a:r>
              <a:rPr lang="fr-FR" sz="1600" dirty="0">
                <a:solidFill>
                  <a:schemeClr val="tx1"/>
                </a:solidFill>
                <a:latin typeface="Garamond" panose="02020404030301010803" pitchFamily="18" charset="0"/>
              </a:rPr>
              <a:t>. Les résultats sont présentés sous forme d’</a:t>
            </a:r>
            <a:r>
              <a:rPr lang="fr-FR" sz="1600" dirty="0" err="1">
                <a:solidFill>
                  <a:schemeClr val="tx1"/>
                </a:solidFill>
                <a:latin typeface="Garamond" panose="02020404030301010803" pitchFamily="18" charset="0"/>
              </a:rPr>
              <a:t>odds</a:t>
            </a:r>
            <a:r>
              <a:rPr lang="fr-FR" sz="1600" dirty="0">
                <a:solidFill>
                  <a:schemeClr val="tx1"/>
                </a:solidFill>
                <a:latin typeface="Garamond" panose="02020404030301010803" pitchFamily="18" charset="0"/>
              </a:rPr>
              <a:t>-ratios</a:t>
            </a:r>
            <a:r>
              <a:rPr lang="fr-FR" sz="1600" b="1" dirty="0">
                <a:solidFill>
                  <a:schemeClr val="tx1"/>
                </a:solidFill>
                <a:latin typeface="Garamond" panose="02020404030301010803" pitchFamily="18" charset="0"/>
              </a:rPr>
              <a:t>, indiquant combien de fois chaque variable augmente ou réduit la probabilité d’adopter.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9D266F3-6660-46C0-A591-60E878A862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8388" y="10506509"/>
            <a:ext cx="364512" cy="357698"/>
          </a:xfrm>
          <a:prstGeom prst="rect">
            <a:avLst/>
          </a:prstGeom>
        </p:spPr>
      </p:pic>
      <p:sp>
        <p:nvSpPr>
          <p:cNvPr id="226" name="Rectangle 225">
            <a:extLst>
              <a:ext uri="{FF2B5EF4-FFF2-40B4-BE49-F238E27FC236}">
                <a16:creationId xmlns:a16="http://schemas.microsoft.com/office/drawing/2014/main" id="{F1B0BAC1-28F0-49D2-936D-4A2408186AF8}"/>
              </a:ext>
            </a:extLst>
          </p:cNvPr>
          <p:cNvSpPr/>
          <p:nvPr/>
        </p:nvSpPr>
        <p:spPr>
          <a:xfrm>
            <a:off x="10722178" y="14881633"/>
            <a:ext cx="6179701" cy="771984"/>
          </a:xfrm>
          <a:prstGeom prst="rect">
            <a:avLst/>
          </a:prstGeom>
          <a:noFill/>
          <a:ln>
            <a:solidFill>
              <a:schemeClr val="accent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25" name="Image 224">
            <a:extLst>
              <a:ext uri="{FF2B5EF4-FFF2-40B4-BE49-F238E27FC236}">
                <a16:creationId xmlns:a16="http://schemas.microsoft.com/office/drawing/2014/main" id="{032D1EB1-36EE-4B4A-B07C-0FB177F504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84951" y="14833394"/>
            <a:ext cx="902646" cy="87404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640A84CF-5A6C-4931-8A9F-EB320850E58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4093" y="14368625"/>
            <a:ext cx="3497033" cy="3743197"/>
          </a:xfrm>
          <a:prstGeom prst="rect">
            <a:avLst/>
          </a:prstGeom>
        </p:spPr>
      </p:pic>
      <p:sp>
        <p:nvSpPr>
          <p:cNvPr id="230" name="Rectangle 229">
            <a:extLst>
              <a:ext uri="{FF2B5EF4-FFF2-40B4-BE49-F238E27FC236}">
                <a16:creationId xmlns:a16="http://schemas.microsoft.com/office/drawing/2014/main" id="{79BE04D5-7FAB-48E6-B647-597688D7E9F0}"/>
              </a:ext>
            </a:extLst>
          </p:cNvPr>
          <p:cNvSpPr/>
          <p:nvPr/>
        </p:nvSpPr>
        <p:spPr>
          <a:xfrm>
            <a:off x="10748270" y="16940667"/>
            <a:ext cx="6153609" cy="91327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9" name="Image 228">
            <a:extLst>
              <a:ext uri="{FF2B5EF4-FFF2-40B4-BE49-F238E27FC236}">
                <a16:creationId xmlns:a16="http://schemas.microsoft.com/office/drawing/2014/main" id="{BAEAB10A-638D-42E4-B8E8-2D0E25B91E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79256" y="16920871"/>
            <a:ext cx="1013148" cy="9531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9FF532-3DDA-4680-9C45-1596FFB65B4A}"/>
              </a:ext>
            </a:extLst>
          </p:cNvPr>
          <p:cNvSpPr/>
          <p:nvPr/>
        </p:nvSpPr>
        <p:spPr>
          <a:xfrm>
            <a:off x="10203228" y="13798080"/>
            <a:ext cx="6670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Les ménages percevant leur protection comme </a:t>
            </a:r>
            <a:r>
              <a:rPr lang="fr-FR" b="1" dirty="0">
                <a:latin typeface="Garamond" panose="02020404030301010803" pitchFamily="18" charset="0"/>
              </a:rPr>
              <a:t>« plutôt bien » </a:t>
            </a:r>
            <a:r>
              <a:rPr lang="fr-FR" dirty="0">
                <a:latin typeface="Garamond" panose="02020404030301010803" pitchFamily="18" charset="0"/>
              </a:rPr>
              <a:t>efficace ont </a:t>
            </a:r>
            <a:r>
              <a:rPr lang="fr-FR" b="1" dirty="0">
                <a:latin typeface="Garamond" panose="02020404030301010803" pitchFamily="18" charset="0"/>
              </a:rPr>
              <a:t>5 fois </a:t>
            </a:r>
            <a:r>
              <a:rPr lang="fr-FR" dirty="0">
                <a:latin typeface="Garamond" panose="02020404030301010803" pitchFamily="18" charset="0"/>
              </a:rPr>
              <a:t>plus de chances d’adopter que ceux la jugeant « parfaitement efficace ».Cela suggère une posture plus ouverte au changement chez ceux qui reconnaissent un besoin d’amélioration.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EC6D89-1B9F-41E7-9F54-6171F08CD9A2}"/>
              </a:ext>
            </a:extLst>
          </p:cNvPr>
          <p:cNvSpPr/>
          <p:nvPr/>
        </p:nvSpPr>
        <p:spPr>
          <a:xfrm>
            <a:off x="10813635" y="14862262"/>
            <a:ext cx="59784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Les ménages mieux dotés matériellement ont </a:t>
            </a:r>
            <a:r>
              <a:rPr lang="fr-FR" alt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4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fr-FR" altLang="fr-FR" b="1" dirty="0">
                <a:solidFill>
                  <a:schemeClr val="tx1"/>
                </a:solidFill>
                <a:latin typeface="Garamond" panose="02020404030301010803" pitchFamily="18" charset="0"/>
              </a:rPr>
              <a:t>fois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 plus de chance d’adopté. Cette variable agit comme une ressource mobilisable essentielle, en cohérence avec le rôle des dotations dans la capabilité à agir </a:t>
            </a:r>
            <a:r>
              <a:rPr lang="fr-FR" altLang="fr-FR" dirty="0">
                <a:latin typeface="Garamond" panose="02020404030301010803" pitchFamily="18" charset="0"/>
              </a:rPr>
              <a:t>(</a:t>
            </a:r>
            <a:r>
              <a:rPr lang="fr-FR" dirty="0">
                <a:latin typeface="Garamond" panose="02020404030301010803" pitchFamily="18" charset="0"/>
                <a:cs typeface="Times New Roman" panose="02020603050405020304" pitchFamily="18" charset="0"/>
              </a:rPr>
              <a:t>Griliches,1957)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85A890-E3C5-4483-81A9-A26311882B59}"/>
              </a:ext>
            </a:extLst>
          </p:cNvPr>
          <p:cNvSpPr/>
          <p:nvPr/>
        </p:nvSpPr>
        <p:spPr>
          <a:xfrm>
            <a:off x="11078437" y="15830002"/>
            <a:ext cx="5852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Le niveau d’éducation a un effet croissant sur l’adoption. Les individus ayant atteint au moins le lycée ont </a:t>
            </a:r>
            <a:r>
              <a:rPr lang="fr-FR" b="1" dirty="0">
                <a:latin typeface="Garamond" panose="02020404030301010803" pitchFamily="18" charset="0"/>
              </a:rPr>
              <a:t>4 fois </a:t>
            </a:r>
            <a:r>
              <a:rPr lang="fr-FR" dirty="0">
                <a:latin typeface="Garamond" panose="02020404030301010803" pitchFamily="18" charset="0"/>
              </a:rPr>
              <a:t>plus de chances d’adopter, ce qui confirme le rôle central du capital cognitif dans l’évaluation des innovations (</a:t>
            </a:r>
            <a:r>
              <a:rPr lang="fr-FR" dirty="0" err="1">
                <a:latin typeface="Garamond" panose="02020404030301010803" pitchFamily="18" charset="0"/>
              </a:rPr>
              <a:t>Asfaw</a:t>
            </a:r>
            <a:r>
              <a:rPr lang="fr-FR" dirty="0">
                <a:latin typeface="Garamond" panose="02020404030301010803" pitchFamily="18" charset="0"/>
              </a:rPr>
              <a:t> et al., 2012).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62A398-8649-412E-852D-F50B7548E557}"/>
              </a:ext>
            </a:extLst>
          </p:cNvPr>
          <p:cNvSpPr/>
          <p:nvPr/>
        </p:nvSpPr>
        <p:spPr>
          <a:xfrm>
            <a:off x="11092403" y="16932088"/>
            <a:ext cx="5809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Les non-bénéficiaires présentent une probabilité d’adoption nettement plus faible. Cela souligne le rôle décisif de l’accompagnement institutionnel, qui agit comme un facteur de conversion environnemental, facilitant l’accès à l’information, à la formation et aux ressources nécessaires à l’innovation.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2B8A8126-E852-48EF-8506-BD10EFC040B9}"/>
              </a:ext>
            </a:extLst>
          </p:cNvPr>
          <p:cNvSpPr/>
          <p:nvPr/>
        </p:nvSpPr>
        <p:spPr>
          <a:xfrm>
            <a:off x="9868554" y="18092699"/>
            <a:ext cx="7053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Les autres régions présentent des </a:t>
            </a:r>
            <a:r>
              <a:rPr lang="fr-FR" alt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odds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-ratios quasi nuls (OR≈0)  par rapport à </a:t>
            </a:r>
            <a:r>
              <a:rPr lang="fr-FR" alt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Androy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, ce qui indique des effets de contexte très </a:t>
            </a:r>
            <a:r>
              <a:rPr lang="fr-FR" altLang="fr-FR" dirty="0" err="1">
                <a:solidFill>
                  <a:schemeClr val="tx1"/>
                </a:solidFill>
                <a:latin typeface="Garamond" panose="02020404030301010803" pitchFamily="18" charset="0"/>
              </a:rPr>
              <a:t>marqués.Cela</a:t>
            </a:r>
            <a:r>
              <a:rPr lang="fr-FR" altLang="fr-FR" dirty="0">
                <a:solidFill>
                  <a:schemeClr val="tx1"/>
                </a:solidFill>
                <a:latin typeface="Garamond" panose="02020404030301010803" pitchFamily="18" charset="0"/>
              </a:rPr>
              <a:t> pourrait refléter des différences dans les structures agricoles, l’intensité des projets, les contraintes environnementales ou les dynamiques sociales locales.</a:t>
            </a:r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5EAFD7D-4381-4D70-88D7-E0F4E37BDB03}"/>
              </a:ext>
            </a:extLst>
          </p:cNvPr>
          <p:cNvGrpSpPr/>
          <p:nvPr/>
        </p:nvGrpSpPr>
        <p:grpSpPr>
          <a:xfrm>
            <a:off x="10246835" y="13167600"/>
            <a:ext cx="5457324" cy="382834"/>
            <a:chOff x="9478400" y="13152868"/>
            <a:chExt cx="5457324" cy="382834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48E0CCE-AE57-4DC0-836B-1903493F500B}"/>
                </a:ext>
              </a:extLst>
            </p:cNvPr>
            <p:cNvSpPr/>
            <p:nvPr/>
          </p:nvSpPr>
          <p:spPr>
            <a:xfrm>
              <a:off x="9723801" y="13220600"/>
              <a:ext cx="1809933" cy="240838"/>
            </a:xfrm>
            <a:prstGeom prst="rect">
              <a:avLst/>
            </a:prstGeom>
            <a:noFill/>
            <a:ln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Garamond" panose="02020404030301010803" pitchFamily="18" charset="0"/>
                </a:rPr>
                <a:t>Effet d’accroissement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139D2C9-331F-4699-88C4-3536CE7C7913}"/>
                </a:ext>
              </a:extLst>
            </p:cNvPr>
            <p:cNvSpPr/>
            <p:nvPr/>
          </p:nvSpPr>
          <p:spPr>
            <a:xfrm>
              <a:off x="13206189" y="13244602"/>
              <a:ext cx="1729535" cy="249958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  <a:latin typeface="Garamond" panose="02020404030301010803" pitchFamily="18" charset="0"/>
                </a:rPr>
                <a:t>Effet de réduction</a:t>
              </a:r>
            </a:p>
          </p:txBody>
        </p:sp>
        <p:pic>
          <p:nvPicPr>
            <p:cNvPr id="235" name="Image 234">
              <a:extLst>
                <a:ext uri="{FF2B5EF4-FFF2-40B4-BE49-F238E27FC236}">
                  <a16:creationId xmlns:a16="http://schemas.microsoft.com/office/drawing/2014/main" id="{D00ED58C-3675-4CD0-B31A-9188880B6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2898995" y="13165014"/>
              <a:ext cx="406852" cy="370688"/>
            </a:xfrm>
            <a:prstGeom prst="rect">
              <a:avLst/>
            </a:prstGeom>
          </p:spPr>
        </p:pic>
        <p:pic>
          <p:nvPicPr>
            <p:cNvPr id="234" name="Image 233">
              <a:extLst>
                <a:ext uri="{FF2B5EF4-FFF2-40B4-BE49-F238E27FC236}">
                  <a16:creationId xmlns:a16="http://schemas.microsoft.com/office/drawing/2014/main" id="{462E7872-B53B-43B0-A63B-DB934476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478400" y="13152868"/>
              <a:ext cx="406852" cy="3706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Agriculture Research Poster by Slidesgo">
  <a:themeElements>
    <a:clrScheme name="Simple Light">
      <a:dk1>
        <a:srgbClr val="2A2929"/>
      </a:dk1>
      <a:lt1>
        <a:srgbClr val="F2EFE9"/>
      </a:lt1>
      <a:dk2>
        <a:srgbClr val="CE4A30"/>
      </a:dk2>
      <a:lt2>
        <a:srgbClr val="F5AC16"/>
      </a:lt2>
      <a:accent1>
        <a:srgbClr val="03A64A"/>
      </a:accent1>
      <a:accent2>
        <a:srgbClr val="025930"/>
      </a:accent2>
      <a:accent3>
        <a:srgbClr val="B8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2A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</TotalTime>
  <Words>1620</Words>
  <Application>Microsoft Office PowerPoint</Application>
  <PresentationFormat>Personnalisé</PresentationFormat>
  <Paragraphs>88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Plantagenet Cherokee</vt:lpstr>
      <vt:lpstr>Garamond</vt:lpstr>
      <vt:lpstr>Rammetto One</vt:lpstr>
      <vt:lpstr>Roboto</vt:lpstr>
      <vt:lpstr>Cambria</vt:lpstr>
      <vt:lpstr>Agriculture Research Poster by Slidesgo</vt:lpstr>
      <vt:lpstr>Mécanismes de gestion des risques et adoption des innovations agroécologiques  dans les exploitations agricoles malgaches ANDRIMAMY Joeda  Sous la direction de Pr RANDRIAMANAMPISOA Holimalala et Dr GONDARD-DELCROIX Claire CERED, UMI SOURCE andri.joed@gmail.com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RESEARCH POSTER</dc:title>
  <dc:creator>Loic Pian</dc:creator>
  <cp:lastModifiedBy>Loic Pian</cp:lastModifiedBy>
  <cp:revision>80</cp:revision>
  <dcterms:modified xsi:type="dcterms:W3CDTF">2025-06-27T08:10:34Z</dcterms:modified>
</cp:coreProperties>
</file>