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8" r:id="rId4"/>
    <p:sldId id="269" r:id="rId5"/>
    <p:sldId id="262" r:id="rId6"/>
    <p:sldId id="265" r:id="rId7"/>
    <p:sldId id="263" r:id="rId8"/>
    <p:sldId id="270" r:id="rId9"/>
    <p:sldId id="271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D84CB6-7E2A-782D-C860-AF3A1C994F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FC383DE-DF38-B91E-C5FF-2651384B3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BB195B-5B98-0D1E-760F-EF387FD22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C7E3-C557-4272-828F-E25122001636}" type="datetimeFigureOut">
              <a:rPr lang="fr-FR" smtClean="0"/>
              <a:t>26/06/2025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74BF31-7519-FBFB-E120-AFF6A9AD6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AA81BDD-497E-2EFF-8CCD-D399F8CBD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6FC29-726D-48B3-AA97-55EC35E6B1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4044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DF17B1-330A-41E7-B8E5-86DF3D6A3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B6BFD6-3964-E667-3FC9-7C614A6146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428208-10CF-8015-904B-6E071FE4D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C7E3-C557-4272-828F-E25122001636}" type="datetimeFigureOut">
              <a:rPr lang="fr-FR" smtClean="0"/>
              <a:t>26/06/2025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5428AF-3266-C7AD-F615-BAA384386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38D416-986B-1D19-E670-31FDC6B19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6FC29-726D-48B3-AA97-55EC35E6B1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5842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7A80624-38E7-12DE-D8F5-B20EA28BDF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1D6EAD0-4FE1-C986-DCB2-741786B393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5376F0-F4A4-F416-9BB7-CD73C029F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C7E3-C557-4272-828F-E25122001636}" type="datetimeFigureOut">
              <a:rPr lang="fr-FR" smtClean="0"/>
              <a:t>26/06/2025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9E89A1-6E98-A24F-553E-AFBBFF467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226526-A507-7589-0AAD-481A9B891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6FC29-726D-48B3-AA97-55EC35E6B1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3529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4BAB01-7AFF-5954-C67B-8FBDB02E5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E71F59-579E-BAB1-C9E1-933DD0E49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8F7578-C869-6406-4B58-F718C836C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C7E3-C557-4272-828F-E25122001636}" type="datetimeFigureOut">
              <a:rPr lang="fr-FR" smtClean="0"/>
              <a:t>26/06/2025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C08171-BB8E-0381-6B2E-F421948D0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C6D00B-FBA2-57C1-C401-778ED22CD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6FC29-726D-48B3-AA97-55EC35E6B1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9204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FB8FF2-DCC8-5A7B-EEF4-2BD1B0EC8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F258D23-2190-9640-E0A8-70E2434EA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7ACEB9-08A8-9F09-7C07-E4DC4BBCE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C7E3-C557-4272-828F-E25122001636}" type="datetimeFigureOut">
              <a:rPr lang="fr-FR" smtClean="0"/>
              <a:t>26/06/2025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77E424-5F4A-8923-AF83-9C8713AEA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52788E-1154-0313-7E7A-92F198564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6FC29-726D-48B3-AA97-55EC35E6B1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162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C5523D-0927-ADBE-2E9E-EA1927865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A7859B-5D72-5113-7D00-30263FAA54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F58A75A-AB82-31DD-1B7B-C8D266863A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CD6D5B4-AEB4-12CC-01BA-B386C8D10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C7E3-C557-4272-828F-E25122001636}" type="datetimeFigureOut">
              <a:rPr lang="fr-FR" smtClean="0"/>
              <a:t>26/06/2025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B6CE49C-2F5E-99DE-5259-F405D31DB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B9D47EA-3B6E-E687-31BD-526CF86B2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6FC29-726D-48B3-AA97-55EC35E6B1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6403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DC8704-8C9E-E608-21FB-8D8A28530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B224326-9CE8-AE10-B083-291A2E13C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7FFBA6E-4EAA-AE1D-B901-0E4748CBE1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3281EC3-F079-D0F2-85CF-BF76DB8E1F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190C8EA-2BF3-1062-7197-87E10F2922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2ED71E9-946B-597F-B587-20D918D87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C7E3-C557-4272-828F-E25122001636}" type="datetimeFigureOut">
              <a:rPr lang="fr-FR" smtClean="0"/>
              <a:t>26/06/2025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77B8E66-6EC1-D406-4C3E-E51C5002D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F8E8DC6-363C-77CD-1238-30C7857D7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6FC29-726D-48B3-AA97-55EC35E6B1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356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3DCEF8-432F-DDF9-5335-5E0DEADAE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BF70152-BA3E-CC79-9CA5-4553494FE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C7E3-C557-4272-828F-E25122001636}" type="datetimeFigureOut">
              <a:rPr lang="fr-FR" smtClean="0"/>
              <a:t>26/06/2025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771F5B4-1013-F3B1-328F-D5ED0EA48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3DEF482-CEAD-9BAE-F51D-91AB3277D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6FC29-726D-48B3-AA97-55EC35E6B1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5753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ACF20C9-6EBC-A674-A8AC-64011BA54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C7E3-C557-4272-828F-E25122001636}" type="datetimeFigureOut">
              <a:rPr lang="fr-FR" smtClean="0"/>
              <a:t>26/06/2025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4AA1EFE-A455-2279-BCDE-C0CB0B474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9DC105F-543E-A9D0-34E8-D4DD9534B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6FC29-726D-48B3-AA97-55EC35E6B1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9853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10E280-B55A-2379-2E3A-422CEBA72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08CB38-F6D3-46DE-87F6-36C89E89D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4F26C9D-E9FA-6F7F-E241-4D58682BF6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784FB42-6A94-8177-8AE9-36BA7B093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C7E3-C557-4272-828F-E25122001636}" type="datetimeFigureOut">
              <a:rPr lang="fr-FR" smtClean="0"/>
              <a:t>26/06/2025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F396C2C-24BA-8639-F574-2219F681B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470B57F-97B8-AF9F-5328-262BEC16F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6FC29-726D-48B3-AA97-55EC35E6B1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9477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8510D3-43A6-CB82-907D-149F664C4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A99A367-1893-BE17-006F-8B5A67990F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48D0E2-31CB-D0D8-A3F6-503B42A6A3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8175E7F-DA35-B7B3-5595-E64C9269F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C7E3-C557-4272-828F-E25122001636}" type="datetimeFigureOut">
              <a:rPr lang="fr-FR" smtClean="0"/>
              <a:t>26/06/2025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0ABF803-35B8-B0B7-0B56-2B214246A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51D1F8B-1838-2746-5F88-0CA30E9F6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6FC29-726D-48B3-AA97-55EC35E6B1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8314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DEC6BD7-4C1A-2164-056B-340AE2A82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BF43637-CB0A-B5E8-FE79-2B610B46C2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37F660-5B45-138E-EDED-AA9EBE4865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3DC7E3-C557-4272-828F-E25122001636}" type="datetimeFigureOut">
              <a:rPr lang="fr-FR" smtClean="0"/>
              <a:t>26/06/2025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8BB112-5E81-C8C3-2B69-8219C0AFC5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5A2EEA-5B29-465C-4ECB-6D276C2586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16FC29-726D-48B3-AA97-55EC35E6B1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16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ad.ird.fr/p/psfcreon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72811B-DF19-8B5A-301E-0E18FD3700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9414" y="173510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r-FR" dirty="0"/>
              <a:t>PSF CREONS: </a:t>
            </a:r>
            <a:r>
              <a:rPr lang="fr-FR" b="1" dirty="0"/>
              <a:t>C</a:t>
            </a:r>
            <a:r>
              <a:rPr lang="fr-FR" dirty="0"/>
              <a:t>oopérative de </a:t>
            </a:r>
            <a:r>
              <a:rPr lang="fr-FR" b="1" dirty="0"/>
              <a:t>R</a:t>
            </a:r>
            <a:r>
              <a:rPr lang="fr-FR" dirty="0"/>
              <a:t>echerche </a:t>
            </a:r>
            <a:r>
              <a:rPr lang="fr-FR" b="1" dirty="0"/>
              <a:t>E</a:t>
            </a:r>
            <a:r>
              <a:rPr lang="fr-FR" dirty="0"/>
              <a:t>quitable &amp; </a:t>
            </a:r>
            <a:r>
              <a:rPr lang="fr-FR" b="1" dirty="0"/>
              <a:t>O</a:t>
            </a:r>
            <a:r>
              <a:rPr lang="fr-FR" dirty="0"/>
              <a:t>uverte </a:t>
            </a:r>
            <a:r>
              <a:rPr lang="fr-FR" b="1" dirty="0"/>
              <a:t>N</a:t>
            </a:r>
            <a:r>
              <a:rPr lang="fr-FR" dirty="0"/>
              <a:t>ord-</a:t>
            </a:r>
            <a:r>
              <a:rPr lang="fr-FR" b="1" dirty="0"/>
              <a:t>S</a:t>
            </a:r>
            <a:r>
              <a:rPr lang="fr-FR" dirty="0"/>
              <a:t>ud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43C965A-A72F-6C12-93A6-C39F253DB0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78731"/>
            <a:ext cx="9144000" cy="1655762"/>
          </a:xfrm>
        </p:spPr>
        <p:txBody>
          <a:bodyPr>
            <a:normAutofit/>
          </a:bodyPr>
          <a:lstStyle/>
          <a:p>
            <a:r>
              <a:rPr lang="fr-FR" sz="3200" dirty="0"/>
              <a:t>Alexandre, Guillaume, Ibrahim, Loïc &amp; </a:t>
            </a:r>
            <a:r>
              <a:rPr lang="fr-FR" sz="3200" dirty="0" err="1"/>
              <a:t>Ravaka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396558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787095-41A5-EAD3-7036-89F4CB05D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Contexte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CC3A70-858B-280F-B31F-855C1AE61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2556"/>
            <a:ext cx="10515600" cy="5062195"/>
          </a:xfrm>
        </p:spPr>
        <p:txBody>
          <a:bodyPr>
            <a:normAutofit fontScale="85000" lnSpcReduction="20000"/>
          </a:bodyPr>
          <a:lstStyle/>
          <a:p>
            <a:r>
              <a:rPr lang="fr-FR" sz="2600" dirty="0"/>
              <a:t>Contexte:</a:t>
            </a:r>
          </a:p>
          <a:p>
            <a:pPr lvl="1"/>
            <a:r>
              <a:rPr lang="fr-FR" sz="2600" dirty="0"/>
              <a:t>L’UMI SOURCE </a:t>
            </a:r>
          </a:p>
          <a:p>
            <a:pPr lvl="1"/>
            <a:r>
              <a:rPr lang="fr-FR" sz="2600" dirty="0"/>
              <a:t>Ambition de coopération scientifique</a:t>
            </a:r>
          </a:p>
          <a:p>
            <a:pPr lvl="1"/>
            <a:r>
              <a:rPr lang="fr-FR" sz="2600" b="1" dirty="0"/>
              <a:t>Mais:</a:t>
            </a:r>
            <a:r>
              <a:rPr lang="fr-FR" sz="2600" dirty="0"/>
              <a:t> inégalités d’accès aux ressources de la recherche, notamment mises en exergue chez les doctorant/e/s (Mathieu et al 2023 &amp; 2O24)</a:t>
            </a:r>
          </a:p>
          <a:p>
            <a:pPr lvl="1"/>
            <a:endParaRPr lang="fr-FR" sz="1700" dirty="0"/>
          </a:p>
          <a:p>
            <a:r>
              <a:rPr lang="fr-FR" sz="2600" dirty="0">
                <a:highlight>
                  <a:srgbClr val="FFFF00"/>
                </a:highlight>
              </a:rPr>
              <a:t>Problème: comment assurer la plus grande uniformité possible d’accès aux ressources de la recherche parmi les membres de l’UMI SOURCE ?</a:t>
            </a:r>
          </a:p>
          <a:p>
            <a:endParaRPr lang="fr-FR" sz="2600" dirty="0">
              <a:highlight>
                <a:srgbClr val="FFFF00"/>
              </a:highlight>
            </a:endParaRPr>
          </a:p>
          <a:p>
            <a:r>
              <a:rPr lang="fr-FR" sz="2600" dirty="0">
                <a:highlight>
                  <a:srgbClr val="00FF00"/>
                </a:highlight>
              </a:rPr>
              <a:t>Stratégie: augmenter la familiarité des membres de l’UMI avec un ensemble de ressources </a:t>
            </a:r>
            <a:r>
              <a:rPr lang="fr-FR" sz="2600" b="1" dirty="0">
                <a:highlight>
                  <a:srgbClr val="00FF00"/>
                </a:highlight>
              </a:rPr>
              <a:t>techniques</a:t>
            </a:r>
            <a:r>
              <a:rPr lang="fr-FR" sz="2600" dirty="0">
                <a:highlight>
                  <a:srgbClr val="00FF00"/>
                </a:highlight>
              </a:rPr>
              <a:t> indispensables à la recherche en 2025</a:t>
            </a:r>
          </a:p>
          <a:p>
            <a:endParaRPr lang="fr-FR" sz="2600" dirty="0"/>
          </a:p>
          <a:p>
            <a:r>
              <a:rPr lang="fr-FR" sz="2600" dirty="0"/>
              <a:t>Ambition + large: servir d’exemple de ‘coopérative de recherche Nord-Sud’</a:t>
            </a:r>
          </a:p>
          <a:p>
            <a:endParaRPr lang="fr-FR" sz="2600" dirty="0"/>
          </a:p>
          <a:p>
            <a:r>
              <a:rPr lang="fr-FR" sz="2600" dirty="0"/>
              <a:t>L’UMI: ce que l’IRD veut faire mais à l’échelle d’une Unité</a:t>
            </a:r>
          </a:p>
          <a:p>
            <a:pPr lvl="1"/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799353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A33E7E-D32C-87BE-A642-3A31627F1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Stratégie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6D4A59-0D37-D22E-0B1C-0A787925B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>
                <a:highlight>
                  <a:srgbClr val="00FF00"/>
                </a:highlight>
              </a:rPr>
              <a:t>Stratégie: augmenter la familiarité des membres de l’UMI avec un ensemble de ressources </a:t>
            </a:r>
            <a:r>
              <a:rPr lang="fr-FR" b="1" dirty="0">
                <a:highlight>
                  <a:srgbClr val="00FF00"/>
                </a:highlight>
              </a:rPr>
              <a:t>techniques</a:t>
            </a:r>
            <a:r>
              <a:rPr lang="fr-FR" dirty="0">
                <a:highlight>
                  <a:srgbClr val="00FF00"/>
                </a:highlight>
              </a:rPr>
              <a:t> indispensables à la recherche en 2025</a:t>
            </a:r>
          </a:p>
          <a:p>
            <a:r>
              <a:rPr lang="fr-FR" dirty="0"/>
              <a:t>Quelles sont-elles?</a:t>
            </a:r>
          </a:p>
          <a:p>
            <a:r>
              <a:rPr lang="fr-FR" dirty="0"/>
              <a:t>Définition top-down (protocole « T2VA):</a:t>
            </a:r>
          </a:p>
          <a:p>
            <a:pPr lvl="1"/>
            <a:r>
              <a:rPr lang="fr-FR" dirty="0"/>
              <a:t>Outils de </a:t>
            </a:r>
            <a:r>
              <a:rPr lang="fr-FR" b="1" dirty="0"/>
              <a:t>travail</a:t>
            </a:r>
            <a:r>
              <a:rPr lang="fr-FR" dirty="0"/>
              <a:t> et de collaboration: </a:t>
            </a:r>
            <a:r>
              <a:rPr lang="fr-FR" dirty="0" err="1"/>
              <a:t>NextCloud</a:t>
            </a:r>
            <a:r>
              <a:rPr lang="fr-FR" dirty="0"/>
              <a:t>, </a:t>
            </a:r>
            <a:r>
              <a:rPr lang="fr-FR" dirty="0" err="1"/>
              <a:t>Github</a:t>
            </a:r>
            <a:r>
              <a:rPr lang="fr-FR" dirty="0"/>
              <a:t>, </a:t>
            </a:r>
            <a:r>
              <a:rPr lang="fr-FR" dirty="0" err="1"/>
              <a:t>Gitlab</a:t>
            </a:r>
            <a:r>
              <a:rPr lang="fr-FR" dirty="0"/>
              <a:t>, </a:t>
            </a:r>
            <a:r>
              <a:rPr lang="fr-FR" dirty="0" err="1"/>
              <a:t>MatterMost</a:t>
            </a:r>
            <a:r>
              <a:rPr lang="fr-FR" dirty="0"/>
              <a:t>, Zotero, R, législation RGPD</a:t>
            </a:r>
          </a:p>
          <a:p>
            <a:pPr lvl="1"/>
            <a:r>
              <a:rPr lang="fr-FR" dirty="0"/>
              <a:t>Outils de </a:t>
            </a:r>
            <a:r>
              <a:rPr lang="fr-FR" b="1" dirty="0"/>
              <a:t>valorisation</a:t>
            </a:r>
            <a:r>
              <a:rPr lang="fr-FR" dirty="0"/>
              <a:t>: </a:t>
            </a:r>
            <a:r>
              <a:rPr lang="fr-FR" dirty="0" err="1"/>
              <a:t>DataSuds</a:t>
            </a:r>
            <a:endParaRPr lang="fr-FR" dirty="0"/>
          </a:p>
          <a:p>
            <a:pPr lvl="1"/>
            <a:r>
              <a:rPr lang="fr-FR" dirty="0"/>
              <a:t>Outils et méthodes de </a:t>
            </a:r>
            <a:r>
              <a:rPr lang="fr-FR" b="1" dirty="0"/>
              <a:t>vérification</a:t>
            </a:r>
            <a:r>
              <a:rPr lang="fr-FR" dirty="0"/>
              <a:t>: relecture par les pairs</a:t>
            </a:r>
          </a:p>
          <a:p>
            <a:pPr lvl="1"/>
            <a:r>
              <a:rPr lang="fr-FR" dirty="0"/>
              <a:t>Outils </a:t>
            </a:r>
            <a:r>
              <a:rPr lang="fr-FR" b="1" dirty="0"/>
              <a:t>d’augmentation IA</a:t>
            </a:r>
            <a:r>
              <a:rPr lang="fr-FR" dirty="0"/>
              <a:t>: </a:t>
            </a:r>
            <a:r>
              <a:rPr lang="fr-FR" dirty="0" err="1"/>
              <a:t>ChatGPT</a:t>
            </a:r>
            <a:r>
              <a:rPr lang="fr-FR" dirty="0"/>
              <a:t>, </a:t>
            </a:r>
            <a:r>
              <a:rPr lang="fr-FR" dirty="0" err="1"/>
              <a:t>DeepL</a:t>
            </a:r>
            <a:r>
              <a:rPr lang="fr-FR" dirty="0"/>
              <a:t>, GitHub </a:t>
            </a:r>
            <a:r>
              <a:rPr lang="fr-FR" dirty="0" err="1"/>
              <a:t>CoPilot</a:t>
            </a: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888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75D31-16A8-D462-5BF3-B5C176182A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8CB523-3424-4B60-FB67-0E093D5B9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Stratégie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C7B506-53AB-7ED1-6943-58F6646A2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>
                <a:highlight>
                  <a:srgbClr val="00FF00"/>
                </a:highlight>
              </a:rPr>
              <a:t>Stratégie: augmenter la familiarité des membres de l’UMI avec un ensemble de ressources </a:t>
            </a:r>
            <a:r>
              <a:rPr lang="fr-FR" b="1" dirty="0">
                <a:highlight>
                  <a:srgbClr val="00FF00"/>
                </a:highlight>
              </a:rPr>
              <a:t>techniques</a:t>
            </a:r>
            <a:r>
              <a:rPr lang="fr-FR" dirty="0">
                <a:highlight>
                  <a:srgbClr val="00FF00"/>
                </a:highlight>
              </a:rPr>
              <a:t> indispensables à la recherche en 2025</a:t>
            </a:r>
          </a:p>
          <a:p>
            <a:r>
              <a:rPr lang="fr-FR" dirty="0"/>
              <a:t>Quelles sont-elles?</a:t>
            </a:r>
          </a:p>
          <a:p>
            <a:r>
              <a:rPr lang="fr-FR" dirty="0"/>
              <a:t>Définition </a:t>
            </a:r>
            <a:r>
              <a:rPr lang="fr-FR" dirty="0" err="1"/>
              <a:t>bottom</a:t>
            </a:r>
            <a:r>
              <a:rPr lang="fr-FR" dirty="0"/>
              <a:t>-up? </a:t>
            </a:r>
            <a:r>
              <a:rPr lang="fr-FR" dirty="0">
                <a:highlight>
                  <a:srgbClr val="FFFF00"/>
                </a:highlight>
              </a:rPr>
              <a:t>Vos idées sur post-</a:t>
            </a:r>
            <a:r>
              <a:rPr lang="fr-FR" dirty="0" err="1">
                <a:highlight>
                  <a:srgbClr val="FFFF00"/>
                </a:highlight>
              </a:rPr>
              <a:t>its</a:t>
            </a:r>
            <a:r>
              <a:rPr lang="fr-FR" dirty="0">
                <a:highlight>
                  <a:srgbClr val="FFFF00"/>
                </a:highlight>
              </a:rPr>
              <a:t> svp!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76652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5185A4-863B-3450-B2B7-DB4EC4F9A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71FDEA-C034-C0F7-EBDC-CD09DA25B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Méthode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09240F-C7EE-811D-C16B-13F08D1F6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PSF (programme structurant de formation), financé à hauteur de 10K€ annuel par l’IRD (* 3 ans)</a:t>
            </a:r>
          </a:p>
          <a:p>
            <a:r>
              <a:rPr lang="fr-FR" dirty="0"/>
              <a:t>Formation de 4 ambassadeurs/</a:t>
            </a:r>
            <a:r>
              <a:rPr lang="fr-FR" dirty="0" err="1"/>
              <a:t>rices</a:t>
            </a:r>
            <a:r>
              <a:rPr lang="fr-FR" dirty="0"/>
              <a:t> (sélection en cours!) aux ressources techniques sélectionnées, lors d’une session en présentiel (à Abidjan ou Guyancourt)</a:t>
            </a:r>
          </a:p>
          <a:p>
            <a:r>
              <a:rPr lang="fr-FR" dirty="0"/>
              <a:t>Chaque ambassadeur a pour mission de transmettre ses connaissances techniques à ses collègues d’antenne</a:t>
            </a:r>
          </a:p>
          <a:p>
            <a:r>
              <a:rPr lang="fr-FR" dirty="0"/>
              <a:t>« Formation de formateurs »</a:t>
            </a:r>
          </a:p>
          <a:p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7322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D10476-DC86-788E-EA2A-6F98CFA39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Méthode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42A6EC-C0C7-5274-CF6C-5D541C0BB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Une fois la semaine, </a:t>
            </a:r>
            <a:r>
              <a:rPr lang="fr-FR" dirty="0">
                <a:highlight>
                  <a:srgbClr val="FFFF00"/>
                </a:highlight>
              </a:rPr>
              <a:t>le lundi de 13h à 14h CET</a:t>
            </a:r>
            <a:r>
              <a:rPr lang="fr-FR" dirty="0"/>
              <a:t>, réunion hybride (locaux de l’antenne Nord comme point de connexion principal) avec ordre du jour, avec les personnes présentes</a:t>
            </a:r>
          </a:p>
          <a:p>
            <a:r>
              <a:rPr lang="fr-FR" dirty="0"/>
              <a:t>Ordre du jour et prise de notes depuis IRD pad: </a:t>
            </a:r>
            <a:r>
              <a:rPr lang="fr-FR" dirty="0">
                <a:hlinkClick r:id="rId2"/>
              </a:rPr>
              <a:t>https://pad.ird.fr/p/psfcreons</a:t>
            </a:r>
            <a:endParaRPr lang="fr-FR" dirty="0"/>
          </a:p>
          <a:p>
            <a:r>
              <a:rPr lang="fr-FR" dirty="0"/>
              <a:t>Ensemble des ressources du projet centralisées sur un Drive IRD</a:t>
            </a:r>
          </a:p>
          <a:p>
            <a:endParaRPr lang="fr-FR" dirty="0"/>
          </a:p>
          <a:p>
            <a:r>
              <a:rPr lang="fr-FR" dirty="0">
                <a:highlight>
                  <a:srgbClr val="C0C0C0"/>
                </a:highlight>
              </a:rPr>
              <a:t>Les membres du COPIL sont les personnes qui viennent (ouvert à toutes/s)</a:t>
            </a:r>
          </a:p>
        </p:txBody>
      </p:sp>
    </p:spTree>
    <p:extLst>
      <p:ext uri="{BB962C8B-B14F-4D97-AF65-F5344CB8AC3E}">
        <p14:creationId xmlns:p14="http://schemas.microsoft.com/office/powerpoint/2010/main" val="3510790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F6E6A-5E77-BFDA-63AB-96959E99C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57E58C-0CC4-0AB0-15CE-CC7F39BAA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Perspectives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AB2152-FD9A-505C-2304-9C00661EA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21410"/>
            <a:ext cx="10992439" cy="4555553"/>
          </a:xfrm>
        </p:spPr>
        <p:txBody>
          <a:bodyPr>
            <a:normAutofit/>
          </a:bodyPr>
          <a:lstStyle/>
          <a:p>
            <a:r>
              <a:rPr lang="fr-FR" sz="3200" dirty="0"/>
              <a:t>Articulation avec d’autres programmes de l’UMI:</a:t>
            </a:r>
          </a:p>
          <a:p>
            <a:r>
              <a:rPr lang="fr-FR" sz="3200" dirty="0"/>
              <a:t>GTDID: input (révélation des ressources techniques indispensables)</a:t>
            </a:r>
          </a:p>
          <a:p>
            <a:r>
              <a:rPr lang="fr-FR" sz="3200" dirty="0"/>
              <a:t>Projet ANR CREONS: cas d’étude</a:t>
            </a:r>
          </a:p>
          <a:p>
            <a:r>
              <a:rPr lang="fr-FR" sz="3200" dirty="0"/>
              <a:t>« Politique de site » :</a:t>
            </a:r>
          </a:p>
          <a:p>
            <a:pPr lvl="1"/>
            <a:r>
              <a:rPr lang="fr-FR" sz="2800" dirty="0"/>
              <a:t>U-Paris Saclay: </a:t>
            </a:r>
            <a:r>
              <a:rPr lang="fr-FR" sz="2800" dirty="0" err="1"/>
              <a:t>DatASaclay</a:t>
            </a:r>
            <a:r>
              <a:rPr lang="fr-FR" sz="2800" dirty="0"/>
              <a:t> etc.</a:t>
            </a:r>
          </a:p>
          <a:p>
            <a:pPr lvl="1"/>
            <a:r>
              <a:rPr lang="fr-FR" sz="2800" dirty="0"/>
              <a:t>U-</a:t>
            </a:r>
            <a:r>
              <a:rPr lang="fr-FR" sz="2800" dirty="0" err="1"/>
              <a:t>Bdx</a:t>
            </a:r>
            <a:r>
              <a:rPr lang="fr-FR" sz="2800" dirty="0"/>
              <a:t> (Claire)</a:t>
            </a:r>
          </a:p>
          <a:p>
            <a:pPr lvl="1"/>
            <a:r>
              <a:rPr lang="fr-FR" sz="2800" dirty="0"/>
              <a:t>…</a:t>
            </a:r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8742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9CF8D-5F14-7A4F-5C54-AC6F7F7CB5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43095D-5250-E2D2-F5EF-CDE8D5E0E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Perspectives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2EEDA42-7528-E747-045F-093276957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21410"/>
            <a:ext cx="10992439" cy="4555553"/>
          </a:xfrm>
        </p:spPr>
        <p:txBody>
          <a:bodyPr>
            <a:normAutofit/>
          </a:bodyPr>
          <a:lstStyle/>
          <a:p>
            <a:r>
              <a:rPr lang="fr-FR" sz="3200" dirty="0"/>
              <a:t>Définir ces ressources techniques indispensables</a:t>
            </a:r>
          </a:p>
          <a:p>
            <a:r>
              <a:rPr lang="fr-FR" sz="3200" dirty="0"/>
              <a:t>Comment évaluer au mieux la « familiarité » globale avec </a:t>
            </a:r>
            <a:br>
              <a:rPr lang="fr-FR" sz="3200" dirty="0"/>
            </a:br>
            <a:r>
              <a:rPr lang="fr-FR" sz="3200" dirty="0"/>
              <a:t>ces ressources techniques et leur distribution (</a:t>
            </a:r>
            <a:r>
              <a:rPr lang="fr-FR" sz="3200" dirty="0" err="1"/>
              <a:t>inc.</a:t>
            </a:r>
            <a:r>
              <a:rPr lang="fr-FR" sz="3200" dirty="0"/>
              <a:t> SNA?) </a:t>
            </a:r>
            <a:br>
              <a:rPr lang="fr-FR" sz="3200" dirty="0"/>
            </a:br>
            <a:r>
              <a:rPr lang="fr-FR" sz="3200" dirty="0"/>
              <a:t>en pré- post-?</a:t>
            </a:r>
            <a:endParaRPr lang="fr-FR" sz="2800" dirty="0"/>
          </a:p>
          <a:p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0829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964CE6-2C76-F03D-FF5D-C7A75BB2D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Questions pour vous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092BED-3B84-9BF9-5224-90803912A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Quelles ressources techniques vous semblent indispensables ?</a:t>
            </a:r>
          </a:p>
          <a:p>
            <a:r>
              <a:rPr lang="fr-FR" dirty="0"/>
              <a:t>Quel format pour la diffusion subséquente par les </a:t>
            </a:r>
            <a:r>
              <a:rPr lang="fr-FR" dirty="0" err="1"/>
              <a:t>ambasseurs</a:t>
            </a:r>
            <a:r>
              <a:rPr lang="fr-FR" dirty="0"/>
              <a:t>/</a:t>
            </a:r>
            <a:r>
              <a:rPr lang="fr-FR" dirty="0" err="1"/>
              <a:t>rices</a:t>
            </a:r>
            <a:r>
              <a:rPr lang="fr-FR" dirty="0"/>
              <a:t> ?</a:t>
            </a:r>
          </a:p>
          <a:p>
            <a:r>
              <a:rPr lang="fr-FR" dirty="0"/>
              <a:t>Quelle ambition nous fixons-nous ?</a:t>
            </a:r>
          </a:p>
          <a:p>
            <a:r>
              <a:rPr lang="fr-FR" dirty="0"/>
              <a:t>Quelle méthode d’évaluation du PSF ? </a:t>
            </a:r>
            <a:endParaRPr lang="fr-FR" dirty="0">
              <a:solidFill>
                <a:srgbClr val="FF0000"/>
              </a:solidFill>
            </a:endParaRPr>
          </a:p>
          <a:p>
            <a:r>
              <a:rPr lang="fr-FR" dirty="0"/>
              <a:t>Favorisons-nous des logiciels Open Source ?</a:t>
            </a:r>
          </a:p>
        </p:txBody>
      </p:sp>
    </p:spTree>
    <p:extLst>
      <p:ext uri="{BB962C8B-B14F-4D97-AF65-F5344CB8AC3E}">
        <p14:creationId xmlns:p14="http://schemas.microsoft.com/office/powerpoint/2010/main" val="6124251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501</Words>
  <Application>Microsoft Office PowerPoint</Application>
  <PresentationFormat>Grand écran</PresentationFormat>
  <Paragraphs>55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Thème Office</vt:lpstr>
      <vt:lpstr>PSF CREONS: Coopérative de Recherche Equitable &amp; Ouverte Nord-Sud</vt:lpstr>
      <vt:lpstr>Contexte</vt:lpstr>
      <vt:lpstr>Stratégie</vt:lpstr>
      <vt:lpstr>Stratégie</vt:lpstr>
      <vt:lpstr>Méthode</vt:lpstr>
      <vt:lpstr>Méthode</vt:lpstr>
      <vt:lpstr>Perspectives</vt:lpstr>
      <vt:lpstr>Perspectives</vt:lpstr>
      <vt:lpstr>Questions pour vous</vt:lpstr>
    </vt:vector>
  </TitlesOfParts>
  <Company>IRD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Guillaume DEZECACHE</dc:creator>
  <cp:lastModifiedBy>Loic Pian</cp:lastModifiedBy>
  <cp:revision>25</cp:revision>
  <dcterms:created xsi:type="dcterms:W3CDTF">2025-06-17T08:57:12Z</dcterms:created>
  <dcterms:modified xsi:type="dcterms:W3CDTF">2025-06-26T13:19:37Z</dcterms:modified>
</cp:coreProperties>
</file>