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05" r:id="rId2"/>
    <p:sldId id="325" r:id="rId3"/>
    <p:sldId id="341" r:id="rId4"/>
    <p:sldId id="342" r:id="rId5"/>
    <p:sldId id="340" r:id="rId6"/>
    <p:sldId id="327" r:id="rId7"/>
    <p:sldId id="333" r:id="rId8"/>
    <p:sldId id="329" r:id="rId9"/>
    <p:sldId id="326" r:id="rId10"/>
    <p:sldId id="343" r:id="rId11"/>
    <p:sldId id="344" r:id="rId12"/>
    <p:sldId id="346" r:id="rId13"/>
    <p:sldId id="348" r:id="rId14"/>
    <p:sldId id="334" r:id="rId15"/>
    <p:sldId id="355" r:id="rId16"/>
    <p:sldId id="353" r:id="rId17"/>
    <p:sldId id="354" r:id="rId18"/>
    <p:sldId id="356" r:id="rId19"/>
    <p:sldId id="349" r:id="rId20"/>
    <p:sldId id="32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097"/>
    <a:srgbClr val="ED874E"/>
    <a:srgbClr val="EC653C"/>
    <a:srgbClr val="414042"/>
    <a:srgbClr val="D9D9D9"/>
    <a:srgbClr val="F6B744"/>
    <a:srgbClr val="9BDFB2"/>
    <a:srgbClr val="8268D6"/>
    <a:srgbClr val="ED9FBD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2288" autoAdjust="0"/>
  </p:normalViewPr>
  <p:slideViewPr>
    <p:cSldViewPr snapToGrid="0">
      <p:cViewPr varScale="1">
        <p:scale>
          <a:sx n="79" d="100"/>
          <a:sy n="79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4C973-B15B-4AFC-9DB8-18142B849B46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82B7-1B82-4464-96F6-03CF25358B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34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5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3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88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0074-D073-C046-F874-7CE1D0572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4D9EA4-774C-1986-074D-221D3D6A3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5E5A80C-C916-D2BC-BB1B-F2E372DBD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5A43A4-86CD-50FE-4E64-F1C61EDA4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2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B646F-0FB5-E802-6741-7ABAF6D24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D48C3E-23B1-5F55-8E6E-A1751C17E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908CD9-BD68-4525-30BC-1CAFBBCED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1FF72D-26D1-46C1-9095-A4D631F74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7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67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70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82B7-1B82-4464-96F6-03CF25358B6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57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42670-6596-3652-903F-271D5F423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3BFDFC-3F91-1150-A761-3F886BC61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9DF296-2D49-2C56-65F0-08B0D952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C0C4-BF5E-42E7-A8AE-CBD9FAE9B333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50B17-CBC1-0033-F7E6-68D4F20E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76D9B-1ADE-631D-5422-B07E6B2B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70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ABCF2-EA57-6B81-E3FB-5EE4BFCC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1DF95C-731F-5F67-F769-F1AD3B07F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E8C59E-3419-3D20-18E9-B9461BA4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83F8-C604-49AD-9D9D-36C73783F98A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7D647-46B6-A894-C9F9-725E81CE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098EA-C798-9360-1F82-1A85773E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EE7868-EFB2-3B48-7745-91926B9C2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B4FEC3-3B93-D00B-57A0-7A2C30346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4170F9-BB3D-228F-4444-52A1352D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9B7-681B-47B1-AE5C-D01FD07DE5CC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B8B7BA-9169-EC54-0720-261888FC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6DBF5-B453-802D-BF28-66F1688C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8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8923D-B503-90B3-23C0-643A7262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F282C-F37C-5728-2340-8459176C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E56E7-01A2-3139-1815-58EBF84D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A82-5101-47C7-BEE5-309D6F289993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D2CA7F-309A-E8E0-52AF-AD12656F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437EA-270B-0C08-A11A-7796B8E6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79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1BCBF-8BF4-6D05-64F3-CAF1BCFA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0E428-F556-C04A-6F78-1A359622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879FD-2593-1D43-11F2-0543318D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8F9E-A4C5-445C-A288-3A70017B8829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125EF-2FAB-B1ED-1005-ED8CEED2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C541A-BE2F-2723-9C63-451AF6B6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5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B7132-FF5A-CA51-7B72-1979F4E6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3AD27-E4A9-A9EB-8141-CEF413A51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3B721-51E3-7E87-66FA-AE0FBEAA9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5EBC3-9C3B-ACC5-542D-B915BEEE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A3EA-3D61-4D1A-BCEE-5DC5BA095424}" type="datetime1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84963-DC01-DEFE-8289-6C4FD40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04F99-04BB-975D-1E62-79EE1E02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08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FEDE6-E91C-BAA4-65AA-A4C62826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F78B4-CA58-2CD4-A64C-DFC0B76D8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BC8A24-640C-6BF4-7B58-2C7A8EB3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BFBEA0-C624-45FD-BFD7-B2DE75EAA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E64877-F5A7-DA67-AB4F-B2CE556D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A28EA7-BDD1-F94A-9F5A-361633AB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C3D8-B2B1-4C23-890D-972CD3EF4753}" type="datetime1">
              <a:rPr lang="fr-FR" smtClean="0"/>
              <a:t>18/06/2025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BAC8B3-5079-1C61-FA87-0A7C42AC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186806-EA46-75FC-63D1-299E4382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79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5D6F2-B8EF-67BE-FACC-5CCDC9D3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B9DA58-9A0C-D4F7-2C16-1F5E2F8F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E0D1-3EF5-4325-A630-273214E6500F}" type="datetime1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8FCB23-D202-F251-6528-A90D828A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CBEA5-CD64-FB79-146A-E5FA1AFA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0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EEA3E7-05EA-2CB2-F142-5A506BCD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2774-B161-44CD-B782-7030B127011F}" type="datetime1">
              <a:rPr lang="fr-FR" smtClean="0"/>
              <a:t>18/06/2025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CB35C6-495C-3C03-3DC4-EF0AF876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901652-34B5-1807-B2A2-FFA1CCFC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2BCF5-D94B-C84C-3ECA-3992C302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AAE562-F762-6B7B-68E1-FCF803CE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EA8EDE-6D44-95E1-B708-71DE06EA4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468FA4-ECA0-87AD-53B6-DFD085AF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1296-5501-408E-A365-86BDB97DB53B}" type="datetime1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DD7A10-AF4D-62D8-CEA8-C31AE8A8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1F0A77-9CBB-1A4F-2C06-1852A28E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36071-EAA0-273F-B4F6-D2327AAA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AC42BA-38FB-9194-A154-F2C321F6E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B0F2E-7566-87E8-926A-445D17ADA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C35AC3-F76C-8FD4-632E-3842FF7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F45A-9B60-4485-B7DB-0C90BA3CEBE6}" type="datetime1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69E86-08E2-E9D0-E219-0A9BDE6D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3626FD-BAE4-31F8-0383-B1C5415B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96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2C1417-F9E4-599C-DD72-E4820287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D120EB-CCAE-AF65-2A59-3A24A388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50725-62B2-5DC8-9696-DFF706E77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93AD-9350-4F00-9109-BE927BE20A5C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DC0A7-01A1-CE0B-4B57-A83F509A6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9B486A-031C-8F0E-97D8-728191435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AB24D-21B3-137D-1A7D-CBAEDF49E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23" y="2288157"/>
            <a:ext cx="10493468" cy="1258701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latin typeface="DM 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Analyse des impacts de la transition énergétique à Madagascar : une approche par le MEGC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3D139B-31A5-B3EE-5C9D-D6E34B74168A}"/>
              </a:ext>
            </a:extLst>
          </p:cNvPr>
          <p:cNvSpPr txBox="1"/>
          <p:nvPr/>
        </p:nvSpPr>
        <p:spPr>
          <a:xfrm>
            <a:off x="259976" y="4912722"/>
            <a:ext cx="5836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DM sans" pitchFamily="2" charset="0"/>
              </a:rPr>
              <a:t>Andrew AINGO</a:t>
            </a:r>
          </a:p>
          <a:p>
            <a:r>
              <a:rPr lang="fr-FR" dirty="0">
                <a:latin typeface="DM sans" pitchFamily="2" charset="0"/>
              </a:rPr>
              <a:t>Doctorant</a:t>
            </a:r>
          </a:p>
          <a:p>
            <a:r>
              <a:rPr lang="fr-FR" dirty="0">
                <a:latin typeface="DM sans" pitchFamily="2" charset="0"/>
              </a:rPr>
              <a:t>Université Catholique de Madagascar – </a:t>
            </a:r>
          </a:p>
          <a:p>
            <a:r>
              <a:rPr lang="fr-FR" dirty="0">
                <a:latin typeface="DM sans" pitchFamily="2" charset="0"/>
              </a:rPr>
              <a:t>Centre de Recherche pour le Développement</a:t>
            </a:r>
          </a:p>
          <a:p>
            <a:r>
              <a:rPr lang="fr-FR" b="1" dirty="0">
                <a:latin typeface="DM sans" pitchFamily="2" charset="0"/>
              </a:rPr>
              <a:t>Directeur de thèse : </a:t>
            </a:r>
            <a:r>
              <a:rPr lang="fr-FR" dirty="0">
                <a:latin typeface="DM sans" pitchFamily="2" charset="0"/>
              </a:rPr>
              <a:t>Pr. Jeannot RAMIARAMANANA</a:t>
            </a:r>
          </a:p>
          <a:p>
            <a:r>
              <a:rPr lang="fr-FR" b="1" dirty="0">
                <a:latin typeface="DM sans" pitchFamily="2" charset="0"/>
              </a:rPr>
              <a:t>Co-directeur</a:t>
            </a:r>
            <a:r>
              <a:rPr lang="fr-FR" dirty="0">
                <a:latin typeface="DM sans" pitchFamily="2" charset="0"/>
              </a:rPr>
              <a:t> : Pr. Pierre LAZAMANANA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13525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4706911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636FD-A88F-A5CB-F3CA-FE47936A4179}"/>
              </a:ext>
            </a:extLst>
          </p:cNvPr>
          <p:cNvSpPr/>
          <p:nvPr/>
        </p:nvSpPr>
        <p:spPr>
          <a:xfrm>
            <a:off x="6096000" y="4721769"/>
            <a:ext cx="6096000" cy="2136232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DD7E0C-7ABC-9458-627F-5FD042CBA6F3}"/>
              </a:ext>
            </a:extLst>
          </p:cNvPr>
          <p:cNvSpPr txBox="1"/>
          <p:nvPr/>
        </p:nvSpPr>
        <p:spPr>
          <a:xfrm>
            <a:off x="7192467" y="5328220"/>
            <a:ext cx="5880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Journée Scientifique de l’UMI-Source</a:t>
            </a:r>
          </a:p>
          <a:p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 Mahajanga</a:t>
            </a:r>
          </a:p>
          <a:p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18 juin 2025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9FB5BF3-698C-D01C-CE63-ACC5F2D2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59" y="411524"/>
            <a:ext cx="2295230" cy="6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43C16-6450-6676-659F-4432B824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47A5F7E-DA65-D205-9629-8FB824C310DA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6E947FA-258D-ACB2-2A06-CAE5F5B48A0A}"/>
              </a:ext>
            </a:extLst>
          </p:cNvPr>
          <p:cNvCxnSpPr>
            <a:cxnSpLocks/>
          </p:cNvCxnSpPr>
          <p:nvPr/>
        </p:nvCxnSpPr>
        <p:spPr>
          <a:xfrm>
            <a:off x="0" y="323177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CE6BEBF-E485-DB8E-EF98-FCAD505E2FCA}"/>
              </a:ext>
            </a:extLst>
          </p:cNvPr>
          <p:cNvSpPr/>
          <p:nvPr/>
        </p:nvSpPr>
        <p:spPr>
          <a:xfrm>
            <a:off x="0" y="781049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5F5E865-2D76-87CC-3D11-C627F442CC57}"/>
              </a:ext>
            </a:extLst>
          </p:cNvPr>
          <p:cNvSpPr txBox="1"/>
          <p:nvPr/>
        </p:nvSpPr>
        <p:spPr>
          <a:xfrm>
            <a:off x="1092569" y="2144477"/>
            <a:ext cx="39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(2. Développement et durabilité)</a:t>
            </a:r>
            <a:endParaRPr lang="fr-FR" dirty="0"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3976828-15D1-114D-0F3C-0F7F8FBBF55F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6223FB-4B0B-822D-18DD-7ED1F0CF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9120" r="409" b="32339"/>
          <a:stretch/>
        </p:blipFill>
        <p:spPr>
          <a:xfrm>
            <a:off x="5085407" y="781049"/>
            <a:ext cx="6386231" cy="24648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34D013-2AF8-582F-CFE4-478777A0C94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047494"/>
            <a:ext cx="2295230" cy="6005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224E952-1A52-852D-BA98-DD0C3FFEF998}"/>
              </a:ext>
            </a:extLst>
          </p:cNvPr>
          <p:cNvSpPr txBox="1"/>
          <p:nvPr/>
        </p:nvSpPr>
        <p:spPr>
          <a:xfrm>
            <a:off x="1092569" y="3726758"/>
            <a:ext cx="8899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– Le développement économique ne se réduit pas à la croissance du PIB : il implique des transformations structurelles profondes (Perroux, 1964).</a:t>
            </a:r>
          </a:p>
          <a:p>
            <a:endParaRPr lang="fr-FR" dirty="0">
              <a:latin typeface="DM sans" pitchFamily="2" charset="0"/>
            </a:endParaRPr>
          </a:p>
          <a:p>
            <a:r>
              <a:rPr lang="fr-FR" dirty="0">
                <a:latin typeface="DM sans" pitchFamily="2" charset="0"/>
              </a:rPr>
              <a:t> – Le développement durable doit satisfaire les besoins présents sans compromettre ceux des générations futures (WCED, 1987)</a:t>
            </a:r>
          </a:p>
        </p:txBody>
      </p:sp>
    </p:spTree>
    <p:extLst>
      <p:ext uri="{BB962C8B-B14F-4D97-AF65-F5344CB8AC3E}">
        <p14:creationId xmlns:p14="http://schemas.microsoft.com/office/powerpoint/2010/main" val="249348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69A66-BB9C-02C7-417A-180CB6CD8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A5A7544-5CE9-DF4E-8AC4-9800EFF6A51E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1413831-5BBA-632E-5804-E339828BACD1}"/>
              </a:ext>
            </a:extLst>
          </p:cNvPr>
          <p:cNvCxnSpPr>
            <a:cxnSpLocks/>
          </p:cNvCxnSpPr>
          <p:nvPr/>
        </p:nvCxnSpPr>
        <p:spPr>
          <a:xfrm>
            <a:off x="0" y="323177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7D4C15B-7150-1A06-18E3-F759BD948A3B}"/>
              </a:ext>
            </a:extLst>
          </p:cNvPr>
          <p:cNvSpPr/>
          <p:nvPr/>
        </p:nvSpPr>
        <p:spPr>
          <a:xfrm>
            <a:off x="0" y="781049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B27728D-8C30-B618-80B2-74117C38640C}"/>
              </a:ext>
            </a:extLst>
          </p:cNvPr>
          <p:cNvSpPr txBox="1"/>
          <p:nvPr/>
        </p:nvSpPr>
        <p:spPr>
          <a:xfrm>
            <a:off x="1092569" y="2144477"/>
            <a:ext cx="390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(3. Conceptualisation de l’énergie et de la transition énergétique)</a:t>
            </a:r>
            <a:endParaRPr lang="fr-FR" dirty="0"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D0F5918-D716-9618-89ED-0F9AAFA95E69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986DF8-ED93-5802-48A1-7400C1A0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9120" r="409" b="32339"/>
          <a:stretch/>
        </p:blipFill>
        <p:spPr>
          <a:xfrm>
            <a:off x="5085407" y="781049"/>
            <a:ext cx="6386231" cy="24648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A28944-E1C5-80A7-0EED-5ED694A7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047494"/>
            <a:ext cx="2295230" cy="6005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04D8C90-1ABF-DB1D-84E2-1C2DDEB1D618}"/>
              </a:ext>
            </a:extLst>
          </p:cNvPr>
          <p:cNvSpPr txBox="1"/>
          <p:nvPr/>
        </p:nvSpPr>
        <p:spPr>
          <a:xfrm>
            <a:off x="1092569" y="3726758"/>
            <a:ext cx="8899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– L’énergie est un facteur fondamental de la transformation économique (Schwab, 2019), regroupant six formes et deux grandes sources : renouvelables et non renouvelables.</a:t>
            </a:r>
          </a:p>
          <a:p>
            <a:endParaRPr lang="fr-FR" dirty="0">
              <a:latin typeface="DM sans" pitchFamily="2" charset="0"/>
            </a:endParaRPr>
          </a:p>
          <a:p>
            <a:r>
              <a:rPr lang="fr-FR" dirty="0">
                <a:latin typeface="DM sans" pitchFamily="2" charset="0"/>
              </a:rPr>
              <a:t>– La transition énergétique implique une mutation vers un mix énergétique bas carbone, orientée vers l’efficacité et la durabilité (Ouvrard, 2015 ; BAD, 2022 ; </a:t>
            </a:r>
            <a:r>
              <a:rPr lang="fr-FR" dirty="0" err="1">
                <a:latin typeface="DM sans" pitchFamily="2" charset="0"/>
              </a:rPr>
              <a:t>Percebois</a:t>
            </a:r>
            <a:r>
              <a:rPr lang="fr-FR" dirty="0">
                <a:latin typeface="DM sans" pitchFamily="2" charset="0"/>
              </a:rPr>
              <a:t>, 2023).</a:t>
            </a:r>
          </a:p>
        </p:txBody>
      </p:sp>
    </p:spTree>
    <p:extLst>
      <p:ext uri="{BB962C8B-B14F-4D97-AF65-F5344CB8AC3E}">
        <p14:creationId xmlns:p14="http://schemas.microsoft.com/office/powerpoint/2010/main" val="184532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C8E42-DD8A-A346-3CA8-C7BF2F0D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7356D3B-29B2-AF27-B889-248F1BEADDAD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7E5B87C-FD48-9265-FB7C-C115CB66B64A}"/>
              </a:ext>
            </a:extLst>
          </p:cNvPr>
          <p:cNvCxnSpPr>
            <a:cxnSpLocks/>
          </p:cNvCxnSpPr>
          <p:nvPr/>
        </p:nvCxnSpPr>
        <p:spPr>
          <a:xfrm>
            <a:off x="0" y="323177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0FD61F2-1BB8-E1AD-E189-6113A9D8A02B}"/>
              </a:ext>
            </a:extLst>
          </p:cNvPr>
          <p:cNvSpPr/>
          <p:nvPr/>
        </p:nvSpPr>
        <p:spPr>
          <a:xfrm>
            <a:off x="0" y="781049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A237681-3B78-ABBD-A48A-84D72B57F07F}"/>
              </a:ext>
            </a:extLst>
          </p:cNvPr>
          <p:cNvSpPr txBox="1"/>
          <p:nvPr/>
        </p:nvSpPr>
        <p:spPr>
          <a:xfrm>
            <a:off x="1092569" y="2144477"/>
            <a:ext cx="390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(4. Lien énergie-croissance et transition technologique)</a:t>
            </a:r>
            <a:endParaRPr lang="fr-FR" dirty="0"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BBF3EDD-A593-0F33-4EC9-87F2B93B5CBE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8D79B2-840A-79EF-484C-CD30FDE7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9120" r="409" b="32339"/>
          <a:stretch/>
        </p:blipFill>
        <p:spPr>
          <a:xfrm>
            <a:off x="5085407" y="781049"/>
            <a:ext cx="6386231" cy="24648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B1EAEF-5C72-B911-37E8-F9627477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047494"/>
            <a:ext cx="2295230" cy="6005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B5AB969-3598-D6F4-9D4E-F404751D454F}"/>
              </a:ext>
            </a:extLst>
          </p:cNvPr>
          <p:cNvSpPr txBox="1"/>
          <p:nvPr/>
        </p:nvSpPr>
        <p:spPr>
          <a:xfrm>
            <a:off x="1092569" y="3726758"/>
            <a:ext cx="8899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– Il existe une relation historique entre énergie et croissance via le progrès technique (</a:t>
            </a:r>
            <a:r>
              <a:rPr lang="fr-FR" dirty="0" err="1">
                <a:latin typeface="DM sans" pitchFamily="2" charset="0"/>
              </a:rPr>
              <a:t>Schurr</a:t>
            </a:r>
            <a:r>
              <a:rPr lang="fr-FR" dirty="0">
                <a:latin typeface="DM sans" pitchFamily="2" charset="0"/>
              </a:rPr>
              <a:t> et al., 1960 ; </a:t>
            </a:r>
            <a:r>
              <a:rPr lang="fr-FR" dirty="0" err="1">
                <a:latin typeface="DM sans" pitchFamily="2" charset="0"/>
              </a:rPr>
              <a:t>Nordhaus</a:t>
            </a:r>
            <a:r>
              <a:rPr lang="fr-FR" dirty="0">
                <a:latin typeface="DM sans" pitchFamily="2" charset="0"/>
              </a:rPr>
              <a:t>, 1973).</a:t>
            </a:r>
          </a:p>
          <a:p>
            <a:endParaRPr lang="fr-FR" dirty="0">
              <a:latin typeface="DM sans" pitchFamily="2" charset="0"/>
            </a:endParaRPr>
          </a:p>
          <a:p>
            <a:r>
              <a:rPr lang="fr-FR" dirty="0">
                <a:latin typeface="DM sans" pitchFamily="2" charset="0"/>
              </a:rPr>
              <a:t>– La raréfaction des ressources fossiles a conduit à une triple réponse : substitution, efficacité énergétique, et innovations technologiques (Solow, 1974 ; Stiglitz, 1974).</a:t>
            </a:r>
          </a:p>
        </p:txBody>
      </p:sp>
    </p:spTree>
    <p:extLst>
      <p:ext uri="{BB962C8B-B14F-4D97-AF65-F5344CB8AC3E}">
        <p14:creationId xmlns:p14="http://schemas.microsoft.com/office/powerpoint/2010/main" val="250963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F4A2D-0C66-A22F-1A6D-75D83F61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DF6C05C-B409-FFE8-83E4-C01B6AF69C62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55EF036-DBBF-937E-D134-267039CE413F}"/>
              </a:ext>
            </a:extLst>
          </p:cNvPr>
          <p:cNvCxnSpPr>
            <a:cxnSpLocks/>
          </p:cNvCxnSpPr>
          <p:nvPr/>
        </p:nvCxnSpPr>
        <p:spPr>
          <a:xfrm>
            <a:off x="0" y="323177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68CF5F1-679F-0805-E672-7C4C9A441142}"/>
              </a:ext>
            </a:extLst>
          </p:cNvPr>
          <p:cNvSpPr/>
          <p:nvPr/>
        </p:nvSpPr>
        <p:spPr>
          <a:xfrm>
            <a:off x="0" y="781049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5BF652-67BC-679F-DEEC-D26D903F45FD}"/>
              </a:ext>
            </a:extLst>
          </p:cNvPr>
          <p:cNvSpPr txBox="1"/>
          <p:nvPr/>
        </p:nvSpPr>
        <p:spPr>
          <a:xfrm>
            <a:off x="1092569" y="2144477"/>
            <a:ext cx="390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(5. Enjeux économiques de la transition énergétique)</a:t>
            </a:r>
            <a:endParaRPr lang="fr-FR" dirty="0"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9C244E9-1A07-7583-160D-B8F26E444380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A489C7-862D-60F6-DF3D-85599A480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9120" r="409" b="32339"/>
          <a:stretch/>
        </p:blipFill>
        <p:spPr>
          <a:xfrm>
            <a:off x="5085407" y="781049"/>
            <a:ext cx="6386231" cy="24648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2E4985-481C-7531-9E99-2A4E1256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047494"/>
            <a:ext cx="2295230" cy="6005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ECAF3DB-0364-5973-8DD7-A5FEA59C3342}"/>
              </a:ext>
            </a:extLst>
          </p:cNvPr>
          <p:cNvSpPr txBox="1"/>
          <p:nvPr/>
        </p:nvSpPr>
        <p:spPr>
          <a:xfrm>
            <a:off x="1092569" y="3726758"/>
            <a:ext cx="8899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– L’énergie est un moteur de productivité des facteurs et d’industrialisation (Grandjean, 2022).</a:t>
            </a:r>
          </a:p>
          <a:p>
            <a:endParaRPr lang="fr-FR" dirty="0">
              <a:latin typeface="DM sans" pitchFamily="2" charset="0"/>
            </a:endParaRPr>
          </a:p>
          <a:p>
            <a:r>
              <a:rPr lang="fr-FR" dirty="0">
                <a:latin typeface="DM sans" pitchFamily="2" charset="0"/>
              </a:rPr>
              <a:t>– La transition énergétique peut contribuer à la création d’emplois et à la croissance via la diffusion technologique (</a:t>
            </a:r>
            <a:r>
              <a:rPr lang="fr-FR" dirty="0" err="1">
                <a:latin typeface="DM sans" pitchFamily="2" charset="0"/>
              </a:rPr>
              <a:t>Vessat</a:t>
            </a:r>
            <a:r>
              <a:rPr lang="fr-FR" dirty="0">
                <a:latin typeface="DM sans" pitchFamily="2" charset="0"/>
              </a:rPr>
              <a:t>, 2021 ; Natural Resource </a:t>
            </a:r>
            <a:r>
              <a:rPr lang="fr-FR" dirty="0" err="1">
                <a:latin typeface="DM sans" pitchFamily="2" charset="0"/>
              </a:rPr>
              <a:t>Governance</a:t>
            </a:r>
            <a:r>
              <a:rPr lang="fr-FR" dirty="0">
                <a:latin typeface="DM sans" pitchFamily="2" charset="0"/>
              </a:rPr>
              <a:t> Institute, 2022).</a:t>
            </a:r>
          </a:p>
        </p:txBody>
      </p:sp>
    </p:spTree>
    <p:extLst>
      <p:ext uri="{BB962C8B-B14F-4D97-AF65-F5344CB8AC3E}">
        <p14:creationId xmlns:p14="http://schemas.microsoft.com/office/powerpoint/2010/main" val="4976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7810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87D3723-301A-E0F8-C849-393769318D9B}"/>
              </a:ext>
            </a:extLst>
          </p:cNvPr>
          <p:cNvSpPr txBox="1"/>
          <p:nvPr/>
        </p:nvSpPr>
        <p:spPr>
          <a:xfrm>
            <a:off x="960600" y="934045"/>
            <a:ext cx="441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414042"/>
                </a:solidFill>
                <a:latin typeface="DM sans" pitchFamily="2" charset="0"/>
              </a:rPr>
              <a:t>Méthodologie</a:t>
            </a:r>
            <a:endParaRPr lang="fr-FR" sz="4400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7B9A75-DD3D-F5F9-4DF3-4C705F287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0" y="776076"/>
            <a:ext cx="3790346" cy="53058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ABECF34-170F-AE42-0D5D-3867FE39A438}"/>
              </a:ext>
            </a:extLst>
          </p:cNvPr>
          <p:cNvSpPr txBox="1"/>
          <p:nvPr/>
        </p:nvSpPr>
        <p:spPr>
          <a:xfrm>
            <a:off x="960600" y="1703486"/>
            <a:ext cx="4418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Fondement théorique du MEGC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90B385-BB4E-904E-DE5D-F4D5C1957020}"/>
              </a:ext>
            </a:extLst>
          </p:cNvPr>
          <p:cNvSpPr txBox="1"/>
          <p:nvPr/>
        </p:nvSpPr>
        <p:spPr>
          <a:xfrm>
            <a:off x="536044" y="2784634"/>
            <a:ext cx="6577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DM sans" pitchFamily="2" charset="0"/>
              </a:rPr>
              <a:t>Basés sur la théorie néoclassique</a:t>
            </a:r>
            <a:r>
              <a:rPr lang="fr-FR" dirty="0">
                <a:latin typeface="DM sans" pitchFamily="2" charset="0"/>
              </a:rPr>
              <a:t> : les agents économiques (entreprises et consommateurs) agissent de façon rationnelle.</a:t>
            </a:r>
          </a:p>
          <a:p>
            <a:r>
              <a:rPr lang="fr-FR" b="1" dirty="0">
                <a:latin typeface="DM sans" pitchFamily="2" charset="0"/>
              </a:rPr>
              <a:t>Objectifs des agents</a:t>
            </a:r>
            <a:r>
              <a:rPr lang="fr-FR" dirty="0">
                <a:latin typeface="DM sans" pitchFamily="2" charset="0"/>
              </a:rPr>
              <a:t> :</a:t>
            </a:r>
          </a:p>
          <a:p>
            <a:pPr lvl="0"/>
            <a:r>
              <a:rPr lang="fr-FR" b="1" dirty="0">
                <a:latin typeface="DM sans" pitchFamily="2" charset="0"/>
              </a:rPr>
              <a:t>- Entreprises</a:t>
            </a:r>
            <a:r>
              <a:rPr lang="fr-FR" dirty="0">
                <a:latin typeface="DM sans" pitchFamily="2" charset="0"/>
              </a:rPr>
              <a:t> : maximisent le profit sous contrainte technologique.</a:t>
            </a:r>
          </a:p>
          <a:p>
            <a:pPr lvl="0"/>
            <a:r>
              <a:rPr lang="fr-FR" b="1" dirty="0">
                <a:latin typeface="DM sans" pitchFamily="2" charset="0"/>
              </a:rPr>
              <a:t>- Ménages</a:t>
            </a:r>
            <a:r>
              <a:rPr lang="fr-FR" dirty="0">
                <a:latin typeface="DM sans" pitchFamily="2" charset="0"/>
              </a:rPr>
              <a:t> : maximisent leur utilité sous contrainte budgétaire.</a:t>
            </a:r>
          </a:p>
          <a:p>
            <a:r>
              <a:rPr lang="fr-FR" b="1" dirty="0">
                <a:latin typeface="DM sans" pitchFamily="2" charset="0"/>
              </a:rPr>
              <a:t>Interaction via les marchés</a:t>
            </a:r>
            <a:r>
              <a:rPr lang="fr-FR" dirty="0">
                <a:latin typeface="DM sans" pitchFamily="2" charset="0"/>
              </a:rPr>
              <a:t> : les agents prennent les </a:t>
            </a:r>
            <a:r>
              <a:rPr lang="fr-FR" b="1" dirty="0">
                <a:latin typeface="DM sans" pitchFamily="2" charset="0"/>
              </a:rPr>
              <a:t>prix comme donnés</a:t>
            </a:r>
            <a:r>
              <a:rPr lang="fr-FR" dirty="0">
                <a:latin typeface="DM sans" pitchFamily="2" charset="0"/>
              </a:rPr>
              <a:t> et réagissent aux </a:t>
            </a:r>
            <a:r>
              <a:rPr lang="fr-FR" b="1" dirty="0">
                <a:latin typeface="DM sans" pitchFamily="2" charset="0"/>
              </a:rPr>
              <a:t>politiques environnementales</a:t>
            </a:r>
            <a:r>
              <a:rPr lang="fr-FR" dirty="0">
                <a:latin typeface="DM sans" pitchFamily="2" charset="0"/>
              </a:rPr>
              <a:t>.</a:t>
            </a:r>
          </a:p>
          <a:p>
            <a:r>
              <a:rPr lang="fr-FR" dirty="0">
                <a:latin typeface="DM sans" pitchFamily="2" charset="0"/>
              </a:rPr>
              <a:t>Ancrage théorique : repose sur la </a:t>
            </a:r>
            <a:r>
              <a:rPr lang="fr-FR" b="1" dirty="0">
                <a:latin typeface="DM sans" pitchFamily="2" charset="0"/>
              </a:rPr>
              <a:t>théorie de l’équilibre général walrasien </a:t>
            </a:r>
            <a:r>
              <a:rPr lang="fr-FR" dirty="0">
                <a:latin typeface="DM sans" pitchFamily="2" charset="0"/>
              </a:rPr>
              <a:t>: si N-1 marchés sont en équilibre, alors le Nième l’est aussi.</a:t>
            </a:r>
          </a:p>
        </p:txBody>
      </p:sp>
    </p:spTree>
    <p:extLst>
      <p:ext uri="{BB962C8B-B14F-4D97-AF65-F5344CB8AC3E}">
        <p14:creationId xmlns:p14="http://schemas.microsoft.com/office/powerpoint/2010/main" val="257474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AAF74-87CC-7E90-3CA0-DF7A8982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98BE8C7-B765-240E-BFC9-602398C2333C}"/>
              </a:ext>
            </a:extLst>
          </p:cNvPr>
          <p:cNvCxnSpPr>
            <a:cxnSpLocks/>
          </p:cNvCxnSpPr>
          <p:nvPr/>
        </p:nvCxnSpPr>
        <p:spPr>
          <a:xfrm>
            <a:off x="0" y="7810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E861E-45A1-1403-4FB8-BDB06F5DCE94}"/>
              </a:ext>
            </a:extLst>
          </p:cNvPr>
          <p:cNvCxnSpPr>
            <a:cxnSpLocks/>
          </p:cNvCxnSpPr>
          <p:nvPr/>
        </p:nvCxnSpPr>
        <p:spPr>
          <a:xfrm>
            <a:off x="0" y="60769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EE69865C-FCA2-B48D-A708-22F921715F4F}"/>
              </a:ext>
            </a:extLst>
          </p:cNvPr>
          <p:cNvSpPr txBox="1"/>
          <p:nvPr/>
        </p:nvSpPr>
        <p:spPr>
          <a:xfrm>
            <a:off x="960600" y="934045"/>
            <a:ext cx="441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414042"/>
                </a:solidFill>
                <a:latin typeface="DM sans" pitchFamily="2" charset="0"/>
              </a:rPr>
              <a:t>Méthodologie</a:t>
            </a:r>
            <a:endParaRPr lang="fr-FR" sz="4400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D09ED6-2A7E-28F7-B9FE-5459A74DD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0" y="776076"/>
            <a:ext cx="3790346" cy="53058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0D38C8-E50A-D8CC-C915-AD5E1E59C0AB}"/>
              </a:ext>
            </a:extLst>
          </p:cNvPr>
          <p:cNvSpPr txBox="1"/>
          <p:nvPr/>
        </p:nvSpPr>
        <p:spPr>
          <a:xfrm>
            <a:off x="960600" y="1703486"/>
            <a:ext cx="4418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Fondement théorique du MEGC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CFEB2B-BB98-C09C-B51A-5EF2B86E5C00}"/>
              </a:ext>
            </a:extLst>
          </p:cNvPr>
          <p:cNvSpPr txBox="1"/>
          <p:nvPr/>
        </p:nvSpPr>
        <p:spPr>
          <a:xfrm>
            <a:off x="536044" y="2784634"/>
            <a:ext cx="6577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</a:rPr>
              <a:t>construire un </a:t>
            </a:r>
            <a:r>
              <a:rPr lang="fr-FR" b="1" dirty="0">
                <a:latin typeface="DM sans" pitchFamily="2" charset="0"/>
              </a:rPr>
              <a:t>modèle énergétique adapté à un territoire insulaire</a:t>
            </a:r>
            <a:r>
              <a:rPr lang="fr-FR" dirty="0">
                <a:latin typeface="DM sans" pitchFamily="2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</a:rPr>
              <a:t>évaluer les </a:t>
            </a:r>
            <a:r>
              <a:rPr lang="fr-FR" b="1" dirty="0">
                <a:latin typeface="DM sans" pitchFamily="2" charset="0"/>
              </a:rPr>
              <a:t>impacts macroéconomiques et environnementaux</a:t>
            </a:r>
            <a:r>
              <a:rPr lang="fr-FR" dirty="0">
                <a:latin typeface="DM sans" pitchFamily="2" charset="0"/>
              </a:rPr>
              <a:t> d’une taxe carbone selon différents mécanismes de redistribution</a:t>
            </a:r>
          </a:p>
          <a:p>
            <a:pPr marL="285750" indent="-285750">
              <a:buFontTx/>
              <a:buChar char="-"/>
            </a:pPr>
            <a:endParaRPr lang="fr-FR" dirty="0">
              <a:latin typeface="DM sans" pitchFamily="2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DM sans" pitchFamily="2" charset="0"/>
            </a:endParaRPr>
          </a:p>
          <a:p>
            <a:r>
              <a:rPr lang="fr-FR" dirty="0">
                <a:latin typeface="DM sans" pitchFamily="2" charset="0"/>
              </a:rPr>
              <a:t>(Beck et al., 2015 ; Benavente, 2016 ; Pereira et al., 2016 ; El Alaoui, 2020)</a:t>
            </a:r>
          </a:p>
        </p:txBody>
      </p:sp>
    </p:spTree>
    <p:extLst>
      <p:ext uri="{BB962C8B-B14F-4D97-AF65-F5344CB8AC3E}">
        <p14:creationId xmlns:p14="http://schemas.microsoft.com/office/powerpoint/2010/main" val="58920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D82A-F9AD-AB8A-0A71-56049C11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261A6B9-FD63-A598-EB2F-8430E448C9F8}"/>
              </a:ext>
            </a:extLst>
          </p:cNvPr>
          <p:cNvCxnSpPr>
            <a:cxnSpLocks/>
          </p:cNvCxnSpPr>
          <p:nvPr/>
        </p:nvCxnSpPr>
        <p:spPr>
          <a:xfrm>
            <a:off x="0" y="7810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B42EB88-BD0D-1A1C-E54D-4E4438BFD582}"/>
              </a:ext>
            </a:extLst>
          </p:cNvPr>
          <p:cNvCxnSpPr>
            <a:cxnSpLocks/>
          </p:cNvCxnSpPr>
          <p:nvPr/>
        </p:nvCxnSpPr>
        <p:spPr>
          <a:xfrm>
            <a:off x="0" y="60769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014D81A-0754-FDCE-DBD8-BEEE113EEE84}"/>
              </a:ext>
            </a:extLst>
          </p:cNvPr>
          <p:cNvSpPr txBox="1"/>
          <p:nvPr/>
        </p:nvSpPr>
        <p:spPr>
          <a:xfrm>
            <a:off x="960600" y="934045"/>
            <a:ext cx="441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414042"/>
                </a:solidFill>
                <a:latin typeface="DM sans" pitchFamily="2" charset="0"/>
              </a:rPr>
              <a:t>Méthodologie</a:t>
            </a:r>
            <a:endParaRPr lang="fr-FR" sz="4400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1E3AC0-8ADB-37A1-268D-900B20BDB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0" y="776076"/>
            <a:ext cx="3790346" cy="53058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5EC773-55DA-2C54-0C33-6CA2E3D7C971}"/>
              </a:ext>
            </a:extLst>
          </p:cNvPr>
          <p:cNvSpPr txBox="1"/>
          <p:nvPr/>
        </p:nvSpPr>
        <p:spPr>
          <a:xfrm>
            <a:off x="960600" y="1703486"/>
            <a:ext cx="4418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MEGC appliqu</a:t>
            </a:r>
            <a:r>
              <a:rPr lang="fr-FR" sz="3200" dirty="0">
                <a:solidFill>
                  <a:srgbClr val="ED874E"/>
                </a:solidFill>
                <a:latin typeface="DM sans" pitchFamily="2" charset="0"/>
              </a:rPr>
              <a:t>ée à la Transition Energétique</a:t>
            </a:r>
            <a:endParaRPr lang="fr-FR" sz="3200" i="0" u="none" strike="noStrike" dirty="0">
              <a:solidFill>
                <a:srgbClr val="ED874E"/>
              </a:solidFill>
              <a:effectLst/>
              <a:latin typeface="DM san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324060-CE2D-8397-88B0-9340DE9B5D7F}"/>
              </a:ext>
            </a:extLst>
          </p:cNvPr>
          <p:cNvSpPr txBox="1"/>
          <p:nvPr/>
        </p:nvSpPr>
        <p:spPr>
          <a:xfrm>
            <a:off x="536044" y="2784634"/>
            <a:ext cx="7329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Modèle</a:t>
            </a:r>
            <a:r>
              <a:rPr lang="fr-FR" altLang="fr-FR" b="1" dirty="0">
                <a:latin typeface="DM sans" pitchFamily="2" charset="0"/>
              </a:rPr>
              <a:t> </a:t>
            </a:r>
            <a:r>
              <a:rPr lang="fr-FR" altLang="fr-FR" dirty="0">
                <a:latin typeface="DM sans" pitchFamily="2" charset="0"/>
              </a:rPr>
              <a:t>basé sur </a:t>
            </a:r>
            <a:r>
              <a:rPr lang="fr-FR" altLang="fr-FR" dirty="0" err="1">
                <a:latin typeface="DM sans" pitchFamily="2" charset="0"/>
              </a:rPr>
              <a:t>Garabedian</a:t>
            </a:r>
            <a:r>
              <a:rPr lang="fr-FR" altLang="fr-FR" dirty="0">
                <a:latin typeface="DM sans" pitchFamily="2" charset="0"/>
              </a:rPr>
              <a:t> et al. (2020)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Analyse quantitative des politiques environnementales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Approche d’équilibre général (vs partiel), fondée sur Walras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Utilisation du </a:t>
            </a:r>
            <a:r>
              <a:rPr lang="fr-FR" altLang="fr-FR" b="1" dirty="0">
                <a:latin typeface="DM sans" pitchFamily="2" charset="0"/>
              </a:rPr>
              <a:t>modèle </a:t>
            </a:r>
            <a:r>
              <a:rPr lang="fr-FR" altLang="fr-FR" b="1" dirty="0" err="1">
                <a:latin typeface="DM sans" pitchFamily="2" charset="0"/>
              </a:rPr>
              <a:t>GetRun</a:t>
            </a:r>
            <a:r>
              <a:rPr lang="fr-FR" altLang="fr-FR" b="1" dirty="0">
                <a:latin typeface="DM sans" pitchFamily="2" charset="0"/>
              </a:rPr>
              <a:t>-NRJ</a:t>
            </a:r>
            <a:r>
              <a:rPr lang="fr-FR" altLang="fr-FR" dirty="0">
                <a:latin typeface="DM sans" pitchFamily="2" charset="0"/>
              </a:rPr>
              <a:t> (statique, une région, sous-emploi)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Focalisé sur l’énergie : désagrégation fossile vs renouvelable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Consommation intermédiaire/finale des produits fossiles distinguée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Contexte (Zone Non Interconnectée) : autarcie énergétique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b="1" dirty="0">
                <a:latin typeface="DM sans" pitchFamily="2" charset="0"/>
              </a:rPr>
              <a:t> Pas de ressources fossiles</a:t>
            </a:r>
            <a:r>
              <a:rPr lang="fr-FR" altLang="fr-FR" dirty="0">
                <a:latin typeface="DM sans" pitchFamily="2" charset="0"/>
              </a:rPr>
              <a:t> → énergie primaire fossile importée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Énergies renouvelables produites localement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DM sans" pitchFamily="2" charset="0"/>
              </a:rPr>
              <a:t> Calibration avec données Comptes Nationaux Base 2007</a:t>
            </a:r>
            <a:r>
              <a:rPr lang="fr-FR" altLang="fr-FR" b="1" dirty="0">
                <a:latin typeface="DM sans" pitchFamily="2" charset="0"/>
              </a:rPr>
              <a:t> </a:t>
            </a:r>
            <a:endParaRPr lang="fr-FR" altLang="fr-FR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2000251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 flipV="1">
            <a:off x="4356846" y="2000251"/>
            <a:ext cx="0" cy="4076701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69480740-7E58-9B8D-5DAF-B074BA2E5A59}"/>
              </a:ext>
            </a:extLst>
          </p:cNvPr>
          <p:cNvSpPr txBox="1"/>
          <p:nvPr/>
        </p:nvSpPr>
        <p:spPr>
          <a:xfrm>
            <a:off x="834286" y="932655"/>
            <a:ext cx="1019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414042"/>
                </a:solidFill>
                <a:latin typeface="DM sans" pitchFamily="2" charset="0"/>
              </a:rPr>
              <a:t>Spécificité du modèle  </a:t>
            </a:r>
            <a:endParaRPr lang="fr-FR" sz="4400" b="1" i="0" u="none" strike="noStrike" dirty="0">
              <a:solidFill>
                <a:srgbClr val="414042"/>
              </a:solidFill>
              <a:effectLst/>
              <a:latin typeface="DM sans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3808D01-D557-BECC-F9E9-B8E65E992389}"/>
              </a:ext>
            </a:extLst>
          </p:cNvPr>
          <p:cNvSpPr txBox="1"/>
          <p:nvPr/>
        </p:nvSpPr>
        <p:spPr>
          <a:xfrm>
            <a:off x="888824" y="2426635"/>
            <a:ext cx="347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ED874E"/>
                </a:solidFill>
                <a:latin typeface="DM sans" pitchFamily="2" charset="0"/>
              </a:rPr>
              <a:t>Construction MCS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7B5D273-8F01-1049-6E78-1F8C32544DB3}"/>
              </a:ext>
            </a:extLst>
          </p:cNvPr>
          <p:cNvSpPr txBox="1"/>
          <p:nvPr/>
        </p:nvSpPr>
        <p:spPr>
          <a:xfrm>
            <a:off x="856414" y="2937629"/>
            <a:ext cx="30922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</a:rPr>
              <a:t>Cadre comptable structurant les données statistiques d'une économie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</a:rPr>
              <a:t>Base de données des comptes nationaux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Flux économique avec 7 comptes : (facteur de production, agents, taxes et subvention, branches, produits, reste du monde, épargnes)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56AD120-9EB7-790C-60D8-9F13BA2B533A}"/>
              </a:ext>
            </a:extLst>
          </p:cNvPr>
          <p:cNvCxnSpPr>
            <a:cxnSpLocks/>
          </p:cNvCxnSpPr>
          <p:nvPr/>
        </p:nvCxnSpPr>
        <p:spPr>
          <a:xfrm flipV="1">
            <a:off x="8265458" y="2000249"/>
            <a:ext cx="0" cy="4076701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5E39B71-8D04-1842-9EC4-E194A40A1D30}"/>
              </a:ext>
            </a:extLst>
          </p:cNvPr>
          <p:cNvSpPr txBox="1"/>
          <p:nvPr/>
        </p:nvSpPr>
        <p:spPr>
          <a:xfrm>
            <a:off x="4787152" y="2424421"/>
            <a:ext cx="347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ED874E"/>
                </a:solidFill>
                <a:latin typeface="DM sans" pitchFamily="2" charset="0"/>
              </a:rPr>
              <a:t>Modélisation MEGC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98CF22-5C48-8BD0-9009-2CFA913DDDF8}"/>
              </a:ext>
            </a:extLst>
          </p:cNvPr>
          <p:cNvSpPr txBox="1"/>
          <p:nvPr/>
        </p:nvSpPr>
        <p:spPr>
          <a:xfrm>
            <a:off x="4955667" y="3033345"/>
            <a:ext cx="309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fr-FR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Mécanisme d’interdépendances dans le modèle </a:t>
            </a:r>
            <a:r>
              <a:rPr lang="fr-FR" i="1" dirty="0" err="1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GetRun</a:t>
            </a:r>
            <a:endParaRPr lang="fr-FR" sz="14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B3943F8-1B36-1118-3D3F-373AD423E2C0}"/>
              </a:ext>
            </a:extLst>
          </p:cNvPr>
          <p:cNvSpPr txBox="1"/>
          <p:nvPr/>
        </p:nvSpPr>
        <p:spPr>
          <a:xfrm>
            <a:off x="8646742" y="3078963"/>
            <a:ext cx="30970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</a:rPr>
              <a:t>Secteur énergétique est divisé en deux branches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</a:rPr>
              <a:t>Un même produit peut être produit par plusieurs branches : c’est la production conjointe (Ricci et al. 2023)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DM sans" pitchFamily="2" charset="0"/>
              </a:rPr>
              <a:t>Le produit raffinerie est  totalement importé (</a:t>
            </a:r>
            <a:r>
              <a:rPr lang="fr-FR" dirty="0" err="1">
                <a:latin typeface="DM sans" pitchFamily="2" charset="0"/>
              </a:rPr>
              <a:t>Percebois</a:t>
            </a:r>
            <a:r>
              <a:rPr lang="fr-FR" dirty="0">
                <a:latin typeface="DM sans" pitchFamily="2" charset="0"/>
              </a:rPr>
              <a:t> et al. 2024)</a:t>
            </a:r>
          </a:p>
          <a:p>
            <a:pPr marL="285750" indent="-285750" algn="just">
              <a:buFontTx/>
              <a:buChar char="-"/>
            </a:pPr>
            <a:endParaRPr lang="fr-FR" sz="14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8C2827-F047-B218-69AF-9658F8B1DE07}"/>
              </a:ext>
            </a:extLst>
          </p:cNvPr>
          <p:cNvSpPr txBox="1"/>
          <p:nvPr/>
        </p:nvSpPr>
        <p:spPr>
          <a:xfrm>
            <a:off x="8418143" y="2424421"/>
            <a:ext cx="437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ED874E"/>
                </a:solidFill>
                <a:latin typeface="DM sans" pitchFamily="2" charset="0"/>
              </a:rPr>
              <a:t>MCS étendue à l’énergie</a:t>
            </a:r>
          </a:p>
        </p:txBody>
      </p:sp>
    </p:spTree>
    <p:extLst>
      <p:ext uri="{BB962C8B-B14F-4D97-AF65-F5344CB8AC3E}">
        <p14:creationId xmlns:p14="http://schemas.microsoft.com/office/powerpoint/2010/main" val="161777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33B7615-030A-E38B-CDB6-781F8BA4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516463"/>
            <a:ext cx="7598664" cy="512233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DAFEE5-09DF-AB15-97AF-D9D318BE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18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BA033C-DBF3-97ED-5631-F9A33833D970}"/>
              </a:ext>
            </a:extLst>
          </p:cNvPr>
          <p:cNvSpPr txBox="1"/>
          <p:nvPr/>
        </p:nvSpPr>
        <p:spPr>
          <a:xfrm>
            <a:off x="2768600" y="5638801"/>
            <a:ext cx="332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latin typeface="DM sans" pitchFamily="2" charset="0"/>
              </a:rPr>
              <a:t>Source</a:t>
            </a:r>
            <a:r>
              <a:rPr lang="fr-FR" sz="1400" dirty="0">
                <a:latin typeface="DM sans" pitchFamily="2" charset="0"/>
              </a:rPr>
              <a:t> : </a:t>
            </a:r>
            <a:r>
              <a:rPr lang="fr-FR" sz="1400" dirty="0" err="1">
                <a:latin typeface="DM sans" pitchFamily="2" charset="0"/>
              </a:rPr>
              <a:t>Garabedian</a:t>
            </a:r>
            <a:r>
              <a:rPr lang="fr-FR" sz="1400" dirty="0">
                <a:latin typeface="DM sans" pitchFamily="2" charset="0"/>
              </a:rPr>
              <a:t> et al. 2020</a:t>
            </a:r>
            <a:endParaRPr lang="fr-FR" sz="1400" u="sng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9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022D4-0D20-1483-94F9-4A9589B5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 de choc envisagé sur la simulation </a:t>
            </a:r>
            <a:r>
              <a:rPr lang="fr-FR" sz="2400" dirty="0"/>
              <a:t>(Boitier et al, 2015)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D45099-3B3A-9BD6-4886-0F0BE5B9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DM sans" pitchFamily="2" charset="0"/>
              </a:rPr>
              <a:t>Hausse du prix d’énergie fossiles</a:t>
            </a:r>
          </a:p>
          <a:p>
            <a:r>
              <a:rPr lang="fr-FR" dirty="0">
                <a:latin typeface="DM sans" pitchFamily="2" charset="0"/>
              </a:rPr>
              <a:t>Introduction d’une taxe carbone</a:t>
            </a:r>
          </a:p>
          <a:p>
            <a:r>
              <a:rPr lang="fr-FR" dirty="0">
                <a:latin typeface="DM sans" pitchFamily="2" charset="0"/>
              </a:rPr>
              <a:t>Taxe sur l’électricité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399BC2-3236-9B0A-60B3-5F9CAB5E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0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7810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60769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>
            <a:off x="0" y="1914525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5243E3-9D97-4918-8EB7-16410C90F09D}"/>
              </a:ext>
            </a:extLst>
          </p:cNvPr>
          <p:cNvSpPr/>
          <p:nvPr/>
        </p:nvSpPr>
        <p:spPr>
          <a:xfrm>
            <a:off x="0" y="781049"/>
            <a:ext cx="5162550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7D3723-301A-E0F8-C849-393769318D9B}"/>
              </a:ext>
            </a:extLst>
          </p:cNvPr>
          <p:cNvSpPr txBox="1"/>
          <p:nvPr/>
        </p:nvSpPr>
        <p:spPr>
          <a:xfrm>
            <a:off x="960600" y="934045"/>
            <a:ext cx="379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DM sans" pitchFamily="2" charset="0"/>
              </a:rPr>
              <a:t>Sommaire</a:t>
            </a:r>
            <a:endParaRPr lang="fr-FR" sz="4400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61A9D9C-9DF9-B7D8-1CC9-B6F42ED8B400}"/>
              </a:ext>
            </a:extLst>
          </p:cNvPr>
          <p:cNvSpPr txBox="1"/>
          <p:nvPr/>
        </p:nvSpPr>
        <p:spPr>
          <a:xfrm>
            <a:off x="1270615" y="4391875"/>
            <a:ext cx="298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221913"/>
                </a:solidFill>
                <a:latin typeface="DM sans" pitchFamily="2" charset="0"/>
              </a:rPr>
              <a:t>Revue de littérature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634EFC-56BE-D218-2C3A-09D82776BCCF}"/>
              </a:ext>
            </a:extLst>
          </p:cNvPr>
          <p:cNvSpPr txBox="1"/>
          <p:nvPr/>
        </p:nvSpPr>
        <p:spPr>
          <a:xfrm>
            <a:off x="1270616" y="3184063"/>
            <a:ext cx="36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Problématique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C0A229-7A4C-1477-EC02-1E5F0A3AA73A}"/>
              </a:ext>
            </a:extLst>
          </p:cNvPr>
          <p:cNvSpPr txBox="1"/>
          <p:nvPr/>
        </p:nvSpPr>
        <p:spPr>
          <a:xfrm>
            <a:off x="1270616" y="3787969"/>
            <a:ext cx="36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21913"/>
                </a:solidFill>
                <a:latin typeface="DM sans" pitchFamily="2" charset="0"/>
              </a:rPr>
              <a:t>Hypothèses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6FFD52-D771-053C-A35B-0B9B82AA106D}"/>
              </a:ext>
            </a:extLst>
          </p:cNvPr>
          <p:cNvSpPr txBox="1"/>
          <p:nvPr/>
        </p:nvSpPr>
        <p:spPr>
          <a:xfrm>
            <a:off x="1270615" y="2580157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Introduction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969D879-3C36-1C5F-12BA-06A28BA2C130}"/>
              </a:ext>
            </a:extLst>
          </p:cNvPr>
          <p:cNvSpPr txBox="1"/>
          <p:nvPr/>
        </p:nvSpPr>
        <p:spPr>
          <a:xfrm>
            <a:off x="1302627" y="4995780"/>
            <a:ext cx="279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21913"/>
                </a:solidFill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4F9A135-ED42-5719-F123-B3C69E657488}"/>
              </a:ext>
            </a:extLst>
          </p:cNvPr>
          <p:cNvSpPr txBox="1"/>
          <p:nvPr/>
        </p:nvSpPr>
        <p:spPr>
          <a:xfrm>
            <a:off x="960601" y="4398067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4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93C7ACD-995D-C14C-EB3E-C3740DD2BD1D}"/>
              </a:ext>
            </a:extLst>
          </p:cNvPr>
          <p:cNvSpPr txBox="1"/>
          <p:nvPr/>
        </p:nvSpPr>
        <p:spPr>
          <a:xfrm>
            <a:off x="960601" y="3190255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2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FD84ECA-E37E-8B05-9C9D-19F4F5109E21}"/>
              </a:ext>
            </a:extLst>
          </p:cNvPr>
          <p:cNvSpPr txBox="1"/>
          <p:nvPr/>
        </p:nvSpPr>
        <p:spPr>
          <a:xfrm>
            <a:off x="960601" y="3794161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3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A39E4A9-9C64-50DB-46ED-F4F46A3F76B8}"/>
              </a:ext>
            </a:extLst>
          </p:cNvPr>
          <p:cNvSpPr txBox="1"/>
          <p:nvPr/>
        </p:nvSpPr>
        <p:spPr>
          <a:xfrm>
            <a:off x="960600" y="2586349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1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4B1BF4C-CF7E-9E75-D381-101245A864DE}"/>
              </a:ext>
            </a:extLst>
          </p:cNvPr>
          <p:cNvSpPr txBox="1"/>
          <p:nvPr/>
        </p:nvSpPr>
        <p:spPr>
          <a:xfrm>
            <a:off x="992612" y="5001972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5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7B3CCFE6-FBE0-8AC5-C650-192C2D0D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/>
          <a:stretch/>
        </p:blipFill>
        <p:spPr>
          <a:xfrm>
            <a:off x="8416300" y="1914526"/>
            <a:ext cx="3775699" cy="41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3562238C-7308-EDE5-FA91-3676E0212021}"/>
              </a:ext>
            </a:extLst>
          </p:cNvPr>
          <p:cNvSpPr txBox="1"/>
          <p:nvPr/>
        </p:nvSpPr>
        <p:spPr>
          <a:xfrm>
            <a:off x="3659928" y="2721114"/>
            <a:ext cx="53030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07722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80223-A3D1-3163-5F4E-9948EAF3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30936FA-6681-8147-1F21-4BCE85800821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A22055F-DC22-AEB9-F869-8552B5C7CCEA}"/>
              </a:ext>
            </a:extLst>
          </p:cNvPr>
          <p:cNvCxnSpPr>
            <a:cxnSpLocks/>
          </p:cNvCxnSpPr>
          <p:nvPr/>
        </p:nvCxnSpPr>
        <p:spPr>
          <a:xfrm>
            <a:off x="0" y="323177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0F0BD32-0A4B-CA01-33AC-0220095099D1}"/>
              </a:ext>
            </a:extLst>
          </p:cNvPr>
          <p:cNvSpPr/>
          <p:nvPr/>
        </p:nvSpPr>
        <p:spPr>
          <a:xfrm>
            <a:off x="0" y="781049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E3494B-3DCA-66C9-62F3-9637C3EC91AA}"/>
              </a:ext>
            </a:extLst>
          </p:cNvPr>
          <p:cNvSpPr txBox="1"/>
          <p:nvPr/>
        </p:nvSpPr>
        <p:spPr>
          <a:xfrm>
            <a:off x="1092569" y="2144477"/>
            <a:ext cx="39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Introduction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6D63929-B340-3538-56C5-965EADB3B24B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F76FCF-D33F-BEFE-E727-CC5E305E0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9120" r="409" b="32339"/>
          <a:stretch/>
        </p:blipFill>
        <p:spPr>
          <a:xfrm>
            <a:off x="5085407" y="781049"/>
            <a:ext cx="6386231" cy="24648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D56960F-0DC1-96F9-CC7F-2990F9F9036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047494"/>
            <a:ext cx="2295230" cy="6005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4158EBA-B369-4ADD-7A32-C6280B9BAA47}"/>
              </a:ext>
            </a:extLst>
          </p:cNvPr>
          <p:cNvSpPr txBox="1"/>
          <p:nvPr/>
        </p:nvSpPr>
        <p:spPr>
          <a:xfrm>
            <a:off x="1092569" y="3641218"/>
            <a:ext cx="8899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dirty="0">
                <a:latin typeface="DM sans" pitchFamily="2" charset="0"/>
              </a:rPr>
              <a:t>La transition énergétique vise à réduire la dépendance aux énergies fossiles et les émissions de gaz à effet de serre (</a:t>
            </a:r>
            <a:r>
              <a:rPr lang="fr-FR" dirty="0" err="1">
                <a:latin typeface="DM sans" pitchFamily="2" charset="0"/>
              </a:rPr>
              <a:t>Percebois</a:t>
            </a:r>
            <a:r>
              <a:rPr lang="fr-FR" dirty="0">
                <a:latin typeface="DM sans" pitchFamily="2" charset="0"/>
              </a:rPr>
              <a:t> et al. 2023)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DM sans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DM sans" pitchFamily="2" charset="0"/>
              </a:rPr>
              <a:t>Elle s’inscrit dans les objectifs des différents COP et les engagements renforcés (Grandjean, 2022)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DM sans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DM sans" pitchFamily="2" charset="0"/>
              </a:rPr>
              <a:t>Appel à un triplement des capacités d’énergies renouvelables d’ici 2030. (Ouvrard, 2015)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DM sans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DM sans" pitchFamily="2" charset="0"/>
              </a:rPr>
              <a:t>Réduction progressive (phase-down) des énergies fossiles et renforcement des financements climatiques pour les pays en développement (</a:t>
            </a:r>
            <a:r>
              <a:rPr lang="fr-FR" dirty="0" err="1">
                <a:latin typeface="DM sans" pitchFamily="2" charset="0"/>
              </a:rPr>
              <a:t>Vessat</a:t>
            </a:r>
            <a:r>
              <a:rPr lang="fr-FR" dirty="0">
                <a:latin typeface="DM sans" pitchFamily="2" charset="0"/>
              </a:rPr>
              <a:t>, 2021)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7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29B7B-65F8-47E0-2F78-8DCC65787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181E983-AD36-5288-4612-AF5B1D5F1FF5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296AFA9-C749-5A49-5A98-2D2C5AEA272D}"/>
              </a:ext>
            </a:extLst>
          </p:cNvPr>
          <p:cNvCxnSpPr>
            <a:cxnSpLocks/>
          </p:cNvCxnSpPr>
          <p:nvPr/>
        </p:nvCxnSpPr>
        <p:spPr>
          <a:xfrm>
            <a:off x="0" y="323177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FD2F09B-0229-49B1-E8A9-04435E91163D}"/>
              </a:ext>
            </a:extLst>
          </p:cNvPr>
          <p:cNvSpPr/>
          <p:nvPr/>
        </p:nvSpPr>
        <p:spPr>
          <a:xfrm>
            <a:off x="0" y="781049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141540-8183-5AE4-329D-6042495B1680}"/>
              </a:ext>
            </a:extLst>
          </p:cNvPr>
          <p:cNvSpPr txBox="1"/>
          <p:nvPr/>
        </p:nvSpPr>
        <p:spPr>
          <a:xfrm>
            <a:off x="1092569" y="2144477"/>
            <a:ext cx="390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Introduction</a:t>
            </a:r>
          </a:p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(Madagascar)</a:t>
            </a:r>
            <a:endParaRPr lang="fr-FR" dirty="0"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82A92A3-22F7-4562-CEBB-5170F2AC6F5A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C3AEFD-C440-8427-989E-DCDEA9A8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9120" r="409" b="32339"/>
          <a:stretch/>
        </p:blipFill>
        <p:spPr>
          <a:xfrm>
            <a:off x="5085407" y="781049"/>
            <a:ext cx="6386231" cy="24648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8D2E27-050B-32EE-49E8-73E1814A1D6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047494"/>
            <a:ext cx="2295230" cy="6005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3DB5CF9-32BF-1620-C4D6-89E9B93AF832}"/>
              </a:ext>
            </a:extLst>
          </p:cNvPr>
          <p:cNvSpPr txBox="1"/>
          <p:nvPr/>
        </p:nvSpPr>
        <p:spPr>
          <a:xfrm>
            <a:off x="1092569" y="3710970"/>
            <a:ext cx="8899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DM sans" pitchFamily="2" charset="0"/>
              </a:rPr>
              <a:t>Fort potentiel en énergies renouvelables (hydroélectricité, solaire, éolien), mais très faible exploitation (</a:t>
            </a:r>
            <a:r>
              <a:rPr lang="fr-FR" dirty="0" err="1">
                <a:latin typeface="DM sans" pitchFamily="2" charset="0"/>
              </a:rPr>
              <a:t>Rafitoson</a:t>
            </a:r>
            <a:r>
              <a:rPr lang="fr-FR" dirty="0">
                <a:latin typeface="DM sans" pitchFamily="2" charset="0"/>
              </a:rPr>
              <a:t>,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DM sans" pitchFamily="2" charset="0"/>
              </a:rPr>
              <a:t>Dépendance aux combustibles fossiles importés, coût élevé de l’énergie, faible taux d’électrification (Diapason,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DM sans" pitchFamily="2" charset="0"/>
              </a:rPr>
              <a:t>Impact potentiel majeur de la transition énergétique sur : la croissance économique,  l’emploi et la structure sectorielle (BFM, 2020)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2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7810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60769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 flipV="1">
            <a:off x="6096000" y="781049"/>
            <a:ext cx="0" cy="5295902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4A4239-1003-8F30-E97A-C411AD4F2459}"/>
              </a:ext>
            </a:extLst>
          </p:cNvPr>
          <p:cNvCxnSpPr>
            <a:cxnSpLocks/>
          </p:cNvCxnSpPr>
          <p:nvPr/>
        </p:nvCxnSpPr>
        <p:spPr>
          <a:xfrm flipV="1">
            <a:off x="0" y="3428999"/>
            <a:ext cx="12192000" cy="1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91548E4-D444-4090-964F-A80D685FBB16}"/>
              </a:ext>
            </a:extLst>
          </p:cNvPr>
          <p:cNvSpPr/>
          <p:nvPr/>
        </p:nvSpPr>
        <p:spPr>
          <a:xfrm>
            <a:off x="-1" y="781053"/>
            <a:ext cx="6095999" cy="264794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9480740-7E58-9B8D-5DAF-B074BA2E5A59}"/>
              </a:ext>
            </a:extLst>
          </p:cNvPr>
          <p:cNvSpPr txBox="1"/>
          <p:nvPr/>
        </p:nvSpPr>
        <p:spPr>
          <a:xfrm>
            <a:off x="967061" y="1501104"/>
            <a:ext cx="4492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i="0" u="none" strike="noStrike" dirty="0">
                <a:solidFill>
                  <a:schemeClr val="bg1"/>
                </a:solidFill>
                <a:effectLst/>
                <a:latin typeface="DM sans" pitchFamily="2" charset="0"/>
              </a:rPr>
              <a:t>Objectif</a:t>
            </a:r>
            <a:endParaRPr lang="fr-FR" sz="6600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96BE9E9-24E1-D1F4-C168-630BA247B5FC}"/>
              </a:ext>
            </a:extLst>
          </p:cNvPr>
          <p:cNvSpPr txBox="1"/>
          <p:nvPr/>
        </p:nvSpPr>
        <p:spPr>
          <a:xfrm>
            <a:off x="6547872" y="4453031"/>
            <a:ext cx="4581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72BF46-CE04-0AC1-0D9A-222BA3EFFA00}"/>
              </a:ext>
            </a:extLst>
          </p:cNvPr>
          <p:cNvSpPr txBox="1"/>
          <p:nvPr/>
        </p:nvSpPr>
        <p:spPr>
          <a:xfrm>
            <a:off x="762664" y="4050659"/>
            <a:ext cx="45810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Mesurer les réponses des variables face aux chocs afin de comprendre si cela a un impact sur la politique publique pour être résilient</a:t>
            </a:r>
          </a:p>
          <a:p>
            <a:pPr algn="just"/>
            <a:endParaRPr lang="fr-FR" sz="14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EF5549-08E8-C2A0-BF4D-5B6AE359E6F7}"/>
              </a:ext>
            </a:extLst>
          </p:cNvPr>
          <p:cNvSpPr/>
          <p:nvPr/>
        </p:nvSpPr>
        <p:spPr>
          <a:xfrm>
            <a:off x="6096001" y="773220"/>
            <a:ext cx="6095999" cy="264794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3F1118-C669-43D7-A32E-96AAC874BE70}"/>
              </a:ext>
            </a:extLst>
          </p:cNvPr>
          <p:cNvSpPr txBox="1"/>
          <p:nvPr/>
        </p:nvSpPr>
        <p:spPr>
          <a:xfrm>
            <a:off x="6580346" y="1517094"/>
            <a:ext cx="4809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chemeClr val="bg1"/>
                </a:solidFill>
                <a:latin typeface="DM sans" pitchFamily="2" charset="0"/>
              </a:rPr>
              <a:t>Motivation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6DF0F9-9FD9-55AD-F82A-FE91BFE8AB81}"/>
              </a:ext>
            </a:extLst>
          </p:cNvPr>
          <p:cNvSpPr txBox="1"/>
          <p:nvPr/>
        </p:nvSpPr>
        <p:spPr>
          <a:xfrm>
            <a:off x="6513002" y="3688079"/>
            <a:ext cx="4749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6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Exploitation des données de comptabilité nationale de Madagascar</a:t>
            </a:r>
          </a:p>
          <a:p>
            <a:pPr marL="285750" indent="-285750" algn="just">
              <a:buFontTx/>
              <a:buChar char="-"/>
            </a:pPr>
            <a:endParaRPr lang="fr-FR" sz="16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Les effets d’entrainement des branches d’activité dans l’économie locale</a:t>
            </a:r>
          </a:p>
          <a:p>
            <a:pPr marL="285750" indent="-285750" algn="just">
              <a:buFontTx/>
              <a:buChar char="-"/>
            </a:pPr>
            <a:endParaRPr lang="fr-FR" sz="16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Comment identifier les secteurs clés à Madagascar et quels sont leurs effets d’entraînement sur l’économie locale ?</a:t>
            </a:r>
          </a:p>
        </p:txBody>
      </p:sp>
    </p:spTree>
    <p:extLst>
      <p:ext uri="{BB962C8B-B14F-4D97-AF65-F5344CB8AC3E}">
        <p14:creationId xmlns:p14="http://schemas.microsoft.com/office/powerpoint/2010/main" val="236449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7810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60769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 flipV="1">
            <a:off x="6096000" y="781049"/>
            <a:ext cx="0" cy="5295902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C9508B6-690A-3E48-45E6-8468B909ADFD}"/>
              </a:ext>
            </a:extLst>
          </p:cNvPr>
          <p:cNvCxnSpPr>
            <a:cxnSpLocks/>
          </p:cNvCxnSpPr>
          <p:nvPr/>
        </p:nvCxnSpPr>
        <p:spPr>
          <a:xfrm flipV="1">
            <a:off x="815787" y="781049"/>
            <a:ext cx="0" cy="5295902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91548E4-D444-4090-964F-A80D685FBB16}"/>
              </a:ext>
            </a:extLst>
          </p:cNvPr>
          <p:cNvSpPr/>
          <p:nvPr/>
        </p:nvSpPr>
        <p:spPr>
          <a:xfrm>
            <a:off x="1" y="3506994"/>
            <a:ext cx="815786" cy="256995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9480740-7E58-9B8D-5DAF-B074BA2E5A59}"/>
              </a:ext>
            </a:extLst>
          </p:cNvPr>
          <p:cNvSpPr txBox="1"/>
          <p:nvPr/>
        </p:nvSpPr>
        <p:spPr>
          <a:xfrm>
            <a:off x="1092568" y="1480256"/>
            <a:ext cx="48129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Problématique :</a:t>
            </a:r>
          </a:p>
          <a:p>
            <a:pPr algn="ctr"/>
            <a:r>
              <a:rPr lang="fr-FR" sz="2000" dirty="0">
                <a:latin typeface="DM sans" pitchFamily="2" charset="0"/>
              </a:rPr>
              <a:t>Dans quelle mesure la politique de transition énergétique à Madagascar contribue à renforcer la résilience macroéconomique du pays et à soutenir un développement économique durable ?</a:t>
            </a:r>
          </a:p>
          <a:p>
            <a:pPr algn="ctr"/>
            <a:endParaRPr lang="fr-FR" sz="2000" dirty="0">
              <a:solidFill>
                <a:srgbClr val="414042"/>
              </a:solidFill>
              <a:latin typeface="DM sans" pitchFamily="2" charset="0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3FF7A6A-7006-EB58-6335-CD1AC0D2F7FB}"/>
              </a:ext>
            </a:extLst>
          </p:cNvPr>
          <p:cNvGrpSpPr/>
          <p:nvPr/>
        </p:nvGrpSpPr>
        <p:grpSpPr>
          <a:xfrm>
            <a:off x="6930005" y="1117648"/>
            <a:ext cx="4581054" cy="1932491"/>
            <a:chOff x="6606990" y="891963"/>
            <a:chExt cx="4904069" cy="1932491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59FF47B-CC03-557F-11B4-2584CA1FE078}"/>
                </a:ext>
              </a:extLst>
            </p:cNvPr>
            <p:cNvSpPr txBox="1"/>
            <p:nvPr/>
          </p:nvSpPr>
          <p:spPr>
            <a:xfrm>
              <a:off x="6606990" y="891963"/>
              <a:ext cx="4831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ED874E"/>
                  </a:solidFill>
                  <a:latin typeface="DM sans" pitchFamily="2" charset="0"/>
                </a:rPr>
                <a:t>Question de recherche</a:t>
              </a:r>
              <a:r>
                <a:rPr lang="fr-FR" sz="28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1</a:t>
              </a:r>
              <a:endParaRPr lang="fr-FR" sz="2800" b="1" dirty="0">
                <a:solidFill>
                  <a:srgbClr val="ED874E"/>
                </a:solidFill>
                <a:latin typeface="DM sans" pitchFamily="2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96BE9E9-24E1-D1F4-C168-630BA247B5FC}"/>
                </a:ext>
              </a:extLst>
            </p:cNvPr>
            <p:cNvSpPr txBox="1"/>
            <p:nvPr/>
          </p:nvSpPr>
          <p:spPr>
            <a:xfrm>
              <a:off x="6606990" y="1347126"/>
              <a:ext cx="49040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dirty="0">
                  <a:latin typeface="DM sans" pitchFamily="2" charset="0"/>
                </a:rPr>
                <a:t>Les chocs liés à l'adoption d’un mix énergétique plus vert modifient-ils la croissance, la consommation énergétique des ménages, et les inégalités ?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3197BEB-F3F4-2CC7-0A86-C42E0152CBC1}"/>
              </a:ext>
            </a:extLst>
          </p:cNvPr>
          <p:cNvGrpSpPr/>
          <p:nvPr/>
        </p:nvGrpSpPr>
        <p:grpSpPr>
          <a:xfrm>
            <a:off x="6930005" y="3701770"/>
            <a:ext cx="4581054" cy="1446550"/>
            <a:chOff x="6606990" y="37413"/>
            <a:chExt cx="4904069" cy="1446550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3808D01-D557-BECC-F9E9-B8E65E992389}"/>
                </a:ext>
              </a:extLst>
            </p:cNvPr>
            <p:cNvSpPr txBox="1"/>
            <p:nvPr/>
          </p:nvSpPr>
          <p:spPr>
            <a:xfrm>
              <a:off x="6606990" y="37413"/>
              <a:ext cx="4831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ED874E"/>
                  </a:solidFill>
                  <a:latin typeface="DM sans" pitchFamily="2" charset="0"/>
                </a:rPr>
                <a:t>Question de recherche </a:t>
              </a:r>
              <a:r>
                <a:rPr lang="fr-FR" sz="28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2</a:t>
              </a:r>
              <a:endParaRPr lang="fr-FR" sz="2800" b="1" dirty="0">
                <a:solidFill>
                  <a:srgbClr val="ED874E"/>
                </a:solidFill>
                <a:latin typeface="DM sans" pitchFamily="2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D7B5D273-8F01-1049-6E78-1F8C32544DB3}"/>
                </a:ext>
              </a:extLst>
            </p:cNvPr>
            <p:cNvSpPr txBox="1"/>
            <p:nvPr/>
          </p:nvSpPr>
          <p:spPr>
            <a:xfrm>
              <a:off x="6606990" y="560633"/>
              <a:ext cx="4904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dirty="0">
                  <a:latin typeface="DM sans" pitchFamily="2" charset="0"/>
                </a:rPr>
                <a:t>Quel rôle jouent les ressources naturelles et les investissements publics/privés dans l'efficacité de la transition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51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2224367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5852829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4A4239-1003-8F30-E97A-C411AD4F2459}"/>
              </a:ext>
            </a:extLst>
          </p:cNvPr>
          <p:cNvCxnSpPr>
            <a:cxnSpLocks/>
          </p:cNvCxnSpPr>
          <p:nvPr/>
        </p:nvCxnSpPr>
        <p:spPr>
          <a:xfrm flipV="1">
            <a:off x="0" y="4038601"/>
            <a:ext cx="12192000" cy="1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91548E4-D444-4090-964F-A80D685FBB16}"/>
              </a:ext>
            </a:extLst>
          </p:cNvPr>
          <p:cNvSpPr/>
          <p:nvPr/>
        </p:nvSpPr>
        <p:spPr>
          <a:xfrm>
            <a:off x="10987790" y="-610"/>
            <a:ext cx="1204210" cy="6858610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2AE750-1031-A82F-6796-3920441B6655}"/>
              </a:ext>
            </a:extLst>
          </p:cNvPr>
          <p:cNvSpPr txBox="1"/>
          <p:nvPr/>
        </p:nvSpPr>
        <p:spPr>
          <a:xfrm>
            <a:off x="895344" y="1011888"/>
            <a:ext cx="394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Hypothèses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C496BE-1884-459F-5A12-32D3938171D7}"/>
              </a:ext>
            </a:extLst>
          </p:cNvPr>
          <p:cNvSpPr txBox="1"/>
          <p:nvPr/>
        </p:nvSpPr>
        <p:spPr>
          <a:xfrm>
            <a:off x="1053461" y="2454474"/>
            <a:ext cx="458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Hypothèse 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A9D7D34-ACA2-A977-8A2D-2AC727153F0C}"/>
              </a:ext>
            </a:extLst>
          </p:cNvPr>
          <p:cNvSpPr txBox="1"/>
          <p:nvPr/>
        </p:nvSpPr>
        <p:spPr>
          <a:xfrm>
            <a:off x="1057833" y="2935865"/>
            <a:ext cx="6737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La transition énergétique stimule la croissance économique en favorisant l’accès à l’énergie (impact positif sur la consommation, la production et les investissements).</a:t>
            </a:r>
            <a:endParaRPr lang="fr-FR" sz="14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D4223A-AFF1-00A6-0898-A26831C0FA42}"/>
              </a:ext>
            </a:extLst>
          </p:cNvPr>
          <p:cNvSpPr txBox="1"/>
          <p:nvPr/>
        </p:nvSpPr>
        <p:spPr>
          <a:xfrm>
            <a:off x="1053461" y="4264003"/>
            <a:ext cx="458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Hypothèse </a:t>
            </a:r>
            <a:r>
              <a:rPr lang="fr-FR" sz="3200" dirty="0">
                <a:solidFill>
                  <a:srgbClr val="ED874E"/>
                </a:solidFill>
                <a:latin typeface="DM sans" pitchFamily="2" charset="0"/>
              </a:rPr>
              <a:t>2</a:t>
            </a:r>
            <a:endParaRPr lang="fr-FR" sz="3200" i="0" u="none" strike="noStrike" dirty="0">
              <a:solidFill>
                <a:srgbClr val="ED874E"/>
              </a:solidFill>
              <a:effectLst/>
              <a:latin typeface="DM sans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0B4B93-B726-F25D-320C-5D9155C413DC}"/>
              </a:ext>
            </a:extLst>
          </p:cNvPr>
          <p:cNvSpPr txBox="1"/>
          <p:nvPr/>
        </p:nvSpPr>
        <p:spPr>
          <a:xfrm>
            <a:off x="1057833" y="4745394"/>
            <a:ext cx="6737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L'augmentation de l'accès à l'énergie propre réduit la dépendance des ménages aux combustibles polluants (bois de chauffe, kérosène), atténuant leur vulnérabilité</a:t>
            </a:r>
            <a:endParaRPr lang="fr-FR" sz="14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3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7810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4A4239-1003-8F30-E97A-C411AD4F2459}"/>
              </a:ext>
            </a:extLst>
          </p:cNvPr>
          <p:cNvCxnSpPr>
            <a:cxnSpLocks/>
          </p:cNvCxnSpPr>
          <p:nvPr/>
        </p:nvCxnSpPr>
        <p:spPr>
          <a:xfrm>
            <a:off x="0" y="3506994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86F3153-9541-236A-08B8-25FFD7AB0400}"/>
              </a:ext>
            </a:extLst>
          </p:cNvPr>
          <p:cNvSpPr txBox="1"/>
          <p:nvPr/>
        </p:nvSpPr>
        <p:spPr>
          <a:xfrm>
            <a:off x="1092568" y="1480256"/>
            <a:ext cx="39455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Revue de littérature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2CEB6F-65C7-25D2-2903-DD2795421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2" b="23990"/>
          <a:stretch/>
        </p:blipFill>
        <p:spPr>
          <a:xfrm>
            <a:off x="6095998" y="770967"/>
            <a:ext cx="6095999" cy="27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>
            <a:off x="0" y="323177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5243E3-9D97-4918-8EB7-16410C90F09D}"/>
              </a:ext>
            </a:extLst>
          </p:cNvPr>
          <p:cNvSpPr/>
          <p:nvPr/>
        </p:nvSpPr>
        <p:spPr>
          <a:xfrm>
            <a:off x="0" y="781049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6FFD52-D771-053C-A35B-0B9B82AA106D}"/>
              </a:ext>
            </a:extLst>
          </p:cNvPr>
          <p:cNvSpPr txBox="1"/>
          <p:nvPr/>
        </p:nvSpPr>
        <p:spPr>
          <a:xfrm>
            <a:off x="1092569" y="2144477"/>
            <a:ext cx="390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1913"/>
                </a:solidFill>
                <a:latin typeface="DM sans" pitchFamily="2" charset="0"/>
              </a:rPr>
              <a:t>(1. Fondement macroéconomiques et rôle de l’Etat)</a:t>
            </a:r>
            <a:endParaRPr lang="fr-FR" dirty="0"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CC2F475-D68D-264C-3C2E-92A2ADC2CCE7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CB7432-9F52-B344-2C4A-E1369D88C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9120" r="409" b="32339"/>
          <a:stretch/>
        </p:blipFill>
        <p:spPr>
          <a:xfrm>
            <a:off x="5085407" y="781049"/>
            <a:ext cx="6386231" cy="24648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CAE510-59D9-7FA3-4574-05F54AB0952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047494"/>
            <a:ext cx="2295230" cy="6005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D095710-53EB-8EB9-4F21-DE96679ED79F}"/>
              </a:ext>
            </a:extLst>
          </p:cNvPr>
          <p:cNvSpPr txBox="1"/>
          <p:nvPr/>
        </p:nvSpPr>
        <p:spPr>
          <a:xfrm>
            <a:off x="1092569" y="3726758"/>
            <a:ext cx="8899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– La transition énergétique mobilise les agrégats macroéconomiques (secteur réel, finances publiques, secteur extérieur, secteur monétaire) en tant que politique structurelle de long terme (</a:t>
            </a:r>
            <a:r>
              <a:rPr lang="fr-FR" dirty="0" err="1">
                <a:latin typeface="DM sans" pitchFamily="2" charset="0"/>
              </a:rPr>
              <a:t>Tellenne</a:t>
            </a:r>
            <a:r>
              <a:rPr lang="fr-FR" dirty="0">
                <a:latin typeface="DM sans" pitchFamily="2" charset="0"/>
              </a:rPr>
              <a:t>, 2025).</a:t>
            </a:r>
          </a:p>
          <a:p>
            <a:endParaRPr lang="fr-FR" dirty="0">
              <a:latin typeface="DM sans" pitchFamily="2" charset="0"/>
            </a:endParaRPr>
          </a:p>
          <a:p>
            <a:r>
              <a:rPr lang="fr-FR" dirty="0">
                <a:latin typeface="DM sans" pitchFamily="2" charset="0"/>
              </a:rPr>
              <a:t>– Elle s’inscrit dans les objectifs de croissance, d’emploi, d’équilibre extérieur et de stabilité des prix selon les fonctions économiques de l’État (Kaldor, 1971 ; Musgrave, 1959 ; </a:t>
            </a:r>
            <a:r>
              <a:rPr lang="fr-FR" dirty="0" err="1">
                <a:latin typeface="DM sans" pitchFamily="2" charset="0"/>
              </a:rPr>
              <a:t>McAleer</a:t>
            </a:r>
            <a:r>
              <a:rPr lang="fr-FR" dirty="0">
                <a:latin typeface="DM sans" pitchFamily="2" charset="0"/>
              </a:rPr>
              <a:t> et al., 1991).</a:t>
            </a:r>
          </a:p>
          <a:p>
            <a:endParaRPr lang="fr-FR" dirty="0">
              <a:latin typeface="DM sans" pitchFamily="2" charset="0"/>
            </a:endParaRPr>
          </a:p>
          <a:p>
            <a:r>
              <a:rPr lang="fr-FR" dirty="0">
                <a:latin typeface="DM sans" pitchFamily="2" charset="0"/>
              </a:rPr>
              <a:t> – Le rôle actif de l’État devient central dans l’allocation des ressources, la stabilisation et la redistribution, en particulier face aux défis énergétiques. (Duval, 2020)</a:t>
            </a:r>
          </a:p>
        </p:txBody>
      </p:sp>
    </p:spTree>
    <p:extLst>
      <p:ext uri="{BB962C8B-B14F-4D97-AF65-F5344CB8AC3E}">
        <p14:creationId xmlns:p14="http://schemas.microsoft.com/office/powerpoint/2010/main" val="654164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1163</Words>
  <Application>Microsoft Office PowerPoint</Application>
  <PresentationFormat>Grand écran</PresentationFormat>
  <Paragraphs>139</Paragraphs>
  <Slides>20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DM sans</vt:lpstr>
      <vt:lpstr>Open sans</vt:lpstr>
      <vt:lpstr>Tahoma</vt:lpstr>
      <vt:lpstr>Thème Office</vt:lpstr>
      <vt:lpstr>Analyse des impacts de la transition énergétique à Madagascar : une approche par le MEGC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Type de choc envisagé sur la simulation (Boitier et al, 2015)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</dc:title>
  <dc:creator>lisa dep</dc:creator>
  <cp:lastModifiedBy>Andrew</cp:lastModifiedBy>
  <cp:revision>52</cp:revision>
  <dcterms:created xsi:type="dcterms:W3CDTF">2023-02-08T15:51:58Z</dcterms:created>
  <dcterms:modified xsi:type="dcterms:W3CDTF">2025-06-18T11:51:54Z</dcterms:modified>
</cp:coreProperties>
</file>