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68" r:id="rId2"/>
    <p:sldId id="284" r:id="rId3"/>
    <p:sldId id="279" r:id="rId4"/>
    <p:sldId id="280" r:id="rId5"/>
    <p:sldId id="281" r:id="rId6"/>
    <p:sldId id="283" r:id="rId7"/>
    <p:sldId id="270" r:id="rId8"/>
    <p:sldId id="271" r:id="rId9"/>
    <p:sldId id="273" r:id="rId10"/>
    <p:sldId id="274" r:id="rId11"/>
    <p:sldId id="276" r:id="rId12"/>
    <p:sldId id="275" r:id="rId13"/>
    <p:sldId id="277" r:id="rId14"/>
    <p:sldId id="278" r:id="rId15"/>
  </p:sldIdLst>
  <p:sldSz cx="12192000" cy="6858000"/>
  <p:notesSz cx="6888163" cy="10020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23" d="100"/>
          <a:sy n="123" d="100"/>
        </p:scale>
        <p:origin x="1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dministrateur\Documents\Th&#232;se\M'Brimbo\Liste%20prod%20bio%20SCEB%201112202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Administrateur\Documents\Th&#232;se\Bio\liste%20coop%20certifi&#233;es%20bio%20ci%2020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249827555544973E-2"/>
          <c:y val="6.8734247546039434E-2"/>
          <c:w val="0.54444155900204705"/>
          <c:h val="0.78556907459449599"/>
        </c:manualLayout>
      </c:layout>
      <c:pieChart>
        <c:varyColors val="1"/>
        <c:ser>
          <c:idx val="0"/>
          <c:order val="0"/>
          <c:spPr>
            <a:effectLst>
              <a:outerShdw algn="ctr" rotWithShape="0">
                <a:prstClr val="black">
                  <a:alpha val="25000"/>
                </a:prstClr>
              </a:outerShdw>
            </a:effectLst>
          </c:spPr>
          <c:dPt>
            <c:idx val="0"/>
            <c:bubble3D val="0"/>
            <c:spPr>
              <a:solidFill>
                <a:srgbClr val="0070C0"/>
              </a:solidFill>
              <a:ln>
                <a:noFill/>
              </a:ln>
              <a:effectLst>
                <a:outerShdw algn="ctr" rotWithShape="0">
                  <a:prstClr val="black">
                    <a:alpha val="25000"/>
                  </a:prstClr>
                </a:outerShdw>
              </a:effectLst>
            </c:spPr>
            <c:extLst>
              <c:ext xmlns:c16="http://schemas.microsoft.com/office/drawing/2014/chart" uri="{C3380CC4-5D6E-409C-BE32-E72D297353CC}">
                <c16:uniqueId val="{00000001-DFE2-49CC-8FE8-BBFBF6165E68}"/>
              </c:ext>
            </c:extLst>
          </c:dPt>
          <c:dPt>
            <c:idx val="1"/>
            <c:bubble3D val="0"/>
            <c:spPr>
              <a:solidFill>
                <a:schemeClr val="accent6">
                  <a:lumMod val="75000"/>
                </a:schemeClr>
              </a:solidFill>
              <a:ln>
                <a:noFill/>
              </a:ln>
              <a:effectLst>
                <a:outerShdw algn="ctr" rotWithShape="0">
                  <a:prstClr val="black">
                    <a:alpha val="25000"/>
                  </a:prstClr>
                </a:outerShdw>
              </a:effectLst>
            </c:spPr>
            <c:extLst>
              <c:ext xmlns:c16="http://schemas.microsoft.com/office/drawing/2014/chart" uri="{C3380CC4-5D6E-409C-BE32-E72D297353CC}">
                <c16:uniqueId val="{00000003-DFE2-49CC-8FE8-BBFBF6165E68}"/>
              </c:ext>
            </c:extLst>
          </c:dPt>
          <c:dPt>
            <c:idx val="2"/>
            <c:bubble3D val="0"/>
            <c:spPr>
              <a:solidFill>
                <a:schemeClr val="accent2">
                  <a:lumMod val="50000"/>
                </a:schemeClr>
              </a:solidFill>
              <a:ln>
                <a:noFill/>
              </a:ln>
              <a:effectLst>
                <a:outerShdw algn="ctr" rotWithShape="0">
                  <a:prstClr val="black">
                    <a:alpha val="25000"/>
                  </a:prstClr>
                </a:outerShdw>
              </a:effectLst>
            </c:spPr>
            <c:extLst>
              <c:ext xmlns:c16="http://schemas.microsoft.com/office/drawing/2014/chart" uri="{C3380CC4-5D6E-409C-BE32-E72D297353CC}">
                <c16:uniqueId val="{00000005-DFE2-49CC-8FE8-BBFBF6165E68}"/>
              </c:ext>
            </c:extLst>
          </c:dPt>
          <c:dPt>
            <c:idx val="3"/>
            <c:bubble3D val="0"/>
            <c:spPr>
              <a:solidFill>
                <a:schemeClr val="accent2"/>
              </a:solidFill>
              <a:ln>
                <a:noFill/>
              </a:ln>
              <a:effectLst>
                <a:outerShdw algn="ctr" rotWithShape="0">
                  <a:prstClr val="black">
                    <a:alpha val="25000"/>
                  </a:prstClr>
                </a:outerShdw>
              </a:effectLst>
            </c:spPr>
            <c:extLst>
              <c:ext xmlns:c16="http://schemas.microsoft.com/office/drawing/2014/chart" uri="{C3380CC4-5D6E-409C-BE32-E72D297353CC}">
                <c16:uniqueId val="{00000007-DFE2-49CC-8FE8-BBFBF6165E68}"/>
              </c:ext>
            </c:extLst>
          </c:dPt>
          <c:dPt>
            <c:idx val="4"/>
            <c:bubble3D val="0"/>
            <c:spPr>
              <a:solidFill>
                <a:srgbClr val="00B0F0"/>
              </a:solidFill>
              <a:ln>
                <a:noFill/>
              </a:ln>
              <a:effectLst>
                <a:outerShdw algn="ctr" rotWithShape="0">
                  <a:prstClr val="black">
                    <a:alpha val="25000"/>
                  </a:prstClr>
                </a:outerShdw>
              </a:effectLst>
            </c:spPr>
            <c:extLst>
              <c:ext xmlns:c16="http://schemas.microsoft.com/office/drawing/2014/chart" uri="{C3380CC4-5D6E-409C-BE32-E72D297353CC}">
                <c16:uniqueId val="{00000009-DFE2-49CC-8FE8-BBFBF6165E68}"/>
              </c:ext>
            </c:extLst>
          </c:dPt>
          <c:dPt>
            <c:idx val="5"/>
            <c:bubble3D val="0"/>
            <c:spPr>
              <a:solidFill>
                <a:srgbClr val="FF0000"/>
              </a:solidFill>
              <a:ln>
                <a:noFill/>
              </a:ln>
              <a:effectLst>
                <a:outerShdw algn="ctr" rotWithShape="0">
                  <a:prstClr val="black">
                    <a:alpha val="25000"/>
                  </a:prstClr>
                </a:outerShdw>
              </a:effectLst>
            </c:spPr>
            <c:extLst>
              <c:ext xmlns:c16="http://schemas.microsoft.com/office/drawing/2014/chart" uri="{C3380CC4-5D6E-409C-BE32-E72D297353CC}">
                <c16:uniqueId val="{0000000B-DFE2-49CC-8FE8-BBFBF6165E68}"/>
              </c:ext>
            </c:extLst>
          </c:dPt>
          <c:dLbls>
            <c:dLbl>
              <c:idx val="0"/>
              <c:layout>
                <c:manualLayout>
                  <c:x val="-0.18667974022766112"/>
                  <c:y val="-0.19046096096096096"/>
                </c:manualLayout>
              </c:layout>
              <c:tx>
                <c:rich>
                  <a:bodyPr rot="0" spcFirstLastPara="1" vertOverflow="ellipsis" vert="horz" wrap="square" lIns="38100" tIns="19050" rIns="38100" bIns="19050" anchor="ctr" anchorCtr="1">
                    <a:noAutofit/>
                  </a:bodyPr>
                  <a:lstStyle/>
                  <a:p>
                    <a:pPr>
                      <a:defRPr sz="1600" b="1" i="0" u="none" strike="noStrike" kern="1200" baseline="0">
                        <a:solidFill>
                          <a:schemeClr val="lt1"/>
                        </a:solidFill>
                        <a:latin typeface="+mn-lt"/>
                        <a:ea typeface="+mn-ea"/>
                        <a:cs typeface="+mn-cs"/>
                      </a:defRPr>
                    </a:pPr>
                    <a:fld id="{CDDE3FC9-F90A-473B-B950-3FFDF4843904}" type="PERCENTAGE">
                      <a:rPr lang="en-US" sz="2400" baseline="0"/>
                      <a:pPr>
                        <a:defRPr sz="1600"/>
                      </a:pPr>
                      <a:t>[POURCENTAGE]</a:t>
                    </a:fld>
                    <a:endParaRPr lang="fr-FR"/>
                  </a:p>
                </c:rich>
              </c:tx>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lt1"/>
                      </a:solidFill>
                      <a:latin typeface="+mn-lt"/>
                      <a:ea typeface="+mn-ea"/>
                      <a:cs typeface="+mn-cs"/>
                    </a:defRPr>
                  </a:pPr>
                  <a:endParaRPr lang="fr-FR"/>
                </a:p>
              </c:txPr>
              <c:dLblPos val="bestFit"/>
              <c:showLegendKey val="0"/>
              <c:showVal val="0"/>
              <c:showCatName val="0"/>
              <c:showSerName val="0"/>
              <c:showPercent val="1"/>
              <c:showBubbleSize val="0"/>
              <c:extLst>
                <c:ext xmlns:c15="http://schemas.microsoft.com/office/drawing/2012/chart" uri="{CE6537A1-D6FC-4f65-9D91-7224C49458BB}">
                  <c15:layout>
                    <c:manualLayout>
                      <c:w val="0.13733557196503415"/>
                      <c:h val="0.16377152152152152"/>
                    </c:manualLayout>
                  </c15:layout>
                  <c15:dlblFieldTable/>
                  <c15:showDataLabelsRange val="0"/>
                </c:ext>
                <c:ext xmlns:c16="http://schemas.microsoft.com/office/drawing/2014/chart" uri="{C3380CC4-5D6E-409C-BE32-E72D297353CC}">
                  <c16:uniqueId val="{00000001-DFE2-49CC-8FE8-BBFBF6165E68}"/>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'statut plantation'!$B$3:$B$311</c:f>
              <c:strCache>
                <c:ptCount val="6"/>
                <c:pt idx="0">
                  <c:v>Plantation AB</c:v>
                </c:pt>
                <c:pt idx="1">
                  <c:v>Conversion 2ème année</c:v>
                </c:pt>
                <c:pt idx="2">
                  <c:v>Conversion 3è année</c:v>
                </c:pt>
                <c:pt idx="3">
                  <c:v>Conversion 1ère année </c:v>
                </c:pt>
                <c:pt idx="4">
                  <c:v>Demande de dérogation</c:v>
                </c:pt>
                <c:pt idx="5">
                  <c:v>Plantation suspendue</c:v>
                </c:pt>
              </c:strCache>
            </c:strRef>
          </c:cat>
          <c:val>
            <c:numRef>
              <c:f>'statut plantation'!$C$3:$C$311</c:f>
              <c:numCache>
                <c:formatCode>General</c:formatCode>
                <c:ptCount val="6"/>
                <c:pt idx="0">
                  <c:v>225</c:v>
                </c:pt>
                <c:pt idx="1">
                  <c:v>28</c:v>
                </c:pt>
                <c:pt idx="2">
                  <c:v>11</c:v>
                </c:pt>
                <c:pt idx="3">
                  <c:v>24</c:v>
                </c:pt>
                <c:pt idx="4">
                  <c:v>22</c:v>
                </c:pt>
                <c:pt idx="5">
                  <c:v>15</c:v>
                </c:pt>
              </c:numCache>
            </c:numRef>
          </c:val>
          <c:extLst>
            <c:ext xmlns:c16="http://schemas.microsoft.com/office/drawing/2014/chart" uri="{C3380CC4-5D6E-409C-BE32-E72D297353CC}">
              <c16:uniqueId val="{0000000C-DFE2-49CC-8FE8-BBFBF6165E68}"/>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55818615744925337"/>
          <c:y val="0.14216941941941941"/>
          <c:w val="0.42002241963939574"/>
          <c:h val="0.79163988988988987"/>
        </c:manualLayout>
      </c:layout>
      <c:overlay val="0"/>
      <c:spPr>
        <a:noFill/>
        <a:ln>
          <a:noFill/>
        </a:ln>
        <a:effectLst/>
      </c:spPr>
      <c:txPr>
        <a:bodyPr rot="0" spcFirstLastPara="1" vertOverflow="ellipsis" vert="horz" wrap="square" anchor="ctr" anchorCtr="1"/>
        <a:lstStyle/>
        <a:p>
          <a:pPr>
            <a:defRPr sz="1800" b="0" i="0" u="none" strike="noStrike" kern="1200" baseline="0">
              <a:solidFill>
                <a:srgbClr val="002060"/>
              </a:solidFill>
              <a:latin typeface="Calibri" panose="020F0502020204030204" pitchFamily="34" charset="0"/>
              <a:ea typeface="+mn-ea"/>
              <a:cs typeface="+mn-cs"/>
            </a:defRPr>
          </a:pPr>
          <a:endParaRPr lang="fr-FR"/>
        </a:p>
      </c:txPr>
    </c:legend>
    <c:plotVisOnly val="1"/>
    <c:dispBlanksAs val="gap"/>
    <c:showDLblsOverMax val="0"/>
  </c:chart>
  <c:spPr>
    <a:solidFill>
      <a:schemeClr val="bg1">
        <a:lumMod val="85000"/>
      </a:schemeClr>
    </a:solidFill>
    <a:ln w="9525" cap="flat" cmpd="sng" algn="ctr">
      <a:noFill/>
      <a:round/>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418817617148046E-2"/>
          <c:y val="3.7036899568760051E-2"/>
          <c:w val="0.4802803258164664"/>
          <c:h val="0.9259262008624799"/>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10E-4B06-858D-209BB3FFC48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10E-4B06-858D-209BB3FFC481}"/>
              </c:ext>
            </c:extLst>
          </c:dPt>
          <c:dLbls>
            <c:dLbl>
              <c:idx val="0"/>
              <c:spPr>
                <a:noFill/>
                <a:ln>
                  <a:noFill/>
                </a:ln>
                <a:effectLst>
                  <a:outerShdw blurRad="50800" dist="38100" dir="2700000" algn="tl" rotWithShape="0">
                    <a:prstClr val="black">
                      <a:alpha val="0"/>
                    </a:prstClr>
                  </a:outerShdw>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lt1"/>
                      </a:solidFill>
                      <a:latin typeface="Calibri" panose="020F0502020204030204" pitchFamily="34" charset="0"/>
                      <a:ea typeface="+mn-ea"/>
                      <a:cs typeface="+mn-cs"/>
                    </a:defRPr>
                  </a:pPr>
                  <a:endParaRPr lang="fr-FR"/>
                </a:p>
              </c:txPr>
              <c:dLblPos val="ct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010E-4B06-858D-209BB3FFC481}"/>
                </c:ext>
              </c:extLst>
            </c:dLbl>
            <c:dLbl>
              <c:idx val="1"/>
              <c:layout>
                <c:manualLayout>
                  <c:x val="9.8231057257397461E-2"/>
                  <c:y val="0.11238326218466274"/>
                </c:manualLayout>
              </c:layout>
              <c:spPr>
                <a:noFill/>
                <a:ln>
                  <a:noFill/>
                </a:ln>
                <a:effectLst>
                  <a:outerShdw blurRad="50800" dist="38100" dir="2700000" algn="tl" rotWithShape="0">
                    <a:prstClr val="black">
                      <a:alpha val="0"/>
                    </a:prstClr>
                  </a:outerShdw>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lt1"/>
                      </a:solidFill>
                      <a:latin typeface="Calibri" panose="020F0502020204030204" pitchFamily="34" charset="0"/>
                      <a:ea typeface="+mn-ea"/>
                      <a:cs typeface="+mn-cs"/>
                    </a:defRPr>
                  </a:pPr>
                  <a:endParaRPr lang="fr-FR"/>
                </a:p>
              </c:txPr>
              <c:dLblPos val="bestFit"/>
              <c:showLegendKey val="0"/>
              <c:showVal val="0"/>
              <c:showCatName val="0"/>
              <c:showSerName val="0"/>
              <c:showPercent val="1"/>
              <c:showBubbleSize val="0"/>
              <c:extLst>
                <c:ext xmlns:c15="http://schemas.microsoft.com/office/drawing/2012/chart" uri="{CE6537A1-D6FC-4f65-9D91-7224C49458BB}">
                  <c15:layout>
                    <c:manualLayout>
                      <c:w val="0.12981348487094793"/>
                      <c:h val="0.14547097309217549"/>
                    </c:manualLayout>
                  </c15:layout>
                </c:ext>
                <c:ext xmlns:c16="http://schemas.microsoft.com/office/drawing/2014/chart" uri="{C3380CC4-5D6E-409C-BE32-E72D297353CC}">
                  <c16:uniqueId val="{00000003-010E-4B06-858D-209BB3FFC481}"/>
                </c:ext>
              </c:extLst>
            </c:dLbl>
            <c:spPr>
              <a:noFill/>
              <a:ln>
                <a:noFill/>
              </a:ln>
              <a:effectLst>
                <a:outerShdw blurRad="50800" dist="38100" dir="2700000" algn="tl" rotWithShape="0">
                  <a:prstClr val="black"/>
                </a:outerShdw>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Calibri" panose="020F0502020204030204" pitchFamily="34" charset="0"/>
                    <a:ea typeface="+mn-ea"/>
                    <a:cs typeface="+mn-cs"/>
                  </a:defRPr>
                </a:pPr>
                <a:endParaRPr lang="fr-FR"/>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Feuil2!$B$2:$B$3</c:f>
              <c:strCache>
                <c:ptCount val="2"/>
                <c:pt idx="0">
                  <c:v>Terroir de M'Brimbo</c:v>
                </c:pt>
                <c:pt idx="1">
                  <c:v>Superficie plantation cacao Bio</c:v>
                </c:pt>
              </c:strCache>
            </c:strRef>
          </c:cat>
          <c:val>
            <c:numRef>
              <c:f>Feuil2!$C$2:$C$3</c:f>
              <c:numCache>
                <c:formatCode>General</c:formatCode>
                <c:ptCount val="2"/>
                <c:pt idx="0">
                  <c:v>5932</c:v>
                </c:pt>
                <c:pt idx="1">
                  <c:v>750</c:v>
                </c:pt>
              </c:numCache>
            </c:numRef>
          </c:val>
          <c:extLst>
            <c:ext xmlns:c16="http://schemas.microsoft.com/office/drawing/2014/chart" uri="{C3380CC4-5D6E-409C-BE32-E72D297353CC}">
              <c16:uniqueId val="{00000004-010E-4B06-858D-209BB3FFC481}"/>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400240709896168"/>
          <c:y val="0.28100720217905284"/>
          <c:w val="0.45997592901038314"/>
          <c:h val="0.40431542182563018"/>
        </c:manualLayout>
      </c:layout>
      <c:overlay val="0"/>
      <c:spPr>
        <a:noFill/>
        <a:ln>
          <a:noFill/>
        </a:ln>
        <a:effectLst/>
      </c:spPr>
      <c:txPr>
        <a:bodyPr rot="0" spcFirstLastPara="1" vertOverflow="ellipsis" vert="horz" wrap="square" anchor="ctr" anchorCtr="1"/>
        <a:lstStyle/>
        <a:p>
          <a:pPr>
            <a:defRPr sz="2000" b="0" i="0" u="none" strike="noStrike" kern="1200" baseline="0">
              <a:solidFill>
                <a:srgbClr val="002060"/>
              </a:solidFill>
              <a:latin typeface="Calibri" panose="020F0502020204030204" pitchFamily="34" charset="0"/>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85000"/>
      </a:schemeClr>
    </a:solidFill>
    <a:ln w="9525" cap="flat" cmpd="sng" algn="ctr">
      <a:solidFill>
        <a:schemeClr val="dk1">
          <a:lumMod val="25000"/>
          <a:lumOff val="75000"/>
        </a:schemeClr>
      </a:solidFill>
      <a:round/>
    </a:ln>
    <a:effectLst/>
  </c:spPr>
  <c:txPr>
    <a:bodyPr/>
    <a:lstStyle/>
    <a:p>
      <a:pPr>
        <a:defRPr/>
      </a:pPr>
      <a:endParaRPr lang="fr-F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fr-FR"/>
          </a:p>
        </p:txBody>
      </p:sp>
      <p:sp>
        <p:nvSpPr>
          <p:cNvPr id="3" name="Espace réservé de la date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7E9793DB-B814-4ED9-8CD5-38A6B50CAE64}" type="datetimeFigureOut">
              <a:rPr lang="fr-FR" smtClean="0"/>
              <a:t>12/07/2023</a:t>
            </a:fld>
            <a:endParaRPr lang="fr-FR"/>
          </a:p>
        </p:txBody>
      </p:sp>
      <p:sp>
        <p:nvSpPr>
          <p:cNvPr id="4" name="Espace réservé de l'image des diapositives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fr-FR"/>
          </a:p>
        </p:txBody>
      </p:sp>
      <p:sp>
        <p:nvSpPr>
          <p:cNvPr id="5" name="Espace réservé des notes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6CCEC9DF-22E2-4AF4-971B-EC099FBE5FBE}" type="slidenum">
              <a:rPr lang="fr-FR" smtClean="0"/>
              <a:t>‹N°›</a:t>
            </a:fld>
            <a:endParaRPr lang="fr-FR"/>
          </a:p>
        </p:txBody>
      </p:sp>
    </p:spTree>
    <p:extLst>
      <p:ext uri="{BB962C8B-B14F-4D97-AF65-F5344CB8AC3E}">
        <p14:creationId xmlns:p14="http://schemas.microsoft.com/office/powerpoint/2010/main" val="2202789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CCEC9DF-22E2-4AF4-971B-EC099FBE5FBE}" type="slidenum">
              <a:rPr lang="fr-FR" smtClean="0"/>
              <a:t>1</a:t>
            </a:fld>
            <a:endParaRPr lang="fr-FR"/>
          </a:p>
        </p:txBody>
      </p:sp>
    </p:spTree>
    <p:extLst>
      <p:ext uri="{BB962C8B-B14F-4D97-AF65-F5344CB8AC3E}">
        <p14:creationId xmlns:p14="http://schemas.microsoft.com/office/powerpoint/2010/main" val="4041287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CCEC9DF-22E2-4AF4-971B-EC099FBE5FBE}" type="slidenum">
              <a:rPr lang="fr-FR" smtClean="0"/>
              <a:t>4</a:t>
            </a:fld>
            <a:endParaRPr lang="fr-FR"/>
          </a:p>
        </p:txBody>
      </p:sp>
    </p:spTree>
    <p:extLst>
      <p:ext uri="{BB962C8B-B14F-4D97-AF65-F5344CB8AC3E}">
        <p14:creationId xmlns:p14="http://schemas.microsoft.com/office/powerpoint/2010/main" val="2419137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CCEC9DF-22E2-4AF4-971B-EC099FBE5FBE}" type="slidenum">
              <a:rPr lang="fr-FR" smtClean="0"/>
              <a:t>9</a:t>
            </a:fld>
            <a:endParaRPr lang="fr-FR"/>
          </a:p>
        </p:txBody>
      </p:sp>
    </p:spTree>
    <p:extLst>
      <p:ext uri="{BB962C8B-B14F-4D97-AF65-F5344CB8AC3E}">
        <p14:creationId xmlns:p14="http://schemas.microsoft.com/office/powerpoint/2010/main" val="1769774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34" indent="0" algn="ctr">
              <a:buNone/>
              <a:defRPr sz="2000"/>
            </a:lvl2pPr>
            <a:lvl3pPr marL="914468" indent="0" algn="ctr">
              <a:buNone/>
              <a:defRPr sz="1800"/>
            </a:lvl3pPr>
            <a:lvl4pPr marL="1371702" indent="0" algn="ctr">
              <a:buNone/>
              <a:defRPr sz="1600"/>
            </a:lvl4pPr>
            <a:lvl5pPr marL="1828937" indent="0" algn="ctr">
              <a:buNone/>
              <a:defRPr sz="1600"/>
            </a:lvl5pPr>
            <a:lvl6pPr marL="2286171" indent="0" algn="ctr">
              <a:buNone/>
              <a:defRPr sz="1600"/>
            </a:lvl6pPr>
            <a:lvl7pPr marL="2743405" indent="0" algn="ctr">
              <a:buNone/>
              <a:defRPr sz="1600"/>
            </a:lvl7pPr>
            <a:lvl8pPr marL="3200639" indent="0" algn="ctr">
              <a:buNone/>
              <a:defRPr sz="1600"/>
            </a:lvl8pPr>
            <a:lvl9pPr marL="3657873"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6567B60-23D7-4C69-9662-133F1666B938}" type="datetime1">
              <a:rPr lang="fr-FR" smtClean="0"/>
              <a:t>12/07/2023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1573107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0E9C48-495C-4245-891C-8C17F32A9CE3}" type="datetime1">
              <a:rPr lang="fr-FR" smtClean="0"/>
              <a:t>12/07/2023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769761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F1CAD4-66DF-4DC1-BEBF-05CD6223FBC8}" type="datetime1">
              <a:rPr lang="fr-FR" smtClean="0"/>
              <a:t>12/07/2023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372149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F22D07E-6ACF-4E58-8FB6-C7917C8743FD}" type="datetime1">
              <a:rPr lang="fr-FR" smtClean="0"/>
              <a:t>12/07/2023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222151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34" indent="0">
              <a:buNone/>
              <a:defRPr sz="2000">
                <a:solidFill>
                  <a:schemeClr val="tx1">
                    <a:tint val="75000"/>
                  </a:schemeClr>
                </a:solidFill>
              </a:defRPr>
            </a:lvl2pPr>
            <a:lvl3pPr marL="914468" indent="0">
              <a:buNone/>
              <a:defRPr sz="1800">
                <a:solidFill>
                  <a:schemeClr val="tx1">
                    <a:tint val="75000"/>
                  </a:schemeClr>
                </a:solidFill>
              </a:defRPr>
            </a:lvl3pPr>
            <a:lvl4pPr marL="1371702" indent="0">
              <a:buNone/>
              <a:defRPr sz="1600">
                <a:solidFill>
                  <a:schemeClr val="tx1">
                    <a:tint val="75000"/>
                  </a:schemeClr>
                </a:solidFill>
              </a:defRPr>
            </a:lvl4pPr>
            <a:lvl5pPr marL="1828937" indent="0">
              <a:buNone/>
              <a:defRPr sz="1600">
                <a:solidFill>
                  <a:schemeClr val="tx1">
                    <a:tint val="75000"/>
                  </a:schemeClr>
                </a:solidFill>
              </a:defRPr>
            </a:lvl5pPr>
            <a:lvl6pPr marL="2286171" indent="0">
              <a:buNone/>
              <a:defRPr sz="1600">
                <a:solidFill>
                  <a:schemeClr val="tx1">
                    <a:tint val="75000"/>
                  </a:schemeClr>
                </a:solidFill>
              </a:defRPr>
            </a:lvl6pPr>
            <a:lvl7pPr marL="2743405" indent="0">
              <a:buNone/>
              <a:defRPr sz="1600">
                <a:solidFill>
                  <a:schemeClr val="tx1">
                    <a:tint val="75000"/>
                  </a:schemeClr>
                </a:solidFill>
              </a:defRPr>
            </a:lvl7pPr>
            <a:lvl8pPr marL="3200639" indent="0">
              <a:buNone/>
              <a:defRPr sz="1600">
                <a:solidFill>
                  <a:schemeClr val="tx1">
                    <a:tint val="75000"/>
                  </a:schemeClr>
                </a:solidFill>
              </a:defRPr>
            </a:lvl8pPr>
            <a:lvl9pPr marL="3657873"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210B662-0FED-4E43-8CA3-3F42B5D84626}" type="datetime1">
              <a:rPr lang="fr-FR" smtClean="0"/>
              <a:t>12/07/2023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1834479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A5540D2-9584-4126-8661-EAE9394FF799}" type="datetime1">
              <a:rPr lang="fr-FR" smtClean="0"/>
              <a:t>12/07/2023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91343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34" indent="0">
              <a:buNone/>
              <a:defRPr sz="2000" b="1"/>
            </a:lvl2pPr>
            <a:lvl3pPr marL="914468" indent="0">
              <a:buNone/>
              <a:defRPr sz="1800" b="1"/>
            </a:lvl3pPr>
            <a:lvl4pPr marL="1371702" indent="0">
              <a:buNone/>
              <a:defRPr sz="1600" b="1"/>
            </a:lvl4pPr>
            <a:lvl5pPr marL="1828937" indent="0">
              <a:buNone/>
              <a:defRPr sz="1600" b="1"/>
            </a:lvl5pPr>
            <a:lvl6pPr marL="2286171" indent="0">
              <a:buNone/>
              <a:defRPr sz="1600" b="1"/>
            </a:lvl6pPr>
            <a:lvl7pPr marL="2743405" indent="0">
              <a:buNone/>
              <a:defRPr sz="1600" b="1"/>
            </a:lvl7pPr>
            <a:lvl8pPr marL="3200639" indent="0">
              <a:buNone/>
              <a:defRPr sz="1600" b="1"/>
            </a:lvl8pPr>
            <a:lvl9pPr marL="3657873"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34" indent="0">
              <a:buNone/>
              <a:defRPr sz="2000" b="1"/>
            </a:lvl2pPr>
            <a:lvl3pPr marL="914468" indent="0">
              <a:buNone/>
              <a:defRPr sz="1800" b="1"/>
            </a:lvl3pPr>
            <a:lvl4pPr marL="1371702" indent="0">
              <a:buNone/>
              <a:defRPr sz="1600" b="1"/>
            </a:lvl4pPr>
            <a:lvl5pPr marL="1828937" indent="0">
              <a:buNone/>
              <a:defRPr sz="1600" b="1"/>
            </a:lvl5pPr>
            <a:lvl6pPr marL="2286171" indent="0">
              <a:buNone/>
              <a:defRPr sz="1600" b="1"/>
            </a:lvl6pPr>
            <a:lvl7pPr marL="2743405" indent="0">
              <a:buNone/>
              <a:defRPr sz="1600" b="1"/>
            </a:lvl7pPr>
            <a:lvl8pPr marL="3200639" indent="0">
              <a:buNone/>
              <a:defRPr sz="1600" b="1"/>
            </a:lvl8pPr>
            <a:lvl9pPr marL="3657873"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8CC3EA8-7C0F-42C9-BB79-2418857DEC85}" type="datetime1">
              <a:rPr lang="fr-FR" smtClean="0"/>
              <a:t>12/07/2023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2140682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3C85738-7990-4ED9-908E-BC471919B6C4}" type="datetime1">
              <a:rPr lang="fr-FR" smtClean="0"/>
              <a:t>12/07/2023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1278503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E6F10-E0A6-4798-A8BC-8B40E9352302}" type="datetime1">
              <a:rPr lang="fr-FR" smtClean="0"/>
              <a:t>12/07/2023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1648339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34" indent="0">
              <a:buNone/>
              <a:defRPr sz="1400"/>
            </a:lvl2pPr>
            <a:lvl3pPr marL="914468" indent="0">
              <a:buNone/>
              <a:defRPr sz="1200"/>
            </a:lvl3pPr>
            <a:lvl4pPr marL="1371702" indent="0">
              <a:buNone/>
              <a:defRPr sz="1000"/>
            </a:lvl4pPr>
            <a:lvl5pPr marL="1828937" indent="0">
              <a:buNone/>
              <a:defRPr sz="1000"/>
            </a:lvl5pPr>
            <a:lvl6pPr marL="2286171" indent="0">
              <a:buNone/>
              <a:defRPr sz="1000"/>
            </a:lvl6pPr>
            <a:lvl7pPr marL="2743405" indent="0">
              <a:buNone/>
              <a:defRPr sz="1000"/>
            </a:lvl7pPr>
            <a:lvl8pPr marL="3200639" indent="0">
              <a:buNone/>
              <a:defRPr sz="1000"/>
            </a:lvl8pPr>
            <a:lvl9pPr marL="365787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12A4378-985E-4EE3-84CC-3FF85035AFF6}" type="datetime1">
              <a:rPr lang="fr-FR" smtClean="0"/>
              <a:t>12/07/2023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23858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34" indent="0">
              <a:buNone/>
              <a:defRPr sz="2800"/>
            </a:lvl2pPr>
            <a:lvl3pPr marL="914468" indent="0">
              <a:buNone/>
              <a:defRPr sz="2400"/>
            </a:lvl3pPr>
            <a:lvl4pPr marL="1371702" indent="0">
              <a:buNone/>
              <a:defRPr sz="2000"/>
            </a:lvl4pPr>
            <a:lvl5pPr marL="1828937" indent="0">
              <a:buNone/>
              <a:defRPr sz="2000"/>
            </a:lvl5pPr>
            <a:lvl6pPr marL="2286171" indent="0">
              <a:buNone/>
              <a:defRPr sz="2000"/>
            </a:lvl6pPr>
            <a:lvl7pPr marL="2743405" indent="0">
              <a:buNone/>
              <a:defRPr sz="2000"/>
            </a:lvl7pPr>
            <a:lvl8pPr marL="3200639" indent="0">
              <a:buNone/>
              <a:defRPr sz="2000"/>
            </a:lvl8pPr>
            <a:lvl9pPr marL="3657873"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34" indent="0">
              <a:buNone/>
              <a:defRPr sz="1400"/>
            </a:lvl2pPr>
            <a:lvl3pPr marL="914468" indent="0">
              <a:buNone/>
              <a:defRPr sz="1200"/>
            </a:lvl3pPr>
            <a:lvl4pPr marL="1371702" indent="0">
              <a:buNone/>
              <a:defRPr sz="1000"/>
            </a:lvl4pPr>
            <a:lvl5pPr marL="1828937" indent="0">
              <a:buNone/>
              <a:defRPr sz="1000"/>
            </a:lvl5pPr>
            <a:lvl6pPr marL="2286171" indent="0">
              <a:buNone/>
              <a:defRPr sz="1000"/>
            </a:lvl6pPr>
            <a:lvl7pPr marL="2743405" indent="0">
              <a:buNone/>
              <a:defRPr sz="1000"/>
            </a:lvl7pPr>
            <a:lvl8pPr marL="3200639" indent="0">
              <a:buNone/>
              <a:defRPr sz="1000"/>
            </a:lvl8pPr>
            <a:lvl9pPr marL="365787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208A132A-7617-4D0A-A13F-9B578E777E30}" type="datetime1">
              <a:rPr lang="fr-FR" smtClean="0"/>
              <a:t>12/07/2023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69282A-1E2F-4C62-ABAF-68A09B2E283F}" type="slidenum">
              <a:rPr lang="fr-FR" smtClean="0"/>
              <a:t>‹N°›</a:t>
            </a:fld>
            <a:endParaRPr lang="fr-FR"/>
          </a:p>
        </p:txBody>
      </p:sp>
    </p:spTree>
    <p:extLst>
      <p:ext uri="{BB962C8B-B14F-4D97-AF65-F5344CB8AC3E}">
        <p14:creationId xmlns:p14="http://schemas.microsoft.com/office/powerpoint/2010/main" val="3876608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3083C-6A07-4F39-8621-4067F669F789}" type="datetime1">
              <a:rPr lang="fr-FR" smtClean="0"/>
              <a:t>12/07/2023</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9282A-1E2F-4C62-ABAF-68A09B2E283F}" type="slidenum">
              <a:rPr lang="fr-FR" smtClean="0"/>
              <a:t>‹N°›</a:t>
            </a:fld>
            <a:endParaRPr lang="fr-FR"/>
          </a:p>
        </p:txBody>
      </p:sp>
    </p:spTree>
    <p:extLst>
      <p:ext uri="{BB962C8B-B14F-4D97-AF65-F5344CB8AC3E}">
        <p14:creationId xmlns:p14="http://schemas.microsoft.com/office/powerpoint/2010/main" val="1855670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68"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7" indent="-228617" algn="l" defTabSz="914468"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51" indent="-228617" algn="l" defTabSz="914468"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85" indent="-228617" algn="l" defTabSz="914468"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319"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53"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88"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022"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256"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490" indent="-228617" algn="l" defTabSz="91446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68" rtl="0" eaLnBrk="1" latinLnBrk="0" hangingPunct="1">
        <a:defRPr sz="1800" kern="1200">
          <a:solidFill>
            <a:schemeClr val="tx1"/>
          </a:solidFill>
          <a:latin typeface="+mn-lt"/>
          <a:ea typeface="+mn-ea"/>
          <a:cs typeface="+mn-cs"/>
        </a:defRPr>
      </a:lvl1pPr>
      <a:lvl2pPr marL="457234" algn="l" defTabSz="914468" rtl="0" eaLnBrk="1" latinLnBrk="0" hangingPunct="1">
        <a:defRPr sz="1800" kern="1200">
          <a:solidFill>
            <a:schemeClr val="tx1"/>
          </a:solidFill>
          <a:latin typeface="+mn-lt"/>
          <a:ea typeface="+mn-ea"/>
          <a:cs typeface="+mn-cs"/>
        </a:defRPr>
      </a:lvl2pPr>
      <a:lvl3pPr marL="914468" algn="l" defTabSz="914468" rtl="0" eaLnBrk="1" latinLnBrk="0" hangingPunct="1">
        <a:defRPr sz="1800" kern="1200">
          <a:solidFill>
            <a:schemeClr val="tx1"/>
          </a:solidFill>
          <a:latin typeface="+mn-lt"/>
          <a:ea typeface="+mn-ea"/>
          <a:cs typeface="+mn-cs"/>
        </a:defRPr>
      </a:lvl3pPr>
      <a:lvl4pPr marL="1371702" algn="l" defTabSz="914468" rtl="0" eaLnBrk="1" latinLnBrk="0" hangingPunct="1">
        <a:defRPr sz="1800" kern="1200">
          <a:solidFill>
            <a:schemeClr val="tx1"/>
          </a:solidFill>
          <a:latin typeface="+mn-lt"/>
          <a:ea typeface="+mn-ea"/>
          <a:cs typeface="+mn-cs"/>
        </a:defRPr>
      </a:lvl4pPr>
      <a:lvl5pPr marL="1828937" algn="l" defTabSz="914468" rtl="0" eaLnBrk="1" latinLnBrk="0" hangingPunct="1">
        <a:defRPr sz="1800" kern="1200">
          <a:solidFill>
            <a:schemeClr val="tx1"/>
          </a:solidFill>
          <a:latin typeface="+mn-lt"/>
          <a:ea typeface="+mn-ea"/>
          <a:cs typeface="+mn-cs"/>
        </a:defRPr>
      </a:lvl5pPr>
      <a:lvl6pPr marL="2286171" algn="l" defTabSz="914468" rtl="0" eaLnBrk="1" latinLnBrk="0" hangingPunct="1">
        <a:defRPr sz="1800" kern="1200">
          <a:solidFill>
            <a:schemeClr val="tx1"/>
          </a:solidFill>
          <a:latin typeface="+mn-lt"/>
          <a:ea typeface="+mn-ea"/>
          <a:cs typeface="+mn-cs"/>
        </a:defRPr>
      </a:lvl6pPr>
      <a:lvl7pPr marL="2743405" algn="l" defTabSz="914468" rtl="0" eaLnBrk="1" latinLnBrk="0" hangingPunct="1">
        <a:defRPr sz="1800" kern="1200">
          <a:solidFill>
            <a:schemeClr val="tx1"/>
          </a:solidFill>
          <a:latin typeface="+mn-lt"/>
          <a:ea typeface="+mn-ea"/>
          <a:cs typeface="+mn-cs"/>
        </a:defRPr>
      </a:lvl7pPr>
      <a:lvl8pPr marL="3200639" algn="l" defTabSz="914468" rtl="0" eaLnBrk="1" latinLnBrk="0" hangingPunct="1">
        <a:defRPr sz="1800" kern="1200">
          <a:solidFill>
            <a:schemeClr val="tx1"/>
          </a:solidFill>
          <a:latin typeface="+mn-lt"/>
          <a:ea typeface="+mn-ea"/>
          <a:cs typeface="+mn-cs"/>
        </a:defRPr>
      </a:lvl8pPr>
      <a:lvl9pPr marL="3657873" algn="l" defTabSz="9144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www.researchgate.net/figure/Localisation-du-departement-de-Tiassale-Sagissant-du-relief-le-departement-de_fig1_343906430"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6.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png"/><Relationship Id="rId7"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5.emf"/><Relationship Id="rId4" Type="http://schemas.openxmlformats.org/officeDocument/2006/relationships/image" Target="../media/image9.png"/><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oczz.net/doc/7451973/list-of-operators-subject-to-the-control-system-for-ecoce..." TargetMode="Externa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80"/>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64235" y="2005151"/>
            <a:ext cx="11268220" cy="231363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3200" b="1" dirty="0">
              <a:solidFill>
                <a:schemeClr val="accent5">
                  <a:lumMod val="50000"/>
                </a:schemeClr>
              </a:solidFill>
              <a:latin typeface="+mn-lt"/>
            </a:endParaRPr>
          </a:p>
          <a:p>
            <a:pPr defTabSz="995432"/>
            <a:r>
              <a:rPr lang="fr-FR" sz="3200" b="1" dirty="0">
                <a:solidFill>
                  <a:srgbClr val="002060"/>
                </a:solidFill>
                <a:latin typeface="+mn-lt"/>
              </a:rPr>
              <a:t>CERTIFICATION DE LA PRODUCTION DU CACAO: </a:t>
            </a:r>
          </a:p>
          <a:p>
            <a:pPr defTabSz="995432"/>
            <a:r>
              <a:rPr lang="fr-FR" sz="3200" b="1" dirty="0">
                <a:solidFill>
                  <a:srgbClr val="002060"/>
                </a:solidFill>
                <a:latin typeface="+mn-lt"/>
              </a:rPr>
              <a:t>QUEL IMPACT SUR LA TRANSITION AGROECOLOGIQUE EN </a:t>
            </a:r>
          </a:p>
          <a:p>
            <a:pPr defTabSz="995432"/>
            <a:r>
              <a:rPr lang="fr-FR" sz="3200" b="1" dirty="0">
                <a:solidFill>
                  <a:srgbClr val="002060"/>
                </a:solidFill>
                <a:latin typeface="+mn-lt"/>
              </a:rPr>
              <a:t>COTE D’IVOIRE </a:t>
            </a:r>
          </a:p>
          <a:p>
            <a:pPr defTabSz="995432"/>
            <a:endParaRPr lang="fr-FR" sz="3200" b="1" dirty="0">
              <a:solidFill>
                <a:schemeClr val="accent5">
                  <a:lumMod val="50000"/>
                </a:schemeClr>
              </a:solidFill>
              <a:latin typeface="+mn-lt"/>
            </a:endParaRPr>
          </a:p>
          <a:p>
            <a:pPr algn="l" defTabSz="995432"/>
            <a:r>
              <a:rPr lang="fr-FR" sz="2000" dirty="0">
                <a:solidFill>
                  <a:schemeClr val="accent5">
                    <a:lumMod val="50000"/>
                  </a:schemeClr>
                </a:solidFill>
                <a:latin typeface="+mn-lt"/>
              </a:rPr>
              <a:t> Présenté par:</a:t>
            </a:r>
          </a:p>
          <a:p>
            <a:pPr algn="l" defTabSz="995432"/>
            <a:endParaRPr lang="fr-FR" sz="32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pic>
        <p:nvPicPr>
          <p:cNvPr id="17" name="Image 16">
            <a:extLst>
              <a:ext uri="{FF2B5EF4-FFF2-40B4-BE49-F238E27FC236}">
                <a16:creationId xmlns:a16="http://schemas.microsoft.com/office/drawing/2014/main" id="{FF16D6AE-F8BE-1840-E1DB-BE1365E39FFA}"/>
              </a:ext>
            </a:extLst>
          </p:cNvPr>
          <p:cNvPicPr>
            <a:picLocks noChangeAspect="1"/>
          </p:cNvPicPr>
          <p:nvPr/>
        </p:nvPicPr>
        <p:blipFill>
          <a:blip r:embed="rId3"/>
          <a:stretch>
            <a:fillRect/>
          </a:stretch>
        </p:blipFill>
        <p:spPr>
          <a:xfrm>
            <a:off x="360893" y="249927"/>
            <a:ext cx="1614144" cy="1388492"/>
          </a:xfrm>
          <a:prstGeom prst="rect">
            <a:avLst/>
          </a:prstGeom>
        </p:spPr>
      </p:pic>
      <p:sp>
        <p:nvSpPr>
          <p:cNvPr id="33" name="Text Placeholder 16">
            <a:extLst>
              <a:ext uri="{FF2B5EF4-FFF2-40B4-BE49-F238E27FC236}">
                <a16:creationId xmlns:a16="http://schemas.microsoft.com/office/drawing/2014/main" id="{A8EC5BF7-3A40-42DE-826D-8C21241A48DA}"/>
              </a:ext>
            </a:extLst>
          </p:cNvPr>
          <p:cNvSpPr txBox="1"/>
          <p:nvPr/>
        </p:nvSpPr>
        <p:spPr>
          <a:xfrm>
            <a:off x="520507" y="4741406"/>
            <a:ext cx="10747716" cy="1875248"/>
          </a:xfrm>
          <a:prstGeom prst="rect">
            <a:avLst/>
          </a:prstGeom>
        </p:spPr>
        <p:txBody>
          <a:bodyPr wrap="square" lIns="28313" tIns="14156" rIns="28313" bIns="14156">
            <a:spAutoFit/>
          </a:bodyPr>
          <a:lstStyle>
            <a:defPPr>
              <a:defRPr kern="1200"/>
            </a:defPPr>
            <a:lvl1pPr marL="0" indent="0" algn="l" defTabSz="4389028" rtl="0" eaLnBrk="1" latinLnBrk="0" hangingPunct="1">
              <a:spcBef>
                <a:spcPct val="20000"/>
              </a:spcBef>
              <a:buFont typeface="Arial" pitchFamily="34" charset="0"/>
              <a:buNone/>
              <a:defRPr sz="13400" kern="1200" baseline="0">
                <a:solidFill>
                  <a:schemeClr val="tx1"/>
                </a:solidFill>
                <a:latin typeface="+mn-lt"/>
                <a:ea typeface="+mn-ea"/>
                <a:cs typeface="+mn-cs"/>
              </a:defRPr>
            </a:lvl1pPr>
            <a:lvl2pPr marL="3566086" indent="-1371572" algn="l" defTabSz="4389028"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286" indent="-1097257" algn="l" defTabSz="4389028"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800"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4pPr>
            <a:lvl5pPr marL="9875314"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5pPr>
            <a:lvl6pPr marL="12069828"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6pPr>
            <a:lvl7pPr marL="14264342"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7pPr>
            <a:lvl8pPr marL="16458857"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8pPr>
            <a:lvl9pPr marL="18653371"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9pPr>
          </a:lstStyle>
          <a:p>
            <a:pPr defTabSz="995432"/>
            <a:r>
              <a:rPr lang="fr-FR" sz="2000" b="1" dirty="0">
                <a:solidFill>
                  <a:srgbClr val="002060"/>
                </a:solidFill>
                <a:ea typeface="EB Garamond" pitchFamily="2" charset="0"/>
                <a:cs typeface="Arial" panose="020B0604020202020204" pitchFamily="34" charset="0"/>
              </a:rPr>
              <a:t>KOUASSI Kouadio </a:t>
            </a:r>
            <a:r>
              <a:rPr lang="fr-FR" sz="2000" b="1" dirty="0" err="1">
                <a:solidFill>
                  <a:srgbClr val="002060"/>
                </a:solidFill>
                <a:ea typeface="EB Garamond" pitchFamily="2" charset="0"/>
                <a:cs typeface="Arial" panose="020B0604020202020204" pitchFamily="34" charset="0"/>
              </a:rPr>
              <a:t>Apolinaire</a:t>
            </a:r>
            <a:r>
              <a:rPr lang="fr-FR" sz="2000" b="1" dirty="0">
                <a:solidFill>
                  <a:srgbClr val="002060"/>
                </a:solidFill>
                <a:ea typeface="EB Garamond" pitchFamily="2" charset="0"/>
                <a:cs typeface="Arial" panose="020B0604020202020204" pitchFamily="34" charset="0"/>
              </a:rPr>
              <a:t>		</a:t>
            </a:r>
            <a:r>
              <a:rPr lang="fr-FR" sz="2000" dirty="0">
                <a:solidFill>
                  <a:srgbClr val="002060"/>
                </a:solidFill>
                <a:ea typeface="EB Garamond" pitchFamily="2" charset="0"/>
                <a:cs typeface="Arial" panose="020B0604020202020204" pitchFamily="34" charset="0"/>
              </a:rPr>
              <a:t>Université Félix Houphouët Boigny Abidjan</a:t>
            </a:r>
            <a:r>
              <a:rPr lang="fr-FR" sz="2000" b="1" dirty="0">
                <a:solidFill>
                  <a:srgbClr val="002060"/>
                </a:solidFill>
                <a:ea typeface="EB Garamond" pitchFamily="2" charset="0"/>
                <a:cs typeface="Arial" panose="020B0604020202020204" pitchFamily="34" charset="0"/>
              </a:rPr>
              <a:t> </a:t>
            </a:r>
          </a:p>
          <a:p>
            <a:pPr defTabSz="1073208">
              <a:spcBef>
                <a:spcPts val="0"/>
              </a:spcBef>
            </a:pPr>
            <a:endParaRPr lang="fr-FR" sz="2000" b="1" u="sng" dirty="0">
              <a:solidFill>
                <a:srgbClr val="70AD47">
                  <a:lumMod val="50000"/>
                </a:srgbClr>
              </a:solidFill>
              <a:cs typeface="Times New Roman" panose="02020603050405020304" pitchFamily="18" charset="0"/>
            </a:endParaRPr>
          </a:p>
          <a:p>
            <a:pPr defTabSz="1073208">
              <a:spcBef>
                <a:spcPts val="0"/>
              </a:spcBef>
            </a:pPr>
            <a:r>
              <a:rPr lang="fr-FR" sz="2000" dirty="0">
                <a:solidFill>
                  <a:srgbClr val="002060"/>
                </a:solidFill>
                <a:cs typeface="Times New Roman" panose="02020603050405020304" pitchFamily="18" charset="0"/>
              </a:rPr>
              <a:t>Prof: </a:t>
            </a:r>
          </a:p>
          <a:p>
            <a:pPr defTabSz="1073208">
              <a:spcBef>
                <a:spcPts val="0"/>
              </a:spcBef>
            </a:pPr>
            <a:r>
              <a:rPr lang="fr-FR" sz="2000" b="1" dirty="0">
                <a:solidFill>
                  <a:srgbClr val="002060"/>
                </a:solidFill>
                <a:cs typeface="Times New Roman" panose="02020603050405020304" pitchFamily="18" charset="0"/>
              </a:rPr>
              <a:t>KOFFI-DIDIA </a:t>
            </a:r>
            <a:r>
              <a:rPr lang="fr-FR" sz="2000" b="1" dirty="0" err="1">
                <a:solidFill>
                  <a:srgbClr val="002060"/>
                </a:solidFill>
                <a:cs typeface="Times New Roman" panose="02020603050405020304" pitchFamily="18" charset="0"/>
              </a:rPr>
              <a:t>Adjoba</a:t>
            </a:r>
            <a:r>
              <a:rPr lang="fr-FR" sz="2000" b="1" dirty="0">
                <a:solidFill>
                  <a:srgbClr val="002060"/>
                </a:solidFill>
                <a:cs typeface="Times New Roman" panose="02020603050405020304" pitchFamily="18" charset="0"/>
              </a:rPr>
              <a:t> Marthe	      	            </a:t>
            </a:r>
            <a:r>
              <a:rPr lang="fr-FR" sz="2000" dirty="0">
                <a:solidFill>
                  <a:srgbClr val="002060"/>
                </a:solidFill>
                <a:ea typeface="EB Garamond" pitchFamily="2" charset="0"/>
                <a:cs typeface="Arial" panose="020B0604020202020204" pitchFamily="34" charset="0"/>
              </a:rPr>
              <a:t>Université Félix Houphouët Boigny Abidjan </a:t>
            </a:r>
          </a:p>
          <a:p>
            <a:pPr defTabSz="1073208">
              <a:spcBef>
                <a:spcPts val="0"/>
              </a:spcBef>
            </a:pPr>
            <a:r>
              <a:rPr lang="fr-FR" sz="2000" b="1" dirty="0">
                <a:solidFill>
                  <a:srgbClr val="002060"/>
                </a:solidFill>
                <a:cs typeface="Arial" panose="020B0604020202020204" pitchFamily="34" charset="0"/>
              </a:rPr>
              <a:t>Dominique COURET 		                               </a:t>
            </a:r>
            <a:r>
              <a:rPr lang="fr-FR" sz="2000" dirty="0">
                <a:solidFill>
                  <a:srgbClr val="002060"/>
                </a:solidFill>
                <a:cs typeface="Arial" panose="020B0604020202020204" pitchFamily="34" charset="0"/>
              </a:rPr>
              <a:t>IRD</a:t>
            </a:r>
            <a:endParaRPr lang="fr-FR" sz="2000" dirty="0">
              <a:solidFill>
                <a:srgbClr val="002060"/>
              </a:solidFill>
              <a:cs typeface="Times New Roman" panose="02020603050405020304" pitchFamily="18" charset="0"/>
            </a:endParaRPr>
          </a:p>
          <a:p>
            <a:pPr defTabSz="1073208">
              <a:spcBef>
                <a:spcPts val="0"/>
              </a:spcBef>
            </a:pPr>
            <a:r>
              <a:rPr lang="fr-FR" sz="2000" b="1" dirty="0">
                <a:solidFill>
                  <a:prstClr val="black"/>
                </a:solidFill>
                <a:cs typeface="Times New Roman" panose="02020603050405020304" pitchFamily="18" charset="0"/>
              </a:rPr>
              <a:t>	</a:t>
            </a:r>
            <a:endParaRPr lang="fr-FR" sz="2000" dirty="0">
              <a:solidFill>
                <a:prstClr val="black"/>
              </a:solidFill>
              <a:cs typeface="Times New Roman" panose="02020603050405020304" pitchFamily="18" charset="0"/>
            </a:endParaRPr>
          </a:p>
        </p:txBody>
      </p:sp>
      <p:sp>
        <p:nvSpPr>
          <p:cNvPr id="34" name="ZoneTexte 33">
            <a:extLst>
              <a:ext uri="{FF2B5EF4-FFF2-40B4-BE49-F238E27FC236}">
                <a16:creationId xmlns:a16="http://schemas.microsoft.com/office/drawing/2014/main" id="{CCAC8826-0FAA-4EC9-B6F3-BEF34D25A45C}"/>
              </a:ext>
            </a:extLst>
          </p:cNvPr>
          <p:cNvSpPr txBox="1"/>
          <p:nvPr/>
        </p:nvSpPr>
        <p:spPr>
          <a:xfrm>
            <a:off x="2737129" y="405570"/>
            <a:ext cx="6187414" cy="1354217"/>
          </a:xfrm>
          <a:prstGeom prst="rect">
            <a:avLst/>
          </a:prstGeom>
          <a:noFill/>
        </p:spPr>
        <p:txBody>
          <a:bodyPr wrap="square" rtlCol="0">
            <a:spAutoFit/>
          </a:bodyPr>
          <a:lstStyle/>
          <a:p>
            <a:pPr algn="ctr"/>
            <a:r>
              <a:rPr lang="fr-FR" sz="3200" b="1" spc="-1" dirty="0">
                <a:solidFill>
                  <a:srgbClr val="C00000"/>
                </a:solidFill>
                <a:ea typeface="Segoe UI Black" panose="020B0A02040204020203" pitchFamily="34" charset="0"/>
                <a:cs typeface="Calibri" panose="020F0502020204030204" pitchFamily="34" charset="0"/>
              </a:rPr>
              <a:t>JUMI SOURCE-</a:t>
            </a:r>
            <a:r>
              <a:rPr lang="fr-FR" sz="3200" b="1" dirty="0">
                <a:solidFill>
                  <a:srgbClr val="C00000"/>
                </a:solidFill>
                <a:ea typeface="Segoe UI Black" panose="020B0A02040204020203" pitchFamily="34" charset="0"/>
                <a:cs typeface="Calibri" panose="020F0502020204030204" pitchFamily="34" charset="0"/>
              </a:rPr>
              <a:t>Sénégal   </a:t>
            </a:r>
          </a:p>
          <a:p>
            <a:pPr algn="ctr"/>
            <a:r>
              <a:rPr lang="fr-FR" sz="3200" b="1" dirty="0">
                <a:solidFill>
                  <a:srgbClr val="C00000"/>
                </a:solidFill>
                <a:ea typeface="Segoe UI Black" panose="020B0A02040204020203" pitchFamily="34" charset="0"/>
                <a:cs typeface="Calibri" panose="020F0502020204030204" pitchFamily="34" charset="0"/>
              </a:rPr>
              <a:t>4 au 8 Juillet 2023</a:t>
            </a:r>
            <a:r>
              <a:rPr lang="fr-FR" sz="2800" b="1" dirty="0">
                <a:solidFill>
                  <a:srgbClr val="C00000"/>
                </a:solidFill>
                <a:ea typeface="Segoe UI Black" panose="020B0A02040204020203" pitchFamily="34" charset="0"/>
                <a:cs typeface="Calibri" panose="020F0502020204030204" pitchFamily="34" charset="0"/>
              </a:rPr>
              <a:t> </a:t>
            </a:r>
            <a:endParaRPr lang="fr-FR" sz="2800" b="1" strike="noStrike" spc="-1" dirty="0">
              <a:solidFill>
                <a:srgbClr val="C00000"/>
              </a:solidFill>
              <a:ea typeface="Segoe UI Black" panose="020B0A02040204020203" pitchFamily="34" charset="0"/>
              <a:cs typeface="Calibri" panose="020F0502020204030204" pitchFamily="34" charset="0"/>
            </a:endParaRPr>
          </a:p>
          <a:p>
            <a:endParaRPr lang="fr-FR" dirty="0"/>
          </a:p>
        </p:txBody>
      </p:sp>
      <p:grpSp>
        <p:nvGrpSpPr>
          <p:cNvPr id="4" name="Groupe 3">
            <a:extLst>
              <a:ext uri="{FF2B5EF4-FFF2-40B4-BE49-F238E27FC236}">
                <a16:creationId xmlns:a16="http://schemas.microsoft.com/office/drawing/2014/main" id="{C649BB8E-675C-4BF7-9AF2-4F9E5BDA1EB8}"/>
              </a:ext>
            </a:extLst>
          </p:cNvPr>
          <p:cNvGrpSpPr/>
          <p:nvPr/>
        </p:nvGrpSpPr>
        <p:grpSpPr>
          <a:xfrm>
            <a:off x="9528027" y="295767"/>
            <a:ext cx="2166602" cy="1329003"/>
            <a:chOff x="9664507" y="295767"/>
            <a:chExt cx="2166602" cy="1329003"/>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61992" y="320068"/>
              <a:ext cx="1769117" cy="1304702"/>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4"/>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5"/>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6"/>
              <a:stretch>
                <a:fillRect/>
              </a:stretch>
            </p:blipFill>
            <p:spPr>
              <a:xfrm>
                <a:off x="10901361" y="484746"/>
                <a:ext cx="534080" cy="427690"/>
              </a:xfrm>
              <a:prstGeom prst="rect">
                <a:avLst/>
              </a:prstGeom>
            </p:spPr>
          </p:pic>
        </p:grpSp>
        <p:pic>
          <p:nvPicPr>
            <p:cNvPr id="2" name="Image 1">
              <a:extLst>
                <a:ext uri="{FF2B5EF4-FFF2-40B4-BE49-F238E27FC236}">
                  <a16:creationId xmlns:a16="http://schemas.microsoft.com/office/drawing/2014/main" id="{1D39B981-F615-4B70-9033-A99403EEDC32}"/>
                </a:ext>
              </a:extLst>
            </p:cNvPr>
            <p:cNvPicPr>
              <a:picLocks noChangeAspect="1"/>
            </p:cNvPicPr>
            <p:nvPr/>
          </p:nvPicPr>
          <p:blipFill>
            <a:blip r:embed="rId7"/>
            <a:stretch>
              <a:fillRect/>
            </a:stretch>
          </p:blipFill>
          <p:spPr>
            <a:xfrm rot="16200000">
              <a:off x="9201190" y="759084"/>
              <a:ext cx="1322634" cy="396000"/>
            </a:xfrm>
            <a:prstGeom prst="rect">
              <a:avLst/>
            </a:prstGeom>
          </p:spPr>
        </p:pic>
      </p:grpSp>
    </p:spTree>
    <p:extLst>
      <p:ext uri="{BB962C8B-B14F-4D97-AF65-F5344CB8AC3E}">
        <p14:creationId xmlns:p14="http://schemas.microsoft.com/office/powerpoint/2010/main" val="3648996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73000"/>
          </a:schemeClr>
        </a:solidFill>
        <a:effectLst/>
      </p:bgPr>
    </p:bg>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99871" y="105770"/>
            <a:ext cx="11700267"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585825" y="233996"/>
            <a:ext cx="8872074" cy="1040779"/>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EXEMPLE DE LA COOPÉRATIVE SCEB DE M’BRIMBO</a:t>
            </a:r>
          </a:p>
          <a:p>
            <a:pPr defTabSz="995432"/>
            <a:r>
              <a:rPr lang="fr-FR" sz="3200" b="1" dirty="0">
                <a:solidFill>
                  <a:srgbClr val="002060"/>
                </a:solidFill>
                <a:latin typeface="+mn-lt"/>
              </a:rPr>
              <a:t>CERTIFIÉE ECOCERT DEPUIS 2012</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585824" y="1468381"/>
            <a:ext cx="11129098" cy="4985980"/>
          </a:xfrm>
          <a:prstGeom prst="rect">
            <a:avLst/>
          </a:prstGeom>
          <a:solidFill>
            <a:schemeClr val="accent6">
              <a:lumMod val="20000"/>
              <a:lumOff val="80000"/>
            </a:schemeClr>
          </a:solidFill>
        </p:spPr>
        <p:txBody>
          <a:bodyPr wrap="square" rtlCol="0">
            <a:spAutoFit/>
          </a:bodyPr>
          <a:lstStyle/>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dirty="0">
              <a:solidFill>
                <a:schemeClr val="accent5">
                  <a:lumMod val="75000"/>
                </a:schemeClr>
              </a:solidFill>
            </a:endParaRPr>
          </a:p>
        </p:txBody>
      </p:sp>
      <p:sp>
        <p:nvSpPr>
          <p:cNvPr id="4" name="ZoneTexte 3">
            <a:extLst>
              <a:ext uri="{FF2B5EF4-FFF2-40B4-BE49-F238E27FC236}">
                <a16:creationId xmlns:a16="http://schemas.microsoft.com/office/drawing/2014/main" id="{231B5D62-69CF-4DE3-A83B-3E12A8A2CABF}"/>
              </a:ext>
            </a:extLst>
          </p:cNvPr>
          <p:cNvSpPr txBox="1"/>
          <p:nvPr/>
        </p:nvSpPr>
        <p:spPr>
          <a:xfrm>
            <a:off x="4485851" y="5699642"/>
            <a:ext cx="7042245" cy="307777"/>
          </a:xfrm>
          <a:prstGeom prst="rect">
            <a:avLst/>
          </a:prstGeom>
          <a:noFill/>
        </p:spPr>
        <p:txBody>
          <a:bodyPr wrap="square" rtlCol="0">
            <a:spAutoFit/>
          </a:bodyPr>
          <a:lstStyle/>
          <a:p>
            <a:r>
              <a:rPr lang="fr-FR" sz="1400" i="1" dirty="0">
                <a:solidFill>
                  <a:srgbClr val="002060"/>
                </a:solidFill>
              </a:rPr>
              <a:t>D’après enquêtes de terrain de thèse </a:t>
            </a:r>
          </a:p>
        </p:txBody>
      </p:sp>
      <p:sp>
        <p:nvSpPr>
          <p:cNvPr id="5" name="ZoneTexte 4">
            <a:extLst>
              <a:ext uri="{FF2B5EF4-FFF2-40B4-BE49-F238E27FC236}">
                <a16:creationId xmlns:a16="http://schemas.microsoft.com/office/drawing/2014/main" id="{99137A75-6DE6-470F-B1C4-289F16F7D9AB}"/>
              </a:ext>
            </a:extLst>
          </p:cNvPr>
          <p:cNvSpPr txBox="1"/>
          <p:nvPr/>
        </p:nvSpPr>
        <p:spPr>
          <a:xfrm>
            <a:off x="764787" y="3049197"/>
            <a:ext cx="3152704" cy="1569660"/>
          </a:xfrm>
          <a:prstGeom prst="rect">
            <a:avLst/>
          </a:prstGeom>
          <a:noFill/>
        </p:spPr>
        <p:txBody>
          <a:bodyPr wrap="square" rtlCol="0">
            <a:spAutoFit/>
          </a:bodyPr>
          <a:lstStyle/>
          <a:p>
            <a:r>
              <a:rPr lang="fr-FR" sz="2400" b="1" dirty="0">
                <a:solidFill>
                  <a:schemeClr val="accent5">
                    <a:lumMod val="50000"/>
                  </a:schemeClr>
                </a:solidFill>
              </a:rPr>
              <a:t>Situation fin 2022 du niveau de certification ECOCERT du  terroir de M’</a:t>
            </a:r>
            <a:r>
              <a:rPr lang="fr-FR" sz="2400" b="1" dirty="0" err="1">
                <a:solidFill>
                  <a:schemeClr val="accent5">
                    <a:lumMod val="50000"/>
                  </a:schemeClr>
                </a:solidFill>
              </a:rPr>
              <a:t>Brimbo</a:t>
            </a:r>
            <a:endParaRPr lang="fr-FR" sz="2400" b="1" dirty="0">
              <a:solidFill>
                <a:schemeClr val="accent5">
                  <a:lumMod val="50000"/>
                </a:schemeClr>
              </a:solidFill>
            </a:endParaRPr>
          </a:p>
        </p:txBody>
      </p:sp>
      <p:sp>
        <p:nvSpPr>
          <p:cNvPr id="13" name="ZoneTexte 12">
            <a:extLst>
              <a:ext uri="{FF2B5EF4-FFF2-40B4-BE49-F238E27FC236}">
                <a16:creationId xmlns:a16="http://schemas.microsoft.com/office/drawing/2014/main" id="{2E7348FA-7323-4660-AEF9-C8055999306D}"/>
              </a:ext>
            </a:extLst>
          </p:cNvPr>
          <p:cNvSpPr txBox="1"/>
          <p:nvPr/>
        </p:nvSpPr>
        <p:spPr>
          <a:xfrm>
            <a:off x="7293516" y="6452486"/>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graphicFrame>
        <p:nvGraphicFramePr>
          <p:cNvPr id="14" name="Graphique 13">
            <a:extLst>
              <a:ext uri="{FF2B5EF4-FFF2-40B4-BE49-F238E27FC236}">
                <a16:creationId xmlns:a16="http://schemas.microsoft.com/office/drawing/2014/main" id="{0727D61C-0490-4DAA-A835-34493CC0D09E}"/>
              </a:ext>
            </a:extLst>
          </p:cNvPr>
          <p:cNvGraphicFramePr>
            <a:graphicFrameLocks/>
          </p:cNvGraphicFramePr>
          <p:nvPr>
            <p:extLst>
              <p:ext uri="{D42A27DB-BD31-4B8C-83A1-F6EECF244321}">
                <p14:modId xmlns:p14="http://schemas.microsoft.com/office/powerpoint/2010/main" val="2615270256"/>
              </p:ext>
            </p:extLst>
          </p:nvPr>
        </p:nvGraphicFramePr>
        <p:xfrm>
          <a:off x="4038601" y="1948070"/>
          <a:ext cx="7271824" cy="3771914"/>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pied de page 7">
            <a:extLst>
              <a:ext uri="{FF2B5EF4-FFF2-40B4-BE49-F238E27FC236}">
                <a16:creationId xmlns:a16="http://schemas.microsoft.com/office/drawing/2014/main" id="{CA2D8BE6-E22A-47B9-8991-9DE037E2A570}"/>
              </a:ext>
            </a:extLst>
          </p:cNvPr>
          <p:cNvSpPr>
            <a:spLocks noGrp="1"/>
          </p:cNvSpPr>
          <p:nvPr>
            <p:ph type="ftr" sz="quarter" idx="11"/>
          </p:nvPr>
        </p:nvSpPr>
        <p:spPr>
          <a:xfrm>
            <a:off x="4038600" y="6398556"/>
            <a:ext cx="4114800" cy="365125"/>
          </a:xfrm>
        </p:spPr>
        <p:txBody>
          <a:bodyPr/>
          <a:lstStyle/>
          <a:p>
            <a:r>
              <a:rPr lang="fr-FR" sz="2000" dirty="0">
                <a:solidFill>
                  <a:srgbClr val="002060"/>
                </a:solidFill>
              </a:rPr>
              <a:t>10</a:t>
            </a:r>
          </a:p>
        </p:txBody>
      </p:sp>
      <p:grpSp>
        <p:nvGrpSpPr>
          <p:cNvPr id="9" name="Groupe 8">
            <a:extLst>
              <a:ext uri="{FF2B5EF4-FFF2-40B4-BE49-F238E27FC236}">
                <a16:creationId xmlns:a16="http://schemas.microsoft.com/office/drawing/2014/main" id="{3C9A584B-C266-40F9-AFB8-03EC326D979F}"/>
              </a:ext>
            </a:extLst>
          </p:cNvPr>
          <p:cNvGrpSpPr/>
          <p:nvPr/>
        </p:nvGrpSpPr>
        <p:grpSpPr>
          <a:xfrm>
            <a:off x="9606725" y="203727"/>
            <a:ext cx="2101712" cy="1082471"/>
            <a:chOff x="9606725" y="203727"/>
            <a:chExt cx="2101712" cy="1082471"/>
          </a:xfrm>
        </p:grpSpPr>
        <p:grpSp>
          <p:nvGrpSpPr>
            <p:cNvPr id="3" name="Groupe 2">
              <a:extLst>
                <a:ext uri="{FF2B5EF4-FFF2-40B4-BE49-F238E27FC236}">
                  <a16:creationId xmlns:a16="http://schemas.microsoft.com/office/drawing/2014/main" id="{3416FDD6-863B-4D45-A681-989E1745FE69}"/>
                </a:ext>
              </a:extLst>
            </p:cNvPr>
            <p:cNvGrpSpPr/>
            <p:nvPr/>
          </p:nvGrpSpPr>
          <p:grpSpPr>
            <a:xfrm>
              <a:off x="9945739" y="242198"/>
              <a:ext cx="1762698" cy="1044000"/>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3"/>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4"/>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5"/>
              <a:stretch>
                <a:fillRect/>
              </a:stretch>
            </p:blipFill>
            <p:spPr>
              <a:xfrm>
                <a:off x="10901361" y="471432"/>
                <a:ext cx="534080" cy="427690"/>
              </a:xfrm>
              <a:prstGeom prst="rect">
                <a:avLst/>
              </a:prstGeom>
            </p:spPr>
          </p:pic>
        </p:grpSp>
        <p:pic>
          <p:nvPicPr>
            <p:cNvPr id="16" name="Image 15">
              <a:extLst>
                <a:ext uri="{FF2B5EF4-FFF2-40B4-BE49-F238E27FC236}">
                  <a16:creationId xmlns:a16="http://schemas.microsoft.com/office/drawing/2014/main" id="{5CC7F313-F6CB-4AE4-B841-3BD5F41693C4}"/>
                </a:ext>
              </a:extLst>
            </p:cNvPr>
            <p:cNvPicPr>
              <a:picLocks noChangeAspect="1"/>
            </p:cNvPicPr>
            <p:nvPr/>
          </p:nvPicPr>
          <p:blipFill>
            <a:blip r:embed="rId6"/>
            <a:stretch>
              <a:fillRect/>
            </a:stretch>
          </p:blipFill>
          <p:spPr>
            <a:xfrm rot="16200000">
              <a:off x="9227646" y="582806"/>
              <a:ext cx="1082158" cy="324000"/>
            </a:xfrm>
            <a:prstGeom prst="rect">
              <a:avLst/>
            </a:prstGeom>
          </p:spPr>
        </p:pic>
      </p:grpSp>
    </p:spTree>
    <p:extLst>
      <p:ext uri="{BB962C8B-B14F-4D97-AF65-F5344CB8AC3E}">
        <p14:creationId xmlns:p14="http://schemas.microsoft.com/office/powerpoint/2010/main" val="3174388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25287" y="105770"/>
            <a:ext cx="11767932"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371062" y="232000"/>
            <a:ext cx="9073189" cy="1059582"/>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IMPACTS CERTIFICATION ECOCERT SUR LA </a:t>
            </a:r>
          </a:p>
          <a:p>
            <a:pPr defTabSz="995432"/>
            <a:r>
              <a:rPr lang="fr-FR" sz="3200" b="1" dirty="0">
                <a:solidFill>
                  <a:srgbClr val="002060"/>
                </a:solidFill>
                <a:latin typeface="+mn-lt"/>
              </a:rPr>
              <a:t>COOPÉRATIVE SCEB DE M’BRIMBO</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371062" y="1460308"/>
            <a:ext cx="11476382" cy="4878259"/>
          </a:xfrm>
          <a:prstGeom prst="rect">
            <a:avLst/>
          </a:prstGeom>
          <a:solidFill>
            <a:schemeClr val="accent6">
              <a:lumMod val="20000"/>
              <a:lumOff val="80000"/>
            </a:schemeClr>
          </a:solidFill>
        </p:spPr>
        <p:txBody>
          <a:bodyPr wrap="square" rtlCol="0">
            <a:spAutoFit/>
          </a:bodyPr>
          <a:lstStyle/>
          <a:p>
            <a:pPr marL="1257300" lvl="2" indent="-342900">
              <a:buClr>
                <a:srgbClr val="FF0000"/>
              </a:buClr>
              <a:buFont typeface="Wingdings" panose="05000000000000000000" pitchFamily="2" charset="2"/>
              <a:buChar char="v"/>
            </a:pPr>
            <a:r>
              <a:rPr lang="fr-FR" sz="2400" b="1" dirty="0">
                <a:solidFill>
                  <a:schemeClr val="accent5">
                    <a:lumMod val="50000"/>
                  </a:schemeClr>
                </a:solidFill>
              </a:rPr>
              <a:t> Impact environnemental </a:t>
            </a:r>
          </a:p>
          <a:p>
            <a:pPr lvl="2">
              <a:buClr>
                <a:srgbClr val="FF0000"/>
              </a:buClr>
            </a:pPr>
            <a:r>
              <a:rPr lang="fr-FR" sz="2400" b="1" dirty="0">
                <a:solidFill>
                  <a:schemeClr val="accent5">
                    <a:lumMod val="50000"/>
                  </a:schemeClr>
                </a:solidFill>
              </a:rPr>
              <a:t>	- 1</a:t>
            </a:r>
            <a:r>
              <a:rPr lang="fr-FR" sz="2400" dirty="0">
                <a:solidFill>
                  <a:schemeClr val="accent5">
                    <a:lumMod val="50000"/>
                  </a:schemeClr>
                </a:solidFill>
              </a:rPr>
              <a:t>500 ha de terres agricoles restaurées et de biodiversité protégée.</a:t>
            </a:r>
          </a:p>
          <a:p>
            <a:pPr lvl="2">
              <a:buClr>
                <a:srgbClr val="FF0000"/>
              </a:buClr>
            </a:pPr>
            <a:r>
              <a:rPr lang="fr-FR" sz="2400" dirty="0">
                <a:solidFill>
                  <a:schemeClr val="accent5">
                    <a:lumMod val="50000"/>
                  </a:schemeClr>
                </a:solidFill>
              </a:rPr>
              <a:t>	- Développement local d’unité de fabrication de biopesticides et fertilisants.</a:t>
            </a:r>
          </a:p>
          <a:p>
            <a:pPr lvl="2">
              <a:buClr>
                <a:srgbClr val="FF0000"/>
              </a:buClr>
            </a:pPr>
            <a:r>
              <a:rPr lang="fr-FR" sz="2400" dirty="0">
                <a:solidFill>
                  <a:schemeClr val="accent5">
                    <a:lumMod val="50000"/>
                  </a:schemeClr>
                </a:solidFill>
              </a:rPr>
              <a:t>	- Développement d’un cadre de contrôle de la qualité de l’environnement.</a:t>
            </a:r>
          </a:p>
          <a:p>
            <a:pPr lvl="2">
              <a:buClr>
                <a:srgbClr val="FF0000"/>
              </a:buClr>
            </a:pPr>
            <a:endParaRPr lang="fr-FR" sz="1200" b="1" dirty="0">
              <a:solidFill>
                <a:schemeClr val="accent5">
                  <a:lumMod val="50000"/>
                </a:schemeClr>
              </a:solidFill>
            </a:endParaRP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Impacts économiques </a:t>
            </a:r>
            <a:endParaRPr lang="fr-FR" b="1" dirty="0">
              <a:solidFill>
                <a:schemeClr val="accent5">
                  <a:lumMod val="50000"/>
                </a:schemeClr>
              </a:solidFill>
            </a:endParaRPr>
          </a:p>
          <a:p>
            <a:pPr lvl="2">
              <a:buClr>
                <a:srgbClr val="FF0000"/>
              </a:buClr>
            </a:pPr>
            <a:r>
              <a:rPr lang="fr-FR" sz="2400" b="1" dirty="0">
                <a:solidFill>
                  <a:schemeClr val="accent5">
                    <a:lumMod val="50000"/>
                  </a:schemeClr>
                </a:solidFill>
              </a:rPr>
              <a:t> 	</a:t>
            </a:r>
            <a:r>
              <a:rPr lang="fr-FR" sz="2400" dirty="0">
                <a:solidFill>
                  <a:schemeClr val="accent5">
                    <a:lumMod val="50000"/>
                  </a:schemeClr>
                </a:solidFill>
              </a:rPr>
              <a:t>- Hausse du prix bord champ cacao Bio (1500F/Kg contre 900f cacao 	classique).</a:t>
            </a:r>
          </a:p>
          <a:p>
            <a:pPr lvl="4">
              <a:buClr>
                <a:srgbClr val="FF0000"/>
              </a:buClr>
            </a:pPr>
            <a:r>
              <a:rPr lang="fr-FR" sz="2400" dirty="0">
                <a:solidFill>
                  <a:schemeClr val="accent5">
                    <a:lumMod val="50000"/>
                  </a:schemeClr>
                </a:solidFill>
              </a:rPr>
              <a:t>- Augmentation du revenu des planteurs de cacao.</a:t>
            </a:r>
          </a:p>
          <a:p>
            <a:pPr lvl="4">
              <a:buClr>
                <a:srgbClr val="FF0000"/>
              </a:buClr>
            </a:pPr>
            <a:endParaRPr lang="fr-FR" sz="1100" dirty="0">
              <a:solidFill>
                <a:schemeClr val="accent5">
                  <a:lumMod val="50000"/>
                </a:schemeClr>
              </a:solidFill>
            </a:endParaRP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Impacts sociaux </a:t>
            </a:r>
          </a:p>
          <a:p>
            <a:pPr lvl="2">
              <a:buClr>
                <a:srgbClr val="FF0000"/>
              </a:buClr>
            </a:pPr>
            <a:r>
              <a:rPr lang="fr-FR" sz="2400" b="1" dirty="0">
                <a:solidFill>
                  <a:schemeClr val="accent5">
                    <a:lumMod val="50000"/>
                  </a:schemeClr>
                </a:solidFill>
              </a:rPr>
              <a:t>	- </a:t>
            </a:r>
            <a:r>
              <a:rPr lang="fr-FR" sz="2400" dirty="0">
                <a:solidFill>
                  <a:schemeClr val="accent5">
                    <a:lumMod val="50000"/>
                  </a:schemeClr>
                </a:solidFill>
              </a:rPr>
              <a:t>Contribution à la construction du centre de santé et de l’école.</a:t>
            </a:r>
          </a:p>
          <a:p>
            <a:pPr lvl="2">
              <a:buClr>
                <a:srgbClr val="FF0000"/>
              </a:buClr>
            </a:pPr>
            <a:r>
              <a:rPr lang="fr-FR" sz="2400" dirty="0">
                <a:solidFill>
                  <a:schemeClr val="accent5">
                    <a:lumMod val="50000"/>
                  </a:schemeClr>
                </a:solidFill>
              </a:rPr>
              <a:t>	- Promotion de la femme planteur de cacao.</a:t>
            </a:r>
          </a:p>
          <a:p>
            <a:pPr lvl="2">
              <a:buClr>
                <a:srgbClr val="FF0000"/>
              </a:buClr>
            </a:pPr>
            <a:r>
              <a:rPr lang="fr-FR" sz="2400" dirty="0">
                <a:solidFill>
                  <a:schemeClr val="accent5">
                    <a:lumMod val="50000"/>
                  </a:schemeClr>
                </a:solidFill>
              </a:rPr>
              <a:t>	- Préservation de la santé face aux effets néfastes des produits chimiques.</a:t>
            </a:r>
          </a:p>
        </p:txBody>
      </p:sp>
      <p:sp>
        <p:nvSpPr>
          <p:cNvPr id="12" name="ZoneTexte 11">
            <a:extLst>
              <a:ext uri="{FF2B5EF4-FFF2-40B4-BE49-F238E27FC236}">
                <a16:creationId xmlns:a16="http://schemas.microsoft.com/office/drawing/2014/main" id="{5C92B310-17D0-47E8-BA05-2A7ED43B0FED}"/>
              </a:ext>
            </a:extLst>
          </p:cNvPr>
          <p:cNvSpPr txBox="1"/>
          <p:nvPr/>
        </p:nvSpPr>
        <p:spPr>
          <a:xfrm>
            <a:off x="7422805" y="6442232"/>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5" name="Espace réservé du pied de page 4">
            <a:extLst>
              <a:ext uri="{FF2B5EF4-FFF2-40B4-BE49-F238E27FC236}">
                <a16:creationId xmlns:a16="http://schemas.microsoft.com/office/drawing/2014/main" id="{D4C45C72-E0BC-42E4-A6A2-F3DD6FA60BF4}"/>
              </a:ext>
            </a:extLst>
          </p:cNvPr>
          <p:cNvSpPr>
            <a:spLocks noGrp="1"/>
          </p:cNvSpPr>
          <p:nvPr>
            <p:ph type="ftr" sz="quarter" idx="11"/>
          </p:nvPr>
        </p:nvSpPr>
        <p:spPr/>
        <p:txBody>
          <a:bodyPr/>
          <a:lstStyle/>
          <a:p>
            <a:r>
              <a:rPr lang="fr-FR" sz="2000" dirty="0">
                <a:solidFill>
                  <a:srgbClr val="002060"/>
                </a:solidFill>
              </a:rPr>
              <a:t>11</a:t>
            </a:r>
          </a:p>
        </p:txBody>
      </p:sp>
      <p:grpSp>
        <p:nvGrpSpPr>
          <p:cNvPr id="4" name="Groupe 3">
            <a:extLst>
              <a:ext uri="{FF2B5EF4-FFF2-40B4-BE49-F238E27FC236}">
                <a16:creationId xmlns:a16="http://schemas.microsoft.com/office/drawing/2014/main" id="{6D3004E7-4C6E-46DC-B118-F6F4A09373EB}"/>
              </a:ext>
            </a:extLst>
          </p:cNvPr>
          <p:cNvGrpSpPr/>
          <p:nvPr/>
        </p:nvGrpSpPr>
        <p:grpSpPr>
          <a:xfrm>
            <a:off x="9703558" y="242614"/>
            <a:ext cx="2099527" cy="1053922"/>
            <a:chOff x="9703558" y="242614"/>
            <a:chExt cx="2099527" cy="1053922"/>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40387" y="256265"/>
              <a:ext cx="1762698" cy="1040271"/>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71432"/>
                <a:ext cx="534080" cy="427690"/>
              </a:xfrm>
              <a:prstGeom prst="rect">
                <a:avLst/>
              </a:prstGeom>
            </p:spPr>
          </p:pic>
        </p:grpSp>
        <p:pic>
          <p:nvPicPr>
            <p:cNvPr id="11" name="Image 10">
              <a:extLst>
                <a:ext uri="{FF2B5EF4-FFF2-40B4-BE49-F238E27FC236}">
                  <a16:creationId xmlns:a16="http://schemas.microsoft.com/office/drawing/2014/main" id="{B58D5CF4-8A28-4EB0-8B66-03A4BCED5E9D}"/>
                </a:ext>
              </a:extLst>
            </p:cNvPr>
            <p:cNvPicPr>
              <a:picLocks noChangeAspect="1"/>
            </p:cNvPicPr>
            <p:nvPr/>
          </p:nvPicPr>
          <p:blipFill>
            <a:blip r:embed="rId5"/>
            <a:stretch>
              <a:fillRect/>
            </a:stretch>
          </p:blipFill>
          <p:spPr>
            <a:xfrm rot="16200000">
              <a:off x="9340664" y="605508"/>
              <a:ext cx="1035319" cy="309532"/>
            </a:xfrm>
            <a:prstGeom prst="rect">
              <a:avLst/>
            </a:prstGeom>
          </p:spPr>
        </p:pic>
      </p:grpSp>
    </p:spTree>
    <p:extLst>
      <p:ext uri="{BB962C8B-B14F-4D97-AF65-F5344CB8AC3E}">
        <p14:creationId xmlns:p14="http://schemas.microsoft.com/office/powerpoint/2010/main" val="1807472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38538" y="108390"/>
            <a:ext cx="11714923"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50575" y="232000"/>
            <a:ext cx="9020972" cy="1117545"/>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IMPACTS SUR L’ENSEMBLE DE LA FILIÈRE CACAO BIO</a:t>
            </a:r>
          </a:p>
          <a:p>
            <a:pPr defTabSz="995432"/>
            <a:r>
              <a:rPr lang="fr-FR" sz="3200" b="1" dirty="0">
                <a:solidFill>
                  <a:srgbClr val="002060"/>
                </a:solidFill>
                <a:latin typeface="+mn-lt"/>
              </a:rPr>
              <a:t> EN CÔTE D’IVOIRE</a:t>
            </a:r>
            <a:endParaRPr lang="fr-FR" sz="2800" b="1" dirty="0">
              <a:solidFill>
                <a:schemeClr val="accent5">
                  <a:lumMod val="50000"/>
                </a:schemeClr>
              </a:solidFill>
              <a:latin typeface="+mn-lt"/>
            </a:endParaRPr>
          </a:p>
          <a:p>
            <a:pPr algn="l" defTabSz="995432"/>
            <a:r>
              <a:rPr lang="fr-FR" sz="2400" b="1" i="1" dirty="0">
                <a:solidFill>
                  <a:schemeClr val="accent5">
                    <a:lumMod val="50000"/>
                  </a:schemeClr>
                </a:solidFill>
                <a:latin typeface="+mn-lt"/>
              </a:rPr>
              <a:t>   </a:t>
            </a:r>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450574" y="1992580"/>
            <a:ext cx="11339255" cy="4362733"/>
          </a:xfrm>
          <a:prstGeom prst="rect">
            <a:avLst/>
          </a:prstGeom>
          <a:solidFill>
            <a:schemeClr val="accent6">
              <a:lumMod val="20000"/>
              <a:lumOff val="80000"/>
            </a:schemeClr>
          </a:solidFill>
        </p:spPr>
        <p:txBody>
          <a:bodyPr wrap="square" rtlCol="0">
            <a:spAutoFit/>
          </a:bodyPr>
          <a:lstStyle/>
          <a:p>
            <a:pPr lvl="2">
              <a:buClr>
                <a:srgbClr val="FF0000"/>
              </a:buClr>
            </a:pPr>
            <a:r>
              <a:rPr lang="fr-FR" sz="1100" b="1" dirty="0">
                <a:solidFill>
                  <a:schemeClr val="accent5">
                    <a:lumMod val="50000"/>
                  </a:schemeClr>
                </a:solidFill>
              </a:rPr>
              <a:t> </a:t>
            </a: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Impact haute qualité du produit sur le marché </a:t>
            </a:r>
          </a:p>
          <a:p>
            <a:pPr>
              <a:buClr>
                <a:srgbClr val="FF0000"/>
              </a:buClr>
            </a:pPr>
            <a:endParaRPr lang="fr-FR" sz="800" b="1" dirty="0">
              <a:solidFill>
                <a:schemeClr val="accent5">
                  <a:lumMod val="50000"/>
                </a:schemeClr>
              </a:solidFill>
            </a:endParaRPr>
          </a:p>
          <a:p>
            <a:pPr>
              <a:buClr>
                <a:srgbClr val="FF0000"/>
              </a:buClr>
            </a:pPr>
            <a:r>
              <a:rPr lang="fr-FR" sz="2000" dirty="0">
                <a:solidFill>
                  <a:schemeClr val="accent5">
                    <a:lumMod val="50000"/>
                  </a:schemeClr>
                </a:solidFill>
              </a:rPr>
              <a:t>	 </a:t>
            </a:r>
            <a:r>
              <a:rPr lang="fr-FR" sz="2000" b="1" dirty="0">
                <a:solidFill>
                  <a:schemeClr val="accent5">
                    <a:lumMod val="50000"/>
                  </a:schemeClr>
                </a:solidFill>
              </a:rPr>
              <a:t>- </a:t>
            </a:r>
            <a:r>
              <a:rPr lang="fr-FR" sz="2400" dirty="0">
                <a:solidFill>
                  <a:schemeClr val="accent5">
                    <a:lumMod val="50000"/>
                  </a:schemeClr>
                </a:solidFill>
              </a:rPr>
              <a:t>Arrivée massive sur le marché international de cacao bio pose un problème aux 		   grands chocolatiers acheteurs:</a:t>
            </a:r>
          </a:p>
          <a:p>
            <a:pPr>
              <a:buClr>
                <a:srgbClr val="FF0000"/>
              </a:buClr>
            </a:pPr>
            <a:r>
              <a:rPr lang="fr-FR" sz="2400" dirty="0">
                <a:solidFill>
                  <a:schemeClr val="accent5">
                    <a:lumMod val="50000"/>
                  </a:schemeClr>
                </a:solidFill>
              </a:rPr>
              <a:t>	</a:t>
            </a:r>
            <a:r>
              <a:rPr lang="fr-FR" sz="2400" b="1" dirty="0">
                <a:solidFill>
                  <a:schemeClr val="accent5">
                    <a:lumMod val="50000"/>
                  </a:schemeClr>
                </a:solidFill>
              </a:rPr>
              <a:t> - </a:t>
            </a:r>
            <a:r>
              <a:rPr lang="fr-FR" sz="2400" dirty="0">
                <a:solidFill>
                  <a:schemeClr val="accent5">
                    <a:lumMod val="50000"/>
                  </a:schemeClr>
                </a:solidFill>
              </a:rPr>
              <a:t>un coût élevé de la matière première, pas encore beaucoup de débouchés,	</a:t>
            </a:r>
            <a:br>
              <a:rPr lang="fr-FR" sz="2400" dirty="0">
                <a:solidFill>
                  <a:schemeClr val="accent5">
                    <a:lumMod val="50000"/>
                  </a:schemeClr>
                </a:solidFill>
              </a:rPr>
            </a:br>
            <a:r>
              <a:rPr lang="fr-FR" sz="2400" dirty="0">
                <a:solidFill>
                  <a:schemeClr val="accent5">
                    <a:lumMod val="50000"/>
                  </a:schemeClr>
                </a:solidFill>
              </a:rPr>
              <a:t>	</a:t>
            </a:r>
            <a:r>
              <a:rPr lang="fr-FR" sz="2400" b="1" dirty="0">
                <a:solidFill>
                  <a:schemeClr val="accent5">
                    <a:lumMod val="50000"/>
                  </a:schemeClr>
                </a:solidFill>
              </a:rPr>
              <a:t> - </a:t>
            </a:r>
            <a:r>
              <a:rPr lang="fr-FR" sz="2400" dirty="0">
                <a:solidFill>
                  <a:schemeClr val="accent5">
                    <a:lumMod val="50000"/>
                  </a:schemeClr>
                </a:solidFill>
              </a:rPr>
              <a:t>un risque pour eux d’exigence futur incontournable des consommateurs 		   européens et américains.</a:t>
            </a:r>
          </a:p>
          <a:p>
            <a:pPr>
              <a:buClr>
                <a:srgbClr val="FF0000"/>
              </a:buClr>
            </a:pPr>
            <a:endParaRPr lang="fr-FR" sz="1050" b="1" dirty="0">
              <a:solidFill>
                <a:schemeClr val="accent5">
                  <a:lumMod val="50000"/>
                </a:schemeClr>
              </a:solidFill>
            </a:endParaRP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Impact haute qualité du produit à l’échelle du producteur</a:t>
            </a:r>
          </a:p>
          <a:p>
            <a:pPr lvl="2">
              <a:buClr>
                <a:srgbClr val="FF0000"/>
              </a:buClr>
            </a:pPr>
            <a:endParaRPr lang="fr-FR" sz="800" b="1" dirty="0">
              <a:solidFill>
                <a:schemeClr val="accent5">
                  <a:lumMod val="50000"/>
                </a:schemeClr>
              </a:solidFill>
            </a:endParaRPr>
          </a:p>
          <a:p>
            <a:pPr>
              <a:buClr>
                <a:srgbClr val="FF0000"/>
              </a:buClr>
            </a:pPr>
            <a:r>
              <a:rPr lang="fr-FR" sz="2400" dirty="0">
                <a:solidFill>
                  <a:schemeClr val="accent5">
                    <a:lumMod val="50000"/>
                  </a:schemeClr>
                </a:solidFill>
              </a:rPr>
              <a:t>	Le risque de mévente du cacao Bio</a:t>
            </a:r>
          </a:p>
          <a:p>
            <a:pPr>
              <a:buClr>
                <a:srgbClr val="FF0000"/>
              </a:buClr>
            </a:pPr>
            <a:r>
              <a:rPr lang="fr-FR" sz="2400" dirty="0">
                <a:solidFill>
                  <a:schemeClr val="accent5">
                    <a:lumMod val="50000"/>
                  </a:schemeClr>
                </a:solidFill>
              </a:rPr>
              <a:t> 	Ex: </a:t>
            </a:r>
            <a:r>
              <a:rPr lang="fr-FR" sz="2400" dirty="0" err="1">
                <a:solidFill>
                  <a:schemeClr val="accent5">
                    <a:lumMod val="50000"/>
                  </a:schemeClr>
                </a:solidFill>
              </a:rPr>
              <a:t>Ethiquable</a:t>
            </a:r>
            <a:r>
              <a:rPr lang="fr-FR" sz="2400" dirty="0">
                <a:solidFill>
                  <a:schemeClr val="accent5">
                    <a:lumMod val="50000"/>
                  </a:schemeClr>
                </a:solidFill>
              </a:rPr>
              <a:t> s’engage à acheter 200t de cacao Bio à l’ouverture de la dernière 	campagne agricole en novembre 2022 et finalement n’en achète que 120t </a:t>
            </a:r>
          </a:p>
        </p:txBody>
      </p:sp>
      <p:sp>
        <p:nvSpPr>
          <p:cNvPr id="12" name="ZoneTexte 11">
            <a:extLst>
              <a:ext uri="{FF2B5EF4-FFF2-40B4-BE49-F238E27FC236}">
                <a16:creationId xmlns:a16="http://schemas.microsoft.com/office/drawing/2014/main" id="{1E98BD3C-C275-4323-A192-E6062A2BABD9}"/>
              </a:ext>
            </a:extLst>
          </p:cNvPr>
          <p:cNvSpPr txBox="1"/>
          <p:nvPr/>
        </p:nvSpPr>
        <p:spPr>
          <a:xfrm>
            <a:off x="7356547" y="6450636"/>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7" name="ZoneTexte 6">
            <a:extLst>
              <a:ext uri="{FF2B5EF4-FFF2-40B4-BE49-F238E27FC236}">
                <a16:creationId xmlns:a16="http://schemas.microsoft.com/office/drawing/2014/main" id="{135A3220-A365-4F82-941B-D364DAD1589A}"/>
              </a:ext>
            </a:extLst>
          </p:cNvPr>
          <p:cNvSpPr txBox="1"/>
          <p:nvPr/>
        </p:nvSpPr>
        <p:spPr>
          <a:xfrm>
            <a:off x="1269242" y="1413190"/>
            <a:ext cx="4826758" cy="800219"/>
          </a:xfrm>
          <a:prstGeom prst="rect">
            <a:avLst/>
          </a:prstGeom>
          <a:noFill/>
        </p:spPr>
        <p:txBody>
          <a:bodyPr wrap="square" rtlCol="0">
            <a:spAutoFit/>
          </a:bodyPr>
          <a:lstStyle/>
          <a:p>
            <a:r>
              <a:rPr lang="fr-FR" sz="2800" b="1" i="1" dirty="0">
                <a:solidFill>
                  <a:schemeClr val="accent5">
                    <a:lumMod val="50000"/>
                  </a:schemeClr>
                </a:solidFill>
              </a:rPr>
              <a:t>Des effets contradictoires</a:t>
            </a:r>
          </a:p>
          <a:p>
            <a:endParaRPr lang="fr-FR" dirty="0"/>
          </a:p>
        </p:txBody>
      </p:sp>
      <p:sp>
        <p:nvSpPr>
          <p:cNvPr id="5" name="Espace réservé du pied de page 4">
            <a:extLst>
              <a:ext uri="{FF2B5EF4-FFF2-40B4-BE49-F238E27FC236}">
                <a16:creationId xmlns:a16="http://schemas.microsoft.com/office/drawing/2014/main" id="{014065E3-5EF2-469A-B711-2A0A4D157C35}"/>
              </a:ext>
            </a:extLst>
          </p:cNvPr>
          <p:cNvSpPr>
            <a:spLocks noGrp="1"/>
          </p:cNvSpPr>
          <p:nvPr>
            <p:ph type="ftr" sz="quarter" idx="11"/>
          </p:nvPr>
        </p:nvSpPr>
        <p:spPr/>
        <p:txBody>
          <a:bodyPr/>
          <a:lstStyle/>
          <a:p>
            <a:r>
              <a:rPr lang="fr-FR" sz="2000" dirty="0">
                <a:solidFill>
                  <a:srgbClr val="002060"/>
                </a:solidFill>
              </a:rPr>
              <a:t>12</a:t>
            </a:r>
          </a:p>
        </p:txBody>
      </p:sp>
      <p:grpSp>
        <p:nvGrpSpPr>
          <p:cNvPr id="4" name="Groupe 3">
            <a:extLst>
              <a:ext uri="{FF2B5EF4-FFF2-40B4-BE49-F238E27FC236}">
                <a16:creationId xmlns:a16="http://schemas.microsoft.com/office/drawing/2014/main" id="{FF0DC5E7-7D67-48B5-8D3A-F9CC84F521AA}"/>
              </a:ext>
            </a:extLst>
          </p:cNvPr>
          <p:cNvGrpSpPr/>
          <p:nvPr/>
        </p:nvGrpSpPr>
        <p:grpSpPr>
          <a:xfrm>
            <a:off x="9688613" y="258319"/>
            <a:ext cx="2101220" cy="1088751"/>
            <a:chOff x="9688613" y="258319"/>
            <a:chExt cx="2101220" cy="1088751"/>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27135" y="267070"/>
              <a:ext cx="1762698" cy="1080000"/>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71432"/>
                <a:ext cx="534080" cy="427690"/>
              </a:xfrm>
              <a:prstGeom prst="rect">
                <a:avLst/>
              </a:prstGeom>
            </p:spPr>
          </p:pic>
        </p:grpSp>
        <p:pic>
          <p:nvPicPr>
            <p:cNvPr id="13" name="Image 12">
              <a:extLst>
                <a:ext uri="{FF2B5EF4-FFF2-40B4-BE49-F238E27FC236}">
                  <a16:creationId xmlns:a16="http://schemas.microsoft.com/office/drawing/2014/main" id="{527AB35C-C9FF-4F98-A6B3-5943CEEEFD3E}"/>
                </a:ext>
              </a:extLst>
            </p:cNvPr>
            <p:cNvPicPr>
              <a:picLocks noChangeAspect="1"/>
            </p:cNvPicPr>
            <p:nvPr/>
          </p:nvPicPr>
          <p:blipFill>
            <a:blip r:embed="rId5"/>
            <a:stretch>
              <a:fillRect/>
            </a:stretch>
          </p:blipFill>
          <p:spPr>
            <a:xfrm rot="16200000">
              <a:off x="9309534" y="637398"/>
              <a:ext cx="1082158" cy="324000"/>
            </a:xfrm>
            <a:prstGeom prst="rect">
              <a:avLst/>
            </a:prstGeom>
          </p:spPr>
        </p:pic>
      </p:grpSp>
    </p:spTree>
    <p:extLst>
      <p:ext uri="{BB962C8B-B14F-4D97-AF65-F5344CB8AC3E}">
        <p14:creationId xmlns:p14="http://schemas.microsoft.com/office/powerpoint/2010/main" val="1321577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21644" y="220125"/>
            <a:ext cx="11633037" cy="6403582"/>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50162" y="338016"/>
            <a:ext cx="8843964" cy="111199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1800" b="1" dirty="0">
              <a:solidFill>
                <a:srgbClr val="002060"/>
              </a:solidFill>
              <a:latin typeface="+mn-lt"/>
            </a:endParaRPr>
          </a:p>
          <a:p>
            <a:pPr defTabSz="995432"/>
            <a:r>
              <a:rPr lang="fr-FR" sz="3200" b="1" dirty="0">
                <a:solidFill>
                  <a:srgbClr val="002060"/>
                </a:solidFill>
                <a:latin typeface="+mn-lt"/>
              </a:rPr>
              <a:t>CONCLUSION</a:t>
            </a:r>
          </a:p>
          <a:p>
            <a:pPr defTabSz="995432"/>
            <a:endParaRPr lang="fr-FR" sz="2800" b="1" dirty="0">
              <a:solidFill>
                <a:schemeClr val="accent5">
                  <a:lumMod val="50000"/>
                </a:schemeClr>
              </a:solidFill>
              <a:latin typeface="+mn-lt"/>
            </a:endParaRPr>
          </a:p>
          <a:p>
            <a:pPr algn="l" defTabSz="995432"/>
            <a:r>
              <a:rPr lang="fr-FR" sz="2400" b="1" i="1" dirty="0">
                <a:solidFill>
                  <a:schemeClr val="accent5">
                    <a:lumMod val="50000"/>
                  </a:schemeClr>
                </a:solidFill>
                <a:latin typeface="+mn-lt"/>
              </a:rPr>
              <a:t>   </a:t>
            </a:r>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437319" y="1951632"/>
            <a:ext cx="11174808" cy="4324261"/>
          </a:xfrm>
          <a:prstGeom prst="rect">
            <a:avLst/>
          </a:prstGeom>
          <a:solidFill>
            <a:schemeClr val="accent6">
              <a:lumMod val="20000"/>
              <a:lumOff val="80000"/>
            </a:schemeClr>
          </a:solidFill>
        </p:spPr>
        <p:txBody>
          <a:bodyPr wrap="square" rtlCol="0">
            <a:spAutoFit/>
          </a:bodyPr>
          <a:lstStyle/>
          <a:p>
            <a:pPr lvl="2">
              <a:lnSpc>
                <a:spcPct val="150000"/>
              </a:lnSpc>
              <a:buClr>
                <a:srgbClr val="FF0000"/>
              </a:buClr>
            </a:pPr>
            <a:endParaRPr lang="fr-FR" sz="2400" dirty="0">
              <a:solidFill>
                <a:schemeClr val="accent5">
                  <a:lumMod val="50000"/>
                </a:schemeClr>
              </a:solidFill>
            </a:endParaRPr>
          </a:p>
          <a:p>
            <a:pPr lvl="2">
              <a:lnSpc>
                <a:spcPct val="150000"/>
              </a:lnSpc>
              <a:buClr>
                <a:srgbClr val="FF0000"/>
              </a:buClr>
            </a:pPr>
            <a:r>
              <a:rPr lang="fr-FR" sz="2400" dirty="0">
                <a:solidFill>
                  <a:schemeClr val="accent5">
                    <a:lumMod val="50000"/>
                  </a:schemeClr>
                </a:solidFill>
              </a:rPr>
              <a:t>     Prise de conscience des producteurs à la préservation des terres </a:t>
            </a:r>
          </a:p>
          <a:p>
            <a:pPr lvl="2">
              <a:lnSpc>
                <a:spcPct val="150000"/>
              </a:lnSpc>
              <a:buClr>
                <a:srgbClr val="FF0000"/>
              </a:buClr>
            </a:pPr>
            <a:r>
              <a:rPr lang="fr-FR" sz="2400" dirty="0">
                <a:solidFill>
                  <a:schemeClr val="accent5">
                    <a:lumMod val="50000"/>
                  </a:schemeClr>
                </a:solidFill>
              </a:rPr>
              <a:t>     agricoles, de la santé populations (agriculteurs et consommateurs) </a:t>
            </a:r>
          </a:p>
          <a:p>
            <a:pPr lvl="2">
              <a:lnSpc>
                <a:spcPct val="150000"/>
              </a:lnSpc>
              <a:buClr>
                <a:srgbClr val="FF0000"/>
              </a:buClr>
            </a:pPr>
            <a:r>
              <a:rPr lang="fr-FR" sz="2400" dirty="0">
                <a:solidFill>
                  <a:schemeClr val="accent5">
                    <a:lumMod val="50000"/>
                  </a:schemeClr>
                </a:solidFill>
              </a:rPr>
              <a:t>     et à la protection de la biodiversité contre les pollutions liées à </a:t>
            </a:r>
          </a:p>
          <a:p>
            <a:pPr lvl="2">
              <a:lnSpc>
                <a:spcPct val="150000"/>
              </a:lnSpc>
              <a:buClr>
                <a:srgbClr val="FF0000"/>
              </a:buClr>
            </a:pPr>
            <a:r>
              <a:rPr lang="fr-FR" sz="2400" dirty="0">
                <a:solidFill>
                  <a:schemeClr val="accent5">
                    <a:lumMod val="50000"/>
                  </a:schemeClr>
                </a:solidFill>
              </a:rPr>
              <a:t>     l’usage des produits chimiques dans les plantations de cacao et</a:t>
            </a:r>
          </a:p>
          <a:p>
            <a:pPr lvl="2">
              <a:lnSpc>
                <a:spcPct val="150000"/>
              </a:lnSpc>
              <a:buClr>
                <a:srgbClr val="FF0000"/>
              </a:buClr>
            </a:pPr>
            <a:r>
              <a:rPr lang="fr-FR" sz="2400" dirty="0">
                <a:solidFill>
                  <a:schemeClr val="accent5">
                    <a:lumMod val="50000"/>
                  </a:schemeClr>
                </a:solidFill>
              </a:rPr>
              <a:t>     autres espaces de cultures.</a:t>
            </a: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1100" dirty="0">
              <a:solidFill>
                <a:schemeClr val="accent5">
                  <a:lumMod val="50000"/>
                </a:schemeClr>
              </a:solidFill>
            </a:endParaRPr>
          </a:p>
        </p:txBody>
      </p:sp>
      <p:sp>
        <p:nvSpPr>
          <p:cNvPr id="12" name="ZoneTexte 11">
            <a:extLst>
              <a:ext uri="{FF2B5EF4-FFF2-40B4-BE49-F238E27FC236}">
                <a16:creationId xmlns:a16="http://schemas.microsoft.com/office/drawing/2014/main" id="{1E98BD3C-C275-4323-A192-E6062A2BABD9}"/>
              </a:ext>
            </a:extLst>
          </p:cNvPr>
          <p:cNvSpPr txBox="1"/>
          <p:nvPr/>
        </p:nvSpPr>
        <p:spPr>
          <a:xfrm>
            <a:off x="7237279" y="6331320"/>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5" name="Espace réservé du pied de page 4">
            <a:extLst>
              <a:ext uri="{FF2B5EF4-FFF2-40B4-BE49-F238E27FC236}">
                <a16:creationId xmlns:a16="http://schemas.microsoft.com/office/drawing/2014/main" id="{800E61BC-2241-4665-8711-CB198A3E77A1}"/>
              </a:ext>
            </a:extLst>
          </p:cNvPr>
          <p:cNvSpPr>
            <a:spLocks noGrp="1"/>
          </p:cNvSpPr>
          <p:nvPr>
            <p:ph type="ftr" sz="quarter" idx="11"/>
          </p:nvPr>
        </p:nvSpPr>
        <p:spPr>
          <a:xfrm>
            <a:off x="4038600" y="6279923"/>
            <a:ext cx="4114800" cy="365125"/>
          </a:xfrm>
        </p:spPr>
        <p:txBody>
          <a:bodyPr/>
          <a:lstStyle/>
          <a:p>
            <a:r>
              <a:rPr lang="fr-FR" sz="2000" dirty="0">
                <a:solidFill>
                  <a:srgbClr val="002060"/>
                </a:solidFill>
              </a:rPr>
              <a:t>13</a:t>
            </a:r>
          </a:p>
        </p:txBody>
      </p:sp>
      <p:grpSp>
        <p:nvGrpSpPr>
          <p:cNvPr id="4" name="Groupe 3">
            <a:extLst>
              <a:ext uri="{FF2B5EF4-FFF2-40B4-BE49-F238E27FC236}">
                <a16:creationId xmlns:a16="http://schemas.microsoft.com/office/drawing/2014/main" id="{76EF3556-0B54-4650-A6B2-BCCDA76D5DBF}"/>
              </a:ext>
            </a:extLst>
          </p:cNvPr>
          <p:cNvGrpSpPr/>
          <p:nvPr/>
        </p:nvGrpSpPr>
        <p:grpSpPr>
          <a:xfrm>
            <a:off x="9497541" y="353855"/>
            <a:ext cx="2114586" cy="1096152"/>
            <a:chOff x="9497541" y="353855"/>
            <a:chExt cx="2114586" cy="1096152"/>
          </a:xfrm>
        </p:grpSpPr>
        <p:grpSp>
          <p:nvGrpSpPr>
            <p:cNvPr id="3" name="Groupe 2">
              <a:extLst>
                <a:ext uri="{FF2B5EF4-FFF2-40B4-BE49-F238E27FC236}">
                  <a16:creationId xmlns:a16="http://schemas.microsoft.com/office/drawing/2014/main" id="{3416FDD6-863B-4D45-A681-989E1745FE69}"/>
                </a:ext>
              </a:extLst>
            </p:cNvPr>
            <p:cNvGrpSpPr/>
            <p:nvPr/>
          </p:nvGrpSpPr>
          <p:grpSpPr>
            <a:xfrm>
              <a:off x="9849429" y="370007"/>
              <a:ext cx="1762698" cy="1080000"/>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71432"/>
                <a:ext cx="534080" cy="427690"/>
              </a:xfrm>
              <a:prstGeom prst="rect">
                <a:avLst/>
              </a:prstGeom>
            </p:spPr>
          </p:pic>
        </p:grpSp>
        <p:pic>
          <p:nvPicPr>
            <p:cNvPr id="11" name="Image 10">
              <a:extLst>
                <a:ext uri="{FF2B5EF4-FFF2-40B4-BE49-F238E27FC236}">
                  <a16:creationId xmlns:a16="http://schemas.microsoft.com/office/drawing/2014/main" id="{184055D5-C080-45E9-84B5-BA0B9F9B07FB}"/>
                </a:ext>
              </a:extLst>
            </p:cNvPr>
            <p:cNvPicPr>
              <a:picLocks noChangeAspect="1"/>
            </p:cNvPicPr>
            <p:nvPr/>
          </p:nvPicPr>
          <p:blipFill>
            <a:blip r:embed="rId5"/>
            <a:stretch>
              <a:fillRect/>
            </a:stretch>
          </p:blipFill>
          <p:spPr>
            <a:xfrm rot="16200000">
              <a:off x="9118462" y="732934"/>
              <a:ext cx="1082158" cy="324000"/>
            </a:xfrm>
            <a:prstGeom prst="rect">
              <a:avLst/>
            </a:prstGeom>
          </p:spPr>
        </p:pic>
      </p:grpSp>
    </p:spTree>
    <p:extLst>
      <p:ext uri="{BB962C8B-B14F-4D97-AF65-F5344CB8AC3E}">
        <p14:creationId xmlns:p14="http://schemas.microsoft.com/office/powerpoint/2010/main" val="2883435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27660" y="245252"/>
            <a:ext cx="11633037" cy="6403582"/>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88758" y="376868"/>
            <a:ext cx="8841714" cy="111199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2800" b="1" dirty="0">
              <a:solidFill>
                <a:schemeClr val="accent5">
                  <a:lumMod val="50000"/>
                </a:schemeClr>
              </a:solidFill>
              <a:latin typeface="+mn-lt"/>
            </a:endParaRPr>
          </a:p>
          <a:p>
            <a:pPr algn="l" defTabSz="995432"/>
            <a:r>
              <a:rPr lang="fr-FR" sz="2400" b="1" i="1" dirty="0">
                <a:solidFill>
                  <a:schemeClr val="accent5">
                    <a:lumMod val="50000"/>
                  </a:schemeClr>
                </a:solidFill>
                <a:latin typeface="+mn-lt"/>
              </a:rPr>
              <a:t>   </a:t>
            </a:r>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437319" y="1951632"/>
            <a:ext cx="11174808" cy="4339650"/>
          </a:xfrm>
          <a:prstGeom prst="rect">
            <a:avLst/>
          </a:prstGeom>
          <a:solidFill>
            <a:schemeClr val="accent6">
              <a:lumMod val="20000"/>
              <a:lumOff val="80000"/>
            </a:schemeClr>
          </a:solidFill>
        </p:spPr>
        <p:txBody>
          <a:bodyPr wrap="square" rtlCol="0">
            <a:spAutoFit/>
          </a:bodyPr>
          <a:lstStyle/>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2400" dirty="0">
              <a:solidFill>
                <a:schemeClr val="accent5">
                  <a:lumMod val="50000"/>
                </a:schemeClr>
              </a:solidFill>
            </a:endParaRPr>
          </a:p>
          <a:p>
            <a:pPr lvl="2">
              <a:buClr>
                <a:srgbClr val="FF0000"/>
              </a:buClr>
            </a:pPr>
            <a:endParaRPr lang="fr-FR" sz="1100" dirty="0">
              <a:solidFill>
                <a:schemeClr val="accent5">
                  <a:lumMod val="50000"/>
                </a:schemeClr>
              </a:solidFill>
            </a:endParaRPr>
          </a:p>
        </p:txBody>
      </p:sp>
      <p:sp>
        <p:nvSpPr>
          <p:cNvPr id="12" name="ZoneTexte 11">
            <a:extLst>
              <a:ext uri="{FF2B5EF4-FFF2-40B4-BE49-F238E27FC236}">
                <a16:creationId xmlns:a16="http://schemas.microsoft.com/office/drawing/2014/main" id="{1E98BD3C-C275-4323-A192-E6062A2BABD9}"/>
              </a:ext>
            </a:extLst>
          </p:cNvPr>
          <p:cNvSpPr txBox="1"/>
          <p:nvPr/>
        </p:nvSpPr>
        <p:spPr>
          <a:xfrm>
            <a:off x="7237279" y="6359456"/>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pic>
        <p:nvPicPr>
          <p:cNvPr id="2050" name="Picture 2" descr="La participation des Femmes Rurales dans la promotion de L'Artisanat dans  l'Ouest-Cameroun Par Menga Bernadette Présidente du Collectif des Femmes  Artisanes. - ppt video online télécharger">
            <a:extLst>
              <a:ext uri="{FF2B5EF4-FFF2-40B4-BE49-F238E27FC236}">
                <a16:creationId xmlns:a16="http://schemas.microsoft.com/office/drawing/2014/main" id="{E15DE1A8-43BC-4A11-A3BA-762EC9E30B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0493" y="2003884"/>
            <a:ext cx="5133003" cy="3844798"/>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pied de page 4">
            <a:extLst>
              <a:ext uri="{FF2B5EF4-FFF2-40B4-BE49-F238E27FC236}">
                <a16:creationId xmlns:a16="http://schemas.microsoft.com/office/drawing/2014/main" id="{800E61BC-2241-4665-8711-CB198A3E77A1}"/>
              </a:ext>
            </a:extLst>
          </p:cNvPr>
          <p:cNvSpPr>
            <a:spLocks noGrp="1"/>
          </p:cNvSpPr>
          <p:nvPr>
            <p:ph type="ftr" sz="quarter" idx="11"/>
          </p:nvPr>
        </p:nvSpPr>
        <p:spPr>
          <a:xfrm>
            <a:off x="4038600" y="6279923"/>
            <a:ext cx="4114800" cy="365125"/>
          </a:xfrm>
        </p:spPr>
        <p:txBody>
          <a:bodyPr/>
          <a:lstStyle/>
          <a:p>
            <a:r>
              <a:rPr lang="fr-FR" sz="2000" dirty="0">
                <a:solidFill>
                  <a:srgbClr val="002060"/>
                </a:solidFill>
              </a:rPr>
              <a:t>14</a:t>
            </a:r>
          </a:p>
        </p:txBody>
      </p:sp>
      <p:grpSp>
        <p:nvGrpSpPr>
          <p:cNvPr id="4" name="Groupe 3">
            <a:extLst>
              <a:ext uri="{FF2B5EF4-FFF2-40B4-BE49-F238E27FC236}">
                <a16:creationId xmlns:a16="http://schemas.microsoft.com/office/drawing/2014/main" id="{1247422A-A820-478F-B2EC-2D95B0C2B62A}"/>
              </a:ext>
            </a:extLst>
          </p:cNvPr>
          <p:cNvGrpSpPr/>
          <p:nvPr/>
        </p:nvGrpSpPr>
        <p:grpSpPr>
          <a:xfrm>
            <a:off x="9524837" y="353855"/>
            <a:ext cx="2054368" cy="1097575"/>
            <a:chOff x="9729557" y="353855"/>
            <a:chExt cx="2054368" cy="1097575"/>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21227" y="365312"/>
              <a:ext cx="1762698" cy="1086118"/>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3"/>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4"/>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5"/>
              <a:stretch>
                <a:fillRect/>
              </a:stretch>
            </p:blipFill>
            <p:spPr>
              <a:xfrm>
                <a:off x="10901361" y="471432"/>
                <a:ext cx="534080" cy="427690"/>
              </a:xfrm>
              <a:prstGeom prst="rect">
                <a:avLst/>
              </a:prstGeom>
            </p:spPr>
          </p:pic>
        </p:grpSp>
        <p:pic>
          <p:nvPicPr>
            <p:cNvPr id="13" name="Image 12">
              <a:extLst>
                <a:ext uri="{FF2B5EF4-FFF2-40B4-BE49-F238E27FC236}">
                  <a16:creationId xmlns:a16="http://schemas.microsoft.com/office/drawing/2014/main" id="{A72877DA-495B-4AFC-9DF0-5BE37F876766}"/>
                </a:ext>
              </a:extLst>
            </p:cNvPr>
            <p:cNvPicPr>
              <a:picLocks noChangeAspect="1"/>
            </p:cNvPicPr>
            <p:nvPr/>
          </p:nvPicPr>
          <p:blipFill>
            <a:blip r:embed="rId6"/>
            <a:stretch>
              <a:fillRect/>
            </a:stretch>
          </p:blipFill>
          <p:spPr>
            <a:xfrm rot="16200000">
              <a:off x="9350478" y="732934"/>
              <a:ext cx="1082158" cy="324000"/>
            </a:xfrm>
            <a:prstGeom prst="rect">
              <a:avLst/>
            </a:prstGeom>
          </p:spPr>
        </p:pic>
      </p:grpSp>
    </p:spTree>
    <p:extLst>
      <p:ext uri="{BB962C8B-B14F-4D97-AF65-F5344CB8AC3E}">
        <p14:creationId xmlns:p14="http://schemas.microsoft.com/office/powerpoint/2010/main" val="255858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78"/>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22306" y="216035"/>
            <a:ext cx="11327618" cy="6187928"/>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p:txBody>
      </p:sp>
      <p:grpSp>
        <p:nvGrpSpPr>
          <p:cNvPr id="3" name="Groupe 2">
            <a:extLst>
              <a:ext uri="{FF2B5EF4-FFF2-40B4-BE49-F238E27FC236}">
                <a16:creationId xmlns:a16="http://schemas.microsoft.com/office/drawing/2014/main" id="{3416FDD6-863B-4D45-A681-989E1745FE69}"/>
              </a:ext>
            </a:extLst>
          </p:cNvPr>
          <p:cNvGrpSpPr/>
          <p:nvPr/>
        </p:nvGrpSpPr>
        <p:grpSpPr>
          <a:xfrm>
            <a:off x="10607039" y="306000"/>
            <a:ext cx="1027117" cy="504000"/>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84746"/>
              <a:ext cx="534080" cy="427690"/>
            </a:xfrm>
            <a:prstGeom prst="rect">
              <a:avLst/>
            </a:prstGeom>
          </p:spPr>
        </p:pic>
      </p:grpSp>
      <p:sp>
        <p:nvSpPr>
          <p:cNvPr id="4" name="Espace réservé du pied de page 3">
            <a:extLst>
              <a:ext uri="{FF2B5EF4-FFF2-40B4-BE49-F238E27FC236}">
                <a16:creationId xmlns:a16="http://schemas.microsoft.com/office/drawing/2014/main" id="{3DBEC77B-F5B8-4F65-9A77-954B106882A9}"/>
              </a:ext>
            </a:extLst>
          </p:cNvPr>
          <p:cNvSpPr>
            <a:spLocks noGrp="1"/>
          </p:cNvSpPr>
          <p:nvPr>
            <p:ph type="ftr" sz="quarter" idx="11"/>
          </p:nvPr>
        </p:nvSpPr>
        <p:spPr>
          <a:xfrm>
            <a:off x="4038600" y="6276840"/>
            <a:ext cx="4114800" cy="365125"/>
          </a:xfrm>
        </p:spPr>
        <p:txBody>
          <a:bodyPr/>
          <a:lstStyle/>
          <a:p>
            <a:r>
              <a:rPr lang="fr-FR" sz="2000" dirty="0">
                <a:solidFill>
                  <a:srgbClr val="002060"/>
                </a:solidFill>
              </a:rPr>
              <a:t>2</a:t>
            </a:r>
          </a:p>
        </p:txBody>
      </p:sp>
      <p:sp>
        <p:nvSpPr>
          <p:cNvPr id="8" name="ZoneTexte 7">
            <a:extLst>
              <a:ext uri="{FF2B5EF4-FFF2-40B4-BE49-F238E27FC236}">
                <a16:creationId xmlns:a16="http://schemas.microsoft.com/office/drawing/2014/main" id="{E9CC2A26-110E-4118-B7DF-5DBB06D5540D}"/>
              </a:ext>
            </a:extLst>
          </p:cNvPr>
          <p:cNvSpPr txBox="1"/>
          <p:nvPr/>
        </p:nvSpPr>
        <p:spPr>
          <a:xfrm>
            <a:off x="731397" y="1283464"/>
            <a:ext cx="1860624" cy="1938992"/>
          </a:xfrm>
          <a:prstGeom prst="rect">
            <a:avLst/>
          </a:prstGeom>
          <a:noFill/>
        </p:spPr>
        <p:txBody>
          <a:bodyPr wrap="square" rtlCol="0">
            <a:spAutoFit/>
          </a:bodyPr>
          <a:lstStyle/>
          <a:p>
            <a:r>
              <a:rPr lang="fr-FR" sz="2400" dirty="0">
                <a:solidFill>
                  <a:srgbClr val="002060"/>
                </a:solidFill>
              </a:rPr>
              <a:t>Localisation de la zone d’étude: le département de </a:t>
            </a:r>
            <a:r>
              <a:rPr lang="fr-FR" sz="2400" dirty="0" err="1">
                <a:solidFill>
                  <a:srgbClr val="002060"/>
                </a:solidFill>
              </a:rPr>
              <a:t>Tiassalé</a:t>
            </a:r>
            <a:endParaRPr lang="fr-FR" sz="2400" dirty="0">
              <a:solidFill>
                <a:srgbClr val="002060"/>
              </a:solidFill>
            </a:endParaRPr>
          </a:p>
        </p:txBody>
      </p:sp>
      <p:pic>
        <p:nvPicPr>
          <p:cNvPr id="1026" name="Picture 2" descr="Localisation du département de Tiassalé S'agissant du relief, le département de Tiassalé est constitué de plateau peu accidenté. Il est caractérisé par de chaînes collinaires localisées dans la Sous-préfecture de Tiassalé et Gbolouville. Dans la partie Nord de ce département, l'on rencontre quelques collines isolées à M'Brimbo séparant la forêt du Sud et la savane du centre. De cette pénéplaine, il émerge dans l'espace de Binao, une colline appelée en langue locale « Boudjéssou », d'une altitude d'environ 700 mètres. Aussi existe-t-il des affleurements rocheux constitués de mégalithes localisés respectivement dans les localités de Boussoué, Bodo et Nanan Yassouakro. Le département de Tiassalé jouit d'un climat tropical, chaud et humide s'articulant en deux saisons : la saison sèche et la saison des pluies. La température moyenne annuelle est d'environ 26°C. En général, la saison sèche s'étend de novembre à avril, tandis que la saison des pluies, de mai à octobre. Cependant, il pleut davantage dans la partie sud que dans le nord.">
            <a:extLst>
              <a:ext uri="{FF2B5EF4-FFF2-40B4-BE49-F238E27FC236}">
                <a16:creationId xmlns:a16="http://schemas.microsoft.com/office/drawing/2014/main" id="{D95B7B59-ECD8-4650-83D4-B9D813073D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9260" y="292834"/>
            <a:ext cx="7444473" cy="5868000"/>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A92070A4-20C3-4476-A6D4-5BABF782E6AD}"/>
              </a:ext>
            </a:extLst>
          </p:cNvPr>
          <p:cNvSpPr txBox="1"/>
          <p:nvPr/>
        </p:nvSpPr>
        <p:spPr>
          <a:xfrm>
            <a:off x="7337358" y="636422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pic>
        <p:nvPicPr>
          <p:cNvPr id="13" name="Image 12">
            <a:extLst>
              <a:ext uri="{FF2B5EF4-FFF2-40B4-BE49-F238E27FC236}">
                <a16:creationId xmlns:a16="http://schemas.microsoft.com/office/drawing/2014/main" id="{2648DC41-1DF4-480D-9A26-9F9E873948C7}"/>
              </a:ext>
            </a:extLst>
          </p:cNvPr>
          <p:cNvPicPr>
            <a:picLocks noChangeAspect="1"/>
          </p:cNvPicPr>
          <p:nvPr/>
        </p:nvPicPr>
        <p:blipFill>
          <a:blip r:embed="rId6"/>
          <a:stretch>
            <a:fillRect/>
          </a:stretch>
        </p:blipFill>
        <p:spPr>
          <a:xfrm rot="16200000">
            <a:off x="10309701" y="471449"/>
            <a:ext cx="480958" cy="144000"/>
          </a:xfrm>
          <a:prstGeom prst="rect">
            <a:avLst/>
          </a:prstGeom>
        </p:spPr>
      </p:pic>
      <p:sp>
        <p:nvSpPr>
          <p:cNvPr id="2" name="Rectangle 1">
            <a:extLst>
              <a:ext uri="{FF2B5EF4-FFF2-40B4-BE49-F238E27FC236}">
                <a16:creationId xmlns:a16="http://schemas.microsoft.com/office/drawing/2014/main" id="{6617233F-E1A8-4E8D-981F-BD3D00719001}"/>
              </a:ext>
            </a:extLst>
          </p:cNvPr>
          <p:cNvSpPr/>
          <p:nvPr/>
        </p:nvSpPr>
        <p:spPr>
          <a:xfrm>
            <a:off x="2656327" y="6095005"/>
            <a:ext cx="6917278" cy="249684"/>
          </a:xfrm>
          <a:prstGeom prst="rect">
            <a:avLst/>
          </a:prstGeom>
        </p:spPr>
        <p:txBody>
          <a:bodyPr wrap="none">
            <a:spAutoFit/>
          </a:bodyPr>
          <a:lstStyle/>
          <a:p>
            <a:pPr>
              <a:lnSpc>
                <a:spcPct val="107000"/>
              </a:lnSpc>
              <a:spcAft>
                <a:spcPts val="800"/>
              </a:spcAft>
            </a:pPr>
            <a:r>
              <a:rPr lang="fr-FR" sz="1000" i="1"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xmlns="" val="tx"/>
                    </a:ext>
                  </a:extLst>
                </a:hlinkClick>
              </a:rPr>
              <a:t>Source:               Localisation du département de </a:t>
            </a:r>
            <a:r>
              <a:rPr lang="fr-FR" sz="1000" i="1"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xmlns="" val="tx"/>
                    </a:ext>
                  </a:extLst>
                </a:hlinkClick>
              </a:rPr>
              <a:t>Tiassalé</a:t>
            </a:r>
            <a:r>
              <a:rPr lang="fr-FR" sz="1000" i="1"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xmlns="" val="tx"/>
                    </a:ext>
                  </a:extLst>
                </a:hlinkClick>
              </a:rPr>
              <a:t> S'agissant du relief, le... | Download Scientific Diagram (researchgate.net)</a:t>
            </a:r>
            <a:endParaRPr lang="fr-F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7070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78"/>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61890" y="2047355"/>
            <a:ext cx="11268220" cy="4056347"/>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3200" b="1" dirty="0">
              <a:solidFill>
                <a:schemeClr val="accent5">
                  <a:lumMod val="50000"/>
                </a:schemeClr>
              </a:solidFill>
              <a:latin typeface="+mn-lt"/>
            </a:endParaRPr>
          </a:p>
          <a:p>
            <a:pPr marL="457200" indent="-457200" defTabSz="995432">
              <a:lnSpc>
                <a:spcPct val="150000"/>
              </a:lnSpc>
              <a:buClr>
                <a:srgbClr val="FF0000"/>
              </a:buClr>
              <a:buFont typeface="Wingdings" panose="05000000000000000000" pitchFamily="2" charset="2"/>
              <a:buChar char="v"/>
            </a:pPr>
            <a:r>
              <a:rPr lang="fr-FR" sz="3200" b="1" dirty="0">
                <a:solidFill>
                  <a:schemeClr val="accent5">
                    <a:lumMod val="50000"/>
                  </a:schemeClr>
                </a:solidFill>
                <a:latin typeface="+mn-lt"/>
              </a:rPr>
              <a:t> Problématique</a:t>
            </a:r>
          </a:p>
          <a:p>
            <a:pPr marL="457200" indent="-457200" defTabSz="995432">
              <a:lnSpc>
                <a:spcPct val="150000"/>
              </a:lnSpc>
              <a:buClr>
                <a:srgbClr val="FF0000"/>
              </a:buClr>
              <a:buFont typeface="Wingdings" panose="05000000000000000000" pitchFamily="2" charset="2"/>
              <a:buChar char="v"/>
            </a:pPr>
            <a:r>
              <a:rPr lang="fr-FR" sz="3200" b="1" dirty="0">
                <a:solidFill>
                  <a:schemeClr val="accent5">
                    <a:lumMod val="50000"/>
                  </a:schemeClr>
                </a:solidFill>
                <a:latin typeface="+mn-lt"/>
              </a:rPr>
              <a:t> Méthodologie</a:t>
            </a:r>
          </a:p>
        </p:txBody>
      </p:sp>
      <p:sp>
        <p:nvSpPr>
          <p:cNvPr id="4" name="Espace réservé du pied de page 3">
            <a:extLst>
              <a:ext uri="{FF2B5EF4-FFF2-40B4-BE49-F238E27FC236}">
                <a16:creationId xmlns:a16="http://schemas.microsoft.com/office/drawing/2014/main" id="{3DBEC77B-F5B8-4F65-9A77-954B106882A9}"/>
              </a:ext>
            </a:extLst>
          </p:cNvPr>
          <p:cNvSpPr>
            <a:spLocks noGrp="1"/>
          </p:cNvSpPr>
          <p:nvPr>
            <p:ph type="ftr" sz="quarter" idx="11"/>
          </p:nvPr>
        </p:nvSpPr>
        <p:spPr>
          <a:xfrm>
            <a:off x="4038600" y="6276840"/>
            <a:ext cx="4114800" cy="365125"/>
          </a:xfrm>
        </p:spPr>
        <p:txBody>
          <a:bodyPr/>
          <a:lstStyle/>
          <a:p>
            <a:r>
              <a:rPr lang="fr-FR" sz="2000" dirty="0">
                <a:solidFill>
                  <a:srgbClr val="002060"/>
                </a:solidFill>
              </a:rPr>
              <a:t>3</a:t>
            </a:r>
          </a:p>
        </p:txBody>
      </p:sp>
      <p:sp>
        <p:nvSpPr>
          <p:cNvPr id="12" name="ZoneTexte 11">
            <a:extLst>
              <a:ext uri="{FF2B5EF4-FFF2-40B4-BE49-F238E27FC236}">
                <a16:creationId xmlns:a16="http://schemas.microsoft.com/office/drawing/2014/main" id="{6AF7DB3B-0348-4E39-BA40-C42222B1D226}"/>
              </a:ext>
            </a:extLst>
          </p:cNvPr>
          <p:cNvSpPr txBox="1"/>
          <p:nvPr/>
        </p:nvSpPr>
        <p:spPr>
          <a:xfrm>
            <a:off x="7337358" y="636422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13" name="Title 11">
            <a:extLst>
              <a:ext uri="{FF2B5EF4-FFF2-40B4-BE49-F238E27FC236}">
                <a16:creationId xmlns:a16="http://schemas.microsoft.com/office/drawing/2014/main" id="{EBDB2133-5959-412A-9F22-B7D8F0D13DE4}"/>
              </a:ext>
            </a:extLst>
          </p:cNvPr>
          <p:cNvSpPr txBox="1"/>
          <p:nvPr/>
        </p:nvSpPr>
        <p:spPr>
          <a:xfrm>
            <a:off x="504963" y="334584"/>
            <a:ext cx="8911992" cy="112122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2000" b="1" dirty="0">
              <a:solidFill>
                <a:srgbClr val="002060"/>
              </a:solidFill>
              <a:latin typeface="+mn-lt"/>
            </a:endParaRPr>
          </a:p>
          <a:p>
            <a:pPr defTabSz="995432"/>
            <a:r>
              <a:rPr lang="fr-FR" sz="3200" b="1" dirty="0">
                <a:solidFill>
                  <a:srgbClr val="002060"/>
                </a:solidFill>
                <a:latin typeface="+mn-lt"/>
              </a:rPr>
              <a:t>		PLAN DE L’EXPOSE</a:t>
            </a: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srgbClr val="FF0000"/>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5D60A2AC-7B1E-4E15-A43A-C862D52FBBAB}"/>
              </a:ext>
            </a:extLst>
          </p:cNvPr>
          <p:cNvSpPr txBox="1"/>
          <p:nvPr/>
        </p:nvSpPr>
        <p:spPr>
          <a:xfrm>
            <a:off x="4548626" y="3892370"/>
            <a:ext cx="5345723" cy="754694"/>
          </a:xfrm>
          <a:prstGeom prst="rect">
            <a:avLst/>
          </a:prstGeom>
          <a:noFill/>
        </p:spPr>
        <p:txBody>
          <a:bodyPr wrap="square" rtlCol="0">
            <a:spAutoFit/>
          </a:bodyPr>
          <a:lstStyle/>
          <a:p>
            <a:pPr marL="457200" lvl="0" indent="-457200" defTabSz="995432">
              <a:lnSpc>
                <a:spcPct val="150000"/>
              </a:lnSpc>
              <a:buClr>
                <a:srgbClr val="FF0000"/>
              </a:buClr>
              <a:buFont typeface="Wingdings" panose="05000000000000000000" pitchFamily="2" charset="2"/>
              <a:buChar char="v"/>
            </a:pPr>
            <a:r>
              <a:rPr lang="fr-FR" sz="3200" b="1" dirty="0">
                <a:solidFill>
                  <a:srgbClr val="5B9BD5">
                    <a:lumMod val="50000"/>
                  </a:srgbClr>
                </a:solidFill>
              </a:rPr>
              <a:t> Résultats</a:t>
            </a:r>
          </a:p>
        </p:txBody>
      </p:sp>
      <p:sp>
        <p:nvSpPr>
          <p:cNvPr id="14" name="ZoneTexte 13">
            <a:extLst>
              <a:ext uri="{FF2B5EF4-FFF2-40B4-BE49-F238E27FC236}">
                <a16:creationId xmlns:a16="http://schemas.microsoft.com/office/drawing/2014/main" id="{E87E17C8-EA1C-448B-9346-835C9B5B1D34}"/>
              </a:ext>
            </a:extLst>
          </p:cNvPr>
          <p:cNvSpPr txBox="1"/>
          <p:nvPr/>
        </p:nvSpPr>
        <p:spPr>
          <a:xfrm>
            <a:off x="4562693" y="4656115"/>
            <a:ext cx="5345723" cy="754694"/>
          </a:xfrm>
          <a:prstGeom prst="rect">
            <a:avLst/>
          </a:prstGeom>
          <a:noFill/>
        </p:spPr>
        <p:txBody>
          <a:bodyPr wrap="square" rtlCol="0">
            <a:spAutoFit/>
          </a:bodyPr>
          <a:lstStyle/>
          <a:p>
            <a:pPr marL="457200" lvl="0" indent="-457200" defTabSz="995432">
              <a:lnSpc>
                <a:spcPct val="150000"/>
              </a:lnSpc>
              <a:buClr>
                <a:srgbClr val="FF0000"/>
              </a:buClr>
              <a:buFont typeface="Wingdings" panose="05000000000000000000" pitchFamily="2" charset="2"/>
              <a:buChar char="v"/>
            </a:pPr>
            <a:r>
              <a:rPr lang="fr-FR" sz="3200" b="1" dirty="0">
                <a:solidFill>
                  <a:srgbClr val="5B9BD5">
                    <a:lumMod val="50000"/>
                  </a:srgbClr>
                </a:solidFill>
              </a:rPr>
              <a:t> Conclusion</a:t>
            </a:r>
          </a:p>
        </p:txBody>
      </p:sp>
      <p:grpSp>
        <p:nvGrpSpPr>
          <p:cNvPr id="5" name="Groupe 4">
            <a:extLst>
              <a:ext uri="{FF2B5EF4-FFF2-40B4-BE49-F238E27FC236}">
                <a16:creationId xmlns:a16="http://schemas.microsoft.com/office/drawing/2014/main" id="{B408B457-5C2A-4EB8-9147-87DD77F404F1}"/>
              </a:ext>
            </a:extLst>
          </p:cNvPr>
          <p:cNvGrpSpPr/>
          <p:nvPr/>
        </p:nvGrpSpPr>
        <p:grpSpPr>
          <a:xfrm>
            <a:off x="9729557" y="353855"/>
            <a:ext cx="2101552" cy="1087157"/>
            <a:chOff x="9729557" y="353855"/>
            <a:chExt cx="2101552" cy="1087157"/>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61992" y="361012"/>
              <a:ext cx="1769117" cy="1080000"/>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84746"/>
                <a:ext cx="534080" cy="427690"/>
              </a:xfrm>
              <a:prstGeom prst="rect">
                <a:avLst/>
              </a:prstGeom>
            </p:spPr>
          </p:pic>
        </p:grpSp>
        <p:pic>
          <p:nvPicPr>
            <p:cNvPr id="16" name="Image 15">
              <a:extLst>
                <a:ext uri="{FF2B5EF4-FFF2-40B4-BE49-F238E27FC236}">
                  <a16:creationId xmlns:a16="http://schemas.microsoft.com/office/drawing/2014/main" id="{98AB0A08-8B66-404A-A55E-0E4E58410A60}"/>
                </a:ext>
              </a:extLst>
            </p:cNvPr>
            <p:cNvPicPr>
              <a:picLocks noChangeAspect="1"/>
            </p:cNvPicPr>
            <p:nvPr/>
          </p:nvPicPr>
          <p:blipFill>
            <a:blip r:embed="rId5"/>
            <a:stretch>
              <a:fillRect/>
            </a:stretch>
          </p:blipFill>
          <p:spPr>
            <a:xfrm rot="16200000">
              <a:off x="9350478" y="732934"/>
              <a:ext cx="1082158" cy="324000"/>
            </a:xfrm>
            <a:prstGeom prst="rect">
              <a:avLst/>
            </a:prstGeom>
          </p:spPr>
        </p:pic>
      </p:grpSp>
    </p:spTree>
    <p:extLst>
      <p:ext uri="{BB962C8B-B14F-4D97-AF65-F5344CB8AC3E}">
        <p14:creationId xmlns:p14="http://schemas.microsoft.com/office/powerpoint/2010/main" val="382188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78"/>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08138" y="1363319"/>
            <a:ext cx="11268220" cy="489606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algn="l" defTabSz="995432"/>
            <a:r>
              <a:rPr lang="fr-FR" sz="2400" dirty="0">
                <a:solidFill>
                  <a:srgbClr val="002060"/>
                </a:solidFill>
                <a:latin typeface="+mn-lt"/>
              </a:rPr>
              <a:t> </a:t>
            </a:r>
          </a:p>
          <a:p>
            <a:pPr marL="342900" indent="-342900" algn="l" defTabSz="995432">
              <a:buFont typeface="Wingdings" panose="05000000000000000000" pitchFamily="2" charset="2"/>
              <a:buChar char="v"/>
            </a:pPr>
            <a:r>
              <a:rPr lang="fr-FR" sz="2400" dirty="0">
                <a:solidFill>
                  <a:srgbClr val="002060"/>
                </a:solidFill>
                <a:latin typeface="+mn-lt"/>
              </a:rPr>
              <a:t>    De 16 millions d’hectares de forêt en 1960, aujourd’hui, la forêt ivoirienne </a:t>
            </a:r>
          </a:p>
          <a:p>
            <a:pPr algn="l" defTabSz="995432"/>
            <a:r>
              <a:rPr lang="fr-FR" sz="2400" dirty="0">
                <a:solidFill>
                  <a:srgbClr val="002060"/>
                </a:solidFill>
                <a:latin typeface="+mn-lt"/>
              </a:rPr>
              <a:t>          s’étend sur moins de 3,4 millions d’hectares (FAO, 2017 page 15).</a:t>
            </a:r>
          </a:p>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   Cette disparition est due à l’expansion de l’agriculture notamment de la culture</a:t>
            </a:r>
          </a:p>
          <a:p>
            <a:pPr algn="l" defTabSz="995432"/>
            <a:r>
              <a:rPr lang="fr-FR" sz="2400" dirty="0">
                <a:solidFill>
                  <a:srgbClr val="002060"/>
                </a:solidFill>
                <a:latin typeface="+mn-lt"/>
                <a:ea typeface="Calibri" panose="020F0502020204030204" pitchFamily="34" charset="0"/>
              </a:rPr>
              <a:t>        du cacao dont le pays est le premier producteur mondial (BOHOUSSOU, 2020).</a:t>
            </a:r>
          </a:p>
          <a:p>
            <a:pPr algn="l" defTabSz="995432"/>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   Le gouvernement ivoirien à mettre en place un cadre formel d’une agriculture          </a:t>
            </a:r>
          </a:p>
          <a:p>
            <a:pPr algn="l" defTabSz="995432"/>
            <a:r>
              <a:rPr lang="fr-FR" sz="2400" dirty="0">
                <a:solidFill>
                  <a:srgbClr val="002060"/>
                </a:solidFill>
                <a:latin typeface="+mn-lt"/>
                <a:ea typeface="Calibri" panose="020F0502020204030204" pitchFamily="34" charset="0"/>
              </a:rPr>
              <a:t>         respectueuse de l’environnement à travers la certification pour assurer la </a:t>
            </a:r>
          </a:p>
          <a:p>
            <a:pPr algn="l" defTabSz="995432"/>
            <a:r>
              <a:rPr lang="fr-FR" sz="2400" dirty="0">
                <a:solidFill>
                  <a:srgbClr val="002060"/>
                </a:solidFill>
                <a:latin typeface="+mn-lt"/>
                <a:ea typeface="Calibri" panose="020F0502020204030204" pitchFamily="34" charset="0"/>
              </a:rPr>
              <a:t>         transition agroécologie de la production de cacao.</a:t>
            </a:r>
          </a:p>
          <a:p>
            <a:pPr lvl="0" algn="l" defTabSz="914400">
              <a:spcBef>
                <a:spcPts val="0"/>
              </a:spcBef>
            </a:pPr>
            <a:r>
              <a:rPr lang="fr-FR" sz="2400" dirty="0">
                <a:solidFill>
                  <a:srgbClr val="002060"/>
                </a:solidFill>
                <a:latin typeface="+mn-lt"/>
                <a:ea typeface="Calibri" panose="020F0502020204030204" pitchFamily="34" charset="0"/>
              </a:rPr>
              <a:t>         </a:t>
            </a:r>
            <a:r>
              <a:rPr lang="fr-FR" sz="1800" b="1" i="1" dirty="0">
                <a:solidFill>
                  <a:srgbClr val="5B9BD5">
                    <a:lumMod val="75000"/>
                  </a:srgbClr>
                </a:solidFill>
                <a:latin typeface="Calibri" panose="020F0502020204030204"/>
                <a:ea typeface="+mn-ea"/>
                <a:cs typeface="+mn-cs"/>
              </a:rPr>
              <a:t>Article 1 du décret n°2017-321 du 24 mai 2017 –Côte d’Ivoire relatif à la mise en œuvre des projets </a:t>
            </a:r>
          </a:p>
          <a:p>
            <a:pPr lvl="0" algn="l" defTabSz="914400">
              <a:spcBef>
                <a:spcPts val="0"/>
              </a:spcBef>
            </a:pPr>
            <a:r>
              <a:rPr lang="fr-FR" sz="1800" b="1" i="1" dirty="0">
                <a:solidFill>
                  <a:srgbClr val="5B9BD5">
                    <a:lumMod val="75000"/>
                  </a:srgbClr>
                </a:solidFill>
                <a:latin typeface="Calibri" panose="020F0502020204030204"/>
                <a:ea typeface="+mn-ea"/>
                <a:cs typeface="+mn-cs"/>
              </a:rPr>
              <a:t>            de certification et de programmes de durabilité dans la filière café-cacao.</a:t>
            </a:r>
          </a:p>
          <a:p>
            <a:pPr algn="l" defTabSz="995432"/>
            <a:endParaRPr lang="fr-FR" sz="2400" dirty="0">
              <a:solidFill>
                <a:srgbClr val="002060"/>
              </a:solidFill>
              <a:latin typeface="+mn-lt"/>
              <a:ea typeface="Calibri" panose="020F0502020204030204" pitchFamily="34" charset="0"/>
            </a:endParaRPr>
          </a:p>
          <a:p>
            <a:pPr algn="l" defTabSz="995432"/>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p:txBody>
      </p:sp>
      <p:sp>
        <p:nvSpPr>
          <p:cNvPr id="4" name="Espace réservé du pied de page 3">
            <a:extLst>
              <a:ext uri="{FF2B5EF4-FFF2-40B4-BE49-F238E27FC236}">
                <a16:creationId xmlns:a16="http://schemas.microsoft.com/office/drawing/2014/main" id="{3DBEC77B-F5B8-4F65-9A77-954B106882A9}"/>
              </a:ext>
            </a:extLst>
          </p:cNvPr>
          <p:cNvSpPr>
            <a:spLocks noGrp="1"/>
          </p:cNvSpPr>
          <p:nvPr>
            <p:ph type="ftr" sz="quarter" idx="11"/>
          </p:nvPr>
        </p:nvSpPr>
        <p:spPr>
          <a:xfrm>
            <a:off x="4038600" y="6276840"/>
            <a:ext cx="4114800" cy="365125"/>
          </a:xfrm>
        </p:spPr>
        <p:txBody>
          <a:bodyPr/>
          <a:lstStyle/>
          <a:p>
            <a:r>
              <a:rPr lang="fr-FR" sz="2000" dirty="0">
                <a:solidFill>
                  <a:srgbClr val="002060"/>
                </a:solidFill>
              </a:rPr>
              <a:t>4</a:t>
            </a:r>
          </a:p>
        </p:txBody>
      </p:sp>
      <p:sp>
        <p:nvSpPr>
          <p:cNvPr id="11" name="Title 11">
            <a:extLst>
              <a:ext uri="{FF2B5EF4-FFF2-40B4-BE49-F238E27FC236}">
                <a16:creationId xmlns:a16="http://schemas.microsoft.com/office/drawing/2014/main" id="{96D4CC6F-D094-46A5-A788-4FA9341A42D8}"/>
              </a:ext>
            </a:extLst>
          </p:cNvPr>
          <p:cNvSpPr txBox="1"/>
          <p:nvPr/>
        </p:nvSpPr>
        <p:spPr>
          <a:xfrm>
            <a:off x="433148" y="321862"/>
            <a:ext cx="9126665" cy="841678"/>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1100" b="1" dirty="0">
              <a:solidFill>
                <a:srgbClr val="002060"/>
              </a:solidFill>
              <a:latin typeface="+mn-lt"/>
            </a:endParaRPr>
          </a:p>
          <a:p>
            <a:pPr defTabSz="995432"/>
            <a:r>
              <a:rPr lang="fr-FR" sz="3200" b="1" dirty="0">
                <a:solidFill>
                  <a:srgbClr val="002060"/>
                </a:solidFill>
                <a:latin typeface="+mn-lt"/>
              </a:rPr>
              <a:t>PROBLEMATIQUE</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12" name="ZoneTexte 11">
            <a:extLst>
              <a:ext uri="{FF2B5EF4-FFF2-40B4-BE49-F238E27FC236}">
                <a16:creationId xmlns:a16="http://schemas.microsoft.com/office/drawing/2014/main" id="{2BEE80B4-B3EF-4A74-B564-4F6CAC192D75}"/>
              </a:ext>
            </a:extLst>
          </p:cNvPr>
          <p:cNvSpPr txBox="1"/>
          <p:nvPr/>
        </p:nvSpPr>
        <p:spPr>
          <a:xfrm>
            <a:off x="7296414" y="636422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grpSp>
        <p:nvGrpSpPr>
          <p:cNvPr id="2" name="Groupe 1">
            <a:extLst>
              <a:ext uri="{FF2B5EF4-FFF2-40B4-BE49-F238E27FC236}">
                <a16:creationId xmlns:a16="http://schemas.microsoft.com/office/drawing/2014/main" id="{2EA1FD78-EDB6-4C1D-B734-E982270F554F}"/>
              </a:ext>
            </a:extLst>
          </p:cNvPr>
          <p:cNvGrpSpPr/>
          <p:nvPr/>
        </p:nvGrpSpPr>
        <p:grpSpPr>
          <a:xfrm>
            <a:off x="9792404" y="296734"/>
            <a:ext cx="1843013" cy="852594"/>
            <a:chOff x="9792404" y="296734"/>
            <a:chExt cx="1843013" cy="852594"/>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45588" y="321328"/>
              <a:ext cx="1589829" cy="828000"/>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3"/>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4"/>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5"/>
              <a:stretch>
                <a:fillRect/>
              </a:stretch>
            </p:blipFill>
            <p:spPr>
              <a:xfrm>
                <a:off x="10901361" y="484746"/>
                <a:ext cx="534080" cy="427690"/>
              </a:xfrm>
              <a:prstGeom prst="rect">
                <a:avLst/>
              </a:prstGeom>
            </p:spPr>
          </p:pic>
        </p:grpSp>
        <p:pic>
          <p:nvPicPr>
            <p:cNvPr id="13" name="Image 12">
              <a:extLst>
                <a:ext uri="{FF2B5EF4-FFF2-40B4-BE49-F238E27FC236}">
                  <a16:creationId xmlns:a16="http://schemas.microsoft.com/office/drawing/2014/main" id="{A64BC08E-7498-4800-A356-0F94D68B96B9}"/>
                </a:ext>
              </a:extLst>
            </p:cNvPr>
            <p:cNvPicPr>
              <a:picLocks noChangeAspect="1"/>
            </p:cNvPicPr>
            <p:nvPr/>
          </p:nvPicPr>
          <p:blipFill>
            <a:blip r:embed="rId6"/>
            <a:stretch>
              <a:fillRect/>
            </a:stretch>
          </p:blipFill>
          <p:spPr>
            <a:xfrm rot="16200000">
              <a:off x="9497565" y="591573"/>
              <a:ext cx="841678" cy="252000"/>
            </a:xfrm>
            <a:prstGeom prst="rect">
              <a:avLst/>
            </a:prstGeom>
          </p:spPr>
        </p:pic>
      </p:grpSp>
    </p:spTree>
    <p:extLst>
      <p:ext uri="{BB962C8B-B14F-4D97-AF65-F5344CB8AC3E}">
        <p14:creationId xmlns:p14="http://schemas.microsoft.com/office/powerpoint/2010/main" val="592593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78"/>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33148" y="1434135"/>
            <a:ext cx="11327618" cy="470841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algn="l" defTabSz="995432"/>
            <a:r>
              <a:rPr lang="fr-FR" sz="2400" b="1" dirty="0">
                <a:solidFill>
                  <a:srgbClr val="002060"/>
                </a:solidFill>
              </a:rPr>
              <a:t>   </a:t>
            </a:r>
            <a:r>
              <a:rPr lang="fr-FR" sz="2800" b="1" dirty="0">
                <a:solidFill>
                  <a:srgbClr val="002060"/>
                </a:solidFill>
              </a:rPr>
              <a:t>Questions de recherche</a:t>
            </a:r>
            <a:endParaRPr lang="fr-FR" sz="2400" b="1" dirty="0">
              <a:solidFill>
                <a:srgbClr val="002060"/>
              </a:solidFill>
            </a:endParaRPr>
          </a:p>
          <a:p>
            <a:pPr marL="342900" indent="-342900" algn="l" defTabSz="995432">
              <a:buFont typeface="Wingdings" panose="05000000000000000000" pitchFamily="2" charset="2"/>
              <a:buChar char="v"/>
            </a:pPr>
            <a:endParaRPr lang="fr-FR" sz="2400" dirty="0">
              <a:solidFill>
                <a:srgbClr val="002060"/>
              </a:solidFill>
              <a:latin typeface="+mn-lt"/>
            </a:endParaRPr>
          </a:p>
          <a:p>
            <a:pPr algn="l" defTabSz="995432"/>
            <a:r>
              <a:rPr lang="fr-FR" sz="2400" dirty="0">
                <a:solidFill>
                  <a:srgbClr val="002060"/>
                </a:solidFill>
                <a:latin typeface="+mn-lt"/>
              </a:rPr>
              <a:t>    Comment s’opère la transition agroécologique de la production du cacao</a:t>
            </a:r>
          </a:p>
          <a:p>
            <a:pPr algn="l" defTabSz="995432"/>
            <a:r>
              <a:rPr lang="fr-FR" sz="2400" dirty="0">
                <a:solidFill>
                  <a:srgbClr val="002060"/>
                </a:solidFill>
                <a:latin typeface="+mn-lt"/>
              </a:rPr>
              <a:t>    durable à travers la certification en Côte d’Ivoire ?</a:t>
            </a:r>
          </a:p>
          <a:p>
            <a:pPr algn="l" defTabSz="995432"/>
            <a:endParaRPr lang="fr-FR" sz="2400" dirty="0">
              <a:solidFill>
                <a:srgbClr val="002060"/>
              </a:solidFill>
              <a:latin typeface="+mn-lt"/>
            </a:endParaRPr>
          </a:p>
          <a:p>
            <a:pPr algn="l" defTabSz="995432"/>
            <a:endParaRPr lang="fr-FR" sz="2400" dirty="0">
              <a:solidFill>
                <a:srgbClr val="002060"/>
              </a:solidFill>
              <a:latin typeface="+mn-lt"/>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Qui sont les certificateurs du cacao en Côte d’Ivoire?</a:t>
            </a:r>
          </a:p>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r>
              <a:rPr lang="fr-FR" sz="2400" dirty="0">
                <a:solidFill>
                  <a:srgbClr val="002060"/>
                </a:solidFill>
                <a:latin typeface="+mn-lt"/>
              </a:rPr>
              <a:t>Comment se fait la certification de la production de cacao ?</a:t>
            </a:r>
          </a:p>
          <a:p>
            <a:pPr algn="l" defTabSz="995432"/>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Quel est l’impact de la certification sur la transition agroécologique en Côte d’Ivoire?</a:t>
            </a: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p:txBody>
      </p:sp>
      <p:sp>
        <p:nvSpPr>
          <p:cNvPr id="4" name="Espace réservé du pied de page 3">
            <a:extLst>
              <a:ext uri="{FF2B5EF4-FFF2-40B4-BE49-F238E27FC236}">
                <a16:creationId xmlns:a16="http://schemas.microsoft.com/office/drawing/2014/main" id="{3DBEC77B-F5B8-4F65-9A77-954B106882A9}"/>
              </a:ext>
            </a:extLst>
          </p:cNvPr>
          <p:cNvSpPr>
            <a:spLocks noGrp="1"/>
          </p:cNvSpPr>
          <p:nvPr>
            <p:ph type="ftr" sz="quarter" idx="11"/>
          </p:nvPr>
        </p:nvSpPr>
        <p:spPr>
          <a:xfrm>
            <a:off x="4038600" y="6276840"/>
            <a:ext cx="4114800" cy="365125"/>
          </a:xfrm>
        </p:spPr>
        <p:txBody>
          <a:bodyPr/>
          <a:lstStyle/>
          <a:p>
            <a:r>
              <a:rPr lang="fr-FR" sz="2000" dirty="0">
                <a:solidFill>
                  <a:srgbClr val="002060"/>
                </a:solidFill>
              </a:rPr>
              <a:t>5</a:t>
            </a:r>
          </a:p>
        </p:txBody>
      </p:sp>
      <p:sp>
        <p:nvSpPr>
          <p:cNvPr id="11" name="Title 11">
            <a:extLst>
              <a:ext uri="{FF2B5EF4-FFF2-40B4-BE49-F238E27FC236}">
                <a16:creationId xmlns:a16="http://schemas.microsoft.com/office/drawing/2014/main" id="{96D4CC6F-D094-46A5-A788-4FA9341A42D8}"/>
              </a:ext>
            </a:extLst>
          </p:cNvPr>
          <p:cNvSpPr txBox="1"/>
          <p:nvPr/>
        </p:nvSpPr>
        <p:spPr>
          <a:xfrm>
            <a:off x="473982" y="268088"/>
            <a:ext cx="9161337" cy="84839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endParaRPr lang="fr-FR" sz="1000" b="1" dirty="0">
              <a:solidFill>
                <a:srgbClr val="002060"/>
              </a:solidFill>
              <a:latin typeface="+mn-lt"/>
            </a:endParaRPr>
          </a:p>
          <a:p>
            <a:pPr defTabSz="995432"/>
            <a:r>
              <a:rPr lang="fr-FR" sz="3200" b="1" dirty="0">
                <a:solidFill>
                  <a:srgbClr val="002060"/>
                </a:solidFill>
                <a:latin typeface="+mn-lt"/>
              </a:rPr>
              <a:t>METHODOLOGIE</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12" name="ZoneTexte 11">
            <a:extLst>
              <a:ext uri="{FF2B5EF4-FFF2-40B4-BE49-F238E27FC236}">
                <a16:creationId xmlns:a16="http://schemas.microsoft.com/office/drawing/2014/main" id="{8E84B001-84F6-467A-A5E2-43D164DFAF0E}"/>
              </a:ext>
            </a:extLst>
          </p:cNvPr>
          <p:cNvSpPr txBox="1"/>
          <p:nvPr/>
        </p:nvSpPr>
        <p:spPr>
          <a:xfrm>
            <a:off x="7337358" y="636422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grpSp>
        <p:nvGrpSpPr>
          <p:cNvPr id="2" name="Groupe 1">
            <a:extLst>
              <a:ext uri="{FF2B5EF4-FFF2-40B4-BE49-F238E27FC236}">
                <a16:creationId xmlns:a16="http://schemas.microsoft.com/office/drawing/2014/main" id="{54BE8A2F-B8B5-4E7F-8420-1EEC5A4B4E00}"/>
              </a:ext>
            </a:extLst>
          </p:cNvPr>
          <p:cNvGrpSpPr/>
          <p:nvPr/>
        </p:nvGrpSpPr>
        <p:grpSpPr>
          <a:xfrm>
            <a:off x="9882367" y="254414"/>
            <a:ext cx="1848586" cy="841677"/>
            <a:chOff x="9882367" y="254414"/>
            <a:chExt cx="1848586" cy="841677"/>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141124" y="266736"/>
              <a:ext cx="1589829" cy="828000"/>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84746"/>
                <a:ext cx="534080" cy="427690"/>
              </a:xfrm>
              <a:prstGeom prst="rect">
                <a:avLst/>
              </a:prstGeom>
            </p:spPr>
          </p:pic>
        </p:grpSp>
        <p:pic>
          <p:nvPicPr>
            <p:cNvPr id="13" name="Image 12">
              <a:extLst>
                <a:ext uri="{FF2B5EF4-FFF2-40B4-BE49-F238E27FC236}">
                  <a16:creationId xmlns:a16="http://schemas.microsoft.com/office/drawing/2014/main" id="{EA76A55D-70FD-441D-8D1B-9E8D092BCB1C}"/>
                </a:ext>
              </a:extLst>
            </p:cNvPr>
            <p:cNvPicPr>
              <a:picLocks noChangeAspect="1"/>
            </p:cNvPicPr>
            <p:nvPr/>
          </p:nvPicPr>
          <p:blipFill>
            <a:blip r:embed="rId5"/>
            <a:stretch>
              <a:fillRect/>
            </a:stretch>
          </p:blipFill>
          <p:spPr>
            <a:xfrm rot="16200000">
              <a:off x="9587528" y="549253"/>
              <a:ext cx="841677" cy="252000"/>
            </a:xfrm>
            <a:prstGeom prst="rect">
              <a:avLst/>
            </a:prstGeom>
          </p:spPr>
        </p:pic>
      </p:grpSp>
    </p:spTree>
    <p:extLst>
      <p:ext uri="{BB962C8B-B14F-4D97-AF65-F5344CB8AC3E}">
        <p14:creationId xmlns:p14="http://schemas.microsoft.com/office/powerpoint/2010/main" val="11396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96170" y="136478"/>
            <a:ext cx="11779891" cy="655200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33148" y="1434135"/>
            <a:ext cx="11327618" cy="4708411"/>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algn="l" defTabSz="995432"/>
            <a:r>
              <a:rPr lang="fr-FR" sz="2400" b="1" dirty="0">
                <a:solidFill>
                  <a:srgbClr val="002060"/>
                </a:solidFill>
              </a:rPr>
              <a:t>   </a:t>
            </a:r>
          </a:p>
          <a:p>
            <a:pPr algn="l" defTabSz="995432"/>
            <a:r>
              <a:rPr lang="fr-FR" sz="2400" b="1" dirty="0">
                <a:solidFill>
                  <a:srgbClr val="002060"/>
                </a:solidFill>
              </a:rPr>
              <a:t>	</a:t>
            </a:r>
            <a:r>
              <a:rPr lang="fr-FR" sz="2800" b="1" dirty="0">
                <a:solidFill>
                  <a:srgbClr val="002060"/>
                </a:solidFill>
                <a:latin typeface="+mn-lt"/>
              </a:rPr>
              <a:t>Objectifs spécifique</a:t>
            </a:r>
            <a:endParaRPr lang="fr-FR" sz="2800" dirty="0">
              <a:solidFill>
                <a:srgbClr val="002060"/>
              </a:solidFill>
              <a:latin typeface="+mn-lt"/>
            </a:endParaRPr>
          </a:p>
          <a:p>
            <a:pPr algn="l" defTabSz="995432"/>
            <a:r>
              <a:rPr lang="fr-FR" sz="2400" dirty="0">
                <a:solidFill>
                  <a:srgbClr val="002060"/>
                </a:solidFill>
                <a:latin typeface="+mn-lt"/>
              </a:rPr>
              <a:t>    </a:t>
            </a:r>
          </a:p>
          <a:p>
            <a:pPr algn="l" defTabSz="995432"/>
            <a:endParaRPr lang="fr-FR" sz="2400" dirty="0">
              <a:solidFill>
                <a:srgbClr val="002060"/>
              </a:solidFill>
              <a:latin typeface="+mn-lt"/>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Identifier les certificateurs du cacao en Côte d’Ivoire?</a:t>
            </a:r>
          </a:p>
          <a:p>
            <a:pPr marL="342900" indent="-342900" algn="l" defTabSz="995432">
              <a:buFont typeface="Wingdings" panose="05000000000000000000" pitchFamily="2" charset="2"/>
              <a:buChar char="v"/>
            </a:pPr>
            <a:endParaRPr lang="fr-FR" sz="2400" dirty="0">
              <a:solidFill>
                <a:srgbClr val="002060"/>
              </a:solidFill>
              <a:latin typeface="+mn-lt"/>
            </a:endParaRPr>
          </a:p>
          <a:p>
            <a:pPr marL="342900" indent="-342900" algn="l" defTabSz="995432">
              <a:buFont typeface="Wingdings" panose="05000000000000000000" pitchFamily="2" charset="2"/>
              <a:buChar char="v"/>
            </a:pPr>
            <a:r>
              <a:rPr lang="fr-FR" sz="2400" dirty="0">
                <a:solidFill>
                  <a:srgbClr val="002060"/>
                </a:solidFill>
                <a:latin typeface="+mn-lt"/>
              </a:rPr>
              <a:t>Montrer comment se fait la certification de la production de cacao ?</a:t>
            </a:r>
          </a:p>
          <a:p>
            <a:pPr algn="l" defTabSz="995432"/>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r>
              <a:rPr lang="fr-FR" sz="2400" dirty="0">
                <a:solidFill>
                  <a:srgbClr val="002060"/>
                </a:solidFill>
                <a:latin typeface="+mn-lt"/>
                <a:ea typeface="Calibri" panose="020F0502020204030204" pitchFamily="34" charset="0"/>
              </a:rPr>
              <a:t>Analyser l’impact de la certification sur la transition agroécologique en Côte d’Ivoire?</a:t>
            </a: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a:p>
            <a:pPr marL="342900" indent="-342900" algn="l" defTabSz="995432">
              <a:buFont typeface="Wingdings" panose="05000000000000000000" pitchFamily="2" charset="2"/>
              <a:buChar char="v"/>
            </a:pPr>
            <a:endParaRPr lang="fr-FR" sz="2400" dirty="0">
              <a:solidFill>
                <a:srgbClr val="002060"/>
              </a:solidFill>
              <a:latin typeface="+mn-lt"/>
              <a:ea typeface="Calibri" panose="020F0502020204030204" pitchFamily="34" charset="0"/>
            </a:endParaRPr>
          </a:p>
        </p:txBody>
      </p:sp>
      <p:sp>
        <p:nvSpPr>
          <p:cNvPr id="4" name="Espace réservé du pied de page 3">
            <a:extLst>
              <a:ext uri="{FF2B5EF4-FFF2-40B4-BE49-F238E27FC236}">
                <a16:creationId xmlns:a16="http://schemas.microsoft.com/office/drawing/2014/main" id="{3DBEC77B-F5B8-4F65-9A77-954B106882A9}"/>
              </a:ext>
            </a:extLst>
          </p:cNvPr>
          <p:cNvSpPr>
            <a:spLocks noGrp="1"/>
          </p:cNvSpPr>
          <p:nvPr>
            <p:ph type="ftr" sz="quarter" idx="11"/>
          </p:nvPr>
        </p:nvSpPr>
        <p:spPr>
          <a:xfrm>
            <a:off x="4038600" y="6276840"/>
            <a:ext cx="4114800" cy="365125"/>
          </a:xfrm>
        </p:spPr>
        <p:txBody>
          <a:bodyPr/>
          <a:lstStyle/>
          <a:p>
            <a:r>
              <a:rPr lang="fr-FR" sz="2000" dirty="0">
                <a:solidFill>
                  <a:srgbClr val="002060"/>
                </a:solidFill>
              </a:rPr>
              <a:t>6</a:t>
            </a:r>
          </a:p>
        </p:txBody>
      </p:sp>
      <p:sp>
        <p:nvSpPr>
          <p:cNvPr id="11" name="Title 11">
            <a:extLst>
              <a:ext uri="{FF2B5EF4-FFF2-40B4-BE49-F238E27FC236}">
                <a16:creationId xmlns:a16="http://schemas.microsoft.com/office/drawing/2014/main" id="{96D4CC6F-D094-46A5-A788-4FA9341A42D8}"/>
              </a:ext>
            </a:extLst>
          </p:cNvPr>
          <p:cNvSpPr txBox="1"/>
          <p:nvPr/>
        </p:nvSpPr>
        <p:spPr>
          <a:xfrm>
            <a:off x="433149" y="364066"/>
            <a:ext cx="9174876" cy="771666"/>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METHODOLOGIE</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12" name="ZoneTexte 11">
            <a:extLst>
              <a:ext uri="{FF2B5EF4-FFF2-40B4-BE49-F238E27FC236}">
                <a16:creationId xmlns:a16="http://schemas.microsoft.com/office/drawing/2014/main" id="{2768A635-64CE-4579-9615-71F2926EB268}"/>
              </a:ext>
            </a:extLst>
          </p:cNvPr>
          <p:cNvSpPr txBox="1"/>
          <p:nvPr/>
        </p:nvSpPr>
        <p:spPr>
          <a:xfrm>
            <a:off x="7337358" y="636422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grpSp>
        <p:nvGrpSpPr>
          <p:cNvPr id="2" name="Groupe 1">
            <a:extLst>
              <a:ext uri="{FF2B5EF4-FFF2-40B4-BE49-F238E27FC236}">
                <a16:creationId xmlns:a16="http://schemas.microsoft.com/office/drawing/2014/main" id="{93BE2289-DCC1-4C54-A011-57E9823F46E4}"/>
              </a:ext>
            </a:extLst>
          </p:cNvPr>
          <p:cNvGrpSpPr/>
          <p:nvPr/>
        </p:nvGrpSpPr>
        <p:grpSpPr>
          <a:xfrm>
            <a:off x="9841423" y="362272"/>
            <a:ext cx="1834938" cy="756000"/>
            <a:chOff x="9841423" y="362272"/>
            <a:chExt cx="1834938" cy="756000"/>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86532" y="362272"/>
              <a:ext cx="1589829" cy="756000"/>
              <a:chOff x="10167010" y="109756"/>
              <a:chExt cx="1268433" cy="80268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2"/>
              <a:stretch>
                <a:fillRect/>
              </a:stretch>
            </p:blipFill>
            <p:spPr>
              <a:xfrm>
                <a:off x="10167010" y="109756"/>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3"/>
              <a:srcRect l="86" t="13289" r="-86" b="9960"/>
              <a:stretch/>
            </p:blipFill>
            <p:spPr>
              <a:xfrm>
                <a:off x="10167011" y="491525"/>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4"/>
              <a:stretch>
                <a:fillRect/>
              </a:stretch>
            </p:blipFill>
            <p:spPr>
              <a:xfrm>
                <a:off x="10901361" y="484746"/>
                <a:ext cx="534080" cy="427690"/>
              </a:xfrm>
              <a:prstGeom prst="rect">
                <a:avLst/>
              </a:prstGeom>
            </p:spPr>
          </p:pic>
        </p:grpSp>
        <p:pic>
          <p:nvPicPr>
            <p:cNvPr id="14" name="Image 13">
              <a:extLst>
                <a:ext uri="{FF2B5EF4-FFF2-40B4-BE49-F238E27FC236}">
                  <a16:creationId xmlns:a16="http://schemas.microsoft.com/office/drawing/2014/main" id="{0AAEF83A-D20F-45F3-A67D-1CEEDF80D18F}"/>
                </a:ext>
              </a:extLst>
            </p:cNvPr>
            <p:cNvPicPr>
              <a:picLocks noChangeAspect="1"/>
            </p:cNvPicPr>
            <p:nvPr/>
          </p:nvPicPr>
          <p:blipFill>
            <a:blip r:embed="rId5"/>
            <a:stretch>
              <a:fillRect/>
            </a:stretch>
          </p:blipFill>
          <p:spPr>
            <a:xfrm rot="16200000">
              <a:off x="9588704" y="627373"/>
              <a:ext cx="721437" cy="216000"/>
            </a:xfrm>
            <a:prstGeom prst="rect">
              <a:avLst/>
            </a:prstGeom>
          </p:spPr>
        </p:pic>
      </p:grpSp>
    </p:spTree>
    <p:extLst>
      <p:ext uri="{BB962C8B-B14F-4D97-AF65-F5344CB8AC3E}">
        <p14:creationId xmlns:p14="http://schemas.microsoft.com/office/powerpoint/2010/main" val="256144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163774" y="109182"/>
            <a:ext cx="11859904"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329658" y="247234"/>
            <a:ext cx="9428491" cy="929206"/>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LES PRINCIPAUX CERTIFICATEURS CACAO EN </a:t>
            </a:r>
          </a:p>
          <a:p>
            <a:pPr defTabSz="995432"/>
            <a:r>
              <a:rPr lang="fr-FR" sz="3200" b="1" dirty="0">
                <a:solidFill>
                  <a:srgbClr val="002060"/>
                </a:solidFill>
                <a:latin typeface="+mn-lt"/>
              </a:rPr>
              <a:t>CÔTE D’IVOIRE</a:t>
            </a:r>
            <a:endParaRPr lang="fr-FR" sz="2800" b="1" dirty="0">
              <a:solidFill>
                <a:srgbClr val="002060"/>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329658" y="1406243"/>
            <a:ext cx="11434226" cy="5016758"/>
          </a:xfrm>
          <a:prstGeom prst="rect">
            <a:avLst/>
          </a:prstGeom>
          <a:solidFill>
            <a:schemeClr val="accent6">
              <a:lumMod val="20000"/>
              <a:lumOff val="80000"/>
            </a:schemeClr>
          </a:solidFill>
        </p:spPr>
        <p:txBody>
          <a:bodyPr wrap="square" rtlCol="0">
            <a:spAutoFit/>
          </a:bodyPr>
          <a:lstStyle/>
          <a:p>
            <a:endParaRPr lang="fr-FR" sz="2000"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b="1" dirty="0">
              <a:solidFill>
                <a:schemeClr val="accent5">
                  <a:lumMod val="75000"/>
                </a:schemeClr>
              </a:solidFill>
            </a:endParaRPr>
          </a:p>
          <a:p>
            <a:pPr algn="just"/>
            <a:endParaRPr lang="fr-FR" sz="2000" dirty="0">
              <a:solidFill>
                <a:schemeClr val="accent5">
                  <a:lumMod val="75000"/>
                </a:schemeClr>
              </a:solidFill>
            </a:endParaRPr>
          </a:p>
          <a:p>
            <a:pPr algn="just"/>
            <a:r>
              <a:rPr lang="fr-FR" sz="2000" dirty="0">
                <a:solidFill>
                  <a:schemeClr val="accent5">
                    <a:lumMod val="75000"/>
                  </a:schemeClr>
                </a:solidFill>
              </a:rPr>
              <a:t> </a:t>
            </a: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p:txBody>
      </p:sp>
      <p:pic>
        <p:nvPicPr>
          <p:cNvPr id="1026" name="Picture 2" descr="FAIRTRADE Vector Logo - (.SVG + .PNG) - FindVectorLogo.Com">
            <a:extLst>
              <a:ext uri="{FF2B5EF4-FFF2-40B4-BE49-F238E27FC236}">
                <a16:creationId xmlns:a16="http://schemas.microsoft.com/office/drawing/2014/main" id="{3552023B-4571-41D5-A7D7-4DEDE4933E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574" y="2151027"/>
            <a:ext cx="1280000" cy="1255912"/>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CFE10428-7D70-4B2F-BAF9-8336D8609BF7}"/>
              </a:ext>
            </a:extLst>
          </p:cNvPr>
          <p:cNvSpPr txBox="1"/>
          <p:nvPr/>
        </p:nvSpPr>
        <p:spPr>
          <a:xfrm>
            <a:off x="1963646" y="2011406"/>
            <a:ext cx="4048761" cy="1631216"/>
          </a:xfrm>
          <a:prstGeom prst="rect">
            <a:avLst/>
          </a:prstGeom>
          <a:noFill/>
        </p:spPr>
        <p:txBody>
          <a:bodyPr wrap="square" rtlCol="0">
            <a:spAutoFit/>
          </a:bodyPr>
          <a:lstStyle/>
          <a:p>
            <a:r>
              <a:rPr lang="fr-FR" sz="2000" dirty="0">
                <a:solidFill>
                  <a:schemeClr val="accent5">
                    <a:lumMod val="75000"/>
                  </a:schemeClr>
                </a:solidFill>
              </a:rPr>
              <a:t>Vise un commerce équitable du cacao pour une vie améliorée dans les communautés [paysannes] en privilégiant les équipements collectifs</a:t>
            </a:r>
            <a:r>
              <a:rPr lang="fr-FR" dirty="0">
                <a:solidFill>
                  <a:schemeClr val="accent5">
                    <a:lumMod val="75000"/>
                  </a:schemeClr>
                </a:solidFill>
              </a:rPr>
              <a:t>. </a:t>
            </a:r>
            <a:r>
              <a:rPr lang="fr-FR" i="1" dirty="0">
                <a:solidFill>
                  <a:srgbClr val="002060"/>
                </a:solidFill>
              </a:rPr>
              <a:t>RUF (2019) p35.</a:t>
            </a:r>
          </a:p>
        </p:txBody>
      </p:sp>
      <p:sp>
        <p:nvSpPr>
          <p:cNvPr id="5" name="ZoneTexte 4">
            <a:extLst>
              <a:ext uri="{FF2B5EF4-FFF2-40B4-BE49-F238E27FC236}">
                <a16:creationId xmlns:a16="http://schemas.microsoft.com/office/drawing/2014/main" id="{ABEDFADA-3293-44A2-AAFF-B1DC4158D86B}"/>
              </a:ext>
            </a:extLst>
          </p:cNvPr>
          <p:cNvSpPr txBox="1"/>
          <p:nvPr/>
        </p:nvSpPr>
        <p:spPr>
          <a:xfrm>
            <a:off x="999150" y="1441574"/>
            <a:ext cx="4606703" cy="738664"/>
          </a:xfrm>
          <a:prstGeom prst="rect">
            <a:avLst/>
          </a:prstGeom>
          <a:noFill/>
        </p:spPr>
        <p:txBody>
          <a:bodyPr wrap="square" rtlCol="0">
            <a:spAutoFit/>
          </a:bodyPr>
          <a:lstStyle/>
          <a:p>
            <a:r>
              <a:rPr lang="fr-FR" sz="2400" b="1" dirty="0">
                <a:solidFill>
                  <a:schemeClr val="accent5">
                    <a:lumMod val="50000"/>
                  </a:schemeClr>
                </a:solidFill>
              </a:rPr>
              <a:t>Les certificateurs cacao non Bio</a:t>
            </a:r>
          </a:p>
          <a:p>
            <a:endParaRPr lang="fr-FR" dirty="0"/>
          </a:p>
        </p:txBody>
      </p:sp>
      <p:pic>
        <p:nvPicPr>
          <p:cNvPr id="1028" name="Picture 4" descr="Rainforest Alliance Certified Logo PNG Vector (AI) Free Download">
            <a:extLst>
              <a:ext uri="{FF2B5EF4-FFF2-40B4-BE49-F238E27FC236}">
                <a16:creationId xmlns:a16="http://schemas.microsoft.com/office/drawing/2014/main" id="{4B04DBB4-B1CC-4E61-8F40-03BFFD8632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110" y="3710552"/>
            <a:ext cx="1280000" cy="1152000"/>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4749450D-0C14-4446-AE76-E76B3EBDB073}"/>
              </a:ext>
            </a:extLst>
          </p:cNvPr>
          <p:cNvSpPr txBox="1"/>
          <p:nvPr/>
        </p:nvSpPr>
        <p:spPr>
          <a:xfrm>
            <a:off x="6741993" y="2016755"/>
            <a:ext cx="184731" cy="369332"/>
          </a:xfrm>
          <a:prstGeom prst="rect">
            <a:avLst/>
          </a:prstGeom>
          <a:noFill/>
        </p:spPr>
        <p:txBody>
          <a:bodyPr wrap="none" rtlCol="0">
            <a:spAutoFit/>
          </a:bodyPr>
          <a:lstStyle/>
          <a:p>
            <a:endParaRPr lang="fr-FR" dirty="0"/>
          </a:p>
        </p:txBody>
      </p:sp>
      <p:sp>
        <p:nvSpPr>
          <p:cNvPr id="8" name="ZoneTexte 7">
            <a:extLst>
              <a:ext uri="{FF2B5EF4-FFF2-40B4-BE49-F238E27FC236}">
                <a16:creationId xmlns:a16="http://schemas.microsoft.com/office/drawing/2014/main" id="{D2DBD7B5-8816-4A57-8178-BFA12B11822B}"/>
              </a:ext>
            </a:extLst>
          </p:cNvPr>
          <p:cNvSpPr txBox="1"/>
          <p:nvPr/>
        </p:nvSpPr>
        <p:spPr>
          <a:xfrm>
            <a:off x="1994684" y="3872394"/>
            <a:ext cx="3929825" cy="1015663"/>
          </a:xfrm>
          <a:prstGeom prst="rect">
            <a:avLst/>
          </a:prstGeom>
          <a:noFill/>
        </p:spPr>
        <p:txBody>
          <a:bodyPr wrap="square" rtlCol="0">
            <a:spAutoFit/>
          </a:bodyPr>
          <a:lstStyle/>
          <a:p>
            <a:r>
              <a:rPr lang="fr-FR" sz="2000" dirty="0">
                <a:solidFill>
                  <a:schemeClr val="accent5">
                    <a:lumMod val="75000"/>
                  </a:schemeClr>
                </a:solidFill>
              </a:rPr>
              <a:t>Garanti aux consommateurs une protection de l’environnement et de la forêt tropicale. </a:t>
            </a:r>
            <a:r>
              <a:rPr lang="fr-FR" i="1" dirty="0">
                <a:solidFill>
                  <a:srgbClr val="002060"/>
                </a:solidFill>
              </a:rPr>
              <a:t>RUF (2019) p35.</a:t>
            </a:r>
            <a:endParaRPr lang="fr-FR" dirty="0"/>
          </a:p>
        </p:txBody>
      </p:sp>
      <p:sp>
        <p:nvSpPr>
          <p:cNvPr id="16" name="ZoneTexte 15">
            <a:extLst>
              <a:ext uri="{FF2B5EF4-FFF2-40B4-BE49-F238E27FC236}">
                <a16:creationId xmlns:a16="http://schemas.microsoft.com/office/drawing/2014/main" id="{ADD11647-6BEB-4189-B16C-1A8C0FFF6844}"/>
              </a:ext>
            </a:extLst>
          </p:cNvPr>
          <p:cNvSpPr txBox="1"/>
          <p:nvPr/>
        </p:nvSpPr>
        <p:spPr>
          <a:xfrm>
            <a:off x="6396971" y="1438464"/>
            <a:ext cx="5238450" cy="738664"/>
          </a:xfrm>
          <a:prstGeom prst="rect">
            <a:avLst/>
          </a:prstGeom>
          <a:noFill/>
        </p:spPr>
        <p:txBody>
          <a:bodyPr wrap="square" rtlCol="0">
            <a:spAutoFit/>
          </a:bodyPr>
          <a:lstStyle/>
          <a:p>
            <a:r>
              <a:rPr lang="fr-FR" sz="2400" b="1" dirty="0">
                <a:solidFill>
                  <a:schemeClr val="accent5">
                    <a:lumMod val="50000"/>
                  </a:schemeClr>
                </a:solidFill>
              </a:rPr>
              <a:t>Le certificateur agriculture Bio du cacao</a:t>
            </a:r>
          </a:p>
          <a:p>
            <a:endParaRPr lang="fr-FR" dirty="0"/>
          </a:p>
        </p:txBody>
      </p:sp>
      <p:sp>
        <p:nvSpPr>
          <p:cNvPr id="12" name="ZoneTexte 11">
            <a:extLst>
              <a:ext uri="{FF2B5EF4-FFF2-40B4-BE49-F238E27FC236}">
                <a16:creationId xmlns:a16="http://schemas.microsoft.com/office/drawing/2014/main" id="{F0C3D8AD-06B1-454A-A310-305AE4A7389B}"/>
              </a:ext>
            </a:extLst>
          </p:cNvPr>
          <p:cNvSpPr txBox="1"/>
          <p:nvPr/>
        </p:nvSpPr>
        <p:spPr>
          <a:xfrm>
            <a:off x="6670663" y="3870370"/>
            <a:ext cx="4113855" cy="2554545"/>
          </a:xfrm>
          <a:prstGeom prst="rect">
            <a:avLst/>
          </a:prstGeom>
          <a:noFill/>
        </p:spPr>
        <p:txBody>
          <a:bodyPr wrap="square" rtlCol="0">
            <a:spAutoFit/>
          </a:bodyPr>
          <a:lstStyle/>
          <a:p>
            <a:pPr algn="just"/>
            <a:r>
              <a:rPr lang="fr-FR" sz="2000" dirty="0">
                <a:solidFill>
                  <a:schemeClr val="accent5">
                    <a:lumMod val="75000"/>
                  </a:schemeClr>
                </a:solidFill>
              </a:rPr>
              <a:t>En plus du respect des principes des certificateurs non Bio, elle proscrit l’usage des produits chimique </a:t>
            </a:r>
          </a:p>
          <a:p>
            <a:pPr algn="just"/>
            <a:r>
              <a:rPr lang="fr-FR" sz="2000" dirty="0">
                <a:solidFill>
                  <a:schemeClr val="accent5">
                    <a:lumMod val="75000"/>
                  </a:schemeClr>
                </a:solidFill>
              </a:rPr>
              <a:t>dans les plantations.</a:t>
            </a:r>
          </a:p>
          <a:p>
            <a:pPr algn="just"/>
            <a:endParaRPr lang="fr-FR" sz="1400" dirty="0">
              <a:solidFill>
                <a:schemeClr val="accent5">
                  <a:lumMod val="75000"/>
                </a:schemeClr>
              </a:solidFill>
            </a:endParaRPr>
          </a:p>
          <a:p>
            <a:pPr algn="just"/>
            <a:r>
              <a:rPr lang="fr-FR" sz="2000" dirty="0">
                <a:solidFill>
                  <a:schemeClr val="accent5">
                    <a:lumMod val="75000"/>
                  </a:schemeClr>
                </a:solidFill>
              </a:rPr>
              <a:t>Le seul dans la catégorie de </a:t>
            </a:r>
          </a:p>
          <a:p>
            <a:pPr algn="just"/>
            <a:r>
              <a:rPr lang="fr-FR" sz="2000" dirty="0">
                <a:solidFill>
                  <a:schemeClr val="accent5">
                    <a:lumMod val="75000"/>
                  </a:schemeClr>
                </a:solidFill>
              </a:rPr>
              <a:t>certification Agriculture </a:t>
            </a:r>
          </a:p>
          <a:p>
            <a:pPr algn="just"/>
            <a:r>
              <a:rPr lang="fr-FR" sz="2000" dirty="0">
                <a:solidFill>
                  <a:schemeClr val="accent5">
                    <a:lumMod val="75000"/>
                  </a:schemeClr>
                </a:solidFill>
              </a:rPr>
              <a:t>Biologique .</a:t>
            </a:r>
            <a:endParaRPr lang="fr-FR" dirty="0">
              <a:solidFill>
                <a:schemeClr val="accent5">
                  <a:lumMod val="75000"/>
                </a:schemeClr>
              </a:solidFill>
            </a:endParaRPr>
          </a:p>
        </p:txBody>
      </p:sp>
      <p:pic>
        <p:nvPicPr>
          <p:cNvPr id="1030" name="Picture 6" descr="UTZ — Wikipédia">
            <a:extLst>
              <a:ext uri="{FF2B5EF4-FFF2-40B4-BE49-F238E27FC236}">
                <a16:creationId xmlns:a16="http://schemas.microsoft.com/office/drawing/2014/main" id="{E72D92E5-A94D-4D46-A425-E6F45E5973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174" y="5187872"/>
            <a:ext cx="1113382" cy="1065820"/>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10">
            <a:extLst>
              <a:ext uri="{FF2B5EF4-FFF2-40B4-BE49-F238E27FC236}">
                <a16:creationId xmlns:a16="http://schemas.microsoft.com/office/drawing/2014/main" id="{33FE5BCB-E990-4DAE-AE81-D030D1887510}"/>
              </a:ext>
            </a:extLst>
          </p:cNvPr>
          <p:cNvSpPr txBox="1"/>
          <p:nvPr/>
        </p:nvSpPr>
        <p:spPr>
          <a:xfrm>
            <a:off x="7337358" y="6420496"/>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13" name="ZoneTexte 12">
            <a:extLst>
              <a:ext uri="{FF2B5EF4-FFF2-40B4-BE49-F238E27FC236}">
                <a16:creationId xmlns:a16="http://schemas.microsoft.com/office/drawing/2014/main" id="{134DE81C-8590-442B-B988-03BF5E768657}"/>
              </a:ext>
            </a:extLst>
          </p:cNvPr>
          <p:cNvSpPr txBox="1"/>
          <p:nvPr/>
        </p:nvSpPr>
        <p:spPr>
          <a:xfrm>
            <a:off x="1941064" y="5129816"/>
            <a:ext cx="4114797" cy="1323439"/>
          </a:xfrm>
          <a:prstGeom prst="rect">
            <a:avLst/>
          </a:prstGeom>
          <a:noFill/>
        </p:spPr>
        <p:txBody>
          <a:bodyPr wrap="square" rtlCol="0">
            <a:spAutoFit/>
          </a:bodyPr>
          <a:lstStyle/>
          <a:p>
            <a:r>
              <a:rPr lang="fr-FR" sz="2000" dirty="0">
                <a:solidFill>
                  <a:schemeClr val="accent5">
                    <a:lumMod val="75000"/>
                  </a:schemeClr>
                </a:solidFill>
              </a:rPr>
              <a:t>Promet un cacao éthique, sans travail des enfants. </a:t>
            </a:r>
            <a:r>
              <a:rPr lang="fr-FR" sz="2000" i="1" dirty="0">
                <a:solidFill>
                  <a:srgbClr val="002060"/>
                </a:solidFill>
              </a:rPr>
              <a:t>RUF (2019) p35.</a:t>
            </a:r>
          </a:p>
          <a:p>
            <a:pPr algn="just"/>
            <a:r>
              <a:rPr lang="fr-FR" i="1" dirty="0">
                <a:solidFill>
                  <a:srgbClr val="002060"/>
                </a:solidFill>
              </a:rPr>
              <a:t>Fusion en 2018 de </a:t>
            </a:r>
            <a:r>
              <a:rPr lang="fr-FR" i="1" dirty="0" err="1">
                <a:solidFill>
                  <a:srgbClr val="002060"/>
                </a:solidFill>
              </a:rPr>
              <a:t>Rainforest</a:t>
            </a:r>
            <a:r>
              <a:rPr lang="fr-FR" i="1" dirty="0">
                <a:solidFill>
                  <a:srgbClr val="002060"/>
                </a:solidFill>
              </a:rPr>
              <a:t> Alliance et UTZ </a:t>
            </a:r>
            <a:r>
              <a:rPr lang="fr-FR" sz="2000" i="1" dirty="0">
                <a:solidFill>
                  <a:srgbClr val="002060"/>
                </a:solidFill>
              </a:rPr>
              <a:t>.</a:t>
            </a:r>
            <a:endParaRPr lang="fr-FR" sz="2000" dirty="0">
              <a:solidFill>
                <a:schemeClr val="accent5">
                  <a:lumMod val="75000"/>
                </a:schemeClr>
              </a:solidFill>
            </a:endParaRPr>
          </a:p>
        </p:txBody>
      </p:sp>
      <p:cxnSp>
        <p:nvCxnSpPr>
          <p:cNvPr id="18" name="Connecteur droit 17">
            <a:extLst>
              <a:ext uri="{FF2B5EF4-FFF2-40B4-BE49-F238E27FC236}">
                <a16:creationId xmlns:a16="http://schemas.microsoft.com/office/drawing/2014/main" id="{FED6A3DB-C38E-4E53-A039-545270C27670}"/>
              </a:ext>
            </a:extLst>
          </p:cNvPr>
          <p:cNvCxnSpPr>
            <a:cxnSpLocks/>
          </p:cNvCxnSpPr>
          <p:nvPr/>
        </p:nvCxnSpPr>
        <p:spPr>
          <a:xfrm>
            <a:off x="6277444" y="1532104"/>
            <a:ext cx="0" cy="4703841"/>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1032" name="Picture 8" descr="Identifier vos produits biologiques | Ecocert France - Organisme de  contrôle et de certification">
            <a:extLst>
              <a:ext uri="{FF2B5EF4-FFF2-40B4-BE49-F238E27FC236}">
                <a16:creationId xmlns:a16="http://schemas.microsoft.com/office/drawing/2014/main" id="{09F0B316-34F0-45A0-8963-978AFAB5C1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35670" y="2370138"/>
            <a:ext cx="2035917" cy="136721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Label Agriculture biologique — Wikipédia">
            <a:extLst>
              <a:ext uri="{FF2B5EF4-FFF2-40B4-BE49-F238E27FC236}">
                <a16:creationId xmlns:a16="http://schemas.microsoft.com/office/drawing/2014/main" id="{34708505-5201-4F95-A727-37E70714F13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24560" y="4737611"/>
            <a:ext cx="1099895" cy="1548000"/>
          </a:xfrm>
          <a:prstGeom prst="rect">
            <a:avLst/>
          </a:prstGeom>
          <a:noFill/>
          <a:extLst>
            <a:ext uri="{909E8E84-426E-40DD-AFC4-6F175D3DCCD1}">
              <a14:hiddenFill xmlns:a14="http://schemas.microsoft.com/office/drawing/2010/main">
                <a:solidFill>
                  <a:srgbClr val="FFFFFF"/>
                </a:solidFill>
              </a14:hiddenFill>
            </a:ext>
          </a:extLst>
        </p:spPr>
      </p:pic>
      <p:sp>
        <p:nvSpPr>
          <p:cNvPr id="14" name="Espace réservé du pied de page 13">
            <a:extLst>
              <a:ext uri="{FF2B5EF4-FFF2-40B4-BE49-F238E27FC236}">
                <a16:creationId xmlns:a16="http://schemas.microsoft.com/office/drawing/2014/main" id="{E9789EF1-887B-4F37-89C3-C3041ACD2950}"/>
              </a:ext>
            </a:extLst>
          </p:cNvPr>
          <p:cNvSpPr>
            <a:spLocks noGrp="1"/>
          </p:cNvSpPr>
          <p:nvPr>
            <p:ph type="ftr" sz="quarter" idx="11"/>
          </p:nvPr>
        </p:nvSpPr>
        <p:spPr>
          <a:xfrm>
            <a:off x="4038600" y="6382856"/>
            <a:ext cx="4114800" cy="365125"/>
          </a:xfrm>
        </p:spPr>
        <p:txBody>
          <a:bodyPr/>
          <a:lstStyle/>
          <a:p>
            <a:r>
              <a:rPr lang="fr-FR" sz="2000" dirty="0">
                <a:solidFill>
                  <a:srgbClr val="002060"/>
                </a:solidFill>
              </a:rPr>
              <a:t>7</a:t>
            </a:r>
          </a:p>
        </p:txBody>
      </p:sp>
      <p:grpSp>
        <p:nvGrpSpPr>
          <p:cNvPr id="9" name="Groupe 8">
            <a:extLst>
              <a:ext uri="{FF2B5EF4-FFF2-40B4-BE49-F238E27FC236}">
                <a16:creationId xmlns:a16="http://schemas.microsoft.com/office/drawing/2014/main" id="{491D4AA8-C1C6-48C7-9109-945FB25C1297}"/>
              </a:ext>
            </a:extLst>
          </p:cNvPr>
          <p:cNvGrpSpPr/>
          <p:nvPr/>
        </p:nvGrpSpPr>
        <p:grpSpPr>
          <a:xfrm>
            <a:off x="9879685" y="228431"/>
            <a:ext cx="1841558" cy="963835"/>
            <a:chOff x="9879685" y="228431"/>
            <a:chExt cx="1841558" cy="963835"/>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179105" y="256266"/>
              <a:ext cx="1542138" cy="936000"/>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7"/>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8"/>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9"/>
              <a:stretch>
                <a:fillRect/>
              </a:stretch>
            </p:blipFill>
            <p:spPr>
              <a:xfrm>
                <a:off x="10901361" y="471432"/>
                <a:ext cx="534080" cy="427690"/>
              </a:xfrm>
              <a:prstGeom prst="rect">
                <a:avLst/>
              </a:prstGeom>
            </p:spPr>
          </p:pic>
        </p:grpSp>
        <p:pic>
          <p:nvPicPr>
            <p:cNvPr id="24" name="Image 23">
              <a:extLst>
                <a:ext uri="{FF2B5EF4-FFF2-40B4-BE49-F238E27FC236}">
                  <a16:creationId xmlns:a16="http://schemas.microsoft.com/office/drawing/2014/main" id="{E758F003-A747-4527-A72D-08E5520CB676}"/>
                </a:ext>
              </a:extLst>
            </p:cNvPr>
            <p:cNvPicPr>
              <a:picLocks noChangeAspect="1"/>
            </p:cNvPicPr>
            <p:nvPr/>
          </p:nvPicPr>
          <p:blipFill>
            <a:blip r:embed="rId10"/>
            <a:stretch>
              <a:fillRect/>
            </a:stretch>
          </p:blipFill>
          <p:spPr>
            <a:xfrm rot="16200000">
              <a:off x="9542726" y="565390"/>
              <a:ext cx="961918" cy="288000"/>
            </a:xfrm>
            <a:prstGeom prst="rect">
              <a:avLst/>
            </a:prstGeom>
          </p:spPr>
        </p:pic>
      </p:grpSp>
    </p:spTree>
    <p:extLst>
      <p:ext uri="{BB962C8B-B14F-4D97-AF65-F5344CB8AC3E}">
        <p14:creationId xmlns:p14="http://schemas.microsoft.com/office/powerpoint/2010/main" val="258407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6"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61414" y="122830"/>
            <a:ext cx="11734967"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532263" y="288179"/>
            <a:ext cx="9007522" cy="1144840"/>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ETAT D’AVANCEMENT DE LA CERTIFICATION BIO DE LA PRODUCTION DU CACAO</a:t>
            </a: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a:p>
            <a:pPr defTabSz="995432"/>
            <a:endParaRPr lang="fr-FR" sz="2000" b="1" dirty="0">
              <a:solidFill>
                <a:srgbClr val="70AD47">
                  <a:lumMod val="75000"/>
                </a:srgbClr>
              </a:solidFill>
              <a:latin typeface="+mn-lt"/>
            </a:endParaRPr>
          </a:p>
          <a:p>
            <a:pPr defTabSz="995432"/>
            <a:endParaRPr lang="fr-FR" sz="2000" b="1" dirty="0">
              <a:solidFill>
                <a:prstClr val="white"/>
              </a:solidFill>
              <a:latin typeface="+mn-lt"/>
              <a:cs typeface="Times New Roman" panose="02020603050405020304" pitchFamily="18" charset="0"/>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532263" y="1869748"/>
            <a:ext cx="11286698" cy="4308872"/>
          </a:xfrm>
          <a:prstGeom prst="rect">
            <a:avLst/>
          </a:prstGeom>
          <a:solidFill>
            <a:schemeClr val="accent6">
              <a:lumMod val="20000"/>
              <a:lumOff val="80000"/>
            </a:schemeClr>
          </a:solidFill>
        </p:spPr>
        <p:txBody>
          <a:bodyPr wrap="square" rtlCol="0">
            <a:spAutoFit/>
          </a:bodyPr>
          <a:lstStyle/>
          <a:p>
            <a:pPr lvl="2">
              <a:buClr>
                <a:srgbClr val="FF0000"/>
              </a:buClr>
            </a:pPr>
            <a:r>
              <a:rPr lang="fr-FR" sz="2400" b="1" dirty="0">
                <a:solidFill>
                  <a:schemeClr val="accent5">
                    <a:lumMod val="50000"/>
                  </a:schemeClr>
                </a:solidFill>
              </a:rPr>
              <a:t> </a:t>
            </a: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16 Coopératives de producteurs de cacao certifiées Bio en 2021</a:t>
            </a:r>
          </a:p>
          <a:p>
            <a:pPr>
              <a:spcBef>
                <a:spcPts val="1200"/>
              </a:spcBef>
              <a:buClr>
                <a:srgbClr val="FF0000"/>
              </a:buClr>
            </a:pPr>
            <a:r>
              <a:rPr lang="fr-FR" sz="2400" b="1" dirty="0">
                <a:solidFill>
                  <a:schemeClr val="accent5">
                    <a:lumMod val="50000"/>
                  </a:schemeClr>
                </a:solidFill>
              </a:rPr>
              <a:t>	</a:t>
            </a:r>
          </a:p>
          <a:p>
            <a:pPr marL="1257300" lvl="2" indent="-342900">
              <a:buClr>
                <a:srgbClr val="FF0000"/>
              </a:buClr>
              <a:buFont typeface="Wingdings" panose="05000000000000000000" pitchFamily="2" charset="2"/>
              <a:buChar char="v"/>
            </a:pPr>
            <a:r>
              <a:rPr lang="fr-FR" sz="2400" b="1" dirty="0">
                <a:solidFill>
                  <a:schemeClr val="accent5">
                    <a:lumMod val="50000"/>
                  </a:schemeClr>
                </a:solidFill>
              </a:rPr>
              <a:t> 2 coopératives seulement ont pu garder leurs certification en 2022</a:t>
            </a:r>
          </a:p>
          <a:p>
            <a:pPr lvl="2">
              <a:buClr>
                <a:srgbClr val="FF0000"/>
              </a:buClr>
            </a:pPr>
            <a:r>
              <a:rPr lang="fr-FR" b="1" i="1" dirty="0">
                <a:solidFill>
                  <a:schemeClr val="accent5">
                    <a:lumMod val="50000"/>
                  </a:schemeClr>
                </a:solidFill>
              </a:rPr>
              <a:t>      d’après ECOCERT </a:t>
            </a:r>
            <a:r>
              <a:rPr lang="fr-FR" i="1" dirty="0">
                <a:hlinkClick r:id="rId2"/>
              </a:rPr>
              <a:t>Liste des opérateurs soumis au système de contrôle d’Ecocert Bio (doczz.net)</a:t>
            </a:r>
            <a:endParaRPr lang="fr-FR" i="1" dirty="0"/>
          </a:p>
          <a:p>
            <a:pPr lvl="2">
              <a:spcBef>
                <a:spcPts val="1200"/>
              </a:spcBef>
              <a:buClr>
                <a:srgbClr val="FF0000"/>
              </a:buClr>
            </a:pPr>
            <a:endParaRPr lang="fr-FR" sz="2400" b="1" dirty="0">
              <a:solidFill>
                <a:schemeClr val="accent5">
                  <a:lumMod val="50000"/>
                </a:schemeClr>
              </a:solidFill>
            </a:endParaRPr>
          </a:p>
          <a:p>
            <a:pPr lvl="2">
              <a:spcBef>
                <a:spcPts val="1200"/>
              </a:spcBef>
              <a:buClr>
                <a:srgbClr val="FF0000"/>
              </a:buClr>
            </a:pPr>
            <a:endParaRPr lang="fr-FR" sz="2400" b="1" dirty="0">
              <a:solidFill>
                <a:schemeClr val="accent5">
                  <a:lumMod val="50000"/>
                </a:schemeClr>
              </a:solidFill>
            </a:endParaRPr>
          </a:p>
          <a:p>
            <a:pPr lvl="2">
              <a:spcBef>
                <a:spcPts val="1200"/>
              </a:spcBef>
              <a:buClr>
                <a:srgbClr val="FF0000"/>
              </a:buClr>
            </a:pPr>
            <a:r>
              <a:rPr lang="fr-FR" sz="2400" b="1" dirty="0">
                <a:solidFill>
                  <a:schemeClr val="accent5">
                    <a:lumMod val="50000"/>
                  </a:schemeClr>
                </a:solidFill>
              </a:rPr>
              <a:t> </a:t>
            </a:r>
          </a:p>
          <a:p>
            <a:pPr>
              <a:buClr>
                <a:srgbClr val="FF0000"/>
              </a:buClr>
            </a:pPr>
            <a:endParaRPr lang="fr-FR" sz="2400" b="1" dirty="0">
              <a:solidFill>
                <a:schemeClr val="accent5">
                  <a:lumMod val="50000"/>
                </a:schemeClr>
              </a:solidFill>
            </a:endParaRPr>
          </a:p>
          <a:p>
            <a:pPr marL="342900" indent="-342900">
              <a:buClr>
                <a:srgbClr val="FF0000"/>
              </a:buClr>
              <a:buFont typeface="Wingdings" panose="05000000000000000000" pitchFamily="2" charset="2"/>
              <a:buChar char="v"/>
            </a:pPr>
            <a:endParaRPr lang="fr-FR" sz="2400" b="1" dirty="0">
              <a:solidFill>
                <a:schemeClr val="accent5">
                  <a:lumMod val="50000"/>
                </a:schemeClr>
              </a:solidFill>
            </a:endParaRPr>
          </a:p>
        </p:txBody>
      </p:sp>
      <p:sp>
        <p:nvSpPr>
          <p:cNvPr id="4" name="ZoneTexte 3">
            <a:extLst>
              <a:ext uri="{FF2B5EF4-FFF2-40B4-BE49-F238E27FC236}">
                <a16:creationId xmlns:a16="http://schemas.microsoft.com/office/drawing/2014/main" id="{231B5D62-69CF-4DE3-A83B-3E12A8A2CABF}"/>
              </a:ext>
            </a:extLst>
          </p:cNvPr>
          <p:cNvSpPr txBox="1"/>
          <p:nvPr/>
        </p:nvSpPr>
        <p:spPr>
          <a:xfrm>
            <a:off x="1803079" y="3861836"/>
            <a:ext cx="7042245" cy="369332"/>
          </a:xfrm>
          <a:prstGeom prst="rect">
            <a:avLst/>
          </a:prstGeom>
          <a:noFill/>
        </p:spPr>
        <p:txBody>
          <a:bodyPr wrap="square" rtlCol="0">
            <a:spAutoFit/>
          </a:bodyPr>
          <a:lstStyle/>
          <a:p>
            <a:r>
              <a:rPr lang="fr-FR" b="1" i="1" dirty="0">
                <a:solidFill>
                  <a:schemeClr val="accent5">
                    <a:lumMod val="50000"/>
                  </a:schemeClr>
                </a:solidFill>
              </a:rPr>
              <a:t>     </a:t>
            </a:r>
            <a:r>
              <a:rPr lang="fr-FR" i="1" dirty="0">
                <a:solidFill>
                  <a:schemeClr val="accent5">
                    <a:lumMod val="50000"/>
                  </a:schemeClr>
                </a:solidFill>
              </a:rPr>
              <a:t>d’après enquêtes de terrain de thèse </a:t>
            </a:r>
          </a:p>
        </p:txBody>
      </p:sp>
      <p:sp>
        <p:nvSpPr>
          <p:cNvPr id="12" name="ZoneTexte 11">
            <a:extLst>
              <a:ext uri="{FF2B5EF4-FFF2-40B4-BE49-F238E27FC236}">
                <a16:creationId xmlns:a16="http://schemas.microsoft.com/office/drawing/2014/main" id="{451B634F-23BE-4063-ABE5-3F9B2949D5F8}"/>
              </a:ext>
            </a:extLst>
          </p:cNvPr>
          <p:cNvSpPr txBox="1"/>
          <p:nvPr/>
        </p:nvSpPr>
        <p:spPr>
          <a:xfrm>
            <a:off x="7416473" y="6412632"/>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7" name="Espace réservé du pied de page 6">
            <a:extLst>
              <a:ext uri="{FF2B5EF4-FFF2-40B4-BE49-F238E27FC236}">
                <a16:creationId xmlns:a16="http://schemas.microsoft.com/office/drawing/2014/main" id="{027F4BED-88D6-4944-84C6-05E155A82267}"/>
              </a:ext>
            </a:extLst>
          </p:cNvPr>
          <p:cNvSpPr>
            <a:spLocks noGrp="1"/>
          </p:cNvSpPr>
          <p:nvPr>
            <p:ph type="ftr" sz="quarter" idx="11"/>
          </p:nvPr>
        </p:nvSpPr>
        <p:spPr>
          <a:xfrm>
            <a:off x="4038600" y="6247168"/>
            <a:ext cx="4114800" cy="365125"/>
          </a:xfrm>
        </p:spPr>
        <p:txBody>
          <a:bodyPr/>
          <a:lstStyle/>
          <a:p>
            <a:r>
              <a:rPr lang="fr-FR" sz="2000" dirty="0">
                <a:solidFill>
                  <a:srgbClr val="002060"/>
                </a:solidFill>
              </a:rPr>
              <a:t>8</a:t>
            </a:r>
          </a:p>
        </p:txBody>
      </p:sp>
      <p:grpSp>
        <p:nvGrpSpPr>
          <p:cNvPr id="5" name="Groupe 4">
            <a:extLst>
              <a:ext uri="{FF2B5EF4-FFF2-40B4-BE49-F238E27FC236}">
                <a16:creationId xmlns:a16="http://schemas.microsoft.com/office/drawing/2014/main" id="{F2A3C3B9-5003-4667-B6DE-5D3DC08031A1}"/>
              </a:ext>
            </a:extLst>
          </p:cNvPr>
          <p:cNvGrpSpPr/>
          <p:nvPr/>
        </p:nvGrpSpPr>
        <p:grpSpPr>
          <a:xfrm>
            <a:off x="9661317" y="288179"/>
            <a:ext cx="2160084" cy="1157251"/>
            <a:chOff x="9661317" y="288179"/>
            <a:chExt cx="2160084" cy="1157251"/>
          </a:xfrm>
        </p:grpSpPr>
        <p:grpSp>
          <p:nvGrpSpPr>
            <p:cNvPr id="3" name="Groupe 2">
              <a:extLst>
                <a:ext uri="{FF2B5EF4-FFF2-40B4-BE49-F238E27FC236}">
                  <a16:creationId xmlns:a16="http://schemas.microsoft.com/office/drawing/2014/main" id="{3416FDD6-863B-4D45-A681-989E1745FE69}"/>
                </a:ext>
              </a:extLst>
            </p:cNvPr>
            <p:cNvGrpSpPr/>
            <p:nvPr/>
          </p:nvGrpSpPr>
          <p:grpSpPr>
            <a:xfrm>
              <a:off x="10058703" y="293430"/>
              <a:ext cx="1762698" cy="1152000"/>
              <a:chOff x="10167011" y="92962"/>
              <a:chExt cx="1268433" cy="806160"/>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3"/>
              <a:stretch>
                <a:fillRect/>
              </a:stretch>
            </p:blipFill>
            <p:spPr>
              <a:xfrm>
                <a:off x="10167011" y="92962"/>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4"/>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5"/>
              <a:stretch>
                <a:fillRect/>
              </a:stretch>
            </p:blipFill>
            <p:spPr>
              <a:xfrm>
                <a:off x="10901361" y="471432"/>
                <a:ext cx="534080" cy="427690"/>
              </a:xfrm>
              <a:prstGeom prst="rect">
                <a:avLst/>
              </a:prstGeom>
            </p:spPr>
          </p:pic>
        </p:grpSp>
        <p:pic>
          <p:nvPicPr>
            <p:cNvPr id="13" name="Image 12">
              <a:extLst>
                <a:ext uri="{FF2B5EF4-FFF2-40B4-BE49-F238E27FC236}">
                  <a16:creationId xmlns:a16="http://schemas.microsoft.com/office/drawing/2014/main" id="{11DB2B87-C4F4-47A1-858B-403EF07F7625}"/>
                </a:ext>
              </a:extLst>
            </p:cNvPr>
            <p:cNvPicPr>
              <a:picLocks noChangeAspect="1"/>
            </p:cNvPicPr>
            <p:nvPr/>
          </p:nvPicPr>
          <p:blipFill>
            <a:blip r:embed="rId6"/>
            <a:stretch>
              <a:fillRect/>
            </a:stretch>
          </p:blipFill>
          <p:spPr>
            <a:xfrm rot="16200000">
              <a:off x="9270552" y="678944"/>
              <a:ext cx="1141530" cy="360000"/>
            </a:xfrm>
            <a:prstGeom prst="rect">
              <a:avLst/>
            </a:prstGeom>
          </p:spPr>
        </p:pic>
      </p:grpSp>
    </p:spTree>
    <p:extLst>
      <p:ext uri="{BB962C8B-B14F-4D97-AF65-F5344CB8AC3E}">
        <p14:creationId xmlns:p14="http://schemas.microsoft.com/office/powerpoint/2010/main" val="2829779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ZoneTexte 34">
            <a:extLst>
              <a:ext uri="{FF2B5EF4-FFF2-40B4-BE49-F238E27FC236}">
                <a16:creationId xmlns:a16="http://schemas.microsoft.com/office/drawing/2014/main" id="{0BD4FDC2-67C7-4516-B622-625969039D40}"/>
              </a:ext>
            </a:extLst>
          </p:cNvPr>
          <p:cNvSpPr txBox="1"/>
          <p:nvPr/>
        </p:nvSpPr>
        <p:spPr>
          <a:xfrm>
            <a:off x="259041" y="115177"/>
            <a:ext cx="11660329" cy="6646460"/>
          </a:xfrm>
          <a:prstGeom prst="rect">
            <a:avLst/>
          </a:prstGeom>
          <a:solidFill>
            <a:schemeClr val="accent6">
              <a:lumMod val="40000"/>
              <a:lumOff val="60000"/>
            </a:schemeClr>
          </a:solidFill>
        </p:spPr>
        <p:txBody>
          <a:bodyPr wrap="square" rtlCol="0">
            <a:spAutoFit/>
          </a:bodyPr>
          <a:lstStyle/>
          <a:p>
            <a:endParaRPr lang="fr-FR" dirty="0"/>
          </a:p>
        </p:txBody>
      </p:sp>
      <p:sp>
        <p:nvSpPr>
          <p:cNvPr id="6" name="Title 11">
            <a:extLst>
              <a:ext uri="{FF2B5EF4-FFF2-40B4-BE49-F238E27FC236}">
                <a16:creationId xmlns:a16="http://schemas.microsoft.com/office/drawing/2014/main" id="{73E5328E-EE46-EE94-A718-653E1BA4600E}"/>
              </a:ext>
            </a:extLst>
          </p:cNvPr>
          <p:cNvSpPr txBox="1"/>
          <p:nvPr/>
        </p:nvSpPr>
        <p:spPr>
          <a:xfrm>
            <a:off x="463826" y="233996"/>
            <a:ext cx="8966777" cy="1040779"/>
          </a:xfrm>
          <a:prstGeom prst="rect">
            <a:avLst/>
          </a:prstGeom>
          <a:solidFill>
            <a:schemeClr val="accent6">
              <a:lumMod val="20000"/>
              <a:lumOff val="80000"/>
            </a:schemeClr>
          </a:solidFill>
        </p:spPr>
        <p:txBody>
          <a:bodyPr lIns="20026" tIns="10013" rIns="20026" bIns="10013"/>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pPr defTabSz="995432"/>
            <a:r>
              <a:rPr lang="fr-FR" sz="3200" b="1" dirty="0">
                <a:solidFill>
                  <a:srgbClr val="002060"/>
                </a:solidFill>
                <a:latin typeface="+mn-lt"/>
              </a:rPr>
              <a:t>EXEMPLE DE LA COOPÉRATIVE SCEB DE M’BRIMBO</a:t>
            </a:r>
          </a:p>
          <a:p>
            <a:pPr defTabSz="995432"/>
            <a:r>
              <a:rPr lang="fr-FR" sz="3200" b="1" dirty="0">
                <a:solidFill>
                  <a:srgbClr val="002060"/>
                </a:solidFill>
                <a:latin typeface="+mn-lt"/>
              </a:rPr>
              <a:t>CERTIFIÉE ECOCERT DEPUIS 2012</a:t>
            </a:r>
            <a:endParaRPr lang="fr-FR" sz="2800" b="1" dirty="0">
              <a:solidFill>
                <a:schemeClr val="accent5">
                  <a:lumMod val="50000"/>
                </a:schemeClr>
              </a:solidFill>
              <a:latin typeface="+mn-lt"/>
            </a:endParaRPr>
          </a:p>
          <a:p>
            <a:pPr defTabSz="995432"/>
            <a:endParaRPr lang="fr-FR" sz="2800" b="1" dirty="0">
              <a:solidFill>
                <a:schemeClr val="accent5">
                  <a:lumMod val="50000"/>
                </a:schemeClr>
              </a:solidFill>
              <a:latin typeface="+mn-lt"/>
            </a:endParaRPr>
          </a:p>
        </p:txBody>
      </p:sp>
      <p:sp>
        <p:nvSpPr>
          <p:cNvPr id="2" name="ZoneTexte 1">
            <a:extLst>
              <a:ext uri="{FF2B5EF4-FFF2-40B4-BE49-F238E27FC236}">
                <a16:creationId xmlns:a16="http://schemas.microsoft.com/office/drawing/2014/main" id="{8F355F9D-69CE-4C64-9D51-8EC5FBA4CE4C}"/>
              </a:ext>
            </a:extLst>
          </p:cNvPr>
          <p:cNvSpPr txBox="1"/>
          <p:nvPr/>
        </p:nvSpPr>
        <p:spPr>
          <a:xfrm>
            <a:off x="463825" y="1470995"/>
            <a:ext cx="11141321" cy="4955203"/>
          </a:xfrm>
          <a:prstGeom prst="rect">
            <a:avLst/>
          </a:prstGeom>
          <a:solidFill>
            <a:schemeClr val="accent6">
              <a:lumMod val="20000"/>
              <a:lumOff val="80000"/>
            </a:schemeClr>
          </a:solidFill>
        </p:spPr>
        <p:txBody>
          <a:bodyPr wrap="square" rtlCol="0">
            <a:spAutoFit/>
          </a:bodyPr>
          <a:lstStyle/>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a:p>
            <a:endParaRPr lang="fr-FR" sz="1400" dirty="0">
              <a:solidFill>
                <a:schemeClr val="accent5">
                  <a:lumMod val="75000"/>
                </a:schemeClr>
              </a:solidFill>
            </a:endParaRPr>
          </a:p>
          <a:p>
            <a:endParaRPr lang="fr-FR" sz="2000" dirty="0">
              <a:solidFill>
                <a:schemeClr val="accent5">
                  <a:lumMod val="75000"/>
                </a:schemeClr>
              </a:solidFill>
            </a:endParaRPr>
          </a:p>
          <a:p>
            <a:endParaRPr lang="fr-FR" sz="1400" dirty="0">
              <a:solidFill>
                <a:schemeClr val="accent5">
                  <a:lumMod val="75000"/>
                </a:schemeClr>
              </a:solidFill>
            </a:endParaRPr>
          </a:p>
          <a:p>
            <a:endParaRPr lang="fr-FR" sz="1400" dirty="0">
              <a:solidFill>
                <a:schemeClr val="accent5">
                  <a:lumMod val="75000"/>
                </a:schemeClr>
              </a:solidFill>
            </a:endParaRPr>
          </a:p>
          <a:p>
            <a:endParaRPr lang="fr-FR" sz="1400" dirty="0">
              <a:solidFill>
                <a:schemeClr val="accent5">
                  <a:lumMod val="75000"/>
                </a:schemeClr>
              </a:solidFill>
            </a:endParaRPr>
          </a:p>
          <a:p>
            <a:endParaRPr lang="fr-FR" sz="2000" dirty="0">
              <a:solidFill>
                <a:schemeClr val="accent5">
                  <a:lumMod val="75000"/>
                </a:schemeClr>
              </a:solidFill>
            </a:endParaRPr>
          </a:p>
          <a:p>
            <a:endParaRPr lang="fr-FR" sz="2000" dirty="0">
              <a:solidFill>
                <a:schemeClr val="accent5">
                  <a:lumMod val="75000"/>
                </a:schemeClr>
              </a:solidFill>
            </a:endParaRPr>
          </a:p>
        </p:txBody>
      </p:sp>
      <p:sp>
        <p:nvSpPr>
          <p:cNvPr id="4" name="ZoneTexte 3">
            <a:extLst>
              <a:ext uri="{FF2B5EF4-FFF2-40B4-BE49-F238E27FC236}">
                <a16:creationId xmlns:a16="http://schemas.microsoft.com/office/drawing/2014/main" id="{231B5D62-69CF-4DE3-A83B-3E12A8A2CABF}"/>
              </a:ext>
            </a:extLst>
          </p:cNvPr>
          <p:cNvSpPr txBox="1"/>
          <p:nvPr/>
        </p:nvSpPr>
        <p:spPr>
          <a:xfrm>
            <a:off x="3215000" y="5930312"/>
            <a:ext cx="7042245" cy="307777"/>
          </a:xfrm>
          <a:prstGeom prst="rect">
            <a:avLst/>
          </a:prstGeom>
          <a:noFill/>
        </p:spPr>
        <p:txBody>
          <a:bodyPr wrap="square" rtlCol="0">
            <a:spAutoFit/>
          </a:bodyPr>
          <a:lstStyle/>
          <a:p>
            <a:r>
              <a:rPr lang="fr-FR" sz="1400" i="1" dirty="0">
                <a:solidFill>
                  <a:srgbClr val="002060"/>
                </a:solidFill>
              </a:rPr>
              <a:t>D’après enquêtes de terrain de thèse, décembre 2022 </a:t>
            </a:r>
          </a:p>
        </p:txBody>
      </p:sp>
      <p:graphicFrame>
        <p:nvGraphicFramePr>
          <p:cNvPr id="12" name="Graphique 11">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1355572067"/>
              </p:ext>
            </p:extLst>
          </p:nvPr>
        </p:nvGraphicFramePr>
        <p:xfrm>
          <a:off x="3300565" y="1984702"/>
          <a:ext cx="6647513" cy="3996000"/>
        </p:xfrm>
        <a:graphic>
          <a:graphicData uri="http://schemas.openxmlformats.org/drawingml/2006/chart">
            <c:chart xmlns:c="http://schemas.openxmlformats.org/drawingml/2006/chart" xmlns:r="http://schemas.openxmlformats.org/officeDocument/2006/relationships" r:id="rId3"/>
          </a:graphicData>
        </a:graphic>
      </p:graphicFrame>
      <p:sp>
        <p:nvSpPr>
          <p:cNvPr id="5" name="ZoneTexte 4">
            <a:extLst>
              <a:ext uri="{FF2B5EF4-FFF2-40B4-BE49-F238E27FC236}">
                <a16:creationId xmlns:a16="http://schemas.microsoft.com/office/drawing/2014/main" id="{99137A75-6DE6-470F-B1C4-289F16F7D9AB}"/>
              </a:ext>
            </a:extLst>
          </p:cNvPr>
          <p:cNvSpPr txBox="1"/>
          <p:nvPr/>
        </p:nvSpPr>
        <p:spPr>
          <a:xfrm>
            <a:off x="586854" y="3548418"/>
            <a:ext cx="2432680" cy="1569660"/>
          </a:xfrm>
          <a:prstGeom prst="rect">
            <a:avLst/>
          </a:prstGeom>
          <a:noFill/>
        </p:spPr>
        <p:txBody>
          <a:bodyPr wrap="square" rtlCol="0">
            <a:spAutoFit/>
          </a:bodyPr>
          <a:lstStyle/>
          <a:p>
            <a:r>
              <a:rPr lang="fr-FR" sz="2400" b="1" dirty="0">
                <a:solidFill>
                  <a:schemeClr val="accent5">
                    <a:lumMod val="50000"/>
                  </a:schemeClr>
                </a:solidFill>
              </a:rPr>
              <a:t>Situation fin 2022 des différents planteurs inscrits à la SCEB</a:t>
            </a:r>
          </a:p>
        </p:txBody>
      </p:sp>
      <p:sp>
        <p:nvSpPr>
          <p:cNvPr id="13" name="ZoneTexte 12">
            <a:extLst>
              <a:ext uri="{FF2B5EF4-FFF2-40B4-BE49-F238E27FC236}">
                <a16:creationId xmlns:a16="http://schemas.microsoft.com/office/drawing/2014/main" id="{05BEC03A-3950-4532-A13B-1E6309B1E58D}"/>
              </a:ext>
            </a:extLst>
          </p:cNvPr>
          <p:cNvSpPr txBox="1"/>
          <p:nvPr/>
        </p:nvSpPr>
        <p:spPr>
          <a:xfrm>
            <a:off x="7250531" y="6463444"/>
            <a:ext cx="5557070" cy="584775"/>
          </a:xfrm>
          <a:prstGeom prst="rect">
            <a:avLst/>
          </a:prstGeom>
          <a:noFill/>
        </p:spPr>
        <p:txBody>
          <a:bodyPr wrap="square" rtlCol="0">
            <a:spAutoFit/>
          </a:bodyPr>
          <a:lstStyle/>
          <a:p>
            <a:pPr algn="ctr"/>
            <a:r>
              <a:rPr lang="fr-FR" sz="1400" b="1" i="1" spc="-1" dirty="0">
                <a:solidFill>
                  <a:srgbClr val="C00000"/>
                </a:solidFill>
                <a:ea typeface="Segoe UI Black" panose="020B0A02040204020203" pitchFamily="34" charset="0"/>
                <a:cs typeface="Calibri" panose="020F0502020204030204" pitchFamily="34" charset="0"/>
              </a:rPr>
              <a:t>JUMI SOURCE – </a:t>
            </a:r>
            <a:r>
              <a:rPr lang="fr-FR" sz="1400" b="1" i="1" dirty="0">
                <a:solidFill>
                  <a:srgbClr val="C00000"/>
                </a:solidFill>
                <a:ea typeface="Segoe UI Black" panose="020B0A02040204020203" pitchFamily="34" charset="0"/>
                <a:cs typeface="Calibri" panose="020F0502020204030204" pitchFamily="34" charset="0"/>
              </a:rPr>
              <a:t>Sénégal- 4 au 8 Juillet 2023</a:t>
            </a:r>
            <a:r>
              <a:rPr lang="fr-FR" sz="1200" b="1" i="1" dirty="0">
                <a:solidFill>
                  <a:srgbClr val="C00000"/>
                </a:solidFill>
                <a:ea typeface="Segoe UI Black" panose="020B0A02040204020203" pitchFamily="34" charset="0"/>
                <a:cs typeface="Calibri" panose="020F0502020204030204" pitchFamily="34" charset="0"/>
              </a:rPr>
              <a:t> </a:t>
            </a:r>
            <a:endParaRPr lang="fr-FR" sz="1200" b="1" i="1" strike="noStrike" spc="-1" dirty="0">
              <a:solidFill>
                <a:srgbClr val="C00000"/>
              </a:solidFill>
              <a:ea typeface="Segoe UI Black" panose="020B0A02040204020203" pitchFamily="34" charset="0"/>
              <a:cs typeface="Calibri" panose="020F0502020204030204" pitchFamily="34" charset="0"/>
            </a:endParaRPr>
          </a:p>
          <a:p>
            <a:endParaRPr lang="fr-FR" dirty="0"/>
          </a:p>
        </p:txBody>
      </p:sp>
      <p:sp>
        <p:nvSpPr>
          <p:cNvPr id="8" name="Espace réservé du pied de page 7">
            <a:extLst>
              <a:ext uri="{FF2B5EF4-FFF2-40B4-BE49-F238E27FC236}">
                <a16:creationId xmlns:a16="http://schemas.microsoft.com/office/drawing/2014/main" id="{740A8025-D331-435B-9B3C-D96985F2EED8}"/>
              </a:ext>
            </a:extLst>
          </p:cNvPr>
          <p:cNvSpPr>
            <a:spLocks noGrp="1"/>
          </p:cNvSpPr>
          <p:nvPr>
            <p:ph type="ftr" sz="quarter" idx="11"/>
          </p:nvPr>
        </p:nvSpPr>
        <p:spPr>
          <a:xfrm>
            <a:off x="4038600" y="6370420"/>
            <a:ext cx="4114800" cy="365125"/>
          </a:xfrm>
        </p:spPr>
        <p:txBody>
          <a:bodyPr/>
          <a:lstStyle/>
          <a:p>
            <a:r>
              <a:rPr lang="fr-FR" sz="2000" dirty="0">
                <a:solidFill>
                  <a:srgbClr val="002060"/>
                </a:solidFill>
              </a:rPr>
              <a:t>9</a:t>
            </a:r>
          </a:p>
        </p:txBody>
      </p:sp>
      <p:grpSp>
        <p:nvGrpSpPr>
          <p:cNvPr id="7" name="Groupe 6">
            <a:extLst>
              <a:ext uri="{FF2B5EF4-FFF2-40B4-BE49-F238E27FC236}">
                <a16:creationId xmlns:a16="http://schemas.microsoft.com/office/drawing/2014/main" id="{4368A6E9-E20F-4F76-B0C7-25707AAB89F4}"/>
              </a:ext>
            </a:extLst>
          </p:cNvPr>
          <p:cNvGrpSpPr/>
          <p:nvPr/>
        </p:nvGrpSpPr>
        <p:grpSpPr>
          <a:xfrm>
            <a:off x="9524837" y="203727"/>
            <a:ext cx="2101744" cy="1090335"/>
            <a:chOff x="9524837" y="203727"/>
            <a:chExt cx="2101744" cy="1090335"/>
          </a:xfrm>
        </p:grpSpPr>
        <p:grpSp>
          <p:nvGrpSpPr>
            <p:cNvPr id="3" name="Groupe 2">
              <a:extLst>
                <a:ext uri="{FF2B5EF4-FFF2-40B4-BE49-F238E27FC236}">
                  <a16:creationId xmlns:a16="http://schemas.microsoft.com/office/drawing/2014/main" id="{3416FDD6-863B-4D45-A681-989E1745FE69}"/>
                </a:ext>
              </a:extLst>
            </p:cNvPr>
            <p:cNvGrpSpPr/>
            <p:nvPr/>
          </p:nvGrpSpPr>
          <p:grpSpPr>
            <a:xfrm>
              <a:off x="9863883" y="227709"/>
              <a:ext cx="1762698" cy="1066353"/>
              <a:chOff x="10167011" y="103149"/>
              <a:chExt cx="1268433" cy="795973"/>
            </a:xfrm>
          </p:grpSpPr>
          <p:pic>
            <p:nvPicPr>
              <p:cNvPr id="10" name="Image 9">
                <a:extLst>
                  <a:ext uri="{FF2B5EF4-FFF2-40B4-BE49-F238E27FC236}">
                    <a16:creationId xmlns:a16="http://schemas.microsoft.com/office/drawing/2014/main" id="{A54EA55F-5CF3-7EFA-B84C-5C9D10B9063E}"/>
                  </a:ext>
                </a:extLst>
              </p:cNvPr>
              <p:cNvPicPr>
                <a:picLocks noChangeAspect="1"/>
              </p:cNvPicPr>
              <p:nvPr/>
            </p:nvPicPr>
            <p:blipFill>
              <a:blip r:embed="rId4"/>
              <a:stretch>
                <a:fillRect/>
              </a:stretch>
            </p:blipFill>
            <p:spPr>
              <a:xfrm>
                <a:off x="10167011" y="103149"/>
                <a:ext cx="1268433" cy="360880"/>
              </a:xfrm>
              <a:prstGeom prst="rect">
                <a:avLst/>
              </a:prstGeom>
            </p:spPr>
          </p:pic>
          <p:pic>
            <p:nvPicPr>
              <p:cNvPr id="15" name="Image 14">
                <a:extLst>
                  <a:ext uri="{FF2B5EF4-FFF2-40B4-BE49-F238E27FC236}">
                    <a16:creationId xmlns:a16="http://schemas.microsoft.com/office/drawing/2014/main" id="{E999BDAC-5AFB-2A91-4E48-4F36818DD4C6}"/>
                  </a:ext>
                </a:extLst>
              </p:cNvPr>
              <p:cNvPicPr>
                <a:picLocks noChangeAspect="1"/>
              </p:cNvPicPr>
              <p:nvPr/>
            </p:nvPicPr>
            <p:blipFill rotWithShape="1">
              <a:blip r:embed="rId5"/>
              <a:srcRect l="86" t="13289" r="-86" b="9960"/>
              <a:stretch/>
            </p:blipFill>
            <p:spPr>
              <a:xfrm>
                <a:off x="10167011" y="478211"/>
                <a:ext cx="734350" cy="409909"/>
              </a:xfrm>
              <a:prstGeom prst="rect">
                <a:avLst/>
              </a:prstGeom>
            </p:spPr>
          </p:pic>
          <p:pic>
            <p:nvPicPr>
              <p:cNvPr id="19" name="Image 18">
                <a:extLst>
                  <a:ext uri="{FF2B5EF4-FFF2-40B4-BE49-F238E27FC236}">
                    <a16:creationId xmlns:a16="http://schemas.microsoft.com/office/drawing/2014/main" id="{8996BC68-08D9-4ABD-4CB7-8A7E23342687}"/>
                  </a:ext>
                </a:extLst>
              </p:cNvPr>
              <p:cNvPicPr>
                <a:picLocks noChangeAspect="1"/>
              </p:cNvPicPr>
              <p:nvPr/>
            </p:nvPicPr>
            <p:blipFill>
              <a:blip r:embed="rId6"/>
              <a:stretch>
                <a:fillRect/>
              </a:stretch>
            </p:blipFill>
            <p:spPr>
              <a:xfrm>
                <a:off x="10901361" y="471432"/>
                <a:ext cx="534080" cy="427690"/>
              </a:xfrm>
              <a:prstGeom prst="rect">
                <a:avLst/>
              </a:prstGeom>
            </p:spPr>
          </p:pic>
        </p:grpSp>
        <p:pic>
          <p:nvPicPr>
            <p:cNvPr id="14" name="Image 13">
              <a:extLst>
                <a:ext uri="{FF2B5EF4-FFF2-40B4-BE49-F238E27FC236}">
                  <a16:creationId xmlns:a16="http://schemas.microsoft.com/office/drawing/2014/main" id="{18FDE487-703B-4013-8262-1A5F81C28811}"/>
                </a:ext>
              </a:extLst>
            </p:cNvPr>
            <p:cNvPicPr>
              <a:picLocks noChangeAspect="1"/>
            </p:cNvPicPr>
            <p:nvPr/>
          </p:nvPicPr>
          <p:blipFill>
            <a:blip r:embed="rId7"/>
            <a:stretch>
              <a:fillRect/>
            </a:stretch>
          </p:blipFill>
          <p:spPr>
            <a:xfrm rot="16200000">
              <a:off x="9145758" y="582806"/>
              <a:ext cx="1082158" cy="324000"/>
            </a:xfrm>
            <a:prstGeom prst="rect">
              <a:avLst/>
            </a:prstGeom>
          </p:spPr>
        </p:pic>
      </p:grpSp>
    </p:spTree>
    <p:extLst>
      <p:ext uri="{BB962C8B-B14F-4D97-AF65-F5344CB8AC3E}">
        <p14:creationId xmlns:p14="http://schemas.microsoft.com/office/powerpoint/2010/main" val="3875110987"/>
      </p:ext>
    </p:extLst>
  </p:cSld>
  <p:clrMapOvr>
    <a:masterClrMapping/>
  </p:clrMapOvr>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19370</TotalTime>
  <Words>1010</Words>
  <Application>Microsoft Office PowerPoint</Application>
  <PresentationFormat>Grand écran</PresentationFormat>
  <Paragraphs>261</Paragraphs>
  <Slides>14</Slides>
  <Notes>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Arial</vt:lpstr>
      <vt:lpstr>Calibri</vt:lpstr>
      <vt:lpstr>Calibri Light</vt:lpstr>
      <vt:lpstr>EB Garamond</vt:lpstr>
      <vt:lpstr>Segoe UI Black</vt:lpstr>
      <vt:lpstr>Times New Roman</vt:lpstr>
      <vt:lpstr>Wingdings</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Administrateur</dc:creator>
  <cp:lastModifiedBy>Pian Loic</cp:lastModifiedBy>
  <cp:revision>256</cp:revision>
  <cp:lastPrinted>2023-07-01T11:32:00Z</cp:lastPrinted>
  <dcterms:created xsi:type="dcterms:W3CDTF">2023-06-23T14:10:33Z</dcterms:created>
  <dcterms:modified xsi:type="dcterms:W3CDTF">2023-07-12T14:33:38Z</dcterms:modified>
</cp:coreProperties>
</file>