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2.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media/image7.JPG" ContentType="image/jpeg"/>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708" r:id="rId4"/>
    <p:sldMasterId id="2147483720" r:id="rId5"/>
    <p:sldMasterId id="2147483744" r:id="rId6"/>
    <p:sldMasterId id="2147483756" r:id="rId7"/>
  </p:sldMasterIdLst>
  <p:notesMasterIdLst>
    <p:notesMasterId r:id="rId27"/>
  </p:notesMasterIdLst>
  <p:sldIdLst>
    <p:sldId id="263" r:id="rId8"/>
    <p:sldId id="287" r:id="rId9"/>
    <p:sldId id="297" r:id="rId10"/>
    <p:sldId id="265" r:id="rId11"/>
    <p:sldId id="293" r:id="rId12"/>
    <p:sldId id="289" r:id="rId13"/>
    <p:sldId id="281" r:id="rId14"/>
    <p:sldId id="282" r:id="rId15"/>
    <p:sldId id="299" r:id="rId16"/>
    <p:sldId id="291" r:id="rId17"/>
    <p:sldId id="286" r:id="rId18"/>
    <p:sldId id="298" r:id="rId19"/>
    <p:sldId id="261" r:id="rId20"/>
    <p:sldId id="269" r:id="rId21"/>
    <p:sldId id="270" r:id="rId22"/>
    <p:sldId id="271" r:id="rId23"/>
    <p:sldId id="272" r:id="rId24"/>
    <p:sldId id="273" r:id="rId25"/>
    <p:sldId id="294"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si RAKOTO" initials="SR" lastIdx="4" clrIdx="1">
    <p:extLst>
      <p:ext uri="{19B8F6BF-5375-455C-9EA6-DF929625EA0E}">
        <p15:presenceInfo xmlns:p15="http://schemas.microsoft.com/office/powerpoint/2012/main" userId="4a1978c3e309fb78" providerId="Windows Live"/>
      </p:ext>
    </p:extLst>
  </p:cmAuthor>
  <p:cmAuthor id="2" name="Windows 用户" initials="W用" lastIdx="3" clrIdx="2">
    <p:extLst>
      <p:ext uri="{19B8F6BF-5375-455C-9EA6-DF929625EA0E}">
        <p15:presenceInfo xmlns:p15="http://schemas.microsoft.com/office/powerpoint/2012/main" userId="Windows 用户"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A82D"/>
    <a:srgbClr val="096789"/>
    <a:srgbClr val="18B05D"/>
    <a:srgbClr val="F66A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9" autoAdjust="0"/>
    <p:restoredTop sz="94364" autoAdjust="0"/>
  </p:normalViewPr>
  <p:slideViewPr>
    <p:cSldViewPr snapToGrid="0">
      <p:cViewPr varScale="1">
        <p:scale>
          <a:sx n="83" d="100"/>
          <a:sy n="83" d="100"/>
        </p:scale>
        <p:origin x="57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isi\Desktop\Partie%20II\Base%20REVENU.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isi\Desktop\Partie%20II\BASE%20MENAG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isi\Desktop\Partie%20II\Base%20REVENU%20II.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isi\Desktop\M&#233;moire\MIAHY-Data%20Globale%20IMF.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isi\Desktop\M&#233;moire\MIAHY-Data%20Globale%20IMF.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isi\Desktop\Partie%20II\Base%20AGR.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isi\Desktop\M&#233;moire\MIAHY-Data%20Globale%20IMF.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isi\Desktop\M&#233;moire\MIAHY-Data%20Globale%20IMF.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[Base REVENU.xlsx]source!Tableau croisé dynamique1</c:name>
    <c:fmtId val="3"/>
  </c:pivotSource>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Sources des prêts</a:t>
            </a:r>
          </a:p>
        </c:rich>
      </c:tx>
      <c:layout>
        <c:manualLayout>
          <c:xMode val="edge"/>
          <c:yMode val="edge"/>
          <c:x val="0.26842580864645504"/>
          <c:y val="1.0718950386873928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fr-FR"/>
        </a:p>
      </c:txPr>
    </c:title>
    <c:autoTitleDeleted val="0"/>
    <c:pivotFmts>
      <c:pivotFmt>
        <c:idx val="0"/>
        <c:spPr>
          <a:solidFill>
            <a:schemeClr val="accent1"/>
          </a:solidFill>
          <a:ln w="25400">
            <a:solidFill>
              <a:schemeClr val="lt1"/>
            </a:solidFill>
          </a:ln>
          <a:effectLst/>
          <a:sp3d contourW="25400">
            <a:contourClr>
              <a:schemeClr val="lt1"/>
            </a:contourClr>
          </a:sp3d>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rgbClr val="92D050"/>
          </a:solidFill>
          <a:ln w="25400">
            <a:solidFill>
              <a:schemeClr val="lt1"/>
            </a:solidFill>
          </a:ln>
          <a:effectLst/>
          <a:sp3d contourW="25400">
            <a:contourClr>
              <a:schemeClr val="lt1"/>
            </a:contourClr>
          </a:sp3d>
        </c:spP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1"/>
          <c:showVal val="1"/>
          <c:showCatName val="1"/>
          <c:showSerName val="1"/>
          <c:showPercent val="1"/>
          <c:showBubbleSize val="1"/>
          <c:extLst xmlns:c16r2="http://schemas.microsoft.com/office/drawing/2015/06/chart">
            <c:ext xmlns:c15="http://schemas.microsoft.com/office/drawing/2012/chart" uri="{CE6537A1-D6FC-4f65-9D91-7224C49458BB}"/>
          </c:extLst>
        </c:dLbl>
      </c:pivotFmt>
      <c:pivotFmt>
        <c:idx val="2"/>
        <c:spPr>
          <a:solidFill>
            <a:schemeClr val="accent2">
              <a:lumMod val="75000"/>
            </a:schemeClr>
          </a:solidFill>
          <a:ln w="25400">
            <a:solidFill>
              <a:schemeClr val="lt1"/>
            </a:solidFill>
          </a:ln>
          <a:effectLst/>
          <a:sp3d contourW="25400">
            <a:contourClr>
              <a:schemeClr val="lt1"/>
            </a:contourClr>
          </a:sp3d>
        </c:spP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1"/>
          <c:showVal val="1"/>
          <c:showCatName val="1"/>
          <c:showSerName val="1"/>
          <c:showPercent val="1"/>
          <c:showBubbleSize val="1"/>
          <c:extLst xmlns:c16r2="http://schemas.microsoft.com/office/drawing/2015/06/chart">
            <c:ext xmlns:c15="http://schemas.microsoft.com/office/drawing/2012/chart" uri="{CE6537A1-D6FC-4f65-9D91-7224C49458BB}"/>
          </c:extLst>
        </c:dLbl>
      </c:pivotFmt>
      <c:pivotFmt>
        <c:idx val="3"/>
        <c:spPr>
          <a:solidFill>
            <a:schemeClr val="accent1"/>
          </a:solidFill>
          <a:ln w="25400">
            <a:solidFill>
              <a:schemeClr val="lt1"/>
            </a:solidFill>
          </a:ln>
          <a:effectLst/>
          <a:sp3d contourW="25400">
            <a:contourClr>
              <a:schemeClr val="lt1"/>
            </a:contourClr>
          </a:sp3d>
        </c:spP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1"/>
          <c:showVal val="1"/>
          <c:showCatName val="1"/>
          <c:showSerName val="1"/>
          <c:showPercent val="1"/>
          <c:showBubbleSize val="1"/>
          <c:extLst xmlns:c16r2="http://schemas.microsoft.com/office/drawing/2015/06/chart">
            <c:ext xmlns:c15="http://schemas.microsoft.com/office/drawing/2012/chart" uri="{CE6537A1-D6FC-4f65-9D91-7224C49458BB}"/>
          </c:extLst>
        </c:dLbl>
      </c:pivotFmt>
      <c:pivotFmt>
        <c:idx val="4"/>
        <c:spPr>
          <a:solidFill>
            <a:schemeClr val="accent3"/>
          </a:solidFill>
          <a:ln w="25400">
            <a:solidFill>
              <a:schemeClr val="lt1"/>
            </a:solidFill>
          </a:ln>
          <a:effectLst/>
          <a:sp3d contourW="25400">
            <a:contourClr>
              <a:schemeClr val="lt1"/>
            </a:contourClr>
          </a:sp3d>
        </c:spP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1"/>
          <c:showVal val="1"/>
          <c:showCatName val="1"/>
          <c:showSerName val="1"/>
          <c:showPercent val="1"/>
          <c:showBubbleSize val="1"/>
          <c:extLst xmlns:c16r2="http://schemas.microsoft.com/office/drawing/2015/06/chart">
            <c:ext xmlns:c15="http://schemas.microsoft.com/office/drawing/2012/chart" uri="{CE6537A1-D6FC-4f65-9D91-7224C49458BB}"/>
          </c:extLst>
        </c:dLbl>
      </c:pivotFmt>
      <c:pivotFmt>
        <c:idx val="5"/>
        <c:spPr>
          <a:solidFill>
            <a:schemeClr val="accent4"/>
          </a:solidFill>
          <a:ln w="25400">
            <a:solidFill>
              <a:schemeClr val="lt1"/>
            </a:solidFill>
          </a:ln>
          <a:effectLst/>
          <a:sp3d contourW="25400">
            <a:contourClr>
              <a:schemeClr val="lt1"/>
            </a:contourClr>
          </a:sp3d>
        </c:spP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showLegendKey val="1"/>
          <c:showVal val="1"/>
          <c:showCatName val="1"/>
          <c:showSerName val="1"/>
          <c:showPercent val="1"/>
          <c:showBubbleSize val="1"/>
          <c:extLst xmlns:c16r2="http://schemas.microsoft.com/office/drawing/2015/06/chart">
            <c:ext xmlns:c15="http://schemas.microsoft.com/office/drawing/2012/chart" uri="{CE6537A1-D6FC-4f65-9D91-7224C49458BB}"/>
          </c:extLst>
        </c:dLbl>
      </c:pivotFmt>
      <c:pivotFmt>
        <c:idx val="6"/>
        <c:spPr>
          <a:solidFill>
            <a:schemeClr val="accent1"/>
          </a:solidFill>
          <a:ln w="25400">
            <a:solidFill>
              <a:schemeClr val="lt1"/>
            </a:solidFill>
          </a:ln>
          <a:effectLst/>
          <a:sp3d contourW="25400">
            <a:contourClr>
              <a:schemeClr val="lt1"/>
            </a:contourClr>
          </a:sp3d>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7"/>
        <c:spPr>
          <a:solidFill>
            <a:schemeClr val="accent1"/>
          </a:solidFill>
          <a:ln w="25400">
            <a:solidFill>
              <a:schemeClr val="lt1"/>
            </a:solidFill>
          </a:ln>
          <a:effectLst/>
          <a:sp3d contourW="25400">
            <a:contourClr>
              <a:schemeClr val="lt1"/>
            </a:contourClr>
          </a:sp3d>
        </c:spP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8"/>
        <c:spPr>
          <a:solidFill>
            <a:srgbClr val="92D050"/>
          </a:solidFill>
          <a:ln w="25400">
            <a:solidFill>
              <a:schemeClr val="lt1"/>
            </a:solidFill>
          </a:ln>
          <a:effectLst/>
          <a:sp3d contourW="25400">
            <a:contourClr>
              <a:schemeClr val="lt1"/>
            </a:contourClr>
          </a:sp3d>
        </c:spP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9"/>
        <c:spPr>
          <a:solidFill>
            <a:schemeClr val="accent1"/>
          </a:solidFill>
          <a:ln w="25400">
            <a:solidFill>
              <a:schemeClr val="lt1"/>
            </a:solidFill>
          </a:ln>
          <a:effectLst/>
          <a:sp3d contourW="25400">
            <a:contourClr>
              <a:schemeClr val="lt1"/>
            </a:contourClr>
          </a:sp3d>
        </c:spP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0"/>
        <c:spPr>
          <a:solidFill>
            <a:schemeClr val="accent1"/>
          </a:solidFill>
          <a:ln w="25400">
            <a:solidFill>
              <a:schemeClr val="lt1"/>
            </a:solidFill>
          </a:ln>
          <a:effectLst/>
          <a:sp3d contourW="25400">
            <a:contourClr>
              <a:schemeClr val="lt1"/>
            </a:contourClr>
          </a:sp3d>
        </c:spP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1"/>
        <c:spPr>
          <a:solidFill>
            <a:schemeClr val="accent2">
              <a:lumMod val="75000"/>
            </a:schemeClr>
          </a:solidFill>
          <a:ln w="25400">
            <a:solidFill>
              <a:schemeClr val="lt1"/>
            </a:solidFill>
          </a:ln>
          <a:effectLst/>
          <a:sp3d contourW="25400">
            <a:contourClr>
              <a:schemeClr val="lt1"/>
            </a:contourClr>
          </a:sp3d>
        </c:spP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2"/>
        <c:spPr>
          <a:solidFill>
            <a:schemeClr val="accent1"/>
          </a:solidFill>
          <a:ln w="25400">
            <a:solidFill>
              <a:schemeClr val="lt1"/>
            </a:solidFill>
          </a:ln>
          <a:effectLst/>
          <a:sp3d contourW="25400">
            <a:contourClr>
              <a:schemeClr val="lt1"/>
            </a:contourClr>
          </a:sp3d>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3"/>
        <c:spPr>
          <a:solidFill>
            <a:schemeClr val="accent1"/>
          </a:solidFill>
          <a:ln w="25400">
            <a:solidFill>
              <a:schemeClr val="lt1"/>
            </a:solidFill>
          </a:ln>
          <a:effectLst/>
          <a:sp3d contourW="25400">
            <a:contourClr>
              <a:schemeClr val="lt1"/>
            </a:contourClr>
          </a:sp3d>
        </c:spP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4"/>
        <c:spPr>
          <a:solidFill>
            <a:srgbClr val="92D050"/>
          </a:solidFill>
          <a:ln w="25400">
            <a:solidFill>
              <a:schemeClr val="lt1"/>
            </a:solidFill>
          </a:ln>
          <a:effectLst/>
          <a:sp3d contourW="25400">
            <a:contourClr>
              <a:schemeClr val="lt1"/>
            </a:contourClr>
          </a:sp3d>
        </c:spP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5"/>
        <c:spPr>
          <a:solidFill>
            <a:schemeClr val="accent1"/>
          </a:solidFill>
          <a:ln w="25400">
            <a:solidFill>
              <a:schemeClr val="lt1"/>
            </a:solidFill>
          </a:ln>
          <a:effectLst/>
          <a:sp3d contourW="25400">
            <a:contourClr>
              <a:schemeClr val="lt1"/>
            </a:contourClr>
          </a:sp3d>
        </c:spP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6"/>
        <c:spPr>
          <a:solidFill>
            <a:schemeClr val="accent1"/>
          </a:solidFill>
          <a:ln w="25400">
            <a:solidFill>
              <a:schemeClr val="lt1"/>
            </a:solidFill>
          </a:ln>
          <a:effectLst/>
          <a:sp3d contourW="25400">
            <a:contourClr>
              <a:schemeClr val="lt1"/>
            </a:contourClr>
          </a:sp3d>
        </c:spP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7"/>
        <c:spPr>
          <a:solidFill>
            <a:schemeClr val="accent2">
              <a:lumMod val="75000"/>
            </a:schemeClr>
          </a:solidFill>
          <a:ln w="25400">
            <a:solidFill>
              <a:schemeClr val="lt1"/>
            </a:solidFill>
          </a:ln>
          <a:effectLst/>
          <a:sp3d contourW="25400">
            <a:contourClr>
              <a:schemeClr val="lt1"/>
            </a:contourClr>
          </a:sp3d>
        </c:spP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fr-FR"/>
            </a:p>
          </c:txPr>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
      </c:pivotFmt>
    </c:pivotFmts>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7276814769650901E-2"/>
          <c:y val="0.25431047397594986"/>
          <c:w val="0.81754512954598502"/>
          <c:h val="0.59307530484652704"/>
        </c:manualLayout>
      </c:layout>
      <c:pie3DChart>
        <c:varyColors val="1"/>
        <c:ser>
          <c:idx val="0"/>
          <c:order val="0"/>
          <c:tx>
            <c:strRef>
              <c:f>source!$B$4</c:f>
              <c:strCache>
                <c:ptCount val="1"/>
                <c:pt idx="0">
                  <c:v>Total</c:v>
                </c:pt>
              </c:strCache>
            </c:strRef>
          </c:tx>
          <c:dPt>
            <c:idx val="0"/>
            <c:bubble3D val="0"/>
            <c:explosion val="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xmlns:c16r2="http://schemas.microsoft.com/office/drawing/2015/06/chart">
              <c:ext xmlns:c16="http://schemas.microsoft.com/office/drawing/2014/chart" uri="{C3380CC4-5D6E-409C-BE32-E72D297353CC}">
                <c16:uniqueId val="{00000001-4E64-4E25-9B4B-6EA808B38E7A}"/>
              </c:ext>
            </c:extLst>
          </c:dPt>
          <c:dPt>
            <c:idx val="1"/>
            <c:bubble3D val="0"/>
            <c:explosion val="9"/>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xmlns:c16r2="http://schemas.microsoft.com/office/drawing/2015/06/chart">
              <c:ext xmlns:c16="http://schemas.microsoft.com/office/drawing/2014/chart" uri="{C3380CC4-5D6E-409C-BE32-E72D297353CC}">
                <c16:uniqueId val="{00000003-4E64-4E25-9B4B-6EA808B38E7A}"/>
              </c:ext>
            </c:extLst>
          </c:dPt>
          <c:dPt>
            <c:idx val="2"/>
            <c:bubble3D val="0"/>
            <c:explosion val="6"/>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xmlns:c16r2="http://schemas.microsoft.com/office/drawing/2015/06/chart">
              <c:ext xmlns:c16="http://schemas.microsoft.com/office/drawing/2014/chart" uri="{C3380CC4-5D6E-409C-BE32-E72D297353CC}">
                <c16:uniqueId val="{00000005-4E64-4E25-9B4B-6EA808B38E7A}"/>
              </c:ext>
            </c:extLst>
          </c:dPt>
          <c:dPt>
            <c:idx val="3"/>
            <c:bubble3D val="0"/>
            <c:explosion val="11"/>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extLst xmlns:c16r2="http://schemas.microsoft.com/office/drawing/2015/06/chart">
              <c:ext xmlns:c16="http://schemas.microsoft.com/office/drawing/2014/chart" uri="{C3380CC4-5D6E-409C-BE32-E72D297353CC}">
                <c16:uniqueId val="{00000007-4E64-4E25-9B4B-6EA808B38E7A}"/>
              </c:ext>
            </c:extLst>
          </c:dPt>
          <c:dPt>
            <c:idx val="4"/>
            <c:bubble3D val="0"/>
            <c:explosion val="1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sp3d/>
            </c:spPr>
            <c:extLst xmlns:c16r2="http://schemas.microsoft.com/office/drawing/2015/06/chart">
              <c:ext xmlns:c16="http://schemas.microsoft.com/office/drawing/2014/chart" uri="{C3380CC4-5D6E-409C-BE32-E72D297353CC}">
                <c16:uniqueId val="{00000009-4E64-4E25-9B4B-6EA808B38E7A}"/>
              </c:ext>
            </c:extLst>
          </c:dPt>
          <c:dLbls>
            <c:dLbl>
              <c:idx val="0"/>
              <c:layout>
                <c:manualLayout>
                  <c:x val="9.0388006531660365E-3"/>
                  <c:y val="3.2156851160621787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4E64-4E25-9B4B-6EA808B38E7A}"/>
                </c:ext>
                <c:ext xmlns:c15="http://schemas.microsoft.com/office/drawing/2012/chart" uri="{CE6537A1-D6FC-4f65-9D91-7224C49458BB}"/>
              </c:extLst>
            </c:dLbl>
            <c:dLbl>
              <c:idx val="1"/>
              <c:tx>
                <c:rich>
                  <a:bodyPr rot="0" spcFirstLastPara="1" vertOverflow="clip" horzOverflow="clip" vert="horz" wrap="square" lIns="38100" tIns="19050" rIns="38100" bIns="19050" anchor="ctr" anchorCtr="1">
                    <a:noAutofit/>
                  </a:bodyPr>
                  <a:lstStyle/>
                  <a:p>
                    <a:pPr>
                      <a:defRPr sz="1197" b="1" i="0" u="none" strike="noStrike" kern="1200" baseline="0">
                        <a:solidFill>
                          <a:schemeClr val="dk2">
                            <a:lumMod val="75000"/>
                          </a:schemeClr>
                        </a:solidFill>
                        <a:latin typeface="+mn-lt"/>
                        <a:ea typeface="+mn-ea"/>
                        <a:cs typeface="+mn-cs"/>
                      </a:defRPr>
                    </a:pPr>
                    <a:fld id="{3530C376-9E7E-4E7C-9F69-6F119FC7C6D8}" type="CATEGORYNAME">
                      <a:rPr lang="en-US" sz="1600"/>
                      <a:pPr>
                        <a:defRPr b="1"/>
                      </a:pPr>
                      <a:t>[NOM DE CATÉGORIE]</a:t>
                    </a:fld>
                    <a:r>
                      <a:rPr lang="en-US" sz="1600" baseline="0" dirty="0"/>
                      <a:t>
</a:t>
                    </a:r>
                    <a:fld id="{0B00B7E7-0948-4E47-9F80-C21DAFB34F99}" type="PERCENTAGE">
                      <a:rPr lang="en-US" sz="1600" baseline="0"/>
                      <a:pPr>
                        <a:defRPr b="1"/>
                      </a:pPr>
                      <a:t>[POURCENTAGE]</a:t>
                    </a:fld>
                    <a:endParaRPr lang="en-US" sz="1600" baseline="0" dirty="0"/>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197" b="1" i="0" u="none" strike="noStrike" kern="1200" baseline="0">
                      <a:solidFill>
                        <a:schemeClr val="dk2">
                          <a:lumMod val="75000"/>
                        </a:schemeClr>
                      </a:solidFill>
                      <a:latin typeface="+mn-lt"/>
                      <a:ea typeface="+mn-ea"/>
                      <a:cs typeface="+mn-cs"/>
                    </a:defRPr>
                  </a:pPr>
                  <a:endParaRPr lang="fr-FR"/>
                </a:p>
              </c:txPr>
              <c:dLblPos val="outEnd"/>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4E64-4E25-9B4B-6EA808B38E7A}"/>
                </c:ex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2">
                        <a:lumMod val="75000"/>
                      </a:schemeClr>
                    </a:solidFill>
                    <a:latin typeface="+mn-lt"/>
                    <a:ea typeface="+mn-ea"/>
                    <a:cs typeface="+mn-cs"/>
                  </a:defRPr>
                </a:pPr>
                <a:endParaRPr lang="fr-FR"/>
              </a:p>
            </c:txPr>
            <c:dLblPos val="outEnd"/>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source!$A$5:$A$10</c:f>
              <c:strCache>
                <c:ptCount val="5"/>
                <c:pt idx="0">
                  <c:v>Ami</c:v>
                </c:pt>
                <c:pt idx="1">
                  <c:v>Association</c:v>
                </c:pt>
                <c:pt idx="2">
                  <c:v>Autres</c:v>
                </c:pt>
                <c:pt idx="3">
                  <c:v>Famille</c:v>
                </c:pt>
                <c:pt idx="4">
                  <c:v>IMF</c:v>
                </c:pt>
              </c:strCache>
            </c:strRef>
          </c:cat>
          <c:val>
            <c:numRef>
              <c:f>source!$B$5:$B$10</c:f>
              <c:numCache>
                <c:formatCode>0.00%</c:formatCode>
                <c:ptCount val="5"/>
                <c:pt idx="0">
                  <c:v>4.8275862068965517E-2</c:v>
                </c:pt>
                <c:pt idx="1">
                  <c:v>0.47586206896551725</c:v>
                </c:pt>
                <c:pt idx="2">
                  <c:v>2.7586206896551724E-2</c:v>
                </c:pt>
                <c:pt idx="3">
                  <c:v>8.9655172413793102E-2</c:v>
                </c:pt>
                <c:pt idx="4">
                  <c:v>0.35862068965517241</c:v>
                </c:pt>
              </c:numCache>
            </c:numRef>
          </c:val>
          <c:extLst xmlns:c16r2="http://schemas.microsoft.com/office/drawing/2015/06/chart">
            <c:ext xmlns:c16="http://schemas.microsoft.com/office/drawing/2014/chart" uri="{C3380CC4-5D6E-409C-BE32-E72D297353CC}">
              <c16:uniqueId val="{0000000A-4E64-4E25-9B4B-6EA808B38E7A}"/>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Data val="1"/>
        <c14:dropZoneSeries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fr-FR"/>
              <a:t>Niveau d'éducation</a:t>
            </a:r>
          </a:p>
          <a:p>
            <a:pPr>
              <a:defRPr/>
            </a:pPr>
            <a:endParaRPr lang="fr-FR"/>
          </a:p>
        </c:rich>
      </c:tx>
      <c:layout>
        <c:manualLayout>
          <c:xMode val="edge"/>
          <c:yMode val="edge"/>
          <c:x val="0.18968788478686655"/>
          <c:y val="0"/>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endParaRPr lang="fr-FR"/>
        </a:p>
      </c:txPr>
    </c:title>
    <c:autoTitleDeleted val="0"/>
    <c:plotArea>
      <c:layout/>
      <c:barChart>
        <c:barDir val="bar"/>
        <c:grouping val="clustered"/>
        <c:varyColors val="0"/>
        <c:ser>
          <c:idx val="0"/>
          <c:order val="0"/>
          <c:tx>
            <c:strRef>
              <c:f>'Niveau d''éducation'!$A$16</c:f>
              <c:strCache>
                <c:ptCount val="1"/>
                <c:pt idx="0">
                  <c:v>Aucun</c:v>
                </c:pt>
              </c:strCache>
            </c:strRef>
          </c:tx>
          <c:spPr>
            <a:solidFill>
              <a:srgbClr val="D3B5E9"/>
            </a:solidFill>
            <a:ln w="9525">
              <a:solidFill>
                <a:schemeClr val="tx1"/>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850" b="0" i="0" u="none" strike="noStrike"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a:noFill/>
                    </a:ln>
                    <a:effectLst/>
                  </c:spPr>
                </c15:leaderLines>
              </c:ext>
            </c:extLst>
          </c:dLbls>
          <c:cat>
            <c:strRef>
              <c:f>'Niveau d''éducation'!$B$15</c:f>
              <c:strCache>
                <c:ptCount val="1"/>
                <c:pt idx="0">
                  <c:v>Pourcentage des effectifs</c:v>
                </c:pt>
              </c:strCache>
            </c:strRef>
          </c:cat>
          <c:val>
            <c:numRef>
              <c:f>'Niveau d''éducation'!$B$16</c:f>
              <c:numCache>
                <c:formatCode>0.00%</c:formatCode>
                <c:ptCount val="1"/>
                <c:pt idx="0">
                  <c:v>0.2071629213483146</c:v>
                </c:pt>
              </c:numCache>
            </c:numRef>
          </c:val>
          <c:extLst xmlns:c16r2="http://schemas.microsoft.com/office/drawing/2015/06/chart">
            <c:ext xmlns:c16="http://schemas.microsoft.com/office/drawing/2014/chart" uri="{C3380CC4-5D6E-409C-BE32-E72D297353CC}">
              <c16:uniqueId val="{00000000-3529-4368-9531-EB70BF92836C}"/>
            </c:ext>
          </c:extLst>
        </c:ser>
        <c:ser>
          <c:idx val="1"/>
          <c:order val="1"/>
          <c:tx>
            <c:strRef>
              <c:f>'Niveau d''éducation'!$A$17</c:f>
              <c:strCache>
                <c:ptCount val="1"/>
                <c:pt idx="0">
                  <c:v>Primaire non complet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tx1"/>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850" b="0" i="0" u="none" strike="noStrike"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a:noFill/>
                    </a:ln>
                    <a:effectLst/>
                  </c:spPr>
                </c15:leaderLines>
              </c:ext>
            </c:extLst>
          </c:dLbls>
          <c:cat>
            <c:strRef>
              <c:f>'Niveau d''éducation'!$B$15</c:f>
              <c:strCache>
                <c:ptCount val="1"/>
                <c:pt idx="0">
                  <c:v>Pourcentage des effectifs</c:v>
                </c:pt>
              </c:strCache>
            </c:strRef>
          </c:cat>
          <c:val>
            <c:numRef>
              <c:f>'Niveau d''éducation'!$B$17</c:f>
              <c:numCache>
                <c:formatCode>0.00%</c:formatCode>
                <c:ptCount val="1"/>
                <c:pt idx="0">
                  <c:v>0.34901685393258425</c:v>
                </c:pt>
              </c:numCache>
            </c:numRef>
          </c:val>
          <c:extLst xmlns:c16r2="http://schemas.microsoft.com/office/drawing/2015/06/chart">
            <c:ext xmlns:c16="http://schemas.microsoft.com/office/drawing/2014/chart" uri="{C3380CC4-5D6E-409C-BE32-E72D297353CC}">
              <c16:uniqueId val="{00000001-3529-4368-9531-EB70BF92836C}"/>
            </c:ext>
          </c:extLst>
        </c:ser>
        <c:ser>
          <c:idx val="2"/>
          <c:order val="2"/>
          <c:tx>
            <c:strRef>
              <c:f>'Niveau d''éducation'!$A$18</c:f>
              <c:strCache>
                <c:ptCount val="1"/>
                <c:pt idx="0">
                  <c:v>Primaire complet</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a:solidFill>
                <a:schemeClr val="tx1"/>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850" b="0" i="0" u="none" strike="noStrike"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a:noFill/>
                    </a:ln>
                    <a:effectLst/>
                  </c:spPr>
                </c15:leaderLines>
              </c:ext>
            </c:extLst>
          </c:dLbls>
          <c:cat>
            <c:strRef>
              <c:f>'Niveau d''éducation'!$B$15</c:f>
              <c:strCache>
                <c:ptCount val="1"/>
                <c:pt idx="0">
                  <c:v>Pourcentage des effectifs</c:v>
                </c:pt>
              </c:strCache>
            </c:strRef>
          </c:cat>
          <c:val>
            <c:numRef>
              <c:f>'Niveau d''éducation'!$B$18</c:f>
              <c:numCache>
                <c:formatCode>0.00%</c:formatCode>
                <c:ptCount val="1"/>
                <c:pt idx="0">
                  <c:v>6.1797752808988762E-2</c:v>
                </c:pt>
              </c:numCache>
            </c:numRef>
          </c:val>
          <c:extLst xmlns:c16r2="http://schemas.microsoft.com/office/drawing/2015/06/chart">
            <c:ext xmlns:c16="http://schemas.microsoft.com/office/drawing/2014/chart" uri="{C3380CC4-5D6E-409C-BE32-E72D297353CC}">
              <c16:uniqueId val="{00000002-3529-4368-9531-EB70BF92836C}"/>
            </c:ext>
          </c:extLst>
        </c:ser>
        <c:ser>
          <c:idx val="3"/>
          <c:order val="3"/>
          <c:tx>
            <c:strRef>
              <c:f>'Niveau d''éducation'!$A$19</c:f>
              <c:strCache>
                <c:ptCount val="1"/>
                <c:pt idx="0">
                  <c:v>Collège non complet</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9525">
              <a:solidFill>
                <a:schemeClr val="tx1"/>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850" b="0" i="0" u="none" strike="noStrike"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a:noFill/>
                    </a:ln>
                    <a:effectLst/>
                  </c:spPr>
                </c15:leaderLines>
              </c:ext>
            </c:extLst>
          </c:dLbls>
          <c:cat>
            <c:strRef>
              <c:f>'Niveau d''éducation'!$B$15</c:f>
              <c:strCache>
                <c:ptCount val="1"/>
                <c:pt idx="0">
                  <c:v>Pourcentage des effectifs</c:v>
                </c:pt>
              </c:strCache>
            </c:strRef>
          </c:cat>
          <c:val>
            <c:numRef>
              <c:f>'Niveau d''éducation'!$B$19</c:f>
              <c:numCache>
                <c:formatCode>0.00%</c:formatCode>
                <c:ptCount val="1"/>
                <c:pt idx="0">
                  <c:v>0.24367977528089887</c:v>
                </c:pt>
              </c:numCache>
            </c:numRef>
          </c:val>
          <c:extLst xmlns:c16r2="http://schemas.microsoft.com/office/drawing/2015/06/chart">
            <c:ext xmlns:c16="http://schemas.microsoft.com/office/drawing/2014/chart" uri="{C3380CC4-5D6E-409C-BE32-E72D297353CC}">
              <c16:uniqueId val="{00000003-3529-4368-9531-EB70BF92836C}"/>
            </c:ext>
          </c:extLst>
        </c:ser>
        <c:ser>
          <c:idx val="4"/>
          <c:order val="4"/>
          <c:tx>
            <c:strRef>
              <c:f>'Niveau d''éducation'!$A$20</c:f>
              <c:strCache>
                <c:ptCount val="1"/>
                <c:pt idx="0">
                  <c:v>Collège complet</c:v>
                </c:pt>
              </c:strCache>
            </c:strRef>
          </c:tx>
          <c:spPr>
            <a:solidFill>
              <a:srgbClr val="00FFFF"/>
            </a:solidFill>
            <a:ln w="9525">
              <a:solidFill>
                <a:schemeClr val="tx1"/>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850" b="0" i="0" u="none" strike="noStrike"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a:noFill/>
                    </a:ln>
                    <a:effectLst/>
                  </c:spPr>
                </c15:leaderLines>
              </c:ext>
            </c:extLst>
          </c:dLbls>
          <c:cat>
            <c:strRef>
              <c:f>'Niveau d''éducation'!$B$15</c:f>
              <c:strCache>
                <c:ptCount val="1"/>
                <c:pt idx="0">
                  <c:v>Pourcentage des effectifs</c:v>
                </c:pt>
              </c:strCache>
            </c:strRef>
          </c:cat>
          <c:val>
            <c:numRef>
              <c:f>'Niveau d''éducation'!$B$20</c:f>
              <c:numCache>
                <c:formatCode>0.00%</c:formatCode>
                <c:ptCount val="1"/>
                <c:pt idx="0">
                  <c:v>2.3876404494382022E-2</c:v>
                </c:pt>
              </c:numCache>
            </c:numRef>
          </c:val>
          <c:extLst xmlns:c16r2="http://schemas.microsoft.com/office/drawing/2015/06/chart">
            <c:ext xmlns:c16="http://schemas.microsoft.com/office/drawing/2014/chart" uri="{C3380CC4-5D6E-409C-BE32-E72D297353CC}">
              <c16:uniqueId val="{00000004-3529-4368-9531-EB70BF92836C}"/>
            </c:ext>
          </c:extLst>
        </c:ser>
        <c:ser>
          <c:idx val="5"/>
          <c:order val="5"/>
          <c:tx>
            <c:strRef>
              <c:f>'Niveau d''éducation'!$A$21</c:f>
              <c:strCache>
                <c:ptCount val="1"/>
                <c:pt idx="0">
                  <c:v>Secondaire non complet</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9525">
              <a:solidFill>
                <a:schemeClr val="tx1"/>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850" b="0" i="0" u="none" strike="noStrike"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a:noFill/>
                    </a:ln>
                    <a:effectLst/>
                  </c:spPr>
                </c15:leaderLines>
              </c:ext>
            </c:extLst>
          </c:dLbls>
          <c:cat>
            <c:strRef>
              <c:f>'Niveau d''éducation'!$B$15</c:f>
              <c:strCache>
                <c:ptCount val="1"/>
                <c:pt idx="0">
                  <c:v>Pourcentage des effectifs</c:v>
                </c:pt>
              </c:strCache>
            </c:strRef>
          </c:cat>
          <c:val>
            <c:numRef>
              <c:f>'Niveau d''éducation'!$B$21</c:f>
              <c:numCache>
                <c:formatCode>0.00%</c:formatCode>
                <c:ptCount val="1"/>
                <c:pt idx="0">
                  <c:v>7.23314606741573E-2</c:v>
                </c:pt>
              </c:numCache>
            </c:numRef>
          </c:val>
          <c:extLst xmlns:c16r2="http://schemas.microsoft.com/office/drawing/2015/06/chart">
            <c:ext xmlns:c16="http://schemas.microsoft.com/office/drawing/2014/chart" uri="{C3380CC4-5D6E-409C-BE32-E72D297353CC}">
              <c16:uniqueId val="{00000005-3529-4368-9531-EB70BF92836C}"/>
            </c:ext>
          </c:extLst>
        </c:ser>
        <c:ser>
          <c:idx val="6"/>
          <c:order val="6"/>
          <c:tx>
            <c:strRef>
              <c:f>'Niveau d''éducation'!$A$22</c:f>
              <c:strCache>
                <c:ptCount val="1"/>
                <c:pt idx="0">
                  <c:v>Secondaire complet</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w="9525">
              <a:solidFill>
                <a:schemeClr val="tx1"/>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850" b="0" i="0" u="none" strike="noStrike"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a:noFill/>
                    </a:ln>
                    <a:effectLst/>
                  </c:spPr>
                </c15:leaderLines>
              </c:ext>
            </c:extLst>
          </c:dLbls>
          <c:cat>
            <c:strRef>
              <c:f>'Niveau d''éducation'!$B$15</c:f>
              <c:strCache>
                <c:ptCount val="1"/>
                <c:pt idx="0">
                  <c:v>Pourcentage des effectifs</c:v>
                </c:pt>
              </c:strCache>
            </c:strRef>
          </c:cat>
          <c:val>
            <c:numRef>
              <c:f>'Niveau d''éducation'!$B$22</c:f>
              <c:numCache>
                <c:formatCode>0.00%</c:formatCode>
                <c:ptCount val="1"/>
                <c:pt idx="0">
                  <c:v>1.8258426966292134E-2</c:v>
                </c:pt>
              </c:numCache>
            </c:numRef>
          </c:val>
          <c:extLst xmlns:c16r2="http://schemas.microsoft.com/office/drawing/2015/06/chart">
            <c:ext xmlns:c16="http://schemas.microsoft.com/office/drawing/2014/chart" uri="{C3380CC4-5D6E-409C-BE32-E72D297353CC}">
              <c16:uniqueId val="{00000006-3529-4368-9531-EB70BF92836C}"/>
            </c:ext>
          </c:extLst>
        </c:ser>
        <c:ser>
          <c:idx val="7"/>
          <c:order val="7"/>
          <c:tx>
            <c:strRef>
              <c:f>'Niveau d''éducation'!$A$23</c:f>
              <c:strCache>
                <c:ptCount val="1"/>
                <c:pt idx="0">
                  <c:v>Université</c:v>
                </c:pt>
              </c:strCache>
            </c:strRef>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w="9525">
              <a:solidFill>
                <a:schemeClr val="tx1"/>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850" b="0" i="0" u="none" strike="noStrike"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a:noFill/>
                    </a:ln>
                    <a:effectLst/>
                  </c:spPr>
                </c15:leaderLines>
              </c:ext>
            </c:extLst>
          </c:dLbls>
          <c:cat>
            <c:strRef>
              <c:f>'Niveau d''éducation'!$B$15</c:f>
              <c:strCache>
                <c:ptCount val="1"/>
                <c:pt idx="0">
                  <c:v>Pourcentage des effectifs</c:v>
                </c:pt>
              </c:strCache>
            </c:strRef>
          </c:cat>
          <c:val>
            <c:numRef>
              <c:f>'Niveau d''éducation'!$B$23</c:f>
              <c:numCache>
                <c:formatCode>0.00%</c:formatCode>
                <c:ptCount val="1"/>
                <c:pt idx="0">
                  <c:v>2.3876404494382022E-2</c:v>
                </c:pt>
              </c:numCache>
            </c:numRef>
          </c:val>
          <c:extLst xmlns:c16r2="http://schemas.microsoft.com/office/drawing/2015/06/chart">
            <c:ext xmlns:c16="http://schemas.microsoft.com/office/drawing/2014/chart" uri="{C3380CC4-5D6E-409C-BE32-E72D297353CC}">
              <c16:uniqueId val="{00000007-3529-4368-9531-EB70BF92836C}"/>
            </c:ext>
          </c:extLst>
        </c:ser>
        <c:dLbls>
          <c:dLblPos val="outEnd"/>
          <c:showLegendKey val="0"/>
          <c:showVal val="1"/>
          <c:showCatName val="0"/>
          <c:showSerName val="0"/>
          <c:showPercent val="0"/>
          <c:showBubbleSize val="0"/>
        </c:dLbls>
        <c:gapWidth val="150"/>
        <c:axId val="1948705904"/>
        <c:axId val="1948714064"/>
      </c:barChart>
      <c:catAx>
        <c:axId val="1948705904"/>
        <c:scaling>
          <c:orientation val="minMax"/>
        </c:scaling>
        <c:delete val="0"/>
        <c:axPos val="l"/>
        <c:numFmt formatCode="General" sourceLinked="1"/>
        <c:majorTickMark val="out"/>
        <c:minorTickMark val="none"/>
        <c:tickLblPos val="nextTo"/>
        <c:spPr>
          <a:noFill/>
          <a:ln w="12700" cap="flat" cmpd="sng" algn="ctr">
            <a:solidFill>
              <a:schemeClr val="lt1">
                <a:lumMod val="95000"/>
                <a:alpha val="54000"/>
              </a:schemeClr>
            </a:solidFill>
            <a:round/>
          </a:ln>
          <a:effectLst/>
        </c:spPr>
        <c:txPr>
          <a:bodyPr rot="5400000" spcFirstLastPara="1" vertOverflow="ellipsis" wrap="square" anchor="ctr" anchorCtr="1"/>
          <a:lstStyle/>
          <a:p>
            <a:pPr>
              <a:defRPr sz="900" b="0" i="0" u="none" strike="noStrike" baseline="0">
                <a:solidFill>
                  <a:schemeClr val="tx1"/>
                </a:solidFill>
                <a:latin typeface="+mn-lt"/>
                <a:ea typeface="+mn-ea"/>
                <a:cs typeface="+mn-cs"/>
              </a:defRPr>
            </a:pPr>
            <a:endParaRPr lang="fr-FR"/>
          </a:p>
        </c:txPr>
        <c:crossAx val="1948714064"/>
        <c:crosses val="autoZero"/>
        <c:auto val="1"/>
        <c:lblAlgn val="ctr"/>
        <c:lblOffset val="100"/>
        <c:noMultiLvlLbl val="0"/>
      </c:catAx>
      <c:valAx>
        <c:axId val="1948714064"/>
        <c:scaling>
          <c:orientation val="minMax"/>
        </c:scaling>
        <c:delete val="0"/>
        <c:axPos val="b"/>
        <c:majorGridlines>
          <c:spPr>
            <a:ln w="9525" cap="flat" cmpd="sng" algn="ctr">
              <a:solidFill>
                <a:schemeClr val="bg2">
                  <a:lumMod val="50000"/>
                  <a:alpha val="10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baseline="0">
                <a:solidFill>
                  <a:schemeClr val="tx1"/>
                </a:solidFill>
                <a:latin typeface="+mn-lt"/>
                <a:ea typeface="+mn-ea"/>
                <a:cs typeface="+mn-cs"/>
              </a:defRPr>
            </a:pPr>
            <a:endParaRPr lang="fr-FR"/>
          </a:p>
        </c:txPr>
        <c:crossAx val="1948705904"/>
        <c:crosses val="autoZero"/>
        <c:crossBetween val="between"/>
      </c:valAx>
      <c:spPr>
        <a:noFill/>
        <a:ln cmpd="sng">
          <a:solidFill>
            <a:schemeClr val="bg1">
              <a:lumMod val="95000"/>
            </a:schemeClr>
          </a:solidFill>
        </a:ln>
        <a:effectLst/>
      </c:spPr>
    </c:plotArea>
    <c:legend>
      <c:legendPos val="r"/>
      <c:overlay val="0"/>
      <c:spPr>
        <a:noFill/>
        <a:ln>
          <a:noFill/>
        </a:ln>
        <a:effectLst/>
      </c:spPr>
      <c:txPr>
        <a:bodyPr rot="0" spcFirstLastPara="1" vertOverflow="ellipsis" vert="horz" wrap="square" anchor="ctr" anchorCtr="1"/>
        <a:lstStyle/>
        <a:p>
          <a:pPr>
            <a:defRPr sz="900" b="0" i="0" u="none" strike="noStrike" baseline="0">
              <a:solidFill>
                <a:schemeClr val="tx1"/>
              </a:solidFill>
              <a:latin typeface="+mn-lt"/>
              <a:ea typeface="+mn-ea"/>
              <a:cs typeface="+mn-cs"/>
            </a:defRPr>
          </a:pPr>
          <a:endParaRPr lang="fr-FR"/>
        </a:p>
      </c:txPr>
    </c:legend>
    <c:plotVisOnly val="1"/>
    <c:dispBlanksAs val="gap"/>
    <c:showDLblsOverMax val="0"/>
  </c:chart>
  <c:spPr>
    <a:solidFill>
      <a:schemeClr val="bg2">
        <a:lumMod val="90000"/>
      </a:schemeClr>
    </a:solidFill>
    <a:ln>
      <a:noFill/>
    </a:ln>
    <a:effectLst/>
  </c:spPr>
  <c:txPr>
    <a:bodyPr/>
    <a:lstStyle/>
    <a:p>
      <a:pPr>
        <a:defRPr>
          <a:solidFill>
            <a:schemeClr val="tx1"/>
          </a:solidFill>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r>
              <a:rPr lang="fr-FR"/>
              <a:t>Allocation de l'épargne</a:t>
            </a:r>
          </a:p>
        </c:rich>
      </c:tx>
      <c:overlay val="0"/>
      <c:spPr>
        <a:noFill/>
        <a:ln>
          <a:noFill/>
        </a:ln>
        <a:effectLst/>
      </c:spPr>
      <c:txPr>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endParaRPr lang="fr-FR"/>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'ALLOCATION avant'!$B$15</c:f>
              <c:strCache>
                <c:ptCount val="1"/>
                <c:pt idx="0">
                  <c:v>Réparation</c:v>
                </c:pt>
              </c:strCache>
            </c:strRef>
          </c:tx>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rgbClr val="5B9BD5">
                  <a:alpha val="30000"/>
                </a:srgbClr>
              </a:solidFill>
              <a:ln>
                <a:solidFill>
                  <a:sysClr val="window" lastClr="FFFFFF">
                    <a:alpha val="50000"/>
                  </a:sys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val>
            <c:numRef>
              <c:f>'ALLOCATION avant'!$B$16</c:f>
              <c:numCache>
                <c:formatCode>0.00%</c:formatCode>
                <c:ptCount val="1"/>
                <c:pt idx="0">
                  <c:v>0.88109999999999999</c:v>
                </c:pt>
              </c:numCache>
            </c:numRef>
          </c:val>
          <c:extLst xmlns:c16r2="http://schemas.microsoft.com/office/drawing/2015/06/chart">
            <c:ext xmlns:c16="http://schemas.microsoft.com/office/drawing/2014/chart" uri="{C3380CC4-5D6E-409C-BE32-E72D297353CC}">
              <c16:uniqueId val="{00000000-E2E5-4745-9F58-273C5127A614}"/>
            </c:ext>
          </c:extLst>
        </c:ser>
        <c:ser>
          <c:idx val="1"/>
          <c:order val="1"/>
          <c:tx>
            <c:strRef>
              <c:f>'ALLOCATION avant'!$C$15</c:f>
              <c:strCache>
                <c:ptCount val="1"/>
                <c:pt idx="0">
                  <c:v>Maladies</c:v>
                </c:pt>
              </c:strCache>
            </c:strRef>
          </c:tx>
          <c:spPr>
            <a:solidFill>
              <a:schemeClr val="accent2">
                <a:alpha val="88000"/>
              </a:schemeClr>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spPr>
              <a:solidFill>
                <a:srgbClr val="ED7D31">
                  <a:alpha val="30000"/>
                </a:srgbClr>
              </a:solidFill>
              <a:ln>
                <a:solidFill>
                  <a:sysClr val="window" lastClr="FFFFFF">
                    <a:alpha val="50000"/>
                  </a:sys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val>
            <c:numRef>
              <c:f>'ALLOCATION avant'!$C$16</c:f>
              <c:numCache>
                <c:formatCode>0.00%</c:formatCode>
                <c:ptCount val="1"/>
                <c:pt idx="0">
                  <c:v>0.40590000000000004</c:v>
                </c:pt>
              </c:numCache>
            </c:numRef>
          </c:val>
          <c:extLst xmlns:c16r2="http://schemas.microsoft.com/office/drawing/2015/06/chart">
            <c:ext xmlns:c16="http://schemas.microsoft.com/office/drawing/2014/chart" uri="{C3380CC4-5D6E-409C-BE32-E72D297353CC}">
              <c16:uniqueId val="{00000001-E2E5-4745-9F58-273C5127A614}"/>
            </c:ext>
          </c:extLst>
        </c:ser>
        <c:ser>
          <c:idx val="2"/>
          <c:order val="2"/>
          <c:tx>
            <c:strRef>
              <c:f>'ALLOCATION avant'!$D$15</c:f>
              <c:strCache>
                <c:ptCount val="1"/>
                <c:pt idx="0">
                  <c:v>Décès</c:v>
                </c:pt>
              </c:strCache>
            </c:strRef>
          </c:tx>
          <c:spPr>
            <a:solidFill>
              <a:schemeClr val="accent3">
                <a:alpha val="88000"/>
              </a:schemeClr>
            </a:solidFill>
            <a:ln>
              <a:solidFill>
                <a:schemeClr val="accent3">
                  <a:lumMod val="50000"/>
                </a:schemeClr>
              </a:solidFill>
            </a:ln>
            <a:effectLst/>
            <a:scene3d>
              <a:camera prst="orthographicFront"/>
              <a:lightRig rig="threePt" dir="t"/>
            </a:scene3d>
            <a:sp3d prstMaterial="flat">
              <a:contourClr>
                <a:schemeClr val="accent3">
                  <a:lumMod val="50000"/>
                </a:schemeClr>
              </a:contourClr>
            </a:sp3d>
          </c:spPr>
          <c:invertIfNegative val="0"/>
          <c:dLbls>
            <c:spPr>
              <a:solidFill>
                <a:srgbClr val="A5A5A5">
                  <a:alpha val="30000"/>
                </a:srgbClr>
              </a:solidFill>
              <a:ln>
                <a:solidFill>
                  <a:sysClr val="window" lastClr="FFFFFF">
                    <a:alpha val="50000"/>
                  </a:sys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val>
            <c:numRef>
              <c:f>'ALLOCATION avant'!$D$16</c:f>
              <c:numCache>
                <c:formatCode>0.00%</c:formatCode>
                <c:ptCount val="1"/>
                <c:pt idx="0">
                  <c:v>5.9400000000000008E-2</c:v>
                </c:pt>
              </c:numCache>
            </c:numRef>
          </c:val>
          <c:extLst xmlns:c16r2="http://schemas.microsoft.com/office/drawing/2015/06/chart">
            <c:ext xmlns:c16="http://schemas.microsoft.com/office/drawing/2014/chart" uri="{C3380CC4-5D6E-409C-BE32-E72D297353CC}">
              <c16:uniqueId val="{00000002-E2E5-4745-9F58-273C5127A614}"/>
            </c:ext>
          </c:extLst>
        </c:ser>
        <c:ser>
          <c:idx val="3"/>
          <c:order val="3"/>
          <c:tx>
            <c:strRef>
              <c:f>'ALLOCATION avant'!$E$15</c:f>
              <c:strCache>
                <c:ptCount val="1"/>
                <c:pt idx="0">
                  <c:v>Autres</c:v>
                </c:pt>
              </c:strCache>
            </c:strRef>
          </c:tx>
          <c:spPr>
            <a:solidFill>
              <a:schemeClr val="accent4">
                <a:alpha val="88000"/>
              </a:schemeClr>
            </a:solidFill>
            <a:ln>
              <a:solidFill>
                <a:schemeClr val="accent4">
                  <a:lumMod val="50000"/>
                </a:schemeClr>
              </a:solidFill>
            </a:ln>
            <a:effectLst/>
            <a:scene3d>
              <a:camera prst="orthographicFront"/>
              <a:lightRig rig="threePt" dir="t"/>
            </a:scene3d>
            <a:sp3d prstMaterial="flat">
              <a:contourClr>
                <a:schemeClr val="accent4">
                  <a:lumMod val="50000"/>
                </a:schemeClr>
              </a:contourClr>
            </a:sp3d>
          </c:spPr>
          <c:invertIfNegative val="0"/>
          <c:dLbls>
            <c:spPr>
              <a:solidFill>
                <a:srgbClr val="FFC000">
                  <a:alpha val="30000"/>
                </a:srgbClr>
              </a:solidFill>
              <a:ln>
                <a:solidFill>
                  <a:sysClr val="window" lastClr="FFFFFF">
                    <a:alpha val="50000"/>
                  </a:sys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val>
            <c:numRef>
              <c:f>'ALLOCATION avant'!$E$16</c:f>
              <c:numCache>
                <c:formatCode>0.00%</c:formatCode>
                <c:ptCount val="1"/>
                <c:pt idx="0">
                  <c:v>0.71287128712871284</c:v>
                </c:pt>
              </c:numCache>
            </c:numRef>
          </c:val>
          <c:extLst xmlns:c16r2="http://schemas.microsoft.com/office/drawing/2015/06/chart">
            <c:ext xmlns:c16="http://schemas.microsoft.com/office/drawing/2014/chart" uri="{C3380CC4-5D6E-409C-BE32-E72D297353CC}">
              <c16:uniqueId val="{00000003-E2E5-4745-9F58-273C5127A614}"/>
            </c:ext>
          </c:extLst>
        </c:ser>
        <c:dLbls>
          <c:showLegendKey val="0"/>
          <c:showVal val="1"/>
          <c:showCatName val="0"/>
          <c:showSerName val="0"/>
          <c:showPercent val="0"/>
          <c:showBubbleSize val="0"/>
        </c:dLbls>
        <c:gapWidth val="84"/>
        <c:gapDepth val="53"/>
        <c:shape val="box"/>
        <c:axId val="1948710256"/>
        <c:axId val="1948714608"/>
        <c:axId val="0"/>
      </c:bar3DChart>
      <c:catAx>
        <c:axId val="1948710256"/>
        <c:scaling>
          <c:orientation val="minMax"/>
        </c:scaling>
        <c:delete val="1"/>
        <c:axPos val="b"/>
        <c:numFmt formatCode="General" sourceLinked="1"/>
        <c:majorTickMark val="none"/>
        <c:minorTickMark val="none"/>
        <c:tickLblPos val="nextTo"/>
        <c:crossAx val="1948714608"/>
        <c:crosses val="autoZero"/>
        <c:auto val="1"/>
        <c:lblAlgn val="ctr"/>
        <c:lblOffset val="100"/>
        <c:noMultiLvlLbl val="0"/>
      </c:catAx>
      <c:valAx>
        <c:axId val="1948714608"/>
        <c:scaling>
          <c:orientation val="minMax"/>
        </c:scaling>
        <c:delete val="1"/>
        <c:axPos val="l"/>
        <c:numFmt formatCode="0.00%" sourceLinked="1"/>
        <c:majorTickMark val="out"/>
        <c:minorTickMark val="none"/>
        <c:tickLblPos val="nextTo"/>
        <c:crossAx val="1948710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fr-FR"/>
        </a:p>
      </c:txPr>
    </c:legend>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[MIAHY-Data Globale IMF.xlsx]Feuil8!Tableau croisé dynamique16</c:name>
    <c:fmtId val="-1"/>
  </c:pivotSource>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fr-FR"/>
              <a:t>Recours si épargnes insuffisants</a:t>
            </a: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fr-FR"/>
        </a:p>
      </c:txPr>
    </c:title>
    <c:autoTitleDeleted val="0"/>
    <c:pivotFmts>
      <c:pivotFmt>
        <c:idx val="0"/>
        <c:dLbl>
          <c:idx val="0"/>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a:scene3d>
            <a:camera prst="orthographicFront"/>
            <a:lightRig rig="brightRoom" dir="t"/>
          </a:scene3d>
          <a:sp3d prstMaterial="flat">
            <a:bevelT w="50800" h="101600" prst="angle"/>
            <a:contourClr>
              <a:srgbClr val="000000"/>
            </a:contourClr>
          </a:sp3d>
        </c:spPr>
        <c:marker>
          <c:symbol val="circle"/>
          <c:size val="6"/>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solidFill>
            <a:schemeClr val="accent1"/>
          </a:solidFill>
          <a:ln>
            <a:noFill/>
          </a:ln>
          <a:effectLst/>
          <a:scene3d>
            <a:camera prst="orthographicFront"/>
            <a:lightRig rig="brightRoom" dir="t"/>
          </a:scene3d>
          <a:sp3d prstMaterial="flat">
            <a:bevelT w="50800" h="101600" prst="angle"/>
            <a:contourClr>
              <a:srgbClr val="000000"/>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3"/>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4"/>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5"/>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6"/>
        <c:spPr>
          <a:solidFill>
            <a:schemeClr val="accent1"/>
          </a:solidFill>
          <a:ln>
            <a:noFill/>
          </a:ln>
          <a:effectLst/>
          <a:scene3d>
            <a:camera prst="orthographicFront"/>
            <a:lightRig rig="brightRoom" dir="t"/>
          </a:scene3d>
          <a:sp3d prstMaterial="flat">
            <a:bevelT w="50800" h="101600" prst="angle"/>
            <a:contourClr>
              <a:srgbClr val="000000"/>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7"/>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8"/>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
        <c:idx val="9"/>
        <c:spPr>
          <a:solidFill>
            <a:schemeClr val="accent1"/>
          </a:solidFill>
          <a:ln>
            <a:noFill/>
          </a:ln>
          <a:effectLst/>
          <a:scene3d>
            <a:camera prst="orthographicFront"/>
            <a:lightRig rig="brightRoom" dir="t"/>
          </a:scene3d>
          <a:sp3d prstMaterial="flat">
            <a:bevelT w="50800" h="101600" prst="angle"/>
            <a:contourClr>
              <a:srgbClr val="000000"/>
            </a:contourClr>
          </a:sp3d>
        </c:spPr>
      </c:pivotFmt>
    </c:pivotFmts>
    <c:plotArea>
      <c:layout/>
      <c:doughnutChart>
        <c:varyColors val="1"/>
        <c:ser>
          <c:idx val="0"/>
          <c:order val="0"/>
          <c:tx>
            <c:strRef>
              <c:f>Feuil8!$B$4</c:f>
              <c:strCache>
                <c:ptCount val="1"/>
                <c:pt idx="0">
                  <c:v>Total</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9731-4C30-B398-7E371B4861F2}"/>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9731-4C30-B398-7E371B4861F2}"/>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9731-4C30-B398-7E371B4861F2}"/>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Feuil8!$A$5:$A$8</c:f>
              <c:strCache>
                <c:ptCount val="3"/>
                <c:pt idx="0">
                  <c:v>Autre</c:v>
                </c:pt>
                <c:pt idx="1">
                  <c:v>Décapitalisation</c:v>
                </c:pt>
                <c:pt idx="2">
                  <c:v>Prêt</c:v>
                </c:pt>
              </c:strCache>
            </c:strRef>
          </c:cat>
          <c:val>
            <c:numRef>
              <c:f>Feuil8!$B$5:$B$8</c:f>
              <c:numCache>
                <c:formatCode>0.00%</c:formatCode>
                <c:ptCount val="3"/>
                <c:pt idx="0">
                  <c:v>0.27380952380952384</c:v>
                </c:pt>
                <c:pt idx="1">
                  <c:v>1.1904761904761904E-2</c:v>
                </c:pt>
                <c:pt idx="2">
                  <c:v>0.7142857142857143</c:v>
                </c:pt>
              </c:numCache>
            </c:numRef>
          </c:val>
          <c:extLst xmlns:c16r2="http://schemas.microsoft.com/office/drawing/2015/06/chart">
            <c:ext xmlns:c16="http://schemas.microsoft.com/office/drawing/2014/chart" uri="{C3380CC4-5D6E-409C-BE32-E72D297353CC}">
              <c16:uniqueId val="{00000006-9731-4C30-B398-7E371B4861F2}"/>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eries val="1"/>
      </c14:pivotOptions>
    </c:ext>
  </c:extLst>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r-FR" dirty="0"/>
              <a:t>Evolution de la </a:t>
            </a:r>
            <a:r>
              <a:rPr lang="fr-FR" dirty="0" smtClean="0"/>
              <a:t>proportion </a:t>
            </a:r>
            <a:r>
              <a:rPr lang="fr-FR" dirty="0"/>
              <a:t>des ménages </a:t>
            </a:r>
          </a:p>
          <a:p>
            <a:pPr>
              <a:defRPr/>
            </a:pPr>
            <a:r>
              <a:rPr lang="fr-FR" dirty="0"/>
              <a:t>qui font des épargnes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r-FR"/>
        </a:p>
      </c:txPr>
    </c:title>
    <c:autoTitleDeleted val="0"/>
    <c:plotArea>
      <c:layout/>
      <c:barChart>
        <c:barDir val="bar"/>
        <c:grouping val="clustered"/>
        <c:varyColors val="0"/>
        <c:ser>
          <c:idx val="0"/>
          <c:order val="0"/>
          <c:tx>
            <c:strRef>
              <c:f>epargnes!$B$6</c:f>
              <c:strCache>
                <c:ptCount val="1"/>
                <c:pt idx="0">
                  <c:v>AVANT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epargnes!$C$5:$D$5</c:f>
              <c:strCache>
                <c:ptCount val="2"/>
                <c:pt idx="0">
                  <c:v>Général</c:v>
                </c:pt>
                <c:pt idx="1">
                  <c:v>Association de crédits</c:v>
                </c:pt>
              </c:strCache>
            </c:strRef>
          </c:cat>
          <c:val>
            <c:numRef>
              <c:f>epargnes!$C$6:$D$6</c:f>
              <c:numCache>
                <c:formatCode>0.00%</c:formatCode>
                <c:ptCount val="2"/>
                <c:pt idx="0">
                  <c:v>0.31269999999999998</c:v>
                </c:pt>
                <c:pt idx="1">
                  <c:v>0.74450000000000005</c:v>
                </c:pt>
              </c:numCache>
            </c:numRef>
          </c:val>
          <c:extLst xmlns:c16r2="http://schemas.microsoft.com/office/drawing/2015/06/chart">
            <c:ext xmlns:c16="http://schemas.microsoft.com/office/drawing/2014/chart" uri="{C3380CC4-5D6E-409C-BE32-E72D297353CC}">
              <c16:uniqueId val="{00000000-B944-4DB0-BFF9-70E6CCAE706E}"/>
            </c:ext>
          </c:extLst>
        </c:ser>
        <c:ser>
          <c:idx val="1"/>
          <c:order val="1"/>
          <c:tx>
            <c:strRef>
              <c:f>epargnes!$B$7</c:f>
              <c:strCache>
                <c:ptCount val="1"/>
                <c:pt idx="0">
                  <c:v>APRES</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epargnes!$C$5:$D$5</c:f>
              <c:strCache>
                <c:ptCount val="2"/>
                <c:pt idx="0">
                  <c:v>Général</c:v>
                </c:pt>
                <c:pt idx="1">
                  <c:v>Association de crédits</c:v>
                </c:pt>
              </c:strCache>
            </c:strRef>
          </c:cat>
          <c:val>
            <c:numRef>
              <c:f>epargnes!$C$7:$D$7</c:f>
              <c:numCache>
                <c:formatCode>0.00%</c:formatCode>
                <c:ptCount val="2"/>
                <c:pt idx="0">
                  <c:v>0.23810000000000001</c:v>
                </c:pt>
                <c:pt idx="1">
                  <c:v>0.8125</c:v>
                </c:pt>
              </c:numCache>
            </c:numRef>
          </c:val>
          <c:extLst xmlns:c16r2="http://schemas.microsoft.com/office/drawing/2015/06/chart">
            <c:ext xmlns:c16="http://schemas.microsoft.com/office/drawing/2014/chart" uri="{C3380CC4-5D6E-409C-BE32-E72D297353CC}">
              <c16:uniqueId val="{00000001-B944-4DB0-BFF9-70E6CCAE706E}"/>
            </c:ext>
          </c:extLst>
        </c:ser>
        <c:dLbls>
          <c:showLegendKey val="0"/>
          <c:showVal val="0"/>
          <c:showCatName val="0"/>
          <c:showSerName val="0"/>
          <c:showPercent val="0"/>
          <c:showBubbleSize val="0"/>
        </c:dLbls>
        <c:gapWidth val="100"/>
        <c:axId val="1948703184"/>
        <c:axId val="1948709168"/>
      </c:barChart>
      <c:catAx>
        <c:axId val="1948703184"/>
        <c:scaling>
          <c:orientation val="minMax"/>
        </c:scaling>
        <c:delete val="0"/>
        <c:axPos val="l"/>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1948709168"/>
        <c:crosses val="autoZero"/>
        <c:auto val="1"/>
        <c:lblAlgn val="ctr"/>
        <c:lblOffset val="100"/>
        <c:noMultiLvlLbl val="0"/>
      </c:catAx>
      <c:valAx>
        <c:axId val="1948709168"/>
        <c:scaling>
          <c:orientation val="minMax"/>
        </c:scaling>
        <c:delete val="1"/>
        <c:axPos val="b"/>
        <c:majorGridlines>
          <c:spPr>
            <a:ln w="9525" cap="flat" cmpd="sng" algn="ctr">
              <a:solidFill>
                <a:schemeClr val="tx2">
                  <a:lumMod val="15000"/>
                  <a:lumOff val="85000"/>
                </a:schemeClr>
              </a:solidFill>
              <a:round/>
            </a:ln>
            <a:effectLst/>
          </c:spPr>
        </c:majorGridlines>
        <c:numFmt formatCode="0.00%" sourceLinked="1"/>
        <c:majorTickMark val="out"/>
        <c:minorTickMark val="none"/>
        <c:tickLblPos val="nextTo"/>
        <c:crossAx val="1948703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'Rendement AG'!$D$3</c:f>
              <c:strCache>
                <c:ptCount val="1"/>
                <c:pt idx="0">
                  <c:v>Agriculture</c:v>
                </c:pt>
              </c:strCache>
            </c:strRef>
          </c:tx>
          <c:spPr>
            <a:solidFill>
              <a:srgbClr val="92D050"/>
            </a:solidFill>
            <a:ln>
              <a:noFill/>
            </a:ln>
            <a:effectLst/>
          </c:spPr>
          <c:invertIfNegative val="0"/>
          <c:cat>
            <c:strRef>
              <c:f>'Rendement AG'!$B$4:$C$8</c:f>
              <c:strCache>
                <c:ptCount val="5"/>
                <c:pt idx="0">
                  <c:v>Moins de vingt cinq pour cent</c:v>
                </c:pt>
                <c:pt idx="1">
                  <c:v>De 25 à 50%</c:v>
                </c:pt>
                <c:pt idx="2">
                  <c:v>Supérieur à 50 %</c:v>
                </c:pt>
                <c:pt idx="3">
                  <c:v>Décroissant</c:v>
                </c:pt>
                <c:pt idx="4">
                  <c:v>Constant</c:v>
                </c:pt>
              </c:strCache>
            </c:strRef>
          </c:cat>
          <c:val>
            <c:numRef>
              <c:f>'Rendement AG'!$D$4:$D$8</c:f>
              <c:numCache>
                <c:formatCode>0.00%</c:formatCode>
                <c:ptCount val="5"/>
                <c:pt idx="0">
                  <c:v>0.14492753623188401</c:v>
                </c:pt>
                <c:pt idx="1">
                  <c:v>0.1072463768115942</c:v>
                </c:pt>
                <c:pt idx="2">
                  <c:v>1.7391304347826087E-2</c:v>
                </c:pt>
                <c:pt idx="3">
                  <c:v>1.4492753623188406E-2</c:v>
                </c:pt>
                <c:pt idx="4">
                  <c:v>3.4782608695652174E-2</c:v>
                </c:pt>
              </c:numCache>
            </c:numRef>
          </c:val>
          <c:extLst xmlns:c16r2="http://schemas.microsoft.com/office/drawing/2015/06/chart">
            <c:ext xmlns:c16="http://schemas.microsoft.com/office/drawing/2014/chart" uri="{C3380CC4-5D6E-409C-BE32-E72D297353CC}">
              <c16:uniqueId val="{00000000-8C02-482D-9A0D-6CDF8BC4FC5D}"/>
            </c:ext>
          </c:extLst>
        </c:ser>
        <c:ser>
          <c:idx val="1"/>
          <c:order val="1"/>
          <c:tx>
            <c:strRef>
              <c:f>'Rendement AG'!$E$3</c:f>
              <c:strCache>
                <c:ptCount val="1"/>
                <c:pt idx="0">
                  <c:v>Elevage</c:v>
                </c:pt>
              </c:strCache>
            </c:strRef>
          </c:tx>
          <c:spPr>
            <a:solidFill>
              <a:schemeClr val="accent5">
                <a:lumMod val="75000"/>
              </a:schemeClr>
            </a:solidFill>
            <a:ln>
              <a:noFill/>
            </a:ln>
            <a:effectLst/>
          </c:spPr>
          <c:invertIfNegative val="0"/>
          <c:cat>
            <c:strRef>
              <c:f>'Rendement AG'!$B$4:$C$8</c:f>
              <c:strCache>
                <c:ptCount val="5"/>
                <c:pt idx="0">
                  <c:v>Moins de vingt cinq pour cent</c:v>
                </c:pt>
                <c:pt idx="1">
                  <c:v>De 25 à 50%</c:v>
                </c:pt>
                <c:pt idx="2">
                  <c:v>Supérieur à 50 %</c:v>
                </c:pt>
                <c:pt idx="3">
                  <c:v>Décroissant</c:v>
                </c:pt>
                <c:pt idx="4">
                  <c:v>Constant</c:v>
                </c:pt>
              </c:strCache>
            </c:strRef>
          </c:cat>
          <c:val>
            <c:numRef>
              <c:f>'Rendement AG'!$E$4:$E$8</c:f>
              <c:numCache>
                <c:formatCode>0.00%</c:formatCode>
                <c:ptCount val="5"/>
                <c:pt idx="0">
                  <c:v>2.6086956521739129E-2</c:v>
                </c:pt>
                <c:pt idx="1">
                  <c:v>2.0289855072463767E-2</c:v>
                </c:pt>
                <c:pt idx="2">
                  <c:v>1.1594202898550725E-2</c:v>
                </c:pt>
                <c:pt idx="3">
                  <c:v>2.8985507246376812E-3</c:v>
                </c:pt>
                <c:pt idx="4">
                  <c:v>8.6956521739130436E-3</c:v>
                </c:pt>
              </c:numCache>
            </c:numRef>
          </c:val>
          <c:extLst xmlns:c16r2="http://schemas.microsoft.com/office/drawing/2015/06/chart">
            <c:ext xmlns:c16="http://schemas.microsoft.com/office/drawing/2014/chart" uri="{C3380CC4-5D6E-409C-BE32-E72D297353CC}">
              <c16:uniqueId val="{00000001-8C02-482D-9A0D-6CDF8BC4FC5D}"/>
            </c:ext>
          </c:extLst>
        </c:ser>
        <c:ser>
          <c:idx val="2"/>
          <c:order val="2"/>
          <c:tx>
            <c:strRef>
              <c:f>'Rendement AG'!$F$3</c:f>
              <c:strCache>
                <c:ptCount val="1"/>
                <c:pt idx="0">
                  <c:v>Pêche</c:v>
                </c:pt>
              </c:strCache>
            </c:strRef>
          </c:tx>
          <c:spPr>
            <a:solidFill>
              <a:schemeClr val="accent3"/>
            </a:solidFill>
            <a:ln>
              <a:noFill/>
            </a:ln>
            <a:effectLst/>
          </c:spPr>
          <c:invertIfNegative val="0"/>
          <c:cat>
            <c:strRef>
              <c:f>'Rendement AG'!$B$4:$C$8</c:f>
              <c:strCache>
                <c:ptCount val="5"/>
                <c:pt idx="0">
                  <c:v>Moins de vingt cinq pour cent</c:v>
                </c:pt>
                <c:pt idx="1">
                  <c:v>De 25 à 50%</c:v>
                </c:pt>
                <c:pt idx="2">
                  <c:v>Supérieur à 50 %</c:v>
                </c:pt>
                <c:pt idx="3">
                  <c:v>Décroissant</c:v>
                </c:pt>
                <c:pt idx="4">
                  <c:v>Constant</c:v>
                </c:pt>
              </c:strCache>
            </c:strRef>
          </c:cat>
          <c:val>
            <c:numRef>
              <c:f>'Rendement AG'!$F$4:$F$8</c:f>
              <c:numCache>
                <c:formatCode>0%</c:formatCode>
                <c:ptCount val="5"/>
                <c:pt idx="0">
                  <c:v>0</c:v>
                </c:pt>
                <c:pt idx="1">
                  <c:v>0</c:v>
                </c:pt>
                <c:pt idx="2">
                  <c:v>0</c:v>
                </c:pt>
                <c:pt idx="3">
                  <c:v>0</c:v>
                </c:pt>
                <c:pt idx="4">
                  <c:v>0</c:v>
                </c:pt>
              </c:numCache>
            </c:numRef>
          </c:val>
          <c:extLst xmlns:c16r2="http://schemas.microsoft.com/office/drawing/2015/06/chart">
            <c:ext xmlns:c16="http://schemas.microsoft.com/office/drawing/2014/chart" uri="{C3380CC4-5D6E-409C-BE32-E72D297353CC}">
              <c16:uniqueId val="{00000002-8C02-482D-9A0D-6CDF8BC4FC5D}"/>
            </c:ext>
          </c:extLst>
        </c:ser>
        <c:ser>
          <c:idx val="3"/>
          <c:order val="3"/>
          <c:tx>
            <c:strRef>
              <c:f>'Rendement AG'!$G$3</c:f>
              <c:strCache>
                <c:ptCount val="1"/>
                <c:pt idx="0">
                  <c:v>Artisanat</c:v>
                </c:pt>
              </c:strCache>
            </c:strRef>
          </c:tx>
          <c:spPr>
            <a:solidFill>
              <a:srgbClr val="FFFF00"/>
            </a:solidFill>
            <a:ln>
              <a:noFill/>
            </a:ln>
            <a:effectLst/>
          </c:spPr>
          <c:invertIfNegative val="0"/>
          <c:cat>
            <c:strRef>
              <c:f>'Rendement AG'!$B$4:$C$8</c:f>
              <c:strCache>
                <c:ptCount val="5"/>
                <c:pt idx="0">
                  <c:v>Moins de vingt cinq pour cent</c:v>
                </c:pt>
                <c:pt idx="1">
                  <c:v>De 25 à 50%</c:v>
                </c:pt>
                <c:pt idx="2">
                  <c:v>Supérieur à 50 %</c:v>
                </c:pt>
                <c:pt idx="3">
                  <c:v>Décroissant</c:v>
                </c:pt>
                <c:pt idx="4">
                  <c:v>Constant</c:v>
                </c:pt>
              </c:strCache>
            </c:strRef>
          </c:cat>
          <c:val>
            <c:numRef>
              <c:f>'Rendement AG'!$G$4:$G$8</c:f>
              <c:numCache>
                <c:formatCode>0.00%</c:formatCode>
                <c:ptCount val="5"/>
                <c:pt idx="0">
                  <c:v>8.6956521739130436E-3</c:v>
                </c:pt>
                <c:pt idx="1">
                  <c:v>5.7971014492753624E-3</c:v>
                </c:pt>
                <c:pt idx="2">
                  <c:v>2.8985507246376812E-3</c:v>
                </c:pt>
                <c:pt idx="3" formatCode="0%">
                  <c:v>0</c:v>
                </c:pt>
                <c:pt idx="4">
                  <c:v>2.8985507246376812E-3</c:v>
                </c:pt>
              </c:numCache>
            </c:numRef>
          </c:val>
          <c:extLst xmlns:c16r2="http://schemas.microsoft.com/office/drawing/2015/06/chart">
            <c:ext xmlns:c16="http://schemas.microsoft.com/office/drawing/2014/chart" uri="{C3380CC4-5D6E-409C-BE32-E72D297353CC}">
              <c16:uniqueId val="{00000003-8C02-482D-9A0D-6CDF8BC4FC5D}"/>
            </c:ext>
          </c:extLst>
        </c:ser>
        <c:ser>
          <c:idx val="4"/>
          <c:order val="4"/>
          <c:tx>
            <c:strRef>
              <c:f>'Rendement AG'!$H$3</c:f>
              <c:strCache>
                <c:ptCount val="1"/>
                <c:pt idx="0">
                  <c:v>Services</c:v>
                </c:pt>
              </c:strCache>
            </c:strRef>
          </c:tx>
          <c:spPr>
            <a:solidFill>
              <a:srgbClr val="FF99CC"/>
            </a:solidFill>
            <a:ln>
              <a:noFill/>
            </a:ln>
            <a:effectLst/>
          </c:spPr>
          <c:invertIfNegative val="0"/>
          <c:cat>
            <c:strRef>
              <c:f>'Rendement AG'!$B$4:$C$8</c:f>
              <c:strCache>
                <c:ptCount val="5"/>
                <c:pt idx="0">
                  <c:v>Moins de vingt cinq pour cent</c:v>
                </c:pt>
                <c:pt idx="1">
                  <c:v>De 25 à 50%</c:v>
                </c:pt>
                <c:pt idx="2">
                  <c:v>Supérieur à 50 %</c:v>
                </c:pt>
                <c:pt idx="3">
                  <c:v>Décroissant</c:v>
                </c:pt>
                <c:pt idx="4">
                  <c:v>Constant</c:v>
                </c:pt>
              </c:strCache>
            </c:strRef>
          </c:cat>
          <c:val>
            <c:numRef>
              <c:f>'Rendement AG'!$H$4:$H$8</c:f>
              <c:numCache>
                <c:formatCode>0.00%</c:formatCode>
                <c:ptCount val="5"/>
                <c:pt idx="0">
                  <c:v>0.13623188405797101</c:v>
                </c:pt>
                <c:pt idx="1">
                  <c:v>6.9565217391304349E-2</c:v>
                </c:pt>
                <c:pt idx="2">
                  <c:v>2.0289855072463767E-2</c:v>
                </c:pt>
                <c:pt idx="3">
                  <c:v>2.8985507246376812E-3</c:v>
                </c:pt>
                <c:pt idx="4">
                  <c:v>2.6086956521739129E-2</c:v>
                </c:pt>
              </c:numCache>
            </c:numRef>
          </c:val>
          <c:extLst xmlns:c16r2="http://schemas.microsoft.com/office/drawing/2015/06/chart">
            <c:ext xmlns:c16="http://schemas.microsoft.com/office/drawing/2014/chart" uri="{C3380CC4-5D6E-409C-BE32-E72D297353CC}">
              <c16:uniqueId val="{00000004-8C02-482D-9A0D-6CDF8BC4FC5D}"/>
            </c:ext>
          </c:extLst>
        </c:ser>
        <c:dLbls>
          <c:showLegendKey val="0"/>
          <c:showVal val="0"/>
          <c:showCatName val="0"/>
          <c:showSerName val="0"/>
          <c:showPercent val="0"/>
          <c:showBubbleSize val="0"/>
        </c:dLbls>
        <c:gapWidth val="150"/>
        <c:axId val="1948710800"/>
        <c:axId val="1948711344"/>
      </c:barChart>
      <c:catAx>
        <c:axId val="194871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48711344"/>
        <c:crosses val="autoZero"/>
        <c:auto val="1"/>
        <c:lblAlgn val="ctr"/>
        <c:lblOffset val="100"/>
        <c:noMultiLvlLbl val="0"/>
      </c:catAx>
      <c:valAx>
        <c:axId val="19487113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48710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Auto-emploi créés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'creation auto emploi avant'!$B$15</c:f>
              <c:strCache>
                <c:ptCount val="1"/>
                <c:pt idx="0">
                  <c:v>AVANT</c:v>
                </c:pt>
              </c:strCache>
            </c:strRef>
          </c:tx>
          <c:spPr>
            <a:ln w="28575" cap="rnd">
              <a:solidFill>
                <a:schemeClr val="accent1"/>
              </a:solidFill>
              <a:round/>
            </a:ln>
            <a:effectLst/>
          </c:spPr>
          <c:marker>
            <c:symbol val="none"/>
          </c:marker>
          <c:cat>
            <c:numRef>
              <c:f>'creation auto emploi avant'!$A$16:$A$20</c:f>
              <c:numCache>
                <c:formatCode>General</c:formatCode>
                <c:ptCount val="5"/>
                <c:pt idx="0">
                  <c:v>0</c:v>
                </c:pt>
                <c:pt idx="1">
                  <c:v>1</c:v>
                </c:pt>
                <c:pt idx="2">
                  <c:v>2</c:v>
                </c:pt>
                <c:pt idx="3">
                  <c:v>3</c:v>
                </c:pt>
                <c:pt idx="4">
                  <c:v>4</c:v>
                </c:pt>
              </c:numCache>
            </c:numRef>
          </c:cat>
          <c:val>
            <c:numRef>
              <c:f>'creation auto emploi avant'!$B$16:$B$20</c:f>
              <c:numCache>
                <c:formatCode>0.00%</c:formatCode>
                <c:ptCount val="5"/>
                <c:pt idx="0">
                  <c:v>0.36</c:v>
                </c:pt>
                <c:pt idx="1">
                  <c:v>0.34</c:v>
                </c:pt>
                <c:pt idx="2">
                  <c:v>0.22</c:v>
                </c:pt>
                <c:pt idx="3">
                  <c:v>0.08</c:v>
                </c:pt>
              </c:numCache>
            </c:numRef>
          </c:val>
          <c:smooth val="0"/>
          <c:extLst xmlns:c16r2="http://schemas.microsoft.com/office/drawing/2015/06/chart">
            <c:ext xmlns:c16="http://schemas.microsoft.com/office/drawing/2014/chart" uri="{C3380CC4-5D6E-409C-BE32-E72D297353CC}">
              <c16:uniqueId val="{00000000-740F-42CC-8A90-E049E03E6FBB}"/>
            </c:ext>
          </c:extLst>
        </c:ser>
        <c:ser>
          <c:idx val="1"/>
          <c:order val="1"/>
          <c:tx>
            <c:strRef>
              <c:f>'creation auto emploi avant'!$C$15</c:f>
              <c:strCache>
                <c:ptCount val="1"/>
                <c:pt idx="0">
                  <c:v>APRES</c:v>
                </c:pt>
              </c:strCache>
            </c:strRef>
          </c:tx>
          <c:spPr>
            <a:ln w="28575" cap="rnd">
              <a:solidFill>
                <a:schemeClr val="accent2"/>
              </a:solidFill>
              <a:round/>
            </a:ln>
            <a:effectLst/>
          </c:spPr>
          <c:marker>
            <c:symbol val="none"/>
          </c:marker>
          <c:cat>
            <c:numRef>
              <c:f>'creation auto emploi avant'!$A$16:$A$20</c:f>
              <c:numCache>
                <c:formatCode>General</c:formatCode>
                <c:ptCount val="5"/>
                <c:pt idx="0">
                  <c:v>0</c:v>
                </c:pt>
                <c:pt idx="1">
                  <c:v>1</c:v>
                </c:pt>
                <c:pt idx="2">
                  <c:v>2</c:v>
                </c:pt>
                <c:pt idx="3">
                  <c:v>3</c:v>
                </c:pt>
                <c:pt idx="4">
                  <c:v>4</c:v>
                </c:pt>
              </c:numCache>
            </c:numRef>
          </c:cat>
          <c:val>
            <c:numRef>
              <c:f>'creation auto emploi avant'!$C$16:$C$20</c:f>
              <c:numCache>
                <c:formatCode>0.00%</c:formatCode>
                <c:ptCount val="5"/>
                <c:pt idx="0">
                  <c:v>0.30769230769230771</c:v>
                </c:pt>
                <c:pt idx="1">
                  <c:v>0.38461538461538464</c:v>
                </c:pt>
                <c:pt idx="2">
                  <c:v>0.19230769230769232</c:v>
                </c:pt>
                <c:pt idx="3">
                  <c:v>9.6153846153846159E-2</c:v>
                </c:pt>
                <c:pt idx="4">
                  <c:v>1.9230769230769232E-2</c:v>
                </c:pt>
              </c:numCache>
            </c:numRef>
          </c:val>
          <c:smooth val="0"/>
          <c:extLst xmlns:c16r2="http://schemas.microsoft.com/office/drawing/2015/06/chart">
            <c:ext xmlns:c16="http://schemas.microsoft.com/office/drawing/2014/chart" uri="{C3380CC4-5D6E-409C-BE32-E72D297353CC}">
              <c16:uniqueId val="{00000001-740F-42CC-8A90-E049E03E6FBB}"/>
            </c:ext>
          </c:extLst>
        </c:ser>
        <c:dLbls>
          <c:showLegendKey val="0"/>
          <c:showVal val="0"/>
          <c:showCatName val="0"/>
          <c:showSerName val="0"/>
          <c:showPercent val="0"/>
          <c:showBubbleSize val="0"/>
        </c:dLbls>
        <c:smooth val="0"/>
        <c:axId val="1948715152"/>
        <c:axId val="1948703728"/>
      </c:lineChart>
      <c:catAx>
        <c:axId val="194871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48703728"/>
        <c:crosses val="autoZero"/>
        <c:auto val="1"/>
        <c:lblAlgn val="ctr"/>
        <c:lblOffset val="100"/>
        <c:noMultiLvlLbl val="0"/>
      </c:catAx>
      <c:valAx>
        <c:axId val="19487037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948715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fr-FR"/>
              <a:t>Proportion des ménages qui ont fait des prêts POUR agr</a:t>
            </a:r>
          </a:p>
        </c:rich>
      </c:tx>
      <c:layout>
        <c:manualLayout>
          <c:xMode val="edge"/>
          <c:yMode val="edge"/>
          <c:x val="0.14417344706911636"/>
          <c:y val="0"/>
        </c:manualLayout>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'Prêts AVANT et apres'!$B$15:$B$16</c:f>
              <c:strCache>
                <c:ptCount val="2"/>
                <c:pt idx="0">
                  <c:v>AVANT</c:v>
                </c:pt>
                <c:pt idx="1">
                  <c:v>OUI</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'Prêts AVANT et apres'!$A$17:$A$22</c:f>
              <c:strCache>
                <c:ptCount val="6"/>
                <c:pt idx="0">
                  <c:v>Ami</c:v>
                </c:pt>
                <c:pt idx="1">
                  <c:v>Association</c:v>
                </c:pt>
                <c:pt idx="2">
                  <c:v>Autres</c:v>
                </c:pt>
                <c:pt idx="3">
                  <c:v>Famille</c:v>
                </c:pt>
                <c:pt idx="4">
                  <c:v>IMF</c:v>
                </c:pt>
                <c:pt idx="5">
                  <c:v>TOTAL</c:v>
                </c:pt>
              </c:strCache>
            </c:strRef>
          </c:cat>
          <c:val>
            <c:numRef>
              <c:f>'Prêts AVANT et apres'!$B$17:$B$22</c:f>
              <c:numCache>
                <c:formatCode>0.00%</c:formatCode>
                <c:ptCount val="6"/>
                <c:pt idx="0">
                  <c:v>3.3057851239669422E-2</c:v>
                </c:pt>
                <c:pt idx="1">
                  <c:v>0.27272727272727271</c:v>
                </c:pt>
                <c:pt idx="2">
                  <c:v>8.2644628099173556E-3</c:v>
                </c:pt>
                <c:pt idx="3">
                  <c:v>4.9586776859504134E-2</c:v>
                </c:pt>
                <c:pt idx="4">
                  <c:v>0.24793388429752067</c:v>
                </c:pt>
                <c:pt idx="5">
                  <c:v>0.61157024793388426</c:v>
                </c:pt>
              </c:numCache>
            </c:numRef>
          </c:val>
          <c:extLst xmlns:c16r2="http://schemas.microsoft.com/office/drawing/2015/06/chart">
            <c:ext xmlns:c16="http://schemas.microsoft.com/office/drawing/2014/chart" uri="{C3380CC4-5D6E-409C-BE32-E72D297353CC}">
              <c16:uniqueId val="{00000000-1354-414D-ADB0-7747AB1D48A7}"/>
            </c:ext>
          </c:extLst>
        </c:ser>
        <c:ser>
          <c:idx val="2"/>
          <c:order val="2"/>
          <c:tx>
            <c:strRef>
              <c:f>'Prêts AVANT et apres'!$D$15:$D$16</c:f>
              <c:strCache>
                <c:ptCount val="2"/>
                <c:pt idx="0">
                  <c:v>APRES</c:v>
                </c:pt>
                <c:pt idx="1">
                  <c:v>OUI</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'Prêts AVANT et apres'!$A$17:$A$22</c:f>
              <c:strCache>
                <c:ptCount val="6"/>
                <c:pt idx="0">
                  <c:v>Ami</c:v>
                </c:pt>
                <c:pt idx="1">
                  <c:v>Association</c:v>
                </c:pt>
                <c:pt idx="2">
                  <c:v>Autres</c:v>
                </c:pt>
                <c:pt idx="3">
                  <c:v>Famille</c:v>
                </c:pt>
                <c:pt idx="4">
                  <c:v>IMF</c:v>
                </c:pt>
                <c:pt idx="5">
                  <c:v>TOTAL</c:v>
                </c:pt>
              </c:strCache>
            </c:strRef>
          </c:cat>
          <c:val>
            <c:numRef>
              <c:f>'Prêts AVANT et apres'!$D$17:$D$22</c:f>
              <c:numCache>
                <c:formatCode>0.00%</c:formatCode>
                <c:ptCount val="6"/>
                <c:pt idx="0">
                  <c:v>2.6785714285714284E-2</c:v>
                </c:pt>
                <c:pt idx="1">
                  <c:v>0.4642857142857143</c:v>
                </c:pt>
                <c:pt idx="2">
                  <c:v>8.9285714285714281E-3</c:v>
                </c:pt>
                <c:pt idx="3">
                  <c:v>5.3571428571428568E-2</c:v>
                </c:pt>
                <c:pt idx="4">
                  <c:v>0.25</c:v>
                </c:pt>
                <c:pt idx="5">
                  <c:v>0.8035714285714286</c:v>
                </c:pt>
              </c:numCache>
            </c:numRef>
          </c:val>
          <c:extLst xmlns:c16r2="http://schemas.microsoft.com/office/drawing/2015/06/chart">
            <c:ext xmlns:c16="http://schemas.microsoft.com/office/drawing/2014/chart" uri="{C3380CC4-5D6E-409C-BE32-E72D297353CC}">
              <c16:uniqueId val="{00000001-1354-414D-ADB0-7747AB1D48A7}"/>
            </c:ext>
          </c:extLst>
        </c:ser>
        <c:dLbls>
          <c:dLblPos val="outEnd"/>
          <c:showLegendKey val="0"/>
          <c:showVal val="1"/>
          <c:showCatName val="0"/>
          <c:showSerName val="0"/>
          <c:showPercent val="0"/>
          <c:showBubbleSize val="0"/>
        </c:dLbls>
        <c:gapWidth val="444"/>
        <c:overlap val="-90"/>
        <c:axId val="1987773616"/>
        <c:axId val="1987787216"/>
        <c:extLst xmlns:c16r2="http://schemas.microsoft.com/office/drawing/2015/06/chart">
          <c:ext xmlns:c15="http://schemas.microsoft.com/office/drawing/2012/chart" uri="{02D57815-91ED-43cb-92C2-25804820EDAC}">
            <c15:filteredBarSeries>
              <c15:ser>
                <c:idx val="1"/>
                <c:order val="1"/>
                <c:tx>
                  <c:strRef>
                    <c:extLst xmlns:c16r2="http://schemas.microsoft.com/office/drawing/2015/06/chart">
                      <c:ext uri="{02D57815-91ED-43cb-92C2-25804820EDAC}">
                        <c15:formulaRef>
                          <c15:sqref>'Prêts AVANT et apres'!$C$15:$C$16</c15:sqref>
                        </c15:formulaRef>
                      </c:ext>
                    </c:extLst>
                    <c:strCache>
                      <c:ptCount val="2"/>
                      <c:pt idx="0">
                        <c:v>AVANT</c:v>
                      </c:pt>
                      <c:pt idx="1">
                        <c:v>NON</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a:solidFill>
                              <a:schemeClr val="tx1">
                                <a:lumMod val="35000"/>
                                <a:lumOff val="65000"/>
                              </a:schemeClr>
                            </a:solidFill>
                          </a:ln>
                          <a:effectLst/>
                        </c:spPr>
                      </c15:leaderLines>
                    </c:ext>
                  </c:extLst>
                </c:dLbls>
                <c:cat>
                  <c:strRef>
                    <c:extLst xmlns:c16r2="http://schemas.microsoft.com/office/drawing/2015/06/chart">
                      <c:ext uri="{02D57815-91ED-43cb-92C2-25804820EDAC}">
                        <c15:formulaRef>
                          <c15:sqref>'Prêts AVANT et apres'!$A$17:$A$22</c15:sqref>
                        </c15:formulaRef>
                      </c:ext>
                    </c:extLst>
                    <c:strCache>
                      <c:ptCount val="6"/>
                      <c:pt idx="0">
                        <c:v>Ami</c:v>
                      </c:pt>
                      <c:pt idx="1">
                        <c:v>Association</c:v>
                      </c:pt>
                      <c:pt idx="2">
                        <c:v>Autres</c:v>
                      </c:pt>
                      <c:pt idx="3">
                        <c:v>Famille</c:v>
                      </c:pt>
                      <c:pt idx="4">
                        <c:v>IMF</c:v>
                      </c:pt>
                      <c:pt idx="5">
                        <c:v>TOTAL</c:v>
                      </c:pt>
                    </c:strCache>
                  </c:strRef>
                </c:cat>
                <c:val>
                  <c:numRef>
                    <c:extLst xmlns:c16r2="http://schemas.microsoft.com/office/drawing/2015/06/chart">
                      <c:ext uri="{02D57815-91ED-43cb-92C2-25804820EDAC}">
                        <c15:formulaRef>
                          <c15:sqref>'Prêts AVANT et apres'!$C$17:$C$22</c15:sqref>
                        </c15:formulaRef>
                      </c:ext>
                    </c:extLst>
                    <c:numCache>
                      <c:formatCode>0.00%</c:formatCode>
                      <c:ptCount val="6"/>
                      <c:pt idx="0">
                        <c:v>1.6528925619834711E-2</c:v>
                      </c:pt>
                      <c:pt idx="1">
                        <c:v>0.2231404958677686</c:v>
                      </c:pt>
                      <c:pt idx="2">
                        <c:v>8.2644628099173556E-3</c:v>
                      </c:pt>
                      <c:pt idx="3">
                        <c:v>4.9586776859504134E-2</c:v>
                      </c:pt>
                      <c:pt idx="4">
                        <c:v>9.0909090909090912E-2</c:v>
                      </c:pt>
                      <c:pt idx="5">
                        <c:v>0.38842975206611569</c:v>
                      </c:pt>
                    </c:numCache>
                  </c:numRef>
                </c:val>
                <c:extLst xmlns:c16r2="http://schemas.microsoft.com/office/drawing/2015/06/chart">
                  <c:ext xmlns:c16="http://schemas.microsoft.com/office/drawing/2014/chart" uri="{C3380CC4-5D6E-409C-BE32-E72D297353CC}">
                    <c16:uniqueId val="{00000002-1354-414D-ADB0-7747AB1D48A7}"/>
                  </c:ext>
                </c:extLst>
              </c15:ser>
            </c15:filteredBarSeries>
            <c15:filteredBarSeries>
              <c15:ser>
                <c:idx val="3"/>
                <c:order val="3"/>
                <c:tx>
                  <c:strRef>
                    <c:extLst xmlns:c16r2="http://schemas.microsoft.com/office/drawing/2015/06/chart" xmlns:c15="http://schemas.microsoft.com/office/drawing/2012/chart">
                      <c:ext xmlns:c15="http://schemas.microsoft.com/office/drawing/2012/chart" uri="{02D57815-91ED-43cb-92C2-25804820EDAC}">
                        <c15:formulaRef>
                          <c15:sqref>'Prêts AVANT et apres'!$E$15:$E$16</c15:sqref>
                        </c15:formulaRef>
                      </c:ext>
                    </c:extLst>
                    <c:strCache>
                      <c:ptCount val="2"/>
                      <c:pt idx="0">
                        <c:v>APRES</c:v>
                      </c:pt>
                      <c:pt idx="1">
                        <c:v>NON</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6r2="http://schemas.microsoft.com/office/drawing/2015/06/chart" xmlns:c15="http://schemas.microsoft.com/office/drawing/2012/chart">
                      <c:ext xmlns:c15="http://schemas.microsoft.com/office/drawing/2012/chart" uri="{02D57815-91ED-43cb-92C2-25804820EDAC}">
                        <c15:formulaRef>
                          <c15:sqref>'Prêts AVANT et apres'!$A$17:$A$22</c15:sqref>
                        </c15:formulaRef>
                      </c:ext>
                    </c:extLst>
                    <c:strCache>
                      <c:ptCount val="6"/>
                      <c:pt idx="0">
                        <c:v>Ami</c:v>
                      </c:pt>
                      <c:pt idx="1">
                        <c:v>Association</c:v>
                      </c:pt>
                      <c:pt idx="2">
                        <c:v>Autres</c:v>
                      </c:pt>
                      <c:pt idx="3">
                        <c:v>Famille</c:v>
                      </c:pt>
                      <c:pt idx="4">
                        <c:v>IMF</c:v>
                      </c:pt>
                      <c:pt idx="5">
                        <c:v>TOTAL</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'Prêts AVANT et apres'!$E$17:$E$22</c15:sqref>
                        </c15:formulaRef>
                      </c:ext>
                    </c:extLst>
                    <c:numCache>
                      <c:formatCode>0.00%</c:formatCode>
                      <c:ptCount val="6"/>
                      <c:pt idx="0">
                        <c:v>0</c:v>
                      </c:pt>
                      <c:pt idx="1">
                        <c:v>0.11607142857142858</c:v>
                      </c:pt>
                      <c:pt idx="2">
                        <c:v>8.9285714285714281E-3</c:v>
                      </c:pt>
                      <c:pt idx="3">
                        <c:v>1.7857142857142856E-2</c:v>
                      </c:pt>
                      <c:pt idx="4">
                        <c:v>5.3571428571428568E-2</c:v>
                      </c:pt>
                      <c:pt idx="5">
                        <c:v>0.19642857142857142</c:v>
                      </c:pt>
                    </c:numCache>
                  </c:numRef>
                </c:val>
                <c:extLst xmlns:c16r2="http://schemas.microsoft.com/office/drawing/2015/06/chart" xmlns:c15="http://schemas.microsoft.com/office/drawing/2012/chart">
                  <c:ext xmlns:c16="http://schemas.microsoft.com/office/drawing/2014/chart" uri="{C3380CC4-5D6E-409C-BE32-E72D297353CC}">
                    <c16:uniqueId val="{00000003-1354-414D-ADB0-7747AB1D48A7}"/>
                  </c:ext>
                </c:extLst>
              </c15:ser>
            </c15:filteredBarSeries>
          </c:ext>
        </c:extLst>
      </c:barChart>
      <c:catAx>
        <c:axId val="19877736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fr-FR"/>
          </a:p>
        </c:txPr>
        <c:crossAx val="1987787216"/>
        <c:crosses val="autoZero"/>
        <c:auto val="1"/>
        <c:lblAlgn val="ctr"/>
        <c:lblOffset val="100"/>
        <c:noMultiLvlLbl val="0"/>
      </c:catAx>
      <c:valAx>
        <c:axId val="1987787216"/>
        <c:scaling>
          <c:orientation val="minMax"/>
        </c:scaling>
        <c:delete val="1"/>
        <c:axPos val="l"/>
        <c:numFmt formatCode="0.00%" sourceLinked="1"/>
        <c:majorTickMark val="none"/>
        <c:minorTickMark val="none"/>
        <c:tickLblPos val="nextTo"/>
        <c:crossAx val="1987773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87">
  <cs:axisTitle>
    <cs:lnRef idx="0"/>
    <cs:fillRef idx="0"/>
    <cs:effectRef idx="0"/>
    <cs:fontRef idx="minor">
      <a:schemeClr val="lt1">
        <a:lumMod val="95000"/>
      </a:schemeClr>
    </cs:fontRef>
    <cs:defRPr sz="900"/>
  </cs:axisTitle>
  <cs:categoryAxis>
    <cs:lnRef idx="0"/>
    <cs:fillRef idx="0"/>
    <cs:effectRef idx="0"/>
    <cs:fontRef idx="minor">
      <a:schemeClr val="lt1">
        <a:lumMod val="95000"/>
      </a:schemeClr>
    </cs:fontRef>
    <cs:spPr>
      <a:ln w="12700" cap="flat" cmpd="sng" algn="ctr">
        <a:solidFill>
          <a:schemeClr val="lt1">
            <a:lumMod val="95000"/>
            <a:alpha val="54000"/>
          </a:schemeClr>
        </a:solidFill>
        <a:round/>
      </a:ln>
    </cs:spPr>
    <cs:defRPr sz="9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95000"/>
      </a:schemeClr>
    </cs:fontRef>
    <cs:defRPr sz="850"/>
  </cs:dataLabel>
  <cs:dataLabelCallout>
    <cs:lnRef idx="0"/>
    <cs:fillRef idx="0"/>
    <cs:effectRef idx="0"/>
    <cs:fontRef idx="minor">
      <a:schemeClr val="lt1">
        <a:lumMod val="95000"/>
      </a:schemeClr>
    </cs:fontRef>
    <cs:spPr>
      <a:solidFill>
        <a:schemeClr val="lt1"/>
      </a:solidFill>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ln w="9525">
        <a:solidFill>
          <a:schemeClr val="tx1"/>
        </a:solidFill>
      </a:ln>
      <a:effectLst>
        <a:outerShdw blurRad="57150" dist="19050" dir="5400000" algn="ctr" rotWithShape="0">
          <a:srgbClr val="000000">
            <a:alpha val="63000"/>
          </a:srgbClr>
        </a:outerShdw>
      </a:effectLst>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lt1">
        <a:lumMod val="9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lumOff val="10000"/>
          </a:schemeClr>
        </a:solidFill>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lt1">
        <a:lumMod val="95000"/>
      </a:schemeClr>
    </cs:fontRef>
    <cs:defRPr sz="9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95000"/>
      </a:schemeClr>
    </cs:fontRef>
    <cs:spPr>
      <a:ln w="12700" cap="flat" cmpd="sng" algn="ctr">
        <a:solidFill>
          <a:schemeClr val="lt1">
            <a:lumMod val="95000"/>
            <a:alpha val="54000"/>
          </a:schemeClr>
        </a:solidFill>
        <a:round/>
      </a:ln>
    </cs:spPr>
    <cs:defRPr sz="900"/>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9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lt1">
        <a:lumMod val="9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AC079E-3352-4259-868D-82D45F03C18A}" type="doc">
      <dgm:prSet loTypeId="urn:microsoft.com/office/officeart/2005/8/layout/radial2" loCatId="relationship" qsTypeId="urn:microsoft.com/office/officeart/2005/8/quickstyle/3d3" qsCatId="3D" csTypeId="urn:microsoft.com/office/officeart/2005/8/colors/accent1_2" csCatId="accent1" phldr="1"/>
      <dgm:spPr/>
      <dgm:t>
        <a:bodyPr/>
        <a:lstStyle/>
        <a:p>
          <a:endParaRPr lang="fr-FR"/>
        </a:p>
      </dgm:t>
    </dgm:pt>
    <dgm:pt modelId="{7A06C541-CB90-42C6-9C2F-BA26E05F1F38}">
      <dgm:prSet phldrT="[Texte]"/>
      <dgm:spPr>
        <a:solidFill>
          <a:schemeClr val="accent3">
            <a:lumMod val="50000"/>
          </a:schemeClr>
        </a:solidFill>
      </dgm:spPr>
      <dgm:t>
        <a:bodyPr/>
        <a:lstStyle/>
        <a:p>
          <a:r>
            <a:rPr lang="fr-FR" dirty="0" smtClean="0"/>
            <a:t>Prévention</a:t>
          </a:r>
          <a:endParaRPr lang="fr-FR" dirty="0"/>
        </a:p>
      </dgm:t>
    </dgm:pt>
    <dgm:pt modelId="{4FB2A365-DB84-459B-AE63-C9B121BAC885}" type="parTrans" cxnId="{4EFF4BD2-6221-4467-A49F-BE7990FE3ADD}">
      <dgm:prSet/>
      <dgm:spPr/>
      <dgm:t>
        <a:bodyPr/>
        <a:lstStyle/>
        <a:p>
          <a:endParaRPr lang="fr-FR"/>
        </a:p>
      </dgm:t>
    </dgm:pt>
    <dgm:pt modelId="{806B1488-66B2-4916-8B99-B277B8FA3603}" type="sibTrans" cxnId="{4EFF4BD2-6221-4467-A49F-BE7990FE3ADD}">
      <dgm:prSet/>
      <dgm:spPr/>
      <dgm:t>
        <a:bodyPr/>
        <a:lstStyle/>
        <a:p>
          <a:endParaRPr lang="fr-FR"/>
        </a:p>
      </dgm:t>
    </dgm:pt>
    <dgm:pt modelId="{B022CA51-878F-46AC-AF0C-D0EF626336F2}">
      <dgm:prSet phldrT="[Texte]"/>
      <dgm:spPr>
        <a:solidFill>
          <a:schemeClr val="accent5">
            <a:lumMod val="75000"/>
          </a:schemeClr>
        </a:solidFill>
      </dgm:spPr>
      <dgm:t>
        <a:bodyPr/>
        <a:lstStyle/>
        <a:p>
          <a:r>
            <a:rPr lang="fr-FR" dirty="0" smtClean="0"/>
            <a:t>Protection</a:t>
          </a:r>
          <a:endParaRPr lang="fr-FR" dirty="0"/>
        </a:p>
      </dgm:t>
    </dgm:pt>
    <dgm:pt modelId="{73FA1E04-1039-40B3-9B02-6BB6EE03BE88}" type="parTrans" cxnId="{7F2CB8F7-82C0-4E3D-9002-D16A3BD989ED}">
      <dgm:prSet/>
      <dgm:spPr/>
      <dgm:t>
        <a:bodyPr/>
        <a:lstStyle/>
        <a:p>
          <a:endParaRPr lang="fr-FR"/>
        </a:p>
      </dgm:t>
    </dgm:pt>
    <dgm:pt modelId="{B29A75F2-BA15-41E8-925A-393DC634FF59}" type="sibTrans" cxnId="{7F2CB8F7-82C0-4E3D-9002-D16A3BD989ED}">
      <dgm:prSet/>
      <dgm:spPr/>
      <dgm:t>
        <a:bodyPr/>
        <a:lstStyle/>
        <a:p>
          <a:endParaRPr lang="fr-FR"/>
        </a:p>
      </dgm:t>
    </dgm:pt>
    <dgm:pt modelId="{FFEB75B4-7500-4E02-859A-BDC077F7C64C}">
      <dgm:prSet phldrT="[Texte]" custT="1"/>
      <dgm:spPr/>
      <dgm:t>
        <a:bodyPr/>
        <a:lstStyle/>
        <a:p>
          <a:endParaRPr lang="fr-FR" sz="1000" dirty="0"/>
        </a:p>
      </dgm:t>
    </dgm:pt>
    <dgm:pt modelId="{4531E962-E926-4B7E-86A0-4BA69A35132E}" type="parTrans" cxnId="{BC4A323E-D106-48D2-8B2B-F8D25F0FBBAA}">
      <dgm:prSet/>
      <dgm:spPr/>
      <dgm:t>
        <a:bodyPr/>
        <a:lstStyle/>
        <a:p>
          <a:endParaRPr lang="fr-FR"/>
        </a:p>
      </dgm:t>
    </dgm:pt>
    <dgm:pt modelId="{FEE24539-8233-481E-B5D7-A032FDB24949}" type="sibTrans" cxnId="{BC4A323E-D106-48D2-8B2B-F8D25F0FBBAA}">
      <dgm:prSet/>
      <dgm:spPr/>
      <dgm:t>
        <a:bodyPr/>
        <a:lstStyle/>
        <a:p>
          <a:endParaRPr lang="fr-FR"/>
        </a:p>
      </dgm:t>
    </dgm:pt>
    <dgm:pt modelId="{39084177-32E2-417B-8543-8FEE68505E3A}">
      <dgm:prSet phldrT="[Texte]"/>
      <dgm:spPr>
        <a:solidFill>
          <a:schemeClr val="accent6">
            <a:lumMod val="50000"/>
          </a:schemeClr>
        </a:solidFill>
      </dgm:spPr>
      <dgm:t>
        <a:bodyPr/>
        <a:lstStyle/>
        <a:p>
          <a:r>
            <a:rPr lang="fr-FR" dirty="0" smtClean="0"/>
            <a:t>Promotion</a:t>
          </a:r>
          <a:endParaRPr lang="fr-FR" dirty="0"/>
        </a:p>
      </dgm:t>
    </dgm:pt>
    <dgm:pt modelId="{3E03D182-0CBF-4A07-A005-3EF82507C820}" type="parTrans" cxnId="{037B153D-DE66-4928-B970-51B0811EAE36}">
      <dgm:prSet/>
      <dgm:spPr/>
      <dgm:t>
        <a:bodyPr/>
        <a:lstStyle/>
        <a:p>
          <a:endParaRPr lang="fr-FR"/>
        </a:p>
      </dgm:t>
    </dgm:pt>
    <dgm:pt modelId="{6D2AAE1A-ACA7-48E6-9DB2-4162A60EA6F3}" type="sibTrans" cxnId="{037B153D-DE66-4928-B970-51B0811EAE36}">
      <dgm:prSet/>
      <dgm:spPr/>
      <dgm:t>
        <a:bodyPr/>
        <a:lstStyle/>
        <a:p>
          <a:endParaRPr lang="fr-FR"/>
        </a:p>
      </dgm:t>
    </dgm:pt>
    <dgm:pt modelId="{808DDDAB-4FE0-4226-910E-419326124276}">
      <dgm:prSet phldrT="[Texte]" custT="1"/>
      <dgm:spPr/>
      <dgm:t>
        <a:bodyPr/>
        <a:lstStyle/>
        <a:p>
          <a:r>
            <a:rPr lang="fr-FR" sz="1500" dirty="0" smtClean="0"/>
            <a:t>Renforce la capacité d’adaptation à long terme</a:t>
          </a:r>
          <a:endParaRPr lang="fr-FR" sz="1500" dirty="0"/>
        </a:p>
      </dgm:t>
    </dgm:pt>
    <dgm:pt modelId="{27466EA7-32C6-4565-9EB9-AC65410CB01F}" type="parTrans" cxnId="{B7BA3ACE-DB88-4451-8399-3A2A84AD431C}">
      <dgm:prSet/>
      <dgm:spPr/>
      <dgm:t>
        <a:bodyPr/>
        <a:lstStyle/>
        <a:p>
          <a:endParaRPr lang="fr-FR"/>
        </a:p>
      </dgm:t>
    </dgm:pt>
    <dgm:pt modelId="{000DBC40-4EBA-48AC-A7DF-8BA6B75E4B62}" type="sibTrans" cxnId="{B7BA3ACE-DB88-4451-8399-3A2A84AD431C}">
      <dgm:prSet/>
      <dgm:spPr/>
      <dgm:t>
        <a:bodyPr/>
        <a:lstStyle/>
        <a:p>
          <a:endParaRPr lang="fr-FR"/>
        </a:p>
      </dgm:t>
    </dgm:pt>
    <dgm:pt modelId="{531DD98D-3157-41C2-93A2-4185B3F4E644}">
      <dgm:prSet phldrT="[Texte]" custT="1"/>
      <dgm:spPr/>
      <dgm:t>
        <a:bodyPr/>
        <a:lstStyle/>
        <a:p>
          <a:r>
            <a:rPr lang="fr-FR" sz="1500" dirty="0" smtClean="0"/>
            <a:t>Renforce la capacité d’anticipation pour l’impact des chocs</a:t>
          </a:r>
          <a:endParaRPr lang="fr-FR" sz="1500" dirty="0"/>
        </a:p>
      </dgm:t>
    </dgm:pt>
    <dgm:pt modelId="{34B11B2B-422D-45A6-B991-9CB52E9C4EDD}" type="sibTrans" cxnId="{CB9D159E-0619-413E-8403-2A8B4FCD0251}">
      <dgm:prSet/>
      <dgm:spPr/>
      <dgm:t>
        <a:bodyPr/>
        <a:lstStyle/>
        <a:p>
          <a:endParaRPr lang="fr-FR"/>
        </a:p>
      </dgm:t>
    </dgm:pt>
    <dgm:pt modelId="{C8A73472-EA95-4E7C-BF07-2153E780FEE4}" type="parTrans" cxnId="{CB9D159E-0619-413E-8403-2A8B4FCD0251}">
      <dgm:prSet/>
      <dgm:spPr/>
      <dgm:t>
        <a:bodyPr/>
        <a:lstStyle/>
        <a:p>
          <a:endParaRPr lang="fr-FR"/>
        </a:p>
      </dgm:t>
    </dgm:pt>
    <dgm:pt modelId="{2C4D759C-4678-4B27-9208-054E856D0460}">
      <dgm:prSet custT="1"/>
      <dgm:spPr/>
      <dgm:t>
        <a:bodyPr/>
        <a:lstStyle/>
        <a:p>
          <a:r>
            <a:rPr lang="fr-FR" sz="1500" dirty="0" smtClean="0"/>
            <a:t>Accroît la capacité d’absorption pendant un choc</a:t>
          </a:r>
        </a:p>
      </dgm:t>
    </dgm:pt>
    <dgm:pt modelId="{DA60CE84-893B-4745-9B74-89287A20C20C}" type="parTrans" cxnId="{8F61EF5E-8298-4C79-BDCF-78F57FACE2D4}">
      <dgm:prSet/>
      <dgm:spPr/>
      <dgm:t>
        <a:bodyPr/>
        <a:lstStyle/>
        <a:p>
          <a:endParaRPr lang="fr-FR"/>
        </a:p>
      </dgm:t>
    </dgm:pt>
    <dgm:pt modelId="{981CBC8C-8205-4A8F-8822-1AC004DC4BC5}" type="sibTrans" cxnId="{8F61EF5E-8298-4C79-BDCF-78F57FACE2D4}">
      <dgm:prSet/>
      <dgm:spPr/>
      <dgm:t>
        <a:bodyPr/>
        <a:lstStyle/>
        <a:p>
          <a:endParaRPr lang="fr-FR"/>
        </a:p>
      </dgm:t>
    </dgm:pt>
    <dgm:pt modelId="{F51BF601-6886-410B-8A13-3D14809C0618}">
      <dgm:prSet custT="1"/>
      <dgm:spPr/>
      <dgm:t>
        <a:bodyPr/>
        <a:lstStyle/>
        <a:p>
          <a:r>
            <a:rPr lang="fr-FR" sz="1500" dirty="0" smtClean="0"/>
            <a:t>En fournissant aux personnes des filets de sécurité pour satisfaire les besoins fondamentaux</a:t>
          </a:r>
        </a:p>
      </dgm:t>
    </dgm:pt>
    <dgm:pt modelId="{D5ABEDB2-AB5A-4C38-B0DD-834A78665B64}" type="parTrans" cxnId="{D8FA7583-A04D-4B43-BFD1-6421564753CB}">
      <dgm:prSet/>
      <dgm:spPr/>
      <dgm:t>
        <a:bodyPr/>
        <a:lstStyle/>
        <a:p>
          <a:endParaRPr lang="fr-FR"/>
        </a:p>
      </dgm:t>
    </dgm:pt>
    <dgm:pt modelId="{C79EC19A-5349-4F6C-88E1-5903C8D30357}" type="sibTrans" cxnId="{D8FA7583-A04D-4B43-BFD1-6421564753CB}">
      <dgm:prSet/>
      <dgm:spPr/>
      <dgm:t>
        <a:bodyPr/>
        <a:lstStyle/>
        <a:p>
          <a:endParaRPr lang="fr-FR"/>
        </a:p>
      </dgm:t>
    </dgm:pt>
    <dgm:pt modelId="{DFC9CD19-1EA0-4391-9E99-2B1F51072153}">
      <dgm:prSet custT="1"/>
      <dgm:spPr/>
      <dgm:t>
        <a:bodyPr/>
        <a:lstStyle/>
        <a:p>
          <a:endParaRPr lang="fr-FR" sz="1000" dirty="0" smtClean="0"/>
        </a:p>
      </dgm:t>
    </dgm:pt>
    <dgm:pt modelId="{6FFC2FA1-F0AE-495C-923B-A101612AE84D}" type="parTrans" cxnId="{398B46A9-6790-4FFC-B4E7-F763F1D1399F}">
      <dgm:prSet/>
      <dgm:spPr/>
      <dgm:t>
        <a:bodyPr/>
        <a:lstStyle/>
        <a:p>
          <a:endParaRPr lang="fr-FR"/>
        </a:p>
      </dgm:t>
    </dgm:pt>
    <dgm:pt modelId="{EDFA70E8-946D-4059-97CA-C38B9F831670}" type="sibTrans" cxnId="{398B46A9-6790-4FFC-B4E7-F763F1D1399F}">
      <dgm:prSet/>
      <dgm:spPr/>
      <dgm:t>
        <a:bodyPr/>
        <a:lstStyle/>
        <a:p>
          <a:endParaRPr lang="fr-FR"/>
        </a:p>
      </dgm:t>
    </dgm:pt>
    <dgm:pt modelId="{BCA62DDF-4824-49C1-B4EA-E767D57FB5C0}">
      <dgm:prSet custT="1"/>
      <dgm:spPr/>
      <dgm:t>
        <a:bodyPr/>
        <a:lstStyle/>
        <a:p>
          <a:r>
            <a:rPr lang="fr-FR" sz="1500" dirty="0" smtClean="0"/>
            <a:t>Aide les ménages à prévoir et à se préparer </a:t>
          </a:r>
        </a:p>
      </dgm:t>
    </dgm:pt>
    <dgm:pt modelId="{D7E7F555-6D93-4D57-8DE9-2D5646EE3BE4}" type="parTrans" cxnId="{C38568D6-E9A7-41BD-A9F3-FF5E4EE84A15}">
      <dgm:prSet/>
      <dgm:spPr/>
      <dgm:t>
        <a:bodyPr/>
        <a:lstStyle/>
        <a:p>
          <a:endParaRPr lang="fr-FR"/>
        </a:p>
      </dgm:t>
    </dgm:pt>
    <dgm:pt modelId="{D7B19F76-AAE4-45BC-81CD-2E1829FA5061}" type="sibTrans" cxnId="{C38568D6-E9A7-41BD-A9F3-FF5E4EE84A15}">
      <dgm:prSet/>
      <dgm:spPr/>
      <dgm:t>
        <a:bodyPr/>
        <a:lstStyle/>
        <a:p>
          <a:endParaRPr lang="fr-FR"/>
        </a:p>
      </dgm:t>
    </dgm:pt>
    <dgm:pt modelId="{94DF213C-7D35-400D-886D-AAE6E9B092F6}">
      <dgm:prSet custT="1"/>
      <dgm:spPr/>
      <dgm:t>
        <a:bodyPr/>
        <a:lstStyle/>
        <a:p>
          <a:endParaRPr lang="fr-FR" sz="1000" dirty="0" smtClean="0"/>
        </a:p>
      </dgm:t>
    </dgm:pt>
    <dgm:pt modelId="{B163E20F-B649-45AE-96C0-4E168A0E2F8D}" type="parTrans" cxnId="{CDD88D97-777C-4865-AA31-EEF9A49E3B4B}">
      <dgm:prSet/>
      <dgm:spPr/>
      <dgm:t>
        <a:bodyPr/>
        <a:lstStyle/>
        <a:p>
          <a:endParaRPr lang="fr-FR"/>
        </a:p>
      </dgm:t>
    </dgm:pt>
    <dgm:pt modelId="{AFFCBA61-6CD8-4472-9EF9-877DE7BC0331}" type="sibTrans" cxnId="{CDD88D97-777C-4865-AA31-EEF9A49E3B4B}">
      <dgm:prSet/>
      <dgm:spPr/>
      <dgm:t>
        <a:bodyPr/>
        <a:lstStyle/>
        <a:p>
          <a:endParaRPr lang="fr-FR"/>
        </a:p>
      </dgm:t>
    </dgm:pt>
    <dgm:pt modelId="{97DBBFEE-A9F5-4392-A385-8F049C12726E}">
      <dgm:prSet custT="1"/>
      <dgm:spPr/>
      <dgm:t>
        <a:bodyPr/>
        <a:lstStyle/>
        <a:p>
          <a:r>
            <a:rPr lang="fr-FR" sz="1500" dirty="0" smtClean="0"/>
            <a:t>En encourageant la promotion des moyens de subsistances durables</a:t>
          </a:r>
        </a:p>
      </dgm:t>
    </dgm:pt>
    <dgm:pt modelId="{E4D4B2F9-34CC-4D69-A884-6E99BB53FF75}" type="parTrans" cxnId="{F3676070-540C-4575-865C-C1955CF529F4}">
      <dgm:prSet/>
      <dgm:spPr/>
      <dgm:t>
        <a:bodyPr/>
        <a:lstStyle/>
        <a:p>
          <a:endParaRPr lang="fr-FR"/>
        </a:p>
      </dgm:t>
    </dgm:pt>
    <dgm:pt modelId="{A722A1D0-5B78-4235-9FA9-44B0B1563F21}" type="sibTrans" cxnId="{F3676070-540C-4575-865C-C1955CF529F4}">
      <dgm:prSet/>
      <dgm:spPr/>
      <dgm:t>
        <a:bodyPr/>
        <a:lstStyle/>
        <a:p>
          <a:endParaRPr lang="fr-FR"/>
        </a:p>
      </dgm:t>
    </dgm:pt>
    <dgm:pt modelId="{CE8B7531-5B7C-4817-8C48-F7C3FD6498B5}" type="pres">
      <dgm:prSet presAssocID="{9BAC079E-3352-4259-868D-82D45F03C18A}" presName="composite" presStyleCnt="0">
        <dgm:presLayoutVars>
          <dgm:chMax val="5"/>
          <dgm:dir/>
          <dgm:animLvl val="ctr"/>
          <dgm:resizeHandles val="exact"/>
        </dgm:presLayoutVars>
      </dgm:prSet>
      <dgm:spPr/>
      <dgm:t>
        <a:bodyPr/>
        <a:lstStyle/>
        <a:p>
          <a:endParaRPr lang="fr-FR"/>
        </a:p>
      </dgm:t>
    </dgm:pt>
    <dgm:pt modelId="{EE564A85-C85C-471F-AD56-36448D6B6FF8}" type="pres">
      <dgm:prSet presAssocID="{9BAC079E-3352-4259-868D-82D45F03C18A}" presName="cycle" presStyleCnt="0"/>
      <dgm:spPr/>
    </dgm:pt>
    <dgm:pt modelId="{082D6DC2-3641-4BB3-80FF-90EE0F6DE95A}" type="pres">
      <dgm:prSet presAssocID="{9BAC079E-3352-4259-868D-82D45F03C18A}" presName="centerShape" presStyleCnt="0"/>
      <dgm:spPr/>
    </dgm:pt>
    <dgm:pt modelId="{0E37348E-F1C4-4CDB-8DD7-512EF5482CD3}" type="pres">
      <dgm:prSet presAssocID="{9BAC079E-3352-4259-868D-82D45F03C18A}" presName="connSite" presStyleLbl="node1" presStyleIdx="0" presStyleCnt="4"/>
      <dgm:spPr/>
    </dgm:pt>
    <dgm:pt modelId="{F2444197-DF0E-4DAD-B350-43A1CD4F258C}" type="pres">
      <dgm:prSet presAssocID="{9BAC079E-3352-4259-868D-82D45F03C18A}" presName="visible" presStyleLbl="node1" presStyleIdx="0" presStyleCnt="4" custScaleX="79738" custScaleY="75736"/>
      <dgm:spPr>
        <a:solidFill>
          <a:schemeClr val="accent1"/>
        </a:solidFill>
      </dgm:spPr>
    </dgm:pt>
    <dgm:pt modelId="{615D28BF-39D0-464C-B51C-23F217B993F0}" type="pres">
      <dgm:prSet presAssocID="{4FB2A365-DB84-459B-AE63-C9B121BAC885}" presName="Name25" presStyleLbl="parChTrans1D1" presStyleIdx="0" presStyleCnt="3"/>
      <dgm:spPr/>
      <dgm:t>
        <a:bodyPr/>
        <a:lstStyle/>
        <a:p>
          <a:endParaRPr lang="fr-FR"/>
        </a:p>
      </dgm:t>
    </dgm:pt>
    <dgm:pt modelId="{43C6A5C9-534B-4318-9BF6-60F5CFB1C3BB}" type="pres">
      <dgm:prSet presAssocID="{7A06C541-CB90-42C6-9C2F-BA26E05F1F38}" presName="node" presStyleCnt="0"/>
      <dgm:spPr/>
    </dgm:pt>
    <dgm:pt modelId="{68BF32BD-DEE3-42DE-B1A8-2BEA1E6B31AD}" type="pres">
      <dgm:prSet presAssocID="{7A06C541-CB90-42C6-9C2F-BA26E05F1F38}" presName="parentNode" presStyleLbl="node1" presStyleIdx="1" presStyleCnt="4" custScaleX="106122" custScaleY="101740" custLinFactNeighborX="33719" custLinFactNeighborY="-12183">
        <dgm:presLayoutVars>
          <dgm:chMax val="1"/>
          <dgm:bulletEnabled val="1"/>
        </dgm:presLayoutVars>
      </dgm:prSet>
      <dgm:spPr/>
      <dgm:t>
        <a:bodyPr/>
        <a:lstStyle/>
        <a:p>
          <a:endParaRPr lang="fr-FR"/>
        </a:p>
      </dgm:t>
    </dgm:pt>
    <dgm:pt modelId="{16659114-0A15-4BEF-A361-187B3FFA6565}" type="pres">
      <dgm:prSet presAssocID="{7A06C541-CB90-42C6-9C2F-BA26E05F1F38}" presName="childNode" presStyleLbl="revTx" presStyleIdx="0" presStyleCnt="3">
        <dgm:presLayoutVars>
          <dgm:bulletEnabled val="1"/>
        </dgm:presLayoutVars>
      </dgm:prSet>
      <dgm:spPr/>
      <dgm:t>
        <a:bodyPr/>
        <a:lstStyle/>
        <a:p>
          <a:endParaRPr lang="fr-FR"/>
        </a:p>
      </dgm:t>
    </dgm:pt>
    <dgm:pt modelId="{941987E3-7E40-4D8E-9FD5-FDA4912175C9}" type="pres">
      <dgm:prSet presAssocID="{73FA1E04-1039-40B3-9B02-6BB6EE03BE88}" presName="Name25" presStyleLbl="parChTrans1D1" presStyleIdx="1" presStyleCnt="3"/>
      <dgm:spPr/>
      <dgm:t>
        <a:bodyPr/>
        <a:lstStyle/>
        <a:p>
          <a:endParaRPr lang="fr-FR"/>
        </a:p>
      </dgm:t>
    </dgm:pt>
    <dgm:pt modelId="{FDDCC4A2-16B8-4DED-AFBB-1A456438FEBF}" type="pres">
      <dgm:prSet presAssocID="{B022CA51-878F-46AC-AF0C-D0EF626336F2}" presName="node" presStyleCnt="0"/>
      <dgm:spPr/>
    </dgm:pt>
    <dgm:pt modelId="{60DDA2F6-35A1-455A-9FF2-05FCD9B7E3C4}" type="pres">
      <dgm:prSet presAssocID="{B022CA51-878F-46AC-AF0C-D0EF626336F2}" presName="parentNode" presStyleLbl="node1" presStyleIdx="2" presStyleCnt="4" custScaleX="107045" custScaleY="105794" custLinFactNeighborX="6936" custLinFactNeighborY="-2377">
        <dgm:presLayoutVars>
          <dgm:chMax val="1"/>
          <dgm:bulletEnabled val="1"/>
        </dgm:presLayoutVars>
      </dgm:prSet>
      <dgm:spPr/>
      <dgm:t>
        <a:bodyPr/>
        <a:lstStyle/>
        <a:p>
          <a:endParaRPr lang="fr-FR"/>
        </a:p>
      </dgm:t>
    </dgm:pt>
    <dgm:pt modelId="{C19CFDA8-DCE6-40BE-BD9E-AEAB818F5CCC}" type="pres">
      <dgm:prSet presAssocID="{B022CA51-878F-46AC-AF0C-D0EF626336F2}" presName="childNode" presStyleLbl="revTx" presStyleIdx="1" presStyleCnt="3">
        <dgm:presLayoutVars>
          <dgm:bulletEnabled val="1"/>
        </dgm:presLayoutVars>
      </dgm:prSet>
      <dgm:spPr/>
      <dgm:t>
        <a:bodyPr/>
        <a:lstStyle/>
        <a:p>
          <a:endParaRPr lang="fr-FR"/>
        </a:p>
      </dgm:t>
    </dgm:pt>
    <dgm:pt modelId="{CC0AB355-B0FB-487C-89DD-CA0BCEA25800}" type="pres">
      <dgm:prSet presAssocID="{3E03D182-0CBF-4A07-A005-3EF82507C820}" presName="Name25" presStyleLbl="parChTrans1D1" presStyleIdx="2" presStyleCnt="3"/>
      <dgm:spPr/>
      <dgm:t>
        <a:bodyPr/>
        <a:lstStyle/>
        <a:p>
          <a:endParaRPr lang="fr-FR"/>
        </a:p>
      </dgm:t>
    </dgm:pt>
    <dgm:pt modelId="{1BEC4407-9F5D-4C7A-96D9-5228CAB0002F}" type="pres">
      <dgm:prSet presAssocID="{39084177-32E2-417B-8543-8FEE68505E3A}" presName="node" presStyleCnt="0"/>
      <dgm:spPr/>
    </dgm:pt>
    <dgm:pt modelId="{8E4EF268-4861-40AD-844D-67A77C3424B2}" type="pres">
      <dgm:prSet presAssocID="{39084177-32E2-417B-8543-8FEE68505E3A}" presName="parentNode" presStyleLbl="node1" presStyleIdx="3" presStyleCnt="4" custLinFactNeighborX="45339" custLinFactNeighborY="20561">
        <dgm:presLayoutVars>
          <dgm:chMax val="1"/>
          <dgm:bulletEnabled val="1"/>
        </dgm:presLayoutVars>
      </dgm:prSet>
      <dgm:spPr/>
      <dgm:t>
        <a:bodyPr/>
        <a:lstStyle/>
        <a:p>
          <a:endParaRPr lang="fr-FR"/>
        </a:p>
      </dgm:t>
    </dgm:pt>
    <dgm:pt modelId="{4864009D-0B4E-4254-8A77-548322190508}" type="pres">
      <dgm:prSet presAssocID="{39084177-32E2-417B-8543-8FEE68505E3A}" presName="childNode" presStyleLbl="revTx" presStyleIdx="2" presStyleCnt="3">
        <dgm:presLayoutVars>
          <dgm:bulletEnabled val="1"/>
        </dgm:presLayoutVars>
      </dgm:prSet>
      <dgm:spPr/>
      <dgm:t>
        <a:bodyPr/>
        <a:lstStyle/>
        <a:p>
          <a:endParaRPr lang="fr-FR"/>
        </a:p>
      </dgm:t>
    </dgm:pt>
  </dgm:ptLst>
  <dgm:cxnLst>
    <dgm:cxn modelId="{FFFAA202-358F-49ED-9DDE-1449E291AD9F}" type="presOf" srcId="{7A06C541-CB90-42C6-9C2F-BA26E05F1F38}" destId="{68BF32BD-DEE3-42DE-B1A8-2BEA1E6B31AD}" srcOrd="0" destOrd="0" presId="urn:microsoft.com/office/officeart/2005/8/layout/radial2"/>
    <dgm:cxn modelId="{4E462C78-0835-48B0-A453-AFA1363B9F7A}" type="presOf" srcId="{531DD98D-3157-41C2-93A2-4185B3F4E644}" destId="{16659114-0A15-4BEF-A361-187B3FFA6565}" srcOrd="0" destOrd="0" presId="urn:microsoft.com/office/officeart/2005/8/layout/radial2"/>
    <dgm:cxn modelId="{CDD88D97-777C-4865-AA31-EEF9A49E3B4B}" srcId="{7A06C541-CB90-42C6-9C2F-BA26E05F1F38}" destId="{94DF213C-7D35-400D-886D-AAE6E9B092F6}" srcOrd="2" destOrd="0" parTransId="{B163E20F-B649-45AE-96C0-4E168A0E2F8D}" sibTransId="{AFFCBA61-6CD8-4472-9EF9-877DE7BC0331}"/>
    <dgm:cxn modelId="{398B46A9-6790-4FFC-B4E7-F763F1D1399F}" srcId="{B022CA51-878F-46AC-AF0C-D0EF626336F2}" destId="{DFC9CD19-1EA0-4391-9E99-2B1F51072153}" srcOrd="3" destOrd="0" parTransId="{6FFC2FA1-F0AE-495C-923B-A101612AE84D}" sibTransId="{EDFA70E8-946D-4059-97CA-C38B9F831670}"/>
    <dgm:cxn modelId="{037B153D-DE66-4928-B970-51B0811EAE36}" srcId="{9BAC079E-3352-4259-868D-82D45F03C18A}" destId="{39084177-32E2-417B-8543-8FEE68505E3A}" srcOrd="2" destOrd="0" parTransId="{3E03D182-0CBF-4A07-A005-3EF82507C820}" sibTransId="{6D2AAE1A-ACA7-48E6-9DB2-4162A60EA6F3}"/>
    <dgm:cxn modelId="{881A4C00-69E7-4D2F-8D5B-78E61C97697C}" type="presOf" srcId="{BCA62DDF-4824-49C1-B4EA-E767D57FB5C0}" destId="{16659114-0A15-4BEF-A361-187B3FFA6565}" srcOrd="0" destOrd="1" presId="urn:microsoft.com/office/officeart/2005/8/layout/radial2"/>
    <dgm:cxn modelId="{E2F89733-4FA1-400C-B9BD-C8C2211E2A51}" type="presOf" srcId="{9BAC079E-3352-4259-868D-82D45F03C18A}" destId="{CE8B7531-5B7C-4817-8C48-F7C3FD6498B5}" srcOrd="0" destOrd="0" presId="urn:microsoft.com/office/officeart/2005/8/layout/radial2"/>
    <dgm:cxn modelId="{2A44D47A-BF07-41E9-9B1F-5F171A21BA02}" type="presOf" srcId="{39084177-32E2-417B-8543-8FEE68505E3A}" destId="{8E4EF268-4861-40AD-844D-67A77C3424B2}" srcOrd="0" destOrd="0" presId="urn:microsoft.com/office/officeart/2005/8/layout/radial2"/>
    <dgm:cxn modelId="{C30C13D9-58B5-4E82-9E68-0AEF3E605DC1}" type="presOf" srcId="{F51BF601-6886-410B-8A13-3D14809C0618}" destId="{C19CFDA8-DCE6-40BE-BD9E-AEAB818F5CCC}" srcOrd="0" destOrd="2" presId="urn:microsoft.com/office/officeart/2005/8/layout/radial2"/>
    <dgm:cxn modelId="{B7BA3ACE-DB88-4451-8399-3A2A84AD431C}" srcId="{39084177-32E2-417B-8543-8FEE68505E3A}" destId="{808DDDAB-4FE0-4226-910E-419326124276}" srcOrd="0" destOrd="0" parTransId="{27466EA7-32C6-4565-9EB9-AC65410CB01F}" sibTransId="{000DBC40-4EBA-48AC-A7DF-8BA6B75E4B62}"/>
    <dgm:cxn modelId="{3810DFCE-E033-4E37-B35A-E7E66E2FBB9A}" type="presOf" srcId="{2C4D759C-4678-4B27-9208-054E856D0460}" destId="{C19CFDA8-DCE6-40BE-BD9E-AEAB818F5CCC}" srcOrd="0" destOrd="1" presId="urn:microsoft.com/office/officeart/2005/8/layout/radial2"/>
    <dgm:cxn modelId="{CB9D159E-0619-413E-8403-2A8B4FCD0251}" srcId="{7A06C541-CB90-42C6-9C2F-BA26E05F1F38}" destId="{531DD98D-3157-41C2-93A2-4185B3F4E644}" srcOrd="0" destOrd="0" parTransId="{C8A73472-EA95-4E7C-BF07-2153E780FEE4}" sibTransId="{34B11B2B-422D-45A6-B991-9CB52E9C4EDD}"/>
    <dgm:cxn modelId="{E2F41655-F0B8-4E74-A50B-A88B8E2231FC}" type="presOf" srcId="{4FB2A365-DB84-459B-AE63-C9B121BAC885}" destId="{615D28BF-39D0-464C-B51C-23F217B993F0}" srcOrd="0" destOrd="0" presId="urn:microsoft.com/office/officeart/2005/8/layout/radial2"/>
    <dgm:cxn modelId="{7F2CB8F7-82C0-4E3D-9002-D16A3BD989ED}" srcId="{9BAC079E-3352-4259-868D-82D45F03C18A}" destId="{B022CA51-878F-46AC-AF0C-D0EF626336F2}" srcOrd="1" destOrd="0" parTransId="{73FA1E04-1039-40B3-9B02-6BB6EE03BE88}" sibTransId="{B29A75F2-BA15-41E8-925A-393DC634FF59}"/>
    <dgm:cxn modelId="{43C61344-AB60-4774-BB11-D345927CFEFC}" type="presOf" srcId="{808DDDAB-4FE0-4226-910E-419326124276}" destId="{4864009D-0B4E-4254-8A77-548322190508}" srcOrd="0" destOrd="0" presId="urn:microsoft.com/office/officeart/2005/8/layout/radial2"/>
    <dgm:cxn modelId="{F3676070-540C-4575-865C-C1955CF529F4}" srcId="{39084177-32E2-417B-8543-8FEE68505E3A}" destId="{97DBBFEE-A9F5-4392-A385-8F049C12726E}" srcOrd="1" destOrd="0" parTransId="{E4D4B2F9-34CC-4D69-A884-6E99BB53FF75}" sibTransId="{A722A1D0-5B78-4235-9FA9-44B0B1563F21}"/>
    <dgm:cxn modelId="{884556F7-ACAB-45C7-858D-48913B2DF3DF}" type="presOf" srcId="{FFEB75B4-7500-4E02-859A-BDC077F7C64C}" destId="{C19CFDA8-DCE6-40BE-BD9E-AEAB818F5CCC}" srcOrd="0" destOrd="0" presId="urn:microsoft.com/office/officeart/2005/8/layout/radial2"/>
    <dgm:cxn modelId="{367402A7-B646-4DE6-B044-8271A833CB8B}" type="presOf" srcId="{B022CA51-878F-46AC-AF0C-D0EF626336F2}" destId="{60DDA2F6-35A1-455A-9FF2-05FCD9B7E3C4}" srcOrd="0" destOrd="0" presId="urn:microsoft.com/office/officeart/2005/8/layout/radial2"/>
    <dgm:cxn modelId="{89CC9349-ED2F-41D0-900D-74888A006797}" type="presOf" srcId="{73FA1E04-1039-40B3-9B02-6BB6EE03BE88}" destId="{941987E3-7E40-4D8E-9FD5-FDA4912175C9}" srcOrd="0" destOrd="0" presId="urn:microsoft.com/office/officeart/2005/8/layout/radial2"/>
    <dgm:cxn modelId="{1C31CCE0-5C80-400A-8886-F72EA9B3B35A}" type="presOf" srcId="{94DF213C-7D35-400D-886D-AAE6E9B092F6}" destId="{16659114-0A15-4BEF-A361-187B3FFA6565}" srcOrd="0" destOrd="2" presId="urn:microsoft.com/office/officeart/2005/8/layout/radial2"/>
    <dgm:cxn modelId="{D8FA7583-A04D-4B43-BFD1-6421564753CB}" srcId="{B022CA51-878F-46AC-AF0C-D0EF626336F2}" destId="{F51BF601-6886-410B-8A13-3D14809C0618}" srcOrd="2" destOrd="0" parTransId="{D5ABEDB2-AB5A-4C38-B0DD-834A78665B64}" sibTransId="{C79EC19A-5349-4F6C-88E1-5903C8D30357}"/>
    <dgm:cxn modelId="{DF53EAA6-0E3B-4CC7-BB3F-1028A16987AB}" type="presOf" srcId="{3E03D182-0CBF-4A07-A005-3EF82507C820}" destId="{CC0AB355-B0FB-487C-89DD-CA0BCEA25800}" srcOrd="0" destOrd="0" presId="urn:microsoft.com/office/officeart/2005/8/layout/radial2"/>
    <dgm:cxn modelId="{55C04490-DF57-4079-BF76-A13DC96896CC}" type="presOf" srcId="{DFC9CD19-1EA0-4391-9E99-2B1F51072153}" destId="{C19CFDA8-DCE6-40BE-BD9E-AEAB818F5CCC}" srcOrd="0" destOrd="3" presId="urn:microsoft.com/office/officeart/2005/8/layout/radial2"/>
    <dgm:cxn modelId="{BC4A323E-D106-48D2-8B2B-F8D25F0FBBAA}" srcId="{B022CA51-878F-46AC-AF0C-D0EF626336F2}" destId="{FFEB75B4-7500-4E02-859A-BDC077F7C64C}" srcOrd="0" destOrd="0" parTransId="{4531E962-E926-4B7E-86A0-4BA69A35132E}" sibTransId="{FEE24539-8233-481E-B5D7-A032FDB24949}"/>
    <dgm:cxn modelId="{4EFF4BD2-6221-4467-A49F-BE7990FE3ADD}" srcId="{9BAC079E-3352-4259-868D-82D45F03C18A}" destId="{7A06C541-CB90-42C6-9C2F-BA26E05F1F38}" srcOrd="0" destOrd="0" parTransId="{4FB2A365-DB84-459B-AE63-C9B121BAC885}" sibTransId="{806B1488-66B2-4916-8B99-B277B8FA3603}"/>
    <dgm:cxn modelId="{C38568D6-E9A7-41BD-A9F3-FF5E4EE84A15}" srcId="{7A06C541-CB90-42C6-9C2F-BA26E05F1F38}" destId="{BCA62DDF-4824-49C1-B4EA-E767D57FB5C0}" srcOrd="1" destOrd="0" parTransId="{D7E7F555-6D93-4D57-8DE9-2D5646EE3BE4}" sibTransId="{D7B19F76-AAE4-45BC-81CD-2E1829FA5061}"/>
    <dgm:cxn modelId="{8F61EF5E-8298-4C79-BDCF-78F57FACE2D4}" srcId="{B022CA51-878F-46AC-AF0C-D0EF626336F2}" destId="{2C4D759C-4678-4B27-9208-054E856D0460}" srcOrd="1" destOrd="0" parTransId="{DA60CE84-893B-4745-9B74-89287A20C20C}" sibTransId="{981CBC8C-8205-4A8F-8822-1AC004DC4BC5}"/>
    <dgm:cxn modelId="{7F621944-331C-4AF7-87E4-59B328A6EE2A}" type="presOf" srcId="{97DBBFEE-A9F5-4392-A385-8F049C12726E}" destId="{4864009D-0B4E-4254-8A77-548322190508}" srcOrd="0" destOrd="1" presId="urn:microsoft.com/office/officeart/2005/8/layout/radial2"/>
    <dgm:cxn modelId="{9DBCEACC-00E9-4D83-8165-981141E8292D}" type="presParOf" srcId="{CE8B7531-5B7C-4817-8C48-F7C3FD6498B5}" destId="{EE564A85-C85C-471F-AD56-36448D6B6FF8}" srcOrd="0" destOrd="0" presId="urn:microsoft.com/office/officeart/2005/8/layout/radial2"/>
    <dgm:cxn modelId="{67C58768-9D82-46F3-9562-46B1523550AD}" type="presParOf" srcId="{EE564A85-C85C-471F-AD56-36448D6B6FF8}" destId="{082D6DC2-3641-4BB3-80FF-90EE0F6DE95A}" srcOrd="0" destOrd="0" presId="urn:microsoft.com/office/officeart/2005/8/layout/radial2"/>
    <dgm:cxn modelId="{E90112CE-7F69-4E49-843C-5F58A364A497}" type="presParOf" srcId="{082D6DC2-3641-4BB3-80FF-90EE0F6DE95A}" destId="{0E37348E-F1C4-4CDB-8DD7-512EF5482CD3}" srcOrd="0" destOrd="0" presId="urn:microsoft.com/office/officeart/2005/8/layout/radial2"/>
    <dgm:cxn modelId="{FC7FC3E1-F6E5-4838-A358-F1178672CDF5}" type="presParOf" srcId="{082D6DC2-3641-4BB3-80FF-90EE0F6DE95A}" destId="{F2444197-DF0E-4DAD-B350-43A1CD4F258C}" srcOrd="1" destOrd="0" presId="urn:microsoft.com/office/officeart/2005/8/layout/radial2"/>
    <dgm:cxn modelId="{F48FCFFF-45D7-43D2-B3F1-40E2AC6362B4}" type="presParOf" srcId="{EE564A85-C85C-471F-AD56-36448D6B6FF8}" destId="{615D28BF-39D0-464C-B51C-23F217B993F0}" srcOrd="1" destOrd="0" presId="urn:microsoft.com/office/officeart/2005/8/layout/radial2"/>
    <dgm:cxn modelId="{7FB0D93B-0CA9-4B5D-86FA-7E1EB4B4F697}" type="presParOf" srcId="{EE564A85-C85C-471F-AD56-36448D6B6FF8}" destId="{43C6A5C9-534B-4318-9BF6-60F5CFB1C3BB}" srcOrd="2" destOrd="0" presId="urn:microsoft.com/office/officeart/2005/8/layout/radial2"/>
    <dgm:cxn modelId="{67C0F2BB-9FC2-47A9-8737-AF2C8B83D311}" type="presParOf" srcId="{43C6A5C9-534B-4318-9BF6-60F5CFB1C3BB}" destId="{68BF32BD-DEE3-42DE-B1A8-2BEA1E6B31AD}" srcOrd="0" destOrd="0" presId="urn:microsoft.com/office/officeart/2005/8/layout/radial2"/>
    <dgm:cxn modelId="{C3E65522-27F9-4F32-A073-BC2BA97B802D}" type="presParOf" srcId="{43C6A5C9-534B-4318-9BF6-60F5CFB1C3BB}" destId="{16659114-0A15-4BEF-A361-187B3FFA6565}" srcOrd="1" destOrd="0" presId="urn:microsoft.com/office/officeart/2005/8/layout/radial2"/>
    <dgm:cxn modelId="{20C8E021-14D1-489C-9D40-3863A1763FA6}" type="presParOf" srcId="{EE564A85-C85C-471F-AD56-36448D6B6FF8}" destId="{941987E3-7E40-4D8E-9FD5-FDA4912175C9}" srcOrd="3" destOrd="0" presId="urn:microsoft.com/office/officeart/2005/8/layout/radial2"/>
    <dgm:cxn modelId="{C5CFEB39-CD28-4B0D-B984-D4D78FE2D472}" type="presParOf" srcId="{EE564A85-C85C-471F-AD56-36448D6B6FF8}" destId="{FDDCC4A2-16B8-4DED-AFBB-1A456438FEBF}" srcOrd="4" destOrd="0" presId="urn:microsoft.com/office/officeart/2005/8/layout/radial2"/>
    <dgm:cxn modelId="{BB096144-0DB7-441E-ADA2-0431B19DA6E5}" type="presParOf" srcId="{FDDCC4A2-16B8-4DED-AFBB-1A456438FEBF}" destId="{60DDA2F6-35A1-455A-9FF2-05FCD9B7E3C4}" srcOrd="0" destOrd="0" presId="urn:microsoft.com/office/officeart/2005/8/layout/radial2"/>
    <dgm:cxn modelId="{50CD1DB2-5EFC-4E6F-A69B-2C159FD719A1}" type="presParOf" srcId="{FDDCC4A2-16B8-4DED-AFBB-1A456438FEBF}" destId="{C19CFDA8-DCE6-40BE-BD9E-AEAB818F5CCC}" srcOrd="1" destOrd="0" presId="urn:microsoft.com/office/officeart/2005/8/layout/radial2"/>
    <dgm:cxn modelId="{21F659FB-1271-4893-B3D5-774A624A4D35}" type="presParOf" srcId="{EE564A85-C85C-471F-AD56-36448D6B6FF8}" destId="{CC0AB355-B0FB-487C-89DD-CA0BCEA25800}" srcOrd="5" destOrd="0" presId="urn:microsoft.com/office/officeart/2005/8/layout/radial2"/>
    <dgm:cxn modelId="{3666120C-ADD6-49F8-84B2-382A6737C5B5}" type="presParOf" srcId="{EE564A85-C85C-471F-AD56-36448D6B6FF8}" destId="{1BEC4407-9F5D-4C7A-96D9-5228CAB0002F}" srcOrd="6" destOrd="0" presId="urn:microsoft.com/office/officeart/2005/8/layout/radial2"/>
    <dgm:cxn modelId="{E4347A8D-C818-4BDE-8695-AE99F76B1027}" type="presParOf" srcId="{1BEC4407-9F5D-4C7A-96D9-5228CAB0002F}" destId="{8E4EF268-4861-40AD-844D-67A77C3424B2}" srcOrd="0" destOrd="0" presId="urn:microsoft.com/office/officeart/2005/8/layout/radial2"/>
    <dgm:cxn modelId="{C893BDBF-272F-42F9-BE79-1AB4DDB0F7B6}" type="presParOf" srcId="{1BEC4407-9F5D-4C7A-96D9-5228CAB0002F}" destId="{4864009D-0B4E-4254-8A77-548322190508}"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E5F79D-424A-45F2-A836-7053B38F2834}" type="doc">
      <dgm:prSet loTypeId="urn:microsoft.com/office/officeart/2005/8/layout/hList7" loCatId="process" qsTypeId="urn:microsoft.com/office/officeart/2005/8/quickstyle/simple1" qsCatId="simple" csTypeId="urn:microsoft.com/office/officeart/2005/8/colors/accent1_2" csCatId="accent1" phldr="1"/>
      <dgm:spPr/>
      <dgm:t>
        <a:bodyPr/>
        <a:lstStyle/>
        <a:p>
          <a:endParaRPr lang="fr-FR"/>
        </a:p>
      </dgm:t>
    </dgm:pt>
    <dgm:pt modelId="{A22691C8-6E73-4D13-AF8D-0B737315D65D}">
      <dgm:prSet phldrT="[Texte]" custT="1"/>
      <dgm:spPr>
        <a:solidFill>
          <a:schemeClr val="accent3">
            <a:lumMod val="50000"/>
          </a:schemeClr>
        </a:solidFill>
      </dgm:spPr>
      <dgm:t>
        <a:bodyPr/>
        <a:lstStyle/>
        <a:p>
          <a:pPr algn="ctr"/>
          <a:r>
            <a:rPr lang="fr-FR" sz="1400" dirty="0" smtClean="0"/>
            <a:t>Un ménage est mieux préparé quand il a:</a:t>
          </a:r>
        </a:p>
        <a:p>
          <a:pPr algn="ctr"/>
          <a:r>
            <a:rPr lang="fr-FR" sz="1400" dirty="0" smtClean="0"/>
            <a:t>-  Accès à des épargnes qui peuvent être utilisés pour tamponner les effets du choc </a:t>
          </a:r>
        </a:p>
        <a:p>
          <a:pPr algn="ctr"/>
          <a:r>
            <a:rPr lang="fr-FR" sz="1400" dirty="0" smtClean="0"/>
            <a:t>-  En souscrivant à des assurances et en bénéficiant d’une sécurité sociale afin d’être capable d’absorber le choc quad il aura consommé l’épargne et/ou au cas où le choc est particulièrement sévère</a:t>
          </a:r>
          <a:endParaRPr lang="fr-FR" sz="1400" dirty="0"/>
        </a:p>
      </dgm:t>
    </dgm:pt>
    <dgm:pt modelId="{D883DA12-C75C-4134-BCD3-78339CC74820}" type="parTrans" cxnId="{19804233-9C2E-47B8-9938-644E787AA361}">
      <dgm:prSet/>
      <dgm:spPr/>
      <dgm:t>
        <a:bodyPr/>
        <a:lstStyle/>
        <a:p>
          <a:endParaRPr lang="fr-FR"/>
        </a:p>
      </dgm:t>
    </dgm:pt>
    <dgm:pt modelId="{442D63DD-5E1C-4E3B-8A52-2C57EB623F49}" type="sibTrans" cxnId="{19804233-9C2E-47B8-9938-644E787AA361}">
      <dgm:prSet/>
      <dgm:spPr/>
      <dgm:t>
        <a:bodyPr/>
        <a:lstStyle/>
        <a:p>
          <a:endParaRPr lang="fr-FR"/>
        </a:p>
      </dgm:t>
    </dgm:pt>
    <dgm:pt modelId="{4F4978DE-C1C4-4B15-9EF3-173CED900FC2}">
      <dgm:prSet phldrT="[Texte]" custT="1"/>
      <dgm:spPr>
        <a:solidFill>
          <a:schemeClr val="accent5">
            <a:lumMod val="50000"/>
          </a:schemeClr>
        </a:solidFill>
      </dgm:spPr>
      <dgm:t>
        <a:bodyPr/>
        <a:lstStyle/>
        <a:p>
          <a:pPr algn="ctr"/>
          <a:r>
            <a:rPr lang="fr-FR" sz="1400" dirty="0" smtClean="0"/>
            <a:t>Un ménage a un forte capacité d’absorption</a:t>
          </a:r>
        </a:p>
        <a:p>
          <a:pPr algn="ctr"/>
          <a:r>
            <a:rPr lang="fr-FR" sz="1400" dirty="0" smtClean="0"/>
            <a:t>- En épargnant, en souscrivant à des assurances et en bénéficiant une sécurité sociale pour lisser la consommation et le revenu. </a:t>
          </a:r>
        </a:p>
        <a:p>
          <a:pPr algn="ctr"/>
          <a:r>
            <a:rPr lang="fr-FR" sz="1400" dirty="0" smtClean="0"/>
            <a:t>- Ces stratégies vont permettre aux ménages d’éviter de s’orienter vers les stratégies négatives et de revenir le plus rapidement possible à leur état </a:t>
          </a:r>
          <a:endParaRPr lang="fr-FR" sz="1400" dirty="0"/>
        </a:p>
      </dgm:t>
    </dgm:pt>
    <dgm:pt modelId="{4001F4C5-62C3-4334-9171-093BC9501882}" type="parTrans" cxnId="{1DDFCC45-7ED2-4065-81BA-8C34C84D4FEF}">
      <dgm:prSet/>
      <dgm:spPr/>
      <dgm:t>
        <a:bodyPr/>
        <a:lstStyle/>
        <a:p>
          <a:endParaRPr lang="fr-FR"/>
        </a:p>
      </dgm:t>
    </dgm:pt>
    <dgm:pt modelId="{695269E4-1CD5-46AB-AB12-B80BF20559D2}" type="sibTrans" cxnId="{1DDFCC45-7ED2-4065-81BA-8C34C84D4FEF}">
      <dgm:prSet/>
      <dgm:spPr/>
      <dgm:t>
        <a:bodyPr/>
        <a:lstStyle/>
        <a:p>
          <a:endParaRPr lang="fr-FR"/>
        </a:p>
      </dgm:t>
    </dgm:pt>
    <dgm:pt modelId="{65A1AB8A-CD25-4CC3-AEF9-492A726E19F9}">
      <dgm:prSet phldrT="[Texte]" custT="1"/>
      <dgm:spPr>
        <a:solidFill>
          <a:schemeClr val="accent6">
            <a:lumMod val="50000"/>
          </a:schemeClr>
        </a:solidFill>
      </dgm:spPr>
      <dgm:t>
        <a:bodyPr/>
        <a:lstStyle/>
        <a:p>
          <a:pPr algn="ctr"/>
          <a:r>
            <a:rPr lang="fr-FR" sz="1400" dirty="0" smtClean="0"/>
            <a:t>un ménage a une capacité d’adaptation suffisante en</a:t>
          </a:r>
        </a:p>
        <a:p>
          <a:pPr algn="ctr"/>
          <a:r>
            <a:rPr lang="fr-FR" sz="1400" dirty="0" smtClean="0"/>
            <a:t>-  Faisant des investissements qui réduiront l’exposition et la vulnérabilité en diversifiant leurs sources de revenu,</a:t>
          </a:r>
        </a:p>
        <a:p>
          <a:pPr algn="ctr"/>
          <a:r>
            <a:rPr lang="fr-FR" sz="1400" dirty="0" smtClean="0"/>
            <a:t>- ce qui va améliorer et le capital financier mais aussi le capital humain, qui vont lui permettre de prendre de meilleures décisions</a:t>
          </a:r>
          <a:endParaRPr lang="fr-FR" sz="1400" dirty="0"/>
        </a:p>
      </dgm:t>
    </dgm:pt>
    <dgm:pt modelId="{F110BD7C-454B-4771-AC93-582D4B3D9636}" type="parTrans" cxnId="{0AEF088F-DC87-4A98-9D33-C848C68A1367}">
      <dgm:prSet/>
      <dgm:spPr/>
      <dgm:t>
        <a:bodyPr/>
        <a:lstStyle/>
        <a:p>
          <a:endParaRPr lang="fr-FR"/>
        </a:p>
      </dgm:t>
    </dgm:pt>
    <dgm:pt modelId="{EDD77897-C5D1-40CD-856A-E5B6410074CF}" type="sibTrans" cxnId="{0AEF088F-DC87-4A98-9D33-C848C68A1367}">
      <dgm:prSet/>
      <dgm:spPr/>
      <dgm:t>
        <a:bodyPr/>
        <a:lstStyle/>
        <a:p>
          <a:endParaRPr lang="fr-FR"/>
        </a:p>
      </dgm:t>
    </dgm:pt>
    <dgm:pt modelId="{734B9989-42C3-4962-B0DF-C6BCDD386985}" type="pres">
      <dgm:prSet presAssocID="{C3E5F79D-424A-45F2-A836-7053B38F2834}" presName="Name0" presStyleCnt="0">
        <dgm:presLayoutVars>
          <dgm:dir/>
          <dgm:resizeHandles val="exact"/>
        </dgm:presLayoutVars>
      </dgm:prSet>
      <dgm:spPr/>
      <dgm:t>
        <a:bodyPr/>
        <a:lstStyle/>
        <a:p>
          <a:endParaRPr lang="fr-FR"/>
        </a:p>
      </dgm:t>
    </dgm:pt>
    <dgm:pt modelId="{9C97BA74-5199-4018-A6BC-03DBADB51AA1}" type="pres">
      <dgm:prSet presAssocID="{C3E5F79D-424A-45F2-A836-7053B38F2834}" presName="fgShape" presStyleLbl="fgShp" presStyleIdx="0" presStyleCnt="1" custScaleX="99287" custScaleY="141972" custLinFactNeighborX="-1213" custLinFactNeighborY="-18280"/>
      <dgm:spPr>
        <a:solidFill>
          <a:schemeClr val="accent1"/>
        </a:solidFill>
        <a:ln>
          <a:solidFill>
            <a:schemeClr val="tx1"/>
          </a:solidFill>
        </a:ln>
        <a:effectLst/>
      </dgm:spPr>
      <dgm:t>
        <a:bodyPr/>
        <a:lstStyle/>
        <a:p>
          <a:endParaRPr lang="fr-FR"/>
        </a:p>
      </dgm:t>
    </dgm:pt>
    <dgm:pt modelId="{8AB9121A-E1FD-4C01-A7C3-B55ADCB310D8}" type="pres">
      <dgm:prSet presAssocID="{C3E5F79D-424A-45F2-A836-7053B38F2834}" presName="linComp" presStyleCnt="0"/>
      <dgm:spPr/>
    </dgm:pt>
    <dgm:pt modelId="{C0AB875B-175C-4FA3-B5D7-B7BB640E3A81}" type="pres">
      <dgm:prSet presAssocID="{A22691C8-6E73-4D13-AF8D-0B737315D65D}" presName="compNode" presStyleCnt="0"/>
      <dgm:spPr/>
    </dgm:pt>
    <dgm:pt modelId="{6D740592-9F1E-4799-95EB-34B0001C9FF5}" type="pres">
      <dgm:prSet presAssocID="{A22691C8-6E73-4D13-AF8D-0B737315D65D}" presName="bkgdShape" presStyleLbl="node1" presStyleIdx="0" presStyleCnt="3" custScaleX="91996" custScaleY="58937" custLinFactNeighborX="-2908" custLinFactNeighborY="-13311"/>
      <dgm:spPr/>
      <dgm:t>
        <a:bodyPr/>
        <a:lstStyle/>
        <a:p>
          <a:endParaRPr lang="fr-FR"/>
        </a:p>
      </dgm:t>
    </dgm:pt>
    <dgm:pt modelId="{AC0CC87F-4C36-4283-855C-C77F864211D7}" type="pres">
      <dgm:prSet presAssocID="{A22691C8-6E73-4D13-AF8D-0B737315D65D}" presName="nodeTx" presStyleLbl="node1" presStyleIdx="0" presStyleCnt="3">
        <dgm:presLayoutVars>
          <dgm:bulletEnabled val="1"/>
        </dgm:presLayoutVars>
      </dgm:prSet>
      <dgm:spPr/>
      <dgm:t>
        <a:bodyPr/>
        <a:lstStyle/>
        <a:p>
          <a:endParaRPr lang="fr-FR"/>
        </a:p>
      </dgm:t>
    </dgm:pt>
    <dgm:pt modelId="{6C57FF27-9841-4C43-B7AA-E8C22F32543C}" type="pres">
      <dgm:prSet presAssocID="{A22691C8-6E73-4D13-AF8D-0B737315D65D}" presName="invisiNode" presStyleLbl="node1" presStyleIdx="0" presStyleCnt="3"/>
      <dgm:spPr/>
    </dgm:pt>
    <dgm:pt modelId="{77FA7410-EF85-45A0-BB64-BBBB5D9A10E9}" type="pres">
      <dgm:prSet presAssocID="{A22691C8-6E73-4D13-AF8D-0B737315D65D}" presName="imagNode" presStyleLbl="fgImgPlace1" presStyleIdx="0" presStyleCnt="3" custScaleX="168620" custScaleY="48520" custLinFactNeighborX="-10138" custLinFactNeighborY="-39922"/>
      <dgm:spPr>
        <a:prstGeom prst="roundRect">
          <a:avLst/>
        </a:prstGeom>
        <a:solidFill>
          <a:schemeClr val="bg1"/>
        </a:solidFill>
      </dgm:spPr>
      <dgm:t>
        <a:bodyPr/>
        <a:lstStyle/>
        <a:p>
          <a:endParaRPr lang="fr-FR"/>
        </a:p>
      </dgm:t>
    </dgm:pt>
    <dgm:pt modelId="{BE87D857-32DC-4B39-A4D3-76372BDDB23A}" type="pres">
      <dgm:prSet presAssocID="{442D63DD-5E1C-4E3B-8A52-2C57EB623F49}" presName="sibTrans" presStyleLbl="sibTrans2D1" presStyleIdx="0" presStyleCnt="0"/>
      <dgm:spPr/>
      <dgm:t>
        <a:bodyPr/>
        <a:lstStyle/>
        <a:p>
          <a:endParaRPr lang="fr-FR"/>
        </a:p>
      </dgm:t>
    </dgm:pt>
    <dgm:pt modelId="{F9D45D9B-FC6C-42AE-BE44-FE028482A05E}" type="pres">
      <dgm:prSet presAssocID="{4F4978DE-C1C4-4B15-9EF3-173CED900FC2}" presName="compNode" presStyleCnt="0"/>
      <dgm:spPr/>
    </dgm:pt>
    <dgm:pt modelId="{4F0439C6-7AEF-4210-9003-FC570C90E5B6}" type="pres">
      <dgm:prSet presAssocID="{4F4978DE-C1C4-4B15-9EF3-173CED900FC2}" presName="bkgdShape" presStyleLbl="node1" presStyleIdx="1" presStyleCnt="3" custScaleX="88878" custScaleY="61000" custLinFactNeighborX="-4102" custLinFactNeighborY="-13045"/>
      <dgm:spPr/>
      <dgm:t>
        <a:bodyPr/>
        <a:lstStyle/>
        <a:p>
          <a:endParaRPr lang="fr-FR"/>
        </a:p>
      </dgm:t>
    </dgm:pt>
    <dgm:pt modelId="{9A0CA7D8-75FC-418C-B8FF-CF0B9DD7394E}" type="pres">
      <dgm:prSet presAssocID="{4F4978DE-C1C4-4B15-9EF3-173CED900FC2}" presName="nodeTx" presStyleLbl="node1" presStyleIdx="1" presStyleCnt="3">
        <dgm:presLayoutVars>
          <dgm:bulletEnabled val="1"/>
        </dgm:presLayoutVars>
      </dgm:prSet>
      <dgm:spPr/>
      <dgm:t>
        <a:bodyPr/>
        <a:lstStyle/>
        <a:p>
          <a:endParaRPr lang="fr-FR"/>
        </a:p>
      </dgm:t>
    </dgm:pt>
    <dgm:pt modelId="{DB8DFA37-D243-4EB9-A2A9-C1552C7C83B8}" type="pres">
      <dgm:prSet presAssocID="{4F4978DE-C1C4-4B15-9EF3-173CED900FC2}" presName="invisiNode" presStyleLbl="node1" presStyleIdx="1" presStyleCnt="3"/>
      <dgm:spPr/>
    </dgm:pt>
    <dgm:pt modelId="{93E18797-25C4-4534-999D-1F0714B0ECF8}" type="pres">
      <dgm:prSet presAssocID="{4F4978DE-C1C4-4B15-9EF3-173CED900FC2}" presName="imagNode" presStyleLbl="fgImgPlace1" presStyleIdx="1" presStyleCnt="3" custScaleX="142375" custScaleY="53658" custLinFactNeighborX="-5963" custLinFactNeighborY="-43236"/>
      <dgm:spPr>
        <a:prstGeom prst="roundRect">
          <a:avLst/>
        </a:prstGeom>
        <a:solidFill>
          <a:schemeClr val="bg1"/>
        </a:solidFill>
      </dgm:spPr>
    </dgm:pt>
    <dgm:pt modelId="{BF02EE1F-ECDD-4677-9265-E9BB0E750051}" type="pres">
      <dgm:prSet presAssocID="{695269E4-1CD5-46AB-AB12-B80BF20559D2}" presName="sibTrans" presStyleLbl="sibTrans2D1" presStyleIdx="0" presStyleCnt="0"/>
      <dgm:spPr/>
      <dgm:t>
        <a:bodyPr/>
        <a:lstStyle/>
        <a:p>
          <a:endParaRPr lang="fr-FR"/>
        </a:p>
      </dgm:t>
    </dgm:pt>
    <dgm:pt modelId="{8CD0B329-ED55-455A-BD61-B20265B913DA}" type="pres">
      <dgm:prSet presAssocID="{65A1AB8A-CD25-4CC3-AEF9-492A726E19F9}" presName="compNode" presStyleCnt="0"/>
      <dgm:spPr/>
    </dgm:pt>
    <dgm:pt modelId="{22B54ADA-E34E-41B7-B6AC-AECB75E26E09}" type="pres">
      <dgm:prSet presAssocID="{65A1AB8A-CD25-4CC3-AEF9-492A726E19F9}" presName="bkgdShape" presStyleLbl="node1" presStyleIdx="2" presStyleCnt="3" custScaleX="91887" custScaleY="63803" custLinFactNeighborX="-4050" custLinFactNeighborY="-12889"/>
      <dgm:spPr/>
      <dgm:t>
        <a:bodyPr/>
        <a:lstStyle/>
        <a:p>
          <a:endParaRPr lang="fr-FR"/>
        </a:p>
      </dgm:t>
    </dgm:pt>
    <dgm:pt modelId="{426ABB57-8893-4008-B358-FDD7FB3267FB}" type="pres">
      <dgm:prSet presAssocID="{65A1AB8A-CD25-4CC3-AEF9-492A726E19F9}" presName="nodeTx" presStyleLbl="node1" presStyleIdx="2" presStyleCnt="3">
        <dgm:presLayoutVars>
          <dgm:bulletEnabled val="1"/>
        </dgm:presLayoutVars>
      </dgm:prSet>
      <dgm:spPr/>
      <dgm:t>
        <a:bodyPr/>
        <a:lstStyle/>
        <a:p>
          <a:endParaRPr lang="fr-FR"/>
        </a:p>
      </dgm:t>
    </dgm:pt>
    <dgm:pt modelId="{F2025D3D-0D23-44B0-B8DD-AC53F8E3BAA2}" type="pres">
      <dgm:prSet presAssocID="{65A1AB8A-CD25-4CC3-AEF9-492A726E19F9}" presName="invisiNode" presStyleLbl="node1" presStyleIdx="2" presStyleCnt="3"/>
      <dgm:spPr/>
    </dgm:pt>
    <dgm:pt modelId="{1059BC03-BDF0-4122-9070-3C146C73363C}" type="pres">
      <dgm:prSet presAssocID="{65A1AB8A-CD25-4CC3-AEF9-492A726E19F9}" presName="imagNode" presStyleLbl="fgImgPlace1" presStyleIdx="2" presStyleCnt="3" custScaleX="163886" custScaleY="54971" custLinFactNeighborX="-3462" custLinFactNeighborY="-45487"/>
      <dgm:spPr>
        <a:prstGeom prst="roundRect">
          <a:avLst/>
        </a:prstGeom>
        <a:solidFill>
          <a:schemeClr val="bg1"/>
        </a:solidFill>
      </dgm:spPr>
    </dgm:pt>
  </dgm:ptLst>
  <dgm:cxnLst>
    <dgm:cxn modelId="{4F8800FD-333D-4F9A-A7DF-C1955A800AED}" type="presOf" srcId="{4F4978DE-C1C4-4B15-9EF3-173CED900FC2}" destId="{9A0CA7D8-75FC-418C-B8FF-CF0B9DD7394E}" srcOrd="1" destOrd="0" presId="urn:microsoft.com/office/officeart/2005/8/layout/hList7"/>
    <dgm:cxn modelId="{0AEF088F-DC87-4A98-9D33-C848C68A1367}" srcId="{C3E5F79D-424A-45F2-A836-7053B38F2834}" destId="{65A1AB8A-CD25-4CC3-AEF9-492A726E19F9}" srcOrd="2" destOrd="0" parTransId="{F110BD7C-454B-4771-AC93-582D4B3D9636}" sibTransId="{EDD77897-C5D1-40CD-856A-E5B6410074CF}"/>
    <dgm:cxn modelId="{8BBABBF6-8F19-444D-A1A1-1F4B14BB4A68}" type="presOf" srcId="{442D63DD-5E1C-4E3B-8A52-2C57EB623F49}" destId="{BE87D857-32DC-4B39-A4D3-76372BDDB23A}" srcOrd="0" destOrd="0" presId="urn:microsoft.com/office/officeart/2005/8/layout/hList7"/>
    <dgm:cxn modelId="{70419D70-7525-4C16-8CC5-5CB012945957}" type="presOf" srcId="{65A1AB8A-CD25-4CC3-AEF9-492A726E19F9}" destId="{426ABB57-8893-4008-B358-FDD7FB3267FB}" srcOrd="1" destOrd="0" presId="urn:microsoft.com/office/officeart/2005/8/layout/hList7"/>
    <dgm:cxn modelId="{F059C9EF-2BBB-4BBF-97AA-B7A2A1236B2C}" type="presOf" srcId="{695269E4-1CD5-46AB-AB12-B80BF20559D2}" destId="{BF02EE1F-ECDD-4677-9265-E9BB0E750051}" srcOrd="0" destOrd="0" presId="urn:microsoft.com/office/officeart/2005/8/layout/hList7"/>
    <dgm:cxn modelId="{19804233-9C2E-47B8-9938-644E787AA361}" srcId="{C3E5F79D-424A-45F2-A836-7053B38F2834}" destId="{A22691C8-6E73-4D13-AF8D-0B737315D65D}" srcOrd="0" destOrd="0" parTransId="{D883DA12-C75C-4134-BCD3-78339CC74820}" sibTransId="{442D63DD-5E1C-4E3B-8A52-2C57EB623F49}"/>
    <dgm:cxn modelId="{ABCCE16B-03DA-4552-95A3-92C37114C9BF}" type="presOf" srcId="{65A1AB8A-CD25-4CC3-AEF9-492A726E19F9}" destId="{22B54ADA-E34E-41B7-B6AC-AECB75E26E09}" srcOrd="0" destOrd="0" presId="urn:microsoft.com/office/officeart/2005/8/layout/hList7"/>
    <dgm:cxn modelId="{1DDFCC45-7ED2-4065-81BA-8C34C84D4FEF}" srcId="{C3E5F79D-424A-45F2-A836-7053B38F2834}" destId="{4F4978DE-C1C4-4B15-9EF3-173CED900FC2}" srcOrd="1" destOrd="0" parTransId="{4001F4C5-62C3-4334-9171-093BC9501882}" sibTransId="{695269E4-1CD5-46AB-AB12-B80BF20559D2}"/>
    <dgm:cxn modelId="{A9F4D835-73E2-4305-AD17-6C3E1A5F3FA5}" type="presOf" srcId="{C3E5F79D-424A-45F2-A836-7053B38F2834}" destId="{734B9989-42C3-4962-B0DF-C6BCDD386985}" srcOrd="0" destOrd="0" presId="urn:microsoft.com/office/officeart/2005/8/layout/hList7"/>
    <dgm:cxn modelId="{CF2EB124-FCEF-4031-ACA5-E7CEE71B343B}" type="presOf" srcId="{A22691C8-6E73-4D13-AF8D-0B737315D65D}" destId="{6D740592-9F1E-4799-95EB-34B0001C9FF5}" srcOrd="0" destOrd="0" presId="urn:microsoft.com/office/officeart/2005/8/layout/hList7"/>
    <dgm:cxn modelId="{68E42503-F8A6-436D-BEE2-6CD88171B404}" type="presOf" srcId="{A22691C8-6E73-4D13-AF8D-0B737315D65D}" destId="{AC0CC87F-4C36-4283-855C-C77F864211D7}" srcOrd="1" destOrd="0" presId="urn:microsoft.com/office/officeart/2005/8/layout/hList7"/>
    <dgm:cxn modelId="{F18BAECC-466F-40DA-91E4-E3E5A8E0D6FE}" type="presOf" srcId="{4F4978DE-C1C4-4B15-9EF3-173CED900FC2}" destId="{4F0439C6-7AEF-4210-9003-FC570C90E5B6}" srcOrd="0" destOrd="0" presId="urn:microsoft.com/office/officeart/2005/8/layout/hList7"/>
    <dgm:cxn modelId="{96566160-C46E-4A62-ACF8-22A3E1A03B93}" type="presParOf" srcId="{734B9989-42C3-4962-B0DF-C6BCDD386985}" destId="{9C97BA74-5199-4018-A6BC-03DBADB51AA1}" srcOrd="0" destOrd="0" presId="urn:microsoft.com/office/officeart/2005/8/layout/hList7"/>
    <dgm:cxn modelId="{9841C02F-A15F-42E7-AFC2-9A1D3B82CFC3}" type="presParOf" srcId="{734B9989-42C3-4962-B0DF-C6BCDD386985}" destId="{8AB9121A-E1FD-4C01-A7C3-B55ADCB310D8}" srcOrd="1" destOrd="0" presId="urn:microsoft.com/office/officeart/2005/8/layout/hList7"/>
    <dgm:cxn modelId="{6FA100A4-DD42-46B8-B1A4-EAA2D84BD4C9}" type="presParOf" srcId="{8AB9121A-E1FD-4C01-A7C3-B55ADCB310D8}" destId="{C0AB875B-175C-4FA3-B5D7-B7BB640E3A81}" srcOrd="0" destOrd="0" presId="urn:microsoft.com/office/officeart/2005/8/layout/hList7"/>
    <dgm:cxn modelId="{AEE481A1-07C1-47B0-B2C1-C3A0327D827E}" type="presParOf" srcId="{C0AB875B-175C-4FA3-B5D7-B7BB640E3A81}" destId="{6D740592-9F1E-4799-95EB-34B0001C9FF5}" srcOrd="0" destOrd="0" presId="urn:microsoft.com/office/officeart/2005/8/layout/hList7"/>
    <dgm:cxn modelId="{4D105440-CD7C-47EB-A494-50B97E9D16AE}" type="presParOf" srcId="{C0AB875B-175C-4FA3-B5D7-B7BB640E3A81}" destId="{AC0CC87F-4C36-4283-855C-C77F864211D7}" srcOrd="1" destOrd="0" presId="urn:microsoft.com/office/officeart/2005/8/layout/hList7"/>
    <dgm:cxn modelId="{190112D3-688C-4237-9841-3034BC1557CB}" type="presParOf" srcId="{C0AB875B-175C-4FA3-B5D7-B7BB640E3A81}" destId="{6C57FF27-9841-4C43-B7AA-E8C22F32543C}" srcOrd="2" destOrd="0" presId="urn:microsoft.com/office/officeart/2005/8/layout/hList7"/>
    <dgm:cxn modelId="{32CEF6C4-5EE4-4124-8FDF-6B15B407762E}" type="presParOf" srcId="{C0AB875B-175C-4FA3-B5D7-B7BB640E3A81}" destId="{77FA7410-EF85-45A0-BB64-BBBB5D9A10E9}" srcOrd="3" destOrd="0" presId="urn:microsoft.com/office/officeart/2005/8/layout/hList7"/>
    <dgm:cxn modelId="{0F88F2B7-7005-4D4D-B82C-12BB6F04EA38}" type="presParOf" srcId="{8AB9121A-E1FD-4C01-A7C3-B55ADCB310D8}" destId="{BE87D857-32DC-4B39-A4D3-76372BDDB23A}" srcOrd="1" destOrd="0" presId="urn:microsoft.com/office/officeart/2005/8/layout/hList7"/>
    <dgm:cxn modelId="{31512EDE-84BE-4712-8BE5-F091501D1963}" type="presParOf" srcId="{8AB9121A-E1FD-4C01-A7C3-B55ADCB310D8}" destId="{F9D45D9B-FC6C-42AE-BE44-FE028482A05E}" srcOrd="2" destOrd="0" presId="urn:microsoft.com/office/officeart/2005/8/layout/hList7"/>
    <dgm:cxn modelId="{85FE1951-1003-4D2E-9205-0261152CFC65}" type="presParOf" srcId="{F9D45D9B-FC6C-42AE-BE44-FE028482A05E}" destId="{4F0439C6-7AEF-4210-9003-FC570C90E5B6}" srcOrd="0" destOrd="0" presId="urn:microsoft.com/office/officeart/2005/8/layout/hList7"/>
    <dgm:cxn modelId="{E403491C-63C4-4A4B-8CFF-94167BA2513D}" type="presParOf" srcId="{F9D45D9B-FC6C-42AE-BE44-FE028482A05E}" destId="{9A0CA7D8-75FC-418C-B8FF-CF0B9DD7394E}" srcOrd="1" destOrd="0" presId="urn:microsoft.com/office/officeart/2005/8/layout/hList7"/>
    <dgm:cxn modelId="{6EA9E2A3-C734-4854-9FC3-542117C1DCA8}" type="presParOf" srcId="{F9D45D9B-FC6C-42AE-BE44-FE028482A05E}" destId="{DB8DFA37-D243-4EB9-A2A9-C1552C7C83B8}" srcOrd="2" destOrd="0" presId="urn:microsoft.com/office/officeart/2005/8/layout/hList7"/>
    <dgm:cxn modelId="{EDC300C1-A487-4496-A62A-0A62CB23659D}" type="presParOf" srcId="{F9D45D9B-FC6C-42AE-BE44-FE028482A05E}" destId="{93E18797-25C4-4534-999D-1F0714B0ECF8}" srcOrd="3" destOrd="0" presId="urn:microsoft.com/office/officeart/2005/8/layout/hList7"/>
    <dgm:cxn modelId="{131FCB48-15EF-4AFE-8B90-BDCA83547940}" type="presParOf" srcId="{8AB9121A-E1FD-4C01-A7C3-B55ADCB310D8}" destId="{BF02EE1F-ECDD-4677-9265-E9BB0E750051}" srcOrd="3" destOrd="0" presId="urn:microsoft.com/office/officeart/2005/8/layout/hList7"/>
    <dgm:cxn modelId="{C473E29D-8D5F-4DF9-AD8B-6E4DF6A78E36}" type="presParOf" srcId="{8AB9121A-E1FD-4C01-A7C3-B55ADCB310D8}" destId="{8CD0B329-ED55-455A-BD61-B20265B913DA}" srcOrd="4" destOrd="0" presId="urn:microsoft.com/office/officeart/2005/8/layout/hList7"/>
    <dgm:cxn modelId="{ECD46BDB-2980-4228-AB2B-809C6C646B22}" type="presParOf" srcId="{8CD0B329-ED55-455A-BD61-B20265B913DA}" destId="{22B54ADA-E34E-41B7-B6AC-AECB75E26E09}" srcOrd="0" destOrd="0" presId="urn:microsoft.com/office/officeart/2005/8/layout/hList7"/>
    <dgm:cxn modelId="{4CA798AF-7E1A-4196-B7BC-CA6E0F23CC1C}" type="presParOf" srcId="{8CD0B329-ED55-455A-BD61-B20265B913DA}" destId="{426ABB57-8893-4008-B358-FDD7FB3267FB}" srcOrd="1" destOrd="0" presId="urn:microsoft.com/office/officeart/2005/8/layout/hList7"/>
    <dgm:cxn modelId="{6B4D28AB-428F-424B-98AC-0BD3D2EB601A}" type="presParOf" srcId="{8CD0B329-ED55-455A-BD61-B20265B913DA}" destId="{F2025D3D-0D23-44B0-B8DD-AC53F8E3BAA2}" srcOrd="2" destOrd="0" presId="urn:microsoft.com/office/officeart/2005/8/layout/hList7"/>
    <dgm:cxn modelId="{843375EB-7CB5-4FBC-9122-5F3F98111277}" type="presParOf" srcId="{8CD0B329-ED55-455A-BD61-B20265B913DA}" destId="{1059BC03-BDF0-4122-9070-3C146C73363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8F1832-987F-474B-B158-98B34B480CE9}" type="doc">
      <dgm:prSet loTypeId="urn:microsoft.com/office/officeart/2009/layout/CircleArrowProcess" loCatId="process" qsTypeId="urn:microsoft.com/office/officeart/2005/8/quickstyle/simple1" qsCatId="simple" csTypeId="urn:microsoft.com/office/officeart/2005/8/colors/colorful4" csCatId="colorful" phldr="1"/>
      <dgm:spPr/>
      <dgm:t>
        <a:bodyPr/>
        <a:lstStyle/>
        <a:p>
          <a:endParaRPr lang="fr-FR"/>
        </a:p>
      </dgm:t>
    </dgm:pt>
    <dgm:pt modelId="{A785F4EF-5DE4-4093-9927-E5C7ABA3A261}">
      <dgm:prSet phldrT="[Texte]"/>
      <dgm:spPr/>
      <dgm:t>
        <a:bodyPr/>
        <a:lstStyle/>
        <a:p>
          <a:r>
            <a:rPr lang="fr-FR" b="1" dirty="0" smtClean="0">
              <a:solidFill>
                <a:schemeClr val="tx1"/>
              </a:solidFill>
            </a:rPr>
            <a:t>Règles</a:t>
          </a:r>
          <a:endParaRPr lang="fr-FR" b="1" dirty="0">
            <a:solidFill>
              <a:schemeClr val="tx1"/>
            </a:solidFill>
          </a:endParaRPr>
        </a:p>
      </dgm:t>
    </dgm:pt>
    <dgm:pt modelId="{DC565EB3-0564-421A-851E-726DB7481211}" type="parTrans" cxnId="{8940AA91-CBD6-4C56-805E-CDEA900602AB}">
      <dgm:prSet/>
      <dgm:spPr/>
      <dgm:t>
        <a:bodyPr/>
        <a:lstStyle/>
        <a:p>
          <a:endParaRPr lang="fr-FR"/>
        </a:p>
      </dgm:t>
    </dgm:pt>
    <dgm:pt modelId="{FBC282FD-B83D-46F2-8FE3-D01AA304E18D}" type="sibTrans" cxnId="{8940AA91-CBD6-4C56-805E-CDEA900602AB}">
      <dgm:prSet/>
      <dgm:spPr/>
      <dgm:t>
        <a:bodyPr/>
        <a:lstStyle/>
        <a:p>
          <a:endParaRPr lang="fr-FR"/>
        </a:p>
      </dgm:t>
    </dgm:pt>
    <dgm:pt modelId="{7FB4D993-E62A-450F-8649-6C04F3064476}">
      <dgm:prSet phldrT="[Texte]"/>
      <dgm:spPr/>
      <dgm:t>
        <a:bodyPr/>
        <a:lstStyle/>
        <a:p>
          <a:r>
            <a:rPr lang="fr-FR" b="1" dirty="0" smtClean="0">
              <a:solidFill>
                <a:schemeClr val="tx1"/>
              </a:solidFill>
            </a:rPr>
            <a:t>Proximité</a:t>
          </a:r>
          <a:endParaRPr lang="fr-FR" b="1" dirty="0">
            <a:solidFill>
              <a:schemeClr val="tx1"/>
            </a:solidFill>
          </a:endParaRPr>
        </a:p>
      </dgm:t>
    </dgm:pt>
    <dgm:pt modelId="{DB151346-9FDA-4B31-AC03-26716F729A17}" type="parTrans" cxnId="{2FAAFCB8-39D9-4EF8-AF26-E7DC0F1A5633}">
      <dgm:prSet/>
      <dgm:spPr/>
      <dgm:t>
        <a:bodyPr/>
        <a:lstStyle/>
        <a:p>
          <a:endParaRPr lang="fr-FR"/>
        </a:p>
      </dgm:t>
    </dgm:pt>
    <dgm:pt modelId="{FD6FE45C-46E1-40D7-A84C-AF1AFEFAA682}" type="sibTrans" cxnId="{2FAAFCB8-39D9-4EF8-AF26-E7DC0F1A5633}">
      <dgm:prSet/>
      <dgm:spPr/>
      <dgm:t>
        <a:bodyPr/>
        <a:lstStyle/>
        <a:p>
          <a:endParaRPr lang="fr-FR"/>
        </a:p>
      </dgm:t>
    </dgm:pt>
    <dgm:pt modelId="{63613653-77FC-4B9D-A624-CB0F2D7EEAF2}">
      <dgm:prSet phldrT="[Texte]"/>
      <dgm:spPr/>
      <dgm:t>
        <a:bodyPr/>
        <a:lstStyle/>
        <a:p>
          <a:r>
            <a:rPr lang="fr-FR" b="1" dirty="0" smtClean="0">
              <a:solidFill>
                <a:schemeClr val="tx1"/>
              </a:solidFill>
            </a:rPr>
            <a:t>Facilité</a:t>
          </a:r>
          <a:endParaRPr lang="fr-FR" b="1" dirty="0">
            <a:solidFill>
              <a:schemeClr val="tx1"/>
            </a:solidFill>
          </a:endParaRPr>
        </a:p>
      </dgm:t>
    </dgm:pt>
    <dgm:pt modelId="{310E55CD-6AA9-46E4-84B7-6919ABF30B2C}" type="parTrans" cxnId="{ECBD0384-82F3-4093-B3AA-F5E7145969E3}">
      <dgm:prSet/>
      <dgm:spPr/>
      <dgm:t>
        <a:bodyPr/>
        <a:lstStyle/>
        <a:p>
          <a:endParaRPr lang="fr-FR"/>
        </a:p>
      </dgm:t>
    </dgm:pt>
    <dgm:pt modelId="{0557ECEA-9A7A-4FE4-ADC3-99CF58AA9308}" type="sibTrans" cxnId="{ECBD0384-82F3-4093-B3AA-F5E7145969E3}">
      <dgm:prSet/>
      <dgm:spPr/>
      <dgm:t>
        <a:bodyPr/>
        <a:lstStyle/>
        <a:p>
          <a:endParaRPr lang="fr-FR"/>
        </a:p>
      </dgm:t>
    </dgm:pt>
    <dgm:pt modelId="{F193E8CC-AC57-4692-A070-D064E5678FEB}" type="pres">
      <dgm:prSet presAssocID="{A18F1832-987F-474B-B158-98B34B480CE9}" presName="Name0" presStyleCnt="0">
        <dgm:presLayoutVars>
          <dgm:chMax val="7"/>
          <dgm:chPref val="7"/>
          <dgm:dir/>
          <dgm:animLvl val="lvl"/>
        </dgm:presLayoutVars>
      </dgm:prSet>
      <dgm:spPr/>
      <dgm:t>
        <a:bodyPr/>
        <a:lstStyle/>
        <a:p>
          <a:endParaRPr lang="fr-FR"/>
        </a:p>
      </dgm:t>
    </dgm:pt>
    <dgm:pt modelId="{895BD9F8-4B37-4AB4-AC00-3CC60EBD011E}" type="pres">
      <dgm:prSet presAssocID="{A785F4EF-5DE4-4093-9927-E5C7ABA3A261}" presName="Accent1" presStyleCnt="0"/>
      <dgm:spPr/>
    </dgm:pt>
    <dgm:pt modelId="{7BCC21A8-6979-462B-AB79-985FD911FAAF}" type="pres">
      <dgm:prSet presAssocID="{A785F4EF-5DE4-4093-9927-E5C7ABA3A261}" presName="Accent" presStyleLbl="node1" presStyleIdx="0" presStyleCnt="3"/>
      <dgm:spPr/>
    </dgm:pt>
    <dgm:pt modelId="{FB88EFDF-6775-4D58-AD01-5C501B2AD182}" type="pres">
      <dgm:prSet presAssocID="{A785F4EF-5DE4-4093-9927-E5C7ABA3A261}" presName="Parent1" presStyleLbl="revTx" presStyleIdx="0" presStyleCnt="3" custLinFactNeighborX="4145" custLinFactNeighborY="-23496">
        <dgm:presLayoutVars>
          <dgm:chMax val="1"/>
          <dgm:chPref val="1"/>
          <dgm:bulletEnabled val="1"/>
        </dgm:presLayoutVars>
      </dgm:prSet>
      <dgm:spPr/>
      <dgm:t>
        <a:bodyPr/>
        <a:lstStyle/>
        <a:p>
          <a:endParaRPr lang="fr-FR"/>
        </a:p>
      </dgm:t>
    </dgm:pt>
    <dgm:pt modelId="{9F85B9EB-2BEE-420D-A731-F38C91708A73}" type="pres">
      <dgm:prSet presAssocID="{7FB4D993-E62A-450F-8649-6C04F3064476}" presName="Accent2" presStyleCnt="0"/>
      <dgm:spPr/>
    </dgm:pt>
    <dgm:pt modelId="{BEDEA63B-8CD7-40FA-870A-6CA820A3EB0A}" type="pres">
      <dgm:prSet presAssocID="{7FB4D993-E62A-450F-8649-6C04F3064476}" presName="Accent" presStyleLbl="node1" presStyleIdx="1" presStyleCnt="3"/>
      <dgm:spPr/>
    </dgm:pt>
    <dgm:pt modelId="{3F2430F2-87BE-4174-A0F9-A4AD282ABDFC}" type="pres">
      <dgm:prSet presAssocID="{7FB4D993-E62A-450F-8649-6C04F3064476}" presName="Parent2" presStyleLbl="revTx" presStyleIdx="1" presStyleCnt="3" custLinFactNeighborX="3925" custLinFactNeighborY="-11426">
        <dgm:presLayoutVars>
          <dgm:chMax val="1"/>
          <dgm:chPref val="1"/>
          <dgm:bulletEnabled val="1"/>
        </dgm:presLayoutVars>
      </dgm:prSet>
      <dgm:spPr/>
      <dgm:t>
        <a:bodyPr/>
        <a:lstStyle/>
        <a:p>
          <a:endParaRPr lang="fr-FR"/>
        </a:p>
      </dgm:t>
    </dgm:pt>
    <dgm:pt modelId="{2BED5FF0-AF94-4795-8339-263544FE41D3}" type="pres">
      <dgm:prSet presAssocID="{63613653-77FC-4B9D-A624-CB0F2D7EEAF2}" presName="Accent3" presStyleCnt="0"/>
      <dgm:spPr/>
    </dgm:pt>
    <dgm:pt modelId="{14BD03CF-8D1B-4931-B0F5-2C5A4EB4E53C}" type="pres">
      <dgm:prSet presAssocID="{63613653-77FC-4B9D-A624-CB0F2D7EEAF2}" presName="Accent" presStyleLbl="node1" presStyleIdx="2" presStyleCnt="3" custLinFactNeighborX="2164"/>
      <dgm:spPr/>
    </dgm:pt>
    <dgm:pt modelId="{BA5C91B1-557A-4DE4-A56A-FE25DA6F2506}" type="pres">
      <dgm:prSet presAssocID="{63613653-77FC-4B9D-A624-CB0F2D7EEAF2}" presName="Parent3" presStyleLbl="revTx" presStyleIdx="2" presStyleCnt="3">
        <dgm:presLayoutVars>
          <dgm:chMax val="1"/>
          <dgm:chPref val="1"/>
          <dgm:bulletEnabled val="1"/>
        </dgm:presLayoutVars>
      </dgm:prSet>
      <dgm:spPr/>
      <dgm:t>
        <a:bodyPr/>
        <a:lstStyle/>
        <a:p>
          <a:endParaRPr lang="fr-FR"/>
        </a:p>
      </dgm:t>
    </dgm:pt>
  </dgm:ptLst>
  <dgm:cxnLst>
    <dgm:cxn modelId="{8D12D696-BF89-420D-89D8-71230D6E23D2}" type="presOf" srcId="{A18F1832-987F-474B-B158-98B34B480CE9}" destId="{F193E8CC-AC57-4692-A070-D064E5678FEB}" srcOrd="0" destOrd="0" presId="urn:microsoft.com/office/officeart/2009/layout/CircleArrowProcess"/>
    <dgm:cxn modelId="{8940AA91-CBD6-4C56-805E-CDEA900602AB}" srcId="{A18F1832-987F-474B-B158-98B34B480CE9}" destId="{A785F4EF-5DE4-4093-9927-E5C7ABA3A261}" srcOrd="0" destOrd="0" parTransId="{DC565EB3-0564-421A-851E-726DB7481211}" sibTransId="{FBC282FD-B83D-46F2-8FE3-D01AA304E18D}"/>
    <dgm:cxn modelId="{8CD76724-4372-4C37-845A-E34F2AAE18A0}" type="presOf" srcId="{A785F4EF-5DE4-4093-9927-E5C7ABA3A261}" destId="{FB88EFDF-6775-4D58-AD01-5C501B2AD182}" srcOrd="0" destOrd="0" presId="urn:microsoft.com/office/officeart/2009/layout/CircleArrowProcess"/>
    <dgm:cxn modelId="{83888B6F-7B9F-4AD7-9FB0-8C065D82C51B}" type="presOf" srcId="{63613653-77FC-4B9D-A624-CB0F2D7EEAF2}" destId="{BA5C91B1-557A-4DE4-A56A-FE25DA6F2506}" srcOrd="0" destOrd="0" presId="urn:microsoft.com/office/officeart/2009/layout/CircleArrowProcess"/>
    <dgm:cxn modelId="{6C1CC450-F81C-47C5-A07A-A924F046916F}" type="presOf" srcId="{7FB4D993-E62A-450F-8649-6C04F3064476}" destId="{3F2430F2-87BE-4174-A0F9-A4AD282ABDFC}" srcOrd="0" destOrd="0" presId="urn:microsoft.com/office/officeart/2009/layout/CircleArrowProcess"/>
    <dgm:cxn modelId="{ECBD0384-82F3-4093-B3AA-F5E7145969E3}" srcId="{A18F1832-987F-474B-B158-98B34B480CE9}" destId="{63613653-77FC-4B9D-A624-CB0F2D7EEAF2}" srcOrd="2" destOrd="0" parTransId="{310E55CD-6AA9-46E4-84B7-6919ABF30B2C}" sibTransId="{0557ECEA-9A7A-4FE4-ADC3-99CF58AA9308}"/>
    <dgm:cxn modelId="{2FAAFCB8-39D9-4EF8-AF26-E7DC0F1A5633}" srcId="{A18F1832-987F-474B-B158-98B34B480CE9}" destId="{7FB4D993-E62A-450F-8649-6C04F3064476}" srcOrd="1" destOrd="0" parTransId="{DB151346-9FDA-4B31-AC03-26716F729A17}" sibTransId="{FD6FE45C-46E1-40D7-A84C-AF1AFEFAA682}"/>
    <dgm:cxn modelId="{F081A179-E897-405C-A53B-B275C876E567}" type="presParOf" srcId="{F193E8CC-AC57-4692-A070-D064E5678FEB}" destId="{895BD9F8-4B37-4AB4-AC00-3CC60EBD011E}" srcOrd="0" destOrd="0" presId="urn:microsoft.com/office/officeart/2009/layout/CircleArrowProcess"/>
    <dgm:cxn modelId="{81AC8758-0AB1-48E0-8F9B-5BA4B7BD2A7C}" type="presParOf" srcId="{895BD9F8-4B37-4AB4-AC00-3CC60EBD011E}" destId="{7BCC21A8-6979-462B-AB79-985FD911FAAF}" srcOrd="0" destOrd="0" presId="urn:microsoft.com/office/officeart/2009/layout/CircleArrowProcess"/>
    <dgm:cxn modelId="{479B0F3C-6784-4831-A762-848C7C37E4D0}" type="presParOf" srcId="{F193E8CC-AC57-4692-A070-D064E5678FEB}" destId="{FB88EFDF-6775-4D58-AD01-5C501B2AD182}" srcOrd="1" destOrd="0" presId="urn:microsoft.com/office/officeart/2009/layout/CircleArrowProcess"/>
    <dgm:cxn modelId="{2E983AFA-7347-4317-897F-187BCB64C358}" type="presParOf" srcId="{F193E8CC-AC57-4692-A070-D064E5678FEB}" destId="{9F85B9EB-2BEE-420D-A731-F38C91708A73}" srcOrd="2" destOrd="0" presId="urn:microsoft.com/office/officeart/2009/layout/CircleArrowProcess"/>
    <dgm:cxn modelId="{D0ACCC16-0825-428B-9FDC-55F17A07B2B7}" type="presParOf" srcId="{9F85B9EB-2BEE-420D-A731-F38C91708A73}" destId="{BEDEA63B-8CD7-40FA-870A-6CA820A3EB0A}" srcOrd="0" destOrd="0" presId="urn:microsoft.com/office/officeart/2009/layout/CircleArrowProcess"/>
    <dgm:cxn modelId="{6F81629D-1A49-4914-B35A-E32503261234}" type="presParOf" srcId="{F193E8CC-AC57-4692-A070-D064E5678FEB}" destId="{3F2430F2-87BE-4174-A0F9-A4AD282ABDFC}" srcOrd="3" destOrd="0" presId="urn:microsoft.com/office/officeart/2009/layout/CircleArrowProcess"/>
    <dgm:cxn modelId="{9CD5233A-6207-4A75-BF3D-F06BD85DA2D8}" type="presParOf" srcId="{F193E8CC-AC57-4692-A070-D064E5678FEB}" destId="{2BED5FF0-AF94-4795-8339-263544FE41D3}" srcOrd="4" destOrd="0" presId="urn:microsoft.com/office/officeart/2009/layout/CircleArrowProcess"/>
    <dgm:cxn modelId="{72E258D5-1948-42BA-A795-AAA3690A53D2}" type="presParOf" srcId="{2BED5FF0-AF94-4795-8339-263544FE41D3}" destId="{14BD03CF-8D1B-4931-B0F5-2C5A4EB4E53C}" srcOrd="0" destOrd="0" presId="urn:microsoft.com/office/officeart/2009/layout/CircleArrowProcess"/>
    <dgm:cxn modelId="{3CFE09D7-9097-4A10-AFA3-36BD26E6AE4A}" type="presParOf" srcId="{F193E8CC-AC57-4692-A070-D064E5678FEB}" destId="{BA5C91B1-557A-4DE4-A56A-FE25DA6F2506}"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0A5B97-2F59-40D9-8DBC-CA569876B08A}" type="doc">
      <dgm:prSet loTypeId="urn:microsoft.com/office/officeart/2005/8/layout/cycle1" loCatId="cycle" qsTypeId="urn:microsoft.com/office/officeart/2005/8/quickstyle/simple1" qsCatId="simple" csTypeId="urn:microsoft.com/office/officeart/2005/8/colors/colorful4" csCatId="colorful" phldr="1"/>
      <dgm:spPr/>
      <dgm:t>
        <a:bodyPr/>
        <a:lstStyle/>
        <a:p>
          <a:endParaRPr lang="fr-FR"/>
        </a:p>
      </dgm:t>
    </dgm:pt>
    <dgm:pt modelId="{BE09B097-44B4-4CC2-AAA9-3BEAB12901D0}">
      <dgm:prSet phldrT="[Texte]"/>
      <dgm:spPr/>
      <dgm:t>
        <a:bodyPr/>
        <a:lstStyle/>
        <a:p>
          <a:r>
            <a:rPr lang="fr-FR" dirty="0" smtClean="0"/>
            <a:t>Revue </a:t>
          </a:r>
        </a:p>
        <a:p>
          <a:r>
            <a:rPr lang="fr-FR" dirty="0" smtClean="0"/>
            <a:t>de la littérature</a:t>
          </a:r>
          <a:endParaRPr lang="fr-FR" dirty="0"/>
        </a:p>
      </dgm:t>
    </dgm:pt>
    <dgm:pt modelId="{1B9C899C-D58C-40D8-8F6D-739C9CEA5A66}" type="parTrans" cxnId="{58FDE1BF-5C7A-40AB-AAD2-7C4396F4B4E9}">
      <dgm:prSet/>
      <dgm:spPr/>
      <dgm:t>
        <a:bodyPr/>
        <a:lstStyle/>
        <a:p>
          <a:endParaRPr lang="fr-FR"/>
        </a:p>
      </dgm:t>
    </dgm:pt>
    <dgm:pt modelId="{8DF6166A-65C5-47C5-8292-DEA60ED421C2}" type="sibTrans" cxnId="{58FDE1BF-5C7A-40AB-AAD2-7C4396F4B4E9}">
      <dgm:prSet/>
      <dgm:spPr/>
      <dgm:t>
        <a:bodyPr/>
        <a:lstStyle/>
        <a:p>
          <a:endParaRPr lang="fr-FR"/>
        </a:p>
      </dgm:t>
    </dgm:pt>
    <dgm:pt modelId="{FFB873A7-777A-49DD-8D7D-98636D7CF08E}">
      <dgm:prSet phldrT="[Texte]"/>
      <dgm:spPr/>
      <dgm:t>
        <a:bodyPr/>
        <a:lstStyle/>
        <a:p>
          <a:r>
            <a:rPr lang="fr-FR" dirty="0" smtClean="0"/>
            <a:t>Articles</a:t>
          </a:r>
          <a:endParaRPr lang="fr-FR" dirty="0"/>
        </a:p>
      </dgm:t>
    </dgm:pt>
    <dgm:pt modelId="{3345503A-A783-4F96-93F7-E2B5EAD60504}" type="parTrans" cxnId="{EA9635E1-2D32-4C67-B1FB-3B9263C6A129}">
      <dgm:prSet/>
      <dgm:spPr/>
      <dgm:t>
        <a:bodyPr/>
        <a:lstStyle/>
        <a:p>
          <a:endParaRPr lang="fr-FR"/>
        </a:p>
      </dgm:t>
    </dgm:pt>
    <dgm:pt modelId="{BE5738CD-1355-4C66-B10C-A2E915ECEB11}" type="sibTrans" cxnId="{EA9635E1-2D32-4C67-B1FB-3B9263C6A129}">
      <dgm:prSet/>
      <dgm:spPr/>
      <dgm:t>
        <a:bodyPr/>
        <a:lstStyle/>
        <a:p>
          <a:endParaRPr lang="fr-FR"/>
        </a:p>
      </dgm:t>
    </dgm:pt>
    <dgm:pt modelId="{AC485BC9-6204-438B-A0BD-43339010D03F}">
      <dgm:prSet phldrT="[Texte]"/>
      <dgm:spPr/>
      <dgm:t>
        <a:bodyPr/>
        <a:lstStyle/>
        <a:p>
          <a:r>
            <a:rPr lang="fr-FR" dirty="0" smtClean="0"/>
            <a:t>Documents stratégiques</a:t>
          </a:r>
          <a:endParaRPr lang="fr-FR" dirty="0"/>
        </a:p>
      </dgm:t>
    </dgm:pt>
    <dgm:pt modelId="{59B5ED37-9A2A-4CF3-8A2C-31F580976708}" type="parTrans" cxnId="{CD0AF489-7C95-4C98-B4A6-070F444BB6D6}">
      <dgm:prSet/>
      <dgm:spPr/>
      <dgm:t>
        <a:bodyPr/>
        <a:lstStyle/>
        <a:p>
          <a:endParaRPr lang="fr-FR"/>
        </a:p>
      </dgm:t>
    </dgm:pt>
    <dgm:pt modelId="{5005AD22-3880-40EA-9038-20936FA5C977}" type="sibTrans" cxnId="{CD0AF489-7C95-4C98-B4A6-070F444BB6D6}">
      <dgm:prSet/>
      <dgm:spPr/>
      <dgm:t>
        <a:bodyPr/>
        <a:lstStyle/>
        <a:p>
          <a:endParaRPr lang="fr-FR"/>
        </a:p>
      </dgm:t>
    </dgm:pt>
    <dgm:pt modelId="{5828D9A0-56B7-4752-BC65-D751A81E99DE}">
      <dgm:prSet phldrT="[Texte]"/>
      <dgm:spPr/>
      <dgm:t>
        <a:bodyPr/>
        <a:lstStyle/>
        <a:p>
          <a:r>
            <a:rPr lang="fr-FR" dirty="0" smtClean="0"/>
            <a:t>Analyse des données empiriques</a:t>
          </a:r>
          <a:endParaRPr lang="fr-FR" dirty="0"/>
        </a:p>
      </dgm:t>
    </dgm:pt>
    <dgm:pt modelId="{8C3C6D8C-E039-4612-BB45-9AD598D60DB1}" type="parTrans" cxnId="{C738CA5B-BFBE-43BD-99F3-744E19284FCB}">
      <dgm:prSet/>
      <dgm:spPr/>
      <dgm:t>
        <a:bodyPr/>
        <a:lstStyle/>
        <a:p>
          <a:endParaRPr lang="fr-FR"/>
        </a:p>
      </dgm:t>
    </dgm:pt>
    <dgm:pt modelId="{EFB7BC1F-13DD-4732-A9FF-8E65708F9D76}" type="sibTrans" cxnId="{C738CA5B-BFBE-43BD-99F3-744E19284FCB}">
      <dgm:prSet/>
      <dgm:spPr/>
      <dgm:t>
        <a:bodyPr/>
        <a:lstStyle/>
        <a:p>
          <a:endParaRPr lang="fr-FR"/>
        </a:p>
      </dgm:t>
    </dgm:pt>
    <dgm:pt modelId="{840B40F6-6277-465F-B9E1-8CEBBF251994}">
      <dgm:prSet phldrT="[Texte]"/>
      <dgm:spPr/>
      <dgm:t>
        <a:bodyPr/>
        <a:lstStyle/>
        <a:p>
          <a:r>
            <a:rPr lang="fr-FR" dirty="0" smtClean="0"/>
            <a:t>Discussion des résultats</a:t>
          </a:r>
          <a:endParaRPr lang="fr-FR" dirty="0"/>
        </a:p>
      </dgm:t>
    </dgm:pt>
    <dgm:pt modelId="{A95DB87D-7945-4EE7-ACC5-F8203877DF49}" type="parTrans" cxnId="{D313D5EC-F110-4223-BD81-8F108F541274}">
      <dgm:prSet/>
      <dgm:spPr/>
      <dgm:t>
        <a:bodyPr/>
        <a:lstStyle/>
        <a:p>
          <a:endParaRPr lang="fr-FR"/>
        </a:p>
      </dgm:t>
    </dgm:pt>
    <dgm:pt modelId="{5906436A-FD25-43D9-B583-438AEE118E8C}" type="sibTrans" cxnId="{D313D5EC-F110-4223-BD81-8F108F541274}">
      <dgm:prSet/>
      <dgm:spPr/>
      <dgm:t>
        <a:bodyPr/>
        <a:lstStyle/>
        <a:p>
          <a:endParaRPr lang="fr-FR"/>
        </a:p>
      </dgm:t>
    </dgm:pt>
    <dgm:pt modelId="{CD04AA45-E028-4772-A7A1-662E113A6C1D}" type="pres">
      <dgm:prSet presAssocID="{5B0A5B97-2F59-40D9-8DBC-CA569876B08A}" presName="cycle" presStyleCnt="0">
        <dgm:presLayoutVars>
          <dgm:dir/>
          <dgm:resizeHandles val="exact"/>
        </dgm:presLayoutVars>
      </dgm:prSet>
      <dgm:spPr/>
      <dgm:t>
        <a:bodyPr/>
        <a:lstStyle/>
        <a:p>
          <a:endParaRPr lang="fr-FR"/>
        </a:p>
      </dgm:t>
    </dgm:pt>
    <dgm:pt modelId="{130892D0-A84F-423B-BFE4-8DECF44E8EE8}" type="pres">
      <dgm:prSet presAssocID="{BE09B097-44B4-4CC2-AAA9-3BEAB12901D0}" presName="dummy" presStyleCnt="0"/>
      <dgm:spPr/>
    </dgm:pt>
    <dgm:pt modelId="{27E3CE22-E9C7-4C1F-BC25-7DB365C5F41C}" type="pres">
      <dgm:prSet presAssocID="{BE09B097-44B4-4CC2-AAA9-3BEAB12901D0}" presName="node" presStyleLbl="revTx" presStyleIdx="0" presStyleCnt="5" custScaleX="97419" custScaleY="70510" custRadScaleRad="97155" custRadScaleInc="1252">
        <dgm:presLayoutVars>
          <dgm:bulletEnabled val="1"/>
        </dgm:presLayoutVars>
      </dgm:prSet>
      <dgm:spPr/>
      <dgm:t>
        <a:bodyPr/>
        <a:lstStyle/>
        <a:p>
          <a:endParaRPr lang="fr-FR"/>
        </a:p>
      </dgm:t>
    </dgm:pt>
    <dgm:pt modelId="{5744FFCA-2150-48FD-86F9-7958B70DE18B}" type="pres">
      <dgm:prSet presAssocID="{8DF6166A-65C5-47C5-8292-DEA60ED421C2}" presName="sibTrans" presStyleLbl="node1" presStyleIdx="0" presStyleCnt="5"/>
      <dgm:spPr/>
      <dgm:t>
        <a:bodyPr/>
        <a:lstStyle/>
        <a:p>
          <a:endParaRPr lang="fr-FR"/>
        </a:p>
      </dgm:t>
    </dgm:pt>
    <dgm:pt modelId="{A32DC41F-4CE2-4158-AE63-3ECF9DBBCC47}" type="pres">
      <dgm:prSet presAssocID="{FFB873A7-777A-49DD-8D7D-98636D7CF08E}" presName="dummy" presStyleCnt="0"/>
      <dgm:spPr/>
    </dgm:pt>
    <dgm:pt modelId="{B27B65F8-1C45-4814-94D8-24F8664CD303}" type="pres">
      <dgm:prSet presAssocID="{FFB873A7-777A-49DD-8D7D-98636D7CF08E}" presName="node" presStyleLbl="revTx" presStyleIdx="1" presStyleCnt="5">
        <dgm:presLayoutVars>
          <dgm:bulletEnabled val="1"/>
        </dgm:presLayoutVars>
      </dgm:prSet>
      <dgm:spPr/>
      <dgm:t>
        <a:bodyPr/>
        <a:lstStyle/>
        <a:p>
          <a:endParaRPr lang="fr-FR"/>
        </a:p>
      </dgm:t>
    </dgm:pt>
    <dgm:pt modelId="{8FAF6EBA-6704-417A-9BC5-F513F2E3CEA9}" type="pres">
      <dgm:prSet presAssocID="{BE5738CD-1355-4C66-B10C-A2E915ECEB11}" presName="sibTrans" presStyleLbl="node1" presStyleIdx="1" presStyleCnt="5"/>
      <dgm:spPr/>
      <dgm:t>
        <a:bodyPr/>
        <a:lstStyle/>
        <a:p>
          <a:endParaRPr lang="fr-FR"/>
        </a:p>
      </dgm:t>
    </dgm:pt>
    <dgm:pt modelId="{47DBB408-0D5D-419F-91C3-71D94409571C}" type="pres">
      <dgm:prSet presAssocID="{AC485BC9-6204-438B-A0BD-43339010D03F}" presName="dummy" presStyleCnt="0"/>
      <dgm:spPr/>
    </dgm:pt>
    <dgm:pt modelId="{95C1C61D-A93F-4B68-B485-A430FDE5E4AC}" type="pres">
      <dgm:prSet presAssocID="{AC485BC9-6204-438B-A0BD-43339010D03F}" presName="node" presStyleLbl="revTx" presStyleIdx="2" presStyleCnt="5">
        <dgm:presLayoutVars>
          <dgm:bulletEnabled val="1"/>
        </dgm:presLayoutVars>
      </dgm:prSet>
      <dgm:spPr/>
      <dgm:t>
        <a:bodyPr/>
        <a:lstStyle/>
        <a:p>
          <a:endParaRPr lang="fr-FR"/>
        </a:p>
      </dgm:t>
    </dgm:pt>
    <dgm:pt modelId="{A437FD7B-E8E4-417F-ACCF-8B1C1524A617}" type="pres">
      <dgm:prSet presAssocID="{5005AD22-3880-40EA-9038-20936FA5C977}" presName="sibTrans" presStyleLbl="node1" presStyleIdx="2" presStyleCnt="5"/>
      <dgm:spPr/>
      <dgm:t>
        <a:bodyPr/>
        <a:lstStyle/>
        <a:p>
          <a:endParaRPr lang="fr-FR"/>
        </a:p>
      </dgm:t>
    </dgm:pt>
    <dgm:pt modelId="{58EF77DD-CEAA-499B-988D-9BB0B1828C76}" type="pres">
      <dgm:prSet presAssocID="{5828D9A0-56B7-4752-BC65-D751A81E99DE}" presName="dummy" presStyleCnt="0"/>
      <dgm:spPr/>
    </dgm:pt>
    <dgm:pt modelId="{12292F5E-DA38-41EA-B7C1-9277D6744FE4}" type="pres">
      <dgm:prSet presAssocID="{5828D9A0-56B7-4752-BC65-D751A81E99DE}" presName="node" presStyleLbl="revTx" presStyleIdx="3" presStyleCnt="5">
        <dgm:presLayoutVars>
          <dgm:bulletEnabled val="1"/>
        </dgm:presLayoutVars>
      </dgm:prSet>
      <dgm:spPr/>
      <dgm:t>
        <a:bodyPr/>
        <a:lstStyle/>
        <a:p>
          <a:endParaRPr lang="fr-FR"/>
        </a:p>
      </dgm:t>
    </dgm:pt>
    <dgm:pt modelId="{14BE7304-4EAE-401F-B5D1-B535A3672E21}" type="pres">
      <dgm:prSet presAssocID="{EFB7BC1F-13DD-4732-A9FF-8E65708F9D76}" presName="sibTrans" presStyleLbl="node1" presStyleIdx="3" presStyleCnt="5"/>
      <dgm:spPr/>
      <dgm:t>
        <a:bodyPr/>
        <a:lstStyle/>
        <a:p>
          <a:endParaRPr lang="fr-FR"/>
        </a:p>
      </dgm:t>
    </dgm:pt>
    <dgm:pt modelId="{108FA9AC-350D-4348-8F05-98A3A6180B9E}" type="pres">
      <dgm:prSet presAssocID="{840B40F6-6277-465F-B9E1-8CEBBF251994}" presName="dummy" presStyleCnt="0"/>
      <dgm:spPr/>
    </dgm:pt>
    <dgm:pt modelId="{FE4FCA18-0A32-411C-9F14-28D337F955AA}" type="pres">
      <dgm:prSet presAssocID="{840B40F6-6277-465F-B9E1-8CEBBF251994}" presName="node" presStyleLbl="revTx" presStyleIdx="4" presStyleCnt="5">
        <dgm:presLayoutVars>
          <dgm:bulletEnabled val="1"/>
        </dgm:presLayoutVars>
      </dgm:prSet>
      <dgm:spPr/>
      <dgm:t>
        <a:bodyPr/>
        <a:lstStyle/>
        <a:p>
          <a:endParaRPr lang="fr-FR"/>
        </a:p>
      </dgm:t>
    </dgm:pt>
    <dgm:pt modelId="{219A0BB2-848E-44A2-9F1F-0C11D5748894}" type="pres">
      <dgm:prSet presAssocID="{5906436A-FD25-43D9-B583-438AEE118E8C}" presName="sibTrans" presStyleLbl="node1" presStyleIdx="4" presStyleCnt="5"/>
      <dgm:spPr/>
      <dgm:t>
        <a:bodyPr/>
        <a:lstStyle/>
        <a:p>
          <a:endParaRPr lang="fr-FR"/>
        </a:p>
      </dgm:t>
    </dgm:pt>
  </dgm:ptLst>
  <dgm:cxnLst>
    <dgm:cxn modelId="{25A111CA-73B2-44B1-8C9D-818B6AC44263}" type="presOf" srcId="{AC485BC9-6204-438B-A0BD-43339010D03F}" destId="{95C1C61D-A93F-4B68-B485-A430FDE5E4AC}" srcOrd="0" destOrd="0" presId="urn:microsoft.com/office/officeart/2005/8/layout/cycle1"/>
    <dgm:cxn modelId="{D313D5EC-F110-4223-BD81-8F108F541274}" srcId="{5B0A5B97-2F59-40D9-8DBC-CA569876B08A}" destId="{840B40F6-6277-465F-B9E1-8CEBBF251994}" srcOrd="4" destOrd="0" parTransId="{A95DB87D-7945-4EE7-ACC5-F8203877DF49}" sibTransId="{5906436A-FD25-43D9-B583-438AEE118E8C}"/>
    <dgm:cxn modelId="{A1D2D351-C8A1-4D97-9C1A-D41DB7C49240}" type="presOf" srcId="{8DF6166A-65C5-47C5-8292-DEA60ED421C2}" destId="{5744FFCA-2150-48FD-86F9-7958B70DE18B}" srcOrd="0" destOrd="0" presId="urn:microsoft.com/office/officeart/2005/8/layout/cycle1"/>
    <dgm:cxn modelId="{5E03D662-E7FD-4A9D-8AAC-2A2E4EEDA758}" type="presOf" srcId="{EFB7BC1F-13DD-4732-A9FF-8E65708F9D76}" destId="{14BE7304-4EAE-401F-B5D1-B535A3672E21}" srcOrd="0" destOrd="0" presId="urn:microsoft.com/office/officeart/2005/8/layout/cycle1"/>
    <dgm:cxn modelId="{75E6731F-8CD7-48AB-B420-63F650CEDC9A}" type="presOf" srcId="{5005AD22-3880-40EA-9038-20936FA5C977}" destId="{A437FD7B-E8E4-417F-ACCF-8B1C1524A617}" srcOrd="0" destOrd="0" presId="urn:microsoft.com/office/officeart/2005/8/layout/cycle1"/>
    <dgm:cxn modelId="{9D5B7C91-6484-485C-8F33-9AAEB8157B0D}" type="presOf" srcId="{840B40F6-6277-465F-B9E1-8CEBBF251994}" destId="{FE4FCA18-0A32-411C-9F14-28D337F955AA}" srcOrd="0" destOrd="0" presId="urn:microsoft.com/office/officeart/2005/8/layout/cycle1"/>
    <dgm:cxn modelId="{56894E3D-F1D7-45E4-9406-6D8263B50D62}" type="presOf" srcId="{5906436A-FD25-43D9-B583-438AEE118E8C}" destId="{219A0BB2-848E-44A2-9F1F-0C11D5748894}" srcOrd="0" destOrd="0" presId="urn:microsoft.com/office/officeart/2005/8/layout/cycle1"/>
    <dgm:cxn modelId="{1998B914-4001-4BF2-9DA9-BCE011B3FEA2}" type="presOf" srcId="{5828D9A0-56B7-4752-BC65-D751A81E99DE}" destId="{12292F5E-DA38-41EA-B7C1-9277D6744FE4}" srcOrd="0" destOrd="0" presId="urn:microsoft.com/office/officeart/2005/8/layout/cycle1"/>
    <dgm:cxn modelId="{7E7E5124-1B07-4F63-BF8B-A075DC6DBB59}" type="presOf" srcId="{BE09B097-44B4-4CC2-AAA9-3BEAB12901D0}" destId="{27E3CE22-E9C7-4C1F-BC25-7DB365C5F41C}" srcOrd="0" destOrd="0" presId="urn:microsoft.com/office/officeart/2005/8/layout/cycle1"/>
    <dgm:cxn modelId="{941A5533-9348-4112-9A4F-43790BF6D567}" type="presOf" srcId="{5B0A5B97-2F59-40D9-8DBC-CA569876B08A}" destId="{CD04AA45-E028-4772-A7A1-662E113A6C1D}" srcOrd="0" destOrd="0" presId="urn:microsoft.com/office/officeart/2005/8/layout/cycle1"/>
    <dgm:cxn modelId="{58FDE1BF-5C7A-40AB-AAD2-7C4396F4B4E9}" srcId="{5B0A5B97-2F59-40D9-8DBC-CA569876B08A}" destId="{BE09B097-44B4-4CC2-AAA9-3BEAB12901D0}" srcOrd="0" destOrd="0" parTransId="{1B9C899C-D58C-40D8-8F6D-739C9CEA5A66}" sibTransId="{8DF6166A-65C5-47C5-8292-DEA60ED421C2}"/>
    <dgm:cxn modelId="{CD0AF489-7C95-4C98-B4A6-070F444BB6D6}" srcId="{5B0A5B97-2F59-40D9-8DBC-CA569876B08A}" destId="{AC485BC9-6204-438B-A0BD-43339010D03F}" srcOrd="2" destOrd="0" parTransId="{59B5ED37-9A2A-4CF3-8A2C-31F580976708}" sibTransId="{5005AD22-3880-40EA-9038-20936FA5C977}"/>
    <dgm:cxn modelId="{FBD221CD-328D-4160-A860-A6370FDA24B6}" type="presOf" srcId="{BE5738CD-1355-4C66-B10C-A2E915ECEB11}" destId="{8FAF6EBA-6704-417A-9BC5-F513F2E3CEA9}" srcOrd="0" destOrd="0" presId="urn:microsoft.com/office/officeart/2005/8/layout/cycle1"/>
    <dgm:cxn modelId="{C738CA5B-BFBE-43BD-99F3-744E19284FCB}" srcId="{5B0A5B97-2F59-40D9-8DBC-CA569876B08A}" destId="{5828D9A0-56B7-4752-BC65-D751A81E99DE}" srcOrd="3" destOrd="0" parTransId="{8C3C6D8C-E039-4612-BB45-9AD598D60DB1}" sibTransId="{EFB7BC1F-13DD-4732-A9FF-8E65708F9D76}"/>
    <dgm:cxn modelId="{EA9635E1-2D32-4C67-B1FB-3B9263C6A129}" srcId="{5B0A5B97-2F59-40D9-8DBC-CA569876B08A}" destId="{FFB873A7-777A-49DD-8D7D-98636D7CF08E}" srcOrd="1" destOrd="0" parTransId="{3345503A-A783-4F96-93F7-E2B5EAD60504}" sibTransId="{BE5738CD-1355-4C66-B10C-A2E915ECEB11}"/>
    <dgm:cxn modelId="{01278E41-CACD-4B23-9AF1-7310F9465BE1}" type="presOf" srcId="{FFB873A7-777A-49DD-8D7D-98636D7CF08E}" destId="{B27B65F8-1C45-4814-94D8-24F8664CD303}" srcOrd="0" destOrd="0" presId="urn:microsoft.com/office/officeart/2005/8/layout/cycle1"/>
    <dgm:cxn modelId="{71EF39BE-3FDB-4DDC-89EB-7B9A5CB2C646}" type="presParOf" srcId="{CD04AA45-E028-4772-A7A1-662E113A6C1D}" destId="{130892D0-A84F-423B-BFE4-8DECF44E8EE8}" srcOrd="0" destOrd="0" presId="urn:microsoft.com/office/officeart/2005/8/layout/cycle1"/>
    <dgm:cxn modelId="{2A8BEA55-52F4-48DF-9887-0E94EE05BB5D}" type="presParOf" srcId="{CD04AA45-E028-4772-A7A1-662E113A6C1D}" destId="{27E3CE22-E9C7-4C1F-BC25-7DB365C5F41C}" srcOrd="1" destOrd="0" presId="urn:microsoft.com/office/officeart/2005/8/layout/cycle1"/>
    <dgm:cxn modelId="{123E8224-CA6B-4B46-A8A1-C4846A9FCB1A}" type="presParOf" srcId="{CD04AA45-E028-4772-A7A1-662E113A6C1D}" destId="{5744FFCA-2150-48FD-86F9-7958B70DE18B}" srcOrd="2" destOrd="0" presId="urn:microsoft.com/office/officeart/2005/8/layout/cycle1"/>
    <dgm:cxn modelId="{3D5D2354-20C5-438D-BEA7-1028E5DF32E4}" type="presParOf" srcId="{CD04AA45-E028-4772-A7A1-662E113A6C1D}" destId="{A32DC41F-4CE2-4158-AE63-3ECF9DBBCC47}" srcOrd="3" destOrd="0" presId="urn:microsoft.com/office/officeart/2005/8/layout/cycle1"/>
    <dgm:cxn modelId="{54CC5B16-AE39-4C93-BF88-20DF5F9774AF}" type="presParOf" srcId="{CD04AA45-E028-4772-A7A1-662E113A6C1D}" destId="{B27B65F8-1C45-4814-94D8-24F8664CD303}" srcOrd="4" destOrd="0" presId="urn:microsoft.com/office/officeart/2005/8/layout/cycle1"/>
    <dgm:cxn modelId="{1F40A27F-74B7-46AD-A467-3FF0EAF2A58F}" type="presParOf" srcId="{CD04AA45-E028-4772-A7A1-662E113A6C1D}" destId="{8FAF6EBA-6704-417A-9BC5-F513F2E3CEA9}" srcOrd="5" destOrd="0" presId="urn:microsoft.com/office/officeart/2005/8/layout/cycle1"/>
    <dgm:cxn modelId="{C6C2F937-663B-4C76-ADEF-7C0A0040BFE7}" type="presParOf" srcId="{CD04AA45-E028-4772-A7A1-662E113A6C1D}" destId="{47DBB408-0D5D-419F-91C3-71D94409571C}" srcOrd="6" destOrd="0" presId="urn:microsoft.com/office/officeart/2005/8/layout/cycle1"/>
    <dgm:cxn modelId="{32DCAD68-2E4F-4DB3-82C5-C871AC582372}" type="presParOf" srcId="{CD04AA45-E028-4772-A7A1-662E113A6C1D}" destId="{95C1C61D-A93F-4B68-B485-A430FDE5E4AC}" srcOrd="7" destOrd="0" presId="urn:microsoft.com/office/officeart/2005/8/layout/cycle1"/>
    <dgm:cxn modelId="{9DD58C22-123E-4FE5-9F26-927A8368C1EA}" type="presParOf" srcId="{CD04AA45-E028-4772-A7A1-662E113A6C1D}" destId="{A437FD7B-E8E4-417F-ACCF-8B1C1524A617}" srcOrd="8" destOrd="0" presId="urn:microsoft.com/office/officeart/2005/8/layout/cycle1"/>
    <dgm:cxn modelId="{94F51C41-D8FC-4156-99A9-62B4856D0955}" type="presParOf" srcId="{CD04AA45-E028-4772-A7A1-662E113A6C1D}" destId="{58EF77DD-CEAA-499B-988D-9BB0B1828C76}" srcOrd="9" destOrd="0" presId="urn:microsoft.com/office/officeart/2005/8/layout/cycle1"/>
    <dgm:cxn modelId="{3591189C-89AF-4F97-BD3C-9AD2EC9084A2}" type="presParOf" srcId="{CD04AA45-E028-4772-A7A1-662E113A6C1D}" destId="{12292F5E-DA38-41EA-B7C1-9277D6744FE4}" srcOrd="10" destOrd="0" presId="urn:microsoft.com/office/officeart/2005/8/layout/cycle1"/>
    <dgm:cxn modelId="{DE503153-8FF5-47CB-8C5D-E7AD79C1D919}" type="presParOf" srcId="{CD04AA45-E028-4772-A7A1-662E113A6C1D}" destId="{14BE7304-4EAE-401F-B5D1-B535A3672E21}" srcOrd="11" destOrd="0" presId="urn:microsoft.com/office/officeart/2005/8/layout/cycle1"/>
    <dgm:cxn modelId="{C6284029-3723-4954-98E6-5AC058DCD7EE}" type="presParOf" srcId="{CD04AA45-E028-4772-A7A1-662E113A6C1D}" destId="{108FA9AC-350D-4348-8F05-98A3A6180B9E}" srcOrd="12" destOrd="0" presId="urn:microsoft.com/office/officeart/2005/8/layout/cycle1"/>
    <dgm:cxn modelId="{07C2CC4F-E579-4E05-A6DF-0D67009ADD39}" type="presParOf" srcId="{CD04AA45-E028-4772-A7A1-662E113A6C1D}" destId="{FE4FCA18-0A32-411C-9F14-28D337F955AA}" srcOrd="13" destOrd="0" presId="urn:microsoft.com/office/officeart/2005/8/layout/cycle1"/>
    <dgm:cxn modelId="{80584DB5-8115-467D-A1F9-116640CD6C19}" type="presParOf" srcId="{CD04AA45-E028-4772-A7A1-662E113A6C1D}" destId="{219A0BB2-848E-44A2-9F1F-0C11D5748894}"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DB7A81-0F24-4104-8035-F01EAE429FF5}"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endParaRPr lang="fr-FR"/>
        </a:p>
      </dgm:t>
    </dgm:pt>
    <dgm:pt modelId="{08165A38-D0FC-4921-A084-545A83397ABB}">
      <dgm:prSet phldrT="[Texte]" custT="1"/>
      <dgm:spPr>
        <a:solidFill>
          <a:schemeClr val="accent4">
            <a:lumMod val="75000"/>
          </a:schemeClr>
        </a:solidFill>
      </dgm:spPr>
      <dgm:t>
        <a:bodyPr/>
        <a:lstStyle/>
        <a:p>
          <a:r>
            <a:rPr lang="fr-FR" sz="1600" b="1" dirty="0" smtClean="0"/>
            <a:t>Vulnérabilité physique</a:t>
          </a:r>
          <a:endParaRPr lang="fr-FR" sz="1600" b="1" dirty="0"/>
        </a:p>
      </dgm:t>
    </dgm:pt>
    <dgm:pt modelId="{0B110EA3-5652-4EF7-B0B4-98CFB9915025}" type="parTrans" cxnId="{D982444A-F93F-4468-9F6D-08D4945BD453}">
      <dgm:prSet/>
      <dgm:spPr/>
      <dgm:t>
        <a:bodyPr/>
        <a:lstStyle/>
        <a:p>
          <a:endParaRPr lang="fr-FR"/>
        </a:p>
      </dgm:t>
    </dgm:pt>
    <dgm:pt modelId="{C373ABB5-AA21-4F51-A0FF-422976043FA8}" type="sibTrans" cxnId="{D982444A-F93F-4468-9F6D-08D4945BD453}">
      <dgm:prSet/>
      <dgm:spPr>
        <a:solidFill>
          <a:schemeClr val="accent4">
            <a:lumMod val="60000"/>
            <a:lumOff val="40000"/>
          </a:schemeClr>
        </a:solidFill>
      </dgm:spPr>
      <dgm:t>
        <a:bodyPr/>
        <a:lstStyle/>
        <a:p>
          <a:endParaRPr lang="fr-FR"/>
        </a:p>
      </dgm:t>
    </dgm:pt>
    <dgm:pt modelId="{1854CD8D-A312-4A04-83B6-E1E517A33E7E}">
      <dgm:prSet phldrT="[Texte]" custT="1"/>
      <dgm:spPr>
        <a:solidFill>
          <a:schemeClr val="accent5">
            <a:lumMod val="75000"/>
          </a:schemeClr>
        </a:solidFill>
      </dgm:spPr>
      <dgm:t>
        <a:bodyPr/>
        <a:lstStyle/>
        <a:p>
          <a:r>
            <a:rPr lang="fr-FR" sz="1600" b="1" dirty="0" smtClean="0"/>
            <a:t>Comportement à l’égard de l’ épargne et des prêts</a:t>
          </a:r>
          <a:endParaRPr lang="fr-FR" sz="1600" b="1" dirty="0"/>
        </a:p>
      </dgm:t>
    </dgm:pt>
    <dgm:pt modelId="{8AA59D87-3510-44DE-97F5-F28E97EEE872}" type="parTrans" cxnId="{18107384-AE99-4C63-B5D2-3CE8473ADD2E}">
      <dgm:prSet/>
      <dgm:spPr/>
      <dgm:t>
        <a:bodyPr/>
        <a:lstStyle/>
        <a:p>
          <a:endParaRPr lang="fr-FR"/>
        </a:p>
      </dgm:t>
    </dgm:pt>
    <dgm:pt modelId="{2B250200-99FD-4B62-BAD0-7F6850C42B55}" type="sibTrans" cxnId="{18107384-AE99-4C63-B5D2-3CE8473ADD2E}">
      <dgm:prSet/>
      <dgm:spPr>
        <a:solidFill>
          <a:schemeClr val="accent5">
            <a:lumMod val="40000"/>
            <a:lumOff val="60000"/>
          </a:schemeClr>
        </a:solidFill>
      </dgm:spPr>
      <dgm:t>
        <a:bodyPr/>
        <a:lstStyle/>
        <a:p>
          <a:endParaRPr lang="fr-FR"/>
        </a:p>
      </dgm:t>
    </dgm:pt>
    <dgm:pt modelId="{9CA75EA4-5C31-4DD2-B733-E4BFAD7ACC47}">
      <dgm:prSet phldrT="[Texte]" custT="1"/>
      <dgm:spPr>
        <a:solidFill>
          <a:schemeClr val="accent6">
            <a:lumMod val="50000"/>
          </a:schemeClr>
        </a:solidFill>
      </dgm:spPr>
      <dgm:t>
        <a:bodyPr/>
        <a:lstStyle/>
        <a:p>
          <a:r>
            <a:rPr lang="fr-FR" sz="1600" b="1" dirty="0" smtClean="0"/>
            <a:t>Faiblesse des indices de capital humain</a:t>
          </a:r>
          <a:endParaRPr lang="fr-FR" sz="1600" b="1" dirty="0"/>
        </a:p>
      </dgm:t>
    </dgm:pt>
    <dgm:pt modelId="{42586A02-9F25-401D-A466-18529B1545EE}" type="parTrans" cxnId="{FD400CB4-CF7F-4A59-BDB1-2432822D0252}">
      <dgm:prSet/>
      <dgm:spPr/>
      <dgm:t>
        <a:bodyPr/>
        <a:lstStyle/>
        <a:p>
          <a:endParaRPr lang="fr-FR"/>
        </a:p>
      </dgm:t>
    </dgm:pt>
    <dgm:pt modelId="{8B792AB0-785D-4D7A-B023-D5A74B16064F}" type="sibTrans" cxnId="{FD400CB4-CF7F-4A59-BDB1-2432822D0252}">
      <dgm:prSet/>
      <dgm:spPr>
        <a:solidFill>
          <a:schemeClr val="accent6">
            <a:lumMod val="60000"/>
            <a:lumOff val="40000"/>
          </a:schemeClr>
        </a:solidFill>
      </dgm:spPr>
      <dgm:t>
        <a:bodyPr/>
        <a:lstStyle/>
        <a:p>
          <a:endParaRPr lang="fr-FR"/>
        </a:p>
      </dgm:t>
    </dgm:pt>
    <dgm:pt modelId="{064F32C0-574B-4DD5-BC41-A8A518A19695}" type="pres">
      <dgm:prSet presAssocID="{36DB7A81-0F24-4104-8035-F01EAE429FF5}" presName="Name0" presStyleCnt="0">
        <dgm:presLayoutVars>
          <dgm:chMax/>
          <dgm:chPref/>
          <dgm:dir/>
          <dgm:animLvl val="lvl"/>
        </dgm:presLayoutVars>
      </dgm:prSet>
      <dgm:spPr/>
      <dgm:t>
        <a:bodyPr/>
        <a:lstStyle/>
        <a:p>
          <a:endParaRPr lang="fr-FR"/>
        </a:p>
      </dgm:t>
    </dgm:pt>
    <dgm:pt modelId="{B4B9C049-B703-4646-9449-7F3410E05303}" type="pres">
      <dgm:prSet presAssocID="{08165A38-D0FC-4921-A084-545A83397ABB}" presName="composite" presStyleCnt="0"/>
      <dgm:spPr/>
    </dgm:pt>
    <dgm:pt modelId="{D984FD38-3DAD-4A6F-B533-53EED8C483BF}" type="pres">
      <dgm:prSet presAssocID="{08165A38-D0FC-4921-A084-545A83397ABB}" presName="Parent1" presStyleLbl="node1" presStyleIdx="0" presStyleCnt="6" custScaleX="114577" custLinFactNeighborX="2996" custLinFactNeighborY="-20483">
        <dgm:presLayoutVars>
          <dgm:chMax val="1"/>
          <dgm:chPref val="1"/>
          <dgm:bulletEnabled val="1"/>
        </dgm:presLayoutVars>
      </dgm:prSet>
      <dgm:spPr/>
      <dgm:t>
        <a:bodyPr/>
        <a:lstStyle/>
        <a:p>
          <a:endParaRPr lang="fr-FR"/>
        </a:p>
      </dgm:t>
    </dgm:pt>
    <dgm:pt modelId="{F7BEC575-2402-480B-8677-E9F0121A3301}" type="pres">
      <dgm:prSet presAssocID="{08165A38-D0FC-4921-A084-545A83397ABB}" presName="Childtext1" presStyleLbl="revTx" presStyleIdx="0" presStyleCnt="3">
        <dgm:presLayoutVars>
          <dgm:chMax val="0"/>
          <dgm:chPref val="0"/>
          <dgm:bulletEnabled val="1"/>
        </dgm:presLayoutVars>
      </dgm:prSet>
      <dgm:spPr/>
      <dgm:t>
        <a:bodyPr/>
        <a:lstStyle/>
        <a:p>
          <a:endParaRPr lang="fr-FR"/>
        </a:p>
      </dgm:t>
    </dgm:pt>
    <dgm:pt modelId="{F750924E-98C8-4381-A64F-2D958F3FF66F}" type="pres">
      <dgm:prSet presAssocID="{08165A38-D0FC-4921-A084-545A83397ABB}" presName="BalanceSpacing" presStyleCnt="0"/>
      <dgm:spPr/>
    </dgm:pt>
    <dgm:pt modelId="{A626B069-FA82-42C2-AFCD-B62C2F66DEBE}" type="pres">
      <dgm:prSet presAssocID="{08165A38-D0FC-4921-A084-545A83397ABB}" presName="BalanceSpacing1" presStyleCnt="0"/>
      <dgm:spPr/>
    </dgm:pt>
    <dgm:pt modelId="{F215E2F6-F943-4E6F-8A79-5D77E5C633C7}" type="pres">
      <dgm:prSet presAssocID="{C373ABB5-AA21-4F51-A0FF-422976043FA8}" presName="Accent1Text" presStyleLbl="node1" presStyleIdx="1" presStyleCnt="6" custLinFactNeighborX="1641" custLinFactNeighborY="-21653"/>
      <dgm:spPr/>
      <dgm:t>
        <a:bodyPr/>
        <a:lstStyle/>
        <a:p>
          <a:endParaRPr lang="fr-FR"/>
        </a:p>
      </dgm:t>
    </dgm:pt>
    <dgm:pt modelId="{0A6FE371-3B21-4BBF-870A-61EA1E92B82D}" type="pres">
      <dgm:prSet presAssocID="{C373ABB5-AA21-4F51-A0FF-422976043FA8}" presName="spaceBetweenRectangles" presStyleCnt="0"/>
      <dgm:spPr/>
    </dgm:pt>
    <dgm:pt modelId="{AABC7EE7-06AA-41CE-B659-77C765C2184F}" type="pres">
      <dgm:prSet presAssocID="{1854CD8D-A312-4A04-83B6-E1E517A33E7E}" presName="composite" presStyleCnt="0"/>
      <dgm:spPr/>
    </dgm:pt>
    <dgm:pt modelId="{47F7B560-981E-4E1D-8C4B-F6FD00A43F69}" type="pres">
      <dgm:prSet presAssocID="{1854CD8D-A312-4A04-83B6-E1E517A33E7E}" presName="Parent1" presStyleLbl="node1" presStyleIdx="2" presStyleCnt="6" custScaleX="130412" custScaleY="109413">
        <dgm:presLayoutVars>
          <dgm:chMax val="1"/>
          <dgm:chPref val="1"/>
          <dgm:bulletEnabled val="1"/>
        </dgm:presLayoutVars>
      </dgm:prSet>
      <dgm:spPr/>
      <dgm:t>
        <a:bodyPr/>
        <a:lstStyle/>
        <a:p>
          <a:endParaRPr lang="fr-FR"/>
        </a:p>
      </dgm:t>
    </dgm:pt>
    <dgm:pt modelId="{6BE8D9D8-F6F6-42FB-954D-007567CAB017}" type="pres">
      <dgm:prSet presAssocID="{1854CD8D-A312-4A04-83B6-E1E517A33E7E}" presName="Childtext1" presStyleLbl="revTx" presStyleIdx="1" presStyleCnt="3">
        <dgm:presLayoutVars>
          <dgm:chMax val="0"/>
          <dgm:chPref val="0"/>
          <dgm:bulletEnabled val="1"/>
        </dgm:presLayoutVars>
      </dgm:prSet>
      <dgm:spPr/>
      <dgm:t>
        <a:bodyPr/>
        <a:lstStyle/>
        <a:p>
          <a:endParaRPr lang="fr-FR"/>
        </a:p>
      </dgm:t>
    </dgm:pt>
    <dgm:pt modelId="{5F875560-8AF0-4C8B-8F95-8158449610F1}" type="pres">
      <dgm:prSet presAssocID="{1854CD8D-A312-4A04-83B6-E1E517A33E7E}" presName="BalanceSpacing" presStyleCnt="0"/>
      <dgm:spPr/>
    </dgm:pt>
    <dgm:pt modelId="{CA79AF61-4AE5-4278-8EDA-0CC7DC0212E4}" type="pres">
      <dgm:prSet presAssocID="{1854CD8D-A312-4A04-83B6-E1E517A33E7E}" presName="BalanceSpacing1" presStyleCnt="0"/>
      <dgm:spPr/>
    </dgm:pt>
    <dgm:pt modelId="{2C491F35-1B8F-4EBE-B0C1-379F97F1C682}" type="pres">
      <dgm:prSet presAssocID="{2B250200-99FD-4B62-BAD0-7F6850C42B55}" presName="Accent1Text" presStyleLbl="node1" presStyleIdx="3" presStyleCnt="6" custLinFactNeighborX="10610" custLinFactNeighborY="-264"/>
      <dgm:spPr/>
      <dgm:t>
        <a:bodyPr/>
        <a:lstStyle/>
        <a:p>
          <a:endParaRPr lang="fr-FR"/>
        </a:p>
      </dgm:t>
    </dgm:pt>
    <dgm:pt modelId="{F7BFE5E0-FD89-47CB-A5AB-6898F12A37D9}" type="pres">
      <dgm:prSet presAssocID="{2B250200-99FD-4B62-BAD0-7F6850C42B55}" presName="spaceBetweenRectangles" presStyleCnt="0"/>
      <dgm:spPr/>
    </dgm:pt>
    <dgm:pt modelId="{E34E6B11-E934-4A99-B0F7-F0FB0C651ADE}" type="pres">
      <dgm:prSet presAssocID="{9CA75EA4-5C31-4DD2-B733-E4BFAD7ACC47}" presName="composite" presStyleCnt="0"/>
      <dgm:spPr/>
    </dgm:pt>
    <dgm:pt modelId="{D153F417-C14E-4EF1-AE23-10EB15D34CF1}" type="pres">
      <dgm:prSet presAssocID="{9CA75EA4-5C31-4DD2-B733-E4BFAD7ACC47}" presName="Parent1" presStyleLbl="node1" presStyleIdx="4" presStyleCnt="6" custScaleX="133263" custScaleY="100805" custLinFactNeighborX="18052" custLinFactNeighborY="18220">
        <dgm:presLayoutVars>
          <dgm:chMax val="1"/>
          <dgm:chPref val="1"/>
          <dgm:bulletEnabled val="1"/>
        </dgm:presLayoutVars>
      </dgm:prSet>
      <dgm:spPr/>
      <dgm:t>
        <a:bodyPr/>
        <a:lstStyle/>
        <a:p>
          <a:endParaRPr lang="fr-FR"/>
        </a:p>
      </dgm:t>
    </dgm:pt>
    <dgm:pt modelId="{5F28A610-D29D-4F70-BD3B-20A6E736FDB3}" type="pres">
      <dgm:prSet presAssocID="{9CA75EA4-5C31-4DD2-B733-E4BFAD7ACC47}" presName="Childtext1" presStyleLbl="revTx" presStyleIdx="2" presStyleCnt="3">
        <dgm:presLayoutVars>
          <dgm:chMax val="0"/>
          <dgm:chPref val="0"/>
          <dgm:bulletEnabled val="1"/>
        </dgm:presLayoutVars>
      </dgm:prSet>
      <dgm:spPr/>
      <dgm:t>
        <a:bodyPr/>
        <a:lstStyle/>
        <a:p>
          <a:endParaRPr lang="fr-FR"/>
        </a:p>
      </dgm:t>
    </dgm:pt>
    <dgm:pt modelId="{974CC022-46B0-48F6-AEC8-ACE4A6944F8B}" type="pres">
      <dgm:prSet presAssocID="{9CA75EA4-5C31-4DD2-B733-E4BFAD7ACC47}" presName="BalanceSpacing" presStyleCnt="0"/>
      <dgm:spPr/>
    </dgm:pt>
    <dgm:pt modelId="{0E66E873-BC16-44B2-897E-AFA89B4DE46D}" type="pres">
      <dgm:prSet presAssocID="{9CA75EA4-5C31-4DD2-B733-E4BFAD7ACC47}" presName="BalanceSpacing1" presStyleCnt="0"/>
      <dgm:spPr/>
    </dgm:pt>
    <dgm:pt modelId="{806A8676-E9DF-4F4F-9781-B552A5D3A3B6}" type="pres">
      <dgm:prSet presAssocID="{8B792AB0-785D-4D7A-B023-D5A74B16064F}" presName="Accent1Text" presStyleLbl="node1" presStyleIdx="5" presStyleCnt="6" custLinFactNeighborX="6524" custLinFactNeighborY="20145"/>
      <dgm:spPr/>
      <dgm:t>
        <a:bodyPr/>
        <a:lstStyle/>
        <a:p>
          <a:endParaRPr lang="fr-FR"/>
        </a:p>
      </dgm:t>
    </dgm:pt>
  </dgm:ptLst>
  <dgm:cxnLst>
    <dgm:cxn modelId="{18C164DE-ACB2-4C2D-AF84-E32768C7DFCA}" type="presOf" srcId="{C373ABB5-AA21-4F51-A0FF-422976043FA8}" destId="{F215E2F6-F943-4E6F-8A79-5D77E5C633C7}" srcOrd="0" destOrd="0" presId="urn:microsoft.com/office/officeart/2008/layout/AlternatingHexagons"/>
    <dgm:cxn modelId="{D982444A-F93F-4468-9F6D-08D4945BD453}" srcId="{36DB7A81-0F24-4104-8035-F01EAE429FF5}" destId="{08165A38-D0FC-4921-A084-545A83397ABB}" srcOrd="0" destOrd="0" parTransId="{0B110EA3-5652-4EF7-B0B4-98CFB9915025}" sibTransId="{C373ABB5-AA21-4F51-A0FF-422976043FA8}"/>
    <dgm:cxn modelId="{B45CC15E-15CA-4830-B4C8-11EDF017ABD2}" type="presOf" srcId="{9CA75EA4-5C31-4DD2-B733-E4BFAD7ACC47}" destId="{D153F417-C14E-4EF1-AE23-10EB15D34CF1}" srcOrd="0" destOrd="0" presId="urn:microsoft.com/office/officeart/2008/layout/AlternatingHexagons"/>
    <dgm:cxn modelId="{D50C7C47-31C6-4592-8D61-438DD94E3A19}" type="presOf" srcId="{36DB7A81-0F24-4104-8035-F01EAE429FF5}" destId="{064F32C0-574B-4DD5-BC41-A8A518A19695}" srcOrd="0" destOrd="0" presId="urn:microsoft.com/office/officeart/2008/layout/AlternatingHexagons"/>
    <dgm:cxn modelId="{FD400CB4-CF7F-4A59-BDB1-2432822D0252}" srcId="{36DB7A81-0F24-4104-8035-F01EAE429FF5}" destId="{9CA75EA4-5C31-4DD2-B733-E4BFAD7ACC47}" srcOrd="2" destOrd="0" parTransId="{42586A02-9F25-401D-A466-18529B1545EE}" sibTransId="{8B792AB0-785D-4D7A-B023-D5A74B16064F}"/>
    <dgm:cxn modelId="{18107384-AE99-4C63-B5D2-3CE8473ADD2E}" srcId="{36DB7A81-0F24-4104-8035-F01EAE429FF5}" destId="{1854CD8D-A312-4A04-83B6-E1E517A33E7E}" srcOrd="1" destOrd="0" parTransId="{8AA59D87-3510-44DE-97F5-F28E97EEE872}" sibTransId="{2B250200-99FD-4B62-BAD0-7F6850C42B55}"/>
    <dgm:cxn modelId="{B8F75CE5-F933-4C41-A963-80605BF271FC}" type="presOf" srcId="{2B250200-99FD-4B62-BAD0-7F6850C42B55}" destId="{2C491F35-1B8F-4EBE-B0C1-379F97F1C682}" srcOrd="0" destOrd="0" presId="urn:microsoft.com/office/officeart/2008/layout/AlternatingHexagons"/>
    <dgm:cxn modelId="{D67AF549-AE42-4303-9B55-0AA77A2231B8}" type="presOf" srcId="{8B792AB0-785D-4D7A-B023-D5A74B16064F}" destId="{806A8676-E9DF-4F4F-9781-B552A5D3A3B6}" srcOrd="0" destOrd="0" presId="urn:microsoft.com/office/officeart/2008/layout/AlternatingHexagons"/>
    <dgm:cxn modelId="{6579F751-C31C-4792-BEB7-0FC0B2742CF1}" type="presOf" srcId="{1854CD8D-A312-4A04-83B6-E1E517A33E7E}" destId="{47F7B560-981E-4E1D-8C4B-F6FD00A43F69}" srcOrd="0" destOrd="0" presId="urn:microsoft.com/office/officeart/2008/layout/AlternatingHexagons"/>
    <dgm:cxn modelId="{964A1FBE-366B-4E20-98D6-2F27C9554C35}" type="presOf" srcId="{08165A38-D0FC-4921-A084-545A83397ABB}" destId="{D984FD38-3DAD-4A6F-B533-53EED8C483BF}" srcOrd="0" destOrd="0" presId="urn:microsoft.com/office/officeart/2008/layout/AlternatingHexagons"/>
    <dgm:cxn modelId="{5E37B4B8-E3C9-4731-AC2D-809047747B23}" type="presParOf" srcId="{064F32C0-574B-4DD5-BC41-A8A518A19695}" destId="{B4B9C049-B703-4646-9449-7F3410E05303}" srcOrd="0" destOrd="0" presId="urn:microsoft.com/office/officeart/2008/layout/AlternatingHexagons"/>
    <dgm:cxn modelId="{A9099265-3391-4E95-B894-AE957BEE9292}" type="presParOf" srcId="{B4B9C049-B703-4646-9449-7F3410E05303}" destId="{D984FD38-3DAD-4A6F-B533-53EED8C483BF}" srcOrd="0" destOrd="0" presId="urn:microsoft.com/office/officeart/2008/layout/AlternatingHexagons"/>
    <dgm:cxn modelId="{C418E6F5-2992-4970-86AB-EB0B1CFC8ECA}" type="presParOf" srcId="{B4B9C049-B703-4646-9449-7F3410E05303}" destId="{F7BEC575-2402-480B-8677-E9F0121A3301}" srcOrd="1" destOrd="0" presId="urn:microsoft.com/office/officeart/2008/layout/AlternatingHexagons"/>
    <dgm:cxn modelId="{57AE8FA8-4CE3-421B-AD03-B6873A6487C6}" type="presParOf" srcId="{B4B9C049-B703-4646-9449-7F3410E05303}" destId="{F750924E-98C8-4381-A64F-2D958F3FF66F}" srcOrd="2" destOrd="0" presId="urn:microsoft.com/office/officeart/2008/layout/AlternatingHexagons"/>
    <dgm:cxn modelId="{E918944C-E035-40B0-B378-F938EC80D042}" type="presParOf" srcId="{B4B9C049-B703-4646-9449-7F3410E05303}" destId="{A626B069-FA82-42C2-AFCD-B62C2F66DEBE}" srcOrd="3" destOrd="0" presId="urn:microsoft.com/office/officeart/2008/layout/AlternatingHexagons"/>
    <dgm:cxn modelId="{37479737-B824-44FD-B929-055792AECFE2}" type="presParOf" srcId="{B4B9C049-B703-4646-9449-7F3410E05303}" destId="{F215E2F6-F943-4E6F-8A79-5D77E5C633C7}" srcOrd="4" destOrd="0" presId="urn:microsoft.com/office/officeart/2008/layout/AlternatingHexagons"/>
    <dgm:cxn modelId="{A1D00374-F341-4092-BEBB-271FB1C3747B}" type="presParOf" srcId="{064F32C0-574B-4DD5-BC41-A8A518A19695}" destId="{0A6FE371-3B21-4BBF-870A-61EA1E92B82D}" srcOrd="1" destOrd="0" presId="urn:microsoft.com/office/officeart/2008/layout/AlternatingHexagons"/>
    <dgm:cxn modelId="{2409477A-3BBA-44CA-86A2-68C597752103}" type="presParOf" srcId="{064F32C0-574B-4DD5-BC41-A8A518A19695}" destId="{AABC7EE7-06AA-41CE-B659-77C765C2184F}" srcOrd="2" destOrd="0" presId="urn:microsoft.com/office/officeart/2008/layout/AlternatingHexagons"/>
    <dgm:cxn modelId="{AF2881B1-2D91-49BB-8EF5-C85F9E2EB1A4}" type="presParOf" srcId="{AABC7EE7-06AA-41CE-B659-77C765C2184F}" destId="{47F7B560-981E-4E1D-8C4B-F6FD00A43F69}" srcOrd="0" destOrd="0" presId="urn:microsoft.com/office/officeart/2008/layout/AlternatingHexagons"/>
    <dgm:cxn modelId="{2739790F-D0EB-446F-810C-DB8DC1EF9663}" type="presParOf" srcId="{AABC7EE7-06AA-41CE-B659-77C765C2184F}" destId="{6BE8D9D8-F6F6-42FB-954D-007567CAB017}" srcOrd="1" destOrd="0" presId="urn:microsoft.com/office/officeart/2008/layout/AlternatingHexagons"/>
    <dgm:cxn modelId="{99C24ADA-5FAA-407A-B6AA-04942465222A}" type="presParOf" srcId="{AABC7EE7-06AA-41CE-B659-77C765C2184F}" destId="{5F875560-8AF0-4C8B-8F95-8158449610F1}" srcOrd="2" destOrd="0" presId="urn:microsoft.com/office/officeart/2008/layout/AlternatingHexagons"/>
    <dgm:cxn modelId="{B7263E3D-8B05-49FE-9005-ADC4435A1F2B}" type="presParOf" srcId="{AABC7EE7-06AA-41CE-B659-77C765C2184F}" destId="{CA79AF61-4AE5-4278-8EDA-0CC7DC0212E4}" srcOrd="3" destOrd="0" presId="urn:microsoft.com/office/officeart/2008/layout/AlternatingHexagons"/>
    <dgm:cxn modelId="{A17C9921-184A-469B-8452-6231D4CA3A52}" type="presParOf" srcId="{AABC7EE7-06AA-41CE-B659-77C765C2184F}" destId="{2C491F35-1B8F-4EBE-B0C1-379F97F1C682}" srcOrd="4" destOrd="0" presId="urn:microsoft.com/office/officeart/2008/layout/AlternatingHexagons"/>
    <dgm:cxn modelId="{30D248F6-45F1-4B66-9792-36FB4A4F509E}" type="presParOf" srcId="{064F32C0-574B-4DD5-BC41-A8A518A19695}" destId="{F7BFE5E0-FD89-47CB-A5AB-6898F12A37D9}" srcOrd="3" destOrd="0" presId="urn:microsoft.com/office/officeart/2008/layout/AlternatingHexagons"/>
    <dgm:cxn modelId="{9075206B-290A-45DE-A49F-0858D582E121}" type="presParOf" srcId="{064F32C0-574B-4DD5-BC41-A8A518A19695}" destId="{E34E6B11-E934-4A99-B0F7-F0FB0C651ADE}" srcOrd="4" destOrd="0" presId="urn:microsoft.com/office/officeart/2008/layout/AlternatingHexagons"/>
    <dgm:cxn modelId="{CC9C7C00-7D55-4DCD-9D46-70F5A46A9D95}" type="presParOf" srcId="{E34E6B11-E934-4A99-B0F7-F0FB0C651ADE}" destId="{D153F417-C14E-4EF1-AE23-10EB15D34CF1}" srcOrd="0" destOrd="0" presId="urn:microsoft.com/office/officeart/2008/layout/AlternatingHexagons"/>
    <dgm:cxn modelId="{0787A7DA-451A-4143-ADBC-38873CFA576E}" type="presParOf" srcId="{E34E6B11-E934-4A99-B0F7-F0FB0C651ADE}" destId="{5F28A610-D29D-4F70-BD3B-20A6E736FDB3}" srcOrd="1" destOrd="0" presId="urn:microsoft.com/office/officeart/2008/layout/AlternatingHexagons"/>
    <dgm:cxn modelId="{7957F1F5-AA23-421B-841A-24CE66C6CC2F}" type="presParOf" srcId="{E34E6B11-E934-4A99-B0F7-F0FB0C651ADE}" destId="{974CC022-46B0-48F6-AEC8-ACE4A6944F8B}" srcOrd="2" destOrd="0" presId="urn:microsoft.com/office/officeart/2008/layout/AlternatingHexagons"/>
    <dgm:cxn modelId="{45BD0DB4-33D1-4246-A1E8-9FF3BB1C2F39}" type="presParOf" srcId="{E34E6B11-E934-4A99-B0F7-F0FB0C651ADE}" destId="{0E66E873-BC16-44B2-897E-AFA89B4DE46D}" srcOrd="3" destOrd="0" presId="urn:microsoft.com/office/officeart/2008/layout/AlternatingHexagons"/>
    <dgm:cxn modelId="{87C61E4E-8BBF-4122-B82A-CF8CED9D5C45}" type="presParOf" srcId="{E34E6B11-E934-4A99-B0F7-F0FB0C651ADE}" destId="{806A8676-E9DF-4F4F-9781-B552A5D3A3B6}" srcOrd="4" destOrd="0" presId="urn:microsoft.com/office/officeart/2008/layout/AlternatingHexagon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868E49-A88C-4413-B0B4-E5913253F9F9}"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fr-FR"/>
        </a:p>
      </dgm:t>
    </dgm:pt>
    <dgm:pt modelId="{4B51F8FD-7AA9-44BF-8088-151A29C2005F}">
      <dgm:prSet phldrT="[Texte]"/>
      <dgm:spPr>
        <a:solidFill>
          <a:schemeClr val="accent3">
            <a:lumMod val="50000"/>
          </a:schemeClr>
        </a:solidFill>
      </dgm:spPr>
      <dgm:t>
        <a:bodyPr/>
        <a:lstStyle/>
        <a:p>
          <a:r>
            <a:rPr lang="fr-FR" dirty="0" smtClean="0"/>
            <a:t>Epargnes</a:t>
          </a:r>
          <a:endParaRPr lang="fr-FR" dirty="0"/>
        </a:p>
      </dgm:t>
    </dgm:pt>
    <dgm:pt modelId="{96E3C240-871E-4251-9295-F1497454F42F}" type="parTrans" cxnId="{6794665E-2AA6-4BD9-9CAE-9F784DD215AE}">
      <dgm:prSet/>
      <dgm:spPr/>
      <dgm:t>
        <a:bodyPr/>
        <a:lstStyle/>
        <a:p>
          <a:endParaRPr lang="fr-FR"/>
        </a:p>
      </dgm:t>
    </dgm:pt>
    <dgm:pt modelId="{577CFF43-69A9-4DE0-9F18-4CDBAABE6DAA}" type="sibTrans" cxnId="{6794665E-2AA6-4BD9-9CAE-9F784DD215AE}">
      <dgm:prSet/>
      <dgm:spPr/>
      <dgm:t>
        <a:bodyPr/>
        <a:lstStyle/>
        <a:p>
          <a:endParaRPr lang="fr-FR"/>
        </a:p>
      </dgm:t>
    </dgm:pt>
    <dgm:pt modelId="{6FC272DC-D214-42CE-B1D6-8F0F59772241}">
      <dgm:prSet phldrT="[Texte]" custT="1"/>
      <dgm:spPr/>
      <dgm:t>
        <a:bodyPr/>
        <a:lstStyle/>
        <a:p>
          <a:r>
            <a:rPr lang="fr-FR" sz="1600" b="1" dirty="0" smtClean="0"/>
            <a:t>1-Permis d’amortir </a:t>
          </a:r>
          <a:r>
            <a:rPr lang="fr-FR" sz="1600" dirty="0" smtClean="0"/>
            <a:t>les effets du choc en finançant les dépenses exceptionnelles</a:t>
          </a:r>
          <a:endParaRPr lang="fr-FR" sz="1600" dirty="0"/>
        </a:p>
      </dgm:t>
    </dgm:pt>
    <dgm:pt modelId="{D8068C6B-22D5-4F55-970F-C1D5E01BF364}" type="parTrans" cxnId="{1FE98469-4056-471D-A828-D45FB054D75A}">
      <dgm:prSet/>
      <dgm:spPr/>
      <dgm:t>
        <a:bodyPr/>
        <a:lstStyle/>
        <a:p>
          <a:endParaRPr lang="fr-FR"/>
        </a:p>
      </dgm:t>
    </dgm:pt>
    <dgm:pt modelId="{E61EAC96-43E2-45ED-A9A6-80D8A4006C94}" type="sibTrans" cxnId="{1FE98469-4056-471D-A828-D45FB054D75A}">
      <dgm:prSet/>
      <dgm:spPr/>
      <dgm:t>
        <a:bodyPr/>
        <a:lstStyle/>
        <a:p>
          <a:endParaRPr lang="fr-FR"/>
        </a:p>
      </dgm:t>
    </dgm:pt>
    <dgm:pt modelId="{60F33E38-5C6E-4CC7-A347-8A54DA24D213}">
      <dgm:prSet phldrT="[Texte]"/>
      <dgm:spPr>
        <a:solidFill>
          <a:schemeClr val="accent6">
            <a:lumMod val="50000"/>
          </a:schemeClr>
        </a:solidFill>
      </dgm:spPr>
      <dgm:t>
        <a:bodyPr/>
        <a:lstStyle/>
        <a:p>
          <a:r>
            <a:rPr lang="fr-FR" dirty="0" smtClean="0"/>
            <a:t>Prêts</a:t>
          </a:r>
          <a:endParaRPr lang="fr-FR" dirty="0"/>
        </a:p>
      </dgm:t>
    </dgm:pt>
    <dgm:pt modelId="{331D258B-1481-4322-9533-6F1E0793FD0C}" type="parTrans" cxnId="{C36969EF-DDDA-4D41-81D9-D46B00A264EC}">
      <dgm:prSet/>
      <dgm:spPr/>
      <dgm:t>
        <a:bodyPr/>
        <a:lstStyle/>
        <a:p>
          <a:endParaRPr lang="fr-FR"/>
        </a:p>
      </dgm:t>
    </dgm:pt>
    <dgm:pt modelId="{467DB6D3-D6E3-46E7-9E4A-5D1EFE05B4A5}" type="sibTrans" cxnId="{C36969EF-DDDA-4D41-81D9-D46B00A264EC}">
      <dgm:prSet/>
      <dgm:spPr/>
      <dgm:t>
        <a:bodyPr/>
        <a:lstStyle/>
        <a:p>
          <a:endParaRPr lang="fr-FR"/>
        </a:p>
      </dgm:t>
    </dgm:pt>
    <dgm:pt modelId="{18FED6CC-A593-4819-9EDC-D1F89943A2F8}">
      <dgm:prSet phldrT="[Texte]" custT="1"/>
      <dgm:spPr/>
      <dgm:t>
        <a:bodyPr/>
        <a:lstStyle/>
        <a:p>
          <a:r>
            <a:rPr lang="fr-FR" sz="1600" b="1" dirty="0" smtClean="0"/>
            <a:t>2-Servir de recours </a:t>
          </a:r>
          <a:r>
            <a:rPr lang="fr-FR" sz="1600" dirty="0" smtClean="0"/>
            <a:t>si emprunt insuffisant</a:t>
          </a:r>
          <a:endParaRPr lang="fr-FR" sz="1600" dirty="0"/>
        </a:p>
      </dgm:t>
    </dgm:pt>
    <dgm:pt modelId="{22CE5D5C-9DCF-46F1-A60D-1B28569B06EA}" type="parTrans" cxnId="{BF84C27C-E0CD-49A9-A143-BC9CBE8F08E2}">
      <dgm:prSet/>
      <dgm:spPr/>
      <dgm:t>
        <a:bodyPr/>
        <a:lstStyle/>
        <a:p>
          <a:endParaRPr lang="fr-FR"/>
        </a:p>
      </dgm:t>
    </dgm:pt>
    <dgm:pt modelId="{700D86A6-FE00-4306-94F0-2368E6491141}" type="sibTrans" cxnId="{BF84C27C-E0CD-49A9-A143-BC9CBE8F08E2}">
      <dgm:prSet/>
      <dgm:spPr/>
      <dgm:t>
        <a:bodyPr/>
        <a:lstStyle/>
        <a:p>
          <a:endParaRPr lang="fr-FR"/>
        </a:p>
      </dgm:t>
    </dgm:pt>
    <dgm:pt modelId="{733F9EE8-E955-4A1C-A2AE-13BF69B1C332}">
      <dgm:prSet phldrT="[Texte]" custT="1"/>
      <dgm:spPr/>
      <dgm:t>
        <a:bodyPr/>
        <a:lstStyle/>
        <a:p>
          <a:r>
            <a:rPr lang="fr-FR" sz="1600" b="1" dirty="0" smtClean="0"/>
            <a:t>3-Développer les moyens de subsistance </a:t>
          </a:r>
          <a:r>
            <a:rPr lang="fr-FR" sz="1600" dirty="0" smtClean="0"/>
            <a:t>(rendements croissants, diversifications sources de revenus)</a:t>
          </a:r>
          <a:endParaRPr lang="fr-FR" sz="1600" dirty="0"/>
        </a:p>
      </dgm:t>
    </dgm:pt>
    <dgm:pt modelId="{B3F26069-6A7F-4C1F-AD63-45694D0BF4CC}" type="parTrans" cxnId="{DE1EA042-B577-4F70-BF38-E0451FFCA956}">
      <dgm:prSet/>
      <dgm:spPr/>
      <dgm:t>
        <a:bodyPr/>
        <a:lstStyle/>
        <a:p>
          <a:endParaRPr lang="fr-FR"/>
        </a:p>
      </dgm:t>
    </dgm:pt>
    <dgm:pt modelId="{5DD65DF6-9F1D-465B-914F-DFC24EB21C0C}" type="sibTrans" cxnId="{DE1EA042-B577-4F70-BF38-E0451FFCA956}">
      <dgm:prSet/>
      <dgm:spPr/>
      <dgm:t>
        <a:bodyPr/>
        <a:lstStyle/>
        <a:p>
          <a:endParaRPr lang="fr-FR"/>
        </a:p>
      </dgm:t>
    </dgm:pt>
    <dgm:pt modelId="{CA1D1E4E-5818-4E02-90FA-53A520202704}" type="pres">
      <dgm:prSet presAssocID="{93868E49-A88C-4413-B0B4-E5913253F9F9}" presName="composite" presStyleCnt="0">
        <dgm:presLayoutVars>
          <dgm:chMax val="5"/>
          <dgm:dir/>
          <dgm:animLvl val="ctr"/>
          <dgm:resizeHandles val="exact"/>
        </dgm:presLayoutVars>
      </dgm:prSet>
      <dgm:spPr/>
      <dgm:t>
        <a:bodyPr/>
        <a:lstStyle/>
        <a:p>
          <a:endParaRPr lang="fr-FR"/>
        </a:p>
      </dgm:t>
    </dgm:pt>
    <dgm:pt modelId="{2D6764E2-CA36-43A0-830D-E8DE4B0B93C6}" type="pres">
      <dgm:prSet presAssocID="{93868E49-A88C-4413-B0B4-E5913253F9F9}" presName="cycle" presStyleCnt="0"/>
      <dgm:spPr/>
    </dgm:pt>
    <dgm:pt modelId="{0379F6B2-9CE1-4450-891D-1E622B89351F}" type="pres">
      <dgm:prSet presAssocID="{93868E49-A88C-4413-B0B4-E5913253F9F9}" presName="centerShape" presStyleCnt="0"/>
      <dgm:spPr/>
    </dgm:pt>
    <dgm:pt modelId="{D4FA95FA-2198-483E-9377-0EE7B52821AC}" type="pres">
      <dgm:prSet presAssocID="{93868E49-A88C-4413-B0B4-E5913253F9F9}" presName="connSite" presStyleLbl="node1" presStyleIdx="0" presStyleCnt="3"/>
      <dgm:spPr/>
    </dgm:pt>
    <dgm:pt modelId="{D781D341-E424-4F84-B9BD-4B4D12AD48F9}" type="pres">
      <dgm:prSet presAssocID="{93868E49-A88C-4413-B0B4-E5913253F9F9}" presName="visible" presStyleLbl="node1" presStyleIdx="0" presStyleCnt="3" custScaleX="68401" custScaleY="70492"/>
      <dgm:spPr>
        <a:solidFill>
          <a:schemeClr val="accent5">
            <a:lumMod val="75000"/>
          </a:schemeClr>
        </a:solidFill>
      </dgm:spPr>
    </dgm:pt>
    <dgm:pt modelId="{54271887-F36B-49D4-AC27-299FCB954A87}" type="pres">
      <dgm:prSet presAssocID="{96E3C240-871E-4251-9295-F1497454F42F}" presName="Name25" presStyleLbl="parChTrans1D1" presStyleIdx="0" presStyleCnt="2"/>
      <dgm:spPr/>
      <dgm:t>
        <a:bodyPr/>
        <a:lstStyle/>
        <a:p>
          <a:endParaRPr lang="fr-FR"/>
        </a:p>
      </dgm:t>
    </dgm:pt>
    <dgm:pt modelId="{9050DC9E-4A32-446D-8CD7-1562F7E43B9E}" type="pres">
      <dgm:prSet presAssocID="{4B51F8FD-7AA9-44BF-8088-151A29C2005F}" presName="node" presStyleCnt="0"/>
      <dgm:spPr/>
    </dgm:pt>
    <dgm:pt modelId="{0CED55B5-5E58-4181-B4D9-0C0A37428108}" type="pres">
      <dgm:prSet presAssocID="{4B51F8FD-7AA9-44BF-8088-151A29C2005F}" presName="parentNode" presStyleLbl="node1" presStyleIdx="1" presStyleCnt="3" custLinFactNeighborX="4545" custLinFactNeighborY="-57090">
        <dgm:presLayoutVars>
          <dgm:chMax val="1"/>
          <dgm:bulletEnabled val="1"/>
        </dgm:presLayoutVars>
      </dgm:prSet>
      <dgm:spPr/>
      <dgm:t>
        <a:bodyPr/>
        <a:lstStyle/>
        <a:p>
          <a:endParaRPr lang="fr-FR"/>
        </a:p>
      </dgm:t>
    </dgm:pt>
    <dgm:pt modelId="{97C9B7AB-65CA-4AAC-AB78-EE6A977D1F06}" type="pres">
      <dgm:prSet presAssocID="{4B51F8FD-7AA9-44BF-8088-151A29C2005F}" presName="childNode" presStyleLbl="revTx" presStyleIdx="0" presStyleCnt="2">
        <dgm:presLayoutVars>
          <dgm:bulletEnabled val="1"/>
        </dgm:presLayoutVars>
      </dgm:prSet>
      <dgm:spPr/>
      <dgm:t>
        <a:bodyPr/>
        <a:lstStyle/>
        <a:p>
          <a:endParaRPr lang="fr-FR"/>
        </a:p>
      </dgm:t>
    </dgm:pt>
    <dgm:pt modelId="{0D4ACE34-1752-4244-A0A3-FF838ED03960}" type="pres">
      <dgm:prSet presAssocID="{331D258B-1481-4322-9533-6F1E0793FD0C}" presName="Name25" presStyleLbl="parChTrans1D1" presStyleIdx="1" presStyleCnt="2"/>
      <dgm:spPr/>
      <dgm:t>
        <a:bodyPr/>
        <a:lstStyle/>
        <a:p>
          <a:endParaRPr lang="fr-FR"/>
        </a:p>
      </dgm:t>
    </dgm:pt>
    <dgm:pt modelId="{22F7E44F-03A7-4E17-9F21-1484D3A203F1}" type="pres">
      <dgm:prSet presAssocID="{60F33E38-5C6E-4CC7-A347-8A54DA24D213}" presName="node" presStyleCnt="0"/>
      <dgm:spPr/>
    </dgm:pt>
    <dgm:pt modelId="{D61404D0-6DBC-4BD0-8F82-799CD1B35894}" type="pres">
      <dgm:prSet presAssocID="{60F33E38-5C6E-4CC7-A347-8A54DA24D213}" presName="parentNode" presStyleLbl="node1" presStyleIdx="2" presStyleCnt="3" custLinFactNeighborX="9683" custLinFactNeighborY="11423">
        <dgm:presLayoutVars>
          <dgm:chMax val="1"/>
          <dgm:bulletEnabled val="1"/>
        </dgm:presLayoutVars>
      </dgm:prSet>
      <dgm:spPr/>
      <dgm:t>
        <a:bodyPr/>
        <a:lstStyle/>
        <a:p>
          <a:endParaRPr lang="fr-FR"/>
        </a:p>
      </dgm:t>
    </dgm:pt>
    <dgm:pt modelId="{4B23A5DB-EA31-4558-899D-E0F0DE68D65A}" type="pres">
      <dgm:prSet presAssocID="{60F33E38-5C6E-4CC7-A347-8A54DA24D213}" presName="childNode" presStyleLbl="revTx" presStyleIdx="1" presStyleCnt="2">
        <dgm:presLayoutVars>
          <dgm:bulletEnabled val="1"/>
        </dgm:presLayoutVars>
      </dgm:prSet>
      <dgm:spPr/>
      <dgm:t>
        <a:bodyPr/>
        <a:lstStyle/>
        <a:p>
          <a:endParaRPr lang="fr-FR"/>
        </a:p>
      </dgm:t>
    </dgm:pt>
  </dgm:ptLst>
  <dgm:cxnLst>
    <dgm:cxn modelId="{6794665E-2AA6-4BD9-9CAE-9F784DD215AE}" srcId="{93868E49-A88C-4413-B0B4-E5913253F9F9}" destId="{4B51F8FD-7AA9-44BF-8088-151A29C2005F}" srcOrd="0" destOrd="0" parTransId="{96E3C240-871E-4251-9295-F1497454F42F}" sibTransId="{577CFF43-69A9-4DE0-9F18-4CDBAABE6DAA}"/>
    <dgm:cxn modelId="{EE2DC462-EC7E-4248-99B7-B8A9389E9545}" type="presOf" srcId="{96E3C240-871E-4251-9295-F1497454F42F}" destId="{54271887-F36B-49D4-AC27-299FCB954A87}" srcOrd="0" destOrd="0" presId="urn:microsoft.com/office/officeart/2005/8/layout/radial2"/>
    <dgm:cxn modelId="{C36969EF-DDDA-4D41-81D9-D46B00A264EC}" srcId="{93868E49-A88C-4413-B0B4-E5913253F9F9}" destId="{60F33E38-5C6E-4CC7-A347-8A54DA24D213}" srcOrd="1" destOrd="0" parTransId="{331D258B-1481-4322-9533-6F1E0793FD0C}" sibTransId="{467DB6D3-D6E3-46E7-9E4A-5D1EFE05B4A5}"/>
    <dgm:cxn modelId="{3AEB0DCA-BCF7-40B0-8446-77BBA8B80D91}" type="presOf" srcId="{4B51F8FD-7AA9-44BF-8088-151A29C2005F}" destId="{0CED55B5-5E58-4181-B4D9-0C0A37428108}" srcOrd="0" destOrd="0" presId="urn:microsoft.com/office/officeart/2005/8/layout/radial2"/>
    <dgm:cxn modelId="{1FE98469-4056-471D-A828-D45FB054D75A}" srcId="{4B51F8FD-7AA9-44BF-8088-151A29C2005F}" destId="{6FC272DC-D214-42CE-B1D6-8F0F59772241}" srcOrd="0" destOrd="0" parTransId="{D8068C6B-22D5-4F55-970F-C1D5E01BF364}" sibTransId="{E61EAC96-43E2-45ED-A9A6-80D8A4006C94}"/>
    <dgm:cxn modelId="{C92F339D-CE56-4E98-A03F-A73EA2587458}" type="presOf" srcId="{93868E49-A88C-4413-B0B4-E5913253F9F9}" destId="{CA1D1E4E-5818-4E02-90FA-53A520202704}" srcOrd="0" destOrd="0" presId="urn:microsoft.com/office/officeart/2005/8/layout/radial2"/>
    <dgm:cxn modelId="{576F5100-D1D1-4577-8531-DDA904B26CED}" type="presOf" srcId="{733F9EE8-E955-4A1C-A2AE-13BF69B1C332}" destId="{4B23A5DB-EA31-4558-899D-E0F0DE68D65A}" srcOrd="0" destOrd="1" presId="urn:microsoft.com/office/officeart/2005/8/layout/radial2"/>
    <dgm:cxn modelId="{DAA3462F-F095-4494-B9B6-6A92EA1F9FDB}" type="presOf" srcId="{18FED6CC-A593-4819-9EDC-D1F89943A2F8}" destId="{4B23A5DB-EA31-4558-899D-E0F0DE68D65A}" srcOrd="0" destOrd="0" presId="urn:microsoft.com/office/officeart/2005/8/layout/radial2"/>
    <dgm:cxn modelId="{17B9FF68-6299-45D0-8677-772EF53B3A99}" type="presOf" srcId="{6FC272DC-D214-42CE-B1D6-8F0F59772241}" destId="{97C9B7AB-65CA-4AAC-AB78-EE6A977D1F06}" srcOrd="0" destOrd="0" presId="urn:microsoft.com/office/officeart/2005/8/layout/radial2"/>
    <dgm:cxn modelId="{DE1EA042-B577-4F70-BF38-E0451FFCA956}" srcId="{60F33E38-5C6E-4CC7-A347-8A54DA24D213}" destId="{733F9EE8-E955-4A1C-A2AE-13BF69B1C332}" srcOrd="1" destOrd="0" parTransId="{B3F26069-6A7F-4C1F-AD63-45694D0BF4CC}" sibTransId="{5DD65DF6-9F1D-465B-914F-DFC24EB21C0C}"/>
    <dgm:cxn modelId="{BF84C27C-E0CD-49A9-A143-BC9CBE8F08E2}" srcId="{60F33E38-5C6E-4CC7-A347-8A54DA24D213}" destId="{18FED6CC-A593-4819-9EDC-D1F89943A2F8}" srcOrd="0" destOrd="0" parTransId="{22CE5D5C-9DCF-46F1-A60D-1B28569B06EA}" sibTransId="{700D86A6-FE00-4306-94F0-2368E6491141}"/>
    <dgm:cxn modelId="{6E8F1DB2-1418-49BD-9D5C-A63DBB6A706D}" type="presOf" srcId="{331D258B-1481-4322-9533-6F1E0793FD0C}" destId="{0D4ACE34-1752-4244-A0A3-FF838ED03960}" srcOrd="0" destOrd="0" presId="urn:microsoft.com/office/officeart/2005/8/layout/radial2"/>
    <dgm:cxn modelId="{0602B27A-7F88-416B-B016-C64706BE0CEC}" type="presOf" srcId="{60F33E38-5C6E-4CC7-A347-8A54DA24D213}" destId="{D61404D0-6DBC-4BD0-8F82-799CD1B35894}" srcOrd="0" destOrd="0" presId="urn:microsoft.com/office/officeart/2005/8/layout/radial2"/>
    <dgm:cxn modelId="{4F5D341A-C015-432E-8335-193DA0262997}" type="presParOf" srcId="{CA1D1E4E-5818-4E02-90FA-53A520202704}" destId="{2D6764E2-CA36-43A0-830D-E8DE4B0B93C6}" srcOrd="0" destOrd="0" presId="urn:microsoft.com/office/officeart/2005/8/layout/radial2"/>
    <dgm:cxn modelId="{7CCF3F8E-8CB0-46B8-AC10-592782CEBEBC}" type="presParOf" srcId="{2D6764E2-CA36-43A0-830D-E8DE4B0B93C6}" destId="{0379F6B2-9CE1-4450-891D-1E622B89351F}" srcOrd="0" destOrd="0" presId="urn:microsoft.com/office/officeart/2005/8/layout/radial2"/>
    <dgm:cxn modelId="{041F995C-71E4-4627-B1E9-DA8E106442BE}" type="presParOf" srcId="{0379F6B2-9CE1-4450-891D-1E622B89351F}" destId="{D4FA95FA-2198-483E-9377-0EE7B52821AC}" srcOrd="0" destOrd="0" presId="urn:microsoft.com/office/officeart/2005/8/layout/radial2"/>
    <dgm:cxn modelId="{CFF707AF-8D0D-4AAD-B951-96C016294C63}" type="presParOf" srcId="{0379F6B2-9CE1-4450-891D-1E622B89351F}" destId="{D781D341-E424-4F84-B9BD-4B4D12AD48F9}" srcOrd="1" destOrd="0" presId="urn:microsoft.com/office/officeart/2005/8/layout/radial2"/>
    <dgm:cxn modelId="{C34712C5-C10B-4062-B47C-4FFB51701370}" type="presParOf" srcId="{2D6764E2-CA36-43A0-830D-E8DE4B0B93C6}" destId="{54271887-F36B-49D4-AC27-299FCB954A87}" srcOrd="1" destOrd="0" presId="urn:microsoft.com/office/officeart/2005/8/layout/radial2"/>
    <dgm:cxn modelId="{20A341CF-7F5B-4DC7-BC7E-8E4030959E97}" type="presParOf" srcId="{2D6764E2-CA36-43A0-830D-E8DE4B0B93C6}" destId="{9050DC9E-4A32-446D-8CD7-1562F7E43B9E}" srcOrd="2" destOrd="0" presId="urn:microsoft.com/office/officeart/2005/8/layout/radial2"/>
    <dgm:cxn modelId="{90C4244A-0B6A-4E6E-8742-F280EDF12C44}" type="presParOf" srcId="{9050DC9E-4A32-446D-8CD7-1562F7E43B9E}" destId="{0CED55B5-5E58-4181-B4D9-0C0A37428108}" srcOrd="0" destOrd="0" presId="urn:microsoft.com/office/officeart/2005/8/layout/radial2"/>
    <dgm:cxn modelId="{16E78FC5-4302-4AE5-9C87-2DE3B0489B0C}" type="presParOf" srcId="{9050DC9E-4A32-446D-8CD7-1562F7E43B9E}" destId="{97C9B7AB-65CA-4AAC-AB78-EE6A977D1F06}" srcOrd="1" destOrd="0" presId="urn:microsoft.com/office/officeart/2005/8/layout/radial2"/>
    <dgm:cxn modelId="{970243C7-7274-408C-88E1-B14AEEBE65B8}" type="presParOf" srcId="{2D6764E2-CA36-43A0-830D-E8DE4B0B93C6}" destId="{0D4ACE34-1752-4244-A0A3-FF838ED03960}" srcOrd="3" destOrd="0" presId="urn:microsoft.com/office/officeart/2005/8/layout/radial2"/>
    <dgm:cxn modelId="{C6F1166A-FC0F-4B1B-9EB9-301EA9175C8F}" type="presParOf" srcId="{2D6764E2-CA36-43A0-830D-E8DE4B0B93C6}" destId="{22F7E44F-03A7-4E17-9F21-1484D3A203F1}" srcOrd="4" destOrd="0" presId="urn:microsoft.com/office/officeart/2005/8/layout/radial2"/>
    <dgm:cxn modelId="{7C9FD46E-4755-45D5-95A6-C785E29FD414}" type="presParOf" srcId="{22F7E44F-03A7-4E17-9F21-1484D3A203F1}" destId="{D61404D0-6DBC-4BD0-8F82-799CD1B35894}" srcOrd="0" destOrd="0" presId="urn:microsoft.com/office/officeart/2005/8/layout/radial2"/>
    <dgm:cxn modelId="{7917AE7C-07BC-483A-9602-B6F553541366}" type="presParOf" srcId="{22F7E44F-03A7-4E17-9F21-1484D3A203F1}" destId="{4B23A5DB-EA31-4558-899D-E0F0DE68D65A}"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C21A8-6979-462B-AB79-985FD911FAAF}">
      <dsp:nvSpPr>
        <dsp:cNvPr id="0" name=""/>
        <dsp:cNvSpPr/>
      </dsp:nvSpPr>
      <dsp:spPr>
        <a:xfrm>
          <a:off x="1618199" y="0"/>
          <a:ext cx="1945923" cy="1946219"/>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88EFDF-6775-4D58-AD01-5C501B2AD182}">
      <dsp:nvSpPr>
        <dsp:cNvPr id="0" name=""/>
        <dsp:cNvSpPr/>
      </dsp:nvSpPr>
      <dsp:spPr>
        <a:xfrm>
          <a:off x="2093133" y="575642"/>
          <a:ext cx="1081312" cy="540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solidFill>
            </a:rPr>
            <a:t>Règles</a:t>
          </a:r>
          <a:endParaRPr lang="fr-FR" sz="2000" b="1" kern="1200" dirty="0">
            <a:solidFill>
              <a:schemeClr val="tx1"/>
            </a:solidFill>
          </a:endParaRPr>
        </a:p>
      </dsp:txBody>
      <dsp:txXfrm>
        <a:off x="2093133" y="575642"/>
        <a:ext cx="1081312" cy="540526"/>
      </dsp:txXfrm>
    </dsp:sp>
    <dsp:sp modelId="{BEDEA63B-8CD7-40FA-870A-6CA820A3EB0A}">
      <dsp:nvSpPr>
        <dsp:cNvPr id="0" name=""/>
        <dsp:cNvSpPr/>
      </dsp:nvSpPr>
      <dsp:spPr>
        <a:xfrm>
          <a:off x="1077726" y="1118247"/>
          <a:ext cx="1945923" cy="1946219"/>
        </a:xfrm>
        <a:prstGeom prst="leftCircularArrow">
          <a:avLst>
            <a:gd name="adj1" fmla="val 10980"/>
            <a:gd name="adj2" fmla="val 1142322"/>
            <a:gd name="adj3" fmla="val 6300000"/>
            <a:gd name="adj4" fmla="val 18900000"/>
            <a:gd name="adj5" fmla="val 12500"/>
          </a:avLst>
        </a:prstGeom>
        <a:solidFill>
          <a:schemeClr val="accent4">
            <a:hueOff val="-5598875"/>
            <a:satOff val="2630"/>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2430F2-87BE-4174-A0F9-A4AD282ABDFC}">
      <dsp:nvSpPr>
        <dsp:cNvPr id="0" name=""/>
        <dsp:cNvSpPr/>
      </dsp:nvSpPr>
      <dsp:spPr>
        <a:xfrm>
          <a:off x="1552473" y="1765599"/>
          <a:ext cx="1081312" cy="540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solidFill>
            </a:rPr>
            <a:t>Proximité</a:t>
          </a:r>
          <a:endParaRPr lang="fr-FR" sz="2000" b="1" kern="1200" dirty="0">
            <a:solidFill>
              <a:schemeClr val="tx1"/>
            </a:solidFill>
          </a:endParaRPr>
        </a:p>
      </dsp:txBody>
      <dsp:txXfrm>
        <a:off x="1552473" y="1765599"/>
        <a:ext cx="1081312" cy="540526"/>
      </dsp:txXfrm>
    </dsp:sp>
    <dsp:sp modelId="{14BD03CF-8D1B-4931-B0F5-2C5A4EB4E53C}">
      <dsp:nvSpPr>
        <dsp:cNvPr id="0" name=""/>
        <dsp:cNvSpPr/>
      </dsp:nvSpPr>
      <dsp:spPr>
        <a:xfrm>
          <a:off x="1792877" y="2370312"/>
          <a:ext cx="1671849" cy="1672520"/>
        </a:xfrm>
        <a:prstGeom prst="blockArc">
          <a:avLst>
            <a:gd name="adj1" fmla="val 13500000"/>
            <a:gd name="adj2" fmla="val 10800000"/>
            <a:gd name="adj3" fmla="val 12740"/>
          </a:avLst>
        </a:prstGeom>
        <a:solidFill>
          <a:schemeClr val="accent4">
            <a:hueOff val="-11197749"/>
            <a:satOff val="5260"/>
            <a:lumOff val="19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5C91B1-557A-4DE4-A56A-FE25DA6F2506}">
      <dsp:nvSpPr>
        <dsp:cNvPr id="0" name=""/>
        <dsp:cNvSpPr/>
      </dsp:nvSpPr>
      <dsp:spPr>
        <a:xfrm>
          <a:off x="2050870" y="2953693"/>
          <a:ext cx="1081312" cy="540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tx1"/>
              </a:solidFill>
            </a:rPr>
            <a:t>Facilité</a:t>
          </a:r>
          <a:endParaRPr lang="fr-FR" sz="2000" b="1" kern="1200" dirty="0">
            <a:solidFill>
              <a:schemeClr val="tx1"/>
            </a:solidFill>
          </a:endParaRPr>
        </a:p>
      </dsp:txBody>
      <dsp:txXfrm>
        <a:off x="2050870" y="2953693"/>
        <a:ext cx="1081312" cy="5405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5490C-4AB7-4D89-8EF6-3EE043CA5AAB}" type="datetimeFigureOut">
              <a:rPr lang="fr-FR" smtClean="0"/>
              <a:t>09/11/2022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04872B-71F5-4821-8C70-947770FC712D}" type="slidenum">
              <a:rPr lang="fr-FR" smtClean="0"/>
              <a:t>‹N°›</a:t>
            </a:fld>
            <a:endParaRPr lang="fr-FR"/>
          </a:p>
        </p:txBody>
      </p:sp>
    </p:spTree>
    <p:extLst>
      <p:ext uri="{BB962C8B-B14F-4D97-AF65-F5344CB8AC3E}">
        <p14:creationId xmlns:p14="http://schemas.microsoft.com/office/powerpoint/2010/main" val="442093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err="1" smtClean="0"/>
              <a:t>Mes</a:t>
            </a:r>
            <a:r>
              <a:rPr lang="en-US" baseline="0" dirty="0" smtClean="0"/>
              <a:t> dames et messieurs Bonjour,</a:t>
            </a:r>
          </a:p>
          <a:p>
            <a:r>
              <a:rPr lang="en-US" baseline="0" dirty="0" smtClean="0"/>
              <a:t>Je </a:t>
            </a:r>
            <a:r>
              <a:rPr lang="en-US" baseline="0" dirty="0" err="1" smtClean="0"/>
              <a:t>tiens</a:t>
            </a:r>
            <a:r>
              <a:rPr lang="en-US" baseline="0" dirty="0" smtClean="0"/>
              <a:t> à </a:t>
            </a:r>
            <a:r>
              <a:rPr lang="en-US" baseline="0" dirty="0" err="1" smtClean="0"/>
              <a:t>vous</a:t>
            </a:r>
            <a:r>
              <a:rPr lang="en-US" baseline="0" dirty="0" smtClean="0"/>
              <a:t> </a:t>
            </a:r>
            <a:r>
              <a:rPr lang="en-US" baseline="0" dirty="0" err="1" smtClean="0"/>
              <a:t>saluer</a:t>
            </a:r>
            <a:r>
              <a:rPr lang="en-US" baseline="0" dirty="0" smtClean="0"/>
              <a:t> </a:t>
            </a:r>
            <a:r>
              <a:rPr lang="en-US" baseline="0" dirty="0" err="1" smtClean="0"/>
              <a:t>également</a:t>
            </a:r>
            <a:r>
              <a:rPr lang="en-US" baseline="0" dirty="0" smtClean="0"/>
              <a:t> d’être </a:t>
            </a:r>
            <a:r>
              <a:rPr lang="en-US" baseline="0" dirty="0" err="1" smtClean="0"/>
              <a:t>présente</a:t>
            </a:r>
            <a:r>
              <a:rPr lang="en-US" baseline="0" dirty="0" smtClean="0"/>
              <a:t> </a:t>
            </a:r>
            <a:r>
              <a:rPr lang="en-US" baseline="0" dirty="0" err="1" smtClean="0"/>
              <a:t>en</a:t>
            </a:r>
            <a:r>
              <a:rPr lang="en-US" baseline="0" dirty="0" smtClean="0"/>
              <a:t> </a:t>
            </a:r>
            <a:r>
              <a:rPr lang="en-US" baseline="0" dirty="0" err="1" smtClean="0"/>
              <a:t>ce</a:t>
            </a:r>
            <a:r>
              <a:rPr lang="en-US" baseline="0" dirty="0" smtClean="0"/>
              <a:t> 2ème jour de la </a:t>
            </a:r>
            <a:r>
              <a:rPr lang="en-US" baseline="0" dirty="0" err="1" smtClean="0"/>
              <a:t>Colloque</a:t>
            </a:r>
            <a:r>
              <a:rPr lang="en-US" baseline="0" dirty="0" smtClean="0"/>
              <a:t> International sur La protection </a:t>
            </a:r>
            <a:r>
              <a:rPr lang="en-US" baseline="0" dirty="0" err="1" smtClean="0"/>
              <a:t>sociale</a:t>
            </a:r>
            <a:endParaRPr lang="en-US" baseline="0" dirty="0" smtClean="0"/>
          </a:p>
          <a:p>
            <a:r>
              <a:rPr lang="en-US" baseline="0" dirty="0" smtClean="0"/>
              <a:t>Je me </a:t>
            </a:r>
            <a:r>
              <a:rPr lang="en-US" baseline="0" dirty="0" err="1" smtClean="0"/>
              <a:t>présente</a:t>
            </a:r>
            <a:r>
              <a:rPr lang="en-US" baseline="0" dirty="0" smtClean="0"/>
              <a:t>, je </a:t>
            </a:r>
            <a:r>
              <a:rPr lang="en-US" baseline="0" dirty="0" err="1" smtClean="0"/>
              <a:t>suis</a:t>
            </a:r>
            <a:r>
              <a:rPr lang="en-US" baseline="0" dirty="0" smtClean="0"/>
              <a:t> </a:t>
            </a:r>
            <a:r>
              <a:rPr lang="en-US" baseline="0" dirty="0" err="1" smtClean="0"/>
              <a:t>Rakotosolofo</a:t>
            </a:r>
            <a:r>
              <a:rPr lang="en-US" baseline="0" dirty="0" smtClean="0"/>
              <a:t> </a:t>
            </a:r>
            <a:r>
              <a:rPr lang="en-US" baseline="0" dirty="0" err="1" smtClean="0"/>
              <a:t>Ny</a:t>
            </a:r>
            <a:r>
              <a:rPr lang="en-US" baseline="0" dirty="0" smtClean="0"/>
              <a:t> </a:t>
            </a:r>
            <a:r>
              <a:rPr lang="en-US" baseline="0" dirty="0" err="1" smtClean="0"/>
              <a:t>Lanjaseheno</a:t>
            </a:r>
            <a:r>
              <a:rPr lang="en-US" baseline="0" dirty="0" smtClean="0"/>
              <a:t> </a:t>
            </a:r>
            <a:r>
              <a:rPr lang="en-US" baseline="0" dirty="0" err="1" smtClean="0"/>
              <a:t>Sitraka</a:t>
            </a:r>
            <a:r>
              <a:rPr lang="en-US" baseline="0" dirty="0" smtClean="0"/>
              <a:t>, </a:t>
            </a:r>
            <a:r>
              <a:rPr lang="en-US" baseline="0" dirty="0" err="1" smtClean="0"/>
              <a:t>dotorante</a:t>
            </a:r>
            <a:r>
              <a:rPr lang="en-US" baseline="0" dirty="0" smtClean="0"/>
              <a:t> </a:t>
            </a:r>
            <a:r>
              <a:rPr lang="en-US" baseline="0" dirty="0" err="1" smtClean="0"/>
              <a:t>en</a:t>
            </a:r>
            <a:r>
              <a:rPr lang="en-US" baseline="0" dirty="0" smtClean="0"/>
              <a:t> 1ère </a:t>
            </a:r>
            <a:r>
              <a:rPr lang="en-US" baseline="0" dirty="0" err="1" smtClean="0"/>
              <a:t>année</a:t>
            </a:r>
            <a:r>
              <a:rPr lang="en-US" baseline="0" dirty="0" smtClean="0"/>
              <a:t> de these à la </a:t>
            </a:r>
            <a:r>
              <a:rPr lang="en-US" baseline="0" dirty="0" err="1" smtClean="0"/>
              <a:t>Faculté</a:t>
            </a:r>
            <a:r>
              <a:rPr lang="en-US" baseline="0" dirty="0" smtClean="0"/>
              <a:t> EGS</a:t>
            </a:r>
          </a:p>
          <a:p>
            <a:r>
              <a:rPr lang="en-US" baseline="0" dirty="0" smtClean="0"/>
              <a:t>Je </a:t>
            </a:r>
            <a:r>
              <a:rPr lang="en-US" baseline="0" dirty="0" err="1" smtClean="0"/>
              <a:t>suis</a:t>
            </a:r>
            <a:r>
              <a:rPr lang="en-US" baseline="0" dirty="0" smtClean="0"/>
              <a:t> </a:t>
            </a:r>
            <a:r>
              <a:rPr lang="en-US" baseline="0" dirty="0" err="1" smtClean="0"/>
              <a:t>ici</a:t>
            </a:r>
            <a:r>
              <a:rPr lang="en-US" baseline="0" dirty="0" smtClean="0"/>
              <a:t> </a:t>
            </a:r>
            <a:r>
              <a:rPr lang="en-US" baseline="0" dirty="0" err="1" smtClean="0"/>
              <a:t>aujourd’hui</a:t>
            </a:r>
            <a:r>
              <a:rPr lang="en-US" baseline="0" dirty="0" smtClean="0"/>
              <a:t> pour </a:t>
            </a:r>
            <a:r>
              <a:rPr lang="en-US" baseline="0" dirty="0" err="1" smtClean="0"/>
              <a:t>vous</a:t>
            </a:r>
            <a:r>
              <a:rPr lang="en-US" baseline="0" dirty="0" smtClean="0"/>
              <a:t> presenter mon article intitule ……..</a:t>
            </a:r>
          </a:p>
          <a:p>
            <a:r>
              <a:rPr lang="en-US" baseline="0" dirty="0" smtClean="0"/>
              <a:t>10 min me </a:t>
            </a:r>
            <a:r>
              <a:rPr lang="en-US" baseline="0" dirty="0" err="1" smtClean="0"/>
              <a:t>sont</a:t>
            </a:r>
            <a:r>
              <a:rPr lang="en-US" baseline="0" dirty="0" smtClean="0"/>
              <a:t> </a:t>
            </a:r>
            <a:r>
              <a:rPr lang="en-US" baseline="0" dirty="0" err="1" smtClean="0"/>
              <a:t>données</a:t>
            </a:r>
            <a:r>
              <a:rPr lang="en-US" baseline="0" dirty="0" smtClean="0"/>
              <a:t> pour </a:t>
            </a:r>
            <a:r>
              <a:rPr lang="en-US" baseline="0" dirty="0" err="1" smtClean="0"/>
              <a:t>ce</a:t>
            </a:r>
            <a:r>
              <a:rPr lang="en-US" baseline="0" dirty="0" smtClean="0"/>
              <a:t> faire </a:t>
            </a:r>
            <a:r>
              <a:rPr lang="en-US" baseline="0" dirty="0" err="1" smtClean="0"/>
              <a:t>alors</a:t>
            </a:r>
            <a:r>
              <a:rPr lang="en-US" baseline="0" dirty="0" smtClean="0"/>
              <a:t> je </a:t>
            </a:r>
            <a:r>
              <a:rPr lang="en-US" baseline="0" dirty="0" err="1" smtClean="0"/>
              <a:t>vous</a:t>
            </a:r>
            <a:r>
              <a:rPr lang="en-US" baseline="0" dirty="0" smtClean="0"/>
              <a:t> </a:t>
            </a:r>
            <a:r>
              <a:rPr lang="en-US" baseline="0" dirty="0" err="1" smtClean="0"/>
              <a:t>demanderai</a:t>
            </a:r>
            <a:r>
              <a:rPr lang="en-US" baseline="0" dirty="0" smtClean="0"/>
              <a:t> de poser </a:t>
            </a:r>
            <a:r>
              <a:rPr lang="en-US" baseline="0" dirty="0" err="1" smtClean="0"/>
              <a:t>vos</a:t>
            </a:r>
            <a:r>
              <a:rPr lang="en-US" baseline="0" dirty="0" smtClean="0"/>
              <a:t> questions à la fin et de ne pas </a:t>
            </a:r>
            <a:r>
              <a:rPr lang="en-US" baseline="0" dirty="0" err="1" smtClean="0"/>
              <a:t>m’interrompre</a:t>
            </a:r>
            <a:r>
              <a:rPr lang="en-US" baseline="0" dirty="0" smtClean="0"/>
              <a:t> </a:t>
            </a:r>
            <a:r>
              <a:rPr lang="en-US" baseline="0" dirty="0" err="1" smtClean="0"/>
              <a:t>svp</a:t>
            </a:r>
            <a:endParaRPr lang="fr-FR" dirty="0"/>
          </a:p>
        </p:txBody>
      </p:sp>
      <p:sp>
        <p:nvSpPr>
          <p:cNvPr id="4" name="Espace réservé du numéro de diapositive 3"/>
          <p:cNvSpPr>
            <a:spLocks noGrp="1"/>
          </p:cNvSpPr>
          <p:nvPr>
            <p:ph type="sldNum" sz="quarter" idx="10"/>
          </p:nvPr>
        </p:nvSpPr>
        <p:spPr/>
        <p:txBody>
          <a:bodyPr/>
          <a:lstStyle/>
          <a:p>
            <a:fld id="{5404872B-71F5-4821-8C70-947770FC712D}" type="slidenum">
              <a:rPr lang="fr-FR" smtClean="0"/>
              <a:t>1</a:t>
            </a:fld>
            <a:endParaRPr lang="fr-FR"/>
          </a:p>
        </p:txBody>
      </p:sp>
    </p:spTree>
    <p:extLst>
      <p:ext uri="{BB962C8B-B14F-4D97-AF65-F5344CB8AC3E}">
        <p14:creationId xmlns:p14="http://schemas.microsoft.com/office/powerpoint/2010/main" val="3167044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Association de crédit; formes élaborées de tontines qui </a:t>
            </a:r>
            <a:r>
              <a:rPr lang="fr-FR" sz="1200" kern="1200" dirty="0" smtClean="0">
                <a:solidFill>
                  <a:schemeClr val="tx1"/>
                </a:solidFill>
                <a:effectLst/>
                <a:latin typeface="+mn-lt"/>
                <a:ea typeface="+mn-ea"/>
                <a:cs typeface="+mn-cs"/>
              </a:rPr>
              <a:t>La tontine peut aussi être assortie d’une caisse de prêts, alimentée par le premier versement qui n’est donc pas restitué aussitôt, ou par un versement complémentaire chaque fois. Il arrive aussi qu’une fraction seulement des cotisations soit reversée à chaque tour. Ces fonds, auxquels peuvent s’ajouter les intérêts de retard, payés par certains, sont prêtés pour quelques mois aux membres ou aux non-membres, à un taux d’intérêt qui avoisine les 10% par mois pour les premiers, de 15 à 20% pour les seconds. Les intérêts perçus sont répartis entre tous les membres à la fin du cycle. </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9B7B6A-EA42-485E-A72B-1F4609B09D4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1873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  </a:t>
            </a:r>
            <a:r>
              <a:rPr lang="fr-FR" dirty="0" err="1" smtClean="0"/>
              <a:t>Resultqts</a:t>
            </a:r>
            <a:r>
              <a:rPr lang="fr-FR" dirty="0" smtClean="0"/>
              <a:t> descriptifs et préliminaires</a:t>
            </a:r>
          </a:p>
          <a:p>
            <a:r>
              <a:rPr lang="fr-FR" dirty="0" smtClean="0"/>
              <a:t>AVANT: général (21,7%)/Association(20,29) APRES général (29,07%)/Association (64,36%)</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9B7B6A-EA42-485E-A72B-1F4609B09D4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018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mtClean="0"/>
              <a:t>Pour conclure,</a:t>
            </a:r>
            <a:r>
              <a:rPr lang="fr-FR" baseline="0" smtClean="0"/>
              <a:t> </a:t>
            </a:r>
            <a:endParaRPr lang="fr-FR"/>
          </a:p>
        </p:txBody>
      </p:sp>
      <p:sp>
        <p:nvSpPr>
          <p:cNvPr id="4" name="Espace réservé du numéro de diapositive 3"/>
          <p:cNvSpPr>
            <a:spLocks noGrp="1"/>
          </p:cNvSpPr>
          <p:nvPr>
            <p:ph type="sldNum" sz="quarter" idx="10"/>
          </p:nvPr>
        </p:nvSpPr>
        <p:spPr/>
        <p:txBody>
          <a:bodyPr/>
          <a:lstStyle/>
          <a:p>
            <a:fld id="{5404872B-71F5-4821-8C70-947770FC712D}" type="slidenum">
              <a:rPr lang="fr-FR" smtClean="0"/>
              <a:t>18</a:t>
            </a:fld>
            <a:endParaRPr lang="fr-FR"/>
          </a:p>
        </p:txBody>
      </p:sp>
    </p:spTree>
    <p:extLst>
      <p:ext uri="{BB962C8B-B14F-4D97-AF65-F5344CB8AC3E}">
        <p14:creationId xmlns:p14="http://schemas.microsoft.com/office/powerpoint/2010/main" val="127188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Avant </a:t>
            </a:r>
            <a:r>
              <a:rPr lang="fr-FR" baseline="0" dirty="0" smtClean="0"/>
              <a:t>les années 80 la protection sociale était considérée comme couteuse et </a:t>
            </a:r>
            <a:r>
              <a:rPr lang="fr-FR" baseline="0" dirty="0" err="1" smtClean="0"/>
              <a:t>inéfficace</a:t>
            </a:r>
            <a:r>
              <a:rPr lang="fr-FR" baseline="0" dirty="0" smtClean="0"/>
              <a:t> car elle ne bénéficiait qu’aux pays riches </a:t>
            </a:r>
            <a:r>
              <a:rPr lang="fr-FR" dirty="0" smtClean="0"/>
              <a:t> Dans les années</a:t>
            </a:r>
            <a:r>
              <a:rPr lang="fr-FR" baseline="0" dirty="0" smtClean="0"/>
              <a:t> 80, </a:t>
            </a:r>
            <a:r>
              <a:rPr lang="fr-FR" baseline="0" dirty="0" err="1" smtClean="0"/>
              <a:t>qprès</a:t>
            </a:r>
            <a:r>
              <a:rPr lang="fr-FR" baseline="0" dirty="0" smtClean="0"/>
              <a:t> l’application des politique d’ajustement économiques, le niveau de pauvreté était telle que</a:t>
            </a:r>
            <a:r>
              <a:rPr lang="fr-FR" dirty="0" smtClean="0"/>
              <a:t> les questions de développement se sont recentrées autour de la réduction de la pauvreté, il a été accepté que la notion de pauvreté dépasse le cadre monétaire s’articule également autour d’autres capitaux. D’où le regain d’intérêt sur les sujets comme l’éducation ou la santé. De même, une nouvelle approche de la protection sociale est née afin d’agir avant les effets de la pauvreté afin de réduire  la vulnérabilité,</a:t>
            </a:r>
            <a:r>
              <a:rPr lang="fr-FR" baseline="0" dirty="0" smtClean="0"/>
              <a:t> qui est </a:t>
            </a:r>
            <a:r>
              <a:rPr lang="fr-FR" dirty="0" smtClean="0"/>
              <a:t>le cadre théorique de </a:t>
            </a:r>
            <a:r>
              <a:rPr lang="fr-FR" i="1" dirty="0" smtClean="0"/>
              <a:t>la gestion du risque social</a:t>
            </a:r>
            <a:r>
              <a:rPr lang="fr-FR" dirty="0" smtClean="0"/>
              <a:t> qui s’appuie sur la compréhension que les pauvres sont les plus exposés aux risques et sont les moins capables d’y faire face ;</a:t>
            </a:r>
            <a:r>
              <a:rPr lang="fr-FR" i="1" dirty="0" smtClean="0"/>
              <a:t> « l’objectif de forte diminution, voire d’éradication, de la pauvreté et de la vulnérabilité, est maintenant considéré comme indissociable de la question de la marche vers l’universalisation de la protection</a:t>
            </a:r>
            <a:r>
              <a:rPr lang="fr-FR" dirty="0" smtClean="0"/>
              <a:t> ». </a:t>
            </a:r>
            <a:r>
              <a:rPr lang="fr-FR" dirty="0" err="1" smtClean="0"/>
              <a:t>Collombet</a:t>
            </a:r>
            <a:r>
              <a:rPr lang="fr-FR" dirty="0" smtClean="0"/>
              <a:t> Catherine, 2014, « </a:t>
            </a:r>
            <a:r>
              <a:rPr lang="fr-FR" i="1" dirty="0" smtClean="0"/>
              <a:t>La protection sociale dans le monde</a:t>
            </a:r>
            <a:r>
              <a:rPr lang="fr-FR" dirty="0" smtClean="0"/>
              <a:t> », Dans Revue Regards 2014/1 (n°45), Edition Cairn info, p 24</a:t>
            </a:r>
          </a:p>
          <a:p>
            <a:r>
              <a:rPr lang="fr-FR" dirty="0" smtClean="0"/>
              <a:t>(</a:t>
            </a:r>
            <a:r>
              <a:rPr lang="fr-FR" dirty="0" err="1" smtClean="0"/>
              <a:t>Lautier</a:t>
            </a:r>
            <a:r>
              <a:rPr lang="fr-FR" dirty="0" smtClean="0"/>
              <a:t> Bruno, 2013)</a:t>
            </a:r>
          </a:p>
          <a:p>
            <a:endParaRPr lang="fr-FR" dirty="0"/>
          </a:p>
        </p:txBody>
      </p:sp>
      <p:sp>
        <p:nvSpPr>
          <p:cNvPr id="4" name="Espace réservé du numéro de diapositive 3"/>
          <p:cNvSpPr>
            <a:spLocks noGrp="1"/>
          </p:cNvSpPr>
          <p:nvPr>
            <p:ph type="sldNum" sz="quarter" idx="10"/>
          </p:nvPr>
        </p:nvSpPr>
        <p:spPr/>
        <p:txBody>
          <a:bodyPr/>
          <a:lstStyle/>
          <a:p>
            <a:fld id="{5404872B-71F5-4821-8C70-947770FC712D}" type="slidenum">
              <a:rPr lang="fr-FR" smtClean="0"/>
              <a:t>2</a:t>
            </a:fld>
            <a:endParaRPr lang="fr-FR"/>
          </a:p>
        </p:txBody>
      </p:sp>
    </p:spTree>
    <p:extLst>
      <p:ext uri="{BB962C8B-B14F-4D97-AF65-F5344CB8AC3E}">
        <p14:creationId xmlns:p14="http://schemas.microsoft.com/office/powerpoint/2010/main" val="3796212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Il y a deux courants</a:t>
            </a:r>
            <a:r>
              <a:rPr lang="fr-FR" baseline="0" dirty="0" smtClean="0"/>
              <a:t> de la conception de la protection sociale</a:t>
            </a:r>
            <a:endParaRPr lang="fr-FR" dirty="0"/>
          </a:p>
        </p:txBody>
      </p:sp>
      <p:sp>
        <p:nvSpPr>
          <p:cNvPr id="4" name="Espace réservé du numéro de diapositive 3"/>
          <p:cNvSpPr>
            <a:spLocks noGrp="1"/>
          </p:cNvSpPr>
          <p:nvPr>
            <p:ph type="sldNum" sz="quarter" idx="10"/>
          </p:nvPr>
        </p:nvSpPr>
        <p:spPr/>
        <p:txBody>
          <a:bodyPr/>
          <a:lstStyle/>
          <a:p>
            <a:fld id="{5404872B-71F5-4821-8C70-947770FC712D}" type="slidenum">
              <a:rPr lang="fr-FR" smtClean="0"/>
              <a:t>4</a:t>
            </a:fld>
            <a:endParaRPr lang="fr-FR"/>
          </a:p>
        </p:txBody>
      </p:sp>
    </p:spTree>
    <p:extLst>
      <p:ext uri="{BB962C8B-B14F-4D97-AF65-F5344CB8AC3E}">
        <p14:creationId xmlns:p14="http://schemas.microsoft.com/office/powerpoint/2010/main" val="2582611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404872B-71F5-4821-8C70-947770FC712D}" type="slidenum">
              <a:rPr lang="fr-FR" smtClean="0"/>
              <a:t>5</a:t>
            </a:fld>
            <a:endParaRPr lang="fr-FR"/>
          </a:p>
        </p:txBody>
      </p:sp>
    </p:spTree>
    <p:extLst>
      <p:ext uri="{BB962C8B-B14F-4D97-AF65-F5344CB8AC3E}">
        <p14:creationId xmlns:p14="http://schemas.microsoft.com/office/powerpoint/2010/main" val="656289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404872B-71F5-4821-8C70-947770FC712D}" type="slidenum">
              <a:rPr lang="fr-FR" smtClean="0"/>
              <a:t>7</a:t>
            </a:fld>
            <a:endParaRPr lang="fr-FR"/>
          </a:p>
        </p:txBody>
      </p:sp>
    </p:spTree>
    <p:extLst>
      <p:ext uri="{BB962C8B-B14F-4D97-AF65-F5344CB8AC3E}">
        <p14:creationId xmlns:p14="http://schemas.microsoft.com/office/powerpoint/2010/main" val="4125895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smtClean="0"/>
              <a:t>En réduisant la pauvreté, la protection sociale travaille aussi en parallèle à la réduction de la vulnérabilité socio-économiques des communautés face aux choc en renforçant leurs capacités à répondre, à rebondir et à s’adapter; particulièrement en cas de chocs covariantes.</a:t>
            </a:r>
          </a:p>
          <a:p>
            <a:r>
              <a:rPr lang="fr-FR" sz="1200" smtClean="0"/>
              <a:t>Elle </a:t>
            </a:r>
            <a:r>
              <a:rPr lang="fr-FR" sz="1200" dirty="0" smtClean="0"/>
              <a:t>a trois types de fonctions </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9B7B6A-EA42-485E-A72B-1F4609B09D4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7238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indent="-342900">
              <a:buFontTx/>
              <a:buChar char="-"/>
            </a:pPr>
            <a:r>
              <a:rPr lang="fr-FR" dirty="0" smtClean="0"/>
              <a:t>Restes de l’Afrique (dualisme économique héritée et type de système de PS héritée</a:t>
            </a:r>
          </a:p>
          <a:p>
            <a:r>
              <a:rPr lang="fr-FR" dirty="0" smtClean="0"/>
              <a:t>Chez les pays qui ont été colonisé, l’empreinte de la dualité initiée auparavant a depuis lors caractérisé l’économie et les secteurs de l’emploi. En effet, durant la colonisation les types d’activités économiques pratiquées étaient soit publiques soit des activités de rentes, dont en ont suivi des vagues de nationalisations des usines abandonnées par les colons ensuite. Les types de systèmes de protections sociales qui y étaient pratiquées ne couvraient-contre contribution salariale-que ceux qui travaillaient pour les emplois publics. Initiant le caractère informel des activités restantes et créant d’ores et déjà le gouffre entre les secteurs de l’emploi au niveau salarial et de couverture</a:t>
            </a:r>
          </a:p>
          <a:p>
            <a:pPr marL="342900" indent="-342900">
              <a:buFontTx/>
              <a:buChar char="-"/>
            </a:pPr>
            <a:r>
              <a:rPr lang="fr-FR" dirty="0" smtClean="0"/>
              <a:t>Modèles de système de PS actuellement (calqué et inadapté)</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err="1" smtClean="0"/>
              <a:t>satria</a:t>
            </a:r>
            <a:r>
              <a:rPr lang="fr-FR" dirty="0" smtClean="0"/>
              <a:t> m découle an modèle occidentaux </a:t>
            </a:r>
            <a:r>
              <a:rPr lang="fr-FR" dirty="0" err="1" smtClean="0"/>
              <a:t>izay</a:t>
            </a:r>
            <a:r>
              <a:rPr lang="fr-FR" dirty="0" smtClean="0"/>
              <a:t> </a:t>
            </a:r>
            <a:r>
              <a:rPr lang="fr-FR" dirty="0" err="1" smtClean="0"/>
              <a:t>tsy</a:t>
            </a:r>
            <a:r>
              <a:rPr lang="fr-FR" dirty="0" smtClean="0"/>
              <a:t> </a:t>
            </a:r>
            <a:r>
              <a:rPr lang="fr-FR" dirty="0" err="1" smtClean="0"/>
              <a:t>mitvy</a:t>
            </a:r>
            <a:r>
              <a:rPr lang="fr-FR" dirty="0" smtClean="0"/>
              <a:t> </a:t>
            </a:r>
            <a:r>
              <a:rPr lang="fr-FR" dirty="0" err="1" smtClean="0"/>
              <a:t>trajectoir</a:t>
            </a:r>
            <a:r>
              <a:rPr lang="fr-FR" dirty="0" smtClean="0"/>
              <a:t> </a:t>
            </a:r>
            <a:r>
              <a:rPr lang="fr-FR" dirty="0" err="1" smtClean="0"/>
              <a:t>éconnomique</a:t>
            </a:r>
            <a:r>
              <a:rPr lang="fr-FR" dirty="0" smtClean="0"/>
              <a:t> no </a:t>
            </a:r>
            <a:r>
              <a:rPr lang="fr-FR" dirty="0" err="1" smtClean="0"/>
              <a:t>sady</a:t>
            </a:r>
            <a:r>
              <a:rPr lang="fr-FR" dirty="0" smtClean="0"/>
              <a:t> </a:t>
            </a:r>
            <a:r>
              <a:rPr lang="fr-FR" dirty="0" err="1" smtClean="0"/>
              <a:t>tsy</a:t>
            </a:r>
            <a:r>
              <a:rPr lang="fr-FR" dirty="0" smtClean="0"/>
              <a:t> </a:t>
            </a:r>
            <a:r>
              <a:rPr lang="fr-FR" dirty="0" err="1" smtClean="0"/>
              <a:t>mitvy</a:t>
            </a:r>
            <a:r>
              <a:rPr lang="fr-FR" dirty="0" smtClean="0"/>
              <a:t> </a:t>
            </a:r>
            <a:r>
              <a:rPr lang="fr-FR" dirty="0" err="1" smtClean="0"/>
              <a:t>ny</a:t>
            </a:r>
            <a:r>
              <a:rPr lang="fr-FR" dirty="0" smtClean="0"/>
              <a:t> situation </a:t>
            </a:r>
            <a:r>
              <a:rPr lang="fr-FR" dirty="0" err="1" smtClean="0"/>
              <a:t>wareo</a:t>
            </a:r>
            <a:r>
              <a:rPr lang="fr-FR" dirty="0" smtClean="0"/>
              <a:t> </a:t>
            </a:r>
            <a:r>
              <a:rPr lang="fr-FR" dirty="0" err="1" smtClean="0"/>
              <a:t>efa</a:t>
            </a:r>
            <a:r>
              <a:rPr lang="fr-FR" dirty="0" smtClean="0"/>
              <a:t> formel n </a:t>
            </a:r>
            <a:r>
              <a:rPr lang="fr-FR" dirty="0" err="1" smtClean="0"/>
              <a:t>betsaka</a:t>
            </a:r>
            <a:r>
              <a:rPr lang="fr-FR" dirty="0" smtClean="0"/>
              <a:t> </a:t>
            </a:r>
            <a:r>
              <a:rPr lang="fr-FR" dirty="0" err="1" smtClean="0"/>
              <a:t>aty</a:t>
            </a:r>
            <a:r>
              <a:rPr lang="fr-FR" dirty="0" smtClean="0"/>
              <a:t> c pas le cas. D plus, n </a:t>
            </a:r>
            <a:r>
              <a:rPr lang="fr-FR" dirty="0" err="1" smtClean="0"/>
              <a:t>realité</a:t>
            </a:r>
            <a:r>
              <a:rPr lang="fr-FR" dirty="0" smtClean="0"/>
              <a:t> </a:t>
            </a:r>
            <a:r>
              <a:rPr lang="fr-FR" dirty="0" err="1" smtClean="0"/>
              <a:t>amn^pays</a:t>
            </a:r>
            <a:r>
              <a:rPr lang="fr-FR" dirty="0" smtClean="0"/>
              <a:t> en voie de développement sujet ana </a:t>
            </a:r>
            <a:r>
              <a:rPr lang="fr-FR" dirty="0" err="1" smtClean="0"/>
              <a:t>alas</a:t>
            </a:r>
            <a:r>
              <a:rPr lang="fr-FR" dirty="0" smtClean="0"/>
              <a:t> naturels d </a:t>
            </a:r>
            <a:r>
              <a:rPr lang="fr-FR" dirty="0" err="1" smtClean="0"/>
              <a:t>mila</a:t>
            </a:r>
            <a:r>
              <a:rPr lang="fr-FR" dirty="0" smtClean="0"/>
              <a:t> </a:t>
            </a:r>
            <a:r>
              <a:rPr lang="fr-FR" dirty="0" err="1" smtClean="0"/>
              <a:t>karazana</a:t>
            </a:r>
            <a:r>
              <a:rPr lang="fr-FR" dirty="0" smtClean="0"/>
              <a:t> system de PS mi </a:t>
            </a:r>
            <a:r>
              <a:rPr lang="fr-FR" dirty="0" err="1" smtClean="0"/>
              <a:t>teir</a:t>
            </a:r>
            <a:r>
              <a:rPr lang="fr-FR" dirty="0" smtClean="0"/>
              <a:t> compte </a:t>
            </a:r>
            <a:r>
              <a:rPr lang="fr-FR" dirty="0" err="1" smtClean="0"/>
              <a:t>anzay</a:t>
            </a:r>
            <a:r>
              <a:rPr lang="fr-FR" dirty="0" smtClean="0"/>
              <a:t> </a:t>
            </a:r>
            <a:r>
              <a:rPr lang="fr-FR" dirty="0" err="1" smtClean="0"/>
              <a:t>satria</a:t>
            </a:r>
            <a:r>
              <a:rPr lang="fr-FR" dirty="0" smtClean="0"/>
              <a:t> </a:t>
            </a:r>
            <a:r>
              <a:rPr lang="fr-FR" dirty="0" err="1" smtClean="0"/>
              <a:t>manjary</a:t>
            </a:r>
            <a:r>
              <a:rPr lang="fr-FR" dirty="0" smtClean="0"/>
              <a:t> handicapé </a:t>
            </a:r>
            <a:r>
              <a:rPr lang="fr-FR" dirty="0" err="1" smtClean="0"/>
              <a:t>nosady</a:t>
            </a:r>
            <a:r>
              <a:rPr lang="fr-FR" dirty="0" smtClean="0"/>
              <a:t> ho assisté </a:t>
            </a:r>
            <a:r>
              <a:rPr lang="fr-FR" dirty="0" err="1" smtClean="0"/>
              <a:t>foana</a:t>
            </a:r>
            <a:r>
              <a:rPr lang="fr-FR" dirty="0" smtClean="0"/>
              <a:t> nef </a:t>
            </a:r>
            <a:r>
              <a:rPr lang="fr-FR" dirty="0" err="1" smtClean="0"/>
              <a:t>manana</a:t>
            </a:r>
            <a:r>
              <a:rPr lang="fr-FR" dirty="0" smtClean="0"/>
              <a:t> capital </a:t>
            </a:r>
            <a:r>
              <a:rPr lang="fr-FR" dirty="0" err="1" smtClean="0"/>
              <a:t>afaka</a:t>
            </a:r>
            <a:r>
              <a:rPr lang="fr-FR" dirty="0" smtClean="0"/>
              <a:t> </a:t>
            </a:r>
            <a:r>
              <a:rPr lang="fr-FR" dirty="0" err="1" smtClean="0"/>
              <a:t>mba</a:t>
            </a:r>
            <a:r>
              <a:rPr lang="fr-FR" dirty="0" smtClean="0"/>
              <a:t> </a:t>
            </a:r>
            <a:r>
              <a:rPr lang="fr-FR" dirty="0" err="1" smtClean="0"/>
              <a:t>apiasaina</a:t>
            </a:r>
            <a:r>
              <a:rPr lang="fr-FR" dirty="0" smtClean="0"/>
              <a:t> </a:t>
            </a:r>
            <a:r>
              <a:rPr lang="fr-FR" dirty="0" err="1" smtClean="0"/>
              <a:t>ihany</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5404872B-71F5-4821-8C70-947770FC712D}" type="slidenum">
              <a:rPr lang="fr-FR" smtClean="0"/>
              <a:t>10</a:t>
            </a:fld>
            <a:endParaRPr lang="fr-FR"/>
          </a:p>
        </p:txBody>
      </p:sp>
    </p:spTree>
    <p:extLst>
      <p:ext uri="{BB962C8B-B14F-4D97-AF65-F5344CB8AC3E}">
        <p14:creationId xmlns:p14="http://schemas.microsoft.com/office/powerpoint/2010/main" val="1041989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indent="-342900">
              <a:buFontTx/>
              <a:buChar char="-"/>
            </a:pPr>
            <a:r>
              <a:rPr lang="fr-FR" dirty="0" smtClean="0"/>
              <a:t>Comment par la FI qui est approximative et fruit du consensus des membres </a:t>
            </a:r>
          </a:p>
          <a:p>
            <a:pPr marL="342900" indent="-342900">
              <a:buFontTx/>
              <a:buChar char="-"/>
            </a:pPr>
            <a:r>
              <a:rPr lang="fr-FR" dirty="0" smtClean="0"/>
              <a:t>VSLA</a:t>
            </a:r>
          </a:p>
          <a:p>
            <a:pPr marL="342900" indent="-342900">
              <a:buFontTx/>
              <a:buChar char="-"/>
            </a:pPr>
            <a:r>
              <a:rPr lang="fr-FR" dirty="0" smtClean="0"/>
              <a:t>Instruments VSLA et PSA</a:t>
            </a:r>
          </a:p>
          <a:p>
            <a:r>
              <a:rPr lang="fr-FR" sz="1200" b="0" i="0" u="none" strike="noStrike" kern="1200" baseline="0" dirty="0" smtClean="0">
                <a:solidFill>
                  <a:schemeClr val="tx1"/>
                </a:solidFill>
                <a:latin typeface="+mn-lt"/>
                <a:ea typeface="+mn-ea"/>
                <a:cs typeface="+mn-cs"/>
              </a:rPr>
              <a:t>« </a:t>
            </a:r>
            <a:r>
              <a:rPr lang="fr-FR" sz="1200" b="0" i="1" u="none" strike="noStrike" kern="1200" baseline="0" dirty="0" smtClean="0">
                <a:solidFill>
                  <a:schemeClr val="tx1"/>
                </a:solidFill>
                <a:latin typeface="+mn-lt"/>
                <a:ea typeface="+mn-ea"/>
                <a:cs typeface="+mn-cs"/>
              </a:rPr>
              <a:t>L’épargne est une partie du revenu qui est accumulée sous forme d’argent ou de bien en vue d’une utilisation future (consommation, investissement ou sécurité sociale) et qui est immédiatement disponible au propriétaire</a:t>
            </a:r>
            <a:r>
              <a:rPr lang="fr-FR" sz="1200" b="0" i="0" u="none" strike="noStrike" kern="1200" baseline="0" dirty="0" smtClean="0">
                <a:solidFill>
                  <a:schemeClr val="tx1"/>
                </a:solidFill>
                <a:latin typeface="+mn-lt"/>
                <a:ea typeface="+mn-ea"/>
                <a:cs typeface="+mn-cs"/>
              </a:rPr>
              <a:t>»73 </a:t>
            </a:r>
          </a:p>
          <a:p>
            <a:r>
              <a:rPr lang="fr-FR" sz="1200" b="0" i="0" u="none" strike="noStrike" kern="1200" baseline="0" dirty="0" smtClean="0">
                <a:solidFill>
                  <a:schemeClr val="tx1"/>
                </a:solidFill>
                <a:latin typeface="+mn-lt"/>
                <a:ea typeface="+mn-ea"/>
                <a:cs typeface="+mn-cs"/>
              </a:rPr>
              <a:t>Types de finances informelle </a:t>
            </a:r>
          </a:p>
          <a:p>
            <a:r>
              <a:rPr lang="fr-FR" sz="1200" b="0" i="0" u="none" strike="noStrike" kern="1200" baseline="0" dirty="0" smtClean="0">
                <a:solidFill>
                  <a:schemeClr val="tx1"/>
                </a:solidFill>
                <a:latin typeface="+mn-lt"/>
                <a:ea typeface="+mn-ea"/>
                <a:cs typeface="+mn-cs"/>
              </a:rPr>
              <a:t>Toutefois, il </a:t>
            </a:r>
            <a:r>
              <a:rPr lang="fr-FR" sz="1200" b="0" i="0" u="none" strike="noStrike" kern="1200" baseline="0" dirty="0" err="1" smtClean="0">
                <a:solidFill>
                  <a:schemeClr val="tx1"/>
                </a:solidFill>
                <a:latin typeface="+mn-lt"/>
                <a:ea typeface="+mn-ea"/>
                <a:cs typeface="+mn-cs"/>
              </a:rPr>
              <a:t>esiste</a:t>
            </a:r>
            <a:r>
              <a:rPr lang="fr-FR" sz="1200" b="0" i="0" u="none" strike="noStrike" kern="1200" baseline="0" dirty="0" smtClean="0">
                <a:solidFill>
                  <a:schemeClr val="tx1"/>
                </a:solidFill>
                <a:latin typeface="+mn-lt"/>
                <a:ea typeface="+mn-ea"/>
                <a:cs typeface="+mn-cs"/>
              </a:rPr>
              <a:t> une forme structurée de la Fi</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9B7B6A-EA42-485E-A72B-1F4609B09D4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618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Les données qui vont être présentées dans ce chapitre concerne une enquête qui a été menée par le Centre d’Etudes et de Recherches Economiques pour le Développement dans le cadre du projet PERIPERI U sur l’évaluation des impacts de la microfinance sur la résilience des communautés en 2018. </a:t>
            </a:r>
          </a:p>
          <a:p>
            <a:r>
              <a:rPr lang="fr-FR" sz="1200" kern="1200" dirty="0" smtClean="0">
                <a:solidFill>
                  <a:schemeClr val="tx1"/>
                </a:solidFill>
                <a:effectLst/>
                <a:latin typeface="+mn-lt"/>
                <a:ea typeface="+mn-ea"/>
                <a:cs typeface="+mn-cs"/>
              </a:rPr>
              <a:t>Pour ce faire, ce travail de mémoire va surtout s’intéresser au cas de la région Antsinanana à travers l’échantillon qui est tiré de la population des districts Toamasina II et Brickaville. La taille de cet échantillon est de 345 ménages.</a:t>
            </a:r>
          </a:p>
          <a:p>
            <a:r>
              <a:rPr lang="fr-FR" sz="1200" kern="1200" dirty="0" smtClean="0">
                <a:solidFill>
                  <a:schemeClr val="tx1"/>
                </a:solidFill>
                <a:effectLst/>
                <a:latin typeface="+mn-lt"/>
                <a:ea typeface="+mn-ea"/>
                <a:cs typeface="+mn-cs"/>
              </a:rPr>
              <a:t>Afin de déterminer l’impact de la microfinance sur la résilience des communauté, l’enquête contient les informations avant et après le passage du cyclone AVA en Janvier 2018. A titre d’illustration donc, nous allons utiliser l’aléa cyclone dans ce travail. </a:t>
            </a:r>
          </a:p>
          <a:p>
            <a:r>
              <a:rPr lang="fr-FR" sz="1200" kern="1200" dirty="0" smtClean="0">
                <a:solidFill>
                  <a:schemeClr val="tx1"/>
                </a:solidFill>
                <a:effectLst/>
                <a:latin typeface="+mn-lt"/>
                <a:ea typeface="+mn-ea"/>
                <a:cs typeface="+mn-cs"/>
              </a:rPr>
              <a:t>Le cyclone AVA est un cyclone tropical, qui s’est manifesté à Toamasina le 05 Janvier 2015 à 12h40 pour sortir du territoire malgache le 06 Janvier au niveau du district de </a:t>
            </a:r>
            <a:r>
              <a:rPr lang="fr-FR" sz="1200" kern="1200" dirty="0" err="1" smtClean="0">
                <a:solidFill>
                  <a:schemeClr val="tx1"/>
                </a:solidFill>
                <a:effectLst/>
                <a:latin typeface="+mn-lt"/>
                <a:ea typeface="+mn-ea"/>
                <a:cs typeface="+mn-cs"/>
              </a:rPr>
              <a:t>Mananjary</a:t>
            </a:r>
            <a:r>
              <a:rPr lang="fr-FR" sz="1200" kern="1200" dirty="0" smtClean="0">
                <a:solidFill>
                  <a:schemeClr val="tx1"/>
                </a:solidFill>
                <a:effectLst/>
                <a:latin typeface="+mn-lt"/>
                <a:ea typeface="+mn-ea"/>
                <a:cs typeface="+mn-cs"/>
              </a:rPr>
              <a:t>. Il apporté des pluies abondantes principalement sur les hautes terres et la côte Sud-Est du pays. Les dégâts qui ont résulté du passage de ce cyclone viennent surtout des inondations qu’il a causées. En effet, ces inondations ont touché les routes, les champs de cultures, ainsi que les points d’eau. S’ajoute à cela les dégâts causés par le vent qui ont concerné les infrastructures sociales dont les écoles qui ont été les touchés en raison de leurs vétustés.  Ci-après la liste des dégâts causés par le cyclone AVA :</a:t>
            </a:r>
          </a:p>
          <a:p>
            <a:pPr lvl="0"/>
            <a:r>
              <a:rPr lang="fr-FR" sz="1200" kern="1200" dirty="0" smtClean="0">
                <a:solidFill>
                  <a:schemeClr val="tx1"/>
                </a:solidFill>
                <a:effectLst/>
                <a:latin typeface="+mn-lt"/>
                <a:ea typeface="+mn-ea"/>
                <a:cs typeface="+mn-cs"/>
              </a:rPr>
              <a:t>51 décès humains</a:t>
            </a:r>
          </a:p>
          <a:p>
            <a:pPr lvl="0"/>
            <a:r>
              <a:rPr lang="fr-FR" sz="1200" kern="1200" dirty="0" smtClean="0">
                <a:solidFill>
                  <a:schemeClr val="tx1"/>
                </a:solidFill>
                <a:effectLst/>
                <a:latin typeface="+mn-lt"/>
                <a:ea typeface="+mn-ea"/>
                <a:cs typeface="+mn-cs"/>
              </a:rPr>
              <a:t>22 personnes disparues</a:t>
            </a:r>
          </a:p>
          <a:p>
            <a:pPr lvl="0"/>
            <a:r>
              <a:rPr lang="fr-FR" sz="1200" kern="1200" dirty="0" smtClean="0">
                <a:solidFill>
                  <a:schemeClr val="tx1"/>
                </a:solidFill>
                <a:effectLst/>
                <a:latin typeface="+mn-lt"/>
                <a:ea typeface="+mn-ea"/>
                <a:cs typeface="+mn-cs"/>
              </a:rPr>
              <a:t>54 827 personnes évacuées cumulées</a:t>
            </a:r>
          </a:p>
          <a:p>
            <a:pPr lvl="0"/>
            <a:r>
              <a:rPr lang="fr-FR" sz="1200" kern="1200" dirty="0" smtClean="0">
                <a:solidFill>
                  <a:schemeClr val="tx1"/>
                </a:solidFill>
                <a:effectLst/>
                <a:latin typeface="+mn-lt"/>
                <a:ea typeface="+mn-ea"/>
                <a:cs typeface="+mn-cs"/>
              </a:rPr>
              <a:t>17 613 personnes déplacées</a:t>
            </a:r>
          </a:p>
          <a:p>
            <a:pPr lvl="0"/>
            <a:r>
              <a:rPr lang="fr-FR" sz="1200" kern="1200" dirty="0" smtClean="0">
                <a:solidFill>
                  <a:schemeClr val="tx1"/>
                </a:solidFill>
                <a:effectLst/>
                <a:latin typeface="+mn-lt"/>
                <a:ea typeface="+mn-ea"/>
                <a:cs typeface="+mn-cs"/>
              </a:rPr>
              <a:t>512 salles de classes détruites</a:t>
            </a:r>
          </a:p>
          <a:p>
            <a:pPr lvl="0"/>
            <a:r>
              <a:rPr lang="fr-FR" sz="1200" kern="1200" dirty="0" smtClean="0">
                <a:solidFill>
                  <a:schemeClr val="tx1"/>
                </a:solidFill>
                <a:effectLst/>
                <a:latin typeface="+mn-lt"/>
                <a:ea typeface="+mn-ea"/>
                <a:cs typeface="+mn-cs"/>
              </a:rPr>
              <a:t>48 758 élèves privés de cours</a:t>
            </a:r>
          </a:p>
          <a:p>
            <a:pPr lvl="0"/>
            <a:r>
              <a:rPr lang="fr-FR" sz="1200" kern="1200" dirty="0" smtClean="0">
                <a:solidFill>
                  <a:schemeClr val="tx1"/>
                </a:solidFill>
                <a:effectLst/>
                <a:latin typeface="+mn-lt"/>
                <a:ea typeface="+mn-ea"/>
                <a:cs typeface="+mn-cs"/>
              </a:rPr>
              <a:t>32 formations sanitaires endommagées</a:t>
            </a:r>
          </a:p>
          <a:p>
            <a:pPr lvl="0"/>
            <a:r>
              <a:rPr lang="fr-FR" sz="1200" kern="1200" dirty="0" smtClean="0">
                <a:solidFill>
                  <a:schemeClr val="tx1"/>
                </a:solidFill>
                <a:effectLst/>
                <a:latin typeface="+mn-lt"/>
                <a:ea typeface="+mn-ea"/>
                <a:cs typeface="+mn-cs"/>
              </a:rPr>
              <a:t>600 puits inondés</a:t>
            </a:r>
          </a:p>
          <a:p>
            <a:r>
              <a:rPr lang="fr-FR" sz="1200" kern="1200" dirty="0" smtClean="0">
                <a:solidFill>
                  <a:schemeClr val="tx1"/>
                </a:solidFill>
                <a:effectLst/>
                <a:latin typeface="+mn-lt"/>
                <a:ea typeface="+mn-ea"/>
                <a:cs typeface="+mn-cs"/>
              </a:rPr>
              <a:t>Rapport de situation conjoint du cyclone tropical Ava, Madagascar, 2018, BNGRC et EHM</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9B7B6A-EA42-485E-A72B-1F4609B09D4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8097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5983E864-FEC7-46AC-8F1D-C218A9BE01B8}" type="datetimeFigureOut">
              <a:rPr lang="fr-FR" smtClean="0"/>
              <a:t>09/11/2022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320151-21B2-4675-B80A-9871B92D7E31}" type="slidenum">
              <a:rPr lang="fr-FR" smtClean="0"/>
              <a:t>‹N°›</a:t>
            </a:fld>
            <a:endParaRPr lang="fr-FR"/>
          </a:p>
        </p:txBody>
      </p:sp>
    </p:spTree>
    <p:extLst>
      <p:ext uri="{BB962C8B-B14F-4D97-AF65-F5344CB8AC3E}">
        <p14:creationId xmlns:p14="http://schemas.microsoft.com/office/powerpoint/2010/main" val="3769121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983E864-FEC7-46AC-8F1D-C218A9BE01B8}" type="datetimeFigureOut">
              <a:rPr lang="fr-FR" smtClean="0"/>
              <a:t>09/11/2022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320151-21B2-4675-B80A-9871B92D7E31}" type="slidenum">
              <a:rPr lang="fr-FR" smtClean="0"/>
              <a:t>‹N°›</a:t>
            </a:fld>
            <a:endParaRPr lang="fr-FR"/>
          </a:p>
        </p:txBody>
      </p:sp>
    </p:spTree>
    <p:extLst>
      <p:ext uri="{BB962C8B-B14F-4D97-AF65-F5344CB8AC3E}">
        <p14:creationId xmlns:p14="http://schemas.microsoft.com/office/powerpoint/2010/main" val="4100025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983E864-FEC7-46AC-8F1D-C218A9BE01B8}" type="datetimeFigureOut">
              <a:rPr lang="fr-FR" smtClean="0"/>
              <a:t>09/11/2022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320151-21B2-4675-B80A-9871B92D7E31}" type="slidenum">
              <a:rPr lang="fr-FR" smtClean="0"/>
              <a:t>‹N°›</a:t>
            </a:fld>
            <a:endParaRPr lang="fr-FR"/>
          </a:p>
        </p:txBody>
      </p:sp>
    </p:spTree>
    <p:extLst>
      <p:ext uri="{BB962C8B-B14F-4D97-AF65-F5344CB8AC3E}">
        <p14:creationId xmlns:p14="http://schemas.microsoft.com/office/powerpoint/2010/main" val="567777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73683C-B33B-4A3B-AD55-A59572E75EED}"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305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8A846D7-8A77-4CD8-9205-7E99DD2CB9F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572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0F1655F-8921-4566-A898-C5BAF5709A8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674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E67B642-911D-4359-9126-A7093CF0300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7670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C62FC3F-BB47-4FB6-B366-E7ADCCB20F9D}"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9527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914B693-3E30-400C-841A-CBC2E45D47C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4268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AD1DA22-8789-46A1-A347-A378DC1D65D4}"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7153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99E94BE-F1E2-4251-A4B3-4D82ADA8283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9950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983E864-FEC7-46AC-8F1D-C218A9BE01B8}" type="datetimeFigureOut">
              <a:rPr lang="fr-FR" smtClean="0"/>
              <a:t>09/11/2022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320151-21B2-4675-B80A-9871B92D7E31}" type="slidenum">
              <a:rPr lang="fr-FR" smtClean="0"/>
              <a:t>‹N°›</a:t>
            </a:fld>
            <a:endParaRPr lang="fr-FR"/>
          </a:p>
        </p:txBody>
      </p:sp>
    </p:spTree>
    <p:extLst>
      <p:ext uri="{BB962C8B-B14F-4D97-AF65-F5344CB8AC3E}">
        <p14:creationId xmlns:p14="http://schemas.microsoft.com/office/powerpoint/2010/main" val="1612051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A8DF8DE-571A-43D7-B13B-33356993130D}"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9493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C2BEC71-696A-460D-A83C-AA12DC74F51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58967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F19C2A0-3D11-4447-8C19-20A683655D3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828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73683C-B33B-4A3B-AD55-A59572E75EED}"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435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8A846D7-8A77-4CD8-9205-7E99DD2CB9F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0592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0F1655F-8921-4566-A898-C5BAF5709A8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4416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E67B642-911D-4359-9126-A7093CF0300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5978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C62FC3F-BB47-4FB6-B366-E7ADCCB20F9D}"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5520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914B693-3E30-400C-841A-CBC2E45D47C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0905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AD1DA22-8789-46A1-A347-A378DC1D65D4}"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3715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5983E864-FEC7-46AC-8F1D-C218A9BE01B8}" type="datetimeFigureOut">
              <a:rPr lang="fr-FR" smtClean="0"/>
              <a:t>09/11/2022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B320151-21B2-4675-B80A-9871B92D7E31}" type="slidenum">
              <a:rPr lang="fr-FR" smtClean="0"/>
              <a:t>‹N°›</a:t>
            </a:fld>
            <a:endParaRPr lang="fr-FR"/>
          </a:p>
        </p:txBody>
      </p:sp>
    </p:spTree>
    <p:extLst>
      <p:ext uri="{BB962C8B-B14F-4D97-AF65-F5344CB8AC3E}">
        <p14:creationId xmlns:p14="http://schemas.microsoft.com/office/powerpoint/2010/main" val="36714690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99E94BE-F1E2-4251-A4B3-4D82ADA8283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7326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A8DF8DE-571A-43D7-B13B-33356993130D}"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615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C2BEC71-696A-460D-A83C-AA12DC74F51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8764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F19C2A0-3D11-4447-8C19-20A683655D3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11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73683C-B33B-4A3B-AD55-A59572E75EED}"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13600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8A846D7-8A77-4CD8-9205-7E99DD2CB9F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0274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0F1655F-8921-4566-A898-C5BAF5709A8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9398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E67B642-911D-4359-9126-A7093CF0300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5177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C62FC3F-BB47-4FB6-B366-E7ADCCB20F9D}"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8534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914B693-3E30-400C-841A-CBC2E45D47C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82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983E864-FEC7-46AC-8F1D-C218A9BE01B8}" type="datetimeFigureOut">
              <a:rPr lang="fr-FR" smtClean="0"/>
              <a:t>09/11/2022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B320151-21B2-4675-B80A-9871B92D7E31}" type="slidenum">
              <a:rPr lang="fr-FR" smtClean="0"/>
              <a:t>‹N°›</a:t>
            </a:fld>
            <a:endParaRPr lang="fr-FR"/>
          </a:p>
        </p:txBody>
      </p:sp>
    </p:spTree>
    <p:extLst>
      <p:ext uri="{BB962C8B-B14F-4D97-AF65-F5344CB8AC3E}">
        <p14:creationId xmlns:p14="http://schemas.microsoft.com/office/powerpoint/2010/main" val="32047565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AD1DA22-8789-46A1-A347-A378DC1D65D4}"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71814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99E94BE-F1E2-4251-A4B3-4D82ADA8283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60660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A8DF8DE-571A-43D7-B13B-33356993130D}"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03740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C2BEC71-696A-460D-A83C-AA12DC74F51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08109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F19C2A0-3D11-4447-8C19-20A683655D3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09110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73683C-B33B-4A3B-AD55-A59572E75EED}"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94637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8A846D7-8A77-4CD8-9205-7E99DD2CB9F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01238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0F1655F-8921-4566-A898-C5BAF5709A8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75776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E67B642-911D-4359-9126-A7093CF0300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78303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C62FC3F-BB47-4FB6-B366-E7ADCCB20F9D}"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1860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983E864-FEC7-46AC-8F1D-C218A9BE01B8}" type="datetimeFigureOut">
              <a:rPr lang="fr-FR" smtClean="0"/>
              <a:t>09/11/2022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B320151-21B2-4675-B80A-9871B92D7E31}" type="slidenum">
              <a:rPr lang="fr-FR" smtClean="0"/>
              <a:t>‹N°›</a:t>
            </a:fld>
            <a:endParaRPr lang="fr-FR"/>
          </a:p>
        </p:txBody>
      </p:sp>
    </p:spTree>
    <p:extLst>
      <p:ext uri="{BB962C8B-B14F-4D97-AF65-F5344CB8AC3E}">
        <p14:creationId xmlns:p14="http://schemas.microsoft.com/office/powerpoint/2010/main" val="21412914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914B693-3E30-400C-841A-CBC2E45D47C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42604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AD1DA22-8789-46A1-A347-A378DC1D65D4}"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83601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99E94BE-F1E2-4251-A4B3-4D82ADA8283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3351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A8DF8DE-571A-43D7-B13B-33356993130D}"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0658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C2BEC71-696A-460D-A83C-AA12DC74F51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97102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F19C2A0-3D11-4447-8C19-20A683655D3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075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73683C-B33B-4A3B-AD55-A59572E75EED}"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3025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8A846D7-8A77-4CD8-9205-7E99DD2CB9F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25192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0F1655F-8921-4566-A898-C5BAF5709A8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73883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E67B642-911D-4359-9126-A7093CF0300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0683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983E864-FEC7-46AC-8F1D-C218A9BE01B8}" type="datetimeFigureOut">
              <a:rPr lang="fr-FR" smtClean="0"/>
              <a:t>09/11/2022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B320151-21B2-4675-B80A-9871B92D7E31}" type="slidenum">
              <a:rPr lang="fr-FR" smtClean="0"/>
              <a:t>‹N°›</a:t>
            </a:fld>
            <a:endParaRPr lang="fr-FR"/>
          </a:p>
        </p:txBody>
      </p:sp>
    </p:spTree>
    <p:extLst>
      <p:ext uri="{BB962C8B-B14F-4D97-AF65-F5344CB8AC3E}">
        <p14:creationId xmlns:p14="http://schemas.microsoft.com/office/powerpoint/2010/main" val="42151410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C62FC3F-BB47-4FB6-B366-E7ADCCB20F9D}"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26513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914B693-3E30-400C-841A-CBC2E45D47C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8736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AD1DA22-8789-46A1-A347-A378DC1D65D4}"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03948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99E94BE-F1E2-4251-A4B3-4D82ADA8283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05751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A8DF8DE-571A-43D7-B13B-33356993130D}"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66245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C2BEC71-696A-460D-A83C-AA12DC74F51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82616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F19C2A0-3D11-4447-8C19-20A683655D3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5312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73683C-B33B-4A3B-AD55-A59572E75EED}"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7513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8A846D7-8A77-4CD8-9205-7E99DD2CB9F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53989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0F1655F-8921-4566-A898-C5BAF5709A8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882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983E864-FEC7-46AC-8F1D-C218A9BE01B8}" type="datetimeFigureOut">
              <a:rPr lang="fr-FR" smtClean="0"/>
              <a:t>09/11/2022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B320151-21B2-4675-B80A-9871B92D7E31}" type="slidenum">
              <a:rPr lang="fr-FR" smtClean="0"/>
              <a:t>‹N°›</a:t>
            </a:fld>
            <a:endParaRPr lang="fr-FR"/>
          </a:p>
        </p:txBody>
      </p:sp>
    </p:spTree>
    <p:extLst>
      <p:ext uri="{BB962C8B-B14F-4D97-AF65-F5344CB8AC3E}">
        <p14:creationId xmlns:p14="http://schemas.microsoft.com/office/powerpoint/2010/main" val="32081864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E67B642-911D-4359-9126-A7093CF0300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6606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C62FC3F-BB47-4FB6-B366-E7ADCCB20F9D}"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16836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914B693-3E30-400C-841A-CBC2E45D47C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65298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AD1DA22-8789-46A1-A347-A378DC1D65D4}"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19813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99E94BE-F1E2-4251-A4B3-4D82ADA8283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53077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A8DF8DE-571A-43D7-B13B-33356993130D}"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86737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C2BEC71-696A-460D-A83C-AA12DC74F51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27676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F19C2A0-3D11-4447-8C19-20A683655D3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5941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5983E864-FEC7-46AC-8F1D-C218A9BE01B8}" type="datetimeFigureOut">
              <a:rPr lang="fr-FR" smtClean="0"/>
              <a:t>09/11/2022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B320151-21B2-4675-B80A-9871B92D7E31}" type="slidenum">
              <a:rPr lang="fr-FR" smtClean="0"/>
              <a:t>‹N°›</a:t>
            </a:fld>
            <a:endParaRPr lang="fr-FR"/>
          </a:p>
        </p:txBody>
      </p:sp>
    </p:spTree>
    <p:extLst>
      <p:ext uri="{BB962C8B-B14F-4D97-AF65-F5344CB8AC3E}">
        <p14:creationId xmlns:p14="http://schemas.microsoft.com/office/powerpoint/2010/main" val="2176375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5983E864-FEC7-46AC-8F1D-C218A9BE01B8}" type="datetimeFigureOut">
              <a:rPr lang="fr-FR" smtClean="0"/>
              <a:t>09/11/2022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B320151-21B2-4675-B80A-9871B92D7E31}" type="slidenum">
              <a:rPr lang="fr-FR" smtClean="0"/>
              <a:t>‹N°›</a:t>
            </a:fld>
            <a:endParaRPr lang="fr-FR"/>
          </a:p>
        </p:txBody>
      </p:sp>
    </p:spTree>
    <p:extLst>
      <p:ext uri="{BB962C8B-B14F-4D97-AF65-F5344CB8AC3E}">
        <p14:creationId xmlns:p14="http://schemas.microsoft.com/office/powerpoint/2010/main" val="2852307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83E864-FEC7-46AC-8F1D-C218A9BE01B8}" type="datetimeFigureOut">
              <a:rPr lang="fr-FR" smtClean="0"/>
              <a:t>09/11/2022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20151-21B2-4675-B80A-9871B92D7E31}" type="slidenum">
              <a:rPr lang="fr-FR" smtClean="0"/>
              <a:t>‹N°›</a:t>
            </a:fld>
            <a:endParaRPr lang="fr-FR"/>
          </a:p>
        </p:txBody>
      </p:sp>
    </p:spTree>
    <p:extLst>
      <p:ext uri="{BB962C8B-B14F-4D97-AF65-F5344CB8AC3E}">
        <p14:creationId xmlns:p14="http://schemas.microsoft.com/office/powerpoint/2010/main" val="2668502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BF3F872-AE87-4771-8EBD-503E776CE37D}"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115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BF3F872-AE87-4771-8EBD-503E776CE37D}"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57759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BF3F872-AE87-4771-8EBD-503E776CE37D}"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791787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BF3F872-AE87-4771-8EBD-503E776CE37D}"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638519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BF3F872-AE87-4771-8EBD-503E776CE37D}"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68000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BF3F872-AE87-4771-8EBD-503E776CE37D}"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829197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6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0.xml"/><Relationship Id="rId1" Type="http://schemas.openxmlformats.org/officeDocument/2006/relationships/themeOverride" Target="../theme/themeOverrid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chart" Target="../charts/chart1.xml"/><Relationship Id="rId7" Type="http://schemas.openxmlformats.org/officeDocument/2006/relationships/diagramLayout" Target="../diagrams/layout5.xml"/><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diagramData" Target="../diagrams/data5.xml"/><Relationship Id="rId5" Type="http://schemas.openxmlformats.org/officeDocument/2006/relationships/image" Target="../media/image7.JPG"/><Relationship Id="rId10" Type="http://schemas.microsoft.com/office/2007/relationships/diagramDrawing" Target="../diagrams/drawing5.xml"/><Relationship Id="rId4" Type="http://schemas.openxmlformats.org/officeDocument/2006/relationships/chart" Target="../charts/chart2.xml"/><Relationship Id="rId9" Type="http://schemas.openxmlformats.org/officeDocument/2006/relationships/diagramColors" Target="../diagrams/colors5.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chart" Target="../charts/chart5.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4.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7.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5309" y="0"/>
            <a:ext cx="6465585" cy="3603885"/>
          </a:xfrm>
          <a:prstGeom prst="rect">
            <a:avLst/>
          </a:prstGeom>
        </p:spPr>
      </p:pic>
      <p:sp>
        <p:nvSpPr>
          <p:cNvPr id="2" name="Titre 1"/>
          <p:cNvSpPr>
            <a:spLocks noGrp="1"/>
          </p:cNvSpPr>
          <p:nvPr>
            <p:ph type="ctrTitle"/>
          </p:nvPr>
        </p:nvSpPr>
        <p:spPr>
          <a:xfrm>
            <a:off x="1139241" y="2654286"/>
            <a:ext cx="10214559" cy="2138250"/>
          </a:xfrm>
          <a:noFill/>
        </p:spPr>
        <p:txBody>
          <a:bodyPr>
            <a:normAutofit fontScale="90000"/>
          </a:bodyPr>
          <a:lstStyle/>
          <a:p>
            <a:r>
              <a:rPr lang="fr-FR" b="1" dirty="0" smtClean="0"/>
              <a:t>La finance informelle comme levier de la protection sociale adaptative</a:t>
            </a:r>
            <a:endParaRPr lang="fr-FR" b="1" dirty="0"/>
          </a:p>
        </p:txBody>
      </p:sp>
      <p:sp>
        <p:nvSpPr>
          <p:cNvPr id="3" name="Sous-titre 2"/>
          <p:cNvSpPr>
            <a:spLocks noGrp="1"/>
          </p:cNvSpPr>
          <p:nvPr>
            <p:ph type="subTitle" idx="1"/>
          </p:nvPr>
        </p:nvSpPr>
        <p:spPr>
          <a:xfrm>
            <a:off x="1784407" y="4538871"/>
            <a:ext cx="8307388" cy="1578428"/>
          </a:xfrm>
        </p:spPr>
        <p:txBody>
          <a:bodyPr>
            <a:normAutofit fontScale="85000" lnSpcReduction="20000"/>
          </a:bodyPr>
          <a:lstStyle/>
          <a:p>
            <a:endParaRPr lang="fr-FR" dirty="0" smtClean="0">
              <a:solidFill>
                <a:schemeClr val="bg1"/>
              </a:solidFill>
            </a:endParaRPr>
          </a:p>
          <a:p>
            <a:r>
              <a:rPr lang="fr-FR" sz="2000" dirty="0" smtClean="0"/>
              <a:t>Présentée par RAKOTOSOLOFO Ny </a:t>
            </a:r>
            <a:r>
              <a:rPr lang="fr-FR" sz="2000" dirty="0" err="1" smtClean="0"/>
              <a:t>Lanjaseheno</a:t>
            </a:r>
            <a:r>
              <a:rPr lang="fr-FR" sz="2000" dirty="0" smtClean="0"/>
              <a:t> </a:t>
            </a:r>
            <a:r>
              <a:rPr lang="fr-FR" sz="2000" dirty="0" err="1" smtClean="0"/>
              <a:t>Sitraka</a:t>
            </a:r>
            <a:endParaRPr lang="fr-FR" sz="2000" dirty="0" smtClean="0"/>
          </a:p>
          <a:p>
            <a:r>
              <a:rPr lang="fr-FR" sz="2000" b="1" dirty="0" smtClean="0"/>
              <a:t>Doctorante en </a:t>
            </a:r>
            <a:r>
              <a:rPr lang="fr-FR" sz="2000" b="1" dirty="0"/>
              <a:t>Sciences </a:t>
            </a:r>
            <a:r>
              <a:rPr lang="fr-FR" sz="2000" b="1" dirty="0" smtClean="0"/>
              <a:t>Economiques</a:t>
            </a:r>
          </a:p>
          <a:p>
            <a:r>
              <a:rPr lang="fr-FR" sz="2000" b="1" dirty="0" smtClean="0"/>
              <a:t>Membre du CERED-UMI Source</a:t>
            </a:r>
          </a:p>
          <a:p>
            <a:r>
              <a:rPr lang="fr-FR" sz="2000" dirty="0" smtClean="0"/>
              <a:t>Directrice de thèse: </a:t>
            </a:r>
            <a:r>
              <a:rPr lang="fr-FR" sz="2000" dirty="0" smtClean="0">
                <a:effectLst/>
              </a:rPr>
              <a:t>Professeur </a:t>
            </a:r>
            <a:r>
              <a:rPr lang="fr-FR" sz="2000" dirty="0" err="1">
                <a:effectLst/>
              </a:rPr>
              <a:t>Holimalala</a:t>
            </a:r>
            <a:r>
              <a:rPr lang="fr-FR" sz="2000" dirty="0">
                <a:effectLst/>
              </a:rPr>
              <a:t> RANDRIAMANAMPISOA</a:t>
            </a:r>
            <a:endParaRPr lang="fr-FR" sz="2000" dirty="0"/>
          </a:p>
        </p:txBody>
      </p:sp>
      <p:pic>
        <p:nvPicPr>
          <p:cNvPr id="7" name="Imag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4916" y="2288736"/>
            <a:ext cx="653725" cy="981044"/>
          </a:xfrm>
          <a:prstGeom prst="rect">
            <a:avLst/>
          </a:prstGeom>
          <a:solidFill>
            <a:schemeClr val="bg1"/>
          </a:solidFill>
          <a:ln>
            <a:noFill/>
          </a:ln>
        </p:spPr>
      </p:pic>
      <p:sp>
        <p:nvSpPr>
          <p:cNvPr id="6" name="Espace réservé du numéro de diapositive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36449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e 2"/>
          <p:cNvGrpSpPr/>
          <p:nvPr/>
        </p:nvGrpSpPr>
        <p:grpSpPr>
          <a:xfrm>
            <a:off x="604565" y="2719124"/>
            <a:ext cx="3252490" cy="819470"/>
            <a:chOff x="1948456" y="3383195"/>
            <a:chExt cx="3252490" cy="819470"/>
          </a:xfrm>
        </p:grpSpPr>
        <p:sp>
          <p:nvSpPr>
            <p:cNvPr id="4" name="Google Shape;261;p19"/>
            <p:cNvSpPr/>
            <p:nvPr/>
          </p:nvSpPr>
          <p:spPr>
            <a:xfrm rot="16200000">
              <a:off x="3249946" y="2251665"/>
              <a:ext cx="819470" cy="3082530"/>
            </a:xfrm>
            <a:prstGeom prst="round2SameRect">
              <a:avLst>
                <a:gd name="adj1" fmla="val 0"/>
                <a:gd name="adj2" fmla="val 50000"/>
              </a:avLst>
            </a:prstGeom>
            <a:solidFill>
              <a:srgbClr val="20A82D"/>
            </a:solidFill>
            <a:ln w="28575">
              <a:solidFill>
                <a:srgbClr val="20A82D"/>
              </a:solidFill>
            </a:ln>
          </p:spPr>
          <p:style>
            <a:lnRef idx="2">
              <a:schemeClr val="dk1"/>
            </a:lnRef>
            <a:fillRef idx="1">
              <a:schemeClr val="lt1"/>
            </a:fillRef>
            <a:effectRef idx="0">
              <a:schemeClr val="dk1"/>
            </a:effectRef>
            <a:fontRef idx="minor">
              <a:schemeClr val="dk1"/>
            </a:fontRef>
          </p:style>
          <p:txBody>
            <a:bodyPr spcFirstLastPara="1" wrap="square" lIns="121900" tIns="121900" rIns="121900" bIns="121900" anchor="ctr" anchorCtr="0">
              <a:noAutofit/>
            </a:bodyPr>
            <a:lstStyle/>
            <a:p>
              <a:endParaRPr sz="2400" dirty="0"/>
            </a:p>
          </p:txBody>
        </p:sp>
        <p:sp>
          <p:nvSpPr>
            <p:cNvPr id="5" name="ZoneTexte 4"/>
            <p:cNvSpPr txBox="1"/>
            <p:nvPr/>
          </p:nvSpPr>
          <p:spPr>
            <a:xfrm>
              <a:off x="1948456" y="3592874"/>
              <a:ext cx="3082531" cy="400110"/>
            </a:xfrm>
            <a:prstGeom prst="rect">
              <a:avLst/>
            </a:prstGeom>
            <a:noFill/>
          </p:spPr>
          <p:txBody>
            <a:bodyPr wrap="square" rtlCol="0">
              <a:spAutoFit/>
            </a:bodyPr>
            <a:lstStyle/>
            <a:p>
              <a:pPr algn="ctr"/>
              <a:r>
                <a:rPr lang="fr-FR" sz="2000" b="1" dirty="0" smtClean="0">
                  <a:solidFill>
                    <a:schemeClr val="bg1"/>
                  </a:solidFill>
                </a:rPr>
                <a:t>HERITAGES</a:t>
              </a:r>
              <a:endParaRPr lang="fr-FR" sz="2000" b="1" dirty="0">
                <a:solidFill>
                  <a:schemeClr val="bg1"/>
                </a:solidFill>
              </a:endParaRPr>
            </a:p>
          </p:txBody>
        </p:sp>
      </p:grpSp>
      <p:sp>
        <p:nvSpPr>
          <p:cNvPr id="6" name="Freeform 5">
            <a:extLst>
              <a:ext uri="{FF2B5EF4-FFF2-40B4-BE49-F238E27FC236}">
                <a16:creationId xmlns:a16="http://schemas.microsoft.com/office/drawing/2014/main" xmlns="" id="{E4360170-6298-4DB6-B6E6-5414B2385BBC}"/>
              </a:ext>
            </a:extLst>
          </p:cNvPr>
          <p:cNvSpPr>
            <a:spLocks/>
          </p:cNvSpPr>
          <p:nvPr/>
        </p:nvSpPr>
        <p:spPr bwMode="auto">
          <a:xfrm rot="20745738" flipV="1">
            <a:off x="3955256" y="2322016"/>
            <a:ext cx="1879762" cy="748351"/>
          </a:xfrm>
          <a:custGeom>
            <a:avLst/>
            <a:gdLst>
              <a:gd name="T0" fmla="*/ 491 w 741"/>
              <a:gd name="T1" fmla="*/ 218 h 288"/>
              <a:gd name="T2" fmla="*/ 535 w 741"/>
              <a:gd name="T3" fmla="*/ 180 h 288"/>
              <a:gd name="T4" fmla="*/ 0 w 741"/>
              <a:gd name="T5" fmla="*/ 122 h 288"/>
              <a:gd name="T6" fmla="*/ 89 w 741"/>
              <a:gd name="T7" fmla="*/ 73 h 288"/>
              <a:gd name="T8" fmla="*/ 602 w 741"/>
              <a:gd name="T9" fmla="*/ 85 h 288"/>
              <a:gd name="T10" fmla="*/ 637 w 741"/>
              <a:gd name="T11" fmla="*/ 79 h 288"/>
              <a:gd name="T12" fmla="*/ 671 w 741"/>
              <a:gd name="T13" fmla="*/ 38 h 288"/>
              <a:gd name="T14" fmla="*/ 679 w 741"/>
              <a:gd name="T15" fmla="*/ 43 h 288"/>
              <a:gd name="T16" fmla="*/ 741 w 741"/>
              <a:gd name="T17" fmla="*/ 288 h 288"/>
              <a:gd name="T18" fmla="*/ 491 w 741"/>
              <a:gd name="T19" fmla="*/ 21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1" h="288">
                <a:moveTo>
                  <a:pt x="491" y="218"/>
                </a:moveTo>
                <a:cubicBezTo>
                  <a:pt x="508" y="203"/>
                  <a:pt x="522" y="192"/>
                  <a:pt x="535" y="180"/>
                </a:cubicBezTo>
                <a:cubicBezTo>
                  <a:pt x="458" y="108"/>
                  <a:pt x="235" y="21"/>
                  <a:pt x="0" y="122"/>
                </a:cubicBezTo>
                <a:cubicBezTo>
                  <a:pt x="30" y="105"/>
                  <a:pt x="58" y="86"/>
                  <a:pt x="89" y="73"/>
                </a:cubicBezTo>
                <a:cubicBezTo>
                  <a:pt x="262" y="0"/>
                  <a:pt x="433" y="5"/>
                  <a:pt x="602" y="85"/>
                </a:cubicBezTo>
                <a:cubicBezTo>
                  <a:pt x="617" y="93"/>
                  <a:pt x="627" y="92"/>
                  <a:pt x="637" y="79"/>
                </a:cubicBezTo>
                <a:cubicBezTo>
                  <a:pt x="648" y="65"/>
                  <a:pt x="660" y="52"/>
                  <a:pt x="671" y="38"/>
                </a:cubicBezTo>
                <a:cubicBezTo>
                  <a:pt x="674" y="40"/>
                  <a:pt x="676" y="41"/>
                  <a:pt x="679" y="43"/>
                </a:cubicBezTo>
                <a:cubicBezTo>
                  <a:pt x="699" y="123"/>
                  <a:pt x="719" y="203"/>
                  <a:pt x="741" y="288"/>
                </a:cubicBezTo>
                <a:cubicBezTo>
                  <a:pt x="657" y="265"/>
                  <a:pt x="577" y="242"/>
                  <a:pt x="491" y="218"/>
                </a:cubicBezTo>
                <a:close/>
              </a:path>
            </a:pathLst>
          </a:custGeom>
          <a:solidFill>
            <a:srgbClr val="09678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7" name="Freeform 5">
            <a:extLst>
              <a:ext uri="{FF2B5EF4-FFF2-40B4-BE49-F238E27FC236}">
                <a16:creationId xmlns:a16="http://schemas.microsoft.com/office/drawing/2014/main" xmlns="" id="{E4360170-6298-4DB6-B6E6-5414B2385BBC}"/>
              </a:ext>
            </a:extLst>
          </p:cNvPr>
          <p:cNvSpPr>
            <a:spLocks/>
          </p:cNvSpPr>
          <p:nvPr/>
        </p:nvSpPr>
        <p:spPr bwMode="auto">
          <a:xfrm rot="476219">
            <a:off x="3938348" y="3246688"/>
            <a:ext cx="1910603" cy="845506"/>
          </a:xfrm>
          <a:custGeom>
            <a:avLst/>
            <a:gdLst>
              <a:gd name="T0" fmla="*/ 491 w 741"/>
              <a:gd name="T1" fmla="*/ 218 h 288"/>
              <a:gd name="T2" fmla="*/ 535 w 741"/>
              <a:gd name="T3" fmla="*/ 180 h 288"/>
              <a:gd name="T4" fmla="*/ 0 w 741"/>
              <a:gd name="T5" fmla="*/ 122 h 288"/>
              <a:gd name="T6" fmla="*/ 89 w 741"/>
              <a:gd name="T7" fmla="*/ 73 h 288"/>
              <a:gd name="T8" fmla="*/ 602 w 741"/>
              <a:gd name="T9" fmla="*/ 85 h 288"/>
              <a:gd name="T10" fmla="*/ 637 w 741"/>
              <a:gd name="T11" fmla="*/ 79 h 288"/>
              <a:gd name="T12" fmla="*/ 671 w 741"/>
              <a:gd name="T13" fmla="*/ 38 h 288"/>
              <a:gd name="T14" fmla="*/ 679 w 741"/>
              <a:gd name="T15" fmla="*/ 43 h 288"/>
              <a:gd name="T16" fmla="*/ 741 w 741"/>
              <a:gd name="T17" fmla="*/ 288 h 288"/>
              <a:gd name="T18" fmla="*/ 491 w 741"/>
              <a:gd name="T19" fmla="*/ 21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1" h="288">
                <a:moveTo>
                  <a:pt x="491" y="218"/>
                </a:moveTo>
                <a:cubicBezTo>
                  <a:pt x="508" y="203"/>
                  <a:pt x="522" y="192"/>
                  <a:pt x="535" y="180"/>
                </a:cubicBezTo>
                <a:cubicBezTo>
                  <a:pt x="458" y="108"/>
                  <a:pt x="235" y="21"/>
                  <a:pt x="0" y="122"/>
                </a:cubicBezTo>
                <a:cubicBezTo>
                  <a:pt x="30" y="105"/>
                  <a:pt x="58" y="86"/>
                  <a:pt x="89" y="73"/>
                </a:cubicBezTo>
                <a:cubicBezTo>
                  <a:pt x="262" y="0"/>
                  <a:pt x="433" y="5"/>
                  <a:pt x="602" y="85"/>
                </a:cubicBezTo>
                <a:cubicBezTo>
                  <a:pt x="617" y="93"/>
                  <a:pt x="627" y="92"/>
                  <a:pt x="637" y="79"/>
                </a:cubicBezTo>
                <a:cubicBezTo>
                  <a:pt x="648" y="65"/>
                  <a:pt x="660" y="52"/>
                  <a:pt x="671" y="38"/>
                </a:cubicBezTo>
                <a:cubicBezTo>
                  <a:pt x="674" y="40"/>
                  <a:pt x="676" y="41"/>
                  <a:pt x="679" y="43"/>
                </a:cubicBezTo>
                <a:cubicBezTo>
                  <a:pt x="699" y="123"/>
                  <a:pt x="719" y="203"/>
                  <a:pt x="741" y="288"/>
                </a:cubicBezTo>
                <a:cubicBezTo>
                  <a:pt x="657" y="265"/>
                  <a:pt x="577" y="242"/>
                  <a:pt x="491" y="218"/>
                </a:cubicBez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9" name="ZoneTexte 8"/>
          <p:cNvSpPr txBox="1"/>
          <p:nvPr/>
        </p:nvSpPr>
        <p:spPr>
          <a:xfrm>
            <a:off x="5898176" y="3400697"/>
            <a:ext cx="5231242" cy="2862322"/>
          </a:xfrm>
          <a:prstGeom prst="rect">
            <a:avLst/>
          </a:prstGeom>
          <a:solidFill>
            <a:schemeClr val="accent2">
              <a:lumMod val="50000"/>
            </a:schemeClr>
          </a:solidFill>
          <a:ln>
            <a:solidFill>
              <a:schemeClr val="accent2">
                <a:lumMod val="50000"/>
              </a:schemeClr>
            </a:solidFill>
          </a:ln>
        </p:spPr>
        <p:txBody>
          <a:bodyPr wrap="square" rtlCol="0">
            <a:spAutoFit/>
          </a:bodyPr>
          <a:lstStyle/>
          <a:p>
            <a:r>
              <a:rPr lang="fr-FR" dirty="0" smtClean="0">
                <a:solidFill>
                  <a:schemeClr val="bg1"/>
                </a:solidFill>
              </a:rPr>
              <a:t>Systèmes de protection non adaptés </a:t>
            </a:r>
            <a:r>
              <a:rPr lang="fr-FR" b="1" dirty="0" smtClean="0">
                <a:solidFill>
                  <a:schemeClr val="bg1"/>
                </a:solidFill>
              </a:rPr>
              <a:t>(</a:t>
            </a:r>
            <a:r>
              <a:rPr lang="fr-FR" b="1" dirty="0" err="1" smtClean="0">
                <a:solidFill>
                  <a:schemeClr val="bg1"/>
                </a:solidFill>
              </a:rPr>
              <a:t>Kwabena</a:t>
            </a:r>
            <a:r>
              <a:rPr lang="fr-FR" b="1" dirty="0" smtClean="0">
                <a:solidFill>
                  <a:schemeClr val="bg1"/>
                </a:solidFill>
              </a:rPr>
              <a:t> N.O. et </a:t>
            </a:r>
            <a:r>
              <a:rPr lang="fr-FR" b="1" dirty="0" err="1" smtClean="0">
                <a:solidFill>
                  <a:schemeClr val="bg1"/>
                </a:solidFill>
              </a:rPr>
              <a:t>Osei-Boaeteng</a:t>
            </a:r>
            <a:r>
              <a:rPr lang="fr-FR" b="1" dirty="0" smtClean="0">
                <a:solidFill>
                  <a:schemeClr val="bg1"/>
                </a:solidFill>
              </a:rPr>
              <a:t> C., 2014</a:t>
            </a:r>
            <a:r>
              <a:rPr lang="fr-FR" dirty="0" smtClean="0">
                <a:solidFill>
                  <a:schemeClr val="bg1"/>
                </a:solidFill>
              </a:rPr>
              <a:t>) et calquées sur les modèles occidentaux: </a:t>
            </a:r>
          </a:p>
          <a:p>
            <a:pPr marL="285750" indent="-285750">
              <a:buFontTx/>
              <a:buChar char="-"/>
            </a:pPr>
            <a:r>
              <a:rPr lang="fr-FR" dirty="0" smtClean="0">
                <a:solidFill>
                  <a:schemeClr val="bg1"/>
                </a:solidFill>
              </a:rPr>
              <a:t>Prépondérance du modèle bismarckien d’où la faiblesse du niveau de couverture et la difficulté de financer l’extension de la couverture</a:t>
            </a:r>
          </a:p>
          <a:p>
            <a:pPr marL="285750" indent="-285750">
              <a:buFontTx/>
              <a:buChar char="-"/>
            </a:pPr>
            <a:r>
              <a:rPr lang="fr-FR" dirty="0" smtClean="0">
                <a:solidFill>
                  <a:schemeClr val="bg1"/>
                </a:solidFill>
              </a:rPr>
              <a:t>« Protection sociale exportée </a:t>
            </a:r>
            <a:r>
              <a:rPr lang="fr-FR" b="1" dirty="0" smtClean="0">
                <a:solidFill>
                  <a:schemeClr val="bg1"/>
                </a:solidFill>
              </a:rPr>
              <a:t>(</a:t>
            </a:r>
            <a:r>
              <a:rPr lang="fr-FR" b="1" dirty="0" err="1" smtClean="0">
                <a:solidFill>
                  <a:schemeClr val="bg1"/>
                </a:solidFill>
              </a:rPr>
              <a:t>Polet</a:t>
            </a:r>
            <a:r>
              <a:rPr lang="fr-FR" b="1" dirty="0" smtClean="0">
                <a:solidFill>
                  <a:schemeClr val="bg1"/>
                </a:solidFill>
              </a:rPr>
              <a:t> F., 2014) </a:t>
            </a:r>
            <a:r>
              <a:rPr lang="fr-FR" dirty="0" smtClean="0">
                <a:solidFill>
                  <a:schemeClr val="bg1"/>
                </a:solidFill>
              </a:rPr>
              <a:t> »: </a:t>
            </a:r>
            <a:r>
              <a:rPr lang="fr-FR" dirty="0">
                <a:solidFill>
                  <a:schemeClr val="bg1"/>
                </a:solidFill>
              </a:rPr>
              <a:t>Incapacité à financer et de gouverner les dépenses de protection sociales </a:t>
            </a:r>
            <a:endParaRPr lang="fr-FR" dirty="0" smtClean="0">
              <a:solidFill>
                <a:schemeClr val="bg1"/>
              </a:solidFill>
            </a:endParaRPr>
          </a:p>
          <a:p>
            <a:pPr marL="285750" indent="-285750">
              <a:buFontTx/>
              <a:buChar char="-"/>
            </a:pPr>
            <a:endParaRPr lang="fr-FR" dirty="0" smtClean="0">
              <a:solidFill>
                <a:schemeClr val="bg1"/>
              </a:solidFill>
            </a:endParaRPr>
          </a:p>
        </p:txBody>
      </p:sp>
      <p:sp>
        <p:nvSpPr>
          <p:cNvPr id="10" name="ZoneTexte 9"/>
          <p:cNvSpPr txBox="1"/>
          <p:nvPr/>
        </p:nvSpPr>
        <p:spPr>
          <a:xfrm>
            <a:off x="5898176" y="1126028"/>
            <a:ext cx="5231242" cy="2031325"/>
          </a:xfrm>
          <a:prstGeom prst="rect">
            <a:avLst/>
          </a:prstGeom>
          <a:solidFill>
            <a:srgbClr val="096789"/>
          </a:solidFill>
          <a:ln>
            <a:solidFill>
              <a:srgbClr val="096789"/>
            </a:solidFill>
          </a:ln>
        </p:spPr>
        <p:txBody>
          <a:bodyPr wrap="square" rtlCol="0">
            <a:spAutoFit/>
          </a:bodyPr>
          <a:lstStyle/>
          <a:p>
            <a:pPr marL="285750" indent="-285750">
              <a:buFontTx/>
              <a:buChar char="-"/>
            </a:pPr>
            <a:r>
              <a:rPr lang="fr-FR" dirty="0" smtClean="0">
                <a:solidFill>
                  <a:schemeClr val="bg1"/>
                </a:solidFill>
              </a:rPr>
              <a:t>Dualité économique initiée pendant la colonisation: système de protection sociale favorable uniquement aux travailleurs du secteur public  (</a:t>
            </a:r>
            <a:r>
              <a:rPr lang="fr-FR" b="1" dirty="0" err="1" smtClean="0">
                <a:solidFill>
                  <a:schemeClr val="bg1"/>
                </a:solidFill>
              </a:rPr>
              <a:t>Destremeau</a:t>
            </a:r>
            <a:r>
              <a:rPr lang="fr-FR" b="1" dirty="0" smtClean="0">
                <a:solidFill>
                  <a:schemeClr val="bg1"/>
                </a:solidFill>
              </a:rPr>
              <a:t> B., 2003</a:t>
            </a:r>
            <a:r>
              <a:rPr lang="fr-FR" dirty="0" smtClean="0">
                <a:solidFill>
                  <a:schemeClr val="bg1"/>
                </a:solidFill>
              </a:rPr>
              <a:t>)</a:t>
            </a:r>
          </a:p>
          <a:p>
            <a:pPr marL="285750" indent="-285750">
              <a:buFontTx/>
              <a:buChar char="-"/>
            </a:pPr>
            <a:r>
              <a:rPr lang="fr-FR" dirty="0" smtClean="0">
                <a:solidFill>
                  <a:schemeClr val="bg1"/>
                </a:solidFill>
              </a:rPr>
              <a:t> Politiques dictées en matière économique et sociale: forte croissance de l’emploi informel et aggravation du niveau de la pauvreté </a:t>
            </a:r>
            <a:endParaRPr lang="fr-FR" dirty="0">
              <a:solidFill>
                <a:schemeClr val="bg1"/>
              </a:solidFill>
            </a:endParaRPr>
          </a:p>
        </p:txBody>
      </p:sp>
      <p:sp>
        <p:nvSpPr>
          <p:cNvPr id="11" name="ZoneTexte 10"/>
          <p:cNvSpPr txBox="1"/>
          <p:nvPr/>
        </p:nvSpPr>
        <p:spPr>
          <a:xfrm>
            <a:off x="124690" y="263236"/>
            <a:ext cx="5641109"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b="1" dirty="0" smtClean="0"/>
              <a:t>Défis de la protection sociale en Afrique subsaharienne</a:t>
            </a:r>
            <a:endParaRPr lang="fr-FR" b="1" dirty="0"/>
          </a:p>
        </p:txBody>
      </p:sp>
    </p:spTree>
    <p:extLst>
      <p:ext uri="{BB962C8B-B14F-4D97-AF65-F5344CB8AC3E}">
        <p14:creationId xmlns:p14="http://schemas.microsoft.com/office/powerpoint/2010/main" val="2141478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0660" y="838349"/>
            <a:ext cx="4619690" cy="477053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0" i="0" u="sng" strike="noStrike" kern="1200" cap="none" spc="0" normalizeH="0" baseline="0" noProof="0" dirty="0">
                <a:ln>
                  <a:noFill/>
                </a:ln>
                <a:solidFill>
                  <a:prstClr val="black"/>
                </a:solidFill>
                <a:effectLst/>
                <a:uLnTx/>
                <a:uFillTx/>
                <a:latin typeface="Calibri" panose="020F0502020204030204"/>
                <a:ea typeface="+mn-ea"/>
                <a:cs typeface="+mn-cs"/>
              </a:rPr>
              <a:t>Secteur </a:t>
            </a:r>
            <a:r>
              <a:rPr kumimoji="0" lang="fr-FR" sz="1600" b="0" i="0" u="sng" strike="noStrike" kern="1200" cap="none" spc="0" normalizeH="0" baseline="0" noProof="0" dirty="0" smtClean="0">
                <a:ln>
                  <a:noFill/>
                </a:ln>
                <a:solidFill>
                  <a:prstClr val="black"/>
                </a:solidFill>
                <a:effectLst/>
                <a:uLnTx/>
                <a:uFillTx/>
                <a:latin typeface="Calibri" panose="020F0502020204030204"/>
                <a:ea typeface="+mn-ea"/>
                <a:cs typeface="+mn-cs"/>
              </a:rPr>
              <a:t>informel</a:t>
            </a:r>
            <a:r>
              <a:rPr kumimoji="0" lang="fr-FR" sz="1600" b="0" i="0" u="sng" strike="noStrike" kern="1200" cap="none" spc="0" normalizeH="0" noProof="0" dirty="0" smtClean="0">
                <a:ln>
                  <a:noFill/>
                </a:ln>
                <a:solidFill>
                  <a:prstClr val="black"/>
                </a:solidFill>
                <a:effectLst/>
                <a:uLnTx/>
                <a:uFillTx/>
                <a:latin typeface="Calibri" panose="020F0502020204030204"/>
                <a:ea typeface="+mn-ea"/>
                <a:cs typeface="+mn-cs"/>
              </a:rPr>
              <a:t> </a:t>
            </a:r>
            <a:r>
              <a:rPr kumimoji="0" lang="fr-FR" sz="1600" b="0" i="0" u="sng" strike="noStrike" kern="1200" cap="none" spc="0" normalizeH="0" baseline="0" noProof="0" dirty="0" smtClean="0">
                <a:ln>
                  <a:noFill/>
                </a:ln>
                <a:solidFill>
                  <a:prstClr val="black"/>
                </a:solidFill>
                <a:effectLst/>
                <a:uLnTx/>
                <a:uFillTx/>
                <a:latin typeface="Calibri" panose="020F0502020204030204"/>
                <a:ea typeface="+mn-ea"/>
                <a:cs typeface="+mn-cs"/>
              </a:rPr>
              <a:t>et </a:t>
            </a:r>
            <a:r>
              <a:rPr kumimoji="0" lang="fr-FR" sz="1600" b="0" i="0" u="sng" strike="noStrike" kern="1200" cap="none" spc="0" normalizeH="0" baseline="0" noProof="0" dirty="0">
                <a:ln>
                  <a:noFill/>
                </a:ln>
                <a:solidFill>
                  <a:prstClr val="black"/>
                </a:solidFill>
                <a:effectLst/>
                <a:uLnTx/>
                <a:uFillTx/>
                <a:latin typeface="Calibri" panose="020F0502020204030204"/>
                <a:ea typeface="+mn-ea"/>
                <a:cs typeface="+mn-cs"/>
              </a:rPr>
              <a:t>finance </a:t>
            </a:r>
            <a:r>
              <a:rPr kumimoji="0" lang="fr-FR" sz="1600" b="0" i="0" u="sng" strike="noStrike" kern="1200" cap="none" spc="0" normalizeH="0" baseline="0" noProof="0" dirty="0" smtClean="0">
                <a:ln>
                  <a:noFill/>
                </a:ln>
                <a:solidFill>
                  <a:prstClr val="black"/>
                </a:solidFill>
                <a:effectLst/>
                <a:uLnTx/>
                <a:uFillTx/>
                <a:latin typeface="Calibri" panose="020F0502020204030204"/>
                <a:ea typeface="+mn-ea"/>
                <a:cs typeface="+mn-cs"/>
              </a:rPr>
              <a:t>informelle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600" b="0" i="0" u="sng"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Qui </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dit finance informelle dit économie informelle, car en effet la première ne peut s’épanouir dans une économie qui suit les normes et qui est réglementée par les </a:t>
            </a: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institutions</a:t>
            </a:r>
            <a:r>
              <a:rPr lang="fr-FR" sz="1600" dirty="0">
                <a:solidFill>
                  <a:prstClr val="black"/>
                </a:solidFill>
                <a:latin typeface="Calibri" panose="020F0502020204030204"/>
              </a:rPr>
              <a:t> </a:t>
            </a: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fr-FR" sz="1600" b="1" i="0" u="none" strike="noStrike" kern="1200" cap="none" spc="0" normalizeH="0" baseline="0" noProof="0" dirty="0" smtClean="0">
                <a:ln>
                  <a:noFill/>
                </a:ln>
                <a:solidFill>
                  <a:prstClr val="black"/>
                </a:solidFill>
                <a:effectLst/>
                <a:uLnTx/>
                <a:uFillTx/>
                <a:latin typeface="Calibri" panose="020F0502020204030204"/>
                <a:ea typeface="+mn-ea"/>
                <a:cs typeface="+mn-cs"/>
              </a:rPr>
              <a:t>LELART, 2006</a:t>
            </a: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 Les associations</a:t>
            </a:r>
            <a:r>
              <a:rPr kumimoji="0" lang="fr-FR" sz="1600" b="0" i="0" u="none" strike="noStrike" kern="1200" cap="none" spc="0" normalizeH="0" noProof="0" dirty="0" smtClean="0">
                <a:ln>
                  <a:noFill/>
                </a:ln>
                <a:solidFill>
                  <a:prstClr val="black"/>
                </a:solidFill>
                <a:effectLst/>
                <a:uLnTx/>
                <a:uFillTx/>
                <a:latin typeface="Calibri" panose="020F0502020204030204"/>
                <a:ea typeface="+mn-ea"/>
                <a:cs typeface="+mn-cs"/>
              </a:rPr>
              <a:t> d’aide mutuelle offrent la possibilité de </a:t>
            </a:r>
            <a:r>
              <a:rPr kumimoji="0" lang="fr-FR" sz="1600" b="0" i="0" u="none" strike="noStrike" kern="1200" cap="none" spc="0" normalizeH="0" noProof="0" dirty="0" err="1" smtClean="0">
                <a:ln>
                  <a:noFill/>
                </a:ln>
                <a:solidFill>
                  <a:prstClr val="black"/>
                </a:solidFill>
                <a:effectLst/>
                <a:uLnTx/>
                <a:uFillTx/>
                <a:latin typeface="Calibri" panose="020F0502020204030204"/>
                <a:ea typeface="+mn-ea"/>
                <a:cs typeface="+mn-cs"/>
              </a:rPr>
              <a:t>partag</a:t>
            </a:r>
            <a:r>
              <a:rPr lang="fr-FR" sz="1600" dirty="0" smtClean="0">
                <a:solidFill>
                  <a:prstClr val="black"/>
                </a:solidFill>
                <a:latin typeface="Calibri" panose="020F0502020204030204"/>
              </a:rPr>
              <a:t>e des risques financiers entre les opérateurs du secteur informel</a:t>
            </a: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 Créer à l’initiative des membres</a:t>
            </a:r>
            <a:r>
              <a:rPr kumimoji="0" lang="fr-FR" sz="1600" b="0" i="0" u="none" strike="noStrike" kern="1200" cap="none" spc="0" normalizeH="0" noProof="0" dirty="0" smtClean="0">
                <a:ln>
                  <a:noFill/>
                </a:ln>
                <a:solidFill>
                  <a:prstClr val="black"/>
                </a:solidFill>
                <a:effectLst/>
                <a:uLnTx/>
                <a:uFillTx/>
                <a:latin typeface="Calibri" panose="020F0502020204030204"/>
                <a:ea typeface="+mn-ea"/>
                <a:cs typeface="+mn-cs"/>
              </a:rPr>
              <a:t> de la </a:t>
            </a:r>
            <a:r>
              <a:rPr kumimoji="0" lang="fr-FR" sz="1600" b="0" i="0" u="none" strike="noStrike" kern="1200" cap="none" spc="0" normalizeH="0" noProof="0" dirty="0" err="1" smtClean="0">
                <a:ln>
                  <a:noFill/>
                </a:ln>
                <a:solidFill>
                  <a:prstClr val="black"/>
                </a:solidFill>
                <a:effectLst/>
                <a:uLnTx/>
                <a:uFillTx/>
                <a:latin typeface="Calibri" panose="020F0502020204030204"/>
                <a:ea typeface="+mn-ea"/>
                <a:cs typeface="+mn-cs"/>
              </a:rPr>
              <a:t>commu</a:t>
            </a:r>
            <a:r>
              <a:rPr lang="fr-FR" sz="1600" dirty="0" err="1" smtClean="0">
                <a:solidFill>
                  <a:prstClr val="black"/>
                </a:solidFill>
                <a:latin typeface="Calibri" panose="020F0502020204030204"/>
              </a:rPr>
              <a:t>nauté</a:t>
            </a:r>
            <a:r>
              <a:rPr lang="fr-FR" sz="1600" dirty="0" smtClean="0">
                <a:solidFill>
                  <a:prstClr val="black"/>
                </a:solidFill>
                <a:latin typeface="Calibri" panose="020F0502020204030204"/>
              </a:rPr>
              <a:t> ou d’organisations non gouvernementales, ces mécanismes d’origines traditionnelles sont d’importants systèmes de sécurité sociale </a:t>
            </a:r>
            <a:r>
              <a:rPr kumimoji="0" lang="fr-FR" sz="16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fr-FR" sz="1600" b="0" i="0" u="none" strike="noStrike" kern="1200" cap="none" spc="0" normalizeH="0" noProof="0" dirty="0" smtClean="0">
                <a:ln>
                  <a:noFill/>
                </a:ln>
                <a:solidFill>
                  <a:prstClr val="black"/>
                </a:solidFill>
                <a:effectLst/>
                <a:uLnTx/>
                <a:uFillTx/>
                <a:latin typeface="Calibri" panose="020F0502020204030204"/>
                <a:ea typeface="+mn-ea"/>
                <a:cs typeface="+mn-cs"/>
              </a:rPr>
              <a:t> </a:t>
            </a:r>
            <a:r>
              <a:rPr lang="fr-FR" sz="1600" b="1" dirty="0" smtClean="0"/>
              <a:t>(</a:t>
            </a:r>
            <a:r>
              <a:rPr lang="fr-FR" sz="1600" b="1" dirty="0" err="1"/>
              <a:t>Kwabena</a:t>
            </a:r>
            <a:r>
              <a:rPr lang="fr-FR" sz="1600" b="1" dirty="0"/>
              <a:t> N.O. et </a:t>
            </a:r>
            <a:r>
              <a:rPr lang="fr-FR" sz="1600" b="1" dirty="0" err="1"/>
              <a:t>Osei-Boaeteng</a:t>
            </a:r>
            <a:r>
              <a:rPr lang="fr-FR" sz="1600" b="1" dirty="0"/>
              <a:t> C., 2014</a:t>
            </a:r>
            <a:r>
              <a:rPr lang="fr-FR" sz="1600" dirty="0" smtClean="0"/>
              <a:t>)</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600" dirty="0"/>
          </a:p>
          <a:p>
            <a:pPr marL="0" marR="0" lvl="0" indent="0" algn="just" defTabSz="457200" rtl="0" eaLnBrk="1" fontAlgn="auto" latinLnBrk="0" hangingPunct="1">
              <a:lnSpc>
                <a:spcPct val="100000"/>
              </a:lnSpc>
              <a:spcBef>
                <a:spcPts val="0"/>
              </a:spcBef>
              <a:spcAft>
                <a:spcPts val="0"/>
              </a:spcAft>
              <a:buClrTx/>
              <a:buSzTx/>
              <a:buFontTx/>
              <a:buNone/>
              <a:tabLst/>
              <a:defRPr/>
            </a:pPr>
            <a:r>
              <a:rPr lang="fr-FR" sz="1600" dirty="0" smtClean="0"/>
              <a:t> </a:t>
            </a:r>
            <a:endParaRPr lang="fr-FR" sz="1600" dirty="0"/>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ZoneTexte 6"/>
          <p:cNvSpPr txBox="1"/>
          <p:nvPr/>
        </p:nvSpPr>
        <p:spPr>
          <a:xfrm>
            <a:off x="7211308" y="871071"/>
            <a:ext cx="4980692"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0" i="0" u="sng" strike="noStrike" kern="1200" cap="none" spc="0" normalizeH="0" baseline="0" noProof="0" dirty="0" smtClean="0">
                <a:ln>
                  <a:noFill/>
                </a:ln>
                <a:solidFill>
                  <a:prstClr val="black"/>
                </a:solidFill>
                <a:effectLst/>
                <a:uLnTx/>
                <a:uFillTx/>
                <a:latin typeface="Calibri" panose="020F0502020204030204"/>
                <a:ea typeface="+mn-ea"/>
                <a:cs typeface="+mn-cs"/>
              </a:rPr>
              <a:t>Une finance informelle structurée</a:t>
            </a:r>
            <a:endParaRPr kumimoji="0" lang="fr-FR" sz="16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Espace réservé du numéro de diapositive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Rectangle 8"/>
          <p:cNvSpPr/>
          <p:nvPr/>
        </p:nvSpPr>
        <p:spPr>
          <a:xfrm>
            <a:off x="8680449" y="1549400"/>
            <a:ext cx="3384552" cy="4237530"/>
          </a:xfrm>
          <a:prstGeom prst="rect">
            <a:avLst/>
          </a:prstGeom>
          <a:blipFill>
            <a:blip r:embed="rId3" cstate="print">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aphicFrame>
        <p:nvGraphicFramePr>
          <p:cNvPr id="8" name="Diagramme 7"/>
          <p:cNvGraphicFramePr/>
          <p:nvPr>
            <p:extLst>
              <p:ext uri="{D42A27DB-BD31-4B8C-83A1-F6EECF244321}">
                <p14:modId xmlns:p14="http://schemas.microsoft.com/office/powerpoint/2010/main" val="2591898221"/>
              </p:ext>
            </p:extLst>
          </p:nvPr>
        </p:nvGraphicFramePr>
        <p:xfrm>
          <a:off x="5059804" y="1549400"/>
          <a:ext cx="4641850" cy="40428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p:cNvSpPr/>
          <p:nvPr/>
        </p:nvSpPr>
        <p:spPr>
          <a:xfrm>
            <a:off x="6858774" y="5602264"/>
            <a:ext cx="1573251" cy="369332"/>
          </a:xfrm>
          <a:prstGeom prst="rect">
            <a:avLst/>
          </a:prstGeom>
        </p:spPr>
        <p:txBody>
          <a:bodyPr wrap="none">
            <a:spAutoFit/>
          </a:bodyPr>
          <a:lstStyle/>
          <a:p>
            <a:pPr lvl="0" algn="just" defTabSz="457200">
              <a:defRPr/>
            </a:pPr>
            <a:r>
              <a:rPr lang="fr-FR" dirty="0">
                <a:solidFill>
                  <a:prstClr val="black"/>
                </a:solidFill>
              </a:rPr>
              <a:t>(</a:t>
            </a:r>
            <a:r>
              <a:rPr lang="fr-FR" b="1" dirty="0">
                <a:solidFill>
                  <a:prstClr val="black"/>
                </a:solidFill>
              </a:rPr>
              <a:t>LELART, 2006</a:t>
            </a:r>
            <a:r>
              <a:rPr lang="fr-FR" dirty="0">
                <a:solidFill>
                  <a:prstClr val="black"/>
                </a:solidFill>
              </a:rPr>
              <a:t>)</a:t>
            </a:r>
          </a:p>
        </p:txBody>
      </p:sp>
      <p:sp>
        <p:nvSpPr>
          <p:cNvPr id="11" name="ZoneTexte 10"/>
          <p:cNvSpPr txBox="1"/>
          <p:nvPr/>
        </p:nvSpPr>
        <p:spPr>
          <a:xfrm>
            <a:off x="254000" y="114300"/>
            <a:ext cx="6765778"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fr-FR" b="1" dirty="0" smtClean="0"/>
              <a:t>Une alternative « informelle » pour la protection sociale adaptative</a:t>
            </a:r>
            <a:endParaRPr lang="fr-FR" b="1" dirty="0"/>
          </a:p>
        </p:txBody>
      </p:sp>
    </p:spTree>
    <p:extLst>
      <p:ext uri="{BB962C8B-B14F-4D97-AF65-F5344CB8AC3E}">
        <p14:creationId xmlns:p14="http://schemas.microsoft.com/office/powerpoint/2010/main" val="839728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83920" y="2445385"/>
            <a:ext cx="10515600" cy="1325563"/>
          </a:xfrm>
          <a:ln>
            <a:solidFill>
              <a:schemeClr val="bg1"/>
            </a:solidFill>
          </a:ln>
        </p:spPr>
        <p:txBody>
          <a:bodyPr>
            <a:normAutofit/>
          </a:bodyPr>
          <a:lstStyle/>
          <a:p>
            <a:pPr algn="ctr"/>
            <a:r>
              <a:rPr lang="fr-FR" b="1" dirty="0" smtClean="0">
                <a:solidFill>
                  <a:schemeClr val="bg1"/>
                </a:solidFill>
              </a:rPr>
              <a:t> II- Résultats</a:t>
            </a:r>
            <a:endParaRPr lang="fr-FR" b="1" dirty="0">
              <a:solidFill>
                <a:schemeClr val="bg1"/>
              </a:solidFill>
            </a:endParaRPr>
          </a:p>
        </p:txBody>
      </p:sp>
      <p:sp>
        <p:nvSpPr>
          <p:cNvPr id="3" name="Espace réservé du numéro de diapositive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83852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63554" y="165721"/>
            <a:ext cx="1868446"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fr-FR" dirty="0" smtClean="0"/>
              <a:t>Méthodologie</a:t>
            </a:r>
          </a:p>
        </p:txBody>
      </p:sp>
      <p:graphicFrame>
        <p:nvGraphicFramePr>
          <p:cNvPr id="4" name="Diagramme 3"/>
          <p:cNvGraphicFramePr/>
          <p:nvPr>
            <p:extLst>
              <p:ext uri="{D42A27DB-BD31-4B8C-83A1-F6EECF244321}">
                <p14:modId xmlns:p14="http://schemas.microsoft.com/office/powerpoint/2010/main" val="679131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6065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5428" y="41740"/>
            <a:ext cx="4786899" cy="482368"/>
          </a:xfrm>
        </p:spPr>
        <p:style>
          <a:lnRef idx="0">
            <a:schemeClr val="accent6"/>
          </a:lnRef>
          <a:fillRef idx="3">
            <a:schemeClr val="accent6"/>
          </a:fillRef>
          <a:effectRef idx="3">
            <a:schemeClr val="accent6"/>
          </a:effectRef>
          <a:fontRef idx="minor">
            <a:schemeClr val="lt1"/>
          </a:fontRef>
        </p:style>
        <p:txBody>
          <a:bodyPr>
            <a:normAutofit/>
          </a:bodyPr>
          <a:lstStyle/>
          <a:p>
            <a:r>
              <a:rPr lang="fr-FR" sz="1800" b="1" dirty="0" smtClean="0">
                <a:latin typeface="+mn-lt"/>
              </a:rPr>
              <a:t>Présentation de la zone d’étude et des données</a:t>
            </a:r>
            <a:endParaRPr lang="fr-FR" sz="1800" b="1" dirty="0">
              <a:latin typeface="+mn-lt"/>
            </a:endParaRPr>
          </a:p>
        </p:txBody>
      </p:sp>
      <p:sp>
        <p:nvSpPr>
          <p:cNvPr id="3" name="Espace réservé du contenu 2"/>
          <p:cNvSpPr>
            <a:spLocks noGrp="1"/>
          </p:cNvSpPr>
          <p:nvPr>
            <p:ph idx="1"/>
          </p:nvPr>
        </p:nvSpPr>
        <p:spPr>
          <a:xfrm>
            <a:off x="3918288" y="1956906"/>
            <a:ext cx="3859251" cy="2999120"/>
          </a:xfrm>
        </p:spPr>
        <p:style>
          <a:lnRef idx="0">
            <a:schemeClr val="accent1"/>
          </a:lnRef>
          <a:fillRef idx="3">
            <a:schemeClr val="accent1"/>
          </a:fillRef>
          <a:effectRef idx="3">
            <a:schemeClr val="accent1"/>
          </a:effectRef>
          <a:fontRef idx="minor">
            <a:schemeClr val="lt1"/>
          </a:fontRef>
        </p:style>
        <p:txBody>
          <a:bodyPr>
            <a:normAutofit fontScale="85000" lnSpcReduction="20000"/>
          </a:bodyPr>
          <a:lstStyle/>
          <a:p>
            <a:pPr marL="0" indent="0" algn="ctr">
              <a:buNone/>
            </a:pPr>
            <a:r>
              <a:rPr lang="fr-FR" sz="2100" b="1" u="sng" dirty="0" smtClean="0"/>
              <a:t>Ménages enquêtées: </a:t>
            </a:r>
          </a:p>
          <a:p>
            <a:pPr marL="0" indent="0" algn="ctr">
              <a:buNone/>
            </a:pPr>
            <a:r>
              <a:rPr lang="fr-FR" sz="2100" dirty="0" smtClean="0"/>
              <a:t>345</a:t>
            </a:r>
            <a:r>
              <a:rPr lang="fr-FR" sz="2100" dirty="0"/>
              <a:t> </a:t>
            </a:r>
            <a:r>
              <a:rPr lang="fr-FR" sz="2100" dirty="0" smtClean="0"/>
              <a:t>dont 171 de Toamasina II et 174 de Brickaville</a:t>
            </a:r>
            <a:endParaRPr lang="fr-FR" sz="2100" dirty="0"/>
          </a:p>
          <a:p>
            <a:pPr algn="ctr"/>
            <a:r>
              <a:rPr lang="fr-FR" sz="2100" b="1" u="sng" dirty="0"/>
              <a:t>Période de l’enquête</a:t>
            </a:r>
            <a:r>
              <a:rPr lang="fr-FR" sz="2100" b="1" dirty="0"/>
              <a:t>: </a:t>
            </a:r>
            <a:endParaRPr lang="fr-FR" sz="2100" b="1" dirty="0" smtClean="0"/>
          </a:p>
          <a:p>
            <a:pPr marL="0" indent="0" algn="ctr">
              <a:buNone/>
            </a:pPr>
            <a:r>
              <a:rPr lang="fr-FR" sz="2100" dirty="0" smtClean="0"/>
              <a:t>Janvier 2018 </a:t>
            </a:r>
            <a:endParaRPr lang="fr-FR" sz="2100" dirty="0"/>
          </a:p>
          <a:p>
            <a:pPr algn="ctr"/>
            <a:r>
              <a:rPr lang="fr-FR" sz="2100" b="1" u="sng" dirty="0"/>
              <a:t>Zone de l’enquête</a:t>
            </a:r>
            <a:r>
              <a:rPr lang="fr-FR" sz="2100" b="1" dirty="0"/>
              <a:t>: </a:t>
            </a:r>
            <a:endParaRPr lang="fr-FR" sz="2100" b="1" dirty="0" smtClean="0"/>
          </a:p>
          <a:p>
            <a:pPr marL="0" indent="0" algn="ctr">
              <a:buNone/>
            </a:pPr>
            <a:r>
              <a:rPr lang="fr-FR" sz="2100" dirty="0" smtClean="0"/>
              <a:t>2 districts de la région Antsinanana</a:t>
            </a:r>
            <a:endParaRPr lang="fr-FR" sz="2100" dirty="0"/>
          </a:p>
          <a:p>
            <a:pPr algn="ctr">
              <a:buFontTx/>
              <a:buChar char="-"/>
            </a:pPr>
            <a:r>
              <a:rPr lang="fr-FR" sz="2100" dirty="0" smtClean="0"/>
              <a:t>Brickaville</a:t>
            </a:r>
          </a:p>
          <a:p>
            <a:pPr algn="ctr">
              <a:buFontTx/>
              <a:buChar char="-"/>
            </a:pPr>
            <a:r>
              <a:rPr lang="fr-FR" sz="2100" dirty="0" smtClean="0"/>
              <a:t>Toamasina II</a:t>
            </a:r>
            <a:endParaRPr lang="fr-FR" sz="2100" dirty="0"/>
          </a:p>
          <a:p>
            <a:pPr marL="0" indent="0" algn="ctr">
              <a:buNone/>
            </a:pPr>
            <a:r>
              <a:rPr lang="fr-FR" sz="1700" dirty="0" smtClean="0"/>
              <a:t> </a:t>
            </a:r>
            <a:endParaRPr lang="fr-FR" sz="1700" dirty="0"/>
          </a:p>
          <a:p>
            <a:pPr marL="0" indent="0">
              <a:buNone/>
            </a:pPr>
            <a:endParaRPr lang="fr-FR" dirty="0"/>
          </a:p>
        </p:txBody>
      </p:sp>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30595" t="652" r="34716" b="-652"/>
          <a:stretch/>
        </p:blipFill>
        <p:spPr>
          <a:xfrm>
            <a:off x="0" y="524108"/>
            <a:ext cx="3955459" cy="5394899"/>
          </a:xfrm>
          <a:prstGeom prst="rect">
            <a:avLst/>
          </a:prstGeom>
          <a:noFill/>
        </p:spPr>
      </p:pic>
      <p:sp>
        <p:nvSpPr>
          <p:cNvPr id="6" name="Rectangle 5"/>
          <p:cNvSpPr/>
          <p:nvPr/>
        </p:nvSpPr>
        <p:spPr>
          <a:xfrm>
            <a:off x="7873747" y="2025305"/>
            <a:ext cx="4051553" cy="286232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sng" strike="noStrike" kern="1200" cap="none" spc="0" normalizeH="0" baseline="0" noProof="0" dirty="0" smtClean="0">
                <a:ln>
                  <a:noFill/>
                </a:ln>
                <a:solidFill>
                  <a:schemeClr val="bg1"/>
                </a:solidFill>
                <a:effectLst/>
                <a:uLnTx/>
                <a:uFillTx/>
                <a:ea typeface="+mn-ea"/>
                <a:cs typeface="+mn-cs"/>
              </a:rPr>
              <a:t>Activités principales: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chemeClr val="bg1"/>
                </a:solidFill>
                <a:effectLst/>
                <a:uLnTx/>
                <a:uFillTx/>
                <a:ea typeface="+mn-ea"/>
                <a:cs typeface="+mn-cs"/>
              </a:rPr>
              <a:t>Agriculture </a:t>
            </a:r>
            <a:r>
              <a:rPr kumimoji="0" lang="fr-FR" sz="1800" b="0" i="0" u="none" strike="noStrike" kern="1200" cap="none" spc="0" normalizeH="0" baseline="0" noProof="0" dirty="0">
                <a:ln>
                  <a:noFill/>
                </a:ln>
                <a:solidFill>
                  <a:schemeClr val="bg1"/>
                </a:solidFill>
                <a:effectLst/>
                <a:uLnTx/>
                <a:uFillTx/>
                <a:ea typeface="+mn-ea"/>
                <a:cs typeface="+mn-cs"/>
              </a:rPr>
              <a:t>(81,16%) et  Services (61,45%)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sng" strike="noStrike" kern="1200" cap="none" spc="0" normalizeH="0" baseline="0" noProof="0" dirty="0" smtClean="0">
                <a:ln>
                  <a:noFill/>
                </a:ln>
                <a:solidFill>
                  <a:schemeClr val="bg1"/>
                </a:solidFill>
                <a:effectLst/>
                <a:uLnTx/>
                <a:uFillTx/>
                <a:ea typeface="+mn-ea"/>
                <a:cs typeface="+mn-cs"/>
              </a:rPr>
              <a:t>Démographie: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chemeClr val="bg1"/>
                </a:solidFill>
                <a:effectLst/>
                <a:uLnTx/>
                <a:uFillTx/>
                <a:ea typeface="+mn-ea"/>
                <a:cs typeface="+mn-cs"/>
              </a:rPr>
              <a:t>51,30</a:t>
            </a:r>
            <a:r>
              <a:rPr kumimoji="0" lang="fr-FR" sz="1800" b="0" i="0" u="none" strike="noStrike" kern="1200" cap="none" spc="0" normalizeH="0" baseline="0" noProof="0" dirty="0">
                <a:ln>
                  <a:noFill/>
                </a:ln>
                <a:solidFill>
                  <a:schemeClr val="bg1"/>
                </a:solidFill>
                <a:effectLst/>
                <a:uLnTx/>
                <a:uFillTx/>
                <a:ea typeface="+mn-ea"/>
                <a:cs typeface="+mn-cs"/>
              </a:rPr>
              <a:t>% de la population est </a:t>
            </a:r>
            <a:r>
              <a:rPr kumimoji="0" lang="fr-FR" sz="1800" b="0" i="0" u="none" strike="noStrike" kern="1200" cap="none" spc="0" normalizeH="0" baseline="0" noProof="0" dirty="0" smtClean="0">
                <a:ln>
                  <a:noFill/>
                </a:ln>
                <a:solidFill>
                  <a:schemeClr val="bg1"/>
                </a:solidFill>
                <a:effectLst/>
                <a:uLnTx/>
                <a:uFillTx/>
                <a:ea typeface="+mn-ea"/>
                <a:cs typeface="+mn-cs"/>
              </a:rPr>
              <a:t>constituée </a:t>
            </a:r>
            <a:r>
              <a:rPr kumimoji="0" lang="fr-FR" sz="1800" b="0" i="0" u="none" strike="noStrike" kern="1200" cap="none" spc="0" normalizeH="0" baseline="0" noProof="0" dirty="0">
                <a:ln>
                  <a:noFill/>
                </a:ln>
                <a:solidFill>
                  <a:schemeClr val="bg1"/>
                </a:solidFill>
                <a:effectLst/>
                <a:uLnTx/>
                <a:uFillTx/>
                <a:ea typeface="+mn-ea"/>
                <a:cs typeface="+mn-cs"/>
              </a:rPr>
              <a:t>de jeunes et d'enfants </a:t>
            </a:r>
            <a:endParaRPr kumimoji="0" lang="fr-FR" sz="1800" b="0" i="0" u="none" strike="noStrike" kern="1200" cap="none" spc="0" normalizeH="0" baseline="0" noProof="0" dirty="0" smtClean="0">
              <a:ln>
                <a:noFill/>
              </a:ln>
              <a:solidFill>
                <a:schemeClr val="bg1"/>
              </a:solidFill>
              <a:effectLst/>
              <a:uLnTx/>
              <a:uFillTx/>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chemeClr val="bg1"/>
                </a:solidFill>
                <a:effectLst/>
                <a:uLnTx/>
                <a:uFillTx/>
                <a:ea typeface="+mn-ea"/>
                <a:cs typeface="+mn-cs"/>
              </a:rPr>
              <a:t>de </a:t>
            </a:r>
            <a:r>
              <a:rPr kumimoji="0" lang="fr-FR" sz="1800" b="0" i="0" u="none" strike="noStrike" kern="1200" cap="none" spc="0" normalizeH="0" baseline="0" noProof="0" dirty="0">
                <a:ln>
                  <a:noFill/>
                </a:ln>
                <a:solidFill>
                  <a:schemeClr val="bg1"/>
                </a:solidFill>
                <a:effectLst/>
                <a:uLnTx/>
                <a:uFillTx/>
                <a:ea typeface="+mn-ea"/>
                <a:cs typeface="+mn-cs"/>
              </a:rPr>
              <a:t>moins de 21 </a:t>
            </a:r>
            <a:r>
              <a:rPr kumimoji="0" lang="fr-FR" sz="1800" b="0" i="0" u="none" strike="noStrike" kern="1200" cap="none" spc="0" normalizeH="0" baseline="0" noProof="0" dirty="0" smtClean="0">
                <a:ln>
                  <a:noFill/>
                </a:ln>
                <a:solidFill>
                  <a:schemeClr val="bg1"/>
                </a:solidFill>
                <a:effectLst/>
                <a:uLnTx/>
                <a:uFillTx/>
                <a:ea typeface="+mn-ea"/>
                <a:cs typeface="+mn-cs"/>
              </a:rPr>
              <a:t>ans;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sng" strike="noStrike" kern="1200" cap="none" spc="0" normalizeH="0" baseline="0" noProof="0" dirty="0" smtClean="0">
                <a:ln>
                  <a:noFill/>
                </a:ln>
                <a:solidFill>
                  <a:schemeClr val="bg1"/>
                </a:solidFill>
                <a:effectLst/>
                <a:uLnTx/>
                <a:uFillTx/>
                <a:ea typeface="+mn-ea"/>
                <a:cs typeface="+mn-cs"/>
              </a:rPr>
              <a:t>Scolarité et emploi: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schemeClr val="bg1"/>
                </a:solidFill>
                <a:effectLst/>
                <a:uLnTx/>
                <a:uFillTx/>
                <a:ea typeface="+mn-ea"/>
                <a:cs typeface="+mn-cs"/>
              </a:rPr>
              <a:t> </a:t>
            </a:r>
            <a:r>
              <a:rPr kumimoji="0" lang="fr-FR" sz="1800" b="0" i="0" u="none" strike="noStrike" kern="1200" cap="none" spc="0" normalizeH="0" baseline="0" noProof="0" dirty="0">
                <a:ln>
                  <a:noFill/>
                </a:ln>
                <a:solidFill>
                  <a:schemeClr val="bg1"/>
                </a:solidFill>
                <a:effectLst/>
                <a:uLnTx/>
                <a:uFillTx/>
                <a:ea typeface="+mn-ea"/>
                <a:cs typeface="+mn-cs"/>
              </a:rPr>
              <a:t>43,03% de la population est </a:t>
            </a:r>
            <a:r>
              <a:rPr kumimoji="0" lang="fr-FR" sz="1800" b="0" i="0" u="none" strike="noStrike" kern="1200" cap="none" spc="0" normalizeH="0" baseline="0" noProof="0" dirty="0" smtClean="0">
                <a:ln>
                  <a:noFill/>
                </a:ln>
                <a:solidFill>
                  <a:schemeClr val="bg1"/>
                </a:solidFill>
                <a:effectLst/>
                <a:uLnTx/>
                <a:uFillTx/>
                <a:ea typeface="+mn-ea"/>
                <a:cs typeface="+mn-cs"/>
              </a:rPr>
              <a:t>active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chemeClr val="bg1"/>
                </a:solidFill>
                <a:effectLst/>
                <a:uLnTx/>
                <a:uFillTx/>
                <a:ea typeface="+mn-ea"/>
                <a:cs typeface="+mn-cs"/>
              </a:rPr>
              <a:t>34,29% des enfants ont fréquenté </a:t>
            </a:r>
            <a:r>
              <a:rPr kumimoji="0" lang="fr-FR" sz="1800" b="0" i="0" u="none" strike="noStrike" kern="1200" cap="none" spc="0" normalizeH="0" baseline="0" noProof="0" dirty="0" smtClean="0">
                <a:ln>
                  <a:noFill/>
                </a:ln>
                <a:solidFill>
                  <a:schemeClr val="bg1"/>
                </a:solidFill>
                <a:effectLst/>
                <a:uLnTx/>
                <a:uFillTx/>
                <a:ea typeface="+mn-ea"/>
                <a:cs typeface="+mn-cs"/>
              </a:rPr>
              <a:t>l'école</a:t>
            </a:r>
            <a:endParaRPr kumimoji="0" lang="fr-FR" sz="1800" b="0" i="0" u="none" strike="noStrike" kern="1200" cap="none" spc="0" normalizeH="0" baseline="0" noProof="0" dirty="0">
              <a:ln>
                <a:noFill/>
              </a:ln>
              <a:solidFill>
                <a:schemeClr val="bg1"/>
              </a:solidFill>
              <a:effectLst/>
              <a:uLnTx/>
              <a:uFillTx/>
              <a:ea typeface="+mn-ea"/>
              <a:cs typeface="+mn-cs"/>
            </a:endParaRPr>
          </a:p>
        </p:txBody>
      </p:sp>
      <p:sp>
        <p:nvSpPr>
          <p:cNvPr id="4" name="Espace réservé du numéro de diapositive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588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phique 2"/>
          <p:cNvGraphicFramePr>
            <a:graphicFrameLocks/>
          </p:cNvGraphicFramePr>
          <p:nvPr>
            <p:extLst>
              <p:ext uri="{D42A27DB-BD31-4B8C-83A1-F6EECF244321}">
                <p14:modId xmlns:p14="http://schemas.microsoft.com/office/powerpoint/2010/main" val="841457727"/>
              </p:ext>
            </p:extLst>
          </p:nvPr>
        </p:nvGraphicFramePr>
        <p:xfrm>
          <a:off x="-809129" y="2466755"/>
          <a:ext cx="4862945" cy="23696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aphique 3"/>
          <p:cNvGraphicFramePr>
            <a:graphicFrameLocks/>
          </p:cNvGraphicFramePr>
          <p:nvPr>
            <p:extLst>
              <p:ext uri="{D42A27DB-BD31-4B8C-83A1-F6EECF244321}">
                <p14:modId xmlns:p14="http://schemas.microsoft.com/office/powerpoint/2010/main" val="3370409314"/>
              </p:ext>
            </p:extLst>
          </p:nvPr>
        </p:nvGraphicFramePr>
        <p:xfrm>
          <a:off x="8328889" y="4701919"/>
          <a:ext cx="3327329" cy="2011513"/>
        </p:xfrm>
        <a:graphic>
          <a:graphicData uri="http://schemas.openxmlformats.org/drawingml/2006/chart">
            <c:chart xmlns:c="http://schemas.openxmlformats.org/drawingml/2006/chart" xmlns:r="http://schemas.openxmlformats.org/officeDocument/2006/relationships" r:id="rId4"/>
          </a:graphicData>
        </a:graphic>
      </p:graphicFrame>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3767" y="-110186"/>
            <a:ext cx="2558787" cy="2880360"/>
          </a:xfrm>
          <a:prstGeom prst="rect">
            <a:avLst/>
          </a:prstGeom>
        </p:spPr>
      </p:pic>
      <p:graphicFrame>
        <p:nvGraphicFramePr>
          <p:cNvPr id="7" name="Diagramme 6"/>
          <p:cNvGraphicFramePr/>
          <p:nvPr>
            <p:extLst>
              <p:ext uri="{D42A27DB-BD31-4B8C-83A1-F6EECF244321}">
                <p14:modId xmlns:p14="http://schemas.microsoft.com/office/powerpoint/2010/main" val="1902583054"/>
              </p:ext>
            </p:extLst>
          </p:nvPr>
        </p:nvGraphicFramePr>
        <p:xfrm>
          <a:off x="2291828" y="410963"/>
          <a:ext cx="7031242" cy="644703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Espace réservé du numéro de diapositive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5270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0945" y="118365"/>
            <a:ext cx="5223164" cy="493519"/>
          </a:xfrm>
        </p:spPr>
        <p:style>
          <a:lnRef idx="0">
            <a:schemeClr val="accent3"/>
          </a:lnRef>
          <a:fillRef idx="3">
            <a:schemeClr val="accent3"/>
          </a:fillRef>
          <a:effectRef idx="3">
            <a:schemeClr val="accent3"/>
          </a:effectRef>
          <a:fontRef idx="minor">
            <a:schemeClr val="lt1"/>
          </a:fontRef>
        </p:style>
        <p:txBody>
          <a:bodyPr>
            <a:normAutofit/>
          </a:bodyPr>
          <a:lstStyle/>
          <a:p>
            <a:r>
              <a:rPr lang="fr-FR" sz="1800" b="1" dirty="0" smtClean="0">
                <a:latin typeface="+mn-lt"/>
              </a:rPr>
              <a:t> Les résultats de l’utilisation de l’épargne </a:t>
            </a:r>
            <a:r>
              <a:rPr lang="fr-FR" sz="1800" b="1" dirty="0">
                <a:latin typeface="+mn-lt"/>
              </a:rPr>
              <a:t>et </a:t>
            </a:r>
            <a:r>
              <a:rPr lang="fr-FR" sz="1800" b="1" dirty="0" smtClean="0">
                <a:latin typeface="+mn-lt"/>
              </a:rPr>
              <a:t>du </a:t>
            </a:r>
            <a:r>
              <a:rPr lang="fr-FR" sz="1800" b="1" dirty="0">
                <a:latin typeface="+mn-lt"/>
              </a:rPr>
              <a:t>crédit </a:t>
            </a:r>
          </a:p>
        </p:txBody>
      </p:sp>
      <p:sp>
        <p:nvSpPr>
          <p:cNvPr id="5" name="ZoneTexte 4"/>
          <p:cNvSpPr txBox="1"/>
          <p:nvPr/>
        </p:nvSpPr>
        <p:spPr>
          <a:xfrm>
            <a:off x="490932" y="736523"/>
            <a:ext cx="4538268"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sng" strike="noStrike" kern="1200" cap="none" spc="0" normalizeH="0" baseline="0" noProof="0" dirty="0" smtClean="0">
                <a:ln>
                  <a:noFill/>
                </a:ln>
                <a:solidFill>
                  <a:prstClr val="black"/>
                </a:solidFill>
                <a:effectLst/>
                <a:uLnTx/>
                <a:uFillTx/>
                <a:latin typeface="Calibri" panose="020F0502020204030204"/>
                <a:ea typeface="+mn-ea"/>
                <a:cs typeface="+mn-cs"/>
              </a:rPr>
              <a:t>Utilisation de l’Epargnes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Financer les dépenses exceptionnelles</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Espace réservé du numéro de diapositive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9" name="Graphique 8"/>
          <p:cNvGraphicFramePr>
            <a:graphicFrameLocks/>
          </p:cNvGraphicFramePr>
          <p:nvPr>
            <p:extLst>
              <p:ext uri="{D42A27DB-BD31-4B8C-83A1-F6EECF244321}">
                <p14:modId xmlns:p14="http://schemas.microsoft.com/office/powerpoint/2010/main" val="4142428346"/>
              </p:ext>
            </p:extLst>
          </p:nvPr>
        </p:nvGraphicFramePr>
        <p:xfrm>
          <a:off x="290945" y="1793320"/>
          <a:ext cx="5328190" cy="38405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10"/>
          <p:cNvGraphicFramePr>
            <a:graphicFrameLocks/>
          </p:cNvGraphicFramePr>
          <p:nvPr>
            <p:extLst>
              <p:ext uri="{D42A27DB-BD31-4B8C-83A1-F6EECF244321}">
                <p14:modId xmlns:p14="http://schemas.microsoft.com/office/powerpoint/2010/main" val="1620101662"/>
              </p:ext>
            </p:extLst>
          </p:nvPr>
        </p:nvGraphicFramePr>
        <p:xfrm>
          <a:off x="6147619" y="1169572"/>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2" name="ZoneTexte 11"/>
          <p:cNvSpPr txBox="1"/>
          <p:nvPr/>
        </p:nvSpPr>
        <p:spPr>
          <a:xfrm>
            <a:off x="6053834" y="843202"/>
            <a:ext cx="6367346" cy="369331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Servir d’amortisseur en cas de choc</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graphicFrame>
        <p:nvGraphicFramePr>
          <p:cNvPr id="13" name="Graphique 12"/>
          <p:cNvGraphicFramePr>
            <a:graphicFrameLocks/>
          </p:cNvGraphicFramePr>
          <p:nvPr>
            <p:extLst>
              <p:ext uri="{D42A27DB-BD31-4B8C-83A1-F6EECF244321}">
                <p14:modId xmlns:p14="http://schemas.microsoft.com/office/powerpoint/2010/main" val="2085378374"/>
              </p:ext>
            </p:extLst>
          </p:nvPr>
        </p:nvGraphicFramePr>
        <p:xfrm>
          <a:off x="6053834" y="4132828"/>
          <a:ext cx="4665785" cy="22235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8970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401954" y="255235"/>
            <a:ext cx="5441795"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sng" strike="noStrike" kern="1200" cap="none" spc="0" normalizeH="0" baseline="0" noProof="0" dirty="0" smtClean="0">
                <a:ln>
                  <a:noFill/>
                </a:ln>
                <a:solidFill>
                  <a:prstClr val="black"/>
                </a:solidFill>
                <a:effectLst/>
                <a:uLnTx/>
                <a:uFillTx/>
                <a:latin typeface="Calibri" panose="020F0502020204030204"/>
                <a:ea typeface="+mn-ea"/>
                <a:cs typeface="+mn-cs"/>
              </a:rPr>
              <a:t>Permettent d’assurer un revenu décent </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En assurant le financement des AGR dans le but de favoriser la croissance des rendements </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En créant de nouveaux sources de revenu, « auto-emploi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Graphique 4"/>
          <p:cNvGraphicFramePr>
            <a:graphicFrameLocks/>
          </p:cNvGraphicFramePr>
          <p:nvPr>
            <p:extLst>
              <p:ext uri="{D42A27DB-BD31-4B8C-83A1-F6EECF244321}">
                <p14:modId xmlns:p14="http://schemas.microsoft.com/office/powerpoint/2010/main" val="2969915727"/>
              </p:ext>
            </p:extLst>
          </p:nvPr>
        </p:nvGraphicFramePr>
        <p:xfrm>
          <a:off x="6623975" y="1262704"/>
          <a:ext cx="4947491" cy="22323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phique 5"/>
          <p:cNvGraphicFramePr>
            <a:graphicFrameLocks/>
          </p:cNvGraphicFramePr>
          <p:nvPr>
            <p:extLst>
              <p:ext uri="{D42A27DB-BD31-4B8C-83A1-F6EECF244321}">
                <p14:modId xmlns:p14="http://schemas.microsoft.com/office/powerpoint/2010/main" val="4253655251"/>
              </p:ext>
            </p:extLst>
          </p:nvPr>
        </p:nvGraphicFramePr>
        <p:xfrm>
          <a:off x="6999466" y="3894891"/>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Espace réservé du numéro de diapositive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ZoneTexte 11"/>
          <p:cNvSpPr txBox="1"/>
          <p:nvPr/>
        </p:nvSpPr>
        <p:spPr>
          <a:xfrm>
            <a:off x="214533" y="103239"/>
            <a:ext cx="6409442" cy="563231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sng" strike="noStrike" kern="1200" cap="none" spc="0" normalizeH="0" baseline="0" noProof="0" dirty="0" smtClean="0">
                <a:ln>
                  <a:noFill/>
                </a:ln>
                <a:solidFill>
                  <a:prstClr val="black"/>
                </a:solidFill>
                <a:effectLst/>
                <a:uLnTx/>
                <a:uFillTx/>
                <a:latin typeface="Calibri" panose="020F0502020204030204"/>
                <a:ea typeface="+mn-ea"/>
                <a:cs typeface="+mn-cs"/>
              </a:rPr>
              <a:t>Utilisations des Prêts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Servir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de recours au cas où épargnes </a:t>
            </a: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insuffisants pour 66,20% des ménages membres des associations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Financer les AGR</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Financer l’amélioration des éléments du capital humain (scolarisation, santé, consommation)</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3" name="Graphique 12"/>
          <p:cNvGraphicFramePr>
            <a:graphicFrameLocks/>
          </p:cNvGraphicFramePr>
          <p:nvPr>
            <p:extLst>
              <p:ext uri="{D42A27DB-BD31-4B8C-83A1-F6EECF244321}">
                <p14:modId xmlns:p14="http://schemas.microsoft.com/office/powerpoint/2010/main" val="3664074190"/>
              </p:ext>
            </p:extLst>
          </p:nvPr>
        </p:nvGraphicFramePr>
        <p:xfrm>
          <a:off x="324465" y="1913230"/>
          <a:ext cx="51318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77108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nvPr>
        </p:nvGraphicFramePr>
        <p:xfrm>
          <a:off x="615796" y="229012"/>
          <a:ext cx="5495072" cy="6439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lèche droite 4"/>
          <p:cNvSpPr/>
          <p:nvPr/>
        </p:nvSpPr>
        <p:spPr>
          <a:xfrm>
            <a:off x="6110868" y="1405054"/>
            <a:ext cx="847493" cy="3679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lèche droite 5"/>
          <p:cNvSpPr/>
          <p:nvPr/>
        </p:nvSpPr>
        <p:spPr>
          <a:xfrm>
            <a:off x="6278137" y="3679902"/>
            <a:ext cx="791736" cy="3679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lèche droite 6"/>
          <p:cNvSpPr/>
          <p:nvPr/>
        </p:nvSpPr>
        <p:spPr>
          <a:xfrm>
            <a:off x="6389649" y="4817327"/>
            <a:ext cx="802888" cy="3345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ZoneTexte 7"/>
          <p:cNvSpPr txBox="1"/>
          <p:nvPr/>
        </p:nvSpPr>
        <p:spPr>
          <a:xfrm>
            <a:off x="903247" y="3122669"/>
            <a:ext cx="115972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white"/>
                </a:solidFill>
                <a:effectLst/>
                <a:uLnTx/>
                <a:uFillTx/>
                <a:latin typeface="Calibri" panose="020F0502020204030204"/>
                <a:ea typeface="+mn-ea"/>
                <a:cs typeface="+mn-cs"/>
              </a:rPr>
              <a:t>Finance informelle</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ZoneTexte 8"/>
          <p:cNvSpPr txBox="1"/>
          <p:nvPr/>
        </p:nvSpPr>
        <p:spPr>
          <a:xfrm>
            <a:off x="6958361" y="1185251"/>
            <a:ext cx="1783645"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a:ln>
                  <a:noFill/>
                </a:ln>
                <a:solidFill>
                  <a:prstClr val="black"/>
                </a:solidFill>
                <a:effectLst/>
                <a:uLnTx/>
                <a:uFillTx/>
                <a:latin typeface="Calibri" panose="020F0502020204030204"/>
                <a:ea typeface="+mn-ea"/>
                <a:cs typeface="+mn-cs"/>
              </a:rPr>
              <a:t>Capacité de préparation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ZoneTexte 9"/>
          <p:cNvSpPr txBox="1"/>
          <p:nvPr/>
        </p:nvSpPr>
        <p:spPr>
          <a:xfrm>
            <a:off x="7192537" y="3540731"/>
            <a:ext cx="181751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prstClr val="black"/>
                </a:solidFill>
                <a:effectLst/>
                <a:uLnTx/>
                <a:uFillTx/>
                <a:latin typeface="Calibri" panose="020F0502020204030204"/>
                <a:ea typeface="+mn-ea"/>
                <a:cs typeface="+mn-cs"/>
              </a:rPr>
              <a:t>Capacité d’absorption</a:t>
            </a:r>
            <a:endPar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ZoneTexte 10"/>
          <p:cNvSpPr txBox="1"/>
          <p:nvPr/>
        </p:nvSpPr>
        <p:spPr>
          <a:xfrm>
            <a:off x="7306527" y="4661429"/>
            <a:ext cx="1749778"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prstClr val="black"/>
                </a:solidFill>
                <a:effectLst/>
                <a:uLnTx/>
                <a:uFillTx/>
                <a:latin typeface="Calibri" panose="020F0502020204030204"/>
                <a:ea typeface="+mn-ea"/>
                <a:cs typeface="+mn-cs"/>
              </a:rPr>
              <a:t>Capacité d’adaptatio</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n</a:t>
            </a:r>
          </a:p>
        </p:txBody>
      </p:sp>
      <p:sp>
        <p:nvSpPr>
          <p:cNvPr id="12" name="ZoneTexte 11"/>
          <p:cNvSpPr txBox="1"/>
          <p:nvPr/>
        </p:nvSpPr>
        <p:spPr>
          <a:xfrm>
            <a:off x="9870208" y="1955005"/>
            <a:ext cx="568712" cy="2862322"/>
          </a:xfrm>
          <a:prstGeom prst="rect">
            <a:avLst/>
          </a:prstGeom>
          <a:noFill/>
          <a:ln>
            <a:solidFill>
              <a:schemeClr val="accent1">
                <a:lumMod val="75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E</a:t>
            </a:r>
          </a:p>
        </p:txBody>
      </p:sp>
      <p:sp>
        <p:nvSpPr>
          <p:cNvPr id="2" name="Espace réservé du numéro de diapositive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5003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200" y="0"/>
            <a:ext cx="10769600" cy="6858000"/>
          </a:xfrm>
          <a:prstGeom prst="rect">
            <a:avLst/>
          </a:prstGeom>
        </p:spPr>
      </p:pic>
      <p:sp>
        <p:nvSpPr>
          <p:cNvPr id="2" name="Espace réservé du numéro de diapositive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ZoneTexte 3"/>
          <p:cNvSpPr txBox="1"/>
          <p:nvPr/>
        </p:nvSpPr>
        <p:spPr>
          <a:xfrm>
            <a:off x="3556000" y="1892300"/>
            <a:ext cx="5295900" cy="584775"/>
          </a:xfrm>
          <a:prstGeom prst="rect">
            <a:avLst/>
          </a:prstGeom>
          <a:noFill/>
        </p:spPr>
        <p:txBody>
          <a:bodyPr wrap="square" rtlCol="0">
            <a:spAutoFit/>
          </a:bodyPr>
          <a:lstStyle/>
          <a:p>
            <a:r>
              <a:rPr lang="fr-FR" sz="3200" dirty="0" smtClean="0">
                <a:solidFill>
                  <a:schemeClr val="bg1"/>
                </a:solidFill>
              </a:rPr>
              <a:t>MERCI DE VOTRE ATTENTION</a:t>
            </a:r>
            <a:endParaRPr lang="fr-FR" sz="3200" dirty="0">
              <a:solidFill>
                <a:schemeClr val="bg1"/>
              </a:solidFill>
            </a:endParaRPr>
          </a:p>
        </p:txBody>
      </p:sp>
    </p:spTree>
    <p:extLst>
      <p:ext uri="{BB962C8B-B14F-4D97-AF65-F5344CB8AC3E}">
        <p14:creationId xmlns:p14="http://schemas.microsoft.com/office/powerpoint/2010/main" val="2132639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reeform 5">
            <a:extLst>
              <a:ext uri="{FF2B5EF4-FFF2-40B4-BE49-F238E27FC236}">
                <a16:creationId xmlns:a16="http://schemas.microsoft.com/office/drawing/2014/main" xmlns="" id="{67F0108F-9039-4399-9773-91DE2C3041A0}"/>
              </a:ext>
            </a:extLst>
          </p:cNvPr>
          <p:cNvSpPr>
            <a:spLocks/>
          </p:cNvSpPr>
          <p:nvPr/>
        </p:nvSpPr>
        <p:spPr bwMode="auto">
          <a:xfrm rot="5400000">
            <a:off x="6162780" y="1723476"/>
            <a:ext cx="4207960" cy="1683058"/>
          </a:xfrm>
          <a:custGeom>
            <a:avLst/>
            <a:gdLst>
              <a:gd name="T0" fmla="*/ 2969 w 3735"/>
              <a:gd name="T1" fmla="*/ 207 h 1395"/>
              <a:gd name="T2" fmla="*/ 2969 w 3735"/>
              <a:gd name="T3" fmla="*/ 206 h 1395"/>
              <a:gd name="T4" fmla="*/ 2969 w 3735"/>
              <a:gd name="T5" fmla="*/ 206 h 1395"/>
              <a:gd name="T6" fmla="*/ 3317 w 3735"/>
              <a:gd name="T7" fmla="*/ 350 h 1395"/>
              <a:gd name="T8" fmla="*/ 3317 w 3735"/>
              <a:gd name="T9" fmla="*/ 1045 h 1395"/>
              <a:gd name="T10" fmla="*/ 2969 w 3735"/>
              <a:gd name="T11" fmla="*/ 1189 h 1395"/>
              <a:gd name="T12" fmla="*/ 2622 w 3735"/>
              <a:gd name="T13" fmla="*/ 1045 h 1395"/>
              <a:gd name="T14" fmla="*/ 2476 w 3735"/>
              <a:gd name="T15" fmla="*/ 1191 h 1395"/>
              <a:gd name="T16" fmla="*/ 2969 w 3735"/>
              <a:gd name="T17" fmla="*/ 1395 h 1395"/>
              <a:gd name="T18" fmla="*/ 3462 w 3735"/>
              <a:gd name="T19" fmla="*/ 1191 h 1395"/>
              <a:gd name="T20" fmla="*/ 3462 w 3735"/>
              <a:gd name="T21" fmla="*/ 204 h 1395"/>
              <a:gd name="T22" fmla="*/ 2969 w 3735"/>
              <a:gd name="T23" fmla="*/ 0 h 1395"/>
              <a:gd name="T24" fmla="*/ 2969 w 3735"/>
              <a:gd name="T25" fmla="*/ 0 h 1395"/>
              <a:gd name="T26" fmla="*/ 2969 w 3735"/>
              <a:gd name="T27" fmla="*/ 0 h 1395"/>
              <a:gd name="T28" fmla="*/ 0 w 3735"/>
              <a:gd name="T29" fmla="*/ 0 h 1395"/>
              <a:gd name="T30" fmla="*/ 0 w 3735"/>
              <a:gd name="T31" fmla="*/ 207 h 1395"/>
              <a:gd name="T32" fmla="*/ 2969 w 3735"/>
              <a:gd name="T33" fmla="*/ 207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35" h="1395">
                <a:moveTo>
                  <a:pt x="2969" y="207"/>
                </a:moveTo>
                <a:cubicBezTo>
                  <a:pt x="2969" y="206"/>
                  <a:pt x="2969" y="206"/>
                  <a:pt x="2969" y="206"/>
                </a:cubicBezTo>
                <a:cubicBezTo>
                  <a:pt x="2969" y="206"/>
                  <a:pt x="2969" y="206"/>
                  <a:pt x="2969" y="206"/>
                </a:cubicBezTo>
                <a:cubicBezTo>
                  <a:pt x="3095" y="206"/>
                  <a:pt x="3221" y="254"/>
                  <a:pt x="3317" y="350"/>
                </a:cubicBezTo>
                <a:cubicBezTo>
                  <a:pt x="3508" y="542"/>
                  <a:pt x="3508" y="853"/>
                  <a:pt x="3317" y="1045"/>
                </a:cubicBezTo>
                <a:cubicBezTo>
                  <a:pt x="3221" y="1141"/>
                  <a:pt x="3095" y="1188"/>
                  <a:pt x="2969" y="1189"/>
                </a:cubicBezTo>
                <a:cubicBezTo>
                  <a:pt x="2844" y="1189"/>
                  <a:pt x="2718" y="1141"/>
                  <a:pt x="2622" y="1045"/>
                </a:cubicBezTo>
                <a:cubicBezTo>
                  <a:pt x="2476" y="1191"/>
                  <a:pt x="2476" y="1191"/>
                  <a:pt x="2476" y="1191"/>
                </a:cubicBezTo>
                <a:cubicBezTo>
                  <a:pt x="2612" y="1327"/>
                  <a:pt x="2791" y="1395"/>
                  <a:pt x="2969" y="1395"/>
                </a:cubicBezTo>
                <a:cubicBezTo>
                  <a:pt x="3148" y="1395"/>
                  <a:pt x="3326" y="1327"/>
                  <a:pt x="3462" y="1191"/>
                </a:cubicBezTo>
                <a:cubicBezTo>
                  <a:pt x="3735" y="918"/>
                  <a:pt x="3735" y="477"/>
                  <a:pt x="3462" y="204"/>
                </a:cubicBezTo>
                <a:cubicBezTo>
                  <a:pt x="3326" y="68"/>
                  <a:pt x="3148" y="0"/>
                  <a:pt x="2969" y="0"/>
                </a:cubicBezTo>
                <a:cubicBezTo>
                  <a:pt x="2969" y="0"/>
                  <a:pt x="2969" y="0"/>
                  <a:pt x="2969" y="0"/>
                </a:cubicBezTo>
                <a:cubicBezTo>
                  <a:pt x="2969" y="0"/>
                  <a:pt x="2969" y="0"/>
                  <a:pt x="2969" y="0"/>
                </a:cubicBezTo>
                <a:cubicBezTo>
                  <a:pt x="0" y="0"/>
                  <a:pt x="0" y="0"/>
                  <a:pt x="0" y="0"/>
                </a:cubicBezTo>
                <a:cubicBezTo>
                  <a:pt x="0" y="207"/>
                  <a:pt x="0" y="207"/>
                  <a:pt x="0" y="207"/>
                </a:cubicBezTo>
                <a:lnTo>
                  <a:pt x="2969" y="207"/>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4" name="Freeform 5">
            <a:extLst>
              <a:ext uri="{FF2B5EF4-FFF2-40B4-BE49-F238E27FC236}">
                <a16:creationId xmlns:a16="http://schemas.microsoft.com/office/drawing/2014/main" xmlns="" id="{768FB9FD-508C-45FB-B9A4-5A199142D858}"/>
              </a:ext>
            </a:extLst>
          </p:cNvPr>
          <p:cNvSpPr>
            <a:spLocks/>
          </p:cNvSpPr>
          <p:nvPr/>
        </p:nvSpPr>
        <p:spPr bwMode="auto">
          <a:xfrm rot="16200000">
            <a:off x="1088181" y="3264584"/>
            <a:ext cx="4427751" cy="1755781"/>
          </a:xfrm>
          <a:custGeom>
            <a:avLst/>
            <a:gdLst>
              <a:gd name="T0" fmla="*/ 2969 w 3735"/>
              <a:gd name="T1" fmla="*/ 207 h 1395"/>
              <a:gd name="T2" fmla="*/ 2969 w 3735"/>
              <a:gd name="T3" fmla="*/ 206 h 1395"/>
              <a:gd name="T4" fmla="*/ 2969 w 3735"/>
              <a:gd name="T5" fmla="*/ 206 h 1395"/>
              <a:gd name="T6" fmla="*/ 3317 w 3735"/>
              <a:gd name="T7" fmla="*/ 350 h 1395"/>
              <a:gd name="T8" fmla="*/ 3317 w 3735"/>
              <a:gd name="T9" fmla="*/ 1045 h 1395"/>
              <a:gd name="T10" fmla="*/ 2969 w 3735"/>
              <a:gd name="T11" fmla="*/ 1189 h 1395"/>
              <a:gd name="T12" fmla="*/ 2622 w 3735"/>
              <a:gd name="T13" fmla="*/ 1045 h 1395"/>
              <a:gd name="T14" fmla="*/ 2476 w 3735"/>
              <a:gd name="T15" fmla="*/ 1191 h 1395"/>
              <a:gd name="T16" fmla="*/ 2969 w 3735"/>
              <a:gd name="T17" fmla="*/ 1395 h 1395"/>
              <a:gd name="T18" fmla="*/ 3462 w 3735"/>
              <a:gd name="T19" fmla="*/ 1191 h 1395"/>
              <a:gd name="T20" fmla="*/ 3462 w 3735"/>
              <a:gd name="T21" fmla="*/ 204 h 1395"/>
              <a:gd name="T22" fmla="*/ 2969 w 3735"/>
              <a:gd name="T23" fmla="*/ 0 h 1395"/>
              <a:gd name="T24" fmla="*/ 2969 w 3735"/>
              <a:gd name="T25" fmla="*/ 0 h 1395"/>
              <a:gd name="T26" fmla="*/ 2969 w 3735"/>
              <a:gd name="T27" fmla="*/ 0 h 1395"/>
              <a:gd name="T28" fmla="*/ 0 w 3735"/>
              <a:gd name="T29" fmla="*/ 0 h 1395"/>
              <a:gd name="T30" fmla="*/ 0 w 3735"/>
              <a:gd name="T31" fmla="*/ 207 h 1395"/>
              <a:gd name="T32" fmla="*/ 2969 w 3735"/>
              <a:gd name="T33" fmla="*/ 207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35" h="1395">
                <a:moveTo>
                  <a:pt x="2969" y="207"/>
                </a:moveTo>
                <a:cubicBezTo>
                  <a:pt x="2969" y="206"/>
                  <a:pt x="2969" y="206"/>
                  <a:pt x="2969" y="206"/>
                </a:cubicBezTo>
                <a:cubicBezTo>
                  <a:pt x="2969" y="206"/>
                  <a:pt x="2969" y="206"/>
                  <a:pt x="2969" y="206"/>
                </a:cubicBezTo>
                <a:cubicBezTo>
                  <a:pt x="3095" y="206"/>
                  <a:pt x="3221" y="254"/>
                  <a:pt x="3317" y="350"/>
                </a:cubicBezTo>
                <a:cubicBezTo>
                  <a:pt x="3508" y="542"/>
                  <a:pt x="3508" y="853"/>
                  <a:pt x="3317" y="1045"/>
                </a:cubicBezTo>
                <a:cubicBezTo>
                  <a:pt x="3221" y="1141"/>
                  <a:pt x="3095" y="1188"/>
                  <a:pt x="2969" y="1189"/>
                </a:cubicBezTo>
                <a:cubicBezTo>
                  <a:pt x="2844" y="1189"/>
                  <a:pt x="2718" y="1141"/>
                  <a:pt x="2622" y="1045"/>
                </a:cubicBezTo>
                <a:cubicBezTo>
                  <a:pt x="2476" y="1191"/>
                  <a:pt x="2476" y="1191"/>
                  <a:pt x="2476" y="1191"/>
                </a:cubicBezTo>
                <a:cubicBezTo>
                  <a:pt x="2612" y="1327"/>
                  <a:pt x="2791" y="1395"/>
                  <a:pt x="2969" y="1395"/>
                </a:cubicBezTo>
                <a:cubicBezTo>
                  <a:pt x="3148" y="1395"/>
                  <a:pt x="3326" y="1327"/>
                  <a:pt x="3462" y="1191"/>
                </a:cubicBezTo>
                <a:cubicBezTo>
                  <a:pt x="3735" y="918"/>
                  <a:pt x="3735" y="477"/>
                  <a:pt x="3462" y="204"/>
                </a:cubicBezTo>
                <a:cubicBezTo>
                  <a:pt x="3326" y="68"/>
                  <a:pt x="3148" y="0"/>
                  <a:pt x="2969" y="0"/>
                </a:cubicBezTo>
                <a:cubicBezTo>
                  <a:pt x="2969" y="0"/>
                  <a:pt x="2969" y="0"/>
                  <a:pt x="2969" y="0"/>
                </a:cubicBezTo>
                <a:cubicBezTo>
                  <a:pt x="2969" y="0"/>
                  <a:pt x="2969" y="0"/>
                  <a:pt x="2969" y="0"/>
                </a:cubicBezTo>
                <a:cubicBezTo>
                  <a:pt x="0" y="0"/>
                  <a:pt x="0" y="0"/>
                  <a:pt x="0" y="0"/>
                </a:cubicBezTo>
                <a:cubicBezTo>
                  <a:pt x="0" y="207"/>
                  <a:pt x="0" y="207"/>
                  <a:pt x="0" y="207"/>
                </a:cubicBezTo>
                <a:lnTo>
                  <a:pt x="2969" y="20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5" name="Freeform 9">
            <a:extLst>
              <a:ext uri="{FF2B5EF4-FFF2-40B4-BE49-F238E27FC236}">
                <a16:creationId xmlns:a16="http://schemas.microsoft.com/office/drawing/2014/main" xmlns="" id="{320A28BC-AE81-4C0B-AB73-E7F89498D279}"/>
              </a:ext>
            </a:extLst>
          </p:cNvPr>
          <p:cNvSpPr>
            <a:spLocks/>
          </p:cNvSpPr>
          <p:nvPr/>
        </p:nvSpPr>
        <p:spPr bwMode="auto">
          <a:xfrm rot="16200000">
            <a:off x="3636358" y="3045172"/>
            <a:ext cx="1438085" cy="1776151"/>
          </a:xfrm>
          <a:custGeom>
            <a:avLst/>
            <a:gdLst>
              <a:gd name="T0" fmla="*/ 1113 w 1258"/>
              <a:gd name="T1" fmla="*/ 1112 h 1530"/>
              <a:gd name="T2" fmla="*/ 418 w 1258"/>
              <a:gd name="T3" fmla="*/ 1112 h 1530"/>
              <a:gd name="T4" fmla="*/ 418 w 1258"/>
              <a:gd name="T5" fmla="*/ 418 h 1530"/>
              <a:gd name="T6" fmla="*/ 1113 w 1258"/>
              <a:gd name="T7" fmla="*/ 418 h 1530"/>
              <a:gd name="T8" fmla="*/ 1258 w 1258"/>
              <a:gd name="T9" fmla="*/ 272 h 1530"/>
              <a:gd name="T10" fmla="*/ 272 w 1258"/>
              <a:gd name="T11" fmla="*/ 272 h 1530"/>
              <a:gd name="T12" fmla="*/ 272 w 1258"/>
              <a:gd name="T13" fmla="*/ 1258 h 1530"/>
              <a:gd name="T14" fmla="*/ 1258 w 1258"/>
              <a:gd name="T15" fmla="*/ 1258 h 1530"/>
              <a:gd name="T16" fmla="*/ 1258 w 1258"/>
              <a:gd name="T17" fmla="*/ 1258 h 1530"/>
              <a:gd name="T18" fmla="*/ 1113 w 1258"/>
              <a:gd name="T19" fmla="*/ 1112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8" h="1530">
                <a:moveTo>
                  <a:pt x="1113" y="1112"/>
                </a:moveTo>
                <a:cubicBezTo>
                  <a:pt x="921" y="1304"/>
                  <a:pt x="610" y="1304"/>
                  <a:pt x="418" y="1112"/>
                </a:cubicBezTo>
                <a:cubicBezTo>
                  <a:pt x="226" y="920"/>
                  <a:pt x="226" y="609"/>
                  <a:pt x="418" y="418"/>
                </a:cubicBezTo>
                <a:cubicBezTo>
                  <a:pt x="610" y="226"/>
                  <a:pt x="921" y="226"/>
                  <a:pt x="1113" y="418"/>
                </a:cubicBezTo>
                <a:cubicBezTo>
                  <a:pt x="1258" y="272"/>
                  <a:pt x="1258" y="272"/>
                  <a:pt x="1258" y="272"/>
                </a:cubicBezTo>
                <a:cubicBezTo>
                  <a:pt x="986" y="0"/>
                  <a:pt x="545" y="0"/>
                  <a:pt x="272" y="272"/>
                </a:cubicBezTo>
                <a:cubicBezTo>
                  <a:pt x="0" y="544"/>
                  <a:pt x="0" y="986"/>
                  <a:pt x="272" y="1258"/>
                </a:cubicBezTo>
                <a:cubicBezTo>
                  <a:pt x="545" y="1530"/>
                  <a:pt x="986" y="1530"/>
                  <a:pt x="1258" y="1258"/>
                </a:cubicBezTo>
                <a:cubicBezTo>
                  <a:pt x="1258" y="1258"/>
                  <a:pt x="1258" y="1258"/>
                  <a:pt x="1258" y="1258"/>
                </a:cubicBezTo>
                <a:cubicBezTo>
                  <a:pt x="1113" y="1112"/>
                  <a:pt x="1113" y="1112"/>
                  <a:pt x="1113" y="1112"/>
                </a:cubicBezTo>
                <a:close/>
              </a:path>
            </a:pathLst>
          </a:custGeom>
          <a:solidFill>
            <a:srgbClr val="F66A1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6" name="Freeform 9">
            <a:extLst>
              <a:ext uri="{FF2B5EF4-FFF2-40B4-BE49-F238E27FC236}">
                <a16:creationId xmlns:a16="http://schemas.microsoft.com/office/drawing/2014/main" xmlns="" id="{C3A22756-C715-4C00-916F-5C1529273802}"/>
              </a:ext>
            </a:extLst>
          </p:cNvPr>
          <p:cNvSpPr>
            <a:spLocks/>
          </p:cNvSpPr>
          <p:nvPr/>
        </p:nvSpPr>
        <p:spPr bwMode="auto">
          <a:xfrm rot="5400000">
            <a:off x="4615736" y="1820368"/>
            <a:ext cx="1419316" cy="1740142"/>
          </a:xfrm>
          <a:custGeom>
            <a:avLst/>
            <a:gdLst>
              <a:gd name="T0" fmla="*/ 1113 w 1258"/>
              <a:gd name="T1" fmla="*/ 1112 h 1530"/>
              <a:gd name="T2" fmla="*/ 418 w 1258"/>
              <a:gd name="T3" fmla="*/ 1112 h 1530"/>
              <a:gd name="T4" fmla="*/ 418 w 1258"/>
              <a:gd name="T5" fmla="*/ 418 h 1530"/>
              <a:gd name="T6" fmla="*/ 1113 w 1258"/>
              <a:gd name="T7" fmla="*/ 418 h 1530"/>
              <a:gd name="T8" fmla="*/ 1258 w 1258"/>
              <a:gd name="T9" fmla="*/ 272 h 1530"/>
              <a:gd name="T10" fmla="*/ 272 w 1258"/>
              <a:gd name="T11" fmla="*/ 272 h 1530"/>
              <a:gd name="T12" fmla="*/ 272 w 1258"/>
              <a:gd name="T13" fmla="*/ 1258 h 1530"/>
              <a:gd name="T14" fmla="*/ 1258 w 1258"/>
              <a:gd name="T15" fmla="*/ 1258 h 1530"/>
              <a:gd name="T16" fmla="*/ 1258 w 1258"/>
              <a:gd name="T17" fmla="*/ 1258 h 1530"/>
              <a:gd name="T18" fmla="*/ 1113 w 1258"/>
              <a:gd name="T19" fmla="*/ 1112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8" h="1530">
                <a:moveTo>
                  <a:pt x="1113" y="1112"/>
                </a:moveTo>
                <a:cubicBezTo>
                  <a:pt x="921" y="1304"/>
                  <a:pt x="610" y="1304"/>
                  <a:pt x="418" y="1112"/>
                </a:cubicBezTo>
                <a:cubicBezTo>
                  <a:pt x="226" y="920"/>
                  <a:pt x="226" y="609"/>
                  <a:pt x="418" y="418"/>
                </a:cubicBezTo>
                <a:cubicBezTo>
                  <a:pt x="610" y="226"/>
                  <a:pt x="921" y="226"/>
                  <a:pt x="1113" y="418"/>
                </a:cubicBezTo>
                <a:cubicBezTo>
                  <a:pt x="1258" y="272"/>
                  <a:pt x="1258" y="272"/>
                  <a:pt x="1258" y="272"/>
                </a:cubicBezTo>
                <a:cubicBezTo>
                  <a:pt x="986" y="0"/>
                  <a:pt x="545" y="0"/>
                  <a:pt x="272" y="272"/>
                </a:cubicBezTo>
                <a:cubicBezTo>
                  <a:pt x="0" y="544"/>
                  <a:pt x="0" y="986"/>
                  <a:pt x="272" y="1258"/>
                </a:cubicBezTo>
                <a:cubicBezTo>
                  <a:pt x="545" y="1530"/>
                  <a:pt x="986" y="1530"/>
                  <a:pt x="1258" y="1258"/>
                </a:cubicBezTo>
                <a:cubicBezTo>
                  <a:pt x="1258" y="1258"/>
                  <a:pt x="1258" y="1258"/>
                  <a:pt x="1258" y="1258"/>
                </a:cubicBezTo>
                <a:cubicBezTo>
                  <a:pt x="1113" y="1112"/>
                  <a:pt x="1113" y="1112"/>
                  <a:pt x="1113" y="1112"/>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7" name="Freeform 9">
            <a:extLst>
              <a:ext uri="{FF2B5EF4-FFF2-40B4-BE49-F238E27FC236}">
                <a16:creationId xmlns:a16="http://schemas.microsoft.com/office/drawing/2014/main" xmlns="" id="{A29FB220-28A5-4D27-ADA3-21E1B897EF58}"/>
              </a:ext>
            </a:extLst>
          </p:cNvPr>
          <p:cNvSpPr>
            <a:spLocks/>
          </p:cNvSpPr>
          <p:nvPr/>
        </p:nvSpPr>
        <p:spPr bwMode="auto">
          <a:xfrm rot="16200000">
            <a:off x="5584782" y="3071069"/>
            <a:ext cx="1419316" cy="1762126"/>
          </a:xfrm>
          <a:custGeom>
            <a:avLst/>
            <a:gdLst>
              <a:gd name="T0" fmla="*/ 1113 w 1258"/>
              <a:gd name="T1" fmla="*/ 1112 h 1530"/>
              <a:gd name="T2" fmla="*/ 418 w 1258"/>
              <a:gd name="T3" fmla="*/ 1112 h 1530"/>
              <a:gd name="T4" fmla="*/ 418 w 1258"/>
              <a:gd name="T5" fmla="*/ 418 h 1530"/>
              <a:gd name="T6" fmla="*/ 1113 w 1258"/>
              <a:gd name="T7" fmla="*/ 418 h 1530"/>
              <a:gd name="T8" fmla="*/ 1258 w 1258"/>
              <a:gd name="T9" fmla="*/ 272 h 1530"/>
              <a:gd name="T10" fmla="*/ 272 w 1258"/>
              <a:gd name="T11" fmla="*/ 272 h 1530"/>
              <a:gd name="T12" fmla="*/ 272 w 1258"/>
              <a:gd name="T13" fmla="*/ 1258 h 1530"/>
              <a:gd name="T14" fmla="*/ 1258 w 1258"/>
              <a:gd name="T15" fmla="*/ 1258 h 1530"/>
              <a:gd name="T16" fmla="*/ 1258 w 1258"/>
              <a:gd name="T17" fmla="*/ 1258 h 1530"/>
              <a:gd name="T18" fmla="*/ 1113 w 1258"/>
              <a:gd name="T19" fmla="*/ 1112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8" h="1530">
                <a:moveTo>
                  <a:pt x="1113" y="1112"/>
                </a:moveTo>
                <a:cubicBezTo>
                  <a:pt x="921" y="1304"/>
                  <a:pt x="610" y="1304"/>
                  <a:pt x="418" y="1112"/>
                </a:cubicBezTo>
                <a:cubicBezTo>
                  <a:pt x="226" y="920"/>
                  <a:pt x="226" y="609"/>
                  <a:pt x="418" y="418"/>
                </a:cubicBezTo>
                <a:cubicBezTo>
                  <a:pt x="610" y="226"/>
                  <a:pt x="921" y="226"/>
                  <a:pt x="1113" y="418"/>
                </a:cubicBezTo>
                <a:cubicBezTo>
                  <a:pt x="1258" y="272"/>
                  <a:pt x="1258" y="272"/>
                  <a:pt x="1258" y="272"/>
                </a:cubicBezTo>
                <a:cubicBezTo>
                  <a:pt x="986" y="0"/>
                  <a:pt x="545" y="0"/>
                  <a:pt x="272" y="272"/>
                </a:cubicBezTo>
                <a:cubicBezTo>
                  <a:pt x="0" y="544"/>
                  <a:pt x="0" y="986"/>
                  <a:pt x="272" y="1258"/>
                </a:cubicBezTo>
                <a:cubicBezTo>
                  <a:pt x="545" y="1530"/>
                  <a:pt x="986" y="1530"/>
                  <a:pt x="1258" y="1258"/>
                </a:cubicBezTo>
                <a:cubicBezTo>
                  <a:pt x="1258" y="1258"/>
                  <a:pt x="1258" y="1258"/>
                  <a:pt x="1258" y="1258"/>
                </a:cubicBezTo>
                <a:cubicBezTo>
                  <a:pt x="1113" y="1112"/>
                  <a:pt x="1113" y="1112"/>
                  <a:pt x="1113" y="111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8" name="Freeform 9">
            <a:extLst>
              <a:ext uri="{FF2B5EF4-FFF2-40B4-BE49-F238E27FC236}">
                <a16:creationId xmlns:a16="http://schemas.microsoft.com/office/drawing/2014/main" xmlns="" id="{BC83BD00-A1EF-4D37-AAC7-5990B201595C}"/>
              </a:ext>
            </a:extLst>
          </p:cNvPr>
          <p:cNvSpPr>
            <a:spLocks/>
          </p:cNvSpPr>
          <p:nvPr/>
        </p:nvSpPr>
        <p:spPr bwMode="auto">
          <a:xfrm rot="5400000">
            <a:off x="6561566" y="1839807"/>
            <a:ext cx="1419316" cy="1746297"/>
          </a:xfrm>
          <a:custGeom>
            <a:avLst/>
            <a:gdLst>
              <a:gd name="T0" fmla="*/ 1113 w 1258"/>
              <a:gd name="T1" fmla="*/ 1112 h 1530"/>
              <a:gd name="T2" fmla="*/ 418 w 1258"/>
              <a:gd name="T3" fmla="*/ 1112 h 1530"/>
              <a:gd name="T4" fmla="*/ 418 w 1258"/>
              <a:gd name="T5" fmla="*/ 418 h 1530"/>
              <a:gd name="T6" fmla="*/ 1113 w 1258"/>
              <a:gd name="T7" fmla="*/ 418 h 1530"/>
              <a:gd name="T8" fmla="*/ 1258 w 1258"/>
              <a:gd name="T9" fmla="*/ 272 h 1530"/>
              <a:gd name="T10" fmla="*/ 272 w 1258"/>
              <a:gd name="T11" fmla="*/ 272 h 1530"/>
              <a:gd name="T12" fmla="*/ 272 w 1258"/>
              <a:gd name="T13" fmla="*/ 1258 h 1530"/>
              <a:gd name="T14" fmla="*/ 1258 w 1258"/>
              <a:gd name="T15" fmla="*/ 1258 h 1530"/>
              <a:gd name="T16" fmla="*/ 1258 w 1258"/>
              <a:gd name="T17" fmla="*/ 1258 h 1530"/>
              <a:gd name="T18" fmla="*/ 1113 w 1258"/>
              <a:gd name="T19" fmla="*/ 1112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8" h="1530">
                <a:moveTo>
                  <a:pt x="1113" y="1112"/>
                </a:moveTo>
                <a:cubicBezTo>
                  <a:pt x="921" y="1304"/>
                  <a:pt x="610" y="1304"/>
                  <a:pt x="418" y="1112"/>
                </a:cubicBezTo>
                <a:cubicBezTo>
                  <a:pt x="226" y="920"/>
                  <a:pt x="226" y="609"/>
                  <a:pt x="418" y="418"/>
                </a:cubicBezTo>
                <a:cubicBezTo>
                  <a:pt x="610" y="226"/>
                  <a:pt x="921" y="226"/>
                  <a:pt x="1113" y="418"/>
                </a:cubicBezTo>
                <a:cubicBezTo>
                  <a:pt x="1258" y="272"/>
                  <a:pt x="1258" y="272"/>
                  <a:pt x="1258" y="272"/>
                </a:cubicBezTo>
                <a:cubicBezTo>
                  <a:pt x="986" y="0"/>
                  <a:pt x="545" y="0"/>
                  <a:pt x="272" y="272"/>
                </a:cubicBezTo>
                <a:cubicBezTo>
                  <a:pt x="0" y="544"/>
                  <a:pt x="0" y="986"/>
                  <a:pt x="272" y="1258"/>
                </a:cubicBezTo>
                <a:cubicBezTo>
                  <a:pt x="545" y="1530"/>
                  <a:pt x="986" y="1530"/>
                  <a:pt x="1258" y="1258"/>
                </a:cubicBezTo>
                <a:cubicBezTo>
                  <a:pt x="1258" y="1258"/>
                  <a:pt x="1258" y="1258"/>
                  <a:pt x="1258" y="1258"/>
                </a:cubicBezTo>
                <a:cubicBezTo>
                  <a:pt x="1113" y="1112"/>
                  <a:pt x="1113" y="1112"/>
                  <a:pt x="1113" y="1112"/>
                </a:cubicBez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9" name="Oval 69">
            <a:extLst>
              <a:ext uri="{FF2B5EF4-FFF2-40B4-BE49-F238E27FC236}">
                <a16:creationId xmlns:a16="http://schemas.microsoft.com/office/drawing/2014/main" xmlns="" id="{5636EE2E-9B2C-48F7-83F4-AB4F1F6244B3}"/>
              </a:ext>
            </a:extLst>
          </p:cNvPr>
          <p:cNvSpPr/>
          <p:nvPr/>
        </p:nvSpPr>
        <p:spPr>
          <a:xfrm>
            <a:off x="3956364" y="3432329"/>
            <a:ext cx="782452" cy="782452"/>
          </a:xfrm>
          <a:prstGeom prst="ellipse">
            <a:avLst/>
          </a:prstGeom>
          <a:solidFill>
            <a:srgbClr val="F66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1</a:t>
            </a:r>
          </a:p>
        </p:txBody>
      </p:sp>
      <p:sp>
        <p:nvSpPr>
          <p:cNvPr id="10" name="Oval 72">
            <a:extLst>
              <a:ext uri="{FF2B5EF4-FFF2-40B4-BE49-F238E27FC236}">
                <a16:creationId xmlns:a16="http://schemas.microsoft.com/office/drawing/2014/main" xmlns="" id="{811A07DF-A3C0-42E0-90E8-C6F5026DD306}"/>
              </a:ext>
            </a:extLst>
          </p:cNvPr>
          <p:cNvSpPr/>
          <p:nvPr/>
        </p:nvSpPr>
        <p:spPr>
          <a:xfrm>
            <a:off x="4944556" y="2385597"/>
            <a:ext cx="782452" cy="782452"/>
          </a:xfrm>
          <a:prstGeom prst="ellipse">
            <a:avLst/>
          </a:pr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lgn="ctr">
              <a:defRPr/>
            </a:pPr>
            <a:r>
              <a:rPr lang="en-GB" sz="2800" b="1" dirty="0" smtClean="0">
                <a:solidFill>
                  <a:srgbClr val="FFFFFF"/>
                </a:solidFill>
                <a:latin typeface="Noto Sans" panose="020B0502040504020204" pitchFamily="34"/>
                <a:ea typeface="Noto Sans" panose="020B0502040504020204" pitchFamily="34"/>
                <a:cs typeface="Noto Sans" panose="020B0502040504020204" pitchFamily="34"/>
              </a:rPr>
              <a:t>2</a:t>
            </a:r>
            <a:endParaRPr lang="en-GB" sz="28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1" name="Oval 73">
            <a:extLst>
              <a:ext uri="{FF2B5EF4-FFF2-40B4-BE49-F238E27FC236}">
                <a16:creationId xmlns:a16="http://schemas.microsoft.com/office/drawing/2014/main" xmlns="" id="{0B0341B7-8D48-478C-B9E3-628E56FFD7F9}"/>
              </a:ext>
            </a:extLst>
          </p:cNvPr>
          <p:cNvSpPr/>
          <p:nvPr/>
        </p:nvSpPr>
        <p:spPr>
          <a:xfrm>
            <a:off x="5903214" y="3445129"/>
            <a:ext cx="782452" cy="78245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smtClean="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3</a:t>
            </a:r>
            <a:endParaRPr kumimoji="0" lang="en-GB" sz="3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grpSp>
        <p:nvGrpSpPr>
          <p:cNvPr id="13" name="Groupe 12"/>
          <p:cNvGrpSpPr/>
          <p:nvPr/>
        </p:nvGrpSpPr>
        <p:grpSpPr>
          <a:xfrm>
            <a:off x="6933576" y="2418318"/>
            <a:ext cx="701114" cy="757219"/>
            <a:chOff x="8115571" y="2770447"/>
            <a:chExt cx="701114" cy="757219"/>
          </a:xfrm>
          <a:solidFill>
            <a:srgbClr val="525252"/>
          </a:solidFill>
        </p:grpSpPr>
        <p:sp>
          <p:nvSpPr>
            <p:cNvPr id="14" name="Oval 31">
              <a:extLst>
                <a:ext uri="{FF2B5EF4-FFF2-40B4-BE49-F238E27FC236}">
                  <a16:creationId xmlns:a16="http://schemas.microsoft.com/office/drawing/2014/main" xmlns="" id="{9BDABBB2-0640-4AD5-8424-C4FB4EFAA9C8}"/>
                </a:ext>
              </a:extLst>
            </p:cNvPr>
            <p:cNvSpPr/>
            <p:nvPr/>
          </p:nvSpPr>
          <p:spPr>
            <a:xfrm>
              <a:off x="8115571" y="2770447"/>
              <a:ext cx="701114" cy="757219"/>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5" name="ZoneTexte 14"/>
            <p:cNvSpPr txBox="1"/>
            <p:nvPr/>
          </p:nvSpPr>
          <p:spPr>
            <a:xfrm>
              <a:off x="8267549" y="2853501"/>
              <a:ext cx="449310" cy="591110"/>
            </a:xfrm>
            <a:prstGeom prst="rect">
              <a:avLst/>
            </a:prstGeom>
            <a:solidFill>
              <a:schemeClr val="accent5">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smtClean="0">
                  <a:ln>
                    <a:noFill/>
                  </a:ln>
                  <a:solidFill>
                    <a:prstClr val="white"/>
                  </a:solidFill>
                  <a:effectLst/>
                  <a:uLnTx/>
                  <a:uFillTx/>
                  <a:latin typeface="Noto Sans" panose="020B0502040504020204"/>
                  <a:ea typeface="+mn-ea"/>
                  <a:cs typeface="+mn-cs"/>
                </a:rPr>
                <a:t>4</a:t>
              </a:r>
              <a:endParaRPr kumimoji="0" lang="fr-FR" sz="3200" b="0" i="0" u="none" strike="noStrike" kern="1200" cap="none" spc="0" normalizeH="0" baseline="0" noProof="0" dirty="0">
                <a:ln>
                  <a:noFill/>
                </a:ln>
                <a:solidFill>
                  <a:prstClr val="white"/>
                </a:solidFill>
                <a:effectLst/>
                <a:uLnTx/>
                <a:uFillTx/>
                <a:latin typeface="Noto Sans" panose="020B0502040504020204"/>
                <a:ea typeface="+mn-ea"/>
                <a:cs typeface="+mn-cs"/>
              </a:endParaRPr>
            </a:p>
          </p:txBody>
        </p:sp>
      </p:grpSp>
      <p:sp>
        <p:nvSpPr>
          <p:cNvPr id="17" name="TextBox 79">
            <a:extLst>
              <a:ext uri="{FF2B5EF4-FFF2-40B4-BE49-F238E27FC236}">
                <a16:creationId xmlns:a16="http://schemas.microsoft.com/office/drawing/2014/main" xmlns="" id="{D15115CF-F0E3-449F-88AB-FE290723C434}"/>
              </a:ext>
            </a:extLst>
          </p:cNvPr>
          <p:cNvSpPr txBox="1"/>
          <p:nvPr/>
        </p:nvSpPr>
        <p:spPr>
          <a:xfrm>
            <a:off x="275375" y="5987018"/>
            <a:ext cx="214879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err="1" smtClean="0">
                <a:ln>
                  <a:noFill/>
                </a:ln>
                <a:effectLst/>
                <a:uLnTx/>
                <a:uFillTx/>
                <a:ea typeface="Noto Sans" panose="020B0502040504020204" pitchFamily="34"/>
                <a:cs typeface="Noto Sans" panose="020B0502040504020204" pitchFamily="34"/>
              </a:rPr>
              <a:t>Dépenses</a:t>
            </a:r>
            <a:r>
              <a:rPr lang="en-GB" dirty="0">
                <a:ea typeface="Noto Sans" panose="020B0502040504020204" pitchFamily="34"/>
                <a:cs typeface="Noto Sans" panose="020B0502040504020204" pitchFamily="34"/>
              </a:rPr>
              <a:t> </a:t>
            </a:r>
            <a:r>
              <a:rPr kumimoji="0" lang="en-GB" sz="1800" i="0" u="none" strike="noStrike" kern="1200" cap="none" spc="0" normalizeH="0" noProof="0" dirty="0" err="1" smtClean="0">
                <a:ln>
                  <a:noFill/>
                </a:ln>
                <a:effectLst/>
                <a:uLnTx/>
                <a:uFillTx/>
                <a:ea typeface="Noto Sans" panose="020B0502040504020204" pitchFamily="34"/>
                <a:cs typeface="Noto Sans" panose="020B0502040504020204" pitchFamily="34"/>
              </a:rPr>
              <a:t>inutiles</a:t>
            </a:r>
            <a:endParaRPr kumimoji="0" lang="en-GB" sz="1800" i="0" u="none" strike="noStrike" kern="1200" cap="none" spc="0" normalizeH="0" baseline="0" noProof="0" dirty="0">
              <a:ln>
                <a:noFill/>
              </a:ln>
              <a:effectLst/>
              <a:uLnTx/>
              <a:uFillTx/>
              <a:ea typeface="Noto Sans" panose="020B0502040504020204" pitchFamily="34"/>
              <a:cs typeface="Noto Sans" panose="020B0502040504020204" pitchFamily="34"/>
            </a:endParaRPr>
          </a:p>
        </p:txBody>
      </p:sp>
      <p:sp>
        <p:nvSpPr>
          <p:cNvPr id="24" name="TextBox 77">
            <a:extLst>
              <a:ext uri="{FF2B5EF4-FFF2-40B4-BE49-F238E27FC236}">
                <a16:creationId xmlns:a16="http://schemas.microsoft.com/office/drawing/2014/main" xmlns="" id="{9733E881-F96F-4ED4-B46F-556D8861301E}"/>
              </a:ext>
            </a:extLst>
          </p:cNvPr>
          <p:cNvSpPr txBox="1"/>
          <p:nvPr/>
        </p:nvSpPr>
        <p:spPr>
          <a:xfrm>
            <a:off x="9129071" y="461025"/>
            <a:ext cx="201960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dirty="0" err="1" smtClean="0">
                <a:ln>
                  <a:noFill/>
                </a:ln>
                <a:effectLst/>
                <a:uLnTx/>
                <a:uFillTx/>
                <a:ea typeface="Noto Sans" panose="020B0502040504020204" pitchFamily="34"/>
                <a:cs typeface="Noto Sans" panose="020B0502040504020204" pitchFamily="34"/>
              </a:rPr>
              <a:t>Indissociable</a:t>
            </a:r>
            <a:r>
              <a:rPr kumimoji="0" lang="en-GB" sz="1800" i="0" u="none" strike="noStrike" kern="1200" cap="none" spc="0" normalizeH="0" baseline="0" noProof="0" dirty="0" smtClean="0">
                <a:ln>
                  <a:noFill/>
                </a:ln>
                <a:effectLst/>
                <a:uLnTx/>
                <a:uFillTx/>
                <a:ea typeface="Noto Sans" panose="020B0502040504020204" pitchFamily="34"/>
                <a:cs typeface="Noto Sans" panose="020B0502040504020204" pitchFamily="34"/>
              </a:rPr>
              <a:t> aux </a:t>
            </a:r>
            <a:r>
              <a:rPr kumimoji="0" lang="en-GB" sz="1800" i="0" u="none" strike="noStrike" kern="1200" cap="none" spc="0" normalizeH="0" baseline="0" noProof="0" dirty="0" err="1" smtClean="0">
                <a:ln>
                  <a:noFill/>
                </a:ln>
                <a:effectLst/>
                <a:uLnTx/>
                <a:uFillTx/>
                <a:ea typeface="Noto Sans" panose="020B0502040504020204" pitchFamily="34"/>
                <a:cs typeface="Noto Sans" panose="020B0502040504020204" pitchFamily="34"/>
              </a:rPr>
              <a:t>politiques</a:t>
            </a:r>
            <a:r>
              <a:rPr kumimoji="0" lang="en-GB" sz="1800" i="0" u="none" strike="noStrike" kern="1200" cap="none" spc="0" normalizeH="0" baseline="0" noProof="0" dirty="0" smtClean="0">
                <a:ln>
                  <a:noFill/>
                </a:ln>
                <a:effectLst/>
                <a:uLnTx/>
                <a:uFillTx/>
                <a:ea typeface="Noto Sans" panose="020B0502040504020204" pitchFamily="34"/>
                <a:cs typeface="Noto Sans" panose="020B0502040504020204" pitchFamily="34"/>
              </a:rPr>
              <a:t> de </a:t>
            </a:r>
            <a:r>
              <a:rPr kumimoji="0" lang="en-GB" sz="1800" i="0" u="none" strike="noStrike" kern="1200" cap="none" spc="0" normalizeH="0" baseline="0" noProof="0" dirty="0" err="1" smtClean="0">
                <a:ln>
                  <a:noFill/>
                </a:ln>
                <a:effectLst/>
                <a:uLnTx/>
                <a:uFillTx/>
                <a:ea typeface="Noto Sans" panose="020B0502040504020204" pitchFamily="34"/>
                <a:cs typeface="Noto Sans" panose="020B0502040504020204" pitchFamily="34"/>
              </a:rPr>
              <a:t>développement</a:t>
            </a:r>
            <a:endParaRPr lang="en-GB" dirty="0" smtClean="0">
              <a:ea typeface="Noto Sans" panose="020B0502040504020204" pitchFamily="34"/>
              <a:cs typeface="Noto Sans" panose="020B0502040504020204" pitchFamily="3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err="1" smtClean="0">
                <a:ea typeface="Noto Sans" panose="020B0502040504020204" pitchFamily="34"/>
                <a:cs typeface="Noto Sans" panose="020B0502040504020204" pitchFamily="34"/>
              </a:rPr>
              <a:t>Collombe</a:t>
            </a:r>
            <a:r>
              <a:rPr lang="en-GB" b="1" dirty="0" smtClean="0">
                <a:ea typeface="Noto Sans" panose="020B0502040504020204" pitchFamily="34"/>
                <a:cs typeface="Noto Sans" panose="020B0502040504020204" pitchFamily="34"/>
              </a:rPr>
              <a:t> C., 2014</a:t>
            </a:r>
            <a:r>
              <a:rPr lang="en-GB" b="1" dirty="0" smtClean="0">
                <a:latin typeface="Maiandra GD" panose="020E0502030308020204" pitchFamily="34" charset="0"/>
                <a:ea typeface="Noto Sans" panose="020B0502040504020204" pitchFamily="34"/>
                <a:cs typeface="Noto Sans" panose="020B0502040504020204" pitchFamily="34"/>
              </a:rPr>
              <a:t>	</a:t>
            </a:r>
            <a:endParaRPr kumimoji="0" lang="en-GB" sz="1800" b="1" i="0" u="none" strike="noStrike" kern="1200" cap="none" spc="0" normalizeH="0" baseline="0" noProof="0" dirty="0">
              <a:ln>
                <a:noFill/>
              </a:ln>
              <a:effectLst/>
              <a:uLnTx/>
              <a:uFillTx/>
              <a:latin typeface="Maiandra GD" panose="020E0502030308020204" pitchFamily="34" charset="0"/>
              <a:ea typeface="Noto Sans" panose="020B0502040504020204" pitchFamily="34"/>
              <a:cs typeface="Noto Sans" panose="020B0502040504020204" pitchFamily="34"/>
            </a:endParaRPr>
          </a:p>
        </p:txBody>
      </p:sp>
      <p:sp>
        <p:nvSpPr>
          <p:cNvPr id="28" name="ZoneTexte 27"/>
          <p:cNvSpPr txBox="1"/>
          <p:nvPr/>
        </p:nvSpPr>
        <p:spPr>
          <a:xfrm>
            <a:off x="3272365" y="4648567"/>
            <a:ext cx="2064894" cy="923330"/>
          </a:xfrm>
          <a:prstGeom prst="rect">
            <a:avLst/>
          </a:prstGeom>
          <a:noFill/>
        </p:spPr>
        <p:txBody>
          <a:bodyPr wrap="square" rtlCol="0">
            <a:spAutoFit/>
          </a:bodyPr>
          <a:lstStyle/>
          <a:p>
            <a:pPr algn="ctr"/>
            <a:r>
              <a:rPr lang="fr-FR" dirty="0" smtClean="0"/>
              <a:t>Meilleure appréhension </a:t>
            </a:r>
          </a:p>
          <a:p>
            <a:pPr algn="ctr"/>
            <a:r>
              <a:rPr lang="fr-FR" dirty="0" smtClean="0"/>
              <a:t>de la pauvreté</a:t>
            </a:r>
            <a:endParaRPr lang="fr-FR" dirty="0"/>
          </a:p>
        </p:txBody>
      </p:sp>
      <p:sp>
        <p:nvSpPr>
          <p:cNvPr id="30" name="ZoneTexte 29"/>
          <p:cNvSpPr txBox="1"/>
          <p:nvPr/>
        </p:nvSpPr>
        <p:spPr>
          <a:xfrm>
            <a:off x="4453201" y="1343949"/>
            <a:ext cx="1852639" cy="646331"/>
          </a:xfrm>
          <a:prstGeom prst="rect">
            <a:avLst/>
          </a:prstGeom>
          <a:noFill/>
        </p:spPr>
        <p:txBody>
          <a:bodyPr wrap="square" rtlCol="0">
            <a:spAutoFit/>
          </a:bodyPr>
          <a:lstStyle/>
          <a:p>
            <a:pPr algn="ctr"/>
            <a:r>
              <a:rPr lang="fr-FR" dirty="0" smtClean="0"/>
              <a:t>Intérêt pour les capitaux humains</a:t>
            </a:r>
            <a:endParaRPr lang="fr-FR" dirty="0"/>
          </a:p>
        </p:txBody>
      </p:sp>
      <p:sp>
        <p:nvSpPr>
          <p:cNvPr id="31" name="ZoneTexte 30"/>
          <p:cNvSpPr txBox="1"/>
          <p:nvPr/>
        </p:nvSpPr>
        <p:spPr>
          <a:xfrm>
            <a:off x="5370318" y="4684305"/>
            <a:ext cx="2164546" cy="923330"/>
          </a:xfrm>
          <a:prstGeom prst="rect">
            <a:avLst/>
          </a:prstGeom>
          <a:noFill/>
        </p:spPr>
        <p:txBody>
          <a:bodyPr wrap="square" rtlCol="0">
            <a:spAutoFit/>
          </a:bodyPr>
          <a:lstStyle/>
          <a:p>
            <a:pPr algn="ctr"/>
            <a:r>
              <a:rPr lang="fr-FR" dirty="0" smtClean="0"/>
              <a:t>Appropriation de la gestion des risques sociaux</a:t>
            </a:r>
            <a:endParaRPr lang="fr-FR" dirty="0"/>
          </a:p>
        </p:txBody>
      </p:sp>
      <p:sp>
        <p:nvSpPr>
          <p:cNvPr id="32" name="ZoneTexte 31"/>
          <p:cNvSpPr txBox="1"/>
          <p:nvPr/>
        </p:nvSpPr>
        <p:spPr>
          <a:xfrm>
            <a:off x="6586157" y="1356966"/>
            <a:ext cx="1965119" cy="646331"/>
          </a:xfrm>
          <a:prstGeom prst="rect">
            <a:avLst/>
          </a:prstGeom>
          <a:noFill/>
        </p:spPr>
        <p:txBody>
          <a:bodyPr wrap="square" rtlCol="0">
            <a:spAutoFit/>
          </a:bodyPr>
          <a:lstStyle/>
          <a:p>
            <a:pPr algn="ctr"/>
            <a:r>
              <a:rPr lang="fr-FR" dirty="0" smtClean="0"/>
              <a:t>Extension de la protection sociale</a:t>
            </a:r>
            <a:endParaRPr lang="fr-FR" dirty="0"/>
          </a:p>
        </p:txBody>
      </p:sp>
      <p:sp>
        <p:nvSpPr>
          <p:cNvPr id="12" name="ZoneTexte 11"/>
          <p:cNvSpPr txBox="1"/>
          <p:nvPr/>
        </p:nvSpPr>
        <p:spPr>
          <a:xfrm>
            <a:off x="138545" y="138545"/>
            <a:ext cx="4496955"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fr-FR" b="1" dirty="0" smtClean="0"/>
              <a:t>Le regain d’intérêt pour la protection sociale</a:t>
            </a:r>
          </a:p>
        </p:txBody>
      </p:sp>
    </p:spTree>
    <p:extLst>
      <p:ext uri="{BB962C8B-B14F-4D97-AF65-F5344CB8AC3E}">
        <p14:creationId xmlns:p14="http://schemas.microsoft.com/office/powerpoint/2010/main" val="936818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1294201" y="2631688"/>
            <a:ext cx="9684242" cy="1019503"/>
          </a:xfrm>
          <a:ln>
            <a:solidFill>
              <a:schemeClr val="bg1"/>
            </a:solidFill>
          </a:ln>
        </p:spPr>
        <p:txBody>
          <a:bodyPr/>
          <a:lstStyle/>
          <a:p>
            <a:pPr algn="ctr"/>
            <a:r>
              <a:rPr lang="fr-FR" dirty="0" smtClean="0">
                <a:solidFill>
                  <a:schemeClr val="bg1"/>
                </a:solidFill>
              </a:rPr>
              <a:t>I- Revue de la littérature</a:t>
            </a:r>
            <a:endParaRPr lang="fr-FR" dirty="0">
              <a:solidFill>
                <a:schemeClr val="bg1"/>
              </a:solidFill>
            </a:endParaRPr>
          </a:p>
        </p:txBody>
      </p:sp>
      <p:sp>
        <p:nvSpPr>
          <p:cNvPr id="2" name="Espace réservé du numéro de diapositive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1742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529" y="178296"/>
            <a:ext cx="5428371" cy="369332"/>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fr-FR" b="1" dirty="0" smtClean="0"/>
              <a:t>Débats sur la conception de la Protection sociale </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5348" y="1"/>
            <a:ext cx="1936652" cy="2173892"/>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389120"/>
            <a:ext cx="2036188" cy="2468879"/>
          </a:xfrm>
          <a:prstGeom prst="rect">
            <a:avLst/>
          </a:prstGeom>
        </p:spPr>
      </p:pic>
      <p:sp>
        <p:nvSpPr>
          <p:cNvPr id="5" name="ZoneTexte 4"/>
          <p:cNvSpPr txBox="1"/>
          <p:nvPr/>
        </p:nvSpPr>
        <p:spPr>
          <a:xfrm>
            <a:off x="248530" y="944880"/>
            <a:ext cx="5251726" cy="2862322"/>
          </a:xfrm>
          <a:prstGeom prst="rect">
            <a:avLst/>
          </a:prstGeom>
          <a:noFill/>
          <a:ln>
            <a:solidFill>
              <a:srgbClr val="F66A14"/>
            </a:solidFill>
          </a:ln>
        </p:spPr>
        <p:txBody>
          <a:bodyPr wrap="square" rtlCol="0">
            <a:spAutoFit/>
          </a:bodyPr>
          <a:lstStyle/>
          <a:p>
            <a:pPr algn="just"/>
            <a:r>
              <a:rPr lang="fr-FR" u="sng" dirty="0" smtClean="0"/>
              <a:t>Protection sociale instrumentaliste et économiste</a:t>
            </a:r>
            <a:r>
              <a:rPr lang="fr-FR" dirty="0"/>
              <a:t> </a:t>
            </a:r>
            <a:endParaRPr lang="fr-FR" dirty="0" smtClean="0"/>
          </a:p>
          <a:p>
            <a:pPr algn="just"/>
            <a:r>
              <a:rPr lang="fr-FR" dirty="0" smtClean="0"/>
              <a:t>un moyen d’augmenter le capital humain des pauvres et comme un éventail d’options pour améliorer la résilience des ménages face aux risques</a:t>
            </a:r>
          </a:p>
          <a:p>
            <a:pPr algn="just"/>
            <a:r>
              <a:rPr lang="fr-FR" dirty="0" smtClean="0"/>
              <a:t>Elle contribue à </a:t>
            </a:r>
          </a:p>
          <a:p>
            <a:pPr marL="285750" indent="-285750" algn="just">
              <a:buFontTx/>
              <a:buChar char="-"/>
            </a:pPr>
            <a:r>
              <a:rPr lang="fr-FR" dirty="0" smtClean="0"/>
              <a:t>amortir les chocs sociaux inévitables,</a:t>
            </a:r>
          </a:p>
          <a:p>
            <a:pPr marL="285750" indent="-285750" algn="just">
              <a:buFontTx/>
              <a:buChar char="-"/>
            </a:pPr>
            <a:r>
              <a:rPr lang="fr-FR" dirty="0" smtClean="0"/>
              <a:t>préparer les pauvres à saisir les opportunités,</a:t>
            </a:r>
          </a:p>
          <a:p>
            <a:pPr marL="285750" indent="-285750" algn="just">
              <a:buFontTx/>
              <a:buChar char="-"/>
            </a:pPr>
            <a:r>
              <a:rPr lang="fr-FR" dirty="0" smtClean="0"/>
              <a:t>remplacer les formes d’interventions publiques,</a:t>
            </a:r>
          </a:p>
          <a:p>
            <a:pPr marL="285750" indent="-285750" algn="just">
              <a:buFontTx/>
              <a:buChar char="-"/>
            </a:pPr>
            <a:r>
              <a:rPr lang="fr-FR" dirty="0" smtClean="0"/>
              <a:t>générer de nouveaux marchés pour les entreprises</a:t>
            </a:r>
          </a:p>
          <a:p>
            <a:pPr algn="just"/>
            <a:r>
              <a:rPr lang="fr-FR" dirty="0" smtClean="0"/>
              <a:t>Exemple: l’Afrique du Sud</a:t>
            </a:r>
          </a:p>
        </p:txBody>
      </p:sp>
      <p:sp>
        <p:nvSpPr>
          <p:cNvPr id="6" name="ZoneTexte 5"/>
          <p:cNvSpPr txBox="1"/>
          <p:nvPr/>
        </p:nvSpPr>
        <p:spPr>
          <a:xfrm>
            <a:off x="6241290" y="3058653"/>
            <a:ext cx="5585301" cy="3693319"/>
          </a:xfrm>
          <a:prstGeom prst="rect">
            <a:avLst/>
          </a:prstGeom>
          <a:noFill/>
          <a:ln>
            <a:solidFill>
              <a:srgbClr val="18B05D"/>
            </a:solidFill>
          </a:ln>
        </p:spPr>
        <p:txBody>
          <a:bodyPr wrap="square" rtlCol="0">
            <a:spAutoFit/>
          </a:bodyPr>
          <a:lstStyle/>
          <a:p>
            <a:pPr algn="just"/>
            <a:r>
              <a:rPr lang="fr-FR" u="sng" dirty="0" smtClean="0"/>
              <a:t>Protection sociale transformative</a:t>
            </a:r>
            <a:endParaRPr lang="fr-FR" dirty="0" smtClean="0"/>
          </a:p>
          <a:p>
            <a:pPr algn="just"/>
            <a:r>
              <a:rPr lang="fr-FR" dirty="0" smtClean="0"/>
              <a:t>une meilleure ouverture et plus tournée vers la cohésion sociale et les droits humains, permet de se soustraire à la pauvreté et transforme les structures inégalitaires </a:t>
            </a:r>
          </a:p>
          <a:p>
            <a:pPr algn="just"/>
            <a:r>
              <a:rPr lang="fr-FR" dirty="0" smtClean="0"/>
              <a:t>Fondée sur la conception dynamique de la citoyenneté sociale en tant que:</a:t>
            </a:r>
          </a:p>
          <a:p>
            <a:pPr marL="285750" indent="-285750" algn="just">
              <a:buFontTx/>
              <a:buChar char="-"/>
            </a:pPr>
            <a:r>
              <a:rPr lang="fr-FR" dirty="0"/>
              <a:t>P</a:t>
            </a:r>
            <a:r>
              <a:rPr lang="fr-FR" dirty="0" smtClean="0"/>
              <a:t>rojet d’universalisation des droits sociaux (accès à des revenus de substitutions décents, à des services sociaux de qualité)</a:t>
            </a:r>
          </a:p>
          <a:p>
            <a:pPr marL="285750" indent="-285750" algn="just">
              <a:buFontTx/>
              <a:buChar char="-"/>
            </a:pPr>
            <a:r>
              <a:rPr lang="fr-FR" dirty="0" smtClean="0"/>
              <a:t>Facteur de réduction des inégalités sociales par la redistribution du revenu et du pouvoir </a:t>
            </a:r>
            <a:r>
              <a:rPr lang="fr-FR" b="1" dirty="0" smtClean="0"/>
              <a:t>(Navarro, 2014)</a:t>
            </a:r>
          </a:p>
          <a:p>
            <a:pPr algn="just"/>
            <a:r>
              <a:rPr lang="fr-FR" dirty="0" smtClean="0"/>
              <a:t>Exemple: le Brésil</a:t>
            </a:r>
          </a:p>
          <a:p>
            <a:pPr marL="285750" indent="-285750">
              <a:buFontTx/>
              <a:buChar char="-"/>
            </a:pPr>
            <a:endParaRPr lang="fr-FR" dirty="0"/>
          </a:p>
        </p:txBody>
      </p:sp>
    </p:spTree>
    <p:extLst>
      <p:ext uri="{BB962C8B-B14F-4D97-AF65-F5344CB8AC3E}">
        <p14:creationId xmlns:p14="http://schemas.microsoft.com/office/powerpoint/2010/main" val="566418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82588" y="187325"/>
            <a:ext cx="6488112" cy="358775"/>
          </a:xfrm>
        </p:spPr>
        <p:style>
          <a:lnRef idx="0">
            <a:schemeClr val="accent1"/>
          </a:lnRef>
          <a:fillRef idx="3">
            <a:schemeClr val="accent1"/>
          </a:fillRef>
          <a:effectRef idx="3">
            <a:schemeClr val="accent1"/>
          </a:effectRef>
          <a:fontRef idx="minor">
            <a:schemeClr val="lt1"/>
          </a:fontRef>
        </p:style>
        <p:txBody>
          <a:bodyPr>
            <a:normAutofit/>
          </a:bodyPr>
          <a:lstStyle/>
          <a:p>
            <a:r>
              <a:rPr lang="fr-FR" sz="1800" b="1" dirty="0" smtClean="0">
                <a:latin typeface="+mn-lt"/>
              </a:rPr>
              <a:t>Émergence de la protection sociales en Afrique du Sud et au Brésil</a:t>
            </a:r>
            <a:endParaRPr lang="fr-FR" sz="1800" b="1" dirty="0">
              <a:latin typeface="+mn-lt"/>
            </a:endParaRPr>
          </a:p>
        </p:txBody>
      </p:sp>
      <p:sp>
        <p:nvSpPr>
          <p:cNvPr id="4" name="Espace réservé du texte 3"/>
          <p:cNvSpPr>
            <a:spLocks noGrp="1"/>
          </p:cNvSpPr>
          <p:nvPr>
            <p:ph type="body" idx="1"/>
          </p:nvPr>
        </p:nvSpPr>
        <p:spPr>
          <a:xfrm>
            <a:off x="585788" y="701675"/>
            <a:ext cx="5157787" cy="823912"/>
          </a:xfrm>
          <a:noFill/>
          <a:ln>
            <a:solidFill>
              <a:schemeClr val="accent2">
                <a:lumMod val="50000"/>
              </a:schemeClr>
            </a:solidFill>
          </a:ln>
        </p:spPr>
        <p:txBody>
          <a:bodyPr/>
          <a:lstStyle/>
          <a:p>
            <a:pPr algn="ctr"/>
            <a:r>
              <a:rPr lang="fr-FR" dirty="0" smtClean="0"/>
              <a:t>Afrique du Sud</a:t>
            </a:r>
            <a:endParaRPr lang="fr-FR" dirty="0"/>
          </a:p>
        </p:txBody>
      </p:sp>
      <p:sp>
        <p:nvSpPr>
          <p:cNvPr id="5" name="Espace réservé du contenu 4"/>
          <p:cNvSpPr>
            <a:spLocks noGrp="1"/>
          </p:cNvSpPr>
          <p:nvPr>
            <p:ph sz="half" idx="2"/>
          </p:nvPr>
        </p:nvSpPr>
        <p:spPr>
          <a:xfrm>
            <a:off x="585788" y="1681162"/>
            <a:ext cx="5157787" cy="3684588"/>
          </a:xfrm>
          <a:ln>
            <a:solidFill>
              <a:schemeClr val="bg2">
                <a:lumMod val="25000"/>
              </a:schemeClr>
            </a:solidFill>
          </a:ln>
        </p:spPr>
        <p:txBody>
          <a:bodyPr>
            <a:normAutofit fontScale="85000" lnSpcReduction="10000"/>
          </a:bodyPr>
          <a:lstStyle/>
          <a:p>
            <a:r>
              <a:rPr lang="fr-FR" dirty="0" smtClean="0"/>
              <a:t>Caractérisé par l’apartheid: mains d’</a:t>
            </a:r>
            <a:r>
              <a:rPr lang="fr-FR" dirty="0" err="1" smtClean="0"/>
              <a:t>oeuvres</a:t>
            </a:r>
            <a:r>
              <a:rPr lang="fr-FR" dirty="0" smtClean="0"/>
              <a:t> migrants</a:t>
            </a:r>
          </a:p>
          <a:p>
            <a:r>
              <a:rPr lang="fr-FR" dirty="0" smtClean="0"/>
              <a:t>Après –apartheid: Politiques sociales associé  </a:t>
            </a:r>
            <a:r>
              <a:rPr lang="fr-FR" dirty="0"/>
              <a:t>a</a:t>
            </a:r>
            <a:r>
              <a:rPr lang="fr-FR" dirty="0" smtClean="0"/>
              <a:t>u dogme néolibéral du recouvrement des coûts au concept de subvention publique (Free basics services</a:t>
            </a:r>
            <a:r>
              <a:rPr lang="fr-FR" dirty="0"/>
              <a:t>) </a:t>
            </a:r>
            <a:r>
              <a:rPr lang="fr-FR" dirty="0" err="1"/>
              <a:t>tokénistes</a:t>
            </a:r>
            <a:r>
              <a:rPr lang="fr-FR" dirty="0"/>
              <a:t> </a:t>
            </a:r>
            <a:r>
              <a:rPr lang="fr-FR" b="1" dirty="0"/>
              <a:t>(Bond P., 2014</a:t>
            </a:r>
            <a:r>
              <a:rPr lang="fr-FR" b="1" dirty="0" smtClean="0"/>
              <a:t>)</a:t>
            </a:r>
            <a:endParaRPr lang="fr-FR" dirty="0" smtClean="0"/>
          </a:p>
          <a:p>
            <a:r>
              <a:rPr lang="fr-FR" dirty="0" smtClean="0"/>
              <a:t>Fin de l’apartheid: extension de la couverture en faveur des personnes </a:t>
            </a:r>
            <a:r>
              <a:rPr lang="fr-FR" dirty="0" err="1" smtClean="0"/>
              <a:t>agées</a:t>
            </a:r>
            <a:r>
              <a:rPr lang="fr-FR" dirty="0" smtClean="0"/>
              <a:t> et des enfants, couverture santé (</a:t>
            </a:r>
            <a:r>
              <a:rPr lang="fr-FR" dirty="0" err="1" smtClean="0"/>
              <a:t>tuberculose,sida</a:t>
            </a:r>
            <a:r>
              <a:rPr lang="fr-FR" dirty="0" smtClean="0"/>
              <a:t>)</a:t>
            </a:r>
          </a:p>
        </p:txBody>
      </p:sp>
      <p:sp>
        <p:nvSpPr>
          <p:cNvPr id="6" name="Espace réservé du texte 5"/>
          <p:cNvSpPr>
            <a:spLocks noGrp="1"/>
          </p:cNvSpPr>
          <p:nvPr>
            <p:ph type="body" sz="quarter" idx="3"/>
          </p:nvPr>
        </p:nvSpPr>
        <p:spPr>
          <a:xfrm>
            <a:off x="6019006" y="712787"/>
            <a:ext cx="5183188" cy="823912"/>
          </a:xfrm>
          <a:ln>
            <a:solidFill>
              <a:schemeClr val="accent2">
                <a:lumMod val="50000"/>
              </a:schemeClr>
            </a:solidFill>
          </a:ln>
        </p:spPr>
        <p:txBody>
          <a:bodyPr/>
          <a:lstStyle/>
          <a:p>
            <a:pPr algn="ctr"/>
            <a:r>
              <a:rPr lang="fr-FR" dirty="0" smtClean="0"/>
              <a:t>Brésil</a:t>
            </a:r>
            <a:endParaRPr lang="fr-FR" dirty="0"/>
          </a:p>
        </p:txBody>
      </p:sp>
      <p:sp>
        <p:nvSpPr>
          <p:cNvPr id="7" name="Espace réservé du contenu 6"/>
          <p:cNvSpPr>
            <a:spLocks noGrp="1"/>
          </p:cNvSpPr>
          <p:nvPr>
            <p:ph sz="quarter" idx="4"/>
          </p:nvPr>
        </p:nvSpPr>
        <p:spPr>
          <a:xfrm>
            <a:off x="6019006" y="1681162"/>
            <a:ext cx="5183188" cy="3684588"/>
          </a:xfrm>
          <a:ln>
            <a:solidFill>
              <a:schemeClr val="bg2">
                <a:lumMod val="25000"/>
              </a:schemeClr>
            </a:solidFill>
          </a:ln>
        </p:spPr>
        <p:txBody>
          <a:bodyPr>
            <a:normAutofit fontScale="92500" lnSpcReduction="10000"/>
          </a:bodyPr>
          <a:lstStyle/>
          <a:p>
            <a:r>
              <a:rPr lang="fr-FR" dirty="0" smtClean="0"/>
              <a:t>Régime corporatiste après la colonisation</a:t>
            </a:r>
          </a:p>
          <a:p>
            <a:r>
              <a:rPr lang="fr-FR" dirty="0" smtClean="0"/>
              <a:t>Adoption de la loi de complément: Consolidation de la Loi du Travail (CLT) en 1943</a:t>
            </a:r>
          </a:p>
          <a:p>
            <a:r>
              <a:rPr lang="fr-FR" dirty="0" smtClean="0"/>
              <a:t>Fin de la dictature militaire en 1988: adoption d’un nouveau régime de protection sociale en faveur des groupes qui n’en bénéficiait pas</a:t>
            </a:r>
          </a:p>
          <a:p>
            <a:endParaRPr lang="fr-FR" dirty="0"/>
          </a:p>
        </p:txBody>
      </p:sp>
      <p:sp>
        <p:nvSpPr>
          <p:cNvPr id="2" name="Espace réservé du numéro de diapositive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198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7491340" y="3502039"/>
            <a:ext cx="4219143" cy="2562686"/>
            <a:chOff x="8085248" y="4278965"/>
            <a:chExt cx="3948347" cy="1876642"/>
          </a:xfrm>
        </p:grpSpPr>
        <p:grpSp>
          <p:nvGrpSpPr>
            <p:cNvPr id="3" name="Groupe 2"/>
            <p:cNvGrpSpPr/>
            <p:nvPr>
              <p:custDataLst>
                <p:tags r:id="rId12"/>
              </p:custDataLst>
            </p:nvPr>
          </p:nvGrpSpPr>
          <p:grpSpPr>
            <a:xfrm>
              <a:off x="8085248" y="4278965"/>
              <a:ext cx="3948347" cy="1859120"/>
              <a:chOff x="8263853" y="5282967"/>
              <a:chExt cx="3355676" cy="907161"/>
            </a:xfrm>
            <a:effectLst>
              <a:outerShdw blurRad="50800" dist="38100" dir="5400000" algn="t" rotWithShape="0">
                <a:prstClr val="black">
                  <a:alpha val="40000"/>
                </a:prstClr>
              </a:outerShdw>
              <a:reflection blurRad="6350" stA="50000" endA="300" endPos="55000" dir="5400000" sy="-100000" algn="bl" rotWithShape="0"/>
            </a:effectLst>
          </p:grpSpPr>
          <p:grpSp>
            <p:nvGrpSpPr>
              <p:cNvPr id="5" name="Google Shape;321;p23"/>
              <p:cNvGrpSpPr/>
              <p:nvPr/>
            </p:nvGrpSpPr>
            <p:grpSpPr>
              <a:xfrm>
                <a:off x="8263853" y="5282967"/>
                <a:ext cx="3355676" cy="907161"/>
                <a:chOff x="4203154" y="1913548"/>
                <a:chExt cx="2516757" cy="966975"/>
              </a:xfrm>
            </p:grpSpPr>
            <p:sp>
              <p:nvSpPr>
                <p:cNvPr id="7" name="Google Shape;322;p23"/>
                <p:cNvSpPr/>
                <p:nvPr/>
              </p:nvSpPr>
              <p:spPr>
                <a:xfrm>
                  <a:off x="4805067" y="1918039"/>
                  <a:ext cx="1914844" cy="962484"/>
                </a:xfrm>
                <a:custGeom>
                  <a:avLst/>
                  <a:gdLst/>
                  <a:ahLst/>
                  <a:cxnLst/>
                  <a:rect l="l" t="t" r="r" b="b"/>
                  <a:pathLst>
                    <a:path w="70051" h="56074" extrusionOk="0">
                      <a:moveTo>
                        <a:pt x="1" y="0"/>
                      </a:moveTo>
                      <a:lnTo>
                        <a:pt x="1" y="56074"/>
                      </a:lnTo>
                      <a:lnTo>
                        <a:pt x="50470" y="56074"/>
                      </a:lnTo>
                      <a:lnTo>
                        <a:pt x="70051" y="28053"/>
                      </a:lnTo>
                      <a:lnTo>
                        <a:pt x="50470"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Google Shape;323;p23"/>
                <p:cNvSpPr/>
                <p:nvPr/>
              </p:nvSpPr>
              <p:spPr>
                <a:xfrm>
                  <a:off x="4203154" y="1913548"/>
                  <a:ext cx="2250381" cy="962741"/>
                </a:xfrm>
                <a:custGeom>
                  <a:avLst/>
                  <a:gdLst/>
                  <a:ahLst/>
                  <a:cxnLst/>
                  <a:rect l="l" t="t" r="r" b="b"/>
                  <a:pathLst>
                    <a:path w="82326" h="56074" extrusionOk="0">
                      <a:moveTo>
                        <a:pt x="82326" y="28053"/>
                      </a:moveTo>
                      <a:lnTo>
                        <a:pt x="62778" y="56074"/>
                      </a:lnTo>
                      <a:lnTo>
                        <a:pt x="0" y="56074"/>
                      </a:lnTo>
                      <a:lnTo>
                        <a:pt x="0" y="0"/>
                      </a:lnTo>
                      <a:lnTo>
                        <a:pt x="62778" y="0"/>
                      </a:lnTo>
                      <a:close/>
                    </a:path>
                  </a:pathLst>
                </a:custGeom>
                <a:solidFill>
                  <a:schemeClr val="lt2"/>
                </a:solidFill>
                <a:ln>
                  <a:noFill/>
                </a:ln>
              </p:spPr>
              <p:txBody>
                <a:bodyPr spcFirstLastPara="1" wrap="square" lIns="975333" tIns="0" rIns="609600" bIns="609600" anchor="ctr" anchorCtr="0">
                  <a:noAutofit/>
                </a:bodyPr>
                <a:lstStyle/>
                <a:p>
                  <a:pPr marL="0" marR="0" lvl="0" indent="0" algn="r" defTabSz="914400" rtl="0" eaLnBrk="1" fontAlgn="auto" latinLnBrk="0" hangingPunct="1">
                    <a:lnSpc>
                      <a:spcPct val="100000"/>
                    </a:lnSpc>
                    <a:spcBef>
                      <a:spcPts val="0"/>
                    </a:spcBef>
                    <a:spcAft>
                      <a:spcPts val="0"/>
                    </a:spcAft>
                    <a:buClr>
                      <a:prstClr val="black"/>
                    </a:buClr>
                    <a:buSzPts val="1100"/>
                    <a:buFontTx/>
                    <a:buNone/>
                    <a:tabLst/>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ZoneTexte 5"/>
              <p:cNvSpPr txBox="1"/>
              <p:nvPr/>
            </p:nvSpPr>
            <p:spPr>
              <a:xfrm>
                <a:off x="9225136" y="5373857"/>
                <a:ext cx="1820407" cy="3014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282F39"/>
                  </a:solidFill>
                  <a:effectLst/>
                  <a:uLnTx/>
                  <a:uFillTx/>
                  <a:latin typeface="Maiandra GD" panose="020E0502030308020204" pitchFamily="34" charset="0"/>
                  <a:ea typeface="+mn-ea"/>
                  <a:cs typeface="+mn-cs"/>
                </a:endParaRPr>
              </a:p>
            </p:txBody>
          </p:sp>
        </p:grpSp>
        <p:sp>
          <p:nvSpPr>
            <p:cNvPr id="4" name="Rectangle 3"/>
            <p:cNvSpPr/>
            <p:nvPr/>
          </p:nvSpPr>
          <p:spPr>
            <a:xfrm>
              <a:off x="8435177" y="4465233"/>
              <a:ext cx="3177414" cy="1690374"/>
            </a:xfrm>
            <a:prstGeom prst="rect">
              <a:avLst/>
            </a:prstGeom>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Tx/>
                <a:buChar char="-"/>
                <a:tabLst/>
                <a:defRPr/>
              </a:pPr>
              <a:r>
                <a:rPr kumimoji="0" lang="fr-FR" b="0" i="0" u="none" strike="noStrike" kern="1200" cap="none" spc="0" normalizeH="0" noProof="0" dirty="0" smtClean="0">
                  <a:ln>
                    <a:noFill/>
                  </a:ln>
                  <a:solidFill>
                    <a:prstClr val="black"/>
                  </a:solidFill>
                  <a:effectLst/>
                  <a:uLnTx/>
                  <a:uFillTx/>
                  <a:latin typeface="Calibri" panose="020F0502020204030204"/>
                </a:rPr>
                <a:t>Soins de santé universel</a:t>
              </a:r>
            </a:p>
            <a:p>
              <a:pPr marL="285750" marR="0" lvl="0" indent="-285750" defTabSz="914400" rtl="0" eaLnBrk="1" fontAlgn="auto" latinLnBrk="0" hangingPunct="1">
                <a:lnSpc>
                  <a:spcPct val="100000"/>
                </a:lnSpc>
                <a:spcBef>
                  <a:spcPts val="0"/>
                </a:spcBef>
                <a:spcAft>
                  <a:spcPts val="0"/>
                </a:spcAft>
                <a:buClrTx/>
                <a:buSzTx/>
                <a:buFontTx/>
                <a:buChar char="-"/>
                <a:tabLst/>
                <a:defRPr/>
              </a:pPr>
              <a:r>
                <a:rPr lang="fr-FR" baseline="0" dirty="0" smtClean="0">
                  <a:solidFill>
                    <a:prstClr val="black"/>
                  </a:solidFill>
                  <a:latin typeface="Calibri" panose="020F0502020204030204"/>
                </a:rPr>
                <a:t>Prévoyance sociale contributive (retraites</a:t>
              </a:r>
            </a:p>
            <a:p>
              <a:pPr marR="0" lvl="0" defTabSz="914400" rtl="0" eaLnBrk="1" fontAlgn="auto" latinLnBrk="0" hangingPunct="1">
                <a:lnSpc>
                  <a:spcPct val="100000"/>
                </a:lnSpc>
                <a:spcBef>
                  <a:spcPts val="0"/>
                </a:spcBef>
                <a:spcAft>
                  <a:spcPts val="0"/>
                </a:spcAft>
                <a:buClrTx/>
                <a:buSzTx/>
                <a:tabLst/>
                <a:defRPr/>
              </a:pPr>
              <a:r>
                <a:rPr lang="fr-FR" baseline="0" dirty="0" smtClean="0">
                  <a:solidFill>
                    <a:prstClr val="black"/>
                  </a:solidFill>
                  <a:latin typeface="Calibri" panose="020F0502020204030204"/>
                </a:rPr>
                <a:t> et pensions)</a:t>
              </a:r>
            </a:p>
            <a:p>
              <a:pPr marL="285750" marR="0" lvl="0" indent="-285750" defTabSz="914400" rtl="0" eaLnBrk="1" fontAlgn="auto" latinLnBrk="0" hangingPunct="1">
                <a:lnSpc>
                  <a:spcPct val="100000"/>
                </a:lnSpc>
                <a:spcBef>
                  <a:spcPts val="0"/>
                </a:spcBef>
                <a:spcAft>
                  <a:spcPts val="0"/>
                </a:spcAft>
                <a:buClrTx/>
                <a:buSzTx/>
                <a:buFontTx/>
                <a:buChar char="-"/>
                <a:tabLst/>
                <a:defRPr/>
              </a:pPr>
              <a:r>
                <a:rPr lang="fr-FR" dirty="0" smtClean="0">
                  <a:solidFill>
                    <a:prstClr val="black"/>
                  </a:solidFill>
                  <a:latin typeface="Calibri" panose="020F0502020204030204"/>
                </a:rPr>
                <a:t>Assistance sociale non contributive et ciblée</a:t>
              </a:r>
            </a:p>
            <a:p>
              <a:pPr marR="0" lvl="0" defTabSz="914400" rtl="0" eaLnBrk="1" fontAlgn="auto" latinLnBrk="0" hangingPunct="1">
                <a:lnSpc>
                  <a:spcPct val="100000"/>
                </a:lnSpc>
                <a:spcBef>
                  <a:spcPts val="0"/>
                </a:spcBef>
                <a:spcAft>
                  <a:spcPts val="0"/>
                </a:spcAft>
                <a:buClrTx/>
                <a:buSzTx/>
                <a:tabLst/>
                <a:defRPr/>
              </a:pPr>
              <a:r>
                <a:rPr lang="fr-FR" dirty="0" smtClean="0">
                  <a:solidFill>
                    <a:prstClr val="black"/>
                  </a:solidFill>
                  <a:latin typeface="Calibri" panose="020F0502020204030204"/>
                </a:rPr>
                <a:t> (BPC et </a:t>
              </a:r>
              <a:r>
                <a:rPr lang="fr-FR" dirty="0" err="1" smtClean="0">
                  <a:solidFill>
                    <a:prstClr val="black"/>
                  </a:solidFill>
                  <a:latin typeface="Calibri" panose="020F0502020204030204"/>
                </a:rPr>
                <a:t>Bolsa</a:t>
              </a:r>
              <a:r>
                <a:rPr lang="fr-FR" dirty="0" smtClean="0">
                  <a:solidFill>
                    <a:prstClr val="black"/>
                  </a:solidFill>
                  <a:latin typeface="Calibri" panose="020F0502020204030204"/>
                </a:rPr>
                <a:t> </a:t>
              </a:r>
              <a:r>
                <a:rPr lang="fr-FR" dirty="0" err="1" smtClean="0">
                  <a:solidFill>
                    <a:prstClr val="black"/>
                  </a:solidFill>
                  <a:latin typeface="Calibri" panose="020F0502020204030204"/>
                </a:rPr>
                <a:t>Familia</a:t>
              </a:r>
              <a:r>
                <a:rPr lang="fr-FR" dirty="0" smtClean="0">
                  <a:solidFill>
                    <a:prstClr val="black"/>
                  </a:solidFill>
                  <a:latin typeface="Calibri" panose="020F0502020204030204"/>
                </a:rPr>
                <a:t>) </a:t>
              </a:r>
              <a:r>
                <a:rPr lang="fr-FR" b="1" dirty="0" smtClean="0">
                  <a:solidFill>
                    <a:prstClr val="black"/>
                  </a:solidFill>
                  <a:latin typeface="Calibri" panose="020F0502020204030204"/>
                </a:rPr>
                <a:t>(Marques RM.,214)</a:t>
              </a:r>
              <a:endParaRPr kumimoji="0" lang="fr-FR" b="1" i="0" u="none" strike="noStrike" kern="1200" cap="none" spc="0" normalizeH="0" baseline="0" noProof="0" dirty="0">
                <a:ln>
                  <a:noFill/>
                </a:ln>
                <a:solidFill>
                  <a:prstClr val="black"/>
                </a:solidFill>
                <a:effectLst/>
                <a:uLnTx/>
                <a:uFillTx/>
                <a:latin typeface="Calibri" panose="020F0502020204030204"/>
              </a:endParaRPr>
            </a:p>
          </p:txBody>
        </p:sp>
      </p:grpSp>
      <p:grpSp>
        <p:nvGrpSpPr>
          <p:cNvPr id="9" name="Groupe 8"/>
          <p:cNvGrpSpPr/>
          <p:nvPr/>
        </p:nvGrpSpPr>
        <p:grpSpPr>
          <a:xfrm>
            <a:off x="7524185" y="392328"/>
            <a:ext cx="4529270" cy="2455052"/>
            <a:chOff x="8089112" y="1575672"/>
            <a:chExt cx="3916693" cy="2455052"/>
          </a:xfrm>
        </p:grpSpPr>
        <p:grpSp>
          <p:nvGrpSpPr>
            <p:cNvPr id="10" name="Groupe 9"/>
            <p:cNvGrpSpPr/>
            <p:nvPr>
              <p:custDataLst>
                <p:tags r:id="rId11"/>
              </p:custDataLst>
            </p:nvPr>
          </p:nvGrpSpPr>
          <p:grpSpPr>
            <a:xfrm>
              <a:off x="8089112" y="1575672"/>
              <a:ext cx="3916693" cy="2168571"/>
              <a:chOff x="8266217" y="1365085"/>
              <a:chExt cx="3355436" cy="989372"/>
            </a:xfrm>
            <a:effectLst>
              <a:outerShdw blurRad="50800" dist="38100" dir="5400000" algn="t" rotWithShape="0">
                <a:prstClr val="black">
                  <a:alpha val="40000"/>
                </a:prstClr>
              </a:outerShdw>
              <a:reflection blurRad="6350" stA="50000" endA="300" endPos="55500" dist="50800" dir="5400000" sy="-100000" algn="bl" rotWithShape="0"/>
            </a:effectLst>
          </p:grpSpPr>
          <p:grpSp>
            <p:nvGrpSpPr>
              <p:cNvPr id="12" name="Google Shape;321;p23"/>
              <p:cNvGrpSpPr/>
              <p:nvPr/>
            </p:nvGrpSpPr>
            <p:grpSpPr>
              <a:xfrm>
                <a:off x="8266217" y="1365085"/>
                <a:ext cx="3355436" cy="989372"/>
                <a:chOff x="4218802" y="1909575"/>
                <a:chExt cx="2516577" cy="964531"/>
              </a:xfrm>
            </p:grpSpPr>
            <p:sp>
              <p:nvSpPr>
                <p:cNvPr id="14" name="Google Shape;322;p23"/>
                <p:cNvSpPr/>
                <p:nvPr/>
              </p:nvSpPr>
              <p:spPr>
                <a:xfrm>
                  <a:off x="4820535" y="1909575"/>
                  <a:ext cx="1914844" cy="959286"/>
                </a:xfrm>
                <a:custGeom>
                  <a:avLst/>
                  <a:gdLst/>
                  <a:ahLst/>
                  <a:cxnLst/>
                  <a:rect l="l" t="t" r="r" b="b"/>
                  <a:pathLst>
                    <a:path w="70051" h="56074" extrusionOk="0">
                      <a:moveTo>
                        <a:pt x="1" y="0"/>
                      </a:moveTo>
                      <a:lnTo>
                        <a:pt x="1" y="56074"/>
                      </a:lnTo>
                      <a:lnTo>
                        <a:pt x="50470" y="56074"/>
                      </a:lnTo>
                      <a:lnTo>
                        <a:pt x="70051" y="28053"/>
                      </a:lnTo>
                      <a:lnTo>
                        <a:pt x="50470"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Google Shape;323;p23"/>
                <p:cNvSpPr/>
                <p:nvPr/>
              </p:nvSpPr>
              <p:spPr>
                <a:xfrm>
                  <a:off x="4218802" y="1912998"/>
                  <a:ext cx="2250381" cy="961108"/>
                </a:xfrm>
                <a:custGeom>
                  <a:avLst/>
                  <a:gdLst/>
                  <a:ahLst/>
                  <a:cxnLst/>
                  <a:rect l="l" t="t" r="r" b="b"/>
                  <a:pathLst>
                    <a:path w="82326" h="56074" extrusionOk="0">
                      <a:moveTo>
                        <a:pt x="82326" y="28053"/>
                      </a:moveTo>
                      <a:lnTo>
                        <a:pt x="62778" y="56074"/>
                      </a:lnTo>
                      <a:lnTo>
                        <a:pt x="0" y="56074"/>
                      </a:lnTo>
                      <a:lnTo>
                        <a:pt x="0" y="0"/>
                      </a:lnTo>
                      <a:lnTo>
                        <a:pt x="62778" y="0"/>
                      </a:lnTo>
                      <a:close/>
                    </a:path>
                  </a:pathLst>
                </a:custGeom>
                <a:solidFill>
                  <a:schemeClr val="lt2"/>
                </a:solidFill>
                <a:ln>
                  <a:noFill/>
                </a:ln>
              </p:spPr>
              <p:txBody>
                <a:bodyPr spcFirstLastPara="1" wrap="square" lIns="975333" tIns="0" rIns="609600" bIns="609600" anchor="ctr" anchorCtr="0">
                  <a:noAutofit/>
                </a:bodyPr>
                <a:lstStyle/>
                <a:p>
                  <a:pPr marL="0" marR="0" lvl="0" indent="0" algn="r" defTabSz="914400" rtl="0" eaLnBrk="1" fontAlgn="auto" latinLnBrk="0" hangingPunct="1">
                    <a:lnSpc>
                      <a:spcPct val="100000"/>
                    </a:lnSpc>
                    <a:spcBef>
                      <a:spcPts val="0"/>
                    </a:spcBef>
                    <a:spcAft>
                      <a:spcPts val="0"/>
                    </a:spcAft>
                    <a:buClr>
                      <a:prstClr val="black"/>
                    </a:buClr>
                    <a:buSzPts val="1100"/>
                    <a:buFontTx/>
                    <a:buNone/>
                    <a:tabLst/>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 name="ZoneTexte 12"/>
              <p:cNvSpPr txBox="1"/>
              <p:nvPr/>
            </p:nvSpPr>
            <p:spPr>
              <a:xfrm>
                <a:off x="9234729" y="1563986"/>
                <a:ext cx="182040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282F39"/>
                  </a:solidFill>
                  <a:effectLst/>
                  <a:uLnTx/>
                  <a:uFillTx/>
                  <a:latin typeface="Noto Sans" panose="020B0502040504020204"/>
                  <a:ea typeface="+mn-ea"/>
                  <a:cs typeface="+mn-cs"/>
                </a:endParaRPr>
              </a:p>
            </p:txBody>
          </p:sp>
        </p:grpSp>
        <p:sp>
          <p:nvSpPr>
            <p:cNvPr id="11" name="Rectangle 10"/>
            <p:cNvSpPr/>
            <p:nvPr/>
          </p:nvSpPr>
          <p:spPr>
            <a:xfrm>
              <a:off x="8460787" y="1722400"/>
              <a:ext cx="2652637" cy="2308324"/>
            </a:xfrm>
            <a:prstGeom prst="rect">
              <a:avLst/>
            </a:prstGeom>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noProof="0" dirty="0" smtClean="0">
                  <a:ln>
                    <a:noFill/>
                  </a:ln>
                  <a:solidFill>
                    <a:prstClr val="black"/>
                  </a:solidFill>
                  <a:effectLst/>
                  <a:uLnTx/>
                  <a:uFillTx/>
                  <a:latin typeface="Calibri" panose="020F0502020204030204"/>
                  <a:ea typeface="+mn-ea"/>
                  <a:cs typeface="+mn-cs"/>
                </a:rPr>
                <a:t>Large couverture sociale</a:t>
              </a:r>
            </a:p>
            <a:p>
              <a:pPr marR="0" lvl="0" defTabSz="914400" rtl="0" eaLnBrk="1" fontAlgn="auto" latinLnBrk="0" hangingPunct="1">
                <a:lnSpc>
                  <a:spcPct val="100000"/>
                </a:lnSpc>
                <a:spcBef>
                  <a:spcPts val="0"/>
                </a:spcBef>
                <a:spcAft>
                  <a:spcPts val="0"/>
                </a:spcAft>
                <a:buClrTx/>
                <a:buSzTx/>
                <a:tabLst/>
                <a:defRPr/>
              </a:pPr>
              <a:r>
                <a:rPr lang="fr-FR" dirty="0" smtClean="0">
                  <a:solidFill>
                    <a:prstClr val="black"/>
                  </a:solidFill>
                  <a:latin typeface="Calibri" panose="020F0502020204030204"/>
                </a:rPr>
                <a:t>- </a:t>
              </a:r>
              <a:r>
                <a:rPr lang="fr-FR" baseline="0" dirty="0" smtClean="0">
                  <a:solidFill>
                    <a:prstClr val="black"/>
                  </a:solidFill>
                  <a:latin typeface="Calibri" panose="020F0502020204030204"/>
                </a:rPr>
                <a:t>Prends</a:t>
              </a:r>
              <a:r>
                <a:rPr lang="fr-FR" dirty="0" smtClean="0">
                  <a:solidFill>
                    <a:prstClr val="black"/>
                  </a:solidFill>
                  <a:latin typeface="Calibri" panose="020F0502020204030204"/>
                </a:rPr>
                <a:t> en charge tout </a:t>
              </a:r>
              <a:r>
                <a:rPr lang="fr-FR" dirty="0">
                  <a:solidFill>
                    <a:prstClr val="black"/>
                  </a:solidFill>
                  <a:latin typeface="Calibri" panose="020F0502020204030204"/>
                </a:rPr>
                <a:t>t</a:t>
              </a:r>
              <a:r>
                <a:rPr lang="fr-FR" dirty="0" smtClean="0">
                  <a:solidFill>
                    <a:prstClr val="black"/>
                  </a:solidFill>
                  <a:latin typeface="Calibri" panose="020F0502020204030204"/>
                </a:rPr>
                <a:t>ypes de risques </a:t>
              </a:r>
            </a:p>
            <a:p>
              <a:pPr marL="285750" indent="-285750">
                <a:buFontTx/>
                <a:buChar char="-"/>
                <a:defRPr/>
              </a:pPr>
              <a:r>
                <a:rPr lang="fr-FR" dirty="0" smtClean="0">
                  <a:solidFill>
                    <a:prstClr val="black"/>
                  </a:solidFill>
                  <a:latin typeface="Calibri" panose="020F0502020204030204"/>
                </a:rPr>
                <a:t>Programmes de transferts </a:t>
              </a:r>
              <a:r>
                <a:rPr lang="fr-FR" dirty="0">
                  <a:solidFill>
                    <a:prstClr val="black"/>
                  </a:solidFill>
                </a:rPr>
                <a:t>monétaires (Old Person Grant, Child support Grant)</a:t>
              </a:r>
            </a:p>
            <a:p>
              <a:pPr marR="0" lvl="0" defTabSz="914400" rtl="0" eaLnBrk="1" fontAlgn="auto" latinLnBrk="0" hangingPunct="1">
                <a:lnSpc>
                  <a:spcPct val="100000"/>
                </a:lnSpc>
                <a:spcBef>
                  <a:spcPts val="0"/>
                </a:spcBef>
                <a:spcAft>
                  <a:spcPts val="0"/>
                </a:spcAft>
                <a:buClrTx/>
                <a:buSzTx/>
                <a:tabLst/>
                <a:defRPr/>
              </a:pPr>
              <a:r>
                <a:rPr lang="fr-FR" b="1" dirty="0" smtClean="0">
                  <a:solidFill>
                    <a:prstClr val="black"/>
                  </a:solidFill>
                  <a:latin typeface="Calibri" panose="020F0502020204030204"/>
                </a:rPr>
                <a:t>(Bond P., 2014)</a:t>
              </a:r>
            </a:p>
            <a:p>
              <a:pPr marL="285750" marR="0" lvl="0" indent="-285750" defTabSz="9144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17" name="Google Shape;289;p19"/>
          <p:cNvCxnSpPr/>
          <p:nvPr>
            <p:custDataLst>
              <p:tags r:id="rId1"/>
            </p:custDataLst>
          </p:nvPr>
        </p:nvCxnSpPr>
        <p:spPr>
          <a:xfrm flipV="1">
            <a:off x="1871857" y="2864489"/>
            <a:ext cx="622086" cy="1"/>
          </a:xfrm>
          <a:prstGeom prst="straightConnector1">
            <a:avLst/>
          </a:prstGeom>
          <a:noFill/>
          <a:ln w="9525" cap="flat" cmpd="sng">
            <a:solidFill>
              <a:srgbClr val="000000"/>
            </a:solidFill>
            <a:prstDash val="solid"/>
            <a:round/>
            <a:headEnd type="none" w="med" len="med"/>
            <a:tailEnd type="oval" w="med" len="med"/>
          </a:ln>
        </p:spPr>
      </p:cxnSp>
      <p:grpSp>
        <p:nvGrpSpPr>
          <p:cNvPr id="18" name="Groupe 17"/>
          <p:cNvGrpSpPr/>
          <p:nvPr>
            <p:custDataLst>
              <p:tags r:id="rId2"/>
            </p:custDataLst>
          </p:nvPr>
        </p:nvGrpSpPr>
        <p:grpSpPr>
          <a:xfrm>
            <a:off x="5127221" y="526154"/>
            <a:ext cx="3389942" cy="1942400"/>
            <a:chOff x="6111696" y="1370763"/>
            <a:chExt cx="3354591" cy="1043999"/>
          </a:xfrm>
          <a:effectLst>
            <a:outerShdw blurRad="50800" dist="38100" dir="5400000" algn="t" rotWithShape="0">
              <a:prstClr val="black">
                <a:alpha val="40000"/>
              </a:prstClr>
            </a:outerShdw>
            <a:reflection blurRad="6350" stA="50000" endA="300" endPos="55500" dist="50800" dir="5400000" sy="-100000" algn="bl" rotWithShape="0"/>
          </a:effectLst>
        </p:grpSpPr>
        <p:sp>
          <p:nvSpPr>
            <p:cNvPr id="19" name="Google Shape;325;p23"/>
            <p:cNvSpPr/>
            <p:nvPr/>
          </p:nvSpPr>
          <p:spPr>
            <a:xfrm>
              <a:off x="6657438" y="1372564"/>
              <a:ext cx="2808849" cy="983992"/>
            </a:xfrm>
            <a:custGeom>
              <a:avLst/>
              <a:gdLst/>
              <a:ahLst/>
              <a:cxnLst/>
              <a:rect l="l" t="t" r="r" b="b"/>
              <a:pathLst>
                <a:path w="70051" h="56074" extrusionOk="0">
                  <a:moveTo>
                    <a:pt x="0" y="0"/>
                  </a:moveTo>
                  <a:lnTo>
                    <a:pt x="0" y="56074"/>
                  </a:lnTo>
                  <a:lnTo>
                    <a:pt x="50503" y="56074"/>
                  </a:lnTo>
                  <a:lnTo>
                    <a:pt x="70050" y="28053"/>
                  </a:lnTo>
                  <a:lnTo>
                    <a:pt x="50503" y="0"/>
                  </a:lnTo>
                  <a:close/>
                </a:path>
              </a:pathLst>
            </a:custGeom>
            <a:solidFill>
              <a:srgbClr val="FFFF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Google Shape;326;p23"/>
            <p:cNvSpPr/>
            <p:nvPr/>
          </p:nvSpPr>
          <p:spPr>
            <a:xfrm>
              <a:off x="6111696" y="1370763"/>
              <a:ext cx="2959008" cy="985861"/>
            </a:xfrm>
            <a:custGeom>
              <a:avLst/>
              <a:gdLst/>
              <a:ahLst/>
              <a:cxnLst/>
              <a:rect l="l" t="t" r="r" b="b"/>
              <a:pathLst>
                <a:path w="82326" h="56074" extrusionOk="0">
                  <a:moveTo>
                    <a:pt x="82326" y="28053"/>
                  </a:moveTo>
                  <a:lnTo>
                    <a:pt x="62745" y="56074"/>
                  </a:lnTo>
                  <a:lnTo>
                    <a:pt x="0" y="56074"/>
                  </a:lnTo>
                  <a:lnTo>
                    <a:pt x="0" y="0"/>
                  </a:lnTo>
                  <a:lnTo>
                    <a:pt x="62745" y="0"/>
                  </a:lnTo>
                  <a:close/>
                </a:path>
              </a:pathLst>
            </a:custGeom>
            <a:solidFill>
              <a:schemeClr val="lt2"/>
            </a:solidFill>
            <a:ln>
              <a:noFill/>
            </a:ln>
          </p:spPr>
          <p:txBody>
            <a:bodyPr spcFirstLastPara="1" wrap="square" lIns="975333" tIns="0" rIns="609600" bIns="609600" anchor="ctr" anchorCtr="0">
              <a:noAutofit/>
            </a:bodyPr>
            <a:lstStyle/>
            <a:p>
              <a:pPr marL="0" marR="0" lvl="0" indent="0" algn="r" defTabSz="914400" rtl="0" eaLnBrk="1" fontAlgn="auto" latinLnBrk="0" hangingPunct="1">
                <a:lnSpc>
                  <a:spcPct val="100000"/>
                </a:lnSpc>
                <a:spcBef>
                  <a:spcPts val="0"/>
                </a:spcBef>
                <a:spcAft>
                  <a:spcPts val="0"/>
                </a:spcAft>
                <a:buClr>
                  <a:prstClr val="black"/>
                </a:buClr>
                <a:buSzPts val="1100"/>
                <a:buFontTx/>
                <a:buNone/>
                <a:tabLst/>
                <a:defRPr/>
              </a:pPr>
              <a:endParaRPr kumimoji="0" sz="1600" b="0" i="0" u="none" strike="noStrike" kern="1200" cap="none" spc="0" normalizeH="0" baseline="0" noProof="0">
                <a:ln>
                  <a:noFill/>
                </a:ln>
                <a:solidFill>
                  <a:srgbClr val="44546A"/>
                </a:solidFill>
                <a:effectLst/>
                <a:uLnTx/>
                <a:uFillTx/>
                <a:latin typeface="Roboto"/>
                <a:ea typeface="Roboto"/>
                <a:cs typeface="Roboto"/>
                <a:sym typeface="Roboto"/>
              </a:endParaRPr>
            </a:p>
          </p:txBody>
        </p:sp>
        <p:sp>
          <p:nvSpPr>
            <p:cNvPr id="21" name="ZoneTexte 20"/>
            <p:cNvSpPr txBox="1"/>
            <p:nvPr/>
          </p:nvSpPr>
          <p:spPr>
            <a:xfrm>
              <a:off x="6772671" y="1571103"/>
              <a:ext cx="2143476" cy="84365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fr-FR" sz="1600" dirty="0" smtClean="0">
                  <a:solidFill>
                    <a:srgbClr val="282F39"/>
                  </a:solidFill>
                  <a:latin typeface="Noto Sans" panose="020B0502040504020204"/>
                </a:rPr>
                <a:t>Universalisation basée sur le d</a:t>
              </a:r>
              <a:r>
                <a:rPr kumimoji="0" lang="fr-FR" sz="1600" b="0" i="0" u="none" strike="noStrike" kern="1200" cap="none" spc="0" normalizeH="0" noProof="0" dirty="0" err="1" smtClean="0">
                  <a:ln>
                    <a:noFill/>
                  </a:ln>
                  <a:solidFill>
                    <a:srgbClr val="282F39"/>
                  </a:solidFill>
                  <a:effectLst/>
                  <a:uLnTx/>
                  <a:uFillTx/>
                  <a:latin typeface="Noto Sans" panose="020B0502040504020204"/>
                </a:rPr>
                <a:t>roit</a:t>
              </a:r>
              <a:r>
                <a:rPr kumimoji="0" lang="fr-FR" sz="1600" b="0" i="0" u="none" strike="noStrike" kern="1200" cap="none" spc="0" normalizeH="0" noProof="0" dirty="0" smtClean="0">
                  <a:ln>
                    <a:noFill/>
                  </a:ln>
                  <a:solidFill>
                    <a:srgbClr val="282F39"/>
                  </a:solidFill>
                  <a:effectLst/>
                  <a:uLnTx/>
                  <a:uFillTx/>
                  <a:latin typeface="Noto Sans" panose="020B0502040504020204"/>
                </a:rPr>
                <a:t> à la sécurité sociale </a:t>
              </a:r>
              <a:r>
                <a:rPr lang="fr-FR" sz="1600" dirty="0">
                  <a:solidFill>
                    <a:srgbClr val="282F39"/>
                  </a:solidFill>
                  <a:latin typeface="Noto Sans" panose="020B0502040504020204"/>
                </a:rPr>
                <a:t>e</a:t>
              </a:r>
              <a:r>
                <a:rPr kumimoji="0" lang="fr-FR" sz="1600" b="0" i="0" u="none" strike="noStrike" kern="1200" cap="none" spc="0" normalizeH="0" noProof="0" dirty="0" smtClean="0">
                  <a:ln>
                    <a:noFill/>
                  </a:ln>
                  <a:solidFill>
                    <a:srgbClr val="282F39"/>
                  </a:solidFill>
                  <a:effectLst/>
                  <a:uLnTx/>
                  <a:uFillTx/>
                  <a:latin typeface="Noto Sans" panose="020B0502040504020204"/>
                </a:rPr>
                <a:t>t </a:t>
              </a:r>
              <a:r>
                <a:rPr lang="fr-FR" sz="1600" dirty="0" smtClean="0">
                  <a:solidFill>
                    <a:srgbClr val="282F39"/>
                  </a:solidFill>
                  <a:latin typeface="Noto Sans" panose="020B0502040504020204"/>
                </a:rPr>
                <a:t>les Organismes internationales</a:t>
              </a:r>
            </a:p>
            <a:p>
              <a:pPr marR="0" lvl="0" algn="l" defTabSz="914400" rtl="0" eaLnBrk="1" fontAlgn="auto" latinLnBrk="0" hangingPunct="1">
                <a:lnSpc>
                  <a:spcPct val="100000"/>
                </a:lnSpc>
                <a:spcBef>
                  <a:spcPts val="0"/>
                </a:spcBef>
                <a:spcAft>
                  <a:spcPts val="0"/>
                </a:spcAft>
                <a:buClrTx/>
                <a:buSzTx/>
                <a:tabLst/>
                <a:defRPr/>
              </a:pPr>
              <a:r>
                <a:rPr lang="fr-FR" sz="1600" dirty="0" smtClean="0">
                  <a:solidFill>
                    <a:srgbClr val="282F39"/>
                  </a:solidFill>
                  <a:latin typeface="Noto Sans" panose="020B0502040504020204"/>
                </a:rPr>
                <a:t> </a:t>
              </a:r>
              <a:r>
                <a:rPr lang="fr-FR" sz="1600" b="1" dirty="0" smtClean="0">
                  <a:solidFill>
                    <a:srgbClr val="282F39"/>
                  </a:solidFill>
                  <a:latin typeface="Noto Sans" panose="020B0502040504020204"/>
                </a:rPr>
                <a:t>(</a:t>
              </a:r>
              <a:r>
                <a:rPr lang="fr-FR" sz="1600" b="1" dirty="0" err="1" smtClean="0">
                  <a:solidFill>
                    <a:srgbClr val="282F39"/>
                  </a:solidFill>
                  <a:latin typeface="Noto Sans" panose="020B0502040504020204"/>
                </a:rPr>
                <a:t>Reyzs</a:t>
              </a:r>
              <a:r>
                <a:rPr lang="fr-FR" sz="1600" b="1" dirty="0" smtClean="0">
                  <a:solidFill>
                    <a:srgbClr val="282F39"/>
                  </a:solidFill>
                  <a:latin typeface="Noto Sans" panose="020B0502040504020204"/>
                </a:rPr>
                <a:t> J., 2014)</a:t>
              </a:r>
              <a:endParaRPr kumimoji="0" lang="fr-FR" sz="1600" b="1" i="0" u="none" strike="noStrike" kern="1200" cap="none" spc="0" normalizeH="0" baseline="0" noProof="0" dirty="0">
                <a:ln>
                  <a:noFill/>
                </a:ln>
                <a:solidFill>
                  <a:srgbClr val="282F39"/>
                </a:solidFill>
                <a:effectLst/>
                <a:uLnTx/>
                <a:uFillTx/>
                <a:latin typeface="Noto Sans" panose="020B0502040504020204"/>
              </a:endParaRPr>
            </a:p>
          </p:txBody>
        </p:sp>
      </p:grpSp>
      <p:grpSp>
        <p:nvGrpSpPr>
          <p:cNvPr id="22" name="Groupe 21"/>
          <p:cNvGrpSpPr/>
          <p:nvPr>
            <p:custDataLst>
              <p:tags r:id="rId3"/>
            </p:custDataLst>
          </p:nvPr>
        </p:nvGrpSpPr>
        <p:grpSpPr>
          <a:xfrm>
            <a:off x="3133048" y="1044420"/>
            <a:ext cx="2767304" cy="985861"/>
            <a:chOff x="3519546" y="1363444"/>
            <a:chExt cx="3068379" cy="985861"/>
          </a:xfrm>
          <a:effectLst>
            <a:outerShdw blurRad="50800" dist="38100" dir="5400000" algn="t" rotWithShape="0">
              <a:prstClr val="black">
                <a:alpha val="40000"/>
              </a:prstClr>
            </a:outerShdw>
            <a:reflection blurRad="6350" stA="50000" endA="300" endPos="55500" dist="50800" dir="5400000" sy="-100000" algn="bl" rotWithShape="0"/>
          </a:effectLst>
        </p:grpSpPr>
        <p:grpSp>
          <p:nvGrpSpPr>
            <p:cNvPr id="23" name="Google Shape;327;p23"/>
            <p:cNvGrpSpPr/>
            <p:nvPr/>
          </p:nvGrpSpPr>
          <p:grpSpPr>
            <a:xfrm>
              <a:off x="3519546" y="1363444"/>
              <a:ext cx="3068379" cy="985861"/>
              <a:chOff x="658800" y="1907975"/>
              <a:chExt cx="2301284" cy="961108"/>
            </a:xfrm>
          </p:grpSpPr>
          <p:sp>
            <p:nvSpPr>
              <p:cNvPr id="25" name="Google Shape;328;p23"/>
              <p:cNvSpPr/>
              <p:nvPr/>
            </p:nvSpPr>
            <p:spPr>
              <a:xfrm>
                <a:off x="672675" y="1907975"/>
                <a:ext cx="1727927" cy="961108"/>
              </a:xfrm>
              <a:custGeom>
                <a:avLst/>
                <a:gdLst/>
                <a:ahLst/>
                <a:cxnLst/>
                <a:rect l="l" t="t" r="r" b="b"/>
                <a:pathLst>
                  <a:path w="63213" h="56074" extrusionOk="0">
                    <a:moveTo>
                      <a:pt x="0" y="0"/>
                    </a:moveTo>
                    <a:lnTo>
                      <a:pt x="0" y="56074"/>
                    </a:lnTo>
                    <a:lnTo>
                      <a:pt x="43665" y="56074"/>
                    </a:lnTo>
                    <a:lnTo>
                      <a:pt x="63212" y="28053"/>
                    </a:lnTo>
                    <a:lnTo>
                      <a:pt x="43665" y="0"/>
                    </a:lnTo>
                    <a:close/>
                  </a:path>
                </a:pathLst>
              </a:custGeom>
              <a:solidFill>
                <a:schemeClr val="lt2"/>
              </a:solidFill>
              <a:ln>
                <a:noFill/>
              </a:ln>
            </p:spPr>
            <p:txBody>
              <a:bodyPr spcFirstLastPara="1" wrap="square" lIns="365733" tIns="0" rIns="609600" bIns="609600" anchor="ctr" anchorCtr="0">
                <a:noAutofit/>
              </a:bodyPr>
              <a:lstStyle/>
              <a:p>
                <a:pPr marL="0" marR="0" lvl="0" indent="0" algn="r" defTabSz="914400" rtl="0" eaLnBrk="1" fontAlgn="auto" latinLnBrk="0" hangingPunct="1">
                  <a:lnSpc>
                    <a:spcPct val="100000"/>
                  </a:lnSpc>
                  <a:spcBef>
                    <a:spcPts val="0"/>
                  </a:spcBef>
                  <a:spcAft>
                    <a:spcPts val="0"/>
                  </a:spcAft>
                  <a:buClr>
                    <a:prstClr val="black"/>
                  </a:buClr>
                  <a:buSzPts val="1100"/>
                  <a:buFontTx/>
                  <a:buNone/>
                  <a:tabLst/>
                  <a:defRPr/>
                </a:pPr>
                <a:endParaRPr kumimoji="0" sz="1600" b="0" i="0" u="none" strike="noStrike" kern="1200" cap="none" spc="0" normalizeH="0" baseline="0" noProof="0">
                  <a:ln>
                    <a:noFill/>
                  </a:ln>
                  <a:solidFill>
                    <a:srgbClr val="44546A"/>
                  </a:solidFill>
                  <a:effectLst/>
                  <a:uLnTx/>
                  <a:uFillTx/>
                  <a:latin typeface="Roboto"/>
                  <a:ea typeface="Roboto"/>
                  <a:cs typeface="Roboto"/>
                  <a:sym typeface="Roboto"/>
                </a:endParaRPr>
              </a:p>
            </p:txBody>
          </p:sp>
          <p:sp>
            <p:nvSpPr>
              <p:cNvPr id="26" name="Google Shape;329;p23"/>
              <p:cNvSpPr/>
              <p:nvPr/>
            </p:nvSpPr>
            <p:spPr>
              <a:xfrm>
                <a:off x="1280825" y="1909639"/>
                <a:ext cx="1679259" cy="959286"/>
              </a:xfrm>
              <a:custGeom>
                <a:avLst/>
                <a:gdLst/>
                <a:ahLst/>
                <a:cxnLst/>
                <a:rect l="l" t="t" r="r" b="b"/>
                <a:pathLst>
                  <a:path w="70051" h="56074" extrusionOk="0">
                    <a:moveTo>
                      <a:pt x="0" y="0"/>
                    </a:moveTo>
                    <a:lnTo>
                      <a:pt x="0" y="56074"/>
                    </a:lnTo>
                    <a:lnTo>
                      <a:pt x="50469" y="56074"/>
                    </a:lnTo>
                    <a:lnTo>
                      <a:pt x="70050" y="28053"/>
                    </a:lnTo>
                    <a:lnTo>
                      <a:pt x="50469" y="0"/>
                    </a:lnTo>
                    <a:close/>
                  </a:path>
                </a:pathLst>
              </a:custGeom>
              <a:solidFill>
                <a:srgbClr val="09678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Google Shape;330;p23"/>
              <p:cNvSpPr/>
              <p:nvPr/>
            </p:nvSpPr>
            <p:spPr>
              <a:xfrm>
                <a:off x="1192201" y="1907975"/>
                <a:ext cx="1504872" cy="961108"/>
              </a:xfrm>
              <a:custGeom>
                <a:avLst/>
                <a:gdLst/>
                <a:ahLst/>
                <a:cxnLst/>
                <a:rect l="l" t="t" r="r" b="b"/>
                <a:pathLst>
                  <a:path w="63213" h="56074" extrusionOk="0">
                    <a:moveTo>
                      <a:pt x="0" y="0"/>
                    </a:moveTo>
                    <a:lnTo>
                      <a:pt x="0" y="56074"/>
                    </a:lnTo>
                    <a:lnTo>
                      <a:pt x="43665" y="56074"/>
                    </a:lnTo>
                    <a:lnTo>
                      <a:pt x="63212" y="28053"/>
                    </a:lnTo>
                    <a:lnTo>
                      <a:pt x="43665" y="0"/>
                    </a:lnTo>
                    <a:close/>
                  </a:path>
                </a:pathLst>
              </a:custGeom>
              <a:solidFill>
                <a:schemeClr val="lt2"/>
              </a:solidFill>
              <a:ln>
                <a:noFill/>
              </a:ln>
            </p:spPr>
            <p:txBody>
              <a:bodyPr spcFirstLastPara="1" wrap="square" lIns="365733" tIns="0" rIns="609600" bIns="609600"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100"/>
                  <a:buFontTx/>
                  <a:buNone/>
                  <a:tabLst/>
                  <a:defRPr/>
                </a:pPr>
                <a:endParaRPr kumimoji="0" sz="1600" b="0" i="0" u="none" strike="noStrike" kern="1200" cap="none" spc="0" normalizeH="0" baseline="0" noProof="0" dirty="0">
                  <a:ln>
                    <a:noFill/>
                  </a:ln>
                  <a:solidFill>
                    <a:srgbClr val="44546A"/>
                  </a:solidFill>
                  <a:effectLst/>
                  <a:uLnTx/>
                  <a:uFillTx/>
                  <a:latin typeface="Roboto"/>
                  <a:ea typeface="Roboto"/>
                  <a:cs typeface="Roboto"/>
                  <a:sym typeface="Roboto"/>
                </a:endParaRPr>
              </a:p>
            </p:txBody>
          </p:sp>
          <p:sp>
            <p:nvSpPr>
              <p:cNvPr id="28" name="Google Shape;331;p23"/>
              <p:cNvSpPr/>
              <p:nvPr/>
            </p:nvSpPr>
            <p:spPr>
              <a:xfrm>
                <a:off x="658800" y="1909525"/>
                <a:ext cx="273900" cy="959400"/>
              </a:xfrm>
              <a:prstGeom prst="rect">
                <a:avLst/>
              </a:prstGeom>
              <a:solidFill>
                <a:srgbClr val="09678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4" name="ZoneTexte 23"/>
            <p:cNvSpPr txBox="1"/>
            <p:nvPr/>
          </p:nvSpPr>
          <p:spPr>
            <a:xfrm>
              <a:off x="3858658" y="1453059"/>
              <a:ext cx="1881747" cy="830997"/>
            </a:xfrm>
            <a:prstGeom prst="rect">
              <a:avLst/>
            </a:prstGeom>
            <a:noFill/>
          </p:spPr>
          <p:txBody>
            <a:bodyPr wrap="square" rtlCol="0">
              <a:spAutoFit/>
            </a:bodyPr>
            <a:lstStyle/>
            <a:p>
              <a:pPr lvl="0" algn="ctr"/>
              <a:r>
                <a:rPr lang="fr-FR" sz="1600" dirty="0" smtClean="0"/>
                <a:t>Extension </a:t>
              </a:r>
            </a:p>
            <a:p>
              <a:pPr lvl="0" algn="ctr"/>
              <a:r>
                <a:rPr lang="fr-FR" sz="1600" dirty="0" smtClean="0"/>
                <a:t>horizontale et verticale</a:t>
              </a:r>
              <a:endParaRPr kumimoji="0" lang="fr-FR" sz="1600" b="0" i="0" u="none" strike="noStrike" kern="1200" cap="none" spc="0" normalizeH="0" baseline="0" noProof="0" dirty="0">
                <a:ln>
                  <a:noFill/>
                </a:ln>
                <a:solidFill>
                  <a:srgbClr val="282F39"/>
                </a:solidFill>
                <a:effectLst/>
                <a:uLnTx/>
                <a:uFillTx/>
                <a:latin typeface="Maiandra GD" panose="020E0502030308020204" pitchFamily="34" charset="0"/>
                <a:ea typeface="+mn-ea"/>
                <a:cs typeface="+mn-cs"/>
              </a:endParaRPr>
            </a:p>
          </p:txBody>
        </p:sp>
      </p:grpSp>
      <p:grpSp>
        <p:nvGrpSpPr>
          <p:cNvPr id="29" name="Groupe 28"/>
          <p:cNvGrpSpPr/>
          <p:nvPr>
            <p:custDataLst>
              <p:tags r:id="rId4"/>
            </p:custDataLst>
          </p:nvPr>
        </p:nvGrpSpPr>
        <p:grpSpPr>
          <a:xfrm>
            <a:off x="5072345" y="4105079"/>
            <a:ext cx="2871851" cy="1630209"/>
            <a:chOff x="5889316" y="5213315"/>
            <a:chExt cx="3405445" cy="1146133"/>
          </a:xfrm>
          <a:effectLst>
            <a:outerShdw blurRad="50800" dist="38100" dir="5400000" algn="t" rotWithShape="0">
              <a:prstClr val="black">
                <a:alpha val="40000"/>
              </a:prstClr>
            </a:outerShdw>
            <a:reflection blurRad="6350" stA="50000" endA="300" endPos="55500" dist="50800" dir="5400000" sy="-100000" algn="bl" rotWithShape="0"/>
          </a:effectLst>
        </p:grpSpPr>
        <p:grpSp>
          <p:nvGrpSpPr>
            <p:cNvPr id="30" name="Google Shape;324;p23"/>
            <p:cNvGrpSpPr/>
            <p:nvPr/>
          </p:nvGrpSpPr>
          <p:grpSpPr>
            <a:xfrm>
              <a:off x="5889316" y="5213315"/>
              <a:ext cx="3405445" cy="966082"/>
              <a:chOff x="2422252" y="1839303"/>
              <a:chExt cx="2554084" cy="1029781"/>
            </a:xfrm>
          </p:grpSpPr>
          <p:sp>
            <p:nvSpPr>
              <p:cNvPr id="32" name="Google Shape;325;p23"/>
              <p:cNvSpPr/>
              <p:nvPr/>
            </p:nvSpPr>
            <p:spPr>
              <a:xfrm>
                <a:off x="3061492" y="1839303"/>
                <a:ext cx="1914844" cy="1029557"/>
              </a:xfrm>
              <a:custGeom>
                <a:avLst/>
                <a:gdLst/>
                <a:ahLst/>
                <a:cxnLst/>
                <a:rect l="l" t="t" r="r" b="b"/>
                <a:pathLst>
                  <a:path w="70051" h="56074" extrusionOk="0">
                    <a:moveTo>
                      <a:pt x="0" y="0"/>
                    </a:moveTo>
                    <a:lnTo>
                      <a:pt x="0" y="56074"/>
                    </a:lnTo>
                    <a:lnTo>
                      <a:pt x="50503" y="56074"/>
                    </a:lnTo>
                    <a:lnTo>
                      <a:pt x="70050" y="28053"/>
                    </a:lnTo>
                    <a:lnTo>
                      <a:pt x="50503" y="0"/>
                    </a:lnTo>
                    <a:close/>
                  </a:path>
                </a:pathLst>
              </a:custGeom>
              <a:solidFill>
                <a:srgbClr val="FFFF00"/>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Google Shape;326;p23"/>
              <p:cNvSpPr/>
              <p:nvPr/>
            </p:nvSpPr>
            <p:spPr>
              <a:xfrm>
                <a:off x="2422252" y="1839303"/>
                <a:ext cx="2250381" cy="1029781"/>
              </a:xfrm>
              <a:custGeom>
                <a:avLst/>
                <a:gdLst/>
                <a:ahLst/>
                <a:cxnLst/>
                <a:rect l="l" t="t" r="r" b="b"/>
                <a:pathLst>
                  <a:path w="82326" h="56074" extrusionOk="0">
                    <a:moveTo>
                      <a:pt x="82326" y="28053"/>
                    </a:moveTo>
                    <a:lnTo>
                      <a:pt x="62745" y="56074"/>
                    </a:lnTo>
                    <a:lnTo>
                      <a:pt x="0" y="56074"/>
                    </a:lnTo>
                    <a:lnTo>
                      <a:pt x="0" y="0"/>
                    </a:lnTo>
                    <a:lnTo>
                      <a:pt x="62745" y="0"/>
                    </a:lnTo>
                    <a:close/>
                  </a:path>
                </a:pathLst>
              </a:custGeom>
              <a:solidFill>
                <a:schemeClr val="lt2"/>
              </a:solidFill>
              <a:ln>
                <a:noFill/>
              </a:ln>
            </p:spPr>
            <p:txBody>
              <a:bodyPr spcFirstLastPara="1" wrap="square" lIns="975333" tIns="0" rIns="609600" bIns="609600" anchor="ctr" anchorCtr="0">
                <a:noAutofit/>
              </a:bodyPr>
              <a:lstStyle/>
              <a:p>
                <a:pPr marL="0" marR="0" lvl="0" indent="0" algn="r" defTabSz="914400" rtl="0" eaLnBrk="1" fontAlgn="auto" latinLnBrk="0" hangingPunct="1">
                  <a:lnSpc>
                    <a:spcPct val="100000"/>
                  </a:lnSpc>
                  <a:spcBef>
                    <a:spcPts val="0"/>
                  </a:spcBef>
                  <a:spcAft>
                    <a:spcPts val="0"/>
                  </a:spcAft>
                  <a:buClr>
                    <a:prstClr val="black"/>
                  </a:buClr>
                  <a:buSzPts val="1100"/>
                  <a:buFontTx/>
                  <a:buNone/>
                  <a:tabLst/>
                  <a:defRPr/>
                </a:pPr>
                <a:endParaRPr kumimoji="0" sz="1600" b="0" i="0" u="none" strike="noStrike" kern="1200" cap="none" spc="0" normalizeH="0" baseline="0" noProof="0">
                  <a:ln>
                    <a:noFill/>
                  </a:ln>
                  <a:solidFill>
                    <a:srgbClr val="44546A"/>
                  </a:solidFill>
                  <a:effectLst/>
                  <a:uLnTx/>
                  <a:uFillTx/>
                  <a:latin typeface="Roboto"/>
                  <a:ea typeface="Roboto"/>
                  <a:cs typeface="Roboto"/>
                  <a:sym typeface="Roboto"/>
                </a:endParaRPr>
              </a:p>
            </p:txBody>
          </p:sp>
        </p:grpSp>
        <p:sp>
          <p:nvSpPr>
            <p:cNvPr id="31" name="ZoneTexte 30"/>
            <p:cNvSpPr txBox="1"/>
            <p:nvPr/>
          </p:nvSpPr>
          <p:spPr>
            <a:xfrm>
              <a:off x="6681186" y="5245277"/>
              <a:ext cx="2133843" cy="1114171"/>
            </a:xfrm>
            <a:prstGeom prst="rect">
              <a:avLst/>
            </a:prstGeom>
            <a:noFill/>
          </p:spPr>
          <p:txBody>
            <a:bodyPr wrap="square" rtlCol="0">
              <a:spAutoFit/>
            </a:bodyPr>
            <a:lstStyle/>
            <a:p>
              <a:pPr>
                <a:defRPr/>
              </a:pPr>
              <a:r>
                <a:rPr lang="fr-FR" sz="1600" dirty="0" smtClean="0">
                  <a:solidFill>
                    <a:srgbClr val="282F39"/>
                  </a:solidFill>
                  <a:latin typeface="Noto Sans" panose="020B0502040504020204"/>
                </a:rPr>
                <a:t>Universalisation basée sur la c</a:t>
              </a:r>
              <a:r>
                <a:rPr kumimoji="0" lang="fr-FR" sz="1600" b="0" i="0" u="none" strike="noStrike" kern="1200" cap="none" spc="0" normalizeH="0" baseline="0" noProof="0" dirty="0" err="1" smtClean="0">
                  <a:ln>
                    <a:noFill/>
                  </a:ln>
                  <a:solidFill>
                    <a:srgbClr val="282F39"/>
                  </a:solidFill>
                  <a:effectLst/>
                  <a:uLnTx/>
                  <a:uFillTx/>
                  <a:latin typeface="Noto Sans" panose="020B0502040504020204"/>
                  <a:ea typeface="+mn-ea"/>
                  <a:cs typeface="+mn-cs"/>
                </a:rPr>
                <a:t>itoyenneté</a:t>
              </a:r>
              <a:r>
                <a:rPr kumimoji="0" lang="fr-FR" sz="1600" b="0" i="0" u="none" strike="noStrike" kern="1200" cap="none" spc="0" normalizeH="0" baseline="0" noProof="0" dirty="0" smtClean="0">
                  <a:ln>
                    <a:noFill/>
                  </a:ln>
                  <a:solidFill>
                    <a:srgbClr val="282F39"/>
                  </a:solidFill>
                  <a:effectLst/>
                  <a:uLnTx/>
                  <a:uFillTx/>
                  <a:latin typeface="Noto Sans" panose="020B0502040504020204"/>
                  <a:ea typeface="+mn-ea"/>
                  <a:cs typeface="+mn-cs"/>
                </a:rPr>
                <a:t> brésilienne </a:t>
              </a:r>
            </a:p>
            <a:p>
              <a:pPr>
                <a:defRPr/>
              </a:pPr>
              <a:r>
                <a:rPr lang="fr-FR" sz="1600" b="1" dirty="0" smtClean="0"/>
                <a:t>( </a:t>
              </a:r>
              <a:r>
                <a:rPr lang="fr-FR" sz="1600" b="1" dirty="0" err="1"/>
                <a:t>Robles</a:t>
              </a:r>
              <a:r>
                <a:rPr lang="fr-FR" sz="1600" b="1" dirty="0"/>
                <a:t> C., 2013)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282F39"/>
                </a:solidFill>
                <a:effectLst/>
                <a:uLnTx/>
                <a:uFillTx/>
                <a:latin typeface="Noto Sans" panose="020B0502040504020204"/>
                <a:ea typeface="+mn-ea"/>
                <a:cs typeface="+mn-cs"/>
              </a:endParaRPr>
            </a:p>
          </p:txBody>
        </p:sp>
      </p:grpSp>
      <p:grpSp>
        <p:nvGrpSpPr>
          <p:cNvPr id="34" name="Groupe 33"/>
          <p:cNvGrpSpPr/>
          <p:nvPr>
            <p:custDataLst>
              <p:tags r:id="rId5"/>
            </p:custDataLst>
          </p:nvPr>
        </p:nvGrpSpPr>
        <p:grpSpPr>
          <a:xfrm>
            <a:off x="3149288" y="4227173"/>
            <a:ext cx="2629498" cy="1097646"/>
            <a:chOff x="3538046" y="5277089"/>
            <a:chExt cx="3410883" cy="902307"/>
          </a:xfrm>
          <a:effectLst>
            <a:outerShdw blurRad="50800" dist="38100" dir="5400000" algn="t" rotWithShape="0">
              <a:prstClr val="black">
                <a:alpha val="40000"/>
              </a:prstClr>
            </a:outerShdw>
            <a:reflection blurRad="6350" stA="50000" endA="300" endPos="55500" dist="50800" dir="5400000" sy="-100000" algn="bl" rotWithShape="0"/>
          </a:effectLst>
        </p:grpSpPr>
        <p:grpSp>
          <p:nvGrpSpPr>
            <p:cNvPr id="35" name="Google Shape;327;p23"/>
            <p:cNvGrpSpPr/>
            <p:nvPr/>
          </p:nvGrpSpPr>
          <p:grpSpPr>
            <a:xfrm>
              <a:off x="3538046" y="5277089"/>
              <a:ext cx="3410883" cy="902307"/>
              <a:chOff x="658800" y="1907282"/>
              <a:chExt cx="2558162" cy="961801"/>
            </a:xfrm>
          </p:grpSpPr>
          <p:sp>
            <p:nvSpPr>
              <p:cNvPr id="37" name="Google Shape;328;p23"/>
              <p:cNvSpPr/>
              <p:nvPr/>
            </p:nvSpPr>
            <p:spPr>
              <a:xfrm>
                <a:off x="672675" y="1907975"/>
                <a:ext cx="1727927" cy="961108"/>
              </a:xfrm>
              <a:custGeom>
                <a:avLst/>
                <a:gdLst/>
                <a:ahLst/>
                <a:cxnLst/>
                <a:rect l="l" t="t" r="r" b="b"/>
                <a:pathLst>
                  <a:path w="63213" h="56074" extrusionOk="0">
                    <a:moveTo>
                      <a:pt x="0" y="0"/>
                    </a:moveTo>
                    <a:lnTo>
                      <a:pt x="0" y="56074"/>
                    </a:lnTo>
                    <a:lnTo>
                      <a:pt x="43665" y="56074"/>
                    </a:lnTo>
                    <a:lnTo>
                      <a:pt x="63212" y="28053"/>
                    </a:lnTo>
                    <a:lnTo>
                      <a:pt x="43665" y="0"/>
                    </a:lnTo>
                    <a:close/>
                  </a:path>
                </a:pathLst>
              </a:custGeom>
              <a:solidFill>
                <a:schemeClr val="lt2"/>
              </a:solidFill>
              <a:ln>
                <a:noFill/>
              </a:ln>
            </p:spPr>
            <p:txBody>
              <a:bodyPr spcFirstLastPara="1" wrap="square" lIns="365733" tIns="0" rIns="609600" bIns="609600" anchor="ctr" anchorCtr="0">
                <a:noAutofit/>
              </a:bodyPr>
              <a:lstStyle/>
              <a:p>
                <a:pPr marL="0" marR="0" lvl="0" indent="0" algn="r" defTabSz="914400" rtl="0" eaLnBrk="1" fontAlgn="auto" latinLnBrk="0" hangingPunct="1">
                  <a:lnSpc>
                    <a:spcPct val="100000"/>
                  </a:lnSpc>
                  <a:spcBef>
                    <a:spcPts val="0"/>
                  </a:spcBef>
                  <a:spcAft>
                    <a:spcPts val="0"/>
                  </a:spcAft>
                  <a:buClr>
                    <a:prstClr val="black"/>
                  </a:buClr>
                  <a:buSzPts val="1100"/>
                  <a:buFontTx/>
                  <a:buNone/>
                  <a:tabLst/>
                  <a:defRPr/>
                </a:pPr>
                <a:endParaRPr kumimoji="0" sz="1600" b="0" i="0" u="none" strike="noStrike" kern="1200" cap="none" spc="0" normalizeH="0" baseline="0" noProof="0">
                  <a:ln>
                    <a:noFill/>
                  </a:ln>
                  <a:solidFill>
                    <a:srgbClr val="44546A"/>
                  </a:solidFill>
                  <a:effectLst/>
                  <a:uLnTx/>
                  <a:uFillTx/>
                  <a:latin typeface="Roboto"/>
                  <a:ea typeface="Roboto"/>
                  <a:cs typeface="Roboto"/>
                  <a:sym typeface="Roboto"/>
                </a:endParaRPr>
              </a:p>
            </p:txBody>
          </p:sp>
          <p:sp>
            <p:nvSpPr>
              <p:cNvPr id="38" name="Google Shape;329;p23"/>
              <p:cNvSpPr/>
              <p:nvPr/>
            </p:nvSpPr>
            <p:spPr>
              <a:xfrm>
                <a:off x="1302118" y="1909575"/>
                <a:ext cx="1914844" cy="959286"/>
              </a:xfrm>
              <a:custGeom>
                <a:avLst/>
                <a:gdLst/>
                <a:ahLst/>
                <a:cxnLst/>
                <a:rect l="l" t="t" r="r" b="b"/>
                <a:pathLst>
                  <a:path w="70051" h="56074" extrusionOk="0">
                    <a:moveTo>
                      <a:pt x="0" y="0"/>
                    </a:moveTo>
                    <a:lnTo>
                      <a:pt x="0" y="56074"/>
                    </a:lnTo>
                    <a:lnTo>
                      <a:pt x="50469" y="56074"/>
                    </a:lnTo>
                    <a:lnTo>
                      <a:pt x="70050" y="28053"/>
                    </a:lnTo>
                    <a:lnTo>
                      <a:pt x="50469" y="0"/>
                    </a:lnTo>
                    <a:close/>
                  </a:path>
                </a:pathLst>
              </a:custGeom>
              <a:solidFill>
                <a:srgbClr val="074D6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Google Shape;330;p23"/>
              <p:cNvSpPr/>
              <p:nvPr/>
            </p:nvSpPr>
            <p:spPr>
              <a:xfrm>
                <a:off x="1192200" y="1907975"/>
                <a:ext cx="1728717" cy="961108"/>
              </a:xfrm>
              <a:custGeom>
                <a:avLst/>
                <a:gdLst/>
                <a:ahLst/>
                <a:cxnLst/>
                <a:rect l="l" t="t" r="r" b="b"/>
                <a:pathLst>
                  <a:path w="63213" h="56074" extrusionOk="0">
                    <a:moveTo>
                      <a:pt x="0" y="0"/>
                    </a:moveTo>
                    <a:lnTo>
                      <a:pt x="0" y="56074"/>
                    </a:lnTo>
                    <a:lnTo>
                      <a:pt x="43665" y="56074"/>
                    </a:lnTo>
                    <a:lnTo>
                      <a:pt x="63212" y="28053"/>
                    </a:lnTo>
                    <a:lnTo>
                      <a:pt x="43665" y="0"/>
                    </a:lnTo>
                    <a:close/>
                  </a:path>
                </a:pathLst>
              </a:custGeom>
              <a:solidFill>
                <a:schemeClr val="lt2"/>
              </a:solidFill>
              <a:ln>
                <a:noFill/>
              </a:ln>
            </p:spPr>
            <p:txBody>
              <a:bodyPr spcFirstLastPara="1" wrap="square" lIns="365733" tIns="0" rIns="609600" bIns="609600" anchor="ctr" anchorCtr="0">
                <a:noAutofit/>
              </a:bodyPr>
              <a:lstStyle/>
              <a:p>
                <a:pPr marL="0" marR="0" lvl="0" indent="0" algn="r" defTabSz="914400" rtl="0" eaLnBrk="1" fontAlgn="auto" latinLnBrk="0" hangingPunct="1">
                  <a:lnSpc>
                    <a:spcPct val="100000"/>
                  </a:lnSpc>
                  <a:spcBef>
                    <a:spcPts val="0"/>
                  </a:spcBef>
                  <a:spcAft>
                    <a:spcPts val="0"/>
                  </a:spcAft>
                  <a:buClr>
                    <a:prstClr val="black"/>
                  </a:buClr>
                  <a:buSzPts val="1100"/>
                  <a:buFontTx/>
                  <a:buNone/>
                  <a:tabLst/>
                  <a:defRPr/>
                </a:pPr>
                <a:endParaRPr kumimoji="0" sz="1600" b="0" i="0" u="none" strike="noStrike" kern="1200" cap="none" spc="0" normalizeH="0" baseline="0" noProof="0">
                  <a:ln>
                    <a:noFill/>
                  </a:ln>
                  <a:solidFill>
                    <a:srgbClr val="44546A"/>
                  </a:solidFill>
                  <a:effectLst/>
                  <a:uLnTx/>
                  <a:uFillTx/>
                  <a:latin typeface="Roboto"/>
                  <a:ea typeface="Roboto"/>
                  <a:cs typeface="Roboto"/>
                  <a:sym typeface="Roboto"/>
                </a:endParaRPr>
              </a:p>
            </p:txBody>
          </p:sp>
          <p:sp>
            <p:nvSpPr>
              <p:cNvPr id="40" name="Google Shape;331;p23"/>
              <p:cNvSpPr/>
              <p:nvPr/>
            </p:nvSpPr>
            <p:spPr>
              <a:xfrm>
                <a:off x="658800" y="1907282"/>
                <a:ext cx="273900" cy="961643"/>
              </a:xfrm>
              <a:prstGeom prst="rect">
                <a:avLst/>
              </a:prstGeom>
              <a:solidFill>
                <a:srgbClr val="074D67"/>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6" name="ZoneTexte 35"/>
            <p:cNvSpPr txBox="1"/>
            <p:nvPr/>
          </p:nvSpPr>
          <p:spPr>
            <a:xfrm>
              <a:off x="3992675" y="5432482"/>
              <a:ext cx="1820407" cy="738233"/>
            </a:xfrm>
            <a:prstGeom prst="rect">
              <a:avLst/>
            </a:prstGeom>
            <a:noFill/>
          </p:spPr>
          <p:txBody>
            <a:bodyPr wrap="square" rtlCol="0">
              <a:spAutoFit/>
            </a:bodyPr>
            <a:lstStyle/>
            <a:p>
              <a:pPr marR="0" indent="0" algn="ctr" fontAlgn="auto">
                <a:lnSpc>
                  <a:spcPct val="100000"/>
                </a:lnSpc>
                <a:spcBef>
                  <a:spcPts val="0"/>
                </a:spcBef>
                <a:spcAft>
                  <a:spcPts val="0"/>
                </a:spcAft>
                <a:buClrTx/>
                <a:buSzTx/>
                <a:buFontTx/>
                <a:buNone/>
                <a:tabLst/>
                <a:defRPr/>
              </a:pPr>
              <a:r>
                <a:rPr lang="fr-FR" sz="1600" dirty="0"/>
                <a:t>Extension horizontale et verticale</a:t>
              </a:r>
            </a:p>
          </p:txBody>
        </p:sp>
      </p:grpSp>
      <p:grpSp>
        <p:nvGrpSpPr>
          <p:cNvPr id="41" name="Google Shape;281;p19"/>
          <p:cNvGrpSpPr/>
          <p:nvPr>
            <p:custDataLst>
              <p:tags r:id="rId6"/>
            </p:custDataLst>
          </p:nvPr>
        </p:nvGrpSpPr>
        <p:grpSpPr>
          <a:xfrm>
            <a:off x="2546022" y="1476942"/>
            <a:ext cx="580919" cy="1476372"/>
            <a:chOff x="2288357" y="1696445"/>
            <a:chExt cx="882449" cy="1136250"/>
          </a:xfrm>
        </p:grpSpPr>
        <p:sp>
          <p:nvSpPr>
            <p:cNvPr id="42" name="Google Shape;282;p19"/>
            <p:cNvSpPr/>
            <p:nvPr/>
          </p:nvSpPr>
          <p:spPr>
            <a:xfrm flipH="1">
              <a:off x="2288357" y="1696445"/>
              <a:ext cx="773700" cy="773700"/>
            </a:xfrm>
            <a:prstGeom prst="arc">
              <a:avLst>
                <a:gd name="adj1" fmla="val 16200000"/>
                <a:gd name="adj2" fmla="val 0"/>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43" name="Google Shape;283;p19"/>
            <p:cNvCxnSpPr>
              <a:stCxn id="42" idx="0"/>
            </p:cNvCxnSpPr>
            <p:nvPr/>
          </p:nvCxnSpPr>
          <p:spPr>
            <a:xfrm>
              <a:off x="2675206" y="1696445"/>
              <a:ext cx="495600" cy="0"/>
            </a:xfrm>
            <a:prstGeom prst="straightConnector1">
              <a:avLst/>
            </a:prstGeom>
            <a:noFill/>
            <a:ln w="9525" cap="flat" cmpd="sng">
              <a:solidFill>
                <a:srgbClr val="000000"/>
              </a:solidFill>
              <a:prstDash val="solid"/>
              <a:round/>
              <a:headEnd type="none" w="med" len="med"/>
              <a:tailEnd type="oval" w="med" len="med"/>
            </a:ln>
          </p:spPr>
        </p:cxnSp>
        <p:cxnSp>
          <p:nvCxnSpPr>
            <p:cNvPr id="44" name="Google Shape;284;p19"/>
            <p:cNvCxnSpPr>
              <a:stCxn id="42" idx="2"/>
            </p:cNvCxnSpPr>
            <p:nvPr/>
          </p:nvCxnSpPr>
          <p:spPr>
            <a:xfrm>
              <a:off x="2288357" y="2083295"/>
              <a:ext cx="0" cy="749400"/>
            </a:xfrm>
            <a:prstGeom prst="straightConnector1">
              <a:avLst/>
            </a:prstGeom>
            <a:noFill/>
            <a:ln w="9525" cap="flat" cmpd="sng">
              <a:solidFill>
                <a:srgbClr val="000000"/>
              </a:solidFill>
              <a:prstDash val="solid"/>
              <a:round/>
              <a:headEnd type="none" w="med" len="med"/>
              <a:tailEnd type="none" w="med" len="med"/>
            </a:ln>
          </p:spPr>
        </p:cxnSp>
      </p:grpSp>
      <p:grpSp>
        <p:nvGrpSpPr>
          <p:cNvPr id="45" name="Google Shape;285;p19"/>
          <p:cNvGrpSpPr/>
          <p:nvPr>
            <p:custDataLst>
              <p:tags r:id="rId7"/>
            </p:custDataLst>
          </p:nvPr>
        </p:nvGrpSpPr>
        <p:grpSpPr>
          <a:xfrm>
            <a:off x="2546097" y="2963778"/>
            <a:ext cx="580844" cy="1799406"/>
            <a:chOff x="7009125" y="3265500"/>
            <a:chExt cx="565800" cy="728700"/>
          </a:xfrm>
        </p:grpSpPr>
        <p:sp>
          <p:nvSpPr>
            <p:cNvPr id="46" name="Google Shape;286;p19"/>
            <p:cNvSpPr/>
            <p:nvPr/>
          </p:nvSpPr>
          <p:spPr>
            <a:xfrm rot="10800000">
              <a:off x="7009125" y="3498000"/>
              <a:ext cx="496200" cy="496200"/>
            </a:xfrm>
            <a:prstGeom prst="arc">
              <a:avLst>
                <a:gd name="adj1" fmla="val 16200000"/>
                <a:gd name="adj2" fmla="val 0"/>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47" name="Google Shape;287;p19"/>
            <p:cNvCxnSpPr>
              <a:stCxn id="46" idx="0"/>
            </p:cNvCxnSpPr>
            <p:nvPr/>
          </p:nvCxnSpPr>
          <p:spPr>
            <a:xfrm>
              <a:off x="7257225" y="3994200"/>
              <a:ext cx="317700" cy="0"/>
            </a:xfrm>
            <a:prstGeom prst="straightConnector1">
              <a:avLst/>
            </a:prstGeom>
            <a:noFill/>
            <a:ln w="9525" cap="flat" cmpd="sng">
              <a:solidFill>
                <a:srgbClr val="000000"/>
              </a:solidFill>
              <a:prstDash val="solid"/>
              <a:round/>
              <a:headEnd type="none" w="med" len="med"/>
              <a:tailEnd type="oval" w="med" len="med"/>
            </a:ln>
          </p:spPr>
        </p:cxnSp>
        <p:cxnSp>
          <p:nvCxnSpPr>
            <p:cNvPr id="48" name="Google Shape;288;p19"/>
            <p:cNvCxnSpPr>
              <a:stCxn id="46" idx="2"/>
            </p:cNvCxnSpPr>
            <p:nvPr/>
          </p:nvCxnSpPr>
          <p:spPr>
            <a:xfrm rot="10800000">
              <a:off x="7009125" y="3265500"/>
              <a:ext cx="0" cy="480600"/>
            </a:xfrm>
            <a:prstGeom prst="straightConnector1">
              <a:avLst/>
            </a:prstGeom>
            <a:noFill/>
            <a:ln w="9525" cap="flat" cmpd="sng">
              <a:solidFill>
                <a:srgbClr val="000000"/>
              </a:solidFill>
              <a:prstDash val="solid"/>
              <a:round/>
              <a:headEnd type="none" w="med" len="med"/>
              <a:tailEnd type="none" w="med" len="med"/>
            </a:ln>
          </p:spPr>
        </p:cxnSp>
      </p:grpSp>
      <p:grpSp>
        <p:nvGrpSpPr>
          <p:cNvPr id="49" name="Groupe 48"/>
          <p:cNvGrpSpPr/>
          <p:nvPr/>
        </p:nvGrpSpPr>
        <p:grpSpPr>
          <a:xfrm>
            <a:off x="1378" y="2191657"/>
            <a:ext cx="2081827" cy="1958883"/>
            <a:chOff x="423890" y="1913205"/>
            <a:chExt cx="2081827" cy="1958883"/>
          </a:xfrm>
        </p:grpSpPr>
        <p:sp>
          <p:nvSpPr>
            <p:cNvPr id="50" name="Google Shape;487;p23"/>
            <p:cNvSpPr/>
            <p:nvPr>
              <p:custDataLst>
                <p:tags r:id="rId8"/>
              </p:custDataLst>
            </p:nvPr>
          </p:nvSpPr>
          <p:spPr>
            <a:xfrm rot="10800000">
              <a:off x="423890" y="2075387"/>
              <a:ext cx="2060982" cy="1796701"/>
            </a:xfrm>
            <a:prstGeom prst="round2SameRect">
              <a:avLst>
                <a:gd name="adj1" fmla="val 50000"/>
                <a:gd name="adj2" fmla="val 0"/>
              </a:avLst>
            </a:prstGeom>
            <a:solidFill>
              <a:srgbClr val="EEEEEE"/>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Google Shape;490;p23"/>
            <p:cNvSpPr txBox="1"/>
            <p:nvPr>
              <p:custDataLst>
                <p:tags r:id="rId9"/>
              </p:custDataLst>
            </p:nvPr>
          </p:nvSpPr>
          <p:spPr>
            <a:xfrm>
              <a:off x="444735" y="2641065"/>
              <a:ext cx="2060982" cy="960966"/>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smtClean="0">
                  <a:ln>
                    <a:noFill/>
                  </a:ln>
                  <a:solidFill>
                    <a:srgbClr val="282F39"/>
                  </a:solidFill>
                  <a:effectLst/>
                  <a:uLnTx/>
                  <a:uFillTx/>
                  <a:latin typeface="Maiandra GD" panose="020E0502030308020204" pitchFamily="34" charset="0"/>
                  <a:ea typeface="Roboto"/>
                  <a:cs typeface="Roboto"/>
                  <a:sym typeface="Roboto"/>
                </a:rPr>
                <a:t>Brésil </a:t>
              </a:r>
            </a:p>
          </p:txBody>
        </p:sp>
        <p:sp>
          <p:nvSpPr>
            <p:cNvPr id="52" name="Google Shape;488;p23"/>
            <p:cNvSpPr/>
            <p:nvPr>
              <p:custDataLst>
                <p:tags r:id="rId10"/>
              </p:custDataLst>
            </p:nvPr>
          </p:nvSpPr>
          <p:spPr>
            <a:xfrm>
              <a:off x="423890" y="1913205"/>
              <a:ext cx="2060982" cy="646838"/>
            </a:xfrm>
            <a:prstGeom prst="rect">
              <a:avLst/>
            </a:prstGeom>
            <a:solidFill>
              <a:srgbClr val="18B05D"/>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endParaRPr kumimoji="0" sz="1400" b="1" i="0" u="none" strike="noStrike" kern="1200" cap="none" spc="0" normalizeH="0" baseline="0" noProof="0" dirty="0">
                <a:ln>
                  <a:noFill/>
                </a:ln>
                <a:solidFill>
                  <a:srgbClr val="18B05D"/>
                </a:solidFill>
                <a:effectLst/>
                <a:uLnTx/>
                <a:uFillTx/>
                <a:latin typeface="Maiandra GD" panose="020E0502030308020204" pitchFamily="34" charset="0"/>
                <a:ea typeface="+mn-ea"/>
                <a:cs typeface="+mn-cs"/>
              </a:endParaRPr>
            </a:p>
          </p:txBody>
        </p:sp>
      </p:grpSp>
      <p:sp>
        <p:nvSpPr>
          <p:cNvPr id="53" name="Rectangle 52"/>
          <p:cNvSpPr/>
          <p:nvPr/>
        </p:nvSpPr>
        <p:spPr>
          <a:xfrm>
            <a:off x="175970" y="2308179"/>
            <a:ext cx="1677062" cy="369332"/>
          </a:xfrm>
          <a:prstGeom prst="rect">
            <a:avLst/>
          </a:prstGeom>
        </p:spPr>
        <p:txBody>
          <a:bodyPr wrap="none">
            <a:spAutoFit/>
          </a:bodyPr>
          <a:lstStyle/>
          <a:p>
            <a:pPr lvl="0" algn="ctr">
              <a:defRPr/>
            </a:pPr>
            <a:r>
              <a:rPr lang="fr-FR" b="1" dirty="0">
                <a:solidFill>
                  <a:srgbClr val="282F39"/>
                </a:solidFill>
                <a:latin typeface="Maiandra GD" panose="020E0502030308020204" pitchFamily="34" charset="0"/>
                <a:ea typeface="Roboto"/>
                <a:cs typeface="Roboto"/>
                <a:sym typeface="Roboto"/>
              </a:rPr>
              <a:t>Afrique du Sud</a:t>
            </a:r>
          </a:p>
        </p:txBody>
      </p:sp>
      <p:sp>
        <p:nvSpPr>
          <p:cNvPr id="54" name="Rectangle 53"/>
          <p:cNvSpPr/>
          <p:nvPr/>
        </p:nvSpPr>
        <p:spPr>
          <a:xfrm>
            <a:off x="45947" y="4404300"/>
            <a:ext cx="2677998" cy="1569660"/>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fr-FR" sz="1200" i="0" u="none" strike="noStrike" kern="1200" cap="none" spc="0" normalizeH="0" baseline="0" noProof="0" dirty="0" smtClean="0">
                <a:ln>
                  <a:noFill/>
                </a:ln>
                <a:solidFill>
                  <a:prstClr val="black"/>
                </a:solidFill>
                <a:effectLst/>
                <a:uLnTx/>
                <a:uFillTx/>
              </a:rPr>
              <a:t>Stratégies bidimensionnelles</a:t>
            </a:r>
            <a:r>
              <a:rPr kumimoji="0" lang="fr-FR" sz="1200" i="0" u="none" strike="noStrike" kern="1200" cap="none" spc="0" normalizeH="0" noProof="0" dirty="0" smtClean="0">
                <a:ln>
                  <a:noFill/>
                </a:ln>
                <a:solidFill>
                  <a:prstClr val="black"/>
                </a:solidFill>
                <a:effectLst/>
                <a:uLnTx/>
                <a:uFillTx/>
              </a:rPr>
              <a:t> </a:t>
            </a:r>
            <a:r>
              <a:rPr kumimoji="0" lang="fr-FR" sz="1200" b="1" i="0" u="none" strike="noStrike" kern="1200" cap="none" spc="0" normalizeH="0" noProof="0" dirty="0" smtClean="0">
                <a:ln>
                  <a:noFill/>
                </a:ln>
                <a:solidFill>
                  <a:prstClr val="black"/>
                </a:solidFill>
                <a:effectLst/>
                <a:uLnTx/>
                <a:uFillTx/>
              </a:rPr>
              <a:t>(BIT, 2012)</a:t>
            </a:r>
            <a:endParaRPr kumimoji="0" lang="fr-FR" sz="1200" b="1" i="0" u="none" strike="noStrike" kern="1200" cap="none" spc="0" normalizeH="0" baseline="0" noProof="0" dirty="0" smtClean="0">
              <a:ln>
                <a:noFill/>
              </a:ln>
              <a:solidFill>
                <a:prstClr val="black"/>
              </a:solidFill>
              <a:effectLst/>
              <a:uLnTx/>
              <a:uFillTx/>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fr-FR" sz="1200" b="1" i="1" u="none" strike="noStrike" kern="1200" cap="none" spc="0" normalizeH="0" baseline="0" noProof="0" dirty="0" smtClean="0">
                <a:ln>
                  <a:noFill/>
                </a:ln>
                <a:solidFill>
                  <a:prstClr val="black"/>
                </a:solidFill>
                <a:effectLst/>
                <a:uLnTx/>
                <a:uFillTx/>
              </a:rPr>
              <a:t>1.  Extension </a:t>
            </a:r>
            <a:r>
              <a:rPr kumimoji="0" lang="fr-FR" sz="1200" b="1" i="1" u="none" strike="noStrike" kern="1200" cap="none" spc="0" normalizeH="0" baseline="0" noProof="0" dirty="0">
                <a:ln>
                  <a:noFill/>
                </a:ln>
                <a:solidFill>
                  <a:prstClr val="black"/>
                </a:solidFill>
                <a:effectLst/>
                <a:uLnTx/>
                <a:uFillTx/>
              </a:rPr>
              <a:t>de la couverture au moyen de </a:t>
            </a:r>
            <a:r>
              <a:rPr kumimoji="0" lang="fr-FR" sz="1200" b="1" i="1" u="none" strike="noStrike" kern="1200" cap="none" spc="0" normalizeH="0" baseline="0" noProof="0" dirty="0" smtClean="0">
                <a:ln>
                  <a:noFill/>
                </a:ln>
                <a:solidFill>
                  <a:prstClr val="black"/>
                </a:solidFill>
                <a:effectLst/>
                <a:uLnTx/>
                <a:uFillTx/>
              </a:rPr>
              <a:t>mécanismes</a:t>
            </a:r>
            <a:r>
              <a:rPr lang="fr-FR" sz="1200" b="1" i="1" dirty="0">
                <a:solidFill>
                  <a:prstClr val="black"/>
                </a:solidFill>
              </a:rPr>
              <a:t> c</a:t>
            </a:r>
            <a:r>
              <a:rPr kumimoji="0" lang="fr-FR" sz="1200" b="1" i="1" u="none" strike="noStrike" kern="1200" cap="none" spc="0" normalizeH="0" baseline="0" noProof="0" dirty="0" err="1" smtClean="0">
                <a:ln>
                  <a:noFill/>
                </a:ln>
                <a:solidFill>
                  <a:prstClr val="black"/>
                </a:solidFill>
                <a:effectLst/>
                <a:uLnTx/>
                <a:uFillTx/>
              </a:rPr>
              <a:t>ontributifs</a:t>
            </a:r>
            <a:r>
              <a:rPr lang="fr-FR" sz="1200" b="1" i="1" noProof="0" dirty="0" smtClean="0">
                <a:solidFill>
                  <a:prstClr val="black"/>
                </a:solidFill>
              </a:rPr>
              <a:t> ( horizontale)</a:t>
            </a:r>
            <a:endParaRPr kumimoji="0" lang="fr-FR" sz="1200" b="1" i="1" u="none" strike="noStrike" kern="1200" cap="none" spc="0" normalizeH="0" baseline="0" noProof="0" dirty="0" smtClean="0">
              <a:ln>
                <a:noFill/>
              </a:ln>
              <a:solidFill>
                <a:prstClr val="black"/>
              </a:solidFill>
              <a:effectLst/>
              <a:uLnTx/>
              <a:uFillTx/>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200" b="1" i="1" u="none" strike="noStrike" kern="1200" cap="none" spc="0" normalizeH="0" baseline="0" noProof="0" dirty="0" smtClean="0">
                <a:ln>
                  <a:noFill/>
                </a:ln>
                <a:solidFill>
                  <a:prstClr val="black"/>
                </a:solidFill>
                <a:effectLst/>
                <a:uLnTx/>
                <a:uFillTx/>
              </a:rPr>
              <a:t>2.</a:t>
            </a:r>
            <a:r>
              <a:rPr kumimoji="0" lang="fr-FR" sz="1200" b="1" i="1" u="none" strike="noStrike" kern="1200" cap="none" spc="0" normalizeH="0" noProof="0" dirty="0" smtClean="0">
                <a:ln>
                  <a:noFill/>
                </a:ln>
                <a:solidFill>
                  <a:prstClr val="black"/>
                </a:solidFill>
                <a:effectLst/>
                <a:uLnTx/>
                <a:uFillTx/>
              </a:rPr>
              <a:t> </a:t>
            </a:r>
            <a:r>
              <a:rPr kumimoji="0" lang="fr-FR" sz="1200" b="1" i="1" u="none" strike="noStrike" kern="1200" cap="none" spc="0" normalizeH="0" baseline="0" noProof="0" dirty="0" smtClean="0">
                <a:ln>
                  <a:noFill/>
                </a:ln>
                <a:solidFill>
                  <a:prstClr val="black"/>
                </a:solidFill>
                <a:effectLst/>
                <a:uLnTx/>
                <a:uFillTx/>
              </a:rPr>
              <a:t>Extension </a:t>
            </a:r>
            <a:r>
              <a:rPr kumimoji="0" lang="fr-FR" sz="1200" b="1" i="1" u="none" strike="noStrike" kern="1200" cap="none" spc="0" normalizeH="0" baseline="0" noProof="0" dirty="0">
                <a:ln>
                  <a:noFill/>
                </a:ln>
                <a:solidFill>
                  <a:prstClr val="black"/>
                </a:solidFill>
                <a:effectLst/>
                <a:uLnTx/>
                <a:uFillTx/>
              </a:rPr>
              <a:t>de la couverture au moyen de </a:t>
            </a:r>
            <a:r>
              <a:rPr kumimoji="0" lang="fr-FR" sz="1200" b="0" i="0" u="none" strike="noStrike" kern="1200" cap="none" spc="0" normalizeH="0" baseline="0" noProof="0" dirty="0" smtClean="0">
                <a:ln>
                  <a:noFill/>
                </a:ln>
                <a:solidFill>
                  <a:prstClr val="black"/>
                </a:solidFill>
                <a:effectLst/>
                <a:uLnTx/>
                <a:uFillTx/>
              </a:rPr>
              <a:t>l</a:t>
            </a:r>
            <a:r>
              <a:rPr lang="fr-FR" sz="1200" b="1" i="1" dirty="0" smtClean="0">
                <a:solidFill>
                  <a:prstClr val="black"/>
                </a:solidFill>
              </a:rPr>
              <a:t>mécanismes </a:t>
            </a:r>
            <a:r>
              <a:rPr lang="fr-FR" sz="1200" b="1" i="1" dirty="0">
                <a:solidFill>
                  <a:prstClr val="black"/>
                </a:solidFill>
              </a:rPr>
              <a:t>non contributifs (verticale</a:t>
            </a:r>
            <a:r>
              <a:rPr lang="fr-FR" sz="1200" b="1" i="1" dirty="0" smtClean="0">
                <a:solidFill>
                  <a:prstClr val="black"/>
                </a:solidFill>
              </a:rPr>
              <a:t>)</a:t>
            </a:r>
            <a:endParaRPr lang="fr-FR" sz="1200" b="1" i="1" dirty="0">
              <a:solidFill>
                <a:prstClr val="black"/>
              </a:solidFill>
            </a:endParaRPr>
          </a:p>
        </p:txBody>
      </p:sp>
      <p:sp>
        <p:nvSpPr>
          <p:cNvPr id="55" name="Titre 2"/>
          <p:cNvSpPr txBox="1">
            <a:spLocks/>
          </p:cNvSpPr>
          <p:nvPr/>
        </p:nvSpPr>
        <p:spPr>
          <a:xfrm>
            <a:off x="53675" y="73003"/>
            <a:ext cx="6488112" cy="358775"/>
          </a:xfrm>
          <a:prstGeom prst="rect">
            <a:avLst/>
          </a:prstGeom>
        </p:spPr>
        <p:style>
          <a:lnRef idx="0">
            <a:schemeClr val="accent1"/>
          </a:lnRef>
          <a:fillRef idx="3">
            <a:schemeClr val="accent1"/>
          </a:fillRef>
          <a:effectRef idx="3">
            <a:schemeClr val="accent1"/>
          </a:effectRef>
          <a:fontRef idx="minor">
            <a:schemeClr val="lt1"/>
          </a:fontRef>
        </p:style>
        <p:txBody>
          <a:bodyP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1800" b="1" dirty="0" smtClean="0"/>
              <a:t>Émergence de la protection sociales en Afrique du Sud et au Brésil</a:t>
            </a:r>
            <a:endParaRPr lang="fr-FR" sz="1800" b="1" dirty="0"/>
          </a:p>
        </p:txBody>
      </p:sp>
    </p:spTree>
    <p:extLst>
      <p:ext uri="{BB962C8B-B14F-4D97-AF65-F5344CB8AC3E}">
        <p14:creationId xmlns:p14="http://schemas.microsoft.com/office/powerpoint/2010/main" val="3232398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54974" y="602412"/>
            <a:ext cx="3256157" cy="61555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dirty="0">
                <a:ln>
                  <a:noFill/>
                </a:ln>
                <a:solidFill>
                  <a:prstClr val="black"/>
                </a:solidFill>
                <a:effectLst/>
                <a:uLnTx/>
                <a:uFillTx/>
                <a:latin typeface="Calibri" panose="020F0502020204030204"/>
                <a:ea typeface="+mn-ea"/>
                <a:cs typeface="+mn-cs"/>
              </a:rPr>
              <a:t>Rôles de la </a:t>
            </a:r>
            <a:r>
              <a:rPr kumimoji="0" lang="fr-FR" sz="1200" b="1" i="0" u="sng" strike="noStrike" kern="1200" cap="none" spc="0" normalizeH="0" baseline="0" noProof="0" dirty="0" smtClean="0">
                <a:ln>
                  <a:noFill/>
                </a:ln>
                <a:solidFill>
                  <a:prstClr val="black"/>
                </a:solidFill>
                <a:effectLst/>
                <a:uLnTx/>
                <a:uFillTx/>
                <a:latin typeface="Calibri" panose="020F0502020204030204"/>
                <a:ea typeface="+mn-ea"/>
                <a:cs typeface="+mn-cs"/>
              </a:rPr>
              <a:t>protection sociale dans la GRC </a:t>
            </a:r>
            <a:endParaRPr kumimoji="0" lang="fr-FR" sz="12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256573" y="144505"/>
            <a:ext cx="6604214" cy="369332"/>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prstClr val="black"/>
                </a:solidFill>
                <a:effectLst/>
                <a:uLnTx/>
                <a:uFillTx/>
                <a:latin typeface="Calibri" panose="020F0502020204030204"/>
                <a:ea typeface="+mn-ea"/>
                <a:cs typeface="+mn-cs"/>
              </a:rPr>
              <a:t>La protection sociale dans la gestion des risques de catastrophes</a:t>
            </a:r>
            <a:endPar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8" name="Diagramme 7"/>
          <p:cNvGraphicFramePr/>
          <p:nvPr>
            <p:extLst>
              <p:ext uri="{D42A27DB-BD31-4B8C-83A1-F6EECF244321}">
                <p14:modId xmlns:p14="http://schemas.microsoft.com/office/powerpoint/2010/main" val="1259759823"/>
              </p:ext>
            </p:extLst>
          </p:nvPr>
        </p:nvGraphicFramePr>
        <p:xfrm>
          <a:off x="6069808" y="1199428"/>
          <a:ext cx="5690841" cy="488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ZoneTexte 10"/>
          <p:cNvSpPr txBox="1"/>
          <p:nvPr/>
        </p:nvSpPr>
        <p:spPr>
          <a:xfrm>
            <a:off x="906963" y="734047"/>
            <a:ext cx="3789183"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dirty="0" smtClean="0">
                <a:ln>
                  <a:noFill/>
                </a:ln>
                <a:solidFill>
                  <a:prstClr val="black"/>
                </a:solidFill>
                <a:effectLst/>
                <a:uLnTx/>
                <a:uFillTx/>
                <a:latin typeface="Calibri" panose="020F0502020204030204"/>
                <a:ea typeface="+mn-ea"/>
                <a:cs typeface="+mn-cs"/>
              </a:rPr>
              <a:t>Définition de la protection</a:t>
            </a:r>
            <a:r>
              <a:rPr kumimoji="0" lang="fr-FR" sz="1200" b="1" i="0" u="sng" strike="noStrike" kern="1200" cap="none" spc="0" normalizeH="0" noProof="0" dirty="0" smtClean="0">
                <a:ln>
                  <a:noFill/>
                </a:ln>
                <a:solidFill>
                  <a:prstClr val="black"/>
                </a:solidFill>
                <a:effectLst/>
                <a:uLnTx/>
                <a:uFillTx/>
                <a:latin typeface="Calibri" panose="020F0502020204030204"/>
                <a:ea typeface="+mn-ea"/>
                <a:cs typeface="+mn-cs"/>
              </a:rPr>
              <a:t> sociale</a:t>
            </a:r>
            <a:endParaRPr kumimoji="0" lang="fr-FR" sz="12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Espace réservé du numéro de diapositive 1"/>
          <p:cNvSpPr>
            <a:spLocks noGrp="1"/>
          </p:cNvSpPr>
          <p:nvPr>
            <p:ph type="sldNum" sz="quarter" idx="12"/>
          </p:nvPr>
        </p:nvSpPr>
        <p:spPr>
          <a:xfrm>
            <a:off x="6860787" y="6080402"/>
            <a:ext cx="4899862"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(Bowen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et al., 2020) </a:t>
            </a: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et </a:t>
            </a:r>
            <a:r>
              <a:rPr kumimoji="0" lang="fr-FR" sz="20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Bahadur et al., 2015)</a:t>
            </a: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p:cNvSpPr txBox="1"/>
          <p:nvPr/>
        </p:nvSpPr>
        <p:spPr>
          <a:xfrm>
            <a:off x="6496984" y="3455249"/>
            <a:ext cx="14913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white"/>
                </a:solidFill>
                <a:effectLst/>
                <a:uLnTx/>
                <a:uFillTx/>
                <a:latin typeface="Calibri" panose="020F0502020204030204"/>
                <a:ea typeface="+mn-ea"/>
                <a:cs typeface="+mn-cs"/>
              </a:rPr>
              <a:t>Logiques</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p:cNvSpPr/>
          <p:nvPr/>
        </p:nvSpPr>
        <p:spPr>
          <a:xfrm>
            <a:off x="647720" y="3653579"/>
            <a:ext cx="4662623" cy="40011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Devereux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 </a:t>
            </a: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et </a:t>
            </a:r>
            <a:r>
              <a:rPr kumimoji="0" lang="en-US" sz="2000" b="1" i="0" u="none" strike="noStrike" kern="1200" cap="none" spc="0" normalizeH="0" baseline="0" noProof="0" dirty="0" err="1" smtClean="0">
                <a:ln>
                  <a:noFill/>
                </a:ln>
                <a:solidFill>
                  <a:prstClr val="black"/>
                </a:solidFill>
                <a:effectLst/>
                <a:uLnTx/>
                <a:uFillTx/>
                <a:latin typeface="Calibri" panose="020F0502020204030204"/>
                <a:ea typeface="+mn-ea"/>
                <a:cs typeface="+mn-cs"/>
              </a:rPr>
              <a:t>Sabates</a:t>
            </a:r>
            <a:r>
              <a:rPr kumimoji="0" lang="en-US" sz="2000" b="1" i="0" u="none" strike="noStrike" kern="1200" cap="none" spc="0" normalizeH="0" baseline="0" noProof="0" dirty="0" smtClean="0">
                <a:ln>
                  <a:noFill/>
                </a:ln>
                <a:solidFill>
                  <a:prstClr val="black"/>
                </a:solidFill>
                <a:effectLst/>
                <a:uLnTx/>
                <a:uFillTx/>
                <a:latin typeface="Calibri" panose="020F0502020204030204"/>
                <a:ea typeface="+mn-ea"/>
                <a:cs typeface="+mn-cs"/>
              </a:rPr>
              <a:t>-Wheeler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R.,2004)</a:t>
            </a:r>
            <a:endPar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ZoneTexte 8"/>
          <p:cNvSpPr txBox="1"/>
          <p:nvPr/>
        </p:nvSpPr>
        <p:spPr>
          <a:xfrm>
            <a:off x="698451" y="1030648"/>
            <a:ext cx="4628803" cy="2585323"/>
          </a:xfrm>
          <a:prstGeom prst="rect">
            <a:avLst/>
          </a:prstGeom>
          <a:noFill/>
        </p:spPr>
        <p:txBody>
          <a:bodyPr wrap="square" rtlCol="0">
            <a:spAutoFit/>
          </a:bodyPr>
          <a:lstStyle/>
          <a:p>
            <a:r>
              <a:rPr lang="fr-FR" dirty="0"/>
              <a:t>La protection sociale décrit l’ensemble des initiatives privées et publiques qui améliorent les revenus et les consommations alloués aux pauvres, protège les vulnérables face aux risques quotidiens et renforce le statut social ainsi que les droits des marginalisés ; avec comme objectif la réduction de la vulnérabilité socio-économique des pauvres, des vulnérables et des groupes marginalisés.</a:t>
            </a:r>
          </a:p>
        </p:txBody>
      </p:sp>
      <p:sp>
        <p:nvSpPr>
          <p:cNvPr id="12" name="ZoneTexte 11"/>
          <p:cNvSpPr txBox="1"/>
          <p:nvPr/>
        </p:nvSpPr>
        <p:spPr>
          <a:xfrm>
            <a:off x="681540" y="4053689"/>
            <a:ext cx="4749849" cy="2585323"/>
          </a:xfrm>
          <a:prstGeom prst="rect">
            <a:avLst/>
          </a:prstGeom>
          <a:noFill/>
        </p:spPr>
        <p:txBody>
          <a:bodyPr wrap="square" rtlCol="0">
            <a:spAutoFit/>
          </a:bodyPr>
          <a:lstStyle/>
          <a:p>
            <a:r>
              <a:rPr lang="fr-FR" i="1" dirty="0"/>
              <a:t>« Elle donne aux bénéficiaires la capacité d’absorber les chocs et de satisfaire leurs besoins fondamentaux en périodes difficiles. Si les risques futurs sont pris en compte et qu’un soutien adapté est fourni, la protection sociale peut jouer un rôle de renforcement des capacités d’adaptation à long terme grâce à la promotion de moyens de subsistance </a:t>
            </a:r>
            <a:r>
              <a:rPr lang="fr-FR" i="1" dirty="0" smtClean="0"/>
              <a:t>durables »</a:t>
            </a:r>
            <a:r>
              <a:rPr lang="fr-FR" dirty="0" smtClean="0"/>
              <a:t> </a:t>
            </a:r>
            <a:r>
              <a:rPr lang="fr-FR" b="1" dirty="0" smtClean="0"/>
              <a:t>(BRACED,2016</a:t>
            </a:r>
            <a:r>
              <a:rPr lang="fr-FR" b="1" dirty="0"/>
              <a:t>)</a:t>
            </a:r>
          </a:p>
        </p:txBody>
      </p:sp>
    </p:spTree>
    <p:extLst>
      <p:ext uri="{BB962C8B-B14F-4D97-AF65-F5344CB8AC3E}">
        <p14:creationId xmlns:p14="http://schemas.microsoft.com/office/powerpoint/2010/main" val="2735421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200" y="162870"/>
            <a:ext cx="4029597" cy="651641"/>
          </a:xfrm>
        </p:spPr>
        <p:style>
          <a:lnRef idx="1">
            <a:schemeClr val="accent5"/>
          </a:lnRef>
          <a:fillRef idx="3">
            <a:schemeClr val="accent5"/>
          </a:fillRef>
          <a:effectRef idx="2">
            <a:schemeClr val="accent5"/>
          </a:effectRef>
          <a:fontRef idx="minor">
            <a:schemeClr val="lt1"/>
          </a:fontRef>
        </p:style>
        <p:txBody>
          <a:bodyPr>
            <a:normAutofit/>
          </a:bodyPr>
          <a:lstStyle/>
          <a:p>
            <a:r>
              <a:rPr lang="fr-FR" sz="1800" b="1" dirty="0" smtClean="0">
                <a:latin typeface="+mn-lt"/>
              </a:rPr>
              <a:t>La protection sociale adaptative</a:t>
            </a:r>
            <a:endParaRPr lang="fr-FR" sz="1800" dirty="0">
              <a:latin typeface="+mn-lt"/>
            </a:endParaRPr>
          </a:p>
        </p:txBody>
      </p:sp>
      <p:graphicFrame>
        <p:nvGraphicFramePr>
          <p:cNvPr id="8" name="Diagramme 7"/>
          <p:cNvGraphicFramePr/>
          <p:nvPr>
            <p:extLst>
              <p:ext uri="{D42A27DB-BD31-4B8C-83A1-F6EECF244321}">
                <p14:modId xmlns:p14="http://schemas.microsoft.com/office/powerpoint/2010/main" val="2588804364"/>
              </p:ext>
            </p:extLst>
          </p:nvPr>
        </p:nvGraphicFramePr>
        <p:xfrm>
          <a:off x="219506" y="1797374"/>
          <a:ext cx="11401749" cy="4431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ZoneTexte 9"/>
          <p:cNvSpPr txBox="1"/>
          <p:nvPr/>
        </p:nvSpPr>
        <p:spPr>
          <a:xfrm>
            <a:off x="921391" y="2474483"/>
            <a:ext cx="234975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black"/>
                </a:solidFill>
                <a:effectLst/>
                <a:uLnTx/>
                <a:uFillTx/>
                <a:latin typeface="Calibri" panose="020F0502020204030204"/>
                <a:ea typeface="+mn-ea"/>
                <a:cs typeface="+mn-cs"/>
              </a:rPr>
              <a:t>Capacité de préparation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ZoneTexte 10"/>
          <p:cNvSpPr txBox="1"/>
          <p:nvPr/>
        </p:nvSpPr>
        <p:spPr>
          <a:xfrm>
            <a:off x="4721043" y="2428316"/>
            <a:ext cx="2206723" cy="6155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black"/>
                </a:solidFill>
                <a:effectLst/>
                <a:uLnTx/>
                <a:uFillTx/>
                <a:latin typeface="Calibri" panose="020F0502020204030204"/>
                <a:ea typeface="+mn-ea"/>
                <a:cs typeface="+mn-cs"/>
              </a:rPr>
              <a:t>Capacité d’absorption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ZoneTexte 13"/>
          <p:cNvSpPr txBox="1"/>
          <p:nvPr/>
        </p:nvSpPr>
        <p:spPr>
          <a:xfrm>
            <a:off x="8564587" y="2259039"/>
            <a:ext cx="2079523"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800" b="1" i="1"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smtClean="0">
                <a:ln>
                  <a:noFill/>
                </a:ln>
                <a:solidFill>
                  <a:prstClr val="black"/>
                </a:solidFill>
                <a:effectLst/>
                <a:uLnTx/>
                <a:uFillTx/>
                <a:latin typeface="Calibri" panose="020F0502020204030204"/>
                <a:ea typeface="+mn-ea"/>
                <a:cs typeface="+mn-cs"/>
              </a:rPr>
              <a:t>Capacité </a:t>
            </a:r>
            <a:r>
              <a:rPr kumimoji="0" lang="fr-FR" sz="1600" b="1" i="1" u="none" strike="noStrike" kern="1200" cap="none" spc="0" normalizeH="0" baseline="0" noProof="0" dirty="0">
                <a:ln>
                  <a:noFill/>
                </a:ln>
                <a:solidFill>
                  <a:prstClr val="black"/>
                </a:solidFill>
                <a:effectLst/>
                <a:uLnTx/>
                <a:uFillTx/>
                <a:latin typeface="Calibri" panose="020F0502020204030204"/>
                <a:ea typeface="+mn-ea"/>
                <a:cs typeface="+mn-cs"/>
              </a:rPr>
              <a:t>d’adaptation</a:t>
            </a: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ZoneTexte 14"/>
          <p:cNvSpPr txBox="1"/>
          <p:nvPr/>
        </p:nvSpPr>
        <p:spPr>
          <a:xfrm>
            <a:off x="3988606" y="5174403"/>
            <a:ext cx="303328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prstClr val="white"/>
                </a:solidFill>
                <a:effectLst/>
                <a:uLnTx/>
                <a:uFillTx/>
                <a:latin typeface="Calibri" panose="020F0502020204030204"/>
                <a:ea typeface="+mn-ea"/>
                <a:cs typeface="+mn-cs"/>
              </a:rPr>
              <a:t>RESILIENCE</a:t>
            </a:r>
            <a:endPar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ZoneTexte 15"/>
          <p:cNvSpPr txBox="1"/>
          <p:nvPr/>
        </p:nvSpPr>
        <p:spPr>
          <a:xfrm>
            <a:off x="2311979" y="5874910"/>
            <a:ext cx="655478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panose="020F0502020204030204"/>
                <a:ea typeface="+mn-ea"/>
                <a:cs typeface="+mn-cs"/>
              </a:rPr>
              <a:t>(Bowen et al., 2020) et </a:t>
            </a: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Bahadur et al., 2015</a:t>
            </a:r>
            <a:r>
              <a:rPr kumimoji="0" lang="en-US" sz="16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1600" b="1" i="0" u="none" strike="noStrike" kern="1200" cap="none" spc="0" normalizeH="0" baseline="0" noProof="0" dirty="0" err="1" smtClean="0">
                <a:ln>
                  <a:noFill/>
                </a:ln>
                <a:solidFill>
                  <a:prstClr val="black"/>
                </a:solidFill>
                <a:effectLst/>
                <a:uLnTx/>
                <a:uFillTx/>
                <a:latin typeface="Calibri" panose="020F0502020204030204"/>
                <a:ea typeface="+mn-ea"/>
                <a:cs typeface="+mn-cs"/>
              </a:rPr>
              <a:t>Hallegratte</a:t>
            </a:r>
            <a:r>
              <a:rPr kumimoji="0" lang="en-US" sz="1600" b="1" i="0" u="none" strike="noStrike" kern="1200" cap="none" spc="0" normalizeH="0" baseline="0" noProof="0" dirty="0" smtClean="0">
                <a:ln>
                  <a:noFill/>
                </a:ln>
                <a:solidFill>
                  <a:prstClr val="black"/>
                </a:solidFill>
                <a:effectLst/>
                <a:uLnTx/>
                <a:uFillTx/>
                <a:latin typeface="Calibri" panose="020F0502020204030204"/>
                <a:ea typeface="+mn-ea"/>
                <a:cs typeface="+mn-cs"/>
              </a:rPr>
              <a:t> S., 2021)</a:t>
            </a: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fr-FR"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Espace réservé du numéro de diapositive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ZoneTexte 4"/>
          <p:cNvSpPr txBox="1"/>
          <p:nvPr/>
        </p:nvSpPr>
        <p:spPr>
          <a:xfrm>
            <a:off x="219506" y="992775"/>
            <a:ext cx="11526981" cy="1200329"/>
          </a:xfrm>
          <a:prstGeom prst="rect">
            <a:avLst/>
          </a:prstGeom>
          <a:noFill/>
        </p:spPr>
        <p:txBody>
          <a:bodyPr wrap="square" rtlCol="0">
            <a:spAutoFit/>
          </a:bodyPr>
          <a:lstStyle/>
          <a:p>
            <a:r>
              <a:rPr lang="fr-FR" dirty="0" smtClean="0"/>
              <a:t>La </a:t>
            </a:r>
            <a:r>
              <a:rPr lang="fr-FR" dirty="0"/>
              <a:t>protection sociale adaptative est « </a:t>
            </a:r>
            <a:r>
              <a:rPr lang="fr-FR" i="1" dirty="0"/>
              <a:t>une approche intégrée visant à aider les pays à relever les défis posés à leurs populations pauvres et vulnérables par le changement climatique et les risques de catastrophe </a:t>
            </a:r>
            <a:r>
              <a:rPr lang="fr-FR" dirty="0"/>
              <a:t>». En fait, elle s’appuie sur les outils et techniques de la protection sociale, de l’adaptation au changement climatique et de la réduction du risque de </a:t>
            </a:r>
            <a:r>
              <a:rPr lang="fr-FR" dirty="0" smtClean="0"/>
              <a:t>catastrophe. (</a:t>
            </a:r>
            <a:r>
              <a:rPr lang="en-US" dirty="0" smtClean="0"/>
              <a:t>Bowen</a:t>
            </a:r>
            <a:r>
              <a:rPr lang="en-US" dirty="0"/>
              <a:t>, </a:t>
            </a:r>
            <a:r>
              <a:rPr lang="en-US" dirty="0" smtClean="0"/>
              <a:t>et al., 2020)</a:t>
            </a:r>
            <a:r>
              <a:rPr lang="fr-FR" dirty="0" smtClean="0"/>
              <a:t> </a:t>
            </a:r>
            <a:r>
              <a:rPr lang="fr-FR" dirty="0"/>
              <a:t>.</a:t>
            </a:r>
          </a:p>
        </p:txBody>
      </p:sp>
    </p:spTree>
    <p:extLst>
      <p:ext uri="{BB962C8B-B14F-4D97-AF65-F5344CB8AC3E}">
        <p14:creationId xmlns:p14="http://schemas.microsoft.com/office/powerpoint/2010/main" val="140233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14168" y="231736"/>
            <a:ext cx="2938632" cy="338554"/>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fr-FR" sz="1600" b="1" dirty="0"/>
              <a:t>Q</a:t>
            </a:r>
            <a:r>
              <a:rPr lang="fr-FR" sz="1600" b="1" dirty="0" smtClean="0"/>
              <a:t>uestion de recherche</a:t>
            </a:r>
            <a:endParaRPr lang="fr-FR" sz="1600" b="1" dirty="0"/>
          </a:p>
        </p:txBody>
      </p:sp>
      <p:sp>
        <p:nvSpPr>
          <p:cNvPr id="5" name="ZoneTexte 4"/>
          <p:cNvSpPr txBox="1"/>
          <p:nvPr/>
        </p:nvSpPr>
        <p:spPr>
          <a:xfrm>
            <a:off x="962809" y="2582984"/>
            <a:ext cx="10097077" cy="1384995"/>
          </a:xfrm>
          <a:prstGeom prst="rect">
            <a:avLst/>
          </a:prstGeom>
          <a:noFill/>
        </p:spPr>
        <p:txBody>
          <a:bodyPr wrap="square" rtlCol="0">
            <a:spAutoFit/>
          </a:bodyPr>
          <a:lstStyle/>
          <a:p>
            <a:pPr algn="ctr"/>
            <a:r>
              <a:rPr lang="fr-FR" sz="2800" b="1" i="1" dirty="0" smtClean="0"/>
              <a:t>De quelle manière la </a:t>
            </a:r>
            <a:r>
              <a:rPr lang="fr-FR" sz="2800" b="1" i="1" dirty="0"/>
              <a:t>finance informelle peut-elle concrètement contribuer à </a:t>
            </a:r>
            <a:r>
              <a:rPr lang="fr-FR" sz="2800" b="1" i="1" dirty="0" smtClean="0"/>
              <a:t>financer l’extension </a:t>
            </a:r>
            <a:r>
              <a:rPr lang="fr-FR" sz="2800" b="1" i="1" dirty="0"/>
              <a:t>de la protection </a:t>
            </a:r>
            <a:r>
              <a:rPr lang="fr-FR" sz="2800" b="1" i="1" dirty="0" smtClean="0"/>
              <a:t>sociale adaptative?</a:t>
            </a:r>
            <a:endParaRPr lang="fr-FR" sz="2800" dirty="0"/>
          </a:p>
        </p:txBody>
      </p:sp>
      <p:sp>
        <p:nvSpPr>
          <p:cNvPr id="2" name="Espace réservé du numéro de diapositive 1"/>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8313886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8"/>
</p:tagLst>
</file>

<file path=ppt/tags/tag2.xml><?xml version="1.0" encoding="utf-8"?>
<p:tagLst xmlns:a="http://schemas.openxmlformats.org/drawingml/2006/main" xmlns:r="http://schemas.openxmlformats.org/officeDocument/2006/relationships" xmlns:p="http://schemas.openxmlformats.org/presentationml/2006/main">
  <p:tag name="NUM" val="6"/>
</p:tagLst>
</file>

<file path=ppt/tags/tag3.xml><?xml version="1.0" encoding="utf-8"?>
<p:tagLst xmlns:a="http://schemas.openxmlformats.org/drawingml/2006/main" xmlns:r="http://schemas.openxmlformats.org/officeDocument/2006/relationships" xmlns:p="http://schemas.openxmlformats.org/presentationml/2006/main">
  <p:tag name="NUM" val="7"/>
</p:tagLst>
</file>

<file path=ppt/tags/tag4.xml><?xml version="1.0" encoding="utf-8"?>
<p:tagLst xmlns:a="http://schemas.openxmlformats.org/drawingml/2006/main" xmlns:r="http://schemas.openxmlformats.org/officeDocument/2006/relationships" xmlns:p="http://schemas.openxmlformats.org/presentationml/2006/main">
  <p:tag name="NUM" val="9"/>
</p:tagLst>
</file>

<file path=ppt/tags/tag5.xml><?xml version="1.0" encoding="utf-8"?>
<p:tagLst xmlns:a="http://schemas.openxmlformats.org/drawingml/2006/main" xmlns:r="http://schemas.openxmlformats.org/officeDocument/2006/relationships" xmlns:p="http://schemas.openxmlformats.org/presentationml/2006/main">
  <p:tag name="NUM" val="10"/>
</p:tagLst>
</file>

<file path=ppt/tags/tag6.xml><?xml version="1.0" encoding="utf-8"?>
<p:tagLst xmlns:a="http://schemas.openxmlformats.org/drawingml/2006/main" xmlns:r="http://schemas.openxmlformats.org/officeDocument/2006/relationships" xmlns:p="http://schemas.openxmlformats.org/presentationml/2006/main">
  <p:tag name="NUM" val="11"/>
</p:tagLst>
</file>

<file path=ppt/tags/tag7.xml><?xml version="1.0" encoding="utf-8"?>
<p:tagLst xmlns:a="http://schemas.openxmlformats.org/drawingml/2006/main" xmlns:r="http://schemas.openxmlformats.org/officeDocument/2006/relationships" xmlns:p="http://schemas.openxmlformats.org/presentationml/2006/main">
  <p:tag name="NUM" val="1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2_Office Them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4_Office Them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5_Office Them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6.xml><?xml version="1.0" encoding="utf-8"?>
<a:theme xmlns:a="http://schemas.openxmlformats.org/drawingml/2006/main" name="6_Office Them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7.xml><?xml version="1.0" encoding="utf-8"?>
<a:theme xmlns:a="http://schemas.openxmlformats.org/drawingml/2006/main" name="1_Office Them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themeOverride>
</file>

<file path=ppt/theme/themeOverride2.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1832</TotalTime>
  <Words>2450</Words>
  <Application>Microsoft Office PowerPoint</Application>
  <PresentationFormat>Grand écran</PresentationFormat>
  <Paragraphs>290</Paragraphs>
  <Slides>19</Slides>
  <Notes>12</Notes>
  <HiddenSlides>0</HiddenSlides>
  <MMClips>0</MMClips>
  <ScaleCrop>false</ScaleCrop>
  <HeadingPairs>
    <vt:vector size="6" baseType="variant">
      <vt:variant>
        <vt:lpstr>Polices utilisées</vt:lpstr>
      </vt:variant>
      <vt:variant>
        <vt:i4>6</vt:i4>
      </vt:variant>
      <vt:variant>
        <vt:lpstr>Thème</vt:lpstr>
      </vt:variant>
      <vt:variant>
        <vt:i4>7</vt:i4>
      </vt:variant>
      <vt:variant>
        <vt:lpstr>Titres des diapositives</vt:lpstr>
      </vt:variant>
      <vt:variant>
        <vt:i4>19</vt:i4>
      </vt:variant>
    </vt:vector>
  </HeadingPairs>
  <TitlesOfParts>
    <vt:vector size="32" baseType="lpstr">
      <vt:lpstr>Arial</vt:lpstr>
      <vt:lpstr>Calibri</vt:lpstr>
      <vt:lpstr>Calibri Light</vt:lpstr>
      <vt:lpstr>Maiandra GD</vt:lpstr>
      <vt:lpstr>Noto Sans</vt:lpstr>
      <vt:lpstr>Roboto</vt:lpstr>
      <vt:lpstr>Thème Office</vt:lpstr>
      <vt:lpstr>Office Theme</vt:lpstr>
      <vt:lpstr>2_Office Theme</vt:lpstr>
      <vt:lpstr>4_Office Theme</vt:lpstr>
      <vt:lpstr>5_Office Theme</vt:lpstr>
      <vt:lpstr>6_Office Theme</vt:lpstr>
      <vt:lpstr>1_Office Theme</vt:lpstr>
      <vt:lpstr>La finance informelle comme levier de la protection sociale adaptative</vt:lpstr>
      <vt:lpstr>Présentation PowerPoint</vt:lpstr>
      <vt:lpstr>I- Revue de la littérature</vt:lpstr>
      <vt:lpstr>Présentation PowerPoint</vt:lpstr>
      <vt:lpstr>Émergence de la protection sociales en Afrique du Sud et au Brésil</vt:lpstr>
      <vt:lpstr>Présentation PowerPoint</vt:lpstr>
      <vt:lpstr>Présentation PowerPoint</vt:lpstr>
      <vt:lpstr>La protection sociale adaptative</vt:lpstr>
      <vt:lpstr>Présentation PowerPoint</vt:lpstr>
      <vt:lpstr>Présentation PowerPoint</vt:lpstr>
      <vt:lpstr>Présentation PowerPoint</vt:lpstr>
      <vt:lpstr> II- Résultats</vt:lpstr>
      <vt:lpstr>Présentation PowerPoint</vt:lpstr>
      <vt:lpstr>Présentation de la zone d’étude et des données</vt:lpstr>
      <vt:lpstr>Présentation PowerPoint</vt:lpstr>
      <vt:lpstr> Les résultats de l’utilisation de l’épargne et du crédit </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Windows 用户</dc:creator>
  <cp:lastModifiedBy>mampianina</cp:lastModifiedBy>
  <cp:revision>108</cp:revision>
  <dcterms:created xsi:type="dcterms:W3CDTF">2022-11-05T19:17:33Z</dcterms:created>
  <dcterms:modified xsi:type="dcterms:W3CDTF">2022-11-09T05:50:34Z</dcterms:modified>
</cp:coreProperties>
</file>