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Lst>
  <p:sldIdLst>
    <p:sldId id="256" r:id="rId2"/>
    <p:sldId id="257" r:id="rId3"/>
    <p:sldId id="258" r:id="rId4"/>
    <p:sldId id="259" r:id="rId5"/>
    <p:sldId id="260" r:id="rId6"/>
    <p:sldId id="261" r:id="rId7"/>
    <p:sldId id="262" r:id="rId8"/>
    <p:sldId id="275" r:id="rId9"/>
    <p:sldId id="263" r:id="rId10"/>
    <p:sldId id="264" r:id="rId11"/>
    <p:sldId id="265" r:id="rId12"/>
    <p:sldId id="267" r:id="rId13"/>
    <p:sldId id="268" r:id="rId14"/>
    <p:sldId id="269" r:id="rId15"/>
    <p:sldId id="273" r:id="rId16"/>
    <p:sldId id="266" r:id="rId17"/>
    <p:sldId id="270" r:id="rId18"/>
    <p:sldId id="271" r:id="rId19"/>
    <p:sldId id="272" r:id="rId20"/>
    <p:sldId id="27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85" autoAdjust="0"/>
    <p:restoredTop sz="94660"/>
  </p:normalViewPr>
  <p:slideViewPr>
    <p:cSldViewPr snapToGrid="0">
      <p:cViewPr varScale="1">
        <p:scale>
          <a:sx n="74" d="100"/>
          <a:sy n="74" d="100"/>
        </p:scale>
        <p:origin x="3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en-US"/>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a:p>
        </p:txBody>
      </p:sp>
      <p:sp>
        <p:nvSpPr>
          <p:cNvPr id="4" name="Espace réservé de la date 3"/>
          <p:cNvSpPr>
            <a:spLocks noGrp="1"/>
          </p:cNvSpPr>
          <p:nvPr>
            <p:ph type="dt" sz="half" idx="10"/>
          </p:nvPr>
        </p:nvSpPr>
        <p:spPr/>
        <p:txBody>
          <a:bodyPr/>
          <a:lstStyle/>
          <a:p>
            <a:fld id="{92A4AE1E-8BF8-4CBA-BE17-1321E1A918A9}" type="datetimeFigureOut">
              <a:rPr lang="en-US" smtClean="0"/>
              <a:t>11/8/2022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CCBC59A-2D13-47F6-B10B-9068DE96A2E4}" type="slidenum">
              <a:rPr lang="en-US" smtClean="0"/>
              <a:t>‹N°›</a:t>
            </a:fld>
            <a:endParaRPr lang="en-US"/>
          </a:p>
        </p:txBody>
      </p:sp>
    </p:spTree>
    <p:extLst>
      <p:ext uri="{BB962C8B-B14F-4D97-AF65-F5344CB8AC3E}">
        <p14:creationId xmlns:p14="http://schemas.microsoft.com/office/powerpoint/2010/main" val="3107232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92A4AE1E-8BF8-4CBA-BE17-1321E1A918A9}" type="datetimeFigureOut">
              <a:rPr lang="en-US" smtClean="0"/>
              <a:t>11/8/2022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CCBC59A-2D13-47F6-B10B-9068DE96A2E4}" type="slidenum">
              <a:rPr lang="en-US" smtClean="0"/>
              <a:t>‹N°›</a:t>
            </a:fld>
            <a:endParaRPr lang="en-US"/>
          </a:p>
        </p:txBody>
      </p:sp>
    </p:spTree>
    <p:extLst>
      <p:ext uri="{BB962C8B-B14F-4D97-AF65-F5344CB8AC3E}">
        <p14:creationId xmlns:p14="http://schemas.microsoft.com/office/powerpoint/2010/main" val="585039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92A4AE1E-8BF8-4CBA-BE17-1321E1A918A9}" type="datetimeFigureOut">
              <a:rPr lang="en-US" smtClean="0"/>
              <a:t>11/8/2022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CCBC59A-2D13-47F6-B10B-9068DE96A2E4}" type="slidenum">
              <a:rPr lang="en-US" smtClean="0"/>
              <a:t>‹N°›</a:t>
            </a:fld>
            <a:endParaRPr lang="en-US"/>
          </a:p>
        </p:txBody>
      </p:sp>
    </p:spTree>
    <p:extLst>
      <p:ext uri="{BB962C8B-B14F-4D97-AF65-F5344CB8AC3E}">
        <p14:creationId xmlns:p14="http://schemas.microsoft.com/office/powerpoint/2010/main" val="387961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92A4AE1E-8BF8-4CBA-BE17-1321E1A918A9}" type="datetimeFigureOut">
              <a:rPr lang="en-US" smtClean="0"/>
              <a:t>11/8/2022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CCBC59A-2D13-47F6-B10B-9068DE96A2E4}" type="slidenum">
              <a:rPr lang="en-US" smtClean="0"/>
              <a:t>‹N°›</a:t>
            </a:fld>
            <a:endParaRPr lang="en-US"/>
          </a:p>
        </p:txBody>
      </p:sp>
    </p:spTree>
    <p:extLst>
      <p:ext uri="{BB962C8B-B14F-4D97-AF65-F5344CB8AC3E}">
        <p14:creationId xmlns:p14="http://schemas.microsoft.com/office/powerpoint/2010/main" val="2774714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en-US"/>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92A4AE1E-8BF8-4CBA-BE17-1321E1A918A9}" type="datetimeFigureOut">
              <a:rPr lang="en-US" smtClean="0"/>
              <a:t>11/8/2022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1CCBC59A-2D13-47F6-B10B-9068DE96A2E4}" type="slidenum">
              <a:rPr lang="en-US" smtClean="0"/>
              <a:t>‹N°›</a:t>
            </a:fld>
            <a:endParaRPr lang="en-US"/>
          </a:p>
        </p:txBody>
      </p:sp>
    </p:spTree>
    <p:extLst>
      <p:ext uri="{BB962C8B-B14F-4D97-AF65-F5344CB8AC3E}">
        <p14:creationId xmlns:p14="http://schemas.microsoft.com/office/powerpoint/2010/main" val="1491799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92A4AE1E-8BF8-4CBA-BE17-1321E1A918A9}" type="datetimeFigureOut">
              <a:rPr lang="en-US" smtClean="0"/>
              <a:t>11/8/2022</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CCBC59A-2D13-47F6-B10B-9068DE96A2E4}" type="slidenum">
              <a:rPr lang="en-US" smtClean="0"/>
              <a:t>‹N°›</a:t>
            </a:fld>
            <a:endParaRPr lang="en-US"/>
          </a:p>
        </p:txBody>
      </p:sp>
    </p:spTree>
    <p:extLst>
      <p:ext uri="{BB962C8B-B14F-4D97-AF65-F5344CB8AC3E}">
        <p14:creationId xmlns:p14="http://schemas.microsoft.com/office/powerpoint/2010/main" val="1824267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en-US"/>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92A4AE1E-8BF8-4CBA-BE17-1321E1A918A9}" type="datetimeFigureOut">
              <a:rPr lang="en-US" smtClean="0"/>
              <a:t>11/8/2022</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1CCBC59A-2D13-47F6-B10B-9068DE96A2E4}" type="slidenum">
              <a:rPr lang="en-US" smtClean="0"/>
              <a:t>‹N°›</a:t>
            </a:fld>
            <a:endParaRPr lang="en-US"/>
          </a:p>
        </p:txBody>
      </p:sp>
    </p:spTree>
    <p:extLst>
      <p:ext uri="{BB962C8B-B14F-4D97-AF65-F5344CB8AC3E}">
        <p14:creationId xmlns:p14="http://schemas.microsoft.com/office/powerpoint/2010/main" val="2685747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92A4AE1E-8BF8-4CBA-BE17-1321E1A918A9}" type="datetimeFigureOut">
              <a:rPr lang="en-US" smtClean="0"/>
              <a:t>11/8/2022</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1CCBC59A-2D13-47F6-B10B-9068DE96A2E4}" type="slidenum">
              <a:rPr lang="en-US" smtClean="0"/>
              <a:t>‹N°›</a:t>
            </a:fld>
            <a:endParaRPr lang="en-US"/>
          </a:p>
        </p:txBody>
      </p:sp>
    </p:spTree>
    <p:extLst>
      <p:ext uri="{BB962C8B-B14F-4D97-AF65-F5344CB8AC3E}">
        <p14:creationId xmlns:p14="http://schemas.microsoft.com/office/powerpoint/2010/main" val="3919903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2A4AE1E-8BF8-4CBA-BE17-1321E1A918A9}" type="datetimeFigureOut">
              <a:rPr lang="en-US" smtClean="0"/>
              <a:t>11/8/2022</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1CCBC59A-2D13-47F6-B10B-9068DE96A2E4}" type="slidenum">
              <a:rPr lang="en-US" smtClean="0"/>
              <a:t>‹N°›</a:t>
            </a:fld>
            <a:endParaRPr lang="en-US"/>
          </a:p>
        </p:txBody>
      </p:sp>
    </p:spTree>
    <p:extLst>
      <p:ext uri="{BB962C8B-B14F-4D97-AF65-F5344CB8AC3E}">
        <p14:creationId xmlns:p14="http://schemas.microsoft.com/office/powerpoint/2010/main" val="79502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92A4AE1E-8BF8-4CBA-BE17-1321E1A918A9}" type="datetimeFigureOut">
              <a:rPr lang="en-US" smtClean="0"/>
              <a:t>11/8/2022</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CCBC59A-2D13-47F6-B10B-9068DE96A2E4}" type="slidenum">
              <a:rPr lang="en-US" smtClean="0"/>
              <a:t>‹N°›</a:t>
            </a:fld>
            <a:endParaRPr lang="en-US"/>
          </a:p>
        </p:txBody>
      </p:sp>
    </p:spTree>
    <p:extLst>
      <p:ext uri="{BB962C8B-B14F-4D97-AF65-F5344CB8AC3E}">
        <p14:creationId xmlns:p14="http://schemas.microsoft.com/office/powerpoint/2010/main" val="1354123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en-US"/>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92A4AE1E-8BF8-4CBA-BE17-1321E1A918A9}" type="datetimeFigureOut">
              <a:rPr lang="en-US" smtClean="0"/>
              <a:t>11/8/2022</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1CCBC59A-2D13-47F6-B10B-9068DE96A2E4}" type="slidenum">
              <a:rPr lang="en-US" smtClean="0"/>
              <a:t>‹N°›</a:t>
            </a:fld>
            <a:endParaRPr lang="en-US"/>
          </a:p>
        </p:txBody>
      </p:sp>
    </p:spTree>
    <p:extLst>
      <p:ext uri="{BB962C8B-B14F-4D97-AF65-F5344CB8AC3E}">
        <p14:creationId xmlns:p14="http://schemas.microsoft.com/office/powerpoint/2010/main" val="4292942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A4AE1E-8BF8-4CBA-BE17-1321E1A918A9}" type="datetimeFigureOut">
              <a:rPr lang="en-US" smtClean="0"/>
              <a:t>11/8/2022</a:t>
            </a:fld>
            <a:endParaRPr lang="en-US"/>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CBC59A-2D13-47F6-B10B-9068DE96A2E4}" type="slidenum">
              <a:rPr lang="en-US" smtClean="0"/>
              <a:t>‹N°›</a:t>
            </a:fld>
            <a:endParaRPr lang="en-US"/>
          </a:p>
        </p:txBody>
      </p:sp>
    </p:spTree>
    <p:extLst>
      <p:ext uri="{BB962C8B-B14F-4D97-AF65-F5344CB8AC3E}">
        <p14:creationId xmlns:p14="http://schemas.microsoft.com/office/powerpoint/2010/main" val="3948168279"/>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88395" y="839757"/>
            <a:ext cx="9144000" cy="2387600"/>
          </a:xfrm>
        </p:spPr>
        <p:txBody>
          <a:bodyPr>
            <a:normAutofit/>
          </a:bodyPr>
          <a:lstStyle/>
          <a:p>
            <a:r>
              <a:rPr lang="en-US" sz="2400" b="1" dirty="0" smtClean="0"/>
              <a:t>PERCEPTION </a:t>
            </a:r>
            <a:r>
              <a:rPr lang="en-US" sz="2400" b="1" dirty="0" smtClean="0"/>
              <a:t>DU CHANGEMENT CLIMATIQUE ET STRATEGIES D’ADAPTATION CHEZ LES PRODUCTEURS AGRICOLES DE LA REGION ATSIMO-ATSINANANA</a:t>
            </a:r>
            <a:endParaRPr lang="en-US" sz="2400" b="1" dirty="0"/>
          </a:p>
        </p:txBody>
      </p:sp>
      <p:sp>
        <p:nvSpPr>
          <p:cNvPr id="3" name="Sous-titre 2"/>
          <p:cNvSpPr>
            <a:spLocks noGrp="1"/>
          </p:cNvSpPr>
          <p:nvPr>
            <p:ph type="subTitle" idx="1"/>
          </p:nvPr>
        </p:nvSpPr>
        <p:spPr>
          <a:xfrm>
            <a:off x="1588395" y="4194466"/>
            <a:ext cx="9144000" cy="1655762"/>
          </a:xfrm>
        </p:spPr>
        <p:txBody>
          <a:bodyPr>
            <a:normAutofit/>
          </a:bodyPr>
          <a:lstStyle/>
          <a:p>
            <a:r>
              <a:rPr lang="en-US" dirty="0" err="1" smtClean="0"/>
              <a:t>Voahirana</a:t>
            </a:r>
            <a:r>
              <a:rPr lang="en-US" dirty="0" smtClean="0"/>
              <a:t> </a:t>
            </a:r>
            <a:r>
              <a:rPr lang="en-US" dirty="0" err="1" smtClean="0"/>
              <a:t>Tantely</a:t>
            </a:r>
            <a:r>
              <a:rPr lang="en-US" dirty="0" smtClean="0"/>
              <a:t> </a:t>
            </a:r>
            <a:r>
              <a:rPr lang="en-US" dirty="0" err="1" smtClean="0"/>
              <a:t>Andrianantoandro</a:t>
            </a:r>
            <a:r>
              <a:rPr lang="en-US" dirty="0" smtClean="0"/>
              <a:t> (UMI-Sources- UCM)</a:t>
            </a:r>
          </a:p>
          <a:p>
            <a:r>
              <a:rPr lang="en-US" dirty="0" smtClean="0"/>
              <a:t>Riantsoa Mihajaharivelo </a:t>
            </a:r>
            <a:r>
              <a:rPr lang="en-US" dirty="0" err="1" smtClean="0"/>
              <a:t>Randrianantenaina</a:t>
            </a:r>
            <a:r>
              <a:rPr lang="en-US" dirty="0" smtClean="0"/>
              <a:t> (UCM)</a:t>
            </a:r>
            <a:endParaRPr lang="en-US" dirty="0"/>
          </a:p>
        </p:txBody>
      </p:sp>
    </p:spTree>
    <p:extLst>
      <p:ext uri="{BB962C8B-B14F-4D97-AF65-F5344CB8AC3E}">
        <p14:creationId xmlns:p14="http://schemas.microsoft.com/office/powerpoint/2010/main" val="12011495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445757"/>
          </a:xfrm>
        </p:spPr>
        <p:txBody>
          <a:bodyPr>
            <a:noAutofit/>
          </a:bodyPr>
          <a:lstStyle/>
          <a:p>
            <a:r>
              <a:rPr lang="en-US" sz="3600" b="1" dirty="0" err="1" smtClean="0"/>
              <a:t>Résultats</a:t>
            </a:r>
            <a:endParaRPr lang="en-US" sz="3600" b="1" dirty="0"/>
          </a:p>
        </p:txBody>
      </p:sp>
      <p:sp>
        <p:nvSpPr>
          <p:cNvPr id="3" name="Espace réservé du contenu 2"/>
          <p:cNvSpPr>
            <a:spLocks noGrp="1"/>
          </p:cNvSpPr>
          <p:nvPr>
            <p:ph idx="1"/>
          </p:nvPr>
        </p:nvSpPr>
        <p:spPr>
          <a:xfrm>
            <a:off x="335280" y="1233578"/>
            <a:ext cx="11684000" cy="5380582"/>
          </a:xfrm>
        </p:spPr>
        <p:txBody>
          <a:bodyPr>
            <a:normAutofit lnSpcReduction="10000"/>
          </a:bodyPr>
          <a:lstStyle/>
          <a:p>
            <a:r>
              <a:rPr lang="fr-FR" sz="2400" b="1" dirty="0" smtClean="0"/>
              <a:t>Les impacts du changement climatique sur les activités agricoles et les conditions de vie:</a:t>
            </a:r>
          </a:p>
          <a:p>
            <a:endParaRPr lang="fr-FR" sz="1100" b="1" dirty="0" smtClean="0"/>
          </a:p>
          <a:p>
            <a:pPr marL="457200" indent="-457200">
              <a:buFont typeface="+mj-lt"/>
              <a:buAutoNum type="alphaLcParenR"/>
            </a:pPr>
            <a:r>
              <a:rPr lang="fr-FR" sz="2400" b="1" dirty="0" smtClean="0"/>
              <a:t>La sècheresse de 2019 à 2021</a:t>
            </a:r>
            <a:r>
              <a:rPr lang="fr-FR" sz="2400" dirty="0" smtClean="0"/>
              <a:t>:</a:t>
            </a:r>
          </a:p>
          <a:p>
            <a:pPr marL="0" indent="0">
              <a:buNone/>
            </a:pPr>
            <a:endParaRPr lang="fr-FR" sz="1200" dirty="0" smtClean="0"/>
          </a:p>
          <a:p>
            <a:pPr>
              <a:buFont typeface="Wingdings" panose="05000000000000000000" pitchFamily="2" charset="2"/>
              <a:buChar char="ü"/>
            </a:pPr>
            <a:r>
              <a:rPr lang="fr-FR" sz="2400" dirty="0" smtClean="0"/>
              <a:t> </a:t>
            </a:r>
            <a:r>
              <a:rPr lang="fr-FR" sz="2400" b="1" dirty="0" smtClean="0"/>
              <a:t>Sur l’ agriculture:</a:t>
            </a:r>
          </a:p>
          <a:p>
            <a:pPr>
              <a:buFont typeface="Calibri" panose="020F0502020204030204" pitchFamily="34" charset="0"/>
              <a:buChar char="-"/>
            </a:pPr>
            <a:r>
              <a:rPr lang="fr-FR" sz="2400" dirty="0" smtClean="0"/>
              <a:t>Terres de plus en plus difficiles à travailler (craquelées), la plupart des paysans ont du arrêter les travaux agricoles.</a:t>
            </a:r>
          </a:p>
          <a:p>
            <a:pPr>
              <a:buFont typeface="Calibri" panose="020F0502020204030204" pitchFamily="34" charset="0"/>
              <a:buChar char="-"/>
            </a:pPr>
            <a:r>
              <a:rPr lang="fr-FR" sz="2400" dirty="0" smtClean="0"/>
              <a:t>Pour ceux qui ont continué à travailler la terre, (</a:t>
            </a:r>
            <a:r>
              <a:rPr lang="fr-FR" sz="2400" dirty="0" err="1" smtClean="0"/>
              <a:t>ie</a:t>
            </a:r>
            <a:r>
              <a:rPr lang="fr-FR" sz="2400" dirty="0" smtClean="0"/>
              <a:t> calendrier cultural maintenu selon les pratiques antérieures): </a:t>
            </a:r>
          </a:p>
          <a:p>
            <a:pPr lvl="1">
              <a:buFont typeface="Calibri" panose="020F0502020204030204" pitchFamily="34" charset="0"/>
              <a:buChar char="-"/>
            </a:pPr>
            <a:r>
              <a:rPr lang="fr-FR" sz="2000" dirty="0" smtClean="0"/>
              <a:t>cultures asséchées pour la riziculture, les patates douces et les maniocs ( absence de pluie et impossibilité d’arroser sur des grandes superficies car sources d’eau à 5km)</a:t>
            </a:r>
          </a:p>
          <a:p>
            <a:pPr lvl="1">
              <a:buFont typeface="Calibri" panose="020F0502020204030204" pitchFamily="34" charset="0"/>
              <a:buChar char="-"/>
            </a:pPr>
            <a:r>
              <a:rPr lang="fr-FR" sz="2000" dirty="0" smtClean="0"/>
              <a:t>Les cultures (légumes), près des sources d’eau même arrosées, ont peu produit (chaleur et quantité d’eau insuffisante, fallait un arrosage fréquent alors que la </a:t>
            </a:r>
            <a:r>
              <a:rPr lang="fr-FR" sz="2000" b="1" dirty="0" smtClean="0"/>
              <a:t>main-d'œuvre</a:t>
            </a:r>
            <a:r>
              <a:rPr lang="fr-FR" sz="2000" dirty="0" smtClean="0"/>
              <a:t> est insuffisante car prioritairement affecté aux activités rémunérées rapidement</a:t>
            </a:r>
            <a:r>
              <a:rPr lang="fr-FR" sz="2400" dirty="0" smtClean="0"/>
              <a:t>.</a:t>
            </a:r>
          </a:p>
          <a:p>
            <a:pPr>
              <a:buFont typeface="Calibri" panose="020F0502020204030204" pitchFamily="34" charset="0"/>
              <a:buChar char="-"/>
            </a:pPr>
            <a:r>
              <a:rPr lang="fr-FR" sz="2400" dirty="0" smtClean="0"/>
              <a:t>le rendement agricole est de 1/10 comparé à une “bonne période pluviale”.</a:t>
            </a:r>
          </a:p>
          <a:p>
            <a:pPr marL="0" indent="0">
              <a:buNone/>
            </a:pPr>
            <a:endParaRPr lang="fr-FR" sz="2400" dirty="0" smtClean="0"/>
          </a:p>
          <a:p>
            <a:pPr marL="0" indent="0">
              <a:buNone/>
            </a:pPr>
            <a:endParaRPr lang="fr-FR" sz="2400" dirty="0"/>
          </a:p>
        </p:txBody>
      </p:sp>
    </p:spTree>
    <p:extLst>
      <p:ext uri="{BB962C8B-B14F-4D97-AF65-F5344CB8AC3E}">
        <p14:creationId xmlns:p14="http://schemas.microsoft.com/office/powerpoint/2010/main" val="3854204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868452"/>
          </a:xfrm>
        </p:spPr>
        <p:txBody>
          <a:bodyPr>
            <a:normAutofit/>
          </a:bodyPr>
          <a:lstStyle/>
          <a:p>
            <a:r>
              <a:rPr lang="fr-FR" sz="3600" b="1" dirty="0" smtClean="0"/>
              <a:t>Résultats</a:t>
            </a:r>
            <a:endParaRPr lang="fr-FR" sz="3600" b="1" dirty="0"/>
          </a:p>
        </p:txBody>
      </p:sp>
      <p:sp>
        <p:nvSpPr>
          <p:cNvPr id="3" name="Espace réservé du contenu 2"/>
          <p:cNvSpPr>
            <a:spLocks noGrp="1"/>
          </p:cNvSpPr>
          <p:nvPr>
            <p:ph idx="1"/>
          </p:nvPr>
        </p:nvSpPr>
        <p:spPr>
          <a:xfrm>
            <a:off x="343906" y="1815465"/>
            <a:ext cx="11504187" cy="5042535"/>
          </a:xfrm>
        </p:spPr>
        <p:txBody>
          <a:bodyPr>
            <a:normAutofit/>
          </a:bodyPr>
          <a:lstStyle/>
          <a:p>
            <a:pPr>
              <a:buFont typeface="Wingdings" panose="05000000000000000000" pitchFamily="2" charset="2"/>
              <a:buChar char="Ø"/>
            </a:pPr>
            <a:r>
              <a:rPr lang="fr-FR" sz="2400" b="1" dirty="0" smtClean="0"/>
              <a:t>Sur l’élevage: </a:t>
            </a:r>
          </a:p>
          <a:p>
            <a:pPr marL="0" indent="0">
              <a:buNone/>
            </a:pPr>
            <a:endParaRPr lang="fr-FR" sz="1200" b="1" dirty="0" smtClean="0"/>
          </a:p>
          <a:p>
            <a:pPr>
              <a:buFont typeface="Calibri" panose="020F0502020204030204" pitchFamily="34" charset="0"/>
              <a:buChar char="-"/>
            </a:pPr>
            <a:r>
              <a:rPr lang="fr-FR" sz="2400" b="1" dirty="0" smtClean="0"/>
              <a:t>Activités de </a:t>
            </a:r>
            <a:r>
              <a:rPr lang="fr-FR" sz="2400" b="1" dirty="0" err="1" smtClean="0"/>
              <a:t>rizipisciculture</a:t>
            </a:r>
            <a:r>
              <a:rPr lang="fr-FR" sz="2400" b="1" dirty="0" smtClean="0"/>
              <a:t> disparues </a:t>
            </a:r>
            <a:r>
              <a:rPr lang="fr-FR" sz="2400" dirty="0" smtClean="0"/>
              <a:t>en absence </a:t>
            </a:r>
            <a:r>
              <a:rPr lang="fr-FR" sz="2400" dirty="0"/>
              <a:t>d’eau dans les </a:t>
            </a:r>
            <a:r>
              <a:rPr lang="fr-FR" sz="2400" dirty="0" smtClean="0"/>
              <a:t>rizières;</a:t>
            </a:r>
            <a:endParaRPr lang="fr-FR" sz="2400" dirty="0"/>
          </a:p>
          <a:p>
            <a:pPr>
              <a:buFont typeface="Calibri" panose="020F0502020204030204" pitchFamily="34" charset="0"/>
              <a:buChar char="-"/>
            </a:pPr>
            <a:r>
              <a:rPr lang="fr-FR" sz="2400" b="1" dirty="0" smtClean="0"/>
              <a:t>Les volailles tombaient malades et </a:t>
            </a:r>
            <a:r>
              <a:rPr lang="fr-FR" sz="2400" b="1" dirty="0"/>
              <a:t>meurent rapidement</a:t>
            </a:r>
            <a:r>
              <a:rPr lang="fr-FR" sz="2400" dirty="0"/>
              <a:t>, </a:t>
            </a:r>
            <a:r>
              <a:rPr lang="fr-FR" sz="2400" dirty="0" smtClean="0"/>
              <a:t>car ne supportent </a:t>
            </a:r>
            <a:r>
              <a:rPr lang="fr-FR" sz="2400" dirty="0"/>
              <a:t>pas les fortes </a:t>
            </a:r>
            <a:r>
              <a:rPr lang="fr-FR" sz="2400" dirty="0" smtClean="0"/>
              <a:t>chaleurs.</a:t>
            </a:r>
          </a:p>
          <a:p>
            <a:pPr marL="0" indent="0">
              <a:buNone/>
            </a:pPr>
            <a:r>
              <a:rPr lang="fr-FR" sz="2400" dirty="0" smtClean="0">
                <a:sym typeface="Wingdings" panose="05000000000000000000" pitchFamily="2" charset="2"/>
              </a:rPr>
              <a:t>	</a:t>
            </a:r>
            <a:r>
              <a:rPr lang="fr-FR" sz="2400" dirty="0" smtClean="0"/>
              <a:t> En 2021, très peu de ménages en possédaient;</a:t>
            </a:r>
          </a:p>
          <a:p>
            <a:pPr>
              <a:buFont typeface="Calibri" panose="020F0502020204030204" pitchFamily="34" charset="0"/>
              <a:buChar char="-"/>
            </a:pPr>
            <a:r>
              <a:rPr lang="fr-FR" sz="2400" b="1" dirty="0" smtClean="0"/>
              <a:t>Les bœufs doivent se déplacer à plus de 5km </a:t>
            </a:r>
            <a:r>
              <a:rPr lang="fr-FR" sz="2400" dirty="0" smtClean="0"/>
              <a:t>(A la rivière de </a:t>
            </a:r>
            <a:r>
              <a:rPr lang="fr-FR" sz="2400" dirty="0" err="1" smtClean="0"/>
              <a:t>Manapatrana</a:t>
            </a:r>
            <a:r>
              <a:rPr lang="fr-FR" sz="2400" dirty="0" smtClean="0"/>
              <a:t>) pour s’abreuver en eau. Certains tombent malades et en décèdent; </a:t>
            </a:r>
          </a:p>
          <a:p>
            <a:pPr marL="0" indent="0">
              <a:buNone/>
            </a:pPr>
            <a:r>
              <a:rPr lang="fr-FR" sz="2400" dirty="0" smtClean="0">
                <a:sym typeface="Wingdings" panose="05000000000000000000" pitchFamily="2" charset="2"/>
              </a:rPr>
              <a:t>	 </a:t>
            </a:r>
            <a:r>
              <a:rPr lang="fr-FR" sz="2400" dirty="0" smtClean="0"/>
              <a:t>Par peur de voir les animaux décédés, </a:t>
            </a:r>
            <a:r>
              <a:rPr lang="fr-FR" sz="2400" b="1" dirty="0" smtClean="0"/>
              <a:t>les ménages les vendaient à des prix très bas</a:t>
            </a:r>
            <a:r>
              <a:rPr lang="fr-FR" sz="2400" dirty="0" smtClean="0"/>
              <a:t> aux marchands ambulants (à 50% de leur prix normal).</a:t>
            </a:r>
          </a:p>
          <a:p>
            <a:pPr marL="0" indent="0">
              <a:buNone/>
            </a:pPr>
            <a:endParaRPr lang="fr-FR" dirty="0" smtClean="0"/>
          </a:p>
          <a:p>
            <a:pPr marL="0" indent="0">
              <a:buNone/>
            </a:pPr>
            <a:endParaRPr lang="fr-FR" dirty="0"/>
          </a:p>
        </p:txBody>
      </p:sp>
    </p:spTree>
    <p:extLst>
      <p:ext uri="{BB962C8B-B14F-4D97-AF65-F5344CB8AC3E}">
        <p14:creationId xmlns:p14="http://schemas.microsoft.com/office/powerpoint/2010/main" val="12939584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868452"/>
          </a:xfrm>
        </p:spPr>
        <p:txBody>
          <a:bodyPr>
            <a:normAutofit/>
          </a:bodyPr>
          <a:lstStyle/>
          <a:p>
            <a:r>
              <a:rPr lang="en-US" sz="3600" b="1" dirty="0" err="1" smtClean="0"/>
              <a:t>Résultats</a:t>
            </a:r>
            <a:endParaRPr lang="en-US" sz="3600" b="1" dirty="0"/>
          </a:p>
        </p:txBody>
      </p:sp>
      <p:sp>
        <p:nvSpPr>
          <p:cNvPr id="3" name="Espace réservé du contenu 2"/>
          <p:cNvSpPr>
            <a:spLocks noGrp="1"/>
          </p:cNvSpPr>
          <p:nvPr>
            <p:ph idx="1"/>
          </p:nvPr>
        </p:nvSpPr>
        <p:spPr>
          <a:xfrm>
            <a:off x="365760" y="1348104"/>
            <a:ext cx="11069320" cy="5042535"/>
          </a:xfrm>
        </p:spPr>
        <p:txBody>
          <a:bodyPr>
            <a:normAutofit fontScale="92500" lnSpcReduction="10000"/>
          </a:bodyPr>
          <a:lstStyle/>
          <a:p>
            <a:pPr marL="0" indent="0">
              <a:buNone/>
            </a:pPr>
            <a:endParaRPr lang="fr-FR" dirty="0" smtClean="0"/>
          </a:p>
          <a:p>
            <a:pPr>
              <a:buFont typeface="Wingdings" panose="05000000000000000000" pitchFamily="2" charset="2"/>
              <a:buChar char="Ø"/>
            </a:pPr>
            <a:r>
              <a:rPr lang="fr-FR" b="1" dirty="0" smtClean="0"/>
              <a:t>Sur les conditions de vie</a:t>
            </a:r>
            <a:r>
              <a:rPr lang="fr-FR" dirty="0" smtClean="0"/>
              <a:t>:</a:t>
            </a:r>
          </a:p>
          <a:p>
            <a:pPr marL="0" indent="0">
              <a:buNone/>
            </a:pPr>
            <a:endParaRPr lang="fr-FR" sz="1500" dirty="0" smtClean="0"/>
          </a:p>
          <a:p>
            <a:pPr>
              <a:buFontTx/>
              <a:buChar char="-"/>
            </a:pPr>
            <a:r>
              <a:rPr lang="fr-FR" b="1" dirty="0" smtClean="0"/>
              <a:t>Une insécurité alimentaire grandissante</a:t>
            </a:r>
            <a:r>
              <a:rPr lang="fr-FR" dirty="0" smtClean="0"/>
              <a:t>:  pas de récolte mais les nourritures de base restent disponibles (</a:t>
            </a:r>
            <a:r>
              <a:rPr lang="fr-FR" i="1" dirty="0" smtClean="0"/>
              <a:t>manioc, farine de manioc, et le riz</a:t>
            </a:r>
            <a:r>
              <a:rPr lang="fr-FR" dirty="0" smtClean="0"/>
              <a:t>) mais sont à un prix très élevé (X2) car proviennent de l’extérieur, donc </a:t>
            </a:r>
            <a:r>
              <a:rPr lang="fr-FR" b="1" i="1" dirty="0" smtClean="0"/>
              <a:t>baisse de la quantité consommée et de la fréquence des repas</a:t>
            </a:r>
            <a:r>
              <a:rPr lang="fr-FR" dirty="0" smtClean="0"/>
              <a:t>.</a:t>
            </a:r>
          </a:p>
          <a:p>
            <a:pPr>
              <a:buFontTx/>
              <a:buChar char="-"/>
            </a:pPr>
            <a:r>
              <a:rPr lang="fr-FR" b="1" dirty="0"/>
              <a:t>Une augmentation de l’insécurité</a:t>
            </a:r>
            <a:r>
              <a:rPr lang="fr-FR" dirty="0"/>
              <a:t>: vol d’animaux, de cultures, attaquent dans les maisons (stock alimentaire, </a:t>
            </a:r>
            <a:r>
              <a:rPr lang="fr-FR" dirty="0" err="1"/>
              <a:t>etc</a:t>
            </a:r>
            <a:r>
              <a:rPr lang="fr-FR" dirty="0"/>
              <a:t>)</a:t>
            </a:r>
          </a:p>
          <a:p>
            <a:pPr>
              <a:buFontTx/>
              <a:buChar char="-"/>
            </a:pPr>
            <a:r>
              <a:rPr lang="fr-FR" b="1" dirty="0"/>
              <a:t>Une santé fragile</a:t>
            </a:r>
            <a:r>
              <a:rPr lang="fr-FR" dirty="0"/>
              <a:t>: recrudescence de maladies comme la </a:t>
            </a:r>
            <a:r>
              <a:rPr lang="fr-FR" i="1" dirty="0"/>
              <a:t>toux</a:t>
            </a:r>
            <a:r>
              <a:rPr lang="fr-FR" dirty="0"/>
              <a:t>, le </a:t>
            </a:r>
            <a:r>
              <a:rPr lang="fr-FR" i="1" dirty="0"/>
              <a:t>paludisme (</a:t>
            </a:r>
            <a:r>
              <a:rPr lang="fr-FR" dirty="0"/>
              <a:t>surtout chez les enfants), la </a:t>
            </a:r>
            <a:r>
              <a:rPr lang="fr-FR" i="1" dirty="0"/>
              <a:t>fatigue </a:t>
            </a:r>
            <a:r>
              <a:rPr lang="fr-FR" dirty="0"/>
              <a:t>(insuffisance alimentaire</a:t>
            </a:r>
            <a:r>
              <a:rPr lang="fr-FR" dirty="0" smtClean="0"/>
              <a:t>)</a:t>
            </a:r>
          </a:p>
          <a:p>
            <a:pPr>
              <a:buFontTx/>
              <a:buChar char="-"/>
            </a:pPr>
            <a:r>
              <a:rPr lang="fr-FR" b="1" dirty="0" smtClean="0"/>
              <a:t>Source d’eau éloignée</a:t>
            </a:r>
            <a:r>
              <a:rPr lang="fr-FR" dirty="0" smtClean="0"/>
              <a:t>: pour l’usage domestique (à 5km), car toutes les sources d’eau ont tari (puits).</a:t>
            </a:r>
          </a:p>
          <a:p>
            <a:pPr>
              <a:buFontTx/>
              <a:buChar char="-"/>
            </a:pPr>
            <a:endParaRPr lang="fr-FR" dirty="0" smtClean="0"/>
          </a:p>
          <a:p>
            <a:pPr marL="0" indent="0">
              <a:buNone/>
            </a:pPr>
            <a:endParaRPr lang="fr-FR" dirty="0"/>
          </a:p>
        </p:txBody>
      </p:sp>
    </p:spTree>
    <p:extLst>
      <p:ext uri="{BB962C8B-B14F-4D97-AF65-F5344CB8AC3E}">
        <p14:creationId xmlns:p14="http://schemas.microsoft.com/office/powerpoint/2010/main" val="17297224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575153"/>
          </a:xfrm>
        </p:spPr>
        <p:txBody>
          <a:bodyPr>
            <a:noAutofit/>
          </a:bodyPr>
          <a:lstStyle/>
          <a:p>
            <a:r>
              <a:rPr lang="en-US" sz="3600" b="1" dirty="0" err="1" smtClean="0"/>
              <a:t>Résultats</a:t>
            </a:r>
            <a:endParaRPr lang="en-US" sz="3600" b="1" dirty="0"/>
          </a:p>
        </p:txBody>
      </p:sp>
      <p:sp>
        <p:nvSpPr>
          <p:cNvPr id="3" name="Espace réservé du contenu 2"/>
          <p:cNvSpPr>
            <a:spLocks noGrp="1"/>
          </p:cNvSpPr>
          <p:nvPr>
            <p:ph idx="1"/>
          </p:nvPr>
        </p:nvSpPr>
        <p:spPr>
          <a:xfrm>
            <a:off x="721216" y="1193603"/>
            <a:ext cx="11092719" cy="5450361"/>
          </a:xfrm>
        </p:spPr>
        <p:txBody>
          <a:bodyPr>
            <a:normAutofit fontScale="85000" lnSpcReduction="20000"/>
          </a:bodyPr>
          <a:lstStyle/>
          <a:p>
            <a:pPr marL="0" indent="0" algn="just">
              <a:buNone/>
            </a:pPr>
            <a:r>
              <a:rPr lang="fr-FR" sz="2600" b="1" dirty="0" smtClean="0"/>
              <a:t>b)  Les récentes cyclones</a:t>
            </a:r>
            <a:r>
              <a:rPr lang="fr-FR" sz="2600" dirty="0" smtClean="0"/>
              <a:t>:</a:t>
            </a:r>
          </a:p>
          <a:p>
            <a:pPr algn="just">
              <a:buFont typeface="Wingdings" panose="05000000000000000000" pitchFamily="2" charset="2"/>
              <a:buChar char="Ø"/>
            </a:pPr>
            <a:endParaRPr lang="fr-FR" dirty="0" smtClean="0"/>
          </a:p>
          <a:p>
            <a:pPr algn="just">
              <a:spcAft>
                <a:spcPts val="600"/>
              </a:spcAft>
              <a:buFont typeface="Wingdings" panose="05000000000000000000" pitchFamily="2" charset="2"/>
              <a:buChar char="Ø"/>
            </a:pPr>
            <a:r>
              <a:rPr lang="fr-FR" dirty="0" smtClean="0"/>
              <a:t>Une misère qui s’est installée avec l’arrivée des cyclones:</a:t>
            </a:r>
          </a:p>
          <a:p>
            <a:pPr algn="just">
              <a:spcAft>
                <a:spcPts val="600"/>
              </a:spcAft>
              <a:buFontTx/>
              <a:buChar char="-"/>
            </a:pPr>
            <a:r>
              <a:rPr lang="fr-FR" dirty="0" smtClean="0"/>
              <a:t>la chute de fruits : complément alimentaire et source de revenu (Jacques, fruits à pain, prunes de Cythère, oranges, bananes); </a:t>
            </a:r>
          </a:p>
          <a:p>
            <a:pPr algn="just">
              <a:spcAft>
                <a:spcPts val="600"/>
              </a:spcAft>
              <a:buFontTx/>
              <a:buChar char="-"/>
            </a:pPr>
            <a:r>
              <a:rPr lang="fr-FR" dirty="0"/>
              <a:t>le déracinement estimés à  90</a:t>
            </a:r>
            <a:r>
              <a:rPr lang="fr-FR" dirty="0" smtClean="0"/>
              <a:t>% des arbres fruitiers et des produits de rente (caféiers, girofliers , litchis, </a:t>
            </a:r>
            <a:r>
              <a:rPr lang="fr-FR" dirty="0" err="1" smtClean="0"/>
              <a:t>etc</a:t>
            </a:r>
            <a:r>
              <a:rPr lang="fr-FR" dirty="0" smtClean="0"/>
              <a:t>) : </a:t>
            </a:r>
            <a:r>
              <a:rPr lang="fr-FR" b="1" i="1" dirty="0" smtClean="0"/>
              <a:t>pas de sources de revenu </a:t>
            </a:r>
            <a:r>
              <a:rPr lang="fr-FR" dirty="0" smtClean="0"/>
              <a:t>issus de ces récoltes sur le court et moyen terme (Ex: un giroflier fructifie vers la 5</a:t>
            </a:r>
            <a:r>
              <a:rPr lang="fr-FR" baseline="30000" dirty="0" smtClean="0"/>
              <a:t>ème</a:t>
            </a:r>
            <a:r>
              <a:rPr lang="fr-FR" dirty="0" smtClean="0"/>
              <a:t> année).</a:t>
            </a:r>
          </a:p>
          <a:p>
            <a:pPr algn="just">
              <a:spcAft>
                <a:spcPts val="600"/>
              </a:spcAft>
              <a:buFontTx/>
              <a:buChar char="-"/>
            </a:pPr>
            <a:r>
              <a:rPr lang="fr-FR" dirty="0" smtClean="0"/>
              <a:t>Des cultures vivrières emportées par les inondations/crues: riz semés en janvier , les maniocs et  légumes.</a:t>
            </a:r>
          </a:p>
          <a:p>
            <a:pPr marL="0" indent="0" algn="just">
              <a:spcAft>
                <a:spcPts val="600"/>
              </a:spcAft>
              <a:buNone/>
            </a:pPr>
            <a:r>
              <a:rPr lang="fr-FR" dirty="0"/>
              <a:t>	</a:t>
            </a:r>
            <a:r>
              <a:rPr lang="fr-FR" dirty="0" smtClean="0"/>
              <a:t>→ </a:t>
            </a:r>
            <a:r>
              <a:rPr lang="fr-FR" b="1" dirty="0"/>
              <a:t>Une </a:t>
            </a:r>
            <a:r>
              <a:rPr lang="fr-FR" b="1" dirty="0" smtClean="0"/>
              <a:t>aggravation de la situation d’insécurité alimentaire</a:t>
            </a:r>
            <a:r>
              <a:rPr lang="fr-FR" dirty="0" smtClean="0"/>
              <a:t>: aucune culture vivrière disponible dans les champs, hausse de prix sur le marché, absence de fruits pour compléter l’alimentation.</a:t>
            </a:r>
          </a:p>
          <a:p>
            <a:pPr marL="0" indent="0" algn="just">
              <a:spcAft>
                <a:spcPts val="600"/>
              </a:spcAft>
              <a:buNone/>
            </a:pPr>
            <a:r>
              <a:rPr lang="fr-FR" dirty="0" smtClean="0">
                <a:sym typeface="Wingdings" panose="05000000000000000000" pitchFamily="2" charset="2"/>
              </a:rPr>
              <a:t> </a:t>
            </a:r>
            <a:r>
              <a:rPr lang="fr-FR" b="1" dirty="0" smtClean="0"/>
              <a:t>substitution</a:t>
            </a:r>
            <a:r>
              <a:rPr lang="fr-FR" dirty="0" smtClean="0"/>
              <a:t> de l’alimentation de base par des tubercules dangereuses pour la santé (</a:t>
            </a:r>
            <a:r>
              <a:rPr lang="fr-FR" dirty="0" err="1" smtClean="0"/>
              <a:t>raingirotra</a:t>
            </a:r>
            <a:r>
              <a:rPr lang="fr-FR" dirty="0" smtClean="0"/>
              <a:t> et </a:t>
            </a:r>
            <a:r>
              <a:rPr lang="fr-FR" dirty="0" err="1" smtClean="0"/>
              <a:t>viha</a:t>
            </a:r>
            <a:r>
              <a:rPr lang="fr-FR" dirty="0" smtClean="0"/>
              <a:t>).</a:t>
            </a:r>
          </a:p>
          <a:p>
            <a:pPr>
              <a:buFontTx/>
              <a:buChar char="-"/>
            </a:pPr>
            <a:endParaRPr lang="fr-FR" dirty="0" smtClean="0"/>
          </a:p>
          <a:p>
            <a:pPr marL="0" indent="0">
              <a:buNone/>
            </a:pPr>
            <a:endParaRPr lang="fr-FR" dirty="0"/>
          </a:p>
        </p:txBody>
      </p:sp>
    </p:spTree>
    <p:extLst>
      <p:ext uri="{BB962C8B-B14F-4D97-AF65-F5344CB8AC3E}">
        <p14:creationId xmlns:p14="http://schemas.microsoft.com/office/powerpoint/2010/main" val="42695711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3683" y="365126"/>
            <a:ext cx="11000117" cy="566527"/>
          </a:xfrm>
        </p:spPr>
        <p:txBody>
          <a:bodyPr>
            <a:noAutofit/>
          </a:bodyPr>
          <a:lstStyle/>
          <a:p>
            <a:r>
              <a:rPr lang="en-US" sz="3600" b="1" dirty="0" err="1" smtClean="0"/>
              <a:t>Résultats</a:t>
            </a:r>
            <a:endParaRPr lang="en-US" sz="3600" b="1" dirty="0"/>
          </a:p>
        </p:txBody>
      </p:sp>
      <p:sp>
        <p:nvSpPr>
          <p:cNvPr id="3" name="Espace réservé du contenu 2"/>
          <p:cNvSpPr>
            <a:spLocks noGrp="1"/>
          </p:cNvSpPr>
          <p:nvPr>
            <p:ph idx="1"/>
          </p:nvPr>
        </p:nvSpPr>
        <p:spPr>
          <a:xfrm>
            <a:off x="293298" y="1052422"/>
            <a:ext cx="11628408" cy="5633049"/>
          </a:xfrm>
        </p:spPr>
        <p:txBody>
          <a:bodyPr>
            <a:normAutofit fontScale="92500" lnSpcReduction="20000"/>
          </a:bodyPr>
          <a:lstStyle/>
          <a:p>
            <a:r>
              <a:rPr lang="fr-FR" sz="3000" b="1" dirty="0" smtClean="0"/>
              <a:t>Les stratégies d’adaptation (Anticipation):</a:t>
            </a:r>
          </a:p>
          <a:p>
            <a:pPr marL="0" indent="0">
              <a:buNone/>
            </a:pPr>
            <a:endParaRPr lang="fr-FR" sz="3000" b="1" dirty="0" smtClean="0"/>
          </a:p>
          <a:p>
            <a:pPr>
              <a:spcAft>
                <a:spcPts val="600"/>
              </a:spcAft>
              <a:buFont typeface="Wingdings" panose="05000000000000000000" pitchFamily="2" charset="2"/>
              <a:buChar char="Ø"/>
            </a:pPr>
            <a:r>
              <a:rPr lang="fr-FR" sz="2600" dirty="0" smtClean="0"/>
              <a:t> Un début d’anticipation du CC dans les activités agricoles (au-delà des différentes perceptions des origines CC, l’ampleur des impacts est </a:t>
            </a:r>
            <a:r>
              <a:rPr lang="fr-FR" sz="2600" dirty="0" smtClean="0"/>
              <a:t>réelle) </a:t>
            </a:r>
            <a:r>
              <a:rPr lang="fr-FR" sz="2600" dirty="0" smtClean="0"/>
              <a:t>mais </a:t>
            </a:r>
            <a:r>
              <a:rPr lang="fr-FR" sz="2600" b="1" dirty="0" smtClean="0"/>
              <a:t>efficacité limitée </a:t>
            </a:r>
            <a:r>
              <a:rPr lang="fr-FR" sz="2600" dirty="0" smtClean="0"/>
              <a:t>des stratégies mises en œuvre:</a:t>
            </a:r>
            <a:endParaRPr lang="fr-FR" sz="2600" dirty="0" smtClean="0"/>
          </a:p>
          <a:p>
            <a:pPr>
              <a:spcAft>
                <a:spcPts val="600"/>
              </a:spcAft>
              <a:buFontTx/>
              <a:buChar char="-"/>
            </a:pPr>
            <a:r>
              <a:rPr lang="fr-FR" sz="2600" dirty="0" smtClean="0"/>
              <a:t>La commune dispose de barrages et de canaux d’irrigation mais </a:t>
            </a:r>
            <a:r>
              <a:rPr lang="fr-FR" sz="2600" dirty="0" smtClean="0"/>
              <a:t>efficacité limitée</a:t>
            </a:r>
            <a:r>
              <a:rPr lang="fr-FR" sz="2600" dirty="0" smtClean="0"/>
              <a:t> </a:t>
            </a:r>
            <a:r>
              <a:rPr lang="fr-FR" sz="2600" dirty="0" smtClean="0"/>
              <a:t>car </a:t>
            </a:r>
            <a:r>
              <a:rPr lang="fr-FR" sz="2600" b="1" dirty="0" smtClean="0"/>
              <a:t>sources d’eau en surfaces asséchées.</a:t>
            </a:r>
            <a:r>
              <a:rPr lang="fr-FR" sz="2600" dirty="0" smtClean="0"/>
              <a:t> </a:t>
            </a:r>
          </a:p>
          <a:p>
            <a:pPr marL="0" indent="0">
              <a:spcAft>
                <a:spcPts val="600"/>
              </a:spcAft>
              <a:buNone/>
            </a:pPr>
            <a:r>
              <a:rPr lang="fr-FR" sz="2600" dirty="0" smtClean="0">
                <a:sym typeface="Wingdings" panose="05000000000000000000" pitchFamily="2" charset="2"/>
              </a:rPr>
              <a:t>	 </a:t>
            </a:r>
            <a:r>
              <a:rPr lang="fr-FR" sz="2600" dirty="0" smtClean="0"/>
              <a:t> </a:t>
            </a:r>
            <a:r>
              <a:rPr lang="fr-FR" sz="2600" dirty="0" smtClean="0"/>
              <a:t>Solution (selon eux) : </a:t>
            </a:r>
            <a:r>
              <a:rPr lang="fr-FR" sz="2600" dirty="0" smtClean="0"/>
              <a:t>mise en place d’une station de pompage d’eau (une </a:t>
            </a:r>
            <a:r>
              <a:rPr lang="fr-FR" sz="2600" dirty="0"/>
              <a:t>e</a:t>
            </a:r>
            <a:r>
              <a:rPr lang="fr-FR" sz="2600" dirty="0" smtClean="0"/>
              <a:t>xploitation des eaux en profondeur) .</a:t>
            </a:r>
          </a:p>
          <a:p>
            <a:pPr>
              <a:spcAft>
                <a:spcPts val="600"/>
              </a:spcAft>
              <a:buFontTx/>
              <a:buChar char="-"/>
            </a:pPr>
            <a:r>
              <a:rPr lang="fr-FR" sz="2600" dirty="0" smtClean="0"/>
              <a:t>Utilisation de semences améliorées (riz X265, récolté au bout de 3 mois si 6 mois pour les semences traditionnelles), mais </a:t>
            </a:r>
            <a:r>
              <a:rPr lang="fr-FR" sz="2600" b="1" dirty="0" smtClean="0"/>
              <a:t>peu de ménages y ont accès </a:t>
            </a:r>
            <a:r>
              <a:rPr lang="fr-FR" sz="2600" dirty="0" smtClean="0"/>
              <a:t>et </a:t>
            </a:r>
            <a:r>
              <a:rPr lang="fr-FR" sz="2600" b="1" dirty="0" smtClean="0"/>
              <a:t>cultures conditionnées à une bonne précipitation</a:t>
            </a:r>
            <a:r>
              <a:rPr lang="fr-FR" sz="2600" dirty="0" smtClean="0"/>
              <a:t>.</a:t>
            </a:r>
          </a:p>
          <a:p>
            <a:pPr>
              <a:spcAft>
                <a:spcPts val="600"/>
              </a:spcAft>
              <a:buFont typeface="Wingdings" panose="05000000000000000000" pitchFamily="2" charset="2"/>
              <a:buChar char="Ø"/>
            </a:pPr>
            <a:r>
              <a:rPr lang="fr-FR" sz="2600" dirty="0" smtClean="0"/>
              <a:t> Maintien du calendrier cultural pour les semis mais avec </a:t>
            </a:r>
            <a:r>
              <a:rPr lang="fr-FR" sz="2600" b="1" dirty="0" smtClean="0"/>
              <a:t>mise en place de cultures à cycle court : </a:t>
            </a:r>
            <a:r>
              <a:rPr lang="fr-FR" sz="2600" dirty="0" smtClean="0"/>
              <a:t>couvert par la période de pluie et nécessitant peu de précipitation ( brèdes et patates douces)</a:t>
            </a:r>
            <a:r>
              <a:rPr lang="fr-FR" sz="2600" b="1" dirty="0" smtClean="0"/>
              <a:t> .</a:t>
            </a:r>
          </a:p>
          <a:p>
            <a:pPr marL="0" indent="0">
              <a:spcAft>
                <a:spcPts val="600"/>
              </a:spcAft>
              <a:buNone/>
            </a:pPr>
            <a:endParaRPr lang="fr-FR" sz="2600" dirty="0" smtClean="0"/>
          </a:p>
          <a:p>
            <a:pPr marL="0" indent="0">
              <a:buNone/>
            </a:pPr>
            <a:endParaRPr lang="fr-FR" dirty="0" smtClean="0"/>
          </a:p>
          <a:p>
            <a:pPr marL="0" indent="0">
              <a:buNone/>
            </a:pPr>
            <a:endParaRPr lang="fr-FR" dirty="0" smtClean="0"/>
          </a:p>
          <a:p>
            <a:pPr>
              <a:buFont typeface="Wingdings" panose="05000000000000000000" pitchFamily="2" charset="2"/>
              <a:buChar char="Ø"/>
            </a:pPr>
            <a:endParaRPr lang="fr-FR" dirty="0"/>
          </a:p>
        </p:txBody>
      </p:sp>
    </p:spTree>
    <p:extLst>
      <p:ext uri="{BB962C8B-B14F-4D97-AF65-F5344CB8AC3E}">
        <p14:creationId xmlns:p14="http://schemas.microsoft.com/office/powerpoint/2010/main" val="12135499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3683" y="365126"/>
            <a:ext cx="11000117" cy="566527"/>
          </a:xfrm>
        </p:spPr>
        <p:txBody>
          <a:bodyPr>
            <a:noAutofit/>
          </a:bodyPr>
          <a:lstStyle/>
          <a:p>
            <a:r>
              <a:rPr lang="en-US" sz="3600" b="1" dirty="0" err="1" smtClean="0"/>
              <a:t>Résultats</a:t>
            </a:r>
            <a:endParaRPr lang="en-US" sz="3600" b="1" dirty="0"/>
          </a:p>
        </p:txBody>
      </p:sp>
      <p:sp>
        <p:nvSpPr>
          <p:cNvPr id="3" name="Espace réservé du contenu 2"/>
          <p:cNvSpPr>
            <a:spLocks noGrp="1"/>
          </p:cNvSpPr>
          <p:nvPr>
            <p:ph idx="1"/>
          </p:nvPr>
        </p:nvSpPr>
        <p:spPr>
          <a:xfrm>
            <a:off x="293298" y="1052422"/>
            <a:ext cx="11628408" cy="5633049"/>
          </a:xfrm>
        </p:spPr>
        <p:txBody>
          <a:bodyPr>
            <a:normAutofit/>
          </a:bodyPr>
          <a:lstStyle/>
          <a:p>
            <a:r>
              <a:rPr lang="fr-FR" sz="3000" b="1" dirty="0" smtClean="0"/>
              <a:t>Les stratégies d’adaptation (Anticipation):</a:t>
            </a:r>
          </a:p>
          <a:p>
            <a:endParaRPr lang="fr-FR" sz="3000" b="1" dirty="0" smtClean="0"/>
          </a:p>
          <a:p>
            <a:pPr>
              <a:buFont typeface="Wingdings" panose="05000000000000000000" pitchFamily="2" charset="2"/>
              <a:buChar char="Ø"/>
            </a:pPr>
            <a:r>
              <a:rPr lang="fr-FR" sz="2200" dirty="0">
                <a:solidFill>
                  <a:prstClr val="black"/>
                </a:solidFill>
              </a:rPr>
              <a:t> </a:t>
            </a:r>
            <a:r>
              <a:rPr lang="fr-FR" sz="2400" dirty="0">
                <a:solidFill>
                  <a:prstClr val="black"/>
                </a:solidFill>
              </a:rPr>
              <a:t>Période de pluie imprévisible donc calendrier de semis retenu mais </a:t>
            </a:r>
            <a:r>
              <a:rPr lang="fr-FR" sz="2400" b="1" dirty="0">
                <a:solidFill>
                  <a:prstClr val="black"/>
                </a:solidFill>
              </a:rPr>
              <a:t>repiquage et plantation déplacés</a:t>
            </a:r>
            <a:r>
              <a:rPr lang="fr-FR" sz="2400" dirty="0">
                <a:solidFill>
                  <a:prstClr val="black"/>
                </a:solidFill>
              </a:rPr>
              <a:t> à l’arrivée de la pluie </a:t>
            </a:r>
            <a:endParaRPr lang="fr-FR" sz="2400" b="1" dirty="0" smtClean="0"/>
          </a:p>
          <a:p>
            <a:pPr>
              <a:spcAft>
                <a:spcPts val="600"/>
              </a:spcAft>
              <a:buFont typeface="Wingdings" panose="05000000000000000000" pitchFamily="2" charset="2"/>
              <a:buChar char="Ø"/>
            </a:pPr>
            <a:r>
              <a:rPr lang="fr-FR" sz="2400" dirty="0" smtClean="0"/>
              <a:t>Déplacement des </a:t>
            </a:r>
            <a:r>
              <a:rPr lang="fr-FR" sz="2400" b="1" dirty="0" smtClean="0"/>
              <a:t>cultures en colline</a:t>
            </a:r>
            <a:r>
              <a:rPr lang="fr-FR" sz="2400" dirty="0" smtClean="0"/>
              <a:t>, pour pallier à l’inondation des rizières (cas des cyclones)</a:t>
            </a:r>
          </a:p>
          <a:p>
            <a:pPr>
              <a:spcAft>
                <a:spcPts val="600"/>
              </a:spcAft>
              <a:buFont typeface="Wingdings" panose="05000000000000000000" pitchFamily="2" charset="2"/>
              <a:buChar char="Ø"/>
            </a:pPr>
            <a:r>
              <a:rPr lang="fr-FR" sz="2400" dirty="0" smtClean="0"/>
              <a:t>Recherche de nouvelles terres agricoles ( jugées plus fertiles ) par </a:t>
            </a:r>
            <a:r>
              <a:rPr lang="fr-FR" sz="2400" b="1" dirty="0" smtClean="0"/>
              <a:t>défrichement</a:t>
            </a:r>
            <a:r>
              <a:rPr lang="fr-FR" sz="2400" dirty="0" smtClean="0"/>
              <a:t> : les terres agricoles actuelles sont infertiles et nécessitent des engrais (3 sacs de cendres pour 5 ares de rizières).</a:t>
            </a:r>
          </a:p>
          <a:p>
            <a:pPr>
              <a:spcAft>
                <a:spcPts val="600"/>
              </a:spcAft>
              <a:buFont typeface="Wingdings" panose="05000000000000000000" pitchFamily="2" charset="2"/>
              <a:buChar char="Ø"/>
            </a:pPr>
            <a:r>
              <a:rPr lang="fr-FR" sz="2400" dirty="0"/>
              <a:t>Diversification de cultures vivrières: maïs, haricots et pommes de terres</a:t>
            </a:r>
          </a:p>
          <a:p>
            <a:pPr marL="0" indent="0">
              <a:spcAft>
                <a:spcPts val="600"/>
              </a:spcAft>
              <a:buNone/>
            </a:pPr>
            <a:endParaRPr lang="fr-FR" sz="2400" dirty="0" smtClean="0"/>
          </a:p>
          <a:p>
            <a:pPr marL="0" indent="0">
              <a:buNone/>
            </a:pPr>
            <a:endParaRPr lang="fr-FR" dirty="0" smtClean="0"/>
          </a:p>
          <a:p>
            <a:pPr marL="0" indent="0">
              <a:buNone/>
            </a:pPr>
            <a:endParaRPr lang="fr-FR" dirty="0" smtClean="0"/>
          </a:p>
          <a:p>
            <a:pPr>
              <a:buFont typeface="Wingdings" panose="05000000000000000000" pitchFamily="2" charset="2"/>
              <a:buChar char="Ø"/>
            </a:pPr>
            <a:endParaRPr lang="fr-FR" dirty="0"/>
          </a:p>
        </p:txBody>
      </p:sp>
    </p:spTree>
    <p:extLst>
      <p:ext uri="{BB962C8B-B14F-4D97-AF65-F5344CB8AC3E}">
        <p14:creationId xmlns:p14="http://schemas.microsoft.com/office/powerpoint/2010/main" val="28923580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6045" y="232913"/>
            <a:ext cx="11077755" cy="646981"/>
          </a:xfrm>
        </p:spPr>
        <p:txBody>
          <a:bodyPr>
            <a:normAutofit/>
          </a:bodyPr>
          <a:lstStyle/>
          <a:p>
            <a:r>
              <a:rPr lang="en-US" sz="3600" b="1" dirty="0" err="1" smtClean="0"/>
              <a:t>Résultats</a:t>
            </a:r>
            <a:endParaRPr lang="en-US" sz="3600" b="1" dirty="0"/>
          </a:p>
        </p:txBody>
      </p:sp>
      <p:sp>
        <p:nvSpPr>
          <p:cNvPr id="3" name="Espace réservé du contenu 2"/>
          <p:cNvSpPr>
            <a:spLocks noGrp="1"/>
          </p:cNvSpPr>
          <p:nvPr>
            <p:ph idx="1"/>
          </p:nvPr>
        </p:nvSpPr>
        <p:spPr>
          <a:xfrm>
            <a:off x="189781" y="879894"/>
            <a:ext cx="11645661" cy="5693434"/>
          </a:xfrm>
        </p:spPr>
        <p:txBody>
          <a:bodyPr>
            <a:normAutofit/>
          </a:bodyPr>
          <a:lstStyle/>
          <a:p>
            <a:r>
              <a:rPr lang="fr-FR" b="1" dirty="0" smtClean="0"/>
              <a:t>Les stratégies d’adaptation (Recherche de sources de revenu rapide):</a:t>
            </a:r>
          </a:p>
          <a:p>
            <a:pPr>
              <a:buFont typeface="Wingdings" panose="05000000000000000000" pitchFamily="2" charset="2"/>
              <a:buChar char="Ø"/>
            </a:pPr>
            <a:r>
              <a:rPr lang="fr-FR" sz="2400" dirty="0" smtClean="0"/>
              <a:t>Durant les périodes prolongées de chocs , les activités d’appoint sont </a:t>
            </a:r>
            <a:r>
              <a:rPr lang="fr-FR" sz="2400" b="1" dirty="0" smtClean="0"/>
              <a:t>intensifiées</a:t>
            </a:r>
            <a:r>
              <a:rPr lang="fr-FR" sz="2400" dirty="0" smtClean="0"/>
              <a:t> et contribuent à la dégradation des ressources</a:t>
            </a:r>
            <a:r>
              <a:rPr lang="fr-FR" sz="2400" dirty="0" smtClean="0"/>
              <a:t>:</a:t>
            </a:r>
          </a:p>
          <a:p>
            <a:pPr marL="0" indent="0">
              <a:buNone/>
            </a:pPr>
            <a:endParaRPr lang="fr-FR" sz="2400" dirty="0" smtClean="0"/>
          </a:p>
          <a:p>
            <a:pPr>
              <a:buFontTx/>
              <a:buChar char="-"/>
            </a:pPr>
            <a:r>
              <a:rPr lang="fr-FR" sz="2400" dirty="0" smtClean="0"/>
              <a:t>Baisse du niveau de la rivière en période de sécheresse, donc </a:t>
            </a:r>
            <a:r>
              <a:rPr lang="fr-FR" sz="2400" b="1" dirty="0" smtClean="0"/>
              <a:t>surexploitation de  la pêche;</a:t>
            </a:r>
          </a:p>
          <a:p>
            <a:pPr>
              <a:buFontTx/>
              <a:buChar char="-"/>
            </a:pPr>
            <a:r>
              <a:rPr lang="fr-FR" sz="2400" b="1" dirty="0" smtClean="0"/>
              <a:t>Cueillette de </a:t>
            </a:r>
            <a:r>
              <a:rPr lang="fr-FR" sz="2400" b="1" dirty="0" err="1" smtClean="0"/>
              <a:t>centella</a:t>
            </a:r>
            <a:r>
              <a:rPr lang="fr-FR" sz="2400" b="1" dirty="0" smtClean="0"/>
              <a:t> </a:t>
            </a:r>
            <a:r>
              <a:rPr lang="fr-FR" sz="2400" dirty="0" smtClean="0"/>
              <a:t>à quelques km de la commune (autant par les hommes que par les femmes);</a:t>
            </a:r>
          </a:p>
          <a:p>
            <a:pPr>
              <a:buFontTx/>
              <a:buChar char="-"/>
            </a:pPr>
            <a:r>
              <a:rPr lang="fr-FR" sz="2400" b="1" dirty="0" smtClean="0"/>
              <a:t>Vente d’écorce de cannellier</a:t>
            </a:r>
            <a:r>
              <a:rPr lang="fr-FR" sz="2400" dirty="0"/>
              <a:t>;</a:t>
            </a:r>
            <a:endParaRPr lang="fr-FR" sz="2400" dirty="0" smtClean="0"/>
          </a:p>
          <a:p>
            <a:pPr>
              <a:buFontTx/>
              <a:buChar char="-"/>
            </a:pPr>
            <a:r>
              <a:rPr lang="fr-FR" sz="2400" dirty="0" smtClean="0"/>
              <a:t>Et surtout, la </a:t>
            </a:r>
            <a:r>
              <a:rPr lang="fr-FR" sz="2400" b="1" dirty="0" smtClean="0"/>
              <a:t>fabrication de charbon de bois </a:t>
            </a:r>
            <a:endParaRPr lang="fr-FR" sz="2400" b="1" dirty="0" smtClean="0"/>
          </a:p>
          <a:p>
            <a:pPr marL="0" indent="0">
              <a:buNone/>
            </a:pPr>
            <a:endParaRPr lang="fr-FR" sz="2400" b="1" dirty="0" smtClean="0"/>
          </a:p>
          <a:p>
            <a:pPr marL="0" indent="0">
              <a:buNone/>
            </a:pPr>
            <a:r>
              <a:rPr lang="fr-FR" sz="2400" b="1" dirty="0" smtClean="0"/>
              <a:t>→</a:t>
            </a:r>
            <a:r>
              <a:rPr lang="fr-FR" sz="2400" dirty="0" smtClean="0"/>
              <a:t> Avec la concurrence, le revenu issu de ces activités est faible et ne permet pas d’assurer la nourriture journalière des ménages (impacts sur les conditions de vie).</a:t>
            </a:r>
          </a:p>
          <a:p>
            <a:pPr marL="0" indent="0">
              <a:buNone/>
            </a:pPr>
            <a:endParaRPr lang="fr-FR" dirty="0"/>
          </a:p>
        </p:txBody>
      </p:sp>
    </p:spTree>
    <p:extLst>
      <p:ext uri="{BB962C8B-B14F-4D97-AF65-F5344CB8AC3E}">
        <p14:creationId xmlns:p14="http://schemas.microsoft.com/office/powerpoint/2010/main" val="14233812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8189" y="261609"/>
            <a:ext cx="10515600" cy="540648"/>
          </a:xfrm>
        </p:spPr>
        <p:txBody>
          <a:bodyPr>
            <a:noAutofit/>
          </a:bodyPr>
          <a:lstStyle/>
          <a:p>
            <a:r>
              <a:rPr lang="en-US" sz="3600" b="1" dirty="0" err="1" smtClean="0"/>
              <a:t>Résultats</a:t>
            </a:r>
            <a:endParaRPr lang="en-US" sz="3600" b="1" dirty="0"/>
          </a:p>
        </p:txBody>
      </p:sp>
      <p:sp>
        <p:nvSpPr>
          <p:cNvPr id="3" name="Espace réservé du contenu 2"/>
          <p:cNvSpPr>
            <a:spLocks noGrp="1"/>
          </p:cNvSpPr>
          <p:nvPr>
            <p:ph idx="1"/>
          </p:nvPr>
        </p:nvSpPr>
        <p:spPr>
          <a:xfrm>
            <a:off x="388189" y="897146"/>
            <a:ext cx="11533517" cy="5400135"/>
          </a:xfrm>
        </p:spPr>
        <p:txBody>
          <a:bodyPr>
            <a:normAutofit fontScale="92500" lnSpcReduction="20000"/>
          </a:bodyPr>
          <a:lstStyle/>
          <a:p>
            <a:pPr>
              <a:buFont typeface="Wingdings" panose="05000000000000000000" pitchFamily="2" charset="2"/>
              <a:buChar char="Ø"/>
            </a:pPr>
            <a:r>
              <a:rPr lang="fr-FR" dirty="0" smtClean="0"/>
              <a:t> Les autres stratégies d’adaptation </a:t>
            </a:r>
            <a:r>
              <a:rPr lang="fr-FR" dirty="0" smtClean="0"/>
              <a:t>:</a:t>
            </a:r>
          </a:p>
          <a:p>
            <a:pPr marL="0" indent="0">
              <a:buNone/>
            </a:pPr>
            <a:endParaRPr lang="fr-FR" dirty="0" smtClean="0"/>
          </a:p>
          <a:p>
            <a:pPr algn="just">
              <a:spcAft>
                <a:spcPts val="600"/>
              </a:spcAft>
              <a:buFontTx/>
              <a:buChar char="-"/>
            </a:pPr>
            <a:r>
              <a:rPr lang="fr-FR" b="1" dirty="0" smtClean="0"/>
              <a:t>Décapitalisation</a:t>
            </a:r>
            <a:r>
              <a:rPr lang="fr-FR" dirty="0" smtClean="0"/>
              <a:t> : crédit mais si n’ayant pas accès:  vente de volailles, puis de bétails, ensuite de terre;</a:t>
            </a:r>
          </a:p>
          <a:p>
            <a:pPr algn="just">
              <a:spcAft>
                <a:spcPts val="600"/>
              </a:spcAft>
              <a:buFontTx/>
              <a:buChar char="-"/>
            </a:pPr>
            <a:r>
              <a:rPr lang="fr-FR" b="1" dirty="0" smtClean="0"/>
              <a:t>Diversification de sources de revenu</a:t>
            </a:r>
            <a:r>
              <a:rPr lang="fr-FR" dirty="0" smtClean="0"/>
              <a:t>: vannerie par les femmes (mais revenu faible), activités salariales (salariat agricole, docker, auprès de ménages  aisés), migration temporaire de travail pour les hommes (allant de 10%  en période de sécheresse à 20% en période post cyclone);</a:t>
            </a:r>
          </a:p>
          <a:p>
            <a:pPr algn="just">
              <a:spcAft>
                <a:spcPts val="600"/>
              </a:spcAft>
              <a:buFontTx/>
              <a:buChar char="-"/>
            </a:pPr>
            <a:r>
              <a:rPr lang="fr-FR" b="1" dirty="0" smtClean="0"/>
              <a:t>Commerce ambulante  </a:t>
            </a:r>
            <a:r>
              <a:rPr lang="fr-FR" dirty="0" smtClean="0"/>
              <a:t>(beignets, gargote, produits de première nécessité) a bien marché au début de la sécheresse, mais avec la diminution de revenu des ménages, les ventes en baisse et commerce non rentable.</a:t>
            </a:r>
          </a:p>
          <a:p>
            <a:pPr marL="0" indent="0" algn="just">
              <a:spcAft>
                <a:spcPts val="600"/>
              </a:spcAft>
              <a:buNone/>
            </a:pPr>
            <a:endParaRPr lang="fr-FR" dirty="0" smtClean="0"/>
          </a:p>
          <a:p>
            <a:pPr marL="0" indent="0" algn="just">
              <a:spcAft>
                <a:spcPts val="600"/>
              </a:spcAft>
              <a:buNone/>
            </a:pPr>
            <a:r>
              <a:rPr lang="fr-FR" dirty="0" smtClean="0"/>
              <a:t>→ </a:t>
            </a:r>
            <a:r>
              <a:rPr lang="fr-FR" dirty="0" smtClean="0"/>
              <a:t>Dégradation du niveau de vie dans la communauté, une pauvreté profonde s’est installée: 3 années de bonnes récoltes pour s’en sortir (selon les paysans).</a:t>
            </a:r>
          </a:p>
          <a:p>
            <a:pPr marL="0" indent="0">
              <a:buNone/>
            </a:pPr>
            <a:endParaRPr lang="fr-FR" dirty="0"/>
          </a:p>
        </p:txBody>
      </p:sp>
    </p:spTree>
    <p:extLst>
      <p:ext uri="{BB962C8B-B14F-4D97-AF65-F5344CB8AC3E}">
        <p14:creationId xmlns:p14="http://schemas.microsoft.com/office/powerpoint/2010/main" val="40527633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5725" y="252982"/>
            <a:ext cx="10515600" cy="739055"/>
          </a:xfrm>
        </p:spPr>
        <p:txBody>
          <a:bodyPr>
            <a:normAutofit/>
          </a:bodyPr>
          <a:lstStyle/>
          <a:p>
            <a:r>
              <a:rPr lang="en-US" sz="3600" b="1" dirty="0" err="1" smtClean="0"/>
              <a:t>Résultats</a:t>
            </a:r>
            <a:endParaRPr lang="en-US" sz="3600" b="1" dirty="0"/>
          </a:p>
        </p:txBody>
      </p:sp>
      <p:sp>
        <p:nvSpPr>
          <p:cNvPr id="3" name="Espace réservé du contenu 2"/>
          <p:cNvSpPr>
            <a:spLocks noGrp="1"/>
          </p:cNvSpPr>
          <p:nvPr>
            <p:ph idx="1"/>
          </p:nvPr>
        </p:nvSpPr>
        <p:spPr>
          <a:xfrm>
            <a:off x="450761" y="1414731"/>
            <a:ext cx="11256136" cy="4762231"/>
          </a:xfrm>
        </p:spPr>
        <p:txBody>
          <a:bodyPr>
            <a:normAutofit/>
          </a:bodyPr>
          <a:lstStyle/>
          <a:p>
            <a:pPr marL="0" indent="0">
              <a:buNone/>
            </a:pPr>
            <a:r>
              <a:rPr lang="fr-FR" b="1" dirty="0" smtClean="0"/>
              <a:t>Perspectives: </a:t>
            </a:r>
          </a:p>
          <a:p>
            <a:pPr algn="just">
              <a:buFont typeface="Wingdings" panose="05000000000000000000" pitchFamily="2" charset="2"/>
              <a:buChar char="Ø"/>
            </a:pPr>
            <a:r>
              <a:rPr lang="fr-FR" dirty="0" smtClean="0"/>
              <a:t>Mais de bonnes perspectives d’avenir dans l’agriculture avec </a:t>
            </a:r>
            <a:r>
              <a:rPr lang="fr-FR" dirty="0"/>
              <a:t>:</a:t>
            </a:r>
            <a:endParaRPr lang="fr-FR" dirty="0" smtClean="0"/>
          </a:p>
          <a:p>
            <a:pPr lvl="1" algn="just">
              <a:buFont typeface="Wingdings" panose="05000000000000000000" pitchFamily="2" charset="2"/>
              <a:buChar char="ü"/>
            </a:pPr>
            <a:r>
              <a:rPr lang="fr-FR" dirty="0" smtClean="0"/>
              <a:t>une aide extérieure (gouvernement et ONG):</a:t>
            </a:r>
          </a:p>
          <a:p>
            <a:pPr lvl="2" algn="just">
              <a:buFontTx/>
              <a:buChar char="-"/>
            </a:pPr>
            <a:r>
              <a:rPr lang="fr-FR" dirty="0" smtClean="0"/>
              <a:t>Prise de conscience que les </a:t>
            </a:r>
            <a:r>
              <a:rPr lang="fr-FR" b="1" dirty="0" smtClean="0"/>
              <a:t>techniques agricoles ancestrales ne sont plus adaptées</a:t>
            </a:r>
            <a:r>
              <a:rPr lang="fr-FR" dirty="0" smtClean="0"/>
              <a:t>.</a:t>
            </a:r>
          </a:p>
          <a:p>
            <a:pPr lvl="2" algn="just">
              <a:buFontTx/>
              <a:buChar char="-"/>
            </a:pPr>
            <a:r>
              <a:rPr lang="fr-FR" dirty="0" smtClean="0"/>
              <a:t>Il faudrait </a:t>
            </a:r>
            <a:r>
              <a:rPr lang="fr-FR" b="1" dirty="0" smtClean="0"/>
              <a:t>passer par des semences améliorées</a:t>
            </a:r>
            <a:r>
              <a:rPr lang="fr-FR" dirty="0" smtClean="0"/>
              <a:t>, des </a:t>
            </a:r>
            <a:r>
              <a:rPr lang="fr-FR" b="1" dirty="0" smtClean="0"/>
              <a:t>formations</a:t>
            </a:r>
            <a:r>
              <a:rPr lang="fr-FR" dirty="0" smtClean="0"/>
              <a:t> sur des techniques agricoles modernes, </a:t>
            </a:r>
          </a:p>
          <a:p>
            <a:pPr lvl="2" algn="just">
              <a:buFontTx/>
              <a:buChar char="-"/>
            </a:pPr>
            <a:r>
              <a:rPr lang="fr-FR" b="1" dirty="0" smtClean="0"/>
              <a:t>Surtout</a:t>
            </a:r>
            <a:r>
              <a:rPr lang="fr-FR" dirty="0" smtClean="0"/>
              <a:t> une </a:t>
            </a:r>
            <a:r>
              <a:rPr lang="fr-FR" b="1" dirty="0" smtClean="0"/>
              <a:t>demande d’information sur les périodes de survenance des risques </a:t>
            </a:r>
            <a:r>
              <a:rPr lang="fr-FR" dirty="0" smtClean="0"/>
              <a:t>(y compris la sècheresse et non les cyclones uniquement) et les bons moments pour planter (climat et arrivée de la pluie).</a:t>
            </a:r>
          </a:p>
          <a:p>
            <a:pPr marL="914400" lvl="2" indent="0" algn="just">
              <a:buNone/>
            </a:pPr>
            <a:endParaRPr lang="fr-FR" dirty="0" smtClean="0"/>
          </a:p>
          <a:p>
            <a:pPr lvl="1" algn="just">
              <a:buFont typeface="Wingdings" panose="05000000000000000000" pitchFamily="2" charset="2"/>
              <a:buChar char="ü"/>
            </a:pPr>
            <a:r>
              <a:rPr lang="fr-FR" dirty="0"/>
              <a:t> </a:t>
            </a:r>
            <a:r>
              <a:rPr lang="fr-FR" dirty="0" smtClean="0"/>
              <a:t>l’</a:t>
            </a:r>
            <a:r>
              <a:rPr lang="fr-FR" dirty="0"/>
              <a:t>e</a:t>
            </a:r>
            <a:r>
              <a:rPr lang="fr-FR" dirty="0" smtClean="0"/>
              <a:t>spérance d’un bon climat (comme en 2022)</a:t>
            </a:r>
          </a:p>
        </p:txBody>
      </p:sp>
    </p:spTree>
    <p:extLst>
      <p:ext uri="{BB962C8B-B14F-4D97-AF65-F5344CB8AC3E}">
        <p14:creationId xmlns:p14="http://schemas.microsoft.com/office/powerpoint/2010/main" val="35019205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868452"/>
          </a:xfrm>
        </p:spPr>
        <p:txBody>
          <a:bodyPr>
            <a:normAutofit/>
          </a:bodyPr>
          <a:lstStyle/>
          <a:p>
            <a:r>
              <a:rPr lang="en-US" sz="3600" b="1" dirty="0" smtClean="0"/>
              <a:t>Conclusion</a:t>
            </a:r>
            <a:endParaRPr lang="en-US" sz="3600" b="1" dirty="0"/>
          </a:p>
        </p:txBody>
      </p:sp>
      <p:sp>
        <p:nvSpPr>
          <p:cNvPr id="3" name="Espace réservé du contenu 2"/>
          <p:cNvSpPr>
            <a:spLocks noGrp="1"/>
          </p:cNvSpPr>
          <p:nvPr>
            <p:ph idx="1"/>
          </p:nvPr>
        </p:nvSpPr>
        <p:spPr>
          <a:xfrm>
            <a:off x="293298" y="1414731"/>
            <a:ext cx="11628408" cy="4762231"/>
          </a:xfrm>
        </p:spPr>
        <p:txBody>
          <a:bodyPr>
            <a:normAutofit lnSpcReduction="10000"/>
          </a:bodyPr>
          <a:lstStyle/>
          <a:p>
            <a:pPr algn="just">
              <a:buFontTx/>
              <a:buChar char="-"/>
            </a:pPr>
            <a:r>
              <a:rPr lang="fr-FR" dirty="0" smtClean="0"/>
              <a:t>Prise de conscience sur le changement climatique et de ses impacts sur la production agricole même si le lien direct avec les activités humaines (déforestation, culture sur brulis) est peu accepté</a:t>
            </a:r>
            <a:r>
              <a:rPr lang="fr-FR" dirty="0" smtClean="0"/>
              <a:t>;</a:t>
            </a:r>
          </a:p>
          <a:p>
            <a:pPr algn="just">
              <a:buFontTx/>
              <a:buChar char="-"/>
            </a:pPr>
            <a:endParaRPr lang="fr-FR" dirty="0" smtClean="0"/>
          </a:p>
          <a:p>
            <a:pPr algn="just">
              <a:buFontTx/>
              <a:buChar char="-"/>
            </a:pPr>
            <a:r>
              <a:rPr lang="fr-FR" dirty="0" smtClean="0"/>
              <a:t>Les ménages connaissent les solutions: les cultures à cycle court </a:t>
            </a:r>
            <a:r>
              <a:rPr lang="fr-FR" b="1" dirty="0" smtClean="0"/>
              <a:t>MAIS </a:t>
            </a:r>
            <a:r>
              <a:rPr lang="fr-FR" dirty="0" smtClean="0"/>
              <a:t>n’ont pas accès aux semences et aux informations nécessaires pour les pratiquer; </a:t>
            </a:r>
            <a:endParaRPr lang="fr-FR" dirty="0" smtClean="0"/>
          </a:p>
          <a:p>
            <a:pPr algn="just">
              <a:buFontTx/>
              <a:buChar char="-"/>
            </a:pPr>
            <a:endParaRPr lang="fr-FR" dirty="0" smtClean="0"/>
          </a:p>
          <a:p>
            <a:pPr algn="just">
              <a:buFontTx/>
              <a:buChar char="-"/>
            </a:pPr>
            <a:r>
              <a:rPr lang="fr-FR" dirty="0" smtClean="0"/>
              <a:t>Donc, des stratégies d’anticipation peu efficaces </a:t>
            </a:r>
            <a:r>
              <a:rPr lang="fr-FR" b="1" dirty="0" smtClean="0"/>
              <a:t>ET </a:t>
            </a:r>
            <a:r>
              <a:rPr lang="fr-FR" dirty="0" smtClean="0"/>
              <a:t>des stratégies d’adaptation qui restent des activités d’appoint accessibles aux ménages: </a:t>
            </a:r>
          </a:p>
          <a:p>
            <a:pPr lvl="1" algn="just">
              <a:buFontTx/>
              <a:buChar char="-"/>
            </a:pPr>
            <a:r>
              <a:rPr lang="fr-FR" dirty="0" smtClean="0"/>
              <a:t>moins efficaces en termes d’apport en revenu </a:t>
            </a:r>
            <a:r>
              <a:rPr lang="fr-FR" dirty="0" smtClean="0">
                <a:sym typeface="Wingdings" panose="05000000000000000000" pitchFamily="2" charset="2"/>
              </a:rPr>
              <a:t> </a:t>
            </a:r>
            <a:r>
              <a:rPr lang="fr-FR" dirty="0" smtClean="0"/>
              <a:t>n’assure pas la sécurité alimentaire,</a:t>
            </a:r>
          </a:p>
          <a:p>
            <a:pPr lvl="1" algn="just">
              <a:buFontTx/>
              <a:buChar char="-"/>
            </a:pPr>
            <a:r>
              <a:rPr lang="fr-FR" dirty="0" smtClean="0"/>
              <a:t>contribuent à la dégradation des ressources naturelles restante (déforestation, défrichement de nouvelles terres, surexploitation de la pêche, </a:t>
            </a:r>
            <a:r>
              <a:rPr lang="fr-FR" dirty="0" err="1" smtClean="0"/>
              <a:t>etc</a:t>
            </a:r>
            <a:r>
              <a:rPr lang="fr-FR" dirty="0" smtClean="0"/>
              <a:t>).</a:t>
            </a:r>
          </a:p>
        </p:txBody>
      </p:sp>
    </p:spTree>
    <p:extLst>
      <p:ext uri="{BB962C8B-B14F-4D97-AF65-F5344CB8AC3E}">
        <p14:creationId xmlns:p14="http://schemas.microsoft.com/office/powerpoint/2010/main" val="3261970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45315" y="232670"/>
            <a:ext cx="9144000" cy="595223"/>
          </a:xfrm>
        </p:spPr>
        <p:txBody>
          <a:bodyPr>
            <a:noAutofit/>
          </a:bodyPr>
          <a:lstStyle/>
          <a:p>
            <a:pPr algn="l"/>
            <a:r>
              <a:rPr lang="en-US" sz="3600" b="1" dirty="0" err="1" smtClean="0"/>
              <a:t>Contexte</a:t>
            </a:r>
            <a:endParaRPr lang="en-US" sz="3600" b="1" dirty="0"/>
          </a:p>
        </p:txBody>
      </p:sp>
      <p:sp>
        <p:nvSpPr>
          <p:cNvPr id="3" name="Sous-titre 2"/>
          <p:cNvSpPr>
            <a:spLocks noGrp="1"/>
          </p:cNvSpPr>
          <p:nvPr>
            <p:ph type="subTitle" idx="1"/>
          </p:nvPr>
        </p:nvSpPr>
        <p:spPr>
          <a:xfrm>
            <a:off x="353683" y="966158"/>
            <a:ext cx="11568023" cy="5814204"/>
          </a:xfrm>
        </p:spPr>
        <p:txBody>
          <a:bodyPr>
            <a:normAutofit/>
          </a:bodyPr>
          <a:lstStyle/>
          <a:p>
            <a:pPr marL="342900" indent="-342900" algn="just">
              <a:buFont typeface="Wingdings" panose="05000000000000000000" pitchFamily="2" charset="2"/>
              <a:buChar char="Ø"/>
            </a:pPr>
            <a:r>
              <a:rPr lang="fr-FR" sz="2000" smtClean="0">
                <a:latin typeface="Calibri" panose="020F0502020204030204" pitchFamily="34" charset="0"/>
                <a:cs typeface="Calibri" panose="020F0502020204030204" pitchFamily="34" charset="0"/>
              </a:rPr>
              <a:t>Le </a:t>
            </a:r>
            <a:r>
              <a:rPr lang="fr-FR" sz="2000" dirty="0" smtClean="0">
                <a:latin typeface="Calibri" panose="020F0502020204030204" pitchFamily="34" charset="0"/>
                <a:cs typeface="Calibri" panose="020F0502020204030204" pitchFamily="34" charset="0"/>
              </a:rPr>
              <a:t>Changement Climatique  (CC) présente une menace croissante pour atteindre les objectifs de développement.</a:t>
            </a:r>
          </a:p>
          <a:p>
            <a:pPr algn="just"/>
            <a:endParaRPr lang="fr-FR" sz="2000" dirty="0" smtClean="0">
              <a:latin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Ø"/>
            </a:pPr>
            <a:r>
              <a:rPr lang="fr-FR" sz="2000" dirty="0" smtClean="0">
                <a:latin typeface="Calibri" panose="020F0502020204030204" pitchFamily="34" charset="0"/>
                <a:cs typeface="Calibri" panose="020F0502020204030204" pitchFamily="34" charset="0"/>
              </a:rPr>
              <a:t>Le CC impacte différents secteurs importants  de l’économie (dont l’agriculture, la pêche, </a:t>
            </a:r>
            <a:r>
              <a:rPr lang="fr-FR" sz="2000" dirty="0" err="1" smtClean="0">
                <a:latin typeface="Calibri" panose="020F0502020204030204" pitchFamily="34" charset="0"/>
                <a:cs typeface="Calibri" panose="020F0502020204030204" pitchFamily="34" charset="0"/>
              </a:rPr>
              <a:t>etc</a:t>
            </a:r>
            <a:r>
              <a:rPr lang="fr-FR" sz="2000" dirty="0" smtClean="0">
                <a:latin typeface="Calibri" panose="020F0502020204030204" pitchFamily="34" charset="0"/>
                <a:cs typeface="Calibri" panose="020F0502020204030204" pitchFamily="34" charset="0"/>
              </a:rPr>
              <a:t>), de l’environnement (eau, biodiversité, </a:t>
            </a:r>
            <a:r>
              <a:rPr lang="fr-FR" sz="2000" dirty="0" err="1" smtClean="0">
                <a:latin typeface="Calibri" panose="020F0502020204030204" pitchFamily="34" charset="0"/>
                <a:cs typeface="Calibri" panose="020F0502020204030204" pitchFamily="34" charset="0"/>
              </a:rPr>
              <a:t>etc</a:t>
            </a:r>
            <a:r>
              <a:rPr lang="fr-FR" sz="2000" dirty="0" smtClean="0">
                <a:latin typeface="Calibri" panose="020F0502020204030204" pitchFamily="34" charset="0"/>
                <a:cs typeface="Calibri" panose="020F0502020204030204" pitchFamily="34" charset="0"/>
              </a:rPr>
              <a:t>) et de la santé (Nurse et al. 2014, Veron et al. 2019) </a:t>
            </a:r>
          </a:p>
          <a:p>
            <a:pPr algn="just"/>
            <a:r>
              <a:rPr lang="fr-FR" sz="2000" dirty="0" smtClean="0">
                <a:latin typeface="Calibri" panose="020F0502020204030204" pitchFamily="34" charset="0"/>
                <a:cs typeface="Calibri" panose="020F0502020204030204" pitchFamily="34" charset="0"/>
              </a:rPr>
              <a:t>                   → dégradation des conditions de vie . </a:t>
            </a:r>
          </a:p>
          <a:p>
            <a:pPr algn="just"/>
            <a:endParaRPr lang="fr-FR" sz="2000" dirty="0" smtClean="0">
              <a:latin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Ø"/>
            </a:pPr>
            <a:r>
              <a:rPr lang="fr-FR" sz="2000" dirty="0" smtClean="0">
                <a:latin typeface="Calibri" panose="020F0502020204030204" pitchFamily="34" charset="0"/>
                <a:cs typeface="Calibri" panose="020F0502020204030204" pitchFamily="34" charset="0"/>
              </a:rPr>
              <a:t>Madagascar figure parmi les pays les plus vulnérables d’Afrique aux effets du CC (</a:t>
            </a:r>
            <a:r>
              <a:rPr lang="fr-FR" sz="2000" i="1" dirty="0" err="1" smtClean="0">
                <a:latin typeface="Calibri" panose="020F0502020204030204" pitchFamily="34" charset="0"/>
                <a:cs typeface="Calibri" panose="020F0502020204030204" pitchFamily="34" charset="0"/>
              </a:rPr>
              <a:t>Chesney</a:t>
            </a:r>
            <a:r>
              <a:rPr lang="fr-FR" sz="2000" i="1" dirty="0" smtClean="0">
                <a:latin typeface="Calibri" panose="020F0502020204030204" pitchFamily="34" charset="0"/>
                <a:cs typeface="Calibri" panose="020F0502020204030204" pitchFamily="34" charset="0"/>
              </a:rPr>
              <a:t> et al. 2016, </a:t>
            </a:r>
            <a:r>
              <a:rPr lang="fr-FR" sz="2000" i="1" dirty="0" err="1" smtClean="0">
                <a:latin typeface="Calibri" panose="020F0502020204030204" pitchFamily="34" charset="0"/>
                <a:cs typeface="Calibri" panose="020F0502020204030204" pitchFamily="34" charset="0"/>
              </a:rPr>
              <a:t>Wesikopf</a:t>
            </a:r>
            <a:r>
              <a:rPr lang="fr-FR" sz="2000" i="1" dirty="0" smtClean="0">
                <a:latin typeface="Calibri" panose="020F0502020204030204" pitchFamily="34" charset="0"/>
                <a:cs typeface="Calibri" panose="020F0502020204030204" pitchFamily="34" charset="0"/>
              </a:rPr>
              <a:t> et al, 2021</a:t>
            </a:r>
            <a:r>
              <a:rPr lang="fr-FR" sz="2000" dirty="0" smtClean="0">
                <a:latin typeface="Calibri" panose="020F0502020204030204" pitchFamily="34" charset="0"/>
                <a:cs typeface="Calibri" panose="020F0502020204030204" pitchFamily="34" charset="0"/>
              </a:rPr>
              <a:t>). Selon les études, les manifestations :</a:t>
            </a:r>
          </a:p>
          <a:p>
            <a:pPr marL="342900" indent="-342900" algn="just">
              <a:buFontTx/>
              <a:buChar char="-"/>
            </a:pPr>
            <a:r>
              <a:rPr lang="fr-FR" sz="2000" dirty="0">
                <a:latin typeface="Calibri" panose="020F0502020204030204" pitchFamily="34" charset="0"/>
                <a:cs typeface="Calibri" panose="020F0502020204030204" pitchFamily="34" charset="0"/>
              </a:rPr>
              <a:t>U</a:t>
            </a:r>
            <a:r>
              <a:rPr lang="fr-FR" sz="2000" dirty="0" smtClean="0">
                <a:latin typeface="Calibri" panose="020F0502020204030204" pitchFamily="34" charset="0"/>
                <a:cs typeface="Calibri" panose="020F0502020204030204" pitchFamily="34" charset="0"/>
              </a:rPr>
              <a:t>ne hausse de la température (</a:t>
            </a:r>
            <a:r>
              <a:rPr lang="fr-FR" sz="2000" i="1" dirty="0" err="1" smtClean="0">
                <a:latin typeface="Calibri" panose="020F0502020204030204" pitchFamily="34" charset="0"/>
                <a:cs typeface="Calibri" panose="020F0502020204030204" pitchFamily="34" charset="0"/>
              </a:rPr>
              <a:t>Niang</a:t>
            </a:r>
            <a:r>
              <a:rPr lang="fr-FR" sz="2000" i="1" dirty="0" smtClean="0">
                <a:latin typeface="Calibri" panose="020F0502020204030204" pitchFamily="34" charset="0"/>
                <a:cs typeface="Calibri" panose="020F0502020204030204" pitchFamily="34" charset="0"/>
              </a:rPr>
              <a:t> et al. 2015, Cochrane et al. 2019, </a:t>
            </a:r>
            <a:r>
              <a:rPr lang="fr-FR" sz="2000" i="1" dirty="0" err="1" smtClean="0">
                <a:latin typeface="Calibri" panose="020F0502020204030204" pitchFamily="34" charset="0"/>
                <a:cs typeface="Calibri" panose="020F0502020204030204" pitchFamily="34" charset="0"/>
              </a:rPr>
              <a:t>Raholijao</a:t>
            </a:r>
            <a:r>
              <a:rPr lang="fr-FR" sz="2000" i="1" dirty="0" smtClean="0">
                <a:latin typeface="Calibri" panose="020F0502020204030204" pitchFamily="34" charset="0"/>
                <a:cs typeface="Calibri" panose="020F0502020204030204" pitchFamily="34" charset="0"/>
              </a:rPr>
              <a:t> et al. 2019</a:t>
            </a:r>
            <a:r>
              <a:rPr lang="fr-FR" sz="2000" dirty="0" smtClean="0">
                <a:latin typeface="Calibri" panose="020F0502020204030204" pitchFamily="34" charset="0"/>
                <a:cs typeface="Calibri" panose="020F0502020204030204" pitchFamily="34" charset="0"/>
              </a:rPr>
              <a:t>), </a:t>
            </a:r>
          </a:p>
          <a:p>
            <a:pPr marL="342900" indent="-342900" algn="just">
              <a:buFontTx/>
              <a:buChar char="-"/>
            </a:pPr>
            <a:r>
              <a:rPr lang="fr-FR" sz="2000" dirty="0">
                <a:latin typeface="Calibri" panose="020F0502020204030204" pitchFamily="34" charset="0"/>
                <a:cs typeface="Calibri" panose="020F0502020204030204" pitchFamily="34" charset="0"/>
              </a:rPr>
              <a:t>U</a:t>
            </a:r>
            <a:r>
              <a:rPr lang="fr-FR" sz="2000" dirty="0" smtClean="0">
                <a:latin typeface="Calibri" panose="020F0502020204030204" pitchFamily="34" charset="0"/>
                <a:cs typeface="Calibri" panose="020F0502020204030204" pitchFamily="34" charset="0"/>
              </a:rPr>
              <a:t>ne diminution de la précipitation  (</a:t>
            </a:r>
            <a:r>
              <a:rPr lang="fr-FR" sz="2000" i="1" dirty="0" err="1" smtClean="0">
                <a:latin typeface="Calibri" panose="020F0502020204030204" pitchFamily="34" charset="0"/>
                <a:cs typeface="Calibri" panose="020F0502020204030204" pitchFamily="34" charset="0"/>
              </a:rPr>
              <a:t>Raholijao</a:t>
            </a:r>
            <a:r>
              <a:rPr lang="fr-FR" sz="2000" i="1" dirty="0" smtClean="0">
                <a:latin typeface="Calibri" panose="020F0502020204030204" pitchFamily="34" charset="0"/>
                <a:cs typeface="Calibri" panose="020F0502020204030204" pitchFamily="34" charset="0"/>
              </a:rPr>
              <a:t> et al. 2019</a:t>
            </a:r>
            <a:r>
              <a:rPr lang="fr-FR" sz="2000" dirty="0" smtClean="0">
                <a:latin typeface="Calibri" panose="020F0502020204030204" pitchFamily="34" charset="0"/>
                <a:cs typeface="Calibri" panose="020F0502020204030204" pitchFamily="34" charset="0"/>
              </a:rPr>
              <a:t>),</a:t>
            </a:r>
          </a:p>
          <a:p>
            <a:pPr marL="342900" indent="-342900" algn="just">
              <a:buFontTx/>
              <a:buChar char="-"/>
            </a:pPr>
            <a:r>
              <a:rPr lang="fr-FR" sz="2000" dirty="0">
                <a:latin typeface="Calibri" panose="020F0502020204030204" pitchFamily="34" charset="0"/>
                <a:cs typeface="Calibri" panose="020F0502020204030204" pitchFamily="34" charset="0"/>
              </a:rPr>
              <a:t>U</a:t>
            </a:r>
            <a:r>
              <a:rPr lang="fr-FR" sz="2000" dirty="0" smtClean="0">
                <a:latin typeface="Calibri" panose="020F0502020204030204" pitchFamily="34" charset="0"/>
                <a:cs typeface="Calibri" panose="020F0502020204030204" pitchFamily="34" charset="0"/>
              </a:rPr>
              <a:t>ne augmentation du niveau de la mer,</a:t>
            </a:r>
          </a:p>
          <a:p>
            <a:pPr marL="342900" indent="-342900" algn="just">
              <a:buFontTx/>
              <a:buChar char="-"/>
            </a:pPr>
            <a:r>
              <a:rPr lang="fr-FR" sz="2000" dirty="0">
                <a:latin typeface="Calibri" panose="020F0502020204030204" pitchFamily="34" charset="0"/>
                <a:cs typeface="Calibri" panose="020F0502020204030204" pitchFamily="34" charset="0"/>
              </a:rPr>
              <a:t>U</a:t>
            </a:r>
            <a:r>
              <a:rPr lang="fr-FR" sz="2000" dirty="0" smtClean="0">
                <a:latin typeface="Calibri" panose="020F0502020204030204" pitchFamily="34" charset="0"/>
                <a:cs typeface="Calibri" panose="020F0502020204030204" pitchFamily="34" charset="0"/>
              </a:rPr>
              <a:t>ne augmentation des intensités des cyclones. Madagascar figurant comme le pays d’Afrique à plus haut risque de cyclone (</a:t>
            </a:r>
            <a:r>
              <a:rPr lang="fr-FR" sz="2000" i="1" dirty="0" smtClean="0">
                <a:latin typeface="Calibri" panose="020F0502020204030204" pitchFamily="34" charset="0"/>
                <a:cs typeface="Calibri" panose="020F0502020204030204" pitchFamily="34" charset="0"/>
              </a:rPr>
              <a:t>Delille 2011, CPGU and BNGRC 2017, </a:t>
            </a:r>
            <a:r>
              <a:rPr lang="fr-FR" sz="2000" i="1" dirty="0" err="1" smtClean="0">
                <a:latin typeface="Calibri" panose="020F0502020204030204" pitchFamily="34" charset="0"/>
                <a:cs typeface="Calibri" panose="020F0502020204030204" pitchFamily="34" charset="0"/>
              </a:rPr>
              <a:t>Rakotoarison</a:t>
            </a:r>
            <a:r>
              <a:rPr lang="fr-FR" sz="2000" i="1" dirty="0" smtClean="0">
                <a:latin typeface="Calibri" panose="020F0502020204030204" pitchFamily="34" charset="0"/>
                <a:cs typeface="Calibri" panose="020F0502020204030204" pitchFamily="34" charset="0"/>
              </a:rPr>
              <a:t> et al. 2018</a:t>
            </a:r>
            <a:r>
              <a:rPr lang="fr-FR" sz="2000" dirty="0" smtClean="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679051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3298" y="1414731"/>
            <a:ext cx="11628408" cy="4762231"/>
          </a:xfrm>
        </p:spPr>
        <p:txBody>
          <a:bodyPr/>
          <a:lstStyle/>
          <a:p>
            <a:pPr marL="0" indent="0" algn="ctr">
              <a:buNone/>
            </a:pPr>
            <a:endParaRPr lang="fr-FR" dirty="0" smtClean="0"/>
          </a:p>
          <a:p>
            <a:pPr marL="0" indent="0" algn="ctr">
              <a:buNone/>
            </a:pPr>
            <a:endParaRPr lang="fr-FR" dirty="0"/>
          </a:p>
          <a:p>
            <a:pPr marL="0" indent="0" algn="ctr">
              <a:buNone/>
            </a:pPr>
            <a:endParaRPr lang="fr-FR" dirty="0" smtClean="0"/>
          </a:p>
          <a:p>
            <a:pPr marL="0" indent="0" algn="ctr">
              <a:buNone/>
            </a:pPr>
            <a:endParaRPr lang="fr-FR" dirty="0"/>
          </a:p>
          <a:p>
            <a:pPr marL="0" indent="0" algn="ctr">
              <a:buNone/>
            </a:pPr>
            <a:r>
              <a:rPr lang="fr-FR" dirty="0" smtClean="0"/>
              <a:t>Merci de votre attention!</a:t>
            </a:r>
          </a:p>
        </p:txBody>
      </p:sp>
    </p:spTree>
    <p:extLst>
      <p:ext uri="{BB962C8B-B14F-4D97-AF65-F5344CB8AC3E}">
        <p14:creationId xmlns:p14="http://schemas.microsoft.com/office/powerpoint/2010/main" val="34410151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654" y="262095"/>
            <a:ext cx="10515600" cy="583780"/>
          </a:xfrm>
        </p:spPr>
        <p:txBody>
          <a:bodyPr>
            <a:noAutofit/>
          </a:bodyPr>
          <a:lstStyle/>
          <a:p>
            <a:r>
              <a:rPr lang="en-US" sz="3600" b="1" dirty="0" err="1" smtClean="0"/>
              <a:t>Contexte</a:t>
            </a:r>
            <a:endParaRPr lang="en-US" sz="3600" b="1" dirty="0"/>
          </a:p>
        </p:txBody>
      </p:sp>
      <p:sp>
        <p:nvSpPr>
          <p:cNvPr id="3" name="Espace réservé du contenu 2"/>
          <p:cNvSpPr>
            <a:spLocks noGrp="1"/>
          </p:cNvSpPr>
          <p:nvPr>
            <p:ph idx="1"/>
          </p:nvPr>
        </p:nvSpPr>
        <p:spPr>
          <a:xfrm>
            <a:off x="273170" y="1121434"/>
            <a:ext cx="11645660" cy="5322498"/>
          </a:xfrm>
        </p:spPr>
        <p:txBody>
          <a:bodyPr>
            <a:normAutofit lnSpcReduction="10000"/>
          </a:bodyPr>
          <a:lstStyle/>
          <a:p>
            <a:r>
              <a:rPr lang="fr-FR" sz="2400" dirty="0" smtClean="0"/>
              <a:t>En ce qui concerne le secteur agricole:</a:t>
            </a:r>
          </a:p>
          <a:p>
            <a:pPr marL="0" indent="0">
              <a:buNone/>
            </a:pPr>
            <a:endParaRPr lang="fr-FR" sz="2400" dirty="0" smtClean="0"/>
          </a:p>
          <a:p>
            <a:pPr algn="just">
              <a:buFont typeface="Wingdings" panose="05000000000000000000" pitchFamily="2" charset="2"/>
              <a:buChar char="Ø"/>
            </a:pPr>
            <a:r>
              <a:rPr lang="fr-FR" sz="2200" dirty="0" smtClean="0"/>
              <a:t>L’agriculture constitue 25% du PIB de Madagascar (</a:t>
            </a:r>
            <a:r>
              <a:rPr lang="fr-FR" sz="2200" i="1" dirty="0" smtClean="0"/>
              <a:t>BNGRC, CPGU, 2017</a:t>
            </a:r>
            <a:r>
              <a:rPr lang="fr-FR" sz="2200" dirty="0" smtClean="0"/>
              <a:t>)</a:t>
            </a:r>
          </a:p>
          <a:p>
            <a:pPr marL="0" indent="0" algn="just">
              <a:buNone/>
            </a:pPr>
            <a:endParaRPr lang="fr-FR" sz="2200" dirty="0" smtClean="0"/>
          </a:p>
          <a:p>
            <a:pPr algn="just">
              <a:buFont typeface="Wingdings" panose="05000000000000000000" pitchFamily="2" charset="2"/>
              <a:buChar char="Ø"/>
            </a:pPr>
            <a:r>
              <a:rPr lang="fr-FR" sz="2200" dirty="0" smtClean="0"/>
              <a:t>Mais une forte insécurité alimentaire en raison de la </a:t>
            </a:r>
            <a:r>
              <a:rPr lang="fr-FR" sz="2200" b="1" dirty="0" smtClean="0"/>
              <a:t>faiblesse du rendement agricole</a:t>
            </a:r>
            <a:r>
              <a:rPr lang="fr-FR" sz="2200" dirty="0" smtClean="0"/>
              <a:t> et du </a:t>
            </a:r>
            <a:r>
              <a:rPr lang="fr-FR" sz="2200" b="1" dirty="0" smtClean="0"/>
              <a:t>revenu agricole</a:t>
            </a:r>
            <a:r>
              <a:rPr lang="fr-FR" sz="2200" dirty="0" smtClean="0"/>
              <a:t>, aux chocs climatiques récurrents, et plus largement donc à la pauvreté des ménages (Harvey et al. 2014, </a:t>
            </a:r>
            <a:r>
              <a:rPr lang="fr-FR" sz="2200" dirty="0" err="1" smtClean="0"/>
              <a:t>Rakotondravony</a:t>
            </a:r>
            <a:r>
              <a:rPr lang="fr-FR" sz="2200" dirty="0" smtClean="0"/>
              <a:t> et al. 2018)</a:t>
            </a:r>
          </a:p>
          <a:p>
            <a:pPr marL="0" indent="0" algn="just">
              <a:buNone/>
            </a:pPr>
            <a:endParaRPr lang="fr-FR" sz="2200" dirty="0" smtClean="0"/>
          </a:p>
          <a:p>
            <a:pPr algn="just">
              <a:buFont typeface="Wingdings" panose="05000000000000000000" pitchFamily="2" charset="2"/>
              <a:buChar char="Ø"/>
            </a:pPr>
            <a:r>
              <a:rPr lang="fr-FR" sz="2200" dirty="0" smtClean="0"/>
              <a:t>Spécifiquement dans les parties Sud et Ouest, la réduction de la pluie et le prolongements des saisons sèches  réduisent le temps de croissance des plantes (</a:t>
            </a:r>
            <a:r>
              <a:rPr lang="fr-FR" sz="2200" dirty="0" err="1" smtClean="0"/>
              <a:t>Chenay</a:t>
            </a:r>
            <a:r>
              <a:rPr lang="fr-FR" sz="2200" dirty="0" smtClean="0"/>
              <a:t> et Morand 2016, </a:t>
            </a:r>
            <a:r>
              <a:rPr lang="fr-FR" sz="2200" dirty="0" err="1" smtClean="0"/>
              <a:t>Rakotondravony</a:t>
            </a:r>
            <a:r>
              <a:rPr lang="fr-FR" sz="2200" dirty="0" smtClean="0"/>
              <a:t> et al. 2018). </a:t>
            </a:r>
          </a:p>
          <a:p>
            <a:pPr marL="0" indent="0" algn="just">
              <a:buNone/>
            </a:pPr>
            <a:endParaRPr lang="fr-FR" sz="2200" dirty="0" smtClean="0"/>
          </a:p>
          <a:p>
            <a:pPr algn="just">
              <a:buFont typeface="Wingdings" panose="05000000000000000000" pitchFamily="2" charset="2"/>
              <a:buChar char="Ø"/>
            </a:pPr>
            <a:r>
              <a:rPr lang="fr-FR" sz="2200" dirty="0" smtClean="0"/>
              <a:t>De même, l’absence de pluie aggrave les ressources en eau pour l’usage agricole et domestique ( utilisation essentiellement de l’eau de surface et donc fortement dépendante de l’arrivée de la pluie) (</a:t>
            </a:r>
            <a:r>
              <a:rPr lang="fr-FR" sz="2200" dirty="0" err="1" smtClean="0"/>
              <a:t>Rakotondravony</a:t>
            </a:r>
            <a:r>
              <a:rPr lang="fr-FR" sz="2200" dirty="0" smtClean="0"/>
              <a:t> et al. 2018, </a:t>
            </a:r>
            <a:r>
              <a:rPr lang="fr-FR" sz="2200" dirty="0" err="1" smtClean="0"/>
              <a:t>Serele</a:t>
            </a:r>
            <a:r>
              <a:rPr lang="fr-FR" sz="2200" dirty="0" smtClean="0"/>
              <a:t> et al, 2019).</a:t>
            </a:r>
          </a:p>
          <a:p>
            <a:pPr>
              <a:buFontTx/>
              <a:buChar char="-"/>
            </a:pPr>
            <a:endParaRPr lang="fr-FR" sz="2000" dirty="0"/>
          </a:p>
        </p:txBody>
      </p:sp>
    </p:spTree>
    <p:extLst>
      <p:ext uri="{BB962C8B-B14F-4D97-AF65-F5344CB8AC3E}">
        <p14:creationId xmlns:p14="http://schemas.microsoft.com/office/powerpoint/2010/main" val="1061208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635539"/>
          </a:xfrm>
        </p:spPr>
        <p:txBody>
          <a:bodyPr>
            <a:normAutofit/>
          </a:bodyPr>
          <a:lstStyle/>
          <a:p>
            <a:r>
              <a:rPr lang="fr-FR" sz="3600" b="1" dirty="0" smtClean="0"/>
              <a:t>Objectif de l’étude</a:t>
            </a:r>
            <a:endParaRPr lang="fr-FR" sz="3600" b="1" dirty="0"/>
          </a:p>
        </p:txBody>
      </p:sp>
      <p:sp>
        <p:nvSpPr>
          <p:cNvPr id="3" name="Espace réservé du contenu 2"/>
          <p:cNvSpPr>
            <a:spLocks noGrp="1"/>
          </p:cNvSpPr>
          <p:nvPr>
            <p:ph idx="1"/>
          </p:nvPr>
        </p:nvSpPr>
        <p:spPr>
          <a:xfrm>
            <a:off x="293298" y="1000664"/>
            <a:ext cx="11559396" cy="5176299"/>
          </a:xfrm>
        </p:spPr>
        <p:txBody>
          <a:bodyPr>
            <a:normAutofit lnSpcReduction="10000"/>
          </a:bodyPr>
          <a:lstStyle/>
          <a:p>
            <a:pPr marL="0" indent="0">
              <a:buNone/>
            </a:pPr>
            <a:endParaRPr lang="fr-FR" sz="2400" b="1" dirty="0" smtClean="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fr-FR" sz="2400" b="1" dirty="0" smtClean="0">
                <a:latin typeface="Calibri" panose="020F0502020204030204" pitchFamily="34" charset="0"/>
                <a:ea typeface="Calibri" panose="020F0502020204030204" pitchFamily="34" charset="0"/>
                <a:cs typeface="Times New Roman" panose="02020603050405020304" pitchFamily="18" charset="0"/>
              </a:rPr>
              <a:t>Analyser les </a:t>
            </a:r>
            <a:r>
              <a:rPr lang="fr-FR" sz="2400" b="1" dirty="0">
                <a:latin typeface="Calibri" panose="020F0502020204030204" pitchFamily="34" charset="0"/>
                <a:ea typeface="Calibri" panose="020F0502020204030204" pitchFamily="34" charset="0"/>
                <a:cs typeface="Times New Roman" panose="02020603050405020304" pitchFamily="18" charset="0"/>
              </a:rPr>
              <a:t>p</a:t>
            </a:r>
            <a:r>
              <a:rPr lang="fr-FR" sz="2400" b="1" dirty="0" smtClean="0">
                <a:latin typeface="Calibri" panose="020F0502020204030204" pitchFamily="34" charset="0"/>
                <a:ea typeface="Calibri" panose="020F0502020204030204" pitchFamily="34" charset="0"/>
                <a:cs typeface="Times New Roman" panose="02020603050405020304" pitchFamily="18" charset="0"/>
              </a:rPr>
              <a:t>erceptions </a:t>
            </a:r>
            <a:r>
              <a:rPr lang="fr-FR" sz="2400" b="1" dirty="0">
                <a:latin typeface="Calibri" panose="020F0502020204030204" pitchFamily="34" charset="0"/>
                <a:ea typeface="Calibri" panose="020F0502020204030204" pitchFamily="34" charset="0"/>
                <a:cs typeface="Times New Roman" panose="02020603050405020304" pitchFamily="18" charset="0"/>
              </a:rPr>
              <a:t>du changement climatique et </a:t>
            </a:r>
            <a:r>
              <a:rPr lang="fr-FR" sz="2400" b="1" dirty="0" smtClean="0">
                <a:latin typeface="Calibri" panose="020F0502020204030204" pitchFamily="34" charset="0"/>
                <a:ea typeface="Calibri" panose="020F0502020204030204" pitchFamily="34" charset="0"/>
                <a:cs typeface="Times New Roman" panose="02020603050405020304" pitchFamily="18" charset="0"/>
              </a:rPr>
              <a:t>les stratégies </a:t>
            </a:r>
            <a:r>
              <a:rPr lang="fr-FR" sz="2400" b="1" dirty="0">
                <a:latin typeface="Calibri" panose="020F0502020204030204" pitchFamily="34" charset="0"/>
                <a:ea typeface="Calibri" panose="020F0502020204030204" pitchFamily="34" charset="0"/>
                <a:cs typeface="Times New Roman" panose="02020603050405020304" pitchFamily="18" charset="0"/>
              </a:rPr>
              <a:t>d’adaptation </a:t>
            </a:r>
            <a:r>
              <a:rPr lang="fr-FR" sz="2400" b="1" dirty="0" smtClean="0">
                <a:latin typeface="Calibri" panose="020F0502020204030204" pitchFamily="34" charset="0"/>
                <a:ea typeface="Calibri" panose="020F0502020204030204" pitchFamily="34" charset="0"/>
                <a:cs typeface="Times New Roman" panose="02020603050405020304" pitchFamily="18" charset="0"/>
              </a:rPr>
              <a:t>y afférentes des </a:t>
            </a:r>
            <a:r>
              <a:rPr lang="fr-FR" sz="2400" b="1" dirty="0">
                <a:latin typeface="Calibri" panose="020F0502020204030204" pitchFamily="34" charset="0"/>
                <a:ea typeface="Calibri" panose="020F0502020204030204" pitchFamily="34" charset="0"/>
                <a:cs typeface="Times New Roman" panose="02020603050405020304" pitchFamily="18" charset="0"/>
              </a:rPr>
              <a:t>producteurs agricoles </a:t>
            </a:r>
            <a:r>
              <a:rPr lang="fr-FR" sz="2400" b="1" dirty="0" smtClean="0">
                <a:latin typeface="Calibri" panose="020F0502020204030204" pitchFamily="34" charset="0"/>
                <a:ea typeface="Calibri" panose="020F0502020204030204" pitchFamily="34" charset="0"/>
                <a:cs typeface="Times New Roman" panose="02020603050405020304" pitchFamily="18" charset="0"/>
              </a:rPr>
              <a:t>:</a:t>
            </a:r>
          </a:p>
          <a:p>
            <a:pPr marL="0" indent="0">
              <a:buNone/>
            </a:pPr>
            <a:endParaRPr lang="fr-FR" sz="2400" dirty="0" smtClean="0">
              <a:latin typeface="Calibri" panose="020F0502020204030204" pitchFamily="34" charset="0"/>
              <a:ea typeface="Calibri" panose="020F0502020204030204" pitchFamily="34" charset="0"/>
              <a:cs typeface="Times New Roman" panose="02020603050405020304" pitchFamily="18" charset="0"/>
            </a:endParaRPr>
          </a:p>
          <a:p>
            <a:pPr>
              <a:buFont typeface="Wingdings" panose="05000000000000000000" pitchFamily="2" charset="2"/>
              <a:buChar char="Ø"/>
            </a:pPr>
            <a:r>
              <a:rPr lang="fr-FR" sz="2400" dirty="0" smtClean="0">
                <a:latin typeface="Calibri" panose="020F0502020204030204" pitchFamily="34" charset="0"/>
                <a:cs typeface="Times New Roman" panose="02020603050405020304" pitchFamily="18" charset="0"/>
              </a:rPr>
              <a:t>Comment </a:t>
            </a:r>
            <a:r>
              <a:rPr lang="fr-FR" sz="2400" dirty="0">
                <a:latin typeface="Calibri" panose="020F0502020204030204" pitchFamily="34" charset="0"/>
                <a:cs typeface="Times New Roman" panose="02020603050405020304" pitchFamily="18" charset="0"/>
              </a:rPr>
              <a:t>les producteurs agricoles perçoivent le changement climatique </a:t>
            </a:r>
            <a:r>
              <a:rPr lang="fr-FR" sz="2400" dirty="0" smtClean="0">
                <a:latin typeface="Calibri" panose="020F0502020204030204" pitchFamily="34" charset="0"/>
                <a:cs typeface="Times New Roman" panose="02020603050405020304" pitchFamily="18" charset="0"/>
              </a:rPr>
              <a:t>?</a:t>
            </a:r>
          </a:p>
          <a:p>
            <a:pPr marL="0" indent="0">
              <a:buNone/>
            </a:pPr>
            <a:endParaRPr lang="fr-FR" sz="2400" dirty="0" smtClean="0">
              <a:latin typeface="Calibri" panose="020F0502020204030204" pitchFamily="34" charset="0"/>
              <a:cs typeface="Times New Roman" panose="02020603050405020304" pitchFamily="18" charset="0"/>
            </a:endParaRPr>
          </a:p>
          <a:p>
            <a:pPr>
              <a:buFont typeface="Wingdings" panose="05000000000000000000" pitchFamily="2" charset="2"/>
              <a:buChar char="Ø"/>
            </a:pPr>
            <a:r>
              <a:rPr lang="fr-FR" sz="2400" dirty="0" smtClean="0">
                <a:latin typeface="Calibri" panose="020F0502020204030204" pitchFamily="34" charset="0"/>
                <a:cs typeface="Times New Roman" panose="02020603050405020304" pitchFamily="18" charset="0"/>
              </a:rPr>
              <a:t>Comment </a:t>
            </a:r>
            <a:r>
              <a:rPr lang="fr-FR" sz="2400" dirty="0">
                <a:latin typeface="Calibri" panose="020F0502020204030204" pitchFamily="34" charset="0"/>
                <a:cs typeface="Times New Roman" panose="02020603050405020304" pitchFamily="18" charset="0"/>
              </a:rPr>
              <a:t>le changement climatique </a:t>
            </a:r>
            <a:r>
              <a:rPr lang="fr-FR" sz="2400" dirty="0" smtClean="0">
                <a:latin typeface="Calibri" panose="020F0502020204030204" pitchFamily="34" charset="0"/>
                <a:cs typeface="Times New Roman" panose="02020603050405020304" pitchFamily="18" charset="0"/>
              </a:rPr>
              <a:t>impacte les activités agricoles et les conditions de vie?</a:t>
            </a:r>
          </a:p>
          <a:p>
            <a:pPr>
              <a:buFont typeface="Wingdings" panose="05000000000000000000" pitchFamily="2" charset="2"/>
              <a:buChar char="Ø"/>
            </a:pPr>
            <a:endParaRPr lang="fr-FR" sz="2400" dirty="0">
              <a:latin typeface="Calibri" panose="020F0502020204030204" pitchFamily="34" charset="0"/>
              <a:cs typeface="Times New Roman" panose="02020603050405020304" pitchFamily="18" charset="0"/>
            </a:endParaRPr>
          </a:p>
          <a:p>
            <a:pPr>
              <a:buFont typeface="Wingdings" panose="05000000000000000000" pitchFamily="2" charset="2"/>
              <a:buChar char="Ø"/>
            </a:pPr>
            <a:r>
              <a:rPr lang="fr-FR" sz="2400" dirty="0" smtClean="0">
                <a:latin typeface="Calibri" panose="020F0502020204030204" pitchFamily="34" charset="0"/>
                <a:cs typeface="Times New Roman" panose="02020603050405020304" pitchFamily="18" charset="0"/>
              </a:rPr>
              <a:t> </a:t>
            </a:r>
            <a:r>
              <a:rPr lang="fr-FR" sz="2400" dirty="0">
                <a:latin typeface="Calibri" panose="020F0502020204030204" pitchFamily="34" charset="0"/>
                <a:cs typeface="Times New Roman" panose="02020603050405020304" pitchFamily="18" charset="0"/>
              </a:rPr>
              <a:t>Quelles sont les stratégies </a:t>
            </a:r>
            <a:r>
              <a:rPr lang="fr-FR" sz="2400" dirty="0" smtClean="0">
                <a:latin typeface="Calibri" panose="020F0502020204030204" pitchFamily="34" charset="0"/>
                <a:cs typeface="Times New Roman" panose="02020603050405020304" pitchFamily="18" charset="0"/>
              </a:rPr>
              <a:t> d’adaptation mise en œuvre ? Et dans quelles mesures </a:t>
            </a:r>
            <a:r>
              <a:rPr lang="fr-FR" sz="2400" dirty="0">
                <a:latin typeface="Calibri" panose="020F0502020204030204" pitchFamily="34" charset="0"/>
                <a:cs typeface="Times New Roman" panose="02020603050405020304" pitchFamily="18" charset="0"/>
              </a:rPr>
              <a:t>les perceptions du changement climatique et de ses impacts </a:t>
            </a:r>
            <a:r>
              <a:rPr lang="fr-FR" sz="2400" dirty="0" smtClean="0">
                <a:latin typeface="Calibri" panose="020F0502020204030204" pitchFamily="34" charset="0"/>
                <a:cs typeface="Times New Roman" panose="02020603050405020304" pitchFamily="18" charset="0"/>
              </a:rPr>
              <a:t>pourraient expliquer les </a:t>
            </a:r>
            <a:r>
              <a:rPr lang="fr-FR" sz="2400" dirty="0">
                <a:latin typeface="Calibri" panose="020F0502020204030204" pitchFamily="34" charset="0"/>
                <a:cs typeface="Times New Roman" panose="02020603050405020304" pitchFamily="18" charset="0"/>
              </a:rPr>
              <a:t>stratégies </a:t>
            </a:r>
            <a:r>
              <a:rPr lang="fr-FR" sz="2400" dirty="0" smtClean="0">
                <a:latin typeface="Calibri" panose="020F0502020204030204" pitchFamily="34" charset="0"/>
                <a:cs typeface="Times New Roman" panose="02020603050405020304" pitchFamily="18" charset="0"/>
              </a:rPr>
              <a:t>d’adaptation?</a:t>
            </a:r>
            <a:endParaRPr lang="fr-FR" sz="2400" dirty="0">
              <a:latin typeface="Calibri" panose="020F0502020204030204" pitchFamily="34" charset="0"/>
              <a:cs typeface="Times New Roman" panose="02020603050405020304" pitchFamily="18" charset="0"/>
            </a:endParaRPr>
          </a:p>
          <a:p>
            <a:pPr marL="0" indent="0">
              <a:buNone/>
            </a:pPr>
            <a:r>
              <a:rPr lang="fr-FR" dirty="0" smtClean="0">
                <a:latin typeface="Calibri" panose="020F050202020403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17756063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3975340" cy="557900"/>
          </a:xfrm>
        </p:spPr>
        <p:txBody>
          <a:bodyPr>
            <a:noAutofit/>
          </a:bodyPr>
          <a:lstStyle/>
          <a:p>
            <a:r>
              <a:rPr lang="fr-FR" sz="3600" b="1" dirty="0" smtClean="0"/>
              <a:t>Zone d’étude</a:t>
            </a:r>
            <a:endParaRPr lang="fr-FR" sz="3600" b="1" dirty="0"/>
          </a:p>
        </p:txBody>
      </p:sp>
      <p:pic>
        <p:nvPicPr>
          <p:cNvPr id="4" name="Espace réservé du contenu 3"/>
          <p:cNvPicPr>
            <a:picLocks noGrp="1" noChangeAspect="1"/>
          </p:cNvPicPr>
          <p:nvPr>
            <p:ph idx="1"/>
          </p:nvPr>
        </p:nvPicPr>
        <p:blipFill>
          <a:blip r:embed="rId2"/>
          <a:stretch>
            <a:fillRect/>
          </a:stretch>
        </p:blipFill>
        <p:spPr>
          <a:xfrm>
            <a:off x="465826" y="923026"/>
            <a:ext cx="3752491" cy="3127519"/>
          </a:xfrm>
          <a:prstGeom prst="rect">
            <a:avLst/>
          </a:prstGeom>
        </p:spPr>
      </p:pic>
      <p:sp>
        <p:nvSpPr>
          <p:cNvPr id="5" name="ZoneTexte 4"/>
          <p:cNvSpPr txBox="1"/>
          <p:nvPr/>
        </p:nvSpPr>
        <p:spPr>
          <a:xfrm>
            <a:off x="0" y="4160534"/>
            <a:ext cx="4891177" cy="2585323"/>
          </a:xfrm>
          <a:prstGeom prst="rect">
            <a:avLst/>
          </a:prstGeom>
          <a:noFill/>
        </p:spPr>
        <p:txBody>
          <a:bodyPr wrap="square" rtlCol="0">
            <a:spAutoFit/>
          </a:bodyPr>
          <a:lstStyle/>
          <a:p>
            <a:pPr marL="285750" indent="-285750">
              <a:buFont typeface="Wingdings" panose="05000000000000000000" pitchFamily="2" charset="2"/>
              <a:buChar char="Ø"/>
            </a:pPr>
            <a:r>
              <a:rPr lang="fr-FR" b="1" dirty="0" smtClean="0"/>
              <a:t>Choix de la zone d’étude</a:t>
            </a:r>
          </a:p>
          <a:p>
            <a:endParaRPr lang="fr-FR" b="1" dirty="0" smtClean="0"/>
          </a:p>
          <a:p>
            <a:pPr marL="285750" indent="-285750" algn="just">
              <a:buFontTx/>
              <a:buChar char="-"/>
            </a:pPr>
            <a:r>
              <a:rPr lang="fr-FR" dirty="0" smtClean="0"/>
              <a:t>Commune rurale du Sud-Est,  </a:t>
            </a:r>
            <a:r>
              <a:rPr lang="fr-FR" b="1" dirty="0" smtClean="0"/>
              <a:t>n’étant  pas une zone d’intervention d’ONG</a:t>
            </a:r>
            <a:r>
              <a:rPr lang="fr-FR" dirty="0" smtClean="0"/>
              <a:t> </a:t>
            </a:r>
            <a:r>
              <a:rPr lang="fr-FR" dirty="0"/>
              <a:t> </a:t>
            </a:r>
            <a:r>
              <a:rPr lang="fr-FR" dirty="0" smtClean="0"/>
              <a:t>sur les trois dernières années</a:t>
            </a:r>
          </a:p>
          <a:p>
            <a:pPr algn="just"/>
            <a:endParaRPr lang="fr-FR" dirty="0" smtClean="0"/>
          </a:p>
          <a:p>
            <a:pPr marL="285750" indent="-285750" algn="just">
              <a:buFontTx/>
              <a:buChar char="-"/>
            </a:pPr>
            <a:r>
              <a:rPr lang="fr-FR" b="1" dirty="0" smtClean="0"/>
              <a:t>Difficile d’accès</a:t>
            </a:r>
            <a:r>
              <a:rPr lang="fr-FR" dirty="0" smtClean="0"/>
              <a:t>: commune rurale à 15km de la ville de </a:t>
            </a:r>
            <a:r>
              <a:rPr lang="fr-FR" dirty="0" err="1" smtClean="0"/>
              <a:t>Farafangana</a:t>
            </a:r>
            <a:r>
              <a:rPr lang="fr-FR" dirty="0" smtClean="0"/>
              <a:t>, inaccessible en période de pluie (octobre à mars,  puis de juin à Août )</a:t>
            </a:r>
            <a:endParaRPr lang="fr-FR" dirty="0"/>
          </a:p>
        </p:txBody>
      </p:sp>
      <p:sp>
        <p:nvSpPr>
          <p:cNvPr id="6" name="ZoneTexte 5"/>
          <p:cNvSpPr txBox="1"/>
          <p:nvPr/>
        </p:nvSpPr>
        <p:spPr>
          <a:xfrm>
            <a:off x="5171535" y="2605872"/>
            <a:ext cx="6849374" cy="4939814"/>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fr-FR" b="1" dirty="0" smtClean="0"/>
              <a:t>Principales activités économiques :</a:t>
            </a:r>
          </a:p>
          <a:p>
            <a:pPr marL="285750" indent="-285750">
              <a:lnSpc>
                <a:spcPct val="150000"/>
              </a:lnSpc>
              <a:buFont typeface="Calibri" panose="020F0502020204030204" pitchFamily="34" charset="0"/>
              <a:buChar char="⁻"/>
            </a:pPr>
            <a:r>
              <a:rPr lang="fr-FR" sz="1600" dirty="0" smtClean="0"/>
              <a:t>Riziculture : vary vatomandry (semé à partir d’octobre et repiqué à partir de décembre, pour une récolte en mai-juin ) et vary </a:t>
            </a:r>
            <a:r>
              <a:rPr lang="fr-FR" sz="1600" dirty="0"/>
              <a:t> </a:t>
            </a:r>
            <a:r>
              <a:rPr lang="fr-FR" sz="1600" dirty="0" smtClean="0"/>
              <a:t>hosy (semé à partir d’Avril et repiqué en juin- récolte au mois d’octobre);</a:t>
            </a:r>
          </a:p>
          <a:p>
            <a:pPr marL="285750" indent="-285750">
              <a:spcBef>
                <a:spcPts val="600"/>
              </a:spcBef>
              <a:spcAft>
                <a:spcPts val="600"/>
              </a:spcAft>
              <a:buFont typeface="Calibri" panose="020F0502020204030204" pitchFamily="34" charset="0"/>
              <a:buChar char="⁻"/>
            </a:pPr>
            <a:r>
              <a:rPr lang="fr-FR" sz="1600" dirty="0" smtClean="0"/>
              <a:t>Tubercules : manioc (semé en Aout-septembre), patates douces (semis en avril et plantée en mai-juin); culture de légumes; </a:t>
            </a:r>
          </a:p>
          <a:p>
            <a:pPr marL="285750" indent="-285750">
              <a:spcBef>
                <a:spcPts val="600"/>
              </a:spcBef>
              <a:spcAft>
                <a:spcPts val="600"/>
              </a:spcAft>
              <a:buFont typeface="Calibri" panose="020F0502020204030204" pitchFamily="34" charset="0"/>
              <a:buChar char="⁻"/>
            </a:pPr>
            <a:r>
              <a:rPr lang="fr-FR" sz="1600" dirty="0" smtClean="0"/>
              <a:t>Culture de rente: caféiers, girofliers et arbres fruitiers (bananiers, letchi, orangers , jacquiers, arbre à pain);</a:t>
            </a:r>
          </a:p>
          <a:p>
            <a:pPr marL="285750" indent="-285750">
              <a:spcBef>
                <a:spcPts val="600"/>
              </a:spcBef>
              <a:spcAft>
                <a:spcPts val="600"/>
              </a:spcAft>
              <a:buFont typeface="Calibri" panose="020F0502020204030204" pitchFamily="34" charset="0"/>
              <a:buChar char="⁻"/>
            </a:pPr>
            <a:r>
              <a:rPr lang="fr-FR" sz="1600" dirty="0" smtClean="0"/>
              <a:t>Élevage de  volailles (15 têtes/ménages), de bœufs (2 à  20 têtes);</a:t>
            </a:r>
          </a:p>
          <a:p>
            <a:pPr marL="285750" indent="-285750">
              <a:spcBef>
                <a:spcPts val="600"/>
              </a:spcBef>
              <a:spcAft>
                <a:spcPts val="600"/>
              </a:spcAft>
              <a:buFont typeface="Calibri" panose="020F0502020204030204" pitchFamily="34" charset="0"/>
              <a:buChar char="⁻"/>
            </a:pPr>
            <a:r>
              <a:rPr lang="fr-FR" sz="1600" dirty="0" err="1" smtClean="0"/>
              <a:t>Rizipisciculture</a:t>
            </a:r>
            <a:r>
              <a:rPr lang="fr-FR" sz="1600" dirty="0" smtClean="0"/>
              <a:t>  ( période de pluie);</a:t>
            </a:r>
          </a:p>
          <a:p>
            <a:pPr marL="285750" indent="-285750">
              <a:spcBef>
                <a:spcPts val="600"/>
              </a:spcBef>
              <a:spcAft>
                <a:spcPts val="600"/>
              </a:spcAft>
              <a:buFont typeface="Calibri" panose="020F0502020204030204" pitchFamily="34" charset="0"/>
              <a:buChar char="⁻"/>
            </a:pPr>
            <a:r>
              <a:rPr lang="fr-FR" sz="1600" dirty="0" smtClean="0"/>
              <a:t>Pêche (rivière </a:t>
            </a:r>
            <a:r>
              <a:rPr lang="fr-FR" sz="1600" dirty="0" err="1"/>
              <a:t>M</a:t>
            </a:r>
            <a:r>
              <a:rPr lang="fr-FR" sz="1600" dirty="0" err="1" smtClean="0"/>
              <a:t>anapatrana</a:t>
            </a:r>
            <a:r>
              <a:rPr lang="fr-FR" sz="1600" dirty="0" smtClean="0"/>
              <a:t>, située à 5km du village)</a:t>
            </a:r>
          </a:p>
          <a:p>
            <a:pPr>
              <a:lnSpc>
                <a:spcPct val="150000"/>
              </a:lnSpc>
            </a:pPr>
            <a:endParaRPr lang="fr-FR" dirty="0" smtClean="0"/>
          </a:p>
          <a:p>
            <a:pPr marL="285750" indent="-285750">
              <a:lnSpc>
                <a:spcPct val="150000"/>
              </a:lnSpc>
              <a:buFontTx/>
              <a:buChar char="-"/>
            </a:pPr>
            <a:endParaRPr lang="fr-FR" dirty="0"/>
          </a:p>
        </p:txBody>
      </p:sp>
      <p:sp>
        <p:nvSpPr>
          <p:cNvPr id="3" name="ZoneTexte 2"/>
          <p:cNvSpPr txBox="1"/>
          <p:nvPr/>
        </p:nvSpPr>
        <p:spPr>
          <a:xfrm>
            <a:off x="5072332" y="495389"/>
            <a:ext cx="7047781" cy="2031325"/>
          </a:xfrm>
          <a:prstGeom prst="rect">
            <a:avLst/>
          </a:prstGeom>
          <a:noFill/>
        </p:spPr>
        <p:txBody>
          <a:bodyPr wrap="square" rtlCol="0">
            <a:spAutoFit/>
          </a:bodyPr>
          <a:lstStyle/>
          <a:p>
            <a:pPr marL="285750" indent="-285750">
              <a:buFont typeface="Wingdings" panose="05000000000000000000" pitchFamily="2" charset="2"/>
              <a:buChar char="Ø"/>
            </a:pPr>
            <a:r>
              <a:rPr lang="fr-FR" b="1" dirty="0" smtClean="0"/>
              <a:t>Caractéristiques des ménages</a:t>
            </a:r>
            <a:r>
              <a:rPr lang="fr-FR" dirty="0" smtClean="0"/>
              <a:t>:</a:t>
            </a:r>
          </a:p>
          <a:p>
            <a:pPr marL="285750" indent="-285750">
              <a:lnSpc>
                <a:spcPct val="150000"/>
              </a:lnSpc>
              <a:buFontTx/>
              <a:buChar char="-"/>
            </a:pPr>
            <a:r>
              <a:rPr lang="fr-FR" dirty="0" smtClean="0"/>
              <a:t>20% des ménages possèdent des rizières d’une superficie de 1ha ou +;</a:t>
            </a:r>
          </a:p>
          <a:p>
            <a:pPr marL="285750" indent="-285750">
              <a:lnSpc>
                <a:spcPct val="150000"/>
              </a:lnSpc>
              <a:buFontTx/>
              <a:buChar char="-"/>
            </a:pPr>
            <a:r>
              <a:rPr lang="fr-FR" dirty="0" smtClean="0"/>
              <a:t>70% ont deux parcelles de rizières  (50 ares en moyenne); </a:t>
            </a:r>
          </a:p>
          <a:p>
            <a:pPr marL="285750" indent="-285750">
              <a:lnSpc>
                <a:spcPct val="150000"/>
              </a:lnSpc>
              <a:buFontTx/>
              <a:buChar char="-"/>
            </a:pPr>
            <a:r>
              <a:rPr lang="fr-FR" dirty="0" smtClean="0"/>
              <a:t>10% sans terres: pratiquent essentiellement le salariat agricole, la pêche ou autres activités (charbonniers, etc.)</a:t>
            </a:r>
            <a:endParaRPr lang="fr-FR" dirty="0"/>
          </a:p>
        </p:txBody>
      </p:sp>
    </p:spTree>
    <p:extLst>
      <p:ext uri="{BB962C8B-B14F-4D97-AF65-F5344CB8AC3E}">
        <p14:creationId xmlns:p14="http://schemas.microsoft.com/office/powerpoint/2010/main" val="12465037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445758"/>
          </a:xfrm>
        </p:spPr>
        <p:txBody>
          <a:bodyPr>
            <a:noAutofit/>
          </a:bodyPr>
          <a:lstStyle/>
          <a:p>
            <a:r>
              <a:rPr lang="en-US" sz="3600" b="1" dirty="0" err="1" smtClean="0"/>
              <a:t>Méthodologie</a:t>
            </a:r>
            <a:endParaRPr lang="en-US" sz="3600" b="1" dirty="0"/>
          </a:p>
        </p:txBody>
      </p:sp>
      <p:sp>
        <p:nvSpPr>
          <p:cNvPr id="3" name="Espace réservé du contenu 2"/>
          <p:cNvSpPr>
            <a:spLocks noGrp="1"/>
          </p:cNvSpPr>
          <p:nvPr>
            <p:ph idx="1"/>
          </p:nvPr>
        </p:nvSpPr>
        <p:spPr>
          <a:xfrm>
            <a:off x="311988" y="1026543"/>
            <a:ext cx="11739113" cy="5667555"/>
          </a:xfrm>
        </p:spPr>
        <p:txBody>
          <a:bodyPr>
            <a:normAutofit fontScale="85000" lnSpcReduction="20000"/>
          </a:bodyPr>
          <a:lstStyle/>
          <a:p>
            <a:pPr>
              <a:spcBef>
                <a:spcPts val="600"/>
              </a:spcBef>
              <a:spcAft>
                <a:spcPts val="600"/>
              </a:spcAft>
              <a:buFont typeface="Wingdings" panose="05000000000000000000" pitchFamily="2" charset="2"/>
              <a:buChar char="Ø"/>
            </a:pPr>
            <a:r>
              <a:rPr lang="fr-FR" sz="2000" dirty="0" smtClean="0"/>
              <a:t>Approche </a:t>
            </a:r>
            <a:r>
              <a:rPr lang="fr-FR" sz="2000" b="1" dirty="0" smtClean="0"/>
              <a:t>qualitative</a:t>
            </a:r>
            <a:r>
              <a:rPr lang="fr-FR" sz="2000" dirty="0" smtClean="0"/>
              <a:t>: Focus group (FG) et Entretiens </a:t>
            </a:r>
            <a:r>
              <a:rPr lang="fr-FR" sz="2000" dirty="0"/>
              <a:t>I</a:t>
            </a:r>
            <a:r>
              <a:rPr lang="fr-FR" sz="2000" dirty="0" smtClean="0"/>
              <a:t>ndividuels (EI), </a:t>
            </a:r>
          </a:p>
          <a:p>
            <a:pPr marL="0" indent="0">
              <a:spcBef>
                <a:spcPts val="600"/>
              </a:spcBef>
              <a:spcAft>
                <a:spcPts val="600"/>
              </a:spcAft>
              <a:buNone/>
            </a:pPr>
            <a:endParaRPr lang="fr-FR" sz="2000" dirty="0" smtClean="0"/>
          </a:p>
          <a:p>
            <a:pPr lvl="1">
              <a:spcBef>
                <a:spcPts val="600"/>
              </a:spcBef>
              <a:spcAft>
                <a:spcPts val="600"/>
              </a:spcAft>
              <a:buFont typeface="Calibri" panose="020F0502020204030204" pitchFamily="34" charset="0"/>
              <a:buChar char="-"/>
            </a:pPr>
            <a:r>
              <a:rPr lang="fr-FR" sz="2100" dirty="0" smtClean="0"/>
              <a:t>Entretiens réalisés en février- mars 2022 (après passage des cyclones) et en Septembre 2022 (entrée en  période sèche)</a:t>
            </a:r>
          </a:p>
          <a:p>
            <a:pPr lvl="1">
              <a:spcBef>
                <a:spcPts val="600"/>
              </a:spcBef>
              <a:spcAft>
                <a:spcPts val="600"/>
              </a:spcAft>
              <a:buFont typeface="Calibri" panose="020F0502020204030204" pitchFamily="34" charset="0"/>
              <a:buChar char="-"/>
            </a:pPr>
            <a:r>
              <a:rPr lang="fr-FR" sz="2100" dirty="0" smtClean="0"/>
              <a:t>FG avec des groupes d’hommes et de femmes  selon les catégories d’âge (adultes et jeunes)</a:t>
            </a:r>
          </a:p>
          <a:p>
            <a:pPr lvl="1">
              <a:spcBef>
                <a:spcPts val="600"/>
              </a:spcBef>
              <a:spcAft>
                <a:spcPts val="600"/>
              </a:spcAft>
              <a:buFont typeface="Calibri" panose="020F0502020204030204" pitchFamily="34" charset="0"/>
              <a:buChar char="-"/>
            </a:pPr>
            <a:r>
              <a:rPr lang="fr-FR" sz="2100" dirty="0" smtClean="0"/>
              <a:t>EI: auprès des autorités administratives, autorités traditionnelles et notables .</a:t>
            </a:r>
          </a:p>
          <a:p>
            <a:pPr marL="457200" lvl="1" indent="0">
              <a:spcBef>
                <a:spcPts val="600"/>
              </a:spcBef>
              <a:spcAft>
                <a:spcPts val="600"/>
              </a:spcAft>
              <a:buNone/>
            </a:pPr>
            <a:endParaRPr lang="fr-FR" sz="2000" dirty="0" smtClean="0"/>
          </a:p>
          <a:p>
            <a:pPr>
              <a:spcBef>
                <a:spcPts val="600"/>
              </a:spcBef>
              <a:spcAft>
                <a:spcPts val="600"/>
              </a:spcAft>
              <a:buFont typeface="Wingdings" panose="05000000000000000000" pitchFamily="2" charset="2"/>
              <a:buChar char="Ø"/>
            </a:pPr>
            <a:r>
              <a:rPr lang="fr-FR" sz="2000" dirty="0" smtClean="0"/>
              <a:t>Échantillons :  </a:t>
            </a:r>
          </a:p>
          <a:p>
            <a:pPr lvl="1">
              <a:spcBef>
                <a:spcPts val="600"/>
              </a:spcBef>
              <a:spcAft>
                <a:spcPts val="600"/>
              </a:spcAft>
              <a:buFont typeface="Wingdings" panose="05000000000000000000" pitchFamily="2" charset="2"/>
              <a:buChar char="ü"/>
            </a:pPr>
            <a:r>
              <a:rPr lang="fr-FR" sz="2100" b="1" dirty="0" smtClean="0"/>
              <a:t>Février</a:t>
            </a:r>
            <a:r>
              <a:rPr lang="fr-FR" sz="2100" dirty="0" smtClean="0"/>
              <a:t>: 2 FG hommes, 2 FG femmes (groupe de 6 à 10 individus), un Directeur d’école, un Leader </a:t>
            </a:r>
            <a:r>
              <a:rPr lang="fr-FR" sz="2100" dirty="0"/>
              <a:t>t</a:t>
            </a:r>
            <a:r>
              <a:rPr lang="fr-FR" sz="2100" dirty="0" smtClean="0"/>
              <a:t>raditionnel, un Maire.</a:t>
            </a:r>
          </a:p>
          <a:p>
            <a:pPr lvl="1">
              <a:spcBef>
                <a:spcPts val="600"/>
              </a:spcBef>
              <a:spcAft>
                <a:spcPts val="600"/>
              </a:spcAft>
              <a:buFont typeface="Wingdings" panose="05000000000000000000" pitchFamily="2" charset="2"/>
              <a:buChar char="ü"/>
            </a:pPr>
            <a:r>
              <a:rPr lang="fr-FR" sz="2100" b="1" dirty="0" smtClean="0"/>
              <a:t>Septembre</a:t>
            </a:r>
            <a:r>
              <a:rPr lang="fr-FR" sz="2100" dirty="0" smtClean="0"/>
              <a:t>: </a:t>
            </a:r>
            <a:r>
              <a:rPr lang="fr-FR" sz="2100" dirty="0" smtClean="0"/>
              <a:t>3 </a:t>
            </a:r>
            <a:r>
              <a:rPr lang="fr-FR" sz="2100" dirty="0" smtClean="0"/>
              <a:t>FG </a:t>
            </a:r>
            <a:r>
              <a:rPr lang="fr-FR" sz="2100" dirty="0" smtClean="0"/>
              <a:t>hommes, </a:t>
            </a:r>
            <a:r>
              <a:rPr lang="fr-FR" sz="2100" dirty="0" smtClean="0"/>
              <a:t>3 </a:t>
            </a:r>
            <a:r>
              <a:rPr lang="fr-FR" sz="2100" dirty="0" smtClean="0"/>
              <a:t>FG femmes (groups différents du 1er entretien, 6 à 8 individus ) , un Directeur d’école, un Leader traditionnel, un Maire (les mêmes personnes ressources)</a:t>
            </a:r>
            <a:endParaRPr lang="fr-FR" sz="2000" dirty="0" smtClean="0"/>
          </a:p>
          <a:p>
            <a:pPr>
              <a:spcBef>
                <a:spcPts val="600"/>
              </a:spcBef>
              <a:spcAft>
                <a:spcPts val="600"/>
              </a:spcAft>
              <a:buFontTx/>
              <a:buChar char="-"/>
            </a:pPr>
            <a:endParaRPr lang="fr-FR" sz="2000" dirty="0" smtClean="0"/>
          </a:p>
          <a:p>
            <a:pPr algn="just">
              <a:spcBef>
                <a:spcPts val="600"/>
              </a:spcBef>
              <a:spcAft>
                <a:spcPts val="600"/>
              </a:spcAft>
              <a:buFont typeface="Wingdings" panose="05000000000000000000" pitchFamily="2" charset="2"/>
              <a:buChar char="Ø"/>
            </a:pPr>
            <a:r>
              <a:rPr lang="fr-FR" sz="2000" dirty="0" smtClean="0"/>
              <a:t>Thématiques discutées dans les FG et EI:</a:t>
            </a:r>
          </a:p>
          <a:p>
            <a:pPr lvl="1" algn="just">
              <a:spcBef>
                <a:spcPts val="600"/>
              </a:spcBef>
              <a:spcAft>
                <a:spcPts val="600"/>
              </a:spcAft>
              <a:buFontTx/>
              <a:buChar char="-"/>
            </a:pPr>
            <a:r>
              <a:rPr lang="fr-FR" sz="2100" dirty="0" smtClean="0"/>
              <a:t>Les indicateurs du changement climatique/ les causes</a:t>
            </a:r>
          </a:p>
          <a:p>
            <a:pPr lvl="1" algn="just">
              <a:spcBef>
                <a:spcPts val="600"/>
              </a:spcBef>
              <a:spcAft>
                <a:spcPts val="600"/>
              </a:spcAft>
              <a:buFontTx/>
              <a:buChar char="-"/>
            </a:pPr>
            <a:r>
              <a:rPr lang="fr-FR" sz="2100" dirty="0" smtClean="0"/>
              <a:t>Les impacts du changement climatique sur les activités agricoles</a:t>
            </a:r>
          </a:p>
          <a:p>
            <a:pPr lvl="1" algn="just">
              <a:spcBef>
                <a:spcPts val="600"/>
              </a:spcBef>
              <a:spcAft>
                <a:spcPts val="600"/>
              </a:spcAft>
              <a:buFontTx/>
              <a:buChar char="-"/>
            </a:pPr>
            <a:r>
              <a:rPr lang="fr-FR" sz="2100" dirty="0" smtClean="0"/>
              <a:t>Les stratégies d’adaptation</a:t>
            </a:r>
          </a:p>
          <a:p>
            <a:pPr algn="just">
              <a:buFontTx/>
              <a:buChar char="-"/>
            </a:pPr>
            <a:endParaRPr lang="fr-FR" sz="2000" dirty="0" smtClean="0"/>
          </a:p>
        </p:txBody>
      </p:sp>
    </p:spTree>
    <p:extLst>
      <p:ext uri="{BB962C8B-B14F-4D97-AF65-F5344CB8AC3E}">
        <p14:creationId xmlns:p14="http://schemas.microsoft.com/office/powerpoint/2010/main" val="2666014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506142"/>
          </a:xfrm>
        </p:spPr>
        <p:txBody>
          <a:bodyPr>
            <a:noAutofit/>
          </a:bodyPr>
          <a:lstStyle/>
          <a:p>
            <a:r>
              <a:rPr lang="en-US" sz="4000" b="1" dirty="0" err="1" smtClean="0"/>
              <a:t>Résultats</a:t>
            </a:r>
            <a:endParaRPr lang="en-US" sz="4000" b="1" dirty="0"/>
          </a:p>
        </p:txBody>
      </p:sp>
      <p:sp>
        <p:nvSpPr>
          <p:cNvPr id="3" name="Espace réservé du contenu 2"/>
          <p:cNvSpPr>
            <a:spLocks noGrp="1"/>
          </p:cNvSpPr>
          <p:nvPr>
            <p:ph idx="1"/>
          </p:nvPr>
        </p:nvSpPr>
        <p:spPr>
          <a:xfrm>
            <a:off x="414068" y="1233577"/>
            <a:ext cx="11628408" cy="5503653"/>
          </a:xfrm>
        </p:spPr>
        <p:txBody>
          <a:bodyPr>
            <a:normAutofit/>
          </a:bodyPr>
          <a:lstStyle/>
          <a:p>
            <a:pPr algn="just">
              <a:spcBef>
                <a:spcPts val="600"/>
              </a:spcBef>
              <a:spcAft>
                <a:spcPts val="600"/>
              </a:spcAft>
            </a:pPr>
            <a:r>
              <a:rPr lang="fr-FR" sz="2400" b="1" dirty="0" smtClean="0"/>
              <a:t>Perception du changement climatique: manifestations et causes</a:t>
            </a:r>
          </a:p>
          <a:p>
            <a:pPr marL="365760" algn="just">
              <a:spcBef>
                <a:spcPts val="600"/>
              </a:spcBef>
              <a:spcAft>
                <a:spcPts val="600"/>
              </a:spcAft>
              <a:buFont typeface="Wingdings" panose="05000000000000000000" pitchFamily="2" charset="2"/>
              <a:buChar char="Ø"/>
            </a:pPr>
            <a:r>
              <a:rPr lang="fr-FR" sz="2200" dirty="0" smtClean="0"/>
              <a:t>CC =  Variabilité du climat au cours de l’année, variabilité du climat d’une année à une autre, et </a:t>
            </a:r>
            <a:r>
              <a:rPr lang="fr-FR" sz="2200" b="1" dirty="0" smtClean="0"/>
              <a:t>rarement</a:t>
            </a:r>
            <a:r>
              <a:rPr lang="fr-FR" sz="2200" dirty="0" smtClean="0"/>
              <a:t> une comparaison sur les 5-10 dernières années</a:t>
            </a:r>
            <a:r>
              <a:rPr lang="fr-FR" sz="2200" dirty="0" smtClean="0"/>
              <a:t>.</a:t>
            </a:r>
          </a:p>
          <a:p>
            <a:pPr marL="137160" indent="0" algn="just">
              <a:spcBef>
                <a:spcPts val="600"/>
              </a:spcBef>
              <a:spcAft>
                <a:spcPts val="600"/>
              </a:spcAft>
              <a:buNone/>
            </a:pPr>
            <a:endParaRPr lang="fr-FR" sz="2200" dirty="0" smtClean="0"/>
          </a:p>
          <a:p>
            <a:pPr marL="365760" algn="just">
              <a:spcBef>
                <a:spcPts val="600"/>
              </a:spcBef>
              <a:spcAft>
                <a:spcPts val="600"/>
              </a:spcAft>
              <a:buFont typeface="Wingdings" panose="05000000000000000000" pitchFamily="2" charset="2"/>
              <a:buChar char="Ø"/>
            </a:pPr>
            <a:r>
              <a:rPr lang="fr-FR" sz="2200" dirty="0" smtClean="0"/>
              <a:t>Les indicateurs de référence du dérèglement du climat: </a:t>
            </a:r>
          </a:p>
          <a:p>
            <a:pPr marL="365760" algn="just">
              <a:spcBef>
                <a:spcPts val="600"/>
              </a:spcBef>
              <a:spcAft>
                <a:spcPts val="600"/>
              </a:spcAft>
              <a:buFontTx/>
              <a:buChar char="-"/>
            </a:pPr>
            <a:r>
              <a:rPr lang="fr-FR" sz="2200" b="1" dirty="0"/>
              <a:t>L</a:t>
            </a:r>
            <a:r>
              <a:rPr lang="fr-FR" sz="2200" b="1" dirty="0" smtClean="0"/>
              <a:t>a précipitation </a:t>
            </a:r>
            <a:r>
              <a:rPr lang="fr-FR" sz="2200" dirty="0" smtClean="0"/>
              <a:t>: absence de pluie durant la période pluviale, pluie irrégulière et très écartée au cours d’une année, faible précipitation (de 2019  à 2021), pluie régulière sur toute l’année (2022).</a:t>
            </a:r>
          </a:p>
          <a:p>
            <a:pPr marL="365760" algn="just">
              <a:spcBef>
                <a:spcPts val="600"/>
              </a:spcBef>
              <a:spcAft>
                <a:spcPts val="600"/>
              </a:spcAft>
              <a:buFontTx/>
              <a:buChar char="-"/>
            </a:pPr>
            <a:r>
              <a:rPr lang="fr-FR" sz="2200" b="1" dirty="0" smtClean="0"/>
              <a:t>La sècheresse</a:t>
            </a:r>
            <a:r>
              <a:rPr lang="fr-FR" sz="2200" dirty="0" smtClean="0"/>
              <a:t>: augmentation de la durée depuis 2019 (allant de 3 mois en 2019 à 7 mois en 2021)</a:t>
            </a:r>
          </a:p>
          <a:p>
            <a:pPr marL="365760" algn="just">
              <a:spcBef>
                <a:spcPts val="600"/>
              </a:spcBef>
              <a:spcAft>
                <a:spcPts val="600"/>
              </a:spcAft>
              <a:buFontTx/>
              <a:buChar char="-"/>
            </a:pPr>
            <a:r>
              <a:rPr lang="fr-FR" sz="2200" b="1" dirty="0" smtClean="0"/>
              <a:t>La durée d’alternance des saisons sèches et pluvieuses</a:t>
            </a:r>
            <a:r>
              <a:rPr lang="fr-FR" sz="2200" dirty="0" smtClean="0"/>
              <a:t>: les saisons ne sont plus prévisibles (pas de sècheresse en 2022, si  elle a persisté sur 7 mois en 2021. Pluie régulière en 2022, si presque absente en 2020-2021).</a:t>
            </a:r>
          </a:p>
          <a:p>
            <a:pPr marL="0" indent="0">
              <a:buNone/>
            </a:pPr>
            <a:endParaRPr lang="fr-FR" sz="2400" dirty="0"/>
          </a:p>
        </p:txBody>
      </p:sp>
    </p:spTree>
    <p:extLst>
      <p:ext uri="{BB962C8B-B14F-4D97-AF65-F5344CB8AC3E}">
        <p14:creationId xmlns:p14="http://schemas.microsoft.com/office/powerpoint/2010/main" val="8104468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506142"/>
          </a:xfrm>
        </p:spPr>
        <p:txBody>
          <a:bodyPr>
            <a:noAutofit/>
          </a:bodyPr>
          <a:lstStyle/>
          <a:p>
            <a:r>
              <a:rPr lang="en-US" sz="4000" b="1" dirty="0" err="1" smtClean="0"/>
              <a:t>Résultats</a:t>
            </a:r>
            <a:endParaRPr lang="en-US" sz="4000" b="1" dirty="0"/>
          </a:p>
        </p:txBody>
      </p:sp>
      <p:sp>
        <p:nvSpPr>
          <p:cNvPr id="3" name="Espace réservé du contenu 2"/>
          <p:cNvSpPr>
            <a:spLocks noGrp="1"/>
          </p:cNvSpPr>
          <p:nvPr>
            <p:ph idx="1"/>
          </p:nvPr>
        </p:nvSpPr>
        <p:spPr>
          <a:xfrm>
            <a:off x="414068" y="1233577"/>
            <a:ext cx="11099645" cy="5503653"/>
          </a:xfrm>
        </p:spPr>
        <p:txBody>
          <a:bodyPr>
            <a:normAutofit/>
          </a:bodyPr>
          <a:lstStyle/>
          <a:p>
            <a:pPr algn="just">
              <a:spcBef>
                <a:spcPts val="600"/>
              </a:spcBef>
              <a:spcAft>
                <a:spcPts val="600"/>
              </a:spcAft>
            </a:pPr>
            <a:r>
              <a:rPr lang="fr-FR" sz="2400" b="1" dirty="0" smtClean="0"/>
              <a:t>Perception du changement climatique: manifestations et causes</a:t>
            </a:r>
          </a:p>
          <a:p>
            <a:pPr marL="137160" indent="0" algn="just">
              <a:spcBef>
                <a:spcPts val="600"/>
              </a:spcBef>
              <a:spcAft>
                <a:spcPts val="600"/>
              </a:spcAft>
              <a:buNone/>
            </a:pPr>
            <a:endParaRPr lang="fr-FR" sz="2200" b="1" dirty="0"/>
          </a:p>
          <a:p>
            <a:pPr marL="365760" algn="just">
              <a:spcBef>
                <a:spcPts val="600"/>
              </a:spcBef>
              <a:spcAft>
                <a:spcPts val="600"/>
              </a:spcAft>
              <a:buFontTx/>
              <a:buChar char="-"/>
            </a:pPr>
            <a:endParaRPr lang="fr-FR" sz="2200" b="1" dirty="0" smtClean="0"/>
          </a:p>
          <a:p>
            <a:pPr marL="365760" algn="just">
              <a:spcBef>
                <a:spcPts val="600"/>
              </a:spcBef>
              <a:spcAft>
                <a:spcPts val="600"/>
              </a:spcAft>
              <a:buFontTx/>
              <a:buChar char="-"/>
            </a:pPr>
            <a:r>
              <a:rPr lang="fr-FR" sz="2200" b="1" dirty="0" smtClean="0"/>
              <a:t>L’intensité </a:t>
            </a:r>
            <a:r>
              <a:rPr lang="fr-FR" sz="2200" b="1" dirty="0"/>
              <a:t>des cyclones </a:t>
            </a:r>
            <a:r>
              <a:rPr lang="fr-FR" sz="2200" dirty="0"/>
              <a:t>: </a:t>
            </a:r>
            <a:r>
              <a:rPr lang="fr-FR" sz="2200" dirty="0" err="1"/>
              <a:t>Batsirai</a:t>
            </a:r>
            <a:r>
              <a:rPr lang="fr-FR" sz="2200" dirty="0"/>
              <a:t> et </a:t>
            </a:r>
            <a:r>
              <a:rPr lang="fr-FR" sz="2200" dirty="0" err="1"/>
              <a:t>Emnati</a:t>
            </a:r>
            <a:r>
              <a:rPr lang="fr-FR" sz="2200" dirty="0"/>
              <a:t> avec des impacts dévastateurs de (en février2022) alors que le passage de cyclone chaque année n’a pas trop d’impacts négatifs sur les activités agricoles (apport en eau, voir même bénéfique</a:t>
            </a:r>
            <a:r>
              <a:rPr lang="fr-FR" sz="2200" dirty="0" smtClean="0"/>
              <a:t>).</a:t>
            </a:r>
          </a:p>
          <a:p>
            <a:pPr marL="137160" indent="0" algn="just">
              <a:spcBef>
                <a:spcPts val="600"/>
              </a:spcBef>
              <a:spcAft>
                <a:spcPts val="600"/>
              </a:spcAft>
              <a:buNone/>
            </a:pPr>
            <a:endParaRPr lang="fr-FR" sz="2200" dirty="0"/>
          </a:p>
          <a:p>
            <a:pPr marL="365760" algn="just">
              <a:spcBef>
                <a:spcPts val="600"/>
              </a:spcBef>
              <a:spcAft>
                <a:spcPts val="600"/>
              </a:spcAft>
              <a:buFontTx/>
              <a:buChar char="-"/>
            </a:pPr>
            <a:r>
              <a:rPr lang="fr-FR" sz="2200" b="1" dirty="0"/>
              <a:t>La hausse de la température</a:t>
            </a:r>
            <a:r>
              <a:rPr lang="fr-FR" sz="2200" dirty="0"/>
              <a:t>: ressentie par les travaux agricoles </a:t>
            </a:r>
            <a:r>
              <a:rPr lang="fr-FR" sz="2200" dirty="0" smtClean="0"/>
              <a:t>devenus </a:t>
            </a:r>
            <a:r>
              <a:rPr lang="fr-FR" sz="2200" dirty="0"/>
              <a:t>pénibles, les gens mettent de moins en moins de vêtements, les animaux d’élevage et les hommes tombent facilement malades .</a:t>
            </a:r>
          </a:p>
          <a:p>
            <a:pPr marL="0" indent="0">
              <a:buNone/>
            </a:pPr>
            <a:endParaRPr lang="fr-FR" sz="2400" dirty="0"/>
          </a:p>
        </p:txBody>
      </p:sp>
    </p:spTree>
    <p:extLst>
      <p:ext uri="{BB962C8B-B14F-4D97-AF65-F5344CB8AC3E}">
        <p14:creationId xmlns:p14="http://schemas.microsoft.com/office/powerpoint/2010/main" val="7294071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454383"/>
          </a:xfrm>
        </p:spPr>
        <p:txBody>
          <a:bodyPr>
            <a:noAutofit/>
          </a:bodyPr>
          <a:lstStyle/>
          <a:p>
            <a:r>
              <a:rPr lang="en-US" sz="3600" b="1" dirty="0" err="1" smtClean="0"/>
              <a:t>Résultats</a:t>
            </a:r>
            <a:endParaRPr lang="en-US" sz="3600" b="1" dirty="0"/>
          </a:p>
        </p:txBody>
      </p:sp>
      <p:sp>
        <p:nvSpPr>
          <p:cNvPr id="3" name="Espace réservé du contenu 2"/>
          <p:cNvSpPr>
            <a:spLocks noGrp="1"/>
          </p:cNvSpPr>
          <p:nvPr>
            <p:ph idx="1"/>
          </p:nvPr>
        </p:nvSpPr>
        <p:spPr>
          <a:xfrm>
            <a:off x="396816" y="931653"/>
            <a:ext cx="11533517" cy="5771072"/>
          </a:xfrm>
        </p:spPr>
        <p:txBody>
          <a:bodyPr>
            <a:normAutofit lnSpcReduction="10000"/>
          </a:bodyPr>
          <a:lstStyle/>
          <a:p>
            <a:pPr algn="just"/>
            <a:endParaRPr lang="fr-FR" sz="2400" b="1" dirty="0" smtClean="0"/>
          </a:p>
          <a:p>
            <a:pPr algn="just"/>
            <a:r>
              <a:rPr lang="fr-FR" sz="2400" b="1" dirty="0" smtClean="0"/>
              <a:t>Perception du changement climatique: manifestations et causes</a:t>
            </a:r>
          </a:p>
          <a:p>
            <a:pPr algn="just"/>
            <a:endParaRPr lang="fr-FR" sz="2000" b="1" dirty="0" smtClean="0"/>
          </a:p>
          <a:p>
            <a:pPr algn="just">
              <a:spcAft>
                <a:spcPts val="600"/>
              </a:spcAft>
              <a:buFont typeface="Wingdings" panose="05000000000000000000" pitchFamily="2" charset="2"/>
              <a:buChar char="Ø"/>
            </a:pPr>
            <a:r>
              <a:rPr lang="fr-FR" sz="2000" b="1" dirty="0" smtClean="0"/>
              <a:t> D’origine humaine</a:t>
            </a:r>
            <a:r>
              <a:rPr lang="fr-FR" sz="2000" dirty="0" smtClean="0"/>
              <a:t>: </a:t>
            </a:r>
            <a:r>
              <a:rPr lang="fr-FR" sz="2000" b="1" dirty="0" smtClean="0"/>
              <a:t>la déforestation</a:t>
            </a:r>
            <a:r>
              <a:rPr lang="fr-FR" sz="2000" dirty="0" smtClean="0"/>
              <a:t> à travers la fabrication de charbon de bois et les fumées qui en résultent (apparition en 2017, puis devenu une activité économique principale à partir de 2020) et la culture sur brûlis présente depuis quelques années.</a:t>
            </a:r>
          </a:p>
          <a:p>
            <a:pPr algn="just">
              <a:spcAft>
                <a:spcPts val="600"/>
              </a:spcAft>
              <a:buFont typeface="Wingdings" panose="05000000000000000000" pitchFamily="2" charset="2"/>
              <a:buChar char="Ø"/>
            </a:pPr>
            <a:r>
              <a:rPr lang="fr-FR" sz="2000" b="1" dirty="0"/>
              <a:t>D’origine gouvernementale ( </a:t>
            </a:r>
            <a:r>
              <a:rPr lang="fr-FR" sz="2000" dirty="0"/>
              <a:t>pluie artificielle</a:t>
            </a:r>
            <a:r>
              <a:rPr lang="fr-FR" sz="2000" dirty="0" smtClean="0"/>
              <a:t>).</a:t>
            </a:r>
          </a:p>
          <a:p>
            <a:pPr algn="just">
              <a:spcAft>
                <a:spcPts val="600"/>
              </a:spcAft>
              <a:buFont typeface="Wingdings" panose="05000000000000000000" pitchFamily="2" charset="2"/>
              <a:buChar char="Ø"/>
            </a:pPr>
            <a:r>
              <a:rPr lang="fr-FR" sz="2000" b="1" dirty="0" smtClean="0"/>
              <a:t>D’origine divine  (surtout)</a:t>
            </a:r>
            <a:r>
              <a:rPr lang="fr-FR" sz="2000" dirty="0" smtClean="0"/>
              <a:t>: c’est Dieu qui envoie la pluie au ‘’moment opportun” </a:t>
            </a:r>
          </a:p>
          <a:p>
            <a:pPr marL="0" indent="0" algn="just">
              <a:spcAft>
                <a:spcPts val="600"/>
              </a:spcAft>
              <a:buNone/>
            </a:pPr>
            <a:r>
              <a:rPr lang="fr-FR" sz="2000" b="1" dirty="0"/>
              <a:t>→ l’arrivée régulière de la pluie en </a:t>
            </a:r>
            <a:r>
              <a:rPr lang="fr-FR" sz="2000" b="1" dirty="0" smtClean="0"/>
              <a:t>2022</a:t>
            </a:r>
            <a:r>
              <a:rPr lang="fr-FR" sz="2000" dirty="0" smtClean="0"/>
              <a:t> </a:t>
            </a:r>
            <a:r>
              <a:rPr lang="fr-FR" sz="2000" b="1" dirty="0"/>
              <a:t>renforce cette croyance</a:t>
            </a:r>
            <a:r>
              <a:rPr lang="fr-FR" sz="2000" dirty="0"/>
              <a:t> et discrédite les impacts des activités humaines sur le  CC: </a:t>
            </a:r>
            <a:r>
              <a:rPr lang="fr-FR" sz="2000" dirty="0" smtClean="0"/>
              <a:t> </a:t>
            </a:r>
            <a:r>
              <a:rPr lang="fr-FR" sz="2000" i="1" dirty="0" smtClean="0"/>
              <a:t>plus </a:t>
            </a:r>
            <a:r>
              <a:rPr lang="fr-FR" sz="2000" i="1" dirty="0"/>
              <a:t>il y a </a:t>
            </a:r>
            <a:r>
              <a:rPr lang="fr-FR" sz="2000" i="1" dirty="0" smtClean="0"/>
              <a:t>déforestation </a:t>
            </a:r>
            <a:r>
              <a:rPr lang="fr-FR" sz="2000" i="1" dirty="0"/>
              <a:t>(2020 à 2022), plus il devrait y avoir la </a:t>
            </a:r>
            <a:r>
              <a:rPr lang="fr-FR" sz="2000" i="1" dirty="0" smtClean="0"/>
              <a:t>sécheresse</a:t>
            </a:r>
            <a:r>
              <a:rPr lang="fr-FR" sz="2000" dirty="0"/>
              <a:t>.</a:t>
            </a:r>
            <a:endParaRPr lang="fr-FR" sz="2000" dirty="0" smtClean="0"/>
          </a:p>
          <a:p>
            <a:pPr algn="just">
              <a:spcAft>
                <a:spcPts val="600"/>
              </a:spcAft>
              <a:buFont typeface="Wingdings" panose="05000000000000000000" pitchFamily="2" charset="2"/>
              <a:buChar char="Ø"/>
            </a:pPr>
            <a:r>
              <a:rPr lang="fr-FR" sz="2000" b="1" dirty="0" smtClean="0"/>
              <a:t>La région du Sud-Est figure encore parmi les “régions vertes” </a:t>
            </a:r>
            <a:r>
              <a:rPr lang="fr-FR" sz="2000" dirty="0" smtClean="0"/>
              <a:t>de l’île et ne pourrait pas être impactée par des “phénomènes externes"</a:t>
            </a:r>
          </a:p>
          <a:p>
            <a:pPr algn="just">
              <a:spcAft>
                <a:spcPts val="600"/>
              </a:spcAft>
              <a:buFont typeface="Wingdings" panose="05000000000000000000" pitchFamily="2" charset="2"/>
              <a:buChar char="Ø"/>
            </a:pPr>
            <a:r>
              <a:rPr lang="fr-FR" sz="2000" dirty="0" smtClean="0"/>
              <a:t> </a:t>
            </a:r>
            <a:r>
              <a:rPr lang="fr-FR" sz="2000" b="1" dirty="0" smtClean="0"/>
              <a:t>Les  cyclones proviennent de l’étranger </a:t>
            </a:r>
            <a:r>
              <a:rPr lang="fr-FR" sz="2000" dirty="0" smtClean="0"/>
              <a:t>(en dehors de Madagascar) et donc sans lien avec les activités humaines</a:t>
            </a:r>
          </a:p>
          <a:p>
            <a:pPr algn="just">
              <a:spcAft>
                <a:spcPts val="600"/>
              </a:spcAft>
              <a:buFont typeface="Wingdings" panose="05000000000000000000" pitchFamily="2" charset="2"/>
              <a:buChar char="Ø"/>
            </a:pPr>
            <a:r>
              <a:rPr lang="fr-FR" sz="2000" b="1" dirty="0" smtClean="0"/>
              <a:t>Les catastrophes naturelles sont naturelles et  viennent de Dieu </a:t>
            </a:r>
            <a:r>
              <a:rPr lang="fr-FR" sz="2000" dirty="0" smtClean="0"/>
              <a:t>: cyclones et sécheresses</a:t>
            </a:r>
          </a:p>
          <a:p>
            <a:pPr algn="just">
              <a:buFont typeface="Wingdings" panose="05000000000000000000" pitchFamily="2" charset="2"/>
              <a:buChar char="Ø"/>
            </a:pPr>
            <a:endParaRPr lang="fr-FR" sz="2000" dirty="0" smtClean="0"/>
          </a:p>
          <a:p>
            <a:pPr marL="0" indent="0">
              <a:buNone/>
            </a:pPr>
            <a:endParaRPr lang="fr-FR" sz="2400" dirty="0"/>
          </a:p>
        </p:txBody>
      </p:sp>
    </p:spTree>
    <p:extLst>
      <p:ext uri="{BB962C8B-B14F-4D97-AF65-F5344CB8AC3E}">
        <p14:creationId xmlns:p14="http://schemas.microsoft.com/office/powerpoint/2010/main" val="1474097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310</TotalTime>
  <Words>2282</Words>
  <Application>Microsoft Office PowerPoint</Application>
  <PresentationFormat>Grand écran</PresentationFormat>
  <Paragraphs>187</Paragraphs>
  <Slides>20</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20</vt:i4>
      </vt:variant>
    </vt:vector>
  </HeadingPairs>
  <TitlesOfParts>
    <vt:vector size="26" baseType="lpstr">
      <vt:lpstr>Arial</vt:lpstr>
      <vt:lpstr>Calibri</vt:lpstr>
      <vt:lpstr>Calibri Light</vt:lpstr>
      <vt:lpstr>Times New Roman</vt:lpstr>
      <vt:lpstr>Wingdings</vt:lpstr>
      <vt:lpstr>Thème Office</vt:lpstr>
      <vt:lpstr>PERCEPTION DU CHANGEMENT CLIMATIQUE ET STRATEGIES D’ADAPTATION CHEZ LES PRODUCTEURS AGRICOLES DE LA REGION ATSIMO-ATSINANANA</vt:lpstr>
      <vt:lpstr>Contexte</vt:lpstr>
      <vt:lpstr>Contexte</vt:lpstr>
      <vt:lpstr>Objectif de l’étude</vt:lpstr>
      <vt:lpstr>Zone d’étude</vt:lpstr>
      <vt:lpstr>Méthodologie</vt:lpstr>
      <vt:lpstr>Résultats</vt:lpstr>
      <vt:lpstr>Résultats</vt:lpstr>
      <vt:lpstr>Résultats</vt:lpstr>
      <vt:lpstr>Résultats</vt:lpstr>
      <vt:lpstr>Résultats</vt:lpstr>
      <vt:lpstr>Résultats</vt:lpstr>
      <vt:lpstr>Résultats</vt:lpstr>
      <vt:lpstr>Résultats</vt:lpstr>
      <vt:lpstr>Résultats</vt:lpstr>
      <vt:lpstr>Résultats</vt:lpstr>
      <vt:lpstr>Résultats</vt:lpstr>
      <vt:lpstr>Résultats</vt:lpstr>
      <vt:lpstr>Conclusion</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PERCEPTION DU CHANGEMENT CLIMATIQUE ET STRATEGIES D’ADAPTATION CHEZ LES PRODUCTEURS AGRICOLES DE LA REGION ATSIMO-ATSINANANA</dc:title>
  <dc:creator>Tantely</dc:creator>
  <cp:lastModifiedBy>Riantsoa RANDRIANANTENAINA</cp:lastModifiedBy>
  <cp:revision>114</cp:revision>
  <dcterms:created xsi:type="dcterms:W3CDTF">2022-11-04T06:04:57Z</dcterms:created>
  <dcterms:modified xsi:type="dcterms:W3CDTF">2022-11-08T11:21:24Z</dcterms:modified>
</cp:coreProperties>
</file>