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305" r:id="rId2"/>
    <p:sldId id="326" r:id="rId3"/>
    <p:sldId id="383" r:id="rId4"/>
    <p:sldId id="388" r:id="rId5"/>
    <p:sldId id="385" r:id="rId6"/>
    <p:sldId id="376" r:id="rId7"/>
    <p:sldId id="386" r:id="rId8"/>
    <p:sldId id="380" r:id="rId9"/>
    <p:sldId id="378" r:id="rId10"/>
    <p:sldId id="389" r:id="rId11"/>
    <p:sldId id="368" r:id="rId12"/>
    <p:sldId id="391" r:id="rId13"/>
    <p:sldId id="390" r:id="rId14"/>
    <p:sldId id="392" r:id="rId15"/>
    <p:sldId id="395" r:id="rId16"/>
    <p:sldId id="393" r:id="rId17"/>
    <p:sldId id="396" r:id="rId18"/>
    <p:sldId id="397" r:id="rId19"/>
    <p:sldId id="400" r:id="rId20"/>
    <p:sldId id="371" r:id="rId21"/>
    <p:sldId id="32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3E4"/>
    <a:srgbClr val="AA7BC3"/>
    <a:srgbClr val="DCB2FC"/>
    <a:srgbClr val="9966FF"/>
    <a:srgbClr val="A8DBFA"/>
    <a:srgbClr val="6CA4C6"/>
    <a:srgbClr val="D9D9D9"/>
    <a:srgbClr val="3E8B5A"/>
    <a:srgbClr val="9BDFB2"/>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76909" autoAdjust="0"/>
  </p:normalViewPr>
  <p:slideViewPr>
    <p:cSldViewPr snapToGrid="0">
      <p:cViewPr varScale="1">
        <p:scale>
          <a:sx n="61" d="100"/>
          <a:sy n="61" d="100"/>
        </p:scale>
        <p:origin x="808" y="56"/>
      </p:cViewPr>
      <p:guideLst/>
    </p:cSldViewPr>
  </p:slideViewPr>
  <p:notesTextViewPr>
    <p:cViewPr>
      <p:scale>
        <a:sx n="1" d="1"/>
        <a:sy n="1" d="1"/>
      </p:scale>
      <p:origin x="0" y="0"/>
    </p:cViewPr>
  </p:notesTextViewPr>
  <p:sorterViewPr>
    <p:cViewPr>
      <p:scale>
        <a:sx n="100" d="100"/>
        <a:sy n="100" d="100"/>
      </p:scale>
      <p:origin x="0" y="-24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file:///E:\DOSSIER%20THESE\BASE%20DE%20DONNEES\DONNEES%20PLUVIO\Test%20Kronostat\ANALYSE%20TESTS\SPI_D&#233;cennies.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file:///E:\DOSSIER%20THESE\BASE%20DE%20DONNEES\DONNEES%20PLUVIO\MVR\Indices%20vecteurs%20annuels_ttes_les_station.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E:\DOSSIER%20THESE\BASE%20DE%20DONNEES\DONNEES%20PLUVIO\Test%20Kronostat\ANALYSE%20TESTS\Test%20de%20Rang%20et%20de%20Pettitt.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oleObject" Target="file:///E:\DOSSIER%20THESE\BASE%20DE%20DONNEES\BASE%20HYDRACESS\PlUIES%20MENSUELLES\Bakel.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E:\DOSSIER%20THESE\BASE%20DE%20DONNEES\BASE%20HYDRACESS\PlUIES%20MENSUELLES\Podor.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2.bin"/></Relationships>
</file>

<file path=ppt/charts/_rels/chart8.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3" Type="http://schemas.openxmlformats.org/officeDocument/2006/relationships/oleObject" Target="file:///E:\DOSSIER%20THESE\BASE%20DE%20DONNEES\DONNEES%20PLUVIO\Test%20Kronostat\ANALYSE%20TESTS\SPI_D&#233;cennie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3.9127773950067904E-2"/>
          <c:y val="7.2397412116002355E-2"/>
          <c:w val="0.79667830357380021"/>
          <c:h val="0.86774152418635064"/>
        </c:manualLayout>
      </c:layout>
      <c:scatterChart>
        <c:scatterStyle val="lineMarker"/>
        <c:varyColors val="0"/>
        <c:ser>
          <c:idx val="0"/>
          <c:order val="0"/>
          <c:tx>
            <c:strRef>
              <c:f>Indices!$E$1</c:f>
              <c:strCache>
                <c:ptCount val="1"/>
                <c:pt idx="0">
                  <c:v>BAKEL</c:v>
                </c:pt>
              </c:strCache>
            </c:strRef>
          </c:tx>
          <c:spPr>
            <a:ln w="12700"/>
          </c:spPr>
          <c:marker>
            <c:symbol val="diamond"/>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Indices!$E$2:$E$107</c:f>
              <c:numCache>
                <c:formatCode>General</c:formatCode>
                <c:ptCount val="106"/>
                <c:pt idx="0">
                  <c:v>0.59</c:v>
                </c:pt>
                <c:pt idx="1">
                  <c:v>0.85</c:v>
                </c:pt>
                <c:pt idx="2">
                  <c:v>1.131</c:v>
                </c:pt>
                <c:pt idx="3">
                  <c:v>0.438</c:v>
                </c:pt>
                <c:pt idx="4">
                  <c:v>0.997</c:v>
                </c:pt>
                <c:pt idx="5">
                  <c:v>0.94099999999999995</c:v>
                </c:pt>
                <c:pt idx="6">
                  <c:v>1.0049999999999999</c:v>
                </c:pt>
                <c:pt idx="7">
                  <c:v>0.92</c:v>
                </c:pt>
                <c:pt idx="8">
                  <c:v>0.56699999999999995</c:v>
                </c:pt>
                <c:pt idx="9">
                  <c:v>0.99399999999999999</c:v>
                </c:pt>
                <c:pt idx="10">
                  <c:v>1.0309999999999999</c:v>
                </c:pt>
                <c:pt idx="11">
                  <c:v>0.83899999999999997</c:v>
                </c:pt>
                <c:pt idx="12">
                  <c:v>1.0309999999999999</c:v>
                </c:pt>
                <c:pt idx="13">
                  <c:v>0.83199999999999996</c:v>
                </c:pt>
                <c:pt idx="14">
                  <c:v>0.76400000000000001</c:v>
                </c:pt>
                <c:pt idx="15">
                  <c:v>0.95199999999999996</c:v>
                </c:pt>
                <c:pt idx="16">
                  <c:v>0.97099999999999997</c:v>
                </c:pt>
                <c:pt idx="17">
                  <c:v>0.85099999999999998</c:v>
                </c:pt>
                <c:pt idx="18">
                  <c:v>1.2969999999999999</c:v>
                </c:pt>
                <c:pt idx="19">
                  <c:v>1.05</c:v>
                </c:pt>
                <c:pt idx="20">
                  <c:v>0.998</c:v>
                </c:pt>
                <c:pt idx="21">
                  <c:v>0.78700000000000003</c:v>
                </c:pt>
                <c:pt idx="22">
                  <c:v>0.92400000000000004</c:v>
                </c:pt>
                <c:pt idx="23">
                  <c:v>0.96699999999999997</c:v>
                </c:pt>
                <c:pt idx="24">
                  <c:v>0.69099999999999995</c:v>
                </c:pt>
                <c:pt idx="25">
                  <c:v>0.76600000000000001</c:v>
                </c:pt>
                <c:pt idx="26">
                  <c:v>0.63600000000000001</c:v>
                </c:pt>
                <c:pt idx="27">
                  <c:v>1.071</c:v>
                </c:pt>
                <c:pt idx="28">
                  <c:v>1.131</c:v>
                </c:pt>
                <c:pt idx="29">
                  <c:v>1.022</c:v>
                </c:pt>
                <c:pt idx="30">
                  <c:v>1.0629999999999999</c:v>
                </c:pt>
                <c:pt idx="31">
                  <c:v>1.127</c:v>
                </c:pt>
                <c:pt idx="32">
                  <c:v>1.1819999999999999</c:v>
                </c:pt>
                <c:pt idx="33">
                  <c:v>0.90700000000000003</c:v>
                </c:pt>
                <c:pt idx="34">
                  <c:v>0.83</c:v>
                </c:pt>
                <c:pt idx="35">
                  <c:v>0.77400000000000002</c:v>
                </c:pt>
                <c:pt idx="36">
                  <c:v>0.64400000000000002</c:v>
                </c:pt>
                <c:pt idx="37">
                  <c:v>0.94299999999999995</c:v>
                </c:pt>
                <c:pt idx="38">
                  <c:v>1.099</c:v>
                </c:pt>
                <c:pt idx="39">
                  <c:v>0.873</c:v>
                </c:pt>
                <c:pt idx="40">
                  <c:v>0.42899999999999999</c:v>
                </c:pt>
                <c:pt idx="41">
                  <c:v>1.284</c:v>
                </c:pt>
                <c:pt idx="42">
                  <c:v>0.73599999999999999</c:v>
                </c:pt>
                <c:pt idx="43">
                  <c:v>0.68300000000000005</c:v>
                </c:pt>
                <c:pt idx="44">
                  <c:v>0.59499999999999997</c:v>
                </c:pt>
                <c:pt idx="45">
                  <c:v>0.97699999999999998</c:v>
                </c:pt>
                <c:pt idx="46">
                  <c:v>0.85599999999999998</c:v>
                </c:pt>
                <c:pt idx="47">
                  <c:v>1.389</c:v>
                </c:pt>
                <c:pt idx="48">
                  <c:v>1.284</c:v>
                </c:pt>
                <c:pt idx="49">
                  <c:v>1.6679999999999999</c:v>
                </c:pt>
                <c:pt idx="50">
                  <c:v>0.88700000000000001</c:v>
                </c:pt>
                <c:pt idx="51">
                  <c:v>1.0469999999999999</c:v>
                </c:pt>
                <c:pt idx="52">
                  <c:v>0.83199999999999996</c:v>
                </c:pt>
                <c:pt idx="53">
                  <c:v>0.99</c:v>
                </c:pt>
                <c:pt idx="54">
                  <c:v>0.72299999999999998</c:v>
                </c:pt>
                <c:pt idx="55">
                  <c:v>0.73199999999999998</c:v>
                </c:pt>
                <c:pt idx="56">
                  <c:v>1.2609999999999999</c:v>
                </c:pt>
                <c:pt idx="57">
                  <c:v>1.2290000000000001</c:v>
                </c:pt>
                <c:pt idx="58">
                  <c:v>0.58699999999999997</c:v>
                </c:pt>
                <c:pt idx="59">
                  <c:v>0.72099999999999997</c:v>
                </c:pt>
                <c:pt idx="60">
                  <c:v>1.0389999999999999</c:v>
                </c:pt>
                <c:pt idx="61">
                  <c:v>0.751</c:v>
                </c:pt>
                <c:pt idx="62">
                  <c:v>0.751</c:v>
                </c:pt>
                <c:pt idx="63">
                  <c:v>0.98399999999999999</c:v>
                </c:pt>
                <c:pt idx="64">
                  <c:v>1.0629999999999999</c:v>
                </c:pt>
                <c:pt idx="65">
                  <c:v>0.83199999999999996</c:v>
                </c:pt>
                <c:pt idx="66">
                  <c:v>0.44400000000000001</c:v>
                </c:pt>
                <c:pt idx="67">
                  <c:v>0.96</c:v>
                </c:pt>
                <c:pt idx="68">
                  <c:v>0.84299999999999997</c:v>
                </c:pt>
                <c:pt idx="69">
                  <c:v>0.78900000000000003</c:v>
                </c:pt>
                <c:pt idx="70">
                  <c:v>1.1930000000000001</c:v>
                </c:pt>
                <c:pt idx="71">
                  <c:v>0.84499999999999997</c:v>
                </c:pt>
                <c:pt idx="72">
                  <c:v>0.82799999999999996</c:v>
                </c:pt>
                <c:pt idx="73">
                  <c:v>0.877</c:v>
                </c:pt>
                <c:pt idx="74">
                  <c:v>0.60199999999999998</c:v>
                </c:pt>
                <c:pt idx="75">
                  <c:v>0.83</c:v>
                </c:pt>
                <c:pt idx="76">
                  <c:v>1.248</c:v>
                </c:pt>
                <c:pt idx="77">
                  <c:v>1.0840000000000001</c:v>
                </c:pt>
                <c:pt idx="78">
                  <c:v>0.56999999999999995</c:v>
                </c:pt>
                <c:pt idx="79">
                  <c:v>0.91800000000000004</c:v>
                </c:pt>
                <c:pt idx="80">
                  <c:v>0.84799999999999998</c:v>
                </c:pt>
                <c:pt idx="81">
                  <c:v>1.294</c:v>
                </c:pt>
                <c:pt idx="82">
                  <c:v>1.21</c:v>
                </c:pt>
                <c:pt idx="83">
                  <c:v>0.92200000000000004</c:v>
                </c:pt>
                <c:pt idx="84">
                  <c:v>1.0209999999999999</c:v>
                </c:pt>
                <c:pt idx="85">
                  <c:v>1.5269999999999999</c:v>
                </c:pt>
                <c:pt idx="86">
                  <c:v>1.133</c:v>
                </c:pt>
                <c:pt idx="87">
                  <c:v>0.99</c:v>
                </c:pt>
                <c:pt idx="88">
                  <c:v>0.872</c:v>
                </c:pt>
                <c:pt idx="89">
                  <c:v>1.234</c:v>
                </c:pt>
                <c:pt idx="90">
                  <c:v>1.165</c:v>
                </c:pt>
                <c:pt idx="91">
                  <c:v>1.3</c:v>
                </c:pt>
                <c:pt idx="92">
                  <c:v>1.341</c:v>
                </c:pt>
                <c:pt idx="93">
                  <c:v>0.95899999999999996</c:v>
                </c:pt>
                <c:pt idx="94">
                  <c:v>1.226</c:v>
                </c:pt>
                <c:pt idx="95">
                  <c:v>1.3220000000000001</c:v>
                </c:pt>
                <c:pt idx="96">
                  <c:v>0.81699999999999995</c:v>
                </c:pt>
                <c:pt idx="97">
                  <c:v>1.6339999999999999</c:v>
                </c:pt>
                <c:pt idx="98">
                  <c:v>1.325</c:v>
                </c:pt>
                <c:pt idx="99">
                  <c:v>0.89500000000000002</c:v>
                </c:pt>
                <c:pt idx="100">
                  <c:v>1.127</c:v>
                </c:pt>
                <c:pt idx="101">
                  <c:v>2.7E-2</c:v>
                </c:pt>
                <c:pt idx="102">
                  <c:v>1.258</c:v>
                </c:pt>
                <c:pt idx="103">
                  <c:v>0.80300000000000005</c:v>
                </c:pt>
                <c:pt idx="104">
                  <c:v>1.341</c:v>
                </c:pt>
              </c:numCache>
            </c:numRef>
          </c:yVal>
          <c:smooth val="0"/>
          <c:extLst>
            <c:ext xmlns:c16="http://schemas.microsoft.com/office/drawing/2014/chart" uri="{C3380CC4-5D6E-409C-BE32-E72D297353CC}">
              <c16:uniqueId val="{00000000-204B-4F99-AFCA-A8BBEF2A4337}"/>
            </c:ext>
          </c:extLst>
        </c:ser>
        <c:ser>
          <c:idx val="1"/>
          <c:order val="1"/>
          <c:tx>
            <c:strRef>
              <c:f>Indices!$F$1</c:f>
              <c:strCache>
                <c:ptCount val="1"/>
                <c:pt idx="0">
                  <c:v>BARKEDJI</c:v>
                </c:pt>
              </c:strCache>
            </c:strRef>
          </c:tx>
          <c:spPr>
            <a:ln w="12700"/>
          </c:spPr>
          <c:marker>
            <c:symbol val="square"/>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Indices!$F$2:$F$107</c:f>
              <c:numCache>
                <c:formatCode>General</c:formatCode>
                <c:ptCount val="106"/>
                <c:pt idx="29">
                  <c:v>0.82899999999999996</c:v>
                </c:pt>
                <c:pt idx="30">
                  <c:v>0.88900000000000001</c:v>
                </c:pt>
                <c:pt idx="31">
                  <c:v>1.0169999999999999</c:v>
                </c:pt>
                <c:pt idx="32">
                  <c:v>1.105</c:v>
                </c:pt>
                <c:pt idx="33">
                  <c:v>1.5720000000000001</c:v>
                </c:pt>
                <c:pt idx="34">
                  <c:v>1.1830000000000001</c:v>
                </c:pt>
                <c:pt idx="35">
                  <c:v>1.234</c:v>
                </c:pt>
                <c:pt idx="36">
                  <c:v>0.79400000000000004</c:v>
                </c:pt>
                <c:pt idx="37">
                  <c:v>1.3759999999999999</c:v>
                </c:pt>
                <c:pt idx="38">
                  <c:v>1.0680000000000001</c:v>
                </c:pt>
                <c:pt idx="39">
                  <c:v>1.6719999999999999</c:v>
                </c:pt>
                <c:pt idx="40">
                  <c:v>1.665</c:v>
                </c:pt>
                <c:pt idx="41">
                  <c:v>1.1759999999999999</c:v>
                </c:pt>
                <c:pt idx="42">
                  <c:v>1.3320000000000001</c:v>
                </c:pt>
                <c:pt idx="43">
                  <c:v>1.0369999999999999</c:v>
                </c:pt>
                <c:pt idx="44">
                  <c:v>0.63200000000000001</c:v>
                </c:pt>
                <c:pt idx="45">
                  <c:v>0.92400000000000004</c:v>
                </c:pt>
                <c:pt idx="46">
                  <c:v>0.75</c:v>
                </c:pt>
                <c:pt idx="47">
                  <c:v>0.72899999999999998</c:v>
                </c:pt>
                <c:pt idx="48">
                  <c:v>1.1499999999999999</c:v>
                </c:pt>
                <c:pt idx="49">
                  <c:v>1.4259999999999999</c:v>
                </c:pt>
                <c:pt idx="50">
                  <c:v>0.69099999999999995</c:v>
                </c:pt>
                <c:pt idx="51">
                  <c:v>1.1539999999999999</c:v>
                </c:pt>
                <c:pt idx="52">
                  <c:v>0.93600000000000005</c:v>
                </c:pt>
                <c:pt idx="53">
                  <c:v>1.0189999999999999</c:v>
                </c:pt>
                <c:pt idx="54">
                  <c:v>0.64500000000000002</c:v>
                </c:pt>
                <c:pt idx="55">
                  <c:v>0.70399999999999996</c:v>
                </c:pt>
                <c:pt idx="56">
                  <c:v>0.95599999999999996</c:v>
                </c:pt>
                <c:pt idx="57">
                  <c:v>1.399</c:v>
                </c:pt>
                <c:pt idx="58">
                  <c:v>0.81200000000000006</c:v>
                </c:pt>
                <c:pt idx="59">
                  <c:v>0.873</c:v>
                </c:pt>
                <c:pt idx="60">
                  <c:v>1.0669999999999999</c:v>
                </c:pt>
                <c:pt idx="61">
                  <c:v>0.81899999999999995</c:v>
                </c:pt>
                <c:pt idx="62">
                  <c:v>1.109</c:v>
                </c:pt>
                <c:pt idx="63">
                  <c:v>0.84299999999999997</c:v>
                </c:pt>
                <c:pt idx="64">
                  <c:v>1.0649999999999999</c:v>
                </c:pt>
                <c:pt idx="65">
                  <c:v>0.51600000000000001</c:v>
                </c:pt>
                <c:pt idx="66">
                  <c:v>0.86399999999999999</c:v>
                </c:pt>
                <c:pt idx="67">
                  <c:v>1.1459999999999999</c:v>
                </c:pt>
                <c:pt idx="68">
                  <c:v>0.84299999999999997</c:v>
                </c:pt>
                <c:pt idx="69">
                  <c:v>1.343</c:v>
                </c:pt>
                <c:pt idx="70">
                  <c:v>0.71099999999999997</c:v>
                </c:pt>
                <c:pt idx="71">
                  <c:v>1.248</c:v>
                </c:pt>
                <c:pt idx="72">
                  <c:v>0.54700000000000004</c:v>
                </c:pt>
                <c:pt idx="73">
                  <c:v>0.83599999999999997</c:v>
                </c:pt>
                <c:pt idx="74">
                  <c:v>0.67400000000000004</c:v>
                </c:pt>
                <c:pt idx="75">
                  <c:v>0.85899999999999999</c:v>
                </c:pt>
                <c:pt idx="76">
                  <c:v>0.84799999999999998</c:v>
                </c:pt>
                <c:pt idx="77">
                  <c:v>0.83399999999999996</c:v>
                </c:pt>
                <c:pt idx="78">
                  <c:v>0.71099999999999997</c:v>
                </c:pt>
                <c:pt idx="79">
                  <c:v>0.46100000000000002</c:v>
                </c:pt>
                <c:pt idx="80">
                  <c:v>0.89900000000000002</c:v>
                </c:pt>
                <c:pt idx="81">
                  <c:v>0.81499999999999995</c:v>
                </c:pt>
                <c:pt idx="82">
                  <c:v>0.53700000000000003</c:v>
                </c:pt>
                <c:pt idx="83">
                  <c:v>0.97699999999999998</c:v>
                </c:pt>
                <c:pt idx="84">
                  <c:v>0.77400000000000002</c:v>
                </c:pt>
                <c:pt idx="85">
                  <c:v>0.88300000000000001</c:v>
                </c:pt>
                <c:pt idx="86">
                  <c:v>0.83699999999999997</c:v>
                </c:pt>
              </c:numCache>
            </c:numRef>
          </c:yVal>
          <c:smooth val="0"/>
          <c:extLst>
            <c:ext xmlns:c16="http://schemas.microsoft.com/office/drawing/2014/chart" uri="{C3380CC4-5D6E-409C-BE32-E72D297353CC}">
              <c16:uniqueId val="{00000001-204B-4F99-AFCA-A8BBEF2A4337}"/>
            </c:ext>
          </c:extLst>
        </c:ser>
        <c:ser>
          <c:idx val="2"/>
          <c:order val="2"/>
          <c:tx>
            <c:strRef>
              <c:f>Indices!$G$1</c:f>
              <c:strCache>
                <c:ptCount val="1"/>
                <c:pt idx="0">
                  <c:v>BOKI DIAVE</c:v>
                </c:pt>
              </c:strCache>
            </c:strRef>
          </c:tx>
          <c:spPr>
            <a:ln w="12700"/>
          </c:spPr>
          <c:marker>
            <c:symbol val="triangle"/>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Indices!$G$2:$G$107</c:f>
              <c:numCache>
                <c:formatCode>General</c:formatCode>
                <c:ptCount val="106"/>
                <c:pt idx="49">
                  <c:v>0.97799999999999998</c:v>
                </c:pt>
                <c:pt idx="50">
                  <c:v>0.93400000000000005</c:v>
                </c:pt>
                <c:pt idx="51">
                  <c:v>1.5880000000000001</c:v>
                </c:pt>
                <c:pt idx="52">
                  <c:v>1.079</c:v>
                </c:pt>
                <c:pt idx="53">
                  <c:v>0.96199999999999997</c:v>
                </c:pt>
                <c:pt idx="54">
                  <c:v>0.503</c:v>
                </c:pt>
                <c:pt idx="55">
                  <c:v>1.0429999999999999</c:v>
                </c:pt>
                <c:pt idx="56">
                  <c:v>1.08</c:v>
                </c:pt>
                <c:pt idx="57">
                  <c:v>1.2110000000000001</c:v>
                </c:pt>
                <c:pt idx="58">
                  <c:v>1.0429999999999999</c:v>
                </c:pt>
                <c:pt idx="59">
                  <c:v>0.84</c:v>
                </c:pt>
                <c:pt idx="60">
                  <c:v>0.76800000000000002</c:v>
                </c:pt>
                <c:pt idx="61">
                  <c:v>0.76600000000000001</c:v>
                </c:pt>
                <c:pt idx="62">
                  <c:v>1.121</c:v>
                </c:pt>
                <c:pt idx="63">
                  <c:v>1.07</c:v>
                </c:pt>
                <c:pt idx="64">
                  <c:v>0.93100000000000005</c:v>
                </c:pt>
                <c:pt idx="65">
                  <c:v>0.66</c:v>
                </c:pt>
                <c:pt idx="66">
                  <c:v>0.69599999999999995</c:v>
                </c:pt>
                <c:pt idx="67">
                  <c:v>0.66</c:v>
                </c:pt>
                <c:pt idx="68">
                  <c:v>0.66</c:v>
                </c:pt>
                <c:pt idx="69">
                  <c:v>1.7709999999999999</c:v>
                </c:pt>
                <c:pt idx="74">
                  <c:v>0.53700000000000003</c:v>
                </c:pt>
                <c:pt idx="75">
                  <c:v>1.1559999999999999</c:v>
                </c:pt>
                <c:pt idx="76">
                  <c:v>0.83</c:v>
                </c:pt>
              </c:numCache>
            </c:numRef>
          </c:yVal>
          <c:smooth val="0"/>
          <c:extLst>
            <c:ext xmlns:c16="http://schemas.microsoft.com/office/drawing/2014/chart" uri="{C3380CC4-5D6E-409C-BE32-E72D297353CC}">
              <c16:uniqueId val="{00000002-204B-4F99-AFCA-A8BBEF2A4337}"/>
            </c:ext>
          </c:extLst>
        </c:ser>
        <c:ser>
          <c:idx val="3"/>
          <c:order val="3"/>
          <c:tx>
            <c:strRef>
              <c:f>Indices!$H$1</c:f>
              <c:strCache>
                <c:ptCount val="1"/>
                <c:pt idx="0">
                  <c:v>BOULEL CENTRE</c:v>
                </c:pt>
              </c:strCache>
            </c:strRef>
          </c:tx>
          <c:spPr>
            <a:ln w="12700"/>
          </c:spPr>
          <c:marker>
            <c:symbol val="x"/>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Indices!$H$2:$H$107</c:f>
              <c:numCache>
                <c:formatCode>General</c:formatCode>
                <c:ptCount val="106"/>
                <c:pt idx="32">
                  <c:v>1.512</c:v>
                </c:pt>
                <c:pt idx="33">
                  <c:v>1.1459999999999999</c:v>
                </c:pt>
                <c:pt idx="34">
                  <c:v>1.099</c:v>
                </c:pt>
                <c:pt idx="35">
                  <c:v>1.0029999999999999</c:v>
                </c:pt>
                <c:pt idx="36">
                  <c:v>1.35</c:v>
                </c:pt>
                <c:pt idx="37">
                  <c:v>1.2470000000000001</c:v>
                </c:pt>
                <c:pt idx="38">
                  <c:v>1.02</c:v>
                </c:pt>
                <c:pt idx="39">
                  <c:v>1.5029999999999999</c:v>
                </c:pt>
                <c:pt idx="40">
                  <c:v>1.5269999999999999</c:v>
                </c:pt>
                <c:pt idx="41">
                  <c:v>0.95099999999999996</c:v>
                </c:pt>
                <c:pt idx="42">
                  <c:v>0.98699999999999999</c:v>
                </c:pt>
                <c:pt idx="43">
                  <c:v>1.01</c:v>
                </c:pt>
                <c:pt idx="44">
                  <c:v>0.73799999999999999</c:v>
                </c:pt>
                <c:pt idx="45">
                  <c:v>1.1399999999999999</c:v>
                </c:pt>
                <c:pt idx="46">
                  <c:v>1.222</c:v>
                </c:pt>
                <c:pt idx="47">
                  <c:v>0.66800000000000004</c:v>
                </c:pt>
                <c:pt idx="48">
                  <c:v>1.081</c:v>
                </c:pt>
                <c:pt idx="49">
                  <c:v>1.0529999999999999</c:v>
                </c:pt>
                <c:pt idx="50">
                  <c:v>0.752</c:v>
                </c:pt>
                <c:pt idx="51">
                  <c:v>1.31</c:v>
                </c:pt>
                <c:pt idx="52">
                  <c:v>0.57799999999999996</c:v>
                </c:pt>
                <c:pt idx="53">
                  <c:v>0.83799999999999997</c:v>
                </c:pt>
                <c:pt idx="54">
                  <c:v>0.57999999999999996</c:v>
                </c:pt>
                <c:pt idx="55">
                  <c:v>0.66400000000000003</c:v>
                </c:pt>
                <c:pt idx="56">
                  <c:v>0.86199999999999999</c:v>
                </c:pt>
                <c:pt idx="57">
                  <c:v>1.224</c:v>
                </c:pt>
                <c:pt idx="58">
                  <c:v>0.85899999999999999</c:v>
                </c:pt>
                <c:pt idx="59">
                  <c:v>0.65900000000000003</c:v>
                </c:pt>
                <c:pt idx="60">
                  <c:v>1.1060000000000001</c:v>
                </c:pt>
                <c:pt idx="61">
                  <c:v>0.95199999999999996</c:v>
                </c:pt>
                <c:pt idx="62">
                  <c:v>0.34200000000000003</c:v>
                </c:pt>
                <c:pt idx="63">
                  <c:v>0.28999999999999998</c:v>
                </c:pt>
                <c:pt idx="64">
                  <c:v>0.83799999999999997</c:v>
                </c:pt>
                <c:pt idx="65">
                  <c:v>0.192</c:v>
                </c:pt>
                <c:pt idx="66">
                  <c:v>0.80700000000000005</c:v>
                </c:pt>
                <c:pt idx="67">
                  <c:v>0.67</c:v>
                </c:pt>
                <c:pt idx="68">
                  <c:v>0.99299999999999999</c:v>
                </c:pt>
                <c:pt idx="69">
                  <c:v>0.94699999999999995</c:v>
                </c:pt>
                <c:pt idx="70">
                  <c:v>1.113</c:v>
                </c:pt>
                <c:pt idx="71">
                  <c:v>0</c:v>
                </c:pt>
                <c:pt idx="72">
                  <c:v>0.73499999999999999</c:v>
                </c:pt>
                <c:pt idx="73">
                  <c:v>0.80900000000000005</c:v>
                </c:pt>
                <c:pt idx="74">
                  <c:v>0.74</c:v>
                </c:pt>
                <c:pt idx="75">
                  <c:v>1.07</c:v>
                </c:pt>
                <c:pt idx="76">
                  <c:v>0.84399999999999997</c:v>
                </c:pt>
                <c:pt idx="77">
                  <c:v>0.75800000000000001</c:v>
                </c:pt>
                <c:pt idx="78">
                  <c:v>0.78800000000000003</c:v>
                </c:pt>
                <c:pt idx="79">
                  <c:v>0.59099999999999997</c:v>
                </c:pt>
                <c:pt idx="80">
                  <c:v>0.52700000000000002</c:v>
                </c:pt>
                <c:pt idx="81">
                  <c:v>1.2</c:v>
                </c:pt>
                <c:pt idx="82">
                  <c:v>0.89400000000000002</c:v>
                </c:pt>
                <c:pt idx="83">
                  <c:v>1.0389999999999999</c:v>
                </c:pt>
                <c:pt idx="84">
                  <c:v>0.69399999999999995</c:v>
                </c:pt>
                <c:pt idx="85">
                  <c:v>1.32</c:v>
                </c:pt>
                <c:pt idx="86">
                  <c:v>1.0529999999999999</c:v>
                </c:pt>
              </c:numCache>
            </c:numRef>
          </c:yVal>
          <c:smooth val="0"/>
          <c:extLst>
            <c:ext xmlns:c16="http://schemas.microsoft.com/office/drawing/2014/chart" uri="{C3380CC4-5D6E-409C-BE32-E72D297353CC}">
              <c16:uniqueId val="{00000003-204B-4F99-AFCA-A8BBEF2A4337}"/>
            </c:ext>
          </c:extLst>
        </c:ser>
        <c:ser>
          <c:idx val="4"/>
          <c:order val="4"/>
          <c:tx>
            <c:strRef>
              <c:f>Indices!$I$1</c:f>
              <c:strCache>
                <c:ptCount val="1"/>
                <c:pt idx="0">
                  <c:v>DAGANA</c:v>
                </c:pt>
              </c:strCache>
            </c:strRef>
          </c:tx>
          <c:spPr>
            <a:ln w="12700"/>
          </c:spPr>
          <c:marker>
            <c:symbol val="star"/>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Indices!$I$2:$I$107</c:f>
              <c:numCache>
                <c:formatCode>General</c:formatCode>
                <c:ptCount val="106"/>
                <c:pt idx="2">
                  <c:v>1.119</c:v>
                </c:pt>
                <c:pt idx="3">
                  <c:v>1.5189999999999999</c:v>
                </c:pt>
                <c:pt idx="4">
                  <c:v>1.202</c:v>
                </c:pt>
                <c:pt idx="5">
                  <c:v>0.77200000000000002</c:v>
                </c:pt>
                <c:pt idx="6">
                  <c:v>0.64200000000000002</c:v>
                </c:pt>
                <c:pt idx="7">
                  <c:v>1.05</c:v>
                </c:pt>
                <c:pt idx="8">
                  <c:v>1.224</c:v>
                </c:pt>
                <c:pt idx="9">
                  <c:v>1.7829999999999999</c:v>
                </c:pt>
                <c:pt idx="12">
                  <c:v>0.7</c:v>
                </c:pt>
                <c:pt idx="13">
                  <c:v>0.95299999999999996</c:v>
                </c:pt>
                <c:pt idx="14">
                  <c:v>1.173</c:v>
                </c:pt>
                <c:pt idx="15">
                  <c:v>2.8690000000000002</c:v>
                </c:pt>
                <c:pt idx="16">
                  <c:v>0.83699999999999997</c:v>
                </c:pt>
                <c:pt idx="17">
                  <c:v>0.84499999999999997</c:v>
                </c:pt>
                <c:pt idx="18">
                  <c:v>1.256</c:v>
                </c:pt>
                <c:pt idx="19">
                  <c:v>0.94599999999999995</c:v>
                </c:pt>
                <c:pt idx="20">
                  <c:v>1.512</c:v>
                </c:pt>
                <c:pt idx="21">
                  <c:v>1.159</c:v>
                </c:pt>
                <c:pt idx="22">
                  <c:v>1.3819999999999999</c:v>
                </c:pt>
                <c:pt idx="23">
                  <c:v>0.77200000000000002</c:v>
                </c:pt>
                <c:pt idx="24">
                  <c:v>0.67900000000000005</c:v>
                </c:pt>
                <c:pt idx="25">
                  <c:v>0.98499999999999999</c:v>
                </c:pt>
                <c:pt idx="26">
                  <c:v>1.1220000000000001</c:v>
                </c:pt>
                <c:pt idx="27">
                  <c:v>0.86299999999999999</c:v>
                </c:pt>
                <c:pt idx="28">
                  <c:v>0.86299999999999999</c:v>
                </c:pt>
                <c:pt idx="29">
                  <c:v>1.278</c:v>
                </c:pt>
                <c:pt idx="30">
                  <c:v>0.80100000000000005</c:v>
                </c:pt>
                <c:pt idx="31">
                  <c:v>1.0469999999999999</c:v>
                </c:pt>
                <c:pt idx="32">
                  <c:v>0.85899999999999999</c:v>
                </c:pt>
                <c:pt idx="33">
                  <c:v>1.2629999999999999</c:v>
                </c:pt>
                <c:pt idx="34">
                  <c:v>1.2849999999999999</c:v>
                </c:pt>
                <c:pt idx="35">
                  <c:v>1.177</c:v>
                </c:pt>
                <c:pt idx="36">
                  <c:v>0.91</c:v>
                </c:pt>
                <c:pt idx="37">
                  <c:v>2.2229999999999999</c:v>
                </c:pt>
                <c:pt idx="38">
                  <c:v>0.97799999999999998</c:v>
                </c:pt>
                <c:pt idx="39">
                  <c:v>1.3720000000000001</c:v>
                </c:pt>
                <c:pt idx="40">
                  <c:v>1.137</c:v>
                </c:pt>
                <c:pt idx="41">
                  <c:v>0.53100000000000003</c:v>
                </c:pt>
                <c:pt idx="42">
                  <c:v>1.216</c:v>
                </c:pt>
                <c:pt idx="43">
                  <c:v>1.1080000000000001</c:v>
                </c:pt>
                <c:pt idx="44">
                  <c:v>0.78700000000000003</c:v>
                </c:pt>
                <c:pt idx="45">
                  <c:v>1.169</c:v>
                </c:pt>
                <c:pt idx="46">
                  <c:v>0.97399999999999998</c:v>
                </c:pt>
                <c:pt idx="47">
                  <c:v>1.0209999999999999</c:v>
                </c:pt>
                <c:pt idx="48">
                  <c:v>1.4219999999999999</c:v>
                </c:pt>
                <c:pt idx="49">
                  <c:v>1.274</c:v>
                </c:pt>
                <c:pt idx="50">
                  <c:v>0.76500000000000001</c:v>
                </c:pt>
                <c:pt idx="51">
                  <c:v>1.3029999999999999</c:v>
                </c:pt>
                <c:pt idx="52">
                  <c:v>0.60299999999999998</c:v>
                </c:pt>
                <c:pt idx="53">
                  <c:v>1.1120000000000001</c:v>
                </c:pt>
                <c:pt idx="54">
                  <c:v>0.27100000000000002</c:v>
                </c:pt>
                <c:pt idx="55">
                  <c:v>0.78</c:v>
                </c:pt>
                <c:pt idx="56">
                  <c:v>0.71799999999999997</c:v>
                </c:pt>
                <c:pt idx="57">
                  <c:v>0.91700000000000004</c:v>
                </c:pt>
                <c:pt idx="58">
                  <c:v>1.018</c:v>
                </c:pt>
                <c:pt idx="59">
                  <c:v>0.54900000000000004</c:v>
                </c:pt>
                <c:pt idx="60">
                  <c:v>1.1479999999999999</c:v>
                </c:pt>
                <c:pt idx="61">
                  <c:v>0.91700000000000004</c:v>
                </c:pt>
                <c:pt idx="62">
                  <c:v>0.628</c:v>
                </c:pt>
                <c:pt idx="63">
                  <c:v>0.60599999999999998</c:v>
                </c:pt>
                <c:pt idx="64">
                  <c:v>0.498</c:v>
                </c:pt>
                <c:pt idx="65">
                  <c:v>0.22700000000000001</c:v>
                </c:pt>
                <c:pt idx="66">
                  <c:v>0.191</c:v>
                </c:pt>
                <c:pt idx="67">
                  <c:v>0.71499999999999997</c:v>
                </c:pt>
                <c:pt idx="68">
                  <c:v>0.48699999999999999</c:v>
                </c:pt>
                <c:pt idx="69">
                  <c:v>0.68600000000000005</c:v>
                </c:pt>
                <c:pt idx="70">
                  <c:v>0.91</c:v>
                </c:pt>
                <c:pt idx="71">
                  <c:v>0.873</c:v>
                </c:pt>
                <c:pt idx="72">
                  <c:v>0.63400000000000001</c:v>
                </c:pt>
                <c:pt idx="73">
                  <c:v>0.47099999999999997</c:v>
                </c:pt>
                <c:pt idx="74">
                  <c:v>0.498</c:v>
                </c:pt>
                <c:pt idx="75">
                  <c:v>0.93600000000000005</c:v>
                </c:pt>
                <c:pt idx="76">
                  <c:v>0.92500000000000004</c:v>
                </c:pt>
                <c:pt idx="77">
                  <c:v>0.64600000000000002</c:v>
                </c:pt>
                <c:pt idx="78">
                  <c:v>1.2410000000000001</c:v>
                </c:pt>
                <c:pt idx="79">
                  <c:v>0.79400000000000004</c:v>
                </c:pt>
                <c:pt idx="80">
                  <c:v>1.417</c:v>
                </c:pt>
                <c:pt idx="81">
                  <c:v>0.71799999999999997</c:v>
                </c:pt>
                <c:pt idx="82">
                  <c:v>0.48399999999999999</c:v>
                </c:pt>
                <c:pt idx="83">
                  <c:v>1.1080000000000001</c:v>
                </c:pt>
                <c:pt idx="84">
                  <c:v>0.57799999999999996</c:v>
                </c:pt>
                <c:pt idx="85">
                  <c:v>0.80700000000000005</c:v>
                </c:pt>
                <c:pt idx="86">
                  <c:v>0.52700000000000002</c:v>
                </c:pt>
                <c:pt idx="87">
                  <c:v>1.1180000000000001</c:v>
                </c:pt>
                <c:pt idx="88">
                  <c:v>0.94399999999999995</c:v>
                </c:pt>
                <c:pt idx="89">
                  <c:v>1.071</c:v>
                </c:pt>
                <c:pt idx="90">
                  <c:v>1.1639999999999999</c:v>
                </c:pt>
              </c:numCache>
            </c:numRef>
          </c:yVal>
          <c:smooth val="0"/>
          <c:extLst>
            <c:ext xmlns:c16="http://schemas.microsoft.com/office/drawing/2014/chart" uri="{C3380CC4-5D6E-409C-BE32-E72D297353CC}">
              <c16:uniqueId val="{00000004-204B-4F99-AFCA-A8BBEF2A4337}"/>
            </c:ext>
          </c:extLst>
        </c:ser>
        <c:ser>
          <c:idx val="5"/>
          <c:order val="5"/>
          <c:tx>
            <c:strRef>
              <c:f>Indices!$J$1</c:f>
              <c:strCache>
                <c:ptCount val="1"/>
                <c:pt idx="0">
                  <c:v>DAHRA</c:v>
                </c:pt>
              </c:strCache>
            </c:strRef>
          </c:tx>
          <c:spPr>
            <a:ln w="12700"/>
          </c:spPr>
          <c:marker>
            <c:symbol val="circle"/>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Indices!$J$2:$J$107</c:f>
              <c:numCache>
                <c:formatCode>General</c:formatCode>
                <c:ptCount val="106"/>
                <c:pt idx="15">
                  <c:v>1.2170000000000001</c:v>
                </c:pt>
                <c:pt idx="16">
                  <c:v>1.125</c:v>
                </c:pt>
                <c:pt idx="17">
                  <c:v>1.4</c:v>
                </c:pt>
                <c:pt idx="18">
                  <c:v>1.643</c:v>
                </c:pt>
                <c:pt idx="19">
                  <c:v>1.1200000000000001</c:v>
                </c:pt>
                <c:pt idx="20">
                  <c:v>0.78100000000000003</c:v>
                </c:pt>
                <c:pt idx="21">
                  <c:v>1.087</c:v>
                </c:pt>
                <c:pt idx="22">
                  <c:v>1.2110000000000001</c:v>
                </c:pt>
                <c:pt idx="23">
                  <c:v>0.84</c:v>
                </c:pt>
                <c:pt idx="24">
                  <c:v>1.0169999999999999</c:v>
                </c:pt>
                <c:pt idx="25">
                  <c:v>1.2390000000000001</c:v>
                </c:pt>
                <c:pt idx="26">
                  <c:v>0.90200000000000002</c:v>
                </c:pt>
                <c:pt idx="27">
                  <c:v>1.0980000000000001</c:v>
                </c:pt>
                <c:pt idx="28">
                  <c:v>1.153</c:v>
                </c:pt>
                <c:pt idx="29">
                  <c:v>0.89100000000000001</c:v>
                </c:pt>
                <c:pt idx="30">
                  <c:v>1.014</c:v>
                </c:pt>
                <c:pt idx="31">
                  <c:v>1.1599999999999999</c:v>
                </c:pt>
                <c:pt idx="32">
                  <c:v>1.387</c:v>
                </c:pt>
                <c:pt idx="33">
                  <c:v>1.5149999999999999</c:v>
                </c:pt>
                <c:pt idx="34">
                  <c:v>1.341</c:v>
                </c:pt>
                <c:pt idx="35">
                  <c:v>1.627</c:v>
                </c:pt>
                <c:pt idx="36">
                  <c:v>1.0229999999999999</c:v>
                </c:pt>
                <c:pt idx="37">
                  <c:v>1.2769999999999999</c:v>
                </c:pt>
                <c:pt idx="38">
                  <c:v>0.56399999999999995</c:v>
                </c:pt>
                <c:pt idx="39">
                  <c:v>1.268</c:v>
                </c:pt>
                <c:pt idx="40">
                  <c:v>1.3140000000000001</c:v>
                </c:pt>
                <c:pt idx="41">
                  <c:v>1.0720000000000001</c:v>
                </c:pt>
                <c:pt idx="42">
                  <c:v>1.0980000000000001</c:v>
                </c:pt>
                <c:pt idx="43">
                  <c:v>1.1950000000000001</c:v>
                </c:pt>
                <c:pt idx="44">
                  <c:v>0.90200000000000002</c:v>
                </c:pt>
                <c:pt idx="45">
                  <c:v>1.2</c:v>
                </c:pt>
                <c:pt idx="46">
                  <c:v>1.175</c:v>
                </c:pt>
                <c:pt idx="47">
                  <c:v>0.78500000000000003</c:v>
                </c:pt>
                <c:pt idx="48">
                  <c:v>1.1399999999999999</c:v>
                </c:pt>
                <c:pt idx="49">
                  <c:v>1.1859999999999999</c:v>
                </c:pt>
                <c:pt idx="50">
                  <c:v>0.79600000000000004</c:v>
                </c:pt>
                <c:pt idx="51">
                  <c:v>1.8680000000000001</c:v>
                </c:pt>
                <c:pt idx="52">
                  <c:v>0.49199999999999999</c:v>
                </c:pt>
                <c:pt idx="53">
                  <c:v>0.56699999999999995</c:v>
                </c:pt>
                <c:pt idx="54">
                  <c:v>0.54500000000000004</c:v>
                </c:pt>
                <c:pt idx="55">
                  <c:v>0.51200000000000001</c:v>
                </c:pt>
                <c:pt idx="56">
                  <c:v>0.95</c:v>
                </c:pt>
                <c:pt idx="57">
                  <c:v>1.0449999999999999</c:v>
                </c:pt>
                <c:pt idx="58">
                  <c:v>0.77</c:v>
                </c:pt>
                <c:pt idx="59">
                  <c:v>0.624</c:v>
                </c:pt>
                <c:pt idx="60">
                  <c:v>0.71899999999999997</c:v>
                </c:pt>
                <c:pt idx="61">
                  <c:v>0.85799999999999998</c:v>
                </c:pt>
                <c:pt idx="62">
                  <c:v>0.86199999999999999</c:v>
                </c:pt>
                <c:pt idx="63">
                  <c:v>1.034</c:v>
                </c:pt>
                <c:pt idx="64">
                  <c:v>0.88400000000000001</c:v>
                </c:pt>
                <c:pt idx="65">
                  <c:v>0.24299999999999999</c:v>
                </c:pt>
                <c:pt idx="66">
                  <c:v>0.39</c:v>
                </c:pt>
                <c:pt idx="67">
                  <c:v>0.74299999999999999</c:v>
                </c:pt>
                <c:pt idx="68">
                  <c:v>0.57799999999999996</c:v>
                </c:pt>
                <c:pt idx="69">
                  <c:v>0.95499999999999996</c:v>
                </c:pt>
                <c:pt idx="70">
                  <c:v>1.056</c:v>
                </c:pt>
                <c:pt idx="71">
                  <c:v>1.2230000000000001</c:v>
                </c:pt>
                <c:pt idx="72">
                  <c:v>0.46300000000000002</c:v>
                </c:pt>
                <c:pt idx="73">
                  <c:v>0.64600000000000002</c:v>
                </c:pt>
                <c:pt idx="74">
                  <c:v>0.36799999999999999</c:v>
                </c:pt>
                <c:pt idx="75">
                  <c:v>0.67700000000000005</c:v>
                </c:pt>
                <c:pt idx="76">
                  <c:v>0.32600000000000001</c:v>
                </c:pt>
                <c:pt idx="77">
                  <c:v>0.71</c:v>
                </c:pt>
                <c:pt idx="78">
                  <c:v>0.96399999999999997</c:v>
                </c:pt>
                <c:pt idx="79">
                  <c:v>1.032</c:v>
                </c:pt>
                <c:pt idx="80">
                  <c:v>0.58899999999999997</c:v>
                </c:pt>
                <c:pt idx="81">
                  <c:v>1.0580000000000001</c:v>
                </c:pt>
                <c:pt idx="82">
                  <c:v>0.72099999999999997</c:v>
                </c:pt>
                <c:pt idx="83">
                  <c:v>0.92600000000000005</c:v>
                </c:pt>
                <c:pt idx="84">
                  <c:v>0.48599999999999999</c:v>
                </c:pt>
                <c:pt idx="85">
                  <c:v>0.86699999999999999</c:v>
                </c:pt>
                <c:pt idx="86">
                  <c:v>0.501</c:v>
                </c:pt>
              </c:numCache>
            </c:numRef>
          </c:yVal>
          <c:smooth val="0"/>
          <c:extLst>
            <c:ext xmlns:c16="http://schemas.microsoft.com/office/drawing/2014/chart" uri="{C3380CC4-5D6E-409C-BE32-E72D297353CC}">
              <c16:uniqueId val="{00000005-204B-4F99-AFCA-A8BBEF2A4337}"/>
            </c:ext>
          </c:extLst>
        </c:ser>
        <c:ser>
          <c:idx val="6"/>
          <c:order val="6"/>
          <c:tx>
            <c:strRef>
              <c:f>Indices!$K$1</c:f>
              <c:strCache>
                <c:ptCount val="1"/>
                <c:pt idx="0">
                  <c:v>DAHRA ELEVAGE(CRZ)</c:v>
                </c:pt>
              </c:strCache>
            </c:strRef>
          </c:tx>
          <c:spPr>
            <a:ln w="12700"/>
          </c:spPr>
          <c:marker>
            <c:symbol val="plus"/>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Indices!$K$2:$K$107</c:f>
              <c:numCache>
                <c:formatCode>General</c:formatCode>
                <c:ptCount val="106"/>
                <c:pt idx="38">
                  <c:v>0.71799999999999997</c:v>
                </c:pt>
                <c:pt idx="39">
                  <c:v>1.329</c:v>
                </c:pt>
                <c:pt idx="40">
                  <c:v>1.2549999999999999</c:v>
                </c:pt>
                <c:pt idx="41">
                  <c:v>0.98099999999999998</c:v>
                </c:pt>
                <c:pt idx="43">
                  <c:v>0.51500000000000001</c:v>
                </c:pt>
                <c:pt idx="44">
                  <c:v>0.80300000000000005</c:v>
                </c:pt>
                <c:pt idx="45">
                  <c:v>1.111</c:v>
                </c:pt>
                <c:pt idx="46">
                  <c:v>0.78900000000000003</c:v>
                </c:pt>
                <c:pt idx="48">
                  <c:v>1.335</c:v>
                </c:pt>
                <c:pt idx="49">
                  <c:v>0.84</c:v>
                </c:pt>
                <c:pt idx="50">
                  <c:v>1.877</c:v>
                </c:pt>
                <c:pt idx="51">
                  <c:v>1.8360000000000001</c:v>
                </c:pt>
                <c:pt idx="52">
                  <c:v>0.48099999999999998</c:v>
                </c:pt>
                <c:pt idx="53">
                  <c:v>0.67</c:v>
                </c:pt>
                <c:pt idx="54">
                  <c:v>0.66200000000000003</c:v>
                </c:pt>
                <c:pt idx="55">
                  <c:v>0.55300000000000005</c:v>
                </c:pt>
                <c:pt idx="56">
                  <c:v>0.754</c:v>
                </c:pt>
                <c:pt idx="57">
                  <c:v>1.1910000000000001</c:v>
                </c:pt>
                <c:pt idx="62">
                  <c:v>0.94199999999999995</c:v>
                </c:pt>
                <c:pt idx="73">
                  <c:v>0.63500000000000001</c:v>
                </c:pt>
                <c:pt idx="75">
                  <c:v>0.55300000000000005</c:v>
                </c:pt>
                <c:pt idx="76">
                  <c:v>0.58099999999999996</c:v>
                </c:pt>
              </c:numCache>
            </c:numRef>
          </c:yVal>
          <c:smooth val="0"/>
          <c:extLst>
            <c:ext xmlns:c16="http://schemas.microsoft.com/office/drawing/2014/chart" uri="{C3380CC4-5D6E-409C-BE32-E72D297353CC}">
              <c16:uniqueId val="{00000006-204B-4F99-AFCA-A8BBEF2A4337}"/>
            </c:ext>
          </c:extLst>
        </c:ser>
        <c:ser>
          <c:idx val="7"/>
          <c:order val="7"/>
          <c:tx>
            <c:strRef>
              <c:f>Indices!$L$1</c:f>
              <c:strCache>
                <c:ptCount val="1"/>
                <c:pt idx="0">
                  <c:v>DIAGLE</c:v>
                </c:pt>
              </c:strCache>
            </c:strRef>
          </c:tx>
          <c:spPr>
            <a:ln w="12700"/>
          </c:spPr>
          <c:marker>
            <c:symbol val="dot"/>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Indices!$L$2:$L$107</c:f>
              <c:numCache>
                <c:formatCode>General</c:formatCode>
                <c:ptCount val="106"/>
                <c:pt idx="47">
                  <c:v>1.421</c:v>
                </c:pt>
                <c:pt idx="49">
                  <c:v>0.90900000000000003</c:v>
                </c:pt>
                <c:pt idx="50">
                  <c:v>1.0269999999999999</c:v>
                </c:pt>
                <c:pt idx="51">
                  <c:v>2.3450000000000002</c:v>
                </c:pt>
                <c:pt idx="52">
                  <c:v>1.157</c:v>
                </c:pt>
                <c:pt idx="53">
                  <c:v>1.302</c:v>
                </c:pt>
                <c:pt idx="54">
                  <c:v>0.35099999999999998</c:v>
                </c:pt>
                <c:pt idx="55">
                  <c:v>0.73699999999999999</c:v>
                </c:pt>
                <c:pt idx="56">
                  <c:v>0.93600000000000005</c:v>
                </c:pt>
                <c:pt idx="57">
                  <c:v>1.409</c:v>
                </c:pt>
                <c:pt idx="58">
                  <c:v>0.97399999999999998</c:v>
                </c:pt>
                <c:pt idx="59">
                  <c:v>0.47399999999999998</c:v>
                </c:pt>
                <c:pt idx="60">
                  <c:v>0.84799999999999998</c:v>
                </c:pt>
                <c:pt idx="63">
                  <c:v>0.91700000000000004</c:v>
                </c:pt>
                <c:pt idx="64">
                  <c:v>0.59199999999999997</c:v>
                </c:pt>
                <c:pt idx="65">
                  <c:v>0.30199999999999999</c:v>
                </c:pt>
                <c:pt idx="66">
                  <c:v>0.29399999999999998</c:v>
                </c:pt>
                <c:pt idx="67">
                  <c:v>1.524</c:v>
                </c:pt>
                <c:pt idx="68">
                  <c:v>0.97799999999999998</c:v>
                </c:pt>
              </c:numCache>
            </c:numRef>
          </c:yVal>
          <c:smooth val="0"/>
          <c:extLst>
            <c:ext xmlns:c16="http://schemas.microsoft.com/office/drawing/2014/chart" uri="{C3380CC4-5D6E-409C-BE32-E72D297353CC}">
              <c16:uniqueId val="{00000007-204B-4F99-AFCA-A8BBEF2A4337}"/>
            </c:ext>
          </c:extLst>
        </c:ser>
        <c:ser>
          <c:idx val="8"/>
          <c:order val="8"/>
          <c:tx>
            <c:strRef>
              <c:f>Indices!$M$1</c:f>
              <c:strCache>
                <c:ptCount val="1"/>
                <c:pt idx="0">
                  <c:v>FANAYE DIERI</c:v>
                </c:pt>
              </c:strCache>
            </c:strRef>
          </c:tx>
          <c:spPr>
            <a:ln w="12700"/>
          </c:spPr>
          <c:marker>
            <c:symbol val="dash"/>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Indices!$M$2:$M$107</c:f>
              <c:numCache>
                <c:formatCode>General</c:formatCode>
                <c:ptCount val="106"/>
                <c:pt idx="43">
                  <c:v>1.5269999999999999</c:v>
                </c:pt>
                <c:pt idx="44">
                  <c:v>0.90800000000000003</c:v>
                </c:pt>
                <c:pt idx="48">
                  <c:v>1.6080000000000001</c:v>
                </c:pt>
                <c:pt idx="49">
                  <c:v>1.5469999999999999</c:v>
                </c:pt>
                <c:pt idx="50">
                  <c:v>1.2170000000000001</c:v>
                </c:pt>
                <c:pt idx="51">
                  <c:v>1.9219999999999999</c:v>
                </c:pt>
                <c:pt idx="52">
                  <c:v>0.69</c:v>
                </c:pt>
                <c:pt idx="53">
                  <c:v>1.0089999999999999</c:v>
                </c:pt>
                <c:pt idx="54">
                  <c:v>0.46700000000000003</c:v>
                </c:pt>
                <c:pt idx="55">
                  <c:v>0.60399999999999998</c:v>
                </c:pt>
                <c:pt idx="56">
                  <c:v>1.0349999999999999</c:v>
                </c:pt>
                <c:pt idx="57">
                  <c:v>1.258</c:v>
                </c:pt>
                <c:pt idx="58">
                  <c:v>1.359</c:v>
                </c:pt>
                <c:pt idx="59">
                  <c:v>0.68</c:v>
                </c:pt>
                <c:pt idx="60">
                  <c:v>1.7889999999999999</c:v>
                </c:pt>
                <c:pt idx="61">
                  <c:v>0.69099999999999995</c:v>
                </c:pt>
                <c:pt idx="62">
                  <c:v>1.135</c:v>
                </c:pt>
                <c:pt idx="63">
                  <c:v>1.161</c:v>
                </c:pt>
                <c:pt idx="64">
                  <c:v>0.73</c:v>
                </c:pt>
                <c:pt idx="65">
                  <c:v>0.223</c:v>
                </c:pt>
                <c:pt idx="66">
                  <c:v>0.218</c:v>
                </c:pt>
                <c:pt idx="67">
                  <c:v>0.76100000000000001</c:v>
                </c:pt>
                <c:pt idx="68">
                  <c:v>1.1719999999999999</c:v>
                </c:pt>
                <c:pt idx="69">
                  <c:v>1.2629999999999999</c:v>
                </c:pt>
                <c:pt idx="70">
                  <c:v>1.4350000000000001</c:v>
                </c:pt>
                <c:pt idx="71">
                  <c:v>1.506</c:v>
                </c:pt>
                <c:pt idx="72">
                  <c:v>0.47099999999999997</c:v>
                </c:pt>
                <c:pt idx="73">
                  <c:v>0.314</c:v>
                </c:pt>
                <c:pt idx="74">
                  <c:v>0.95299999999999996</c:v>
                </c:pt>
                <c:pt idx="75">
                  <c:v>0.81299999999999994</c:v>
                </c:pt>
                <c:pt idx="76">
                  <c:v>1.2909999999999999</c:v>
                </c:pt>
                <c:pt idx="77">
                  <c:v>1.119</c:v>
                </c:pt>
                <c:pt idx="78">
                  <c:v>1.1719999999999999</c:v>
                </c:pt>
                <c:pt idx="79">
                  <c:v>0.53300000000000003</c:v>
                </c:pt>
                <c:pt idx="80">
                  <c:v>1.59</c:v>
                </c:pt>
                <c:pt idx="81">
                  <c:v>1.071</c:v>
                </c:pt>
                <c:pt idx="82">
                  <c:v>0.89100000000000001</c:v>
                </c:pt>
                <c:pt idx="83">
                  <c:v>0.96299999999999997</c:v>
                </c:pt>
                <c:pt idx="84">
                  <c:v>0.45100000000000001</c:v>
                </c:pt>
                <c:pt idx="85">
                  <c:v>0.98499999999999999</c:v>
                </c:pt>
                <c:pt idx="86">
                  <c:v>0.69799999999999995</c:v>
                </c:pt>
              </c:numCache>
            </c:numRef>
          </c:yVal>
          <c:smooth val="0"/>
          <c:extLst>
            <c:ext xmlns:c16="http://schemas.microsoft.com/office/drawing/2014/chart" uri="{C3380CC4-5D6E-409C-BE32-E72D297353CC}">
              <c16:uniqueId val="{00000008-204B-4F99-AFCA-A8BBEF2A4337}"/>
            </c:ext>
          </c:extLst>
        </c:ser>
        <c:ser>
          <c:idx val="9"/>
          <c:order val="9"/>
          <c:tx>
            <c:strRef>
              <c:f>Indices!$N$1</c:f>
              <c:strCache>
                <c:ptCount val="1"/>
                <c:pt idx="0">
                  <c:v>GOUDIRY</c:v>
                </c:pt>
              </c:strCache>
            </c:strRef>
          </c:tx>
          <c:spPr>
            <a:ln w="12700"/>
          </c:spPr>
          <c:marker>
            <c:symbol val="diamond"/>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Indices!$N$2:$N$107</c:f>
              <c:numCache>
                <c:formatCode>General</c:formatCode>
                <c:ptCount val="106"/>
                <c:pt idx="22">
                  <c:v>1.2889999999999999</c:v>
                </c:pt>
                <c:pt idx="23">
                  <c:v>0.94399999999999995</c:v>
                </c:pt>
                <c:pt idx="24">
                  <c:v>1.2669999999999999</c:v>
                </c:pt>
                <c:pt idx="25">
                  <c:v>1.3260000000000001</c:v>
                </c:pt>
                <c:pt idx="26">
                  <c:v>0.871</c:v>
                </c:pt>
                <c:pt idx="27">
                  <c:v>1.3420000000000001</c:v>
                </c:pt>
                <c:pt idx="28">
                  <c:v>0.878</c:v>
                </c:pt>
                <c:pt idx="29">
                  <c:v>1.2230000000000001</c:v>
                </c:pt>
                <c:pt idx="30">
                  <c:v>0.96899999999999997</c:v>
                </c:pt>
                <c:pt idx="31">
                  <c:v>0.88400000000000001</c:v>
                </c:pt>
                <c:pt idx="32">
                  <c:v>1.3260000000000001</c:v>
                </c:pt>
                <c:pt idx="33">
                  <c:v>1.25</c:v>
                </c:pt>
                <c:pt idx="34">
                  <c:v>1.1919999999999999</c:v>
                </c:pt>
                <c:pt idx="35">
                  <c:v>1.2829999999999999</c:v>
                </c:pt>
                <c:pt idx="36">
                  <c:v>1.0149999999999999</c:v>
                </c:pt>
                <c:pt idx="37">
                  <c:v>1.4550000000000001</c:v>
                </c:pt>
                <c:pt idx="38">
                  <c:v>0.997</c:v>
                </c:pt>
                <c:pt idx="39">
                  <c:v>1.2609999999999999</c:v>
                </c:pt>
                <c:pt idx="40">
                  <c:v>1.2230000000000001</c:v>
                </c:pt>
                <c:pt idx="41">
                  <c:v>1.139</c:v>
                </c:pt>
                <c:pt idx="42">
                  <c:v>0.98599999999999999</c:v>
                </c:pt>
                <c:pt idx="43">
                  <c:v>1.099</c:v>
                </c:pt>
                <c:pt idx="44">
                  <c:v>1.391</c:v>
                </c:pt>
                <c:pt idx="45">
                  <c:v>1.2549999999999999</c:v>
                </c:pt>
                <c:pt idx="46">
                  <c:v>0.88100000000000001</c:v>
                </c:pt>
                <c:pt idx="47">
                  <c:v>1.069</c:v>
                </c:pt>
                <c:pt idx="48">
                  <c:v>1.0649999999999999</c:v>
                </c:pt>
                <c:pt idx="49">
                  <c:v>1.1499999999999999</c:v>
                </c:pt>
                <c:pt idx="50">
                  <c:v>0.93799999999999994</c:v>
                </c:pt>
                <c:pt idx="51">
                  <c:v>1.0249999999999999</c:v>
                </c:pt>
                <c:pt idx="52">
                  <c:v>1.097</c:v>
                </c:pt>
                <c:pt idx="53">
                  <c:v>0.88800000000000001</c:v>
                </c:pt>
                <c:pt idx="54">
                  <c:v>1.1499999999999999</c:v>
                </c:pt>
                <c:pt idx="55">
                  <c:v>0.81799999999999995</c:v>
                </c:pt>
                <c:pt idx="56">
                  <c:v>0.93100000000000005</c:v>
                </c:pt>
                <c:pt idx="57">
                  <c:v>1.123</c:v>
                </c:pt>
                <c:pt idx="58">
                  <c:v>0.75900000000000001</c:v>
                </c:pt>
                <c:pt idx="59">
                  <c:v>0.746</c:v>
                </c:pt>
                <c:pt idx="60">
                  <c:v>0.89700000000000002</c:v>
                </c:pt>
                <c:pt idx="61">
                  <c:v>0.94299999999999995</c:v>
                </c:pt>
                <c:pt idx="62">
                  <c:v>0.80600000000000005</c:v>
                </c:pt>
                <c:pt idx="63">
                  <c:v>1.1439999999999999</c:v>
                </c:pt>
                <c:pt idx="64">
                  <c:v>0.628</c:v>
                </c:pt>
                <c:pt idx="65">
                  <c:v>0.72699999999999998</c:v>
                </c:pt>
                <c:pt idx="66">
                  <c:v>0.78</c:v>
                </c:pt>
                <c:pt idx="67">
                  <c:v>0.89100000000000001</c:v>
                </c:pt>
                <c:pt idx="68">
                  <c:v>0.88100000000000001</c:v>
                </c:pt>
                <c:pt idx="69">
                  <c:v>0.83799999999999997</c:v>
                </c:pt>
                <c:pt idx="70">
                  <c:v>1.0069999999999999</c:v>
                </c:pt>
                <c:pt idx="71">
                  <c:v>0.995</c:v>
                </c:pt>
                <c:pt idx="72">
                  <c:v>0.64</c:v>
                </c:pt>
                <c:pt idx="73">
                  <c:v>0.78500000000000003</c:v>
                </c:pt>
                <c:pt idx="74">
                  <c:v>0.90600000000000003</c:v>
                </c:pt>
                <c:pt idx="75">
                  <c:v>0.66500000000000004</c:v>
                </c:pt>
                <c:pt idx="76">
                  <c:v>0.96299999999999997</c:v>
                </c:pt>
                <c:pt idx="77">
                  <c:v>0.82199999999999995</c:v>
                </c:pt>
                <c:pt idx="78">
                  <c:v>0.91</c:v>
                </c:pt>
                <c:pt idx="79">
                  <c:v>0.626</c:v>
                </c:pt>
                <c:pt idx="80">
                  <c:v>0.89</c:v>
                </c:pt>
                <c:pt idx="81">
                  <c:v>1.0649999999999999</c:v>
                </c:pt>
                <c:pt idx="82">
                  <c:v>0.9</c:v>
                </c:pt>
                <c:pt idx="83">
                  <c:v>0.72699999999999998</c:v>
                </c:pt>
                <c:pt idx="84">
                  <c:v>0.63600000000000001</c:v>
                </c:pt>
                <c:pt idx="85">
                  <c:v>1.159</c:v>
                </c:pt>
                <c:pt idx="86">
                  <c:v>0.66400000000000003</c:v>
                </c:pt>
                <c:pt idx="87">
                  <c:v>0.96699999999999997</c:v>
                </c:pt>
                <c:pt idx="88">
                  <c:v>0</c:v>
                </c:pt>
                <c:pt idx="89">
                  <c:v>0.85099999999999998</c:v>
                </c:pt>
                <c:pt idx="90">
                  <c:v>0.96699999999999997</c:v>
                </c:pt>
                <c:pt idx="91">
                  <c:v>1.1539999999999999</c:v>
                </c:pt>
                <c:pt idx="92">
                  <c:v>1.0189999999999999</c:v>
                </c:pt>
                <c:pt idx="93">
                  <c:v>0.68799999999999994</c:v>
                </c:pt>
                <c:pt idx="94">
                  <c:v>1.379</c:v>
                </c:pt>
                <c:pt idx="95">
                  <c:v>0.76700000000000002</c:v>
                </c:pt>
                <c:pt idx="96">
                  <c:v>0.85599999999999998</c:v>
                </c:pt>
                <c:pt idx="97">
                  <c:v>1.0529999999999999</c:v>
                </c:pt>
                <c:pt idx="98">
                  <c:v>1</c:v>
                </c:pt>
              </c:numCache>
            </c:numRef>
          </c:yVal>
          <c:smooth val="0"/>
          <c:extLst>
            <c:ext xmlns:c16="http://schemas.microsoft.com/office/drawing/2014/chart" uri="{C3380CC4-5D6E-409C-BE32-E72D297353CC}">
              <c16:uniqueId val="{00000009-204B-4F99-AFCA-A8BBEF2A4337}"/>
            </c:ext>
          </c:extLst>
        </c:ser>
        <c:ser>
          <c:idx val="10"/>
          <c:order val="10"/>
          <c:tx>
            <c:strRef>
              <c:f>Indices!$O$1</c:f>
              <c:strCache>
                <c:ptCount val="1"/>
                <c:pt idx="0">
                  <c:v>GUEDE CHANTIER</c:v>
                </c:pt>
              </c:strCache>
            </c:strRef>
          </c:tx>
          <c:spPr>
            <a:ln w="12700"/>
          </c:spPr>
          <c:marker>
            <c:symbol val="square"/>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Indices!$O$2:$O$107</c:f>
              <c:numCache>
                <c:formatCode>General</c:formatCode>
                <c:ptCount val="106"/>
                <c:pt idx="47">
                  <c:v>0.83299999999999996</c:v>
                </c:pt>
                <c:pt idx="48">
                  <c:v>1.9630000000000001</c:v>
                </c:pt>
                <c:pt idx="49">
                  <c:v>1.0449999999999999</c:v>
                </c:pt>
                <c:pt idx="50">
                  <c:v>0.98799999999999999</c:v>
                </c:pt>
                <c:pt idx="51">
                  <c:v>2.2730000000000001</c:v>
                </c:pt>
                <c:pt idx="52">
                  <c:v>0.73899999999999999</c:v>
                </c:pt>
                <c:pt idx="53">
                  <c:v>0.63100000000000001</c:v>
                </c:pt>
                <c:pt idx="54">
                  <c:v>0.51800000000000002</c:v>
                </c:pt>
                <c:pt idx="55">
                  <c:v>0.753</c:v>
                </c:pt>
                <c:pt idx="56">
                  <c:v>1.1299999999999999</c:v>
                </c:pt>
                <c:pt idx="57">
                  <c:v>1.2569999999999999</c:v>
                </c:pt>
                <c:pt idx="58">
                  <c:v>1.5820000000000001</c:v>
                </c:pt>
                <c:pt idx="59">
                  <c:v>0.626</c:v>
                </c:pt>
                <c:pt idx="60">
                  <c:v>1.224</c:v>
                </c:pt>
                <c:pt idx="61">
                  <c:v>0.998</c:v>
                </c:pt>
                <c:pt idx="63">
                  <c:v>0.52700000000000002</c:v>
                </c:pt>
                <c:pt idx="64">
                  <c:v>0.67800000000000005</c:v>
                </c:pt>
                <c:pt idx="71">
                  <c:v>1.6990000000000001</c:v>
                </c:pt>
                <c:pt idx="73">
                  <c:v>0.72699999999999998</c:v>
                </c:pt>
                <c:pt idx="74">
                  <c:v>0.504</c:v>
                </c:pt>
                <c:pt idx="75">
                  <c:v>1.181</c:v>
                </c:pt>
                <c:pt idx="76">
                  <c:v>0.52200000000000002</c:v>
                </c:pt>
                <c:pt idx="77">
                  <c:v>1.2609999999999999</c:v>
                </c:pt>
                <c:pt idx="78">
                  <c:v>0.82399999999999995</c:v>
                </c:pt>
                <c:pt idx="79">
                  <c:v>0.93700000000000006</c:v>
                </c:pt>
                <c:pt idx="80">
                  <c:v>1.2050000000000001</c:v>
                </c:pt>
                <c:pt idx="81">
                  <c:v>1.3740000000000001</c:v>
                </c:pt>
              </c:numCache>
            </c:numRef>
          </c:yVal>
          <c:smooth val="0"/>
          <c:extLst>
            <c:ext xmlns:c16="http://schemas.microsoft.com/office/drawing/2014/chart" uri="{C3380CC4-5D6E-409C-BE32-E72D297353CC}">
              <c16:uniqueId val="{0000000A-204B-4F99-AFCA-A8BBEF2A4337}"/>
            </c:ext>
          </c:extLst>
        </c:ser>
        <c:ser>
          <c:idx val="11"/>
          <c:order val="11"/>
          <c:tx>
            <c:strRef>
              <c:f>Indices!$P$1</c:f>
              <c:strCache>
                <c:ptCount val="1"/>
                <c:pt idx="0">
                  <c:v>HAERE LAO</c:v>
                </c:pt>
              </c:strCache>
            </c:strRef>
          </c:tx>
          <c:spPr>
            <a:ln w="12700"/>
          </c:spPr>
          <c:marker>
            <c:symbol val="triangle"/>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Indices!$P$2:$P$107</c:f>
              <c:numCache>
                <c:formatCode>General</c:formatCode>
                <c:ptCount val="106"/>
                <c:pt idx="44">
                  <c:v>0.89700000000000002</c:v>
                </c:pt>
                <c:pt idx="45">
                  <c:v>1.194</c:v>
                </c:pt>
                <c:pt idx="47">
                  <c:v>1.157</c:v>
                </c:pt>
                <c:pt idx="50">
                  <c:v>0.83499999999999996</c:v>
                </c:pt>
                <c:pt idx="51">
                  <c:v>1.3340000000000001</c:v>
                </c:pt>
                <c:pt idx="52">
                  <c:v>1.1619999999999999</c:v>
                </c:pt>
                <c:pt idx="53">
                  <c:v>0.28599999999999998</c:v>
                </c:pt>
                <c:pt idx="55">
                  <c:v>0.82699999999999996</c:v>
                </c:pt>
                <c:pt idx="56">
                  <c:v>1.1659999999999999</c:v>
                </c:pt>
                <c:pt idx="57">
                  <c:v>1.2629999999999999</c:v>
                </c:pt>
                <c:pt idx="58">
                  <c:v>1.3939999999999999</c:v>
                </c:pt>
                <c:pt idx="59">
                  <c:v>0.626</c:v>
                </c:pt>
                <c:pt idx="60">
                  <c:v>0.82899999999999996</c:v>
                </c:pt>
                <c:pt idx="61">
                  <c:v>1.1910000000000001</c:v>
                </c:pt>
                <c:pt idx="64">
                  <c:v>0.59</c:v>
                </c:pt>
                <c:pt idx="65">
                  <c:v>6.2E-2</c:v>
                </c:pt>
                <c:pt idx="66">
                  <c:v>0.34200000000000003</c:v>
                </c:pt>
                <c:pt idx="69">
                  <c:v>0.88200000000000001</c:v>
                </c:pt>
                <c:pt idx="70">
                  <c:v>1.1890000000000001</c:v>
                </c:pt>
                <c:pt idx="71">
                  <c:v>1.212</c:v>
                </c:pt>
                <c:pt idx="72">
                  <c:v>0.80400000000000005</c:v>
                </c:pt>
                <c:pt idx="73">
                  <c:v>0.183</c:v>
                </c:pt>
                <c:pt idx="74">
                  <c:v>0.49</c:v>
                </c:pt>
                <c:pt idx="75">
                  <c:v>1.0680000000000001</c:v>
                </c:pt>
                <c:pt idx="76">
                  <c:v>0.76500000000000001</c:v>
                </c:pt>
                <c:pt idx="77">
                  <c:v>1.3320000000000001</c:v>
                </c:pt>
                <c:pt idx="78">
                  <c:v>0.86199999999999999</c:v>
                </c:pt>
                <c:pt idx="79">
                  <c:v>0.97499999999999998</c:v>
                </c:pt>
                <c:pt idx="80">
                  <c:v>1.266</c:v>
                </c:pt>
                <c:pt idx="81">
                  <c:v>1.1619999999999999</c:v>
                </c:pt>
                <c:pt idx="82">
                  <c:v>1.3440000000000001</c:v>
                </c:pt>
                <c:pt idx="83">
                  <c:v>0.64900000000000002</c:v>
                </c:pt>
                <c:pt idx="84">
                  <c:v>0.48199999999999998</c:v>
                </c:pt>
                <c:pt idx="85">
                  <c:v>0.97199999999999998</c:v>
                </c:pt>
                <c:pt idx="86">
                  <c:v>0.83799999999999997</c:v>
                </c:pt>
                <c:pt idx="87">
                  <c:v>2.129</c:v>
                </c:pt>
              </c:numCache>
            </c:numRef>
          </c:yVal>
          <c:smooth val="0"/>
          <c:extLst>
            <c:ext xmlns:c16="http://schemas.microsoft.com/office/drawing/2014/chart" uri="{C3380CC4-5D6E-409C-BE32-E72D297353CC}">
              <c16:uniqueId val="{0000000B-204B-4F99-AFCA-A8BBEF2A4337}"/>
            </c:ext>
          </c:extLst>
        </c:ser>
        <c:ser>
          <c:idx val="12"/>
          <c:order val="12"/>
          <c:tx>
            <c:strRef>
              <c:f>Indices!$Q$1</c:f>
              <c:strCache>
                <c:ptCount val="1"/>
                <c:pt idx="0">
                  <c:v>KANEL</c:v>
                </c:pt>
              </c:strCache>
            </c:strRef>
          </c:tx>
          <c:spPr>
            <a:ln w="12700"/>
          </c:spPr>
          <c:marker>
            <c:symbol val="x"/>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Indices!$Q$2:$Q$107</c:f>
              <c:numCache>
                <c:formatCode>General</c:formatCode>
                <c:ptCount val="106"/>
                <c:pt idx="0">
                  <c:v>0.91</c:v>
                </c:pt>
                <c:pt idx="1">
                  <c:v>0.72299999999999998</c:v>
                </c:pt>
                <c:pt idx="2">
                  <c:v>1.1379999999999999</c:v>
                </c:pt>
                <c:pt idx="3">
                  <c:v>1.0149999999999999</c:v>
                </c:pt>
                <c:pt idx="4">
                  <c:v>1.056</c:v>
                </c:pt>
                <c:pt idx="5">
                  <c:v>1.216</c:v>
                </c:pt>
                <c:pt idx="6">
                  <c:v>0.91600000000000004</c:v>
                </c:pt>
                <c:pt idx="7">
                  <c:v>0.96399999999999997</c:v>
                </c:pt>
                <c:pt idx="8">
                  <c:v>0.72499999999999998</c:v>
                </c:pt>
                <c:pt idx="9">
                  <c:v>0.72299999999999998</c:v>
                </c:pt>
                <c:pt idx="10">
                  <c:v>0.97399999999999998</c:v>
                </c:pt>
                <c:pt idx="12">
                  <c:v>1.0029999999999999</c:v>
                </c:pt>
                <c:pt idx="13">
                  <c:v>0.878</c:v>
                </c:pt>
                <c:pt idx="14">
                  <c:v>1.8620000000000001</c:v>
                </c:pt>
                <c:pt idx="15">
                  <c:v>1.9139999999999999</c:v>
                </c:pt>
                <c:pt idx="16">
                  <c:v>1.415</c:v>
                </c:pt>
                <c:pt idx="17">
                  <c:v>0.69799999999999995</c:v>
                </c:pt>
                <c:pt idx="18">
                  <c:v>2.8580000000000001</c:v>
                </c:pt>
                <c:pt idx="19">
                  <c:v>1.7070000000000001</c:v>
                </c:pt>
                <c:pt idx="20">
                  <c:v>1.0189999999999999</c:v>
                </c:pt>
                <c:pt idx="21">
                  <c:v>0.35799999999999998</c:v>
                </c:pt>
                <c:pt idx="22">
                  <c:v>1.651</c:v>
                </c:pt>
                <c:pt idx="23">
                  <c:v>1.018</c:v>
                </c:pt>
                <c:pt idx="24">
                  <c:v>1.077</c:v>
                </c:pt>
                <c:pt idx="25">
                  <c:v>1.111</c:v>
                </c:pt>
                <c:pt idx="26">
                  <c:v>0.76500000000000001</c:v>
                </c:pt>
                <c:pt idx="27">
                  <c:v>1.4330000000000001</c:v>
                </c:pt>
                <c:pt idx="28">
                  <c:v>1.024</c:v>
                </c:pt>
                <c:pt idx="29">
                  <c:v>0.94399999999999995</c:v>
                </c:pt>
                <c:pt idx="30">
                  <c:v>1.0129999999999999</c:v>
                </c:pt>
                <c:pt idx="31">
                  <c:v>0.97699999999999998</c:v>
                </c:pt>
                <c:pt idx="32">
                  <c:v>1.4470000000000001</c:v>
                </c:pt>
                <c:pt idx="33">
                  <c:v>1.522</c:v>
                </c:pt>
                <c:pt idx="34">
                  <c:v>1.022</c:v>
                </c:pt>
                <c:pt idx="35">
                  <c:v>1.2270000000000001</c:v>
                </c:pt>
                <c:pt idx="36">
                  <c:v>1.028</c:v>
                </c:pt>
                <c:pt idx="37">
                  <c:v>1.28</c:v>
                </c:pt>
                <c:pt idx="38">
                  <c:v>0.94899999999999995</c:v>
                </c:pt>
                <c:pt idx="39">
                  <c:v>1</c:v>
                </c:pt>
                <c:pt idx="40">
                  <c:v>0.998</c:v>
                </c:pt>
                <c:pt idx="41">
                  <c:v>1.431</c:v>
                </c:pt>
                <c:pt idx="42">
                  <c:v>0.98899999999999999</c:v>
                </c:pt>
                <c:pt idx="43">
                  <c:v>1.597</c:v>
                </c:pt>
                <c:pt idx="44">
                  <c:v>1.1819999999999999</c:v>
                </c:pt>
                <c:pt idx="45">
                  <c:v>0.65700000000000003</c:v>
                </c:pt>
                <c:pt idx="46">
                  <c:v>1.56</c:v>
                </c:pt>
                <c:pt idx="47">
                  <c:v>0.85499999999999998</c:v>
                </c:pt>
                <c:pt idx="48">
                  <c:v>0.85899999999999999</c:v>
                </c:pt>
                <c:pt idx="49">
                  <c:v>1.0529999999999999</c:v>
                </c:pt>
                <c:pt idx="50">
                  <c:v>0.38300000000000001</c:v>
                </c:pt>
                <c:pt idx="51">
                  <c:v>0.70399999999999996</c:v>
                </c:pt>
                <c:pt idx="52">
                  <c:v>0.433</c:v>
                </c:pt>
                <c:pt idx="53">
                  <c:v>0.58499999999999996</c:v>
                </c:pt>
                <c:pt idx="54">
                  <c:v>0.376</c:v>
                </c:pt>
                <c:pt idx="55">
                  <c:v>0.42099999999999999</c:v>
                </c:pt>
                <c:pt idx="56">
                  <c:v>0.58599999999999997</c:v>
                </c:pt>
                <c:pt idx="57">
                  <c:v>0.69899999999999995</c:v>
                </c:pt>
                <c:pt idx="58">
                  <c:v>0.67200000000000004</c:v>
                </c:pt>
                <c:pt idx="59">
                  <c:v>0.44900000000000001</c:v>
                </c:pt>
                <c:pt idx="60">
                  <c:v>0.623</c:v>
                </c:pt>
                <c:pt idx="61">
                  <c:v>0.30299999999999999</c:v>
                </c:pt>
                <c:pt idx="62">
                  <c:v>0.51400000000000001</c:v>
                </c:pt>
                <c:pt idx="63">
                  <c:v>0.52600000000000002</c:v>
                </c:pt>
                <c:pt idx="64">
                  <c:v>0.60299999999999998</c:v>
                </c:pt>
                <c:pt idx="65">
                  <c:v>0.42399999999999999</c:v>
                </c:pt>
                <c:pt idx="66">
                  <c:v>0.37</c:v>
                </c:pt>
                <c:pt idx="67">
                  <c:v>0.496</c:v>
                </c:pt>
                <c:pt idx="68">
                  <c:v>0.46500000000000002</c:v>
                </c:pt>
                <c:pt idx="69">
                  <c:v>0.48499999999999999</c:v>
                </c:pt>
                <c:pt idx="70">
                  <c:v>0.48499999999999999</c:v>
                </c:pt>
                <c:pt idx="71">
                  <c:v>0.55600000000000005</c:v>
                </c:pt>
                <c:pt idx="72">
                  <c:v>0.47399999999999998</c:v>
                </c:pt>
                <c:pt idx="73">
                  <c:v>0.40400000000000003</c:v>
                </c:pt>
                <c:pt idx="74">
                  <c:v>0.34200000000000003</c:v>
                </c:pt>
                <c:pt idx="75">
                  <c:v>0.504</c:v>
                </c:pt>
                <c:pt idx="76">
                  <c:v>0.70499999999999996</c:v>
                </c:pt>
                <c:pt idx="77">
                  <c:v>1.5740000000000001</c:v>
                </c:pt>
                <c:pt idx="78">
                  <c:v>0.55000000000000004</c:v>
                </c:pt>
                <c:pt idx="79">
                  <c:v>0.57999999999999996</c:v>
                </c:pt>
                <c:pt idx="80">
                  <c:v>0.436</c:v>
                </c:pt>
                <c:pt idx="81">
                  <c:v>0.52600000000000002</c:v>
                </c:pt>
                <c:pt idx="82">
                  <c:v>0.53400000000000003</c:v>
                </c:pt>
                <c:pt idx="83">
                  <c:v>0.54900000000000004</c:v>
                </c:pt>
                <c:pt idx="84">
                  <c:v>0.38100000000000001</c:v>
                </c:pt>
                <c:pt idx="85">
                  <c:v>0.61199999999999999</c:v>
                </c:pt>
                <c:pt idx="86">
                  <c:v>0.65100000000000002</c:v>
                </c:pt>
              </c:numCache>
            </c:numRef>
          </c:yVal>
          <c:smooth val="0"/>
          <c:extLst>
            <c:ext xmlns:c16="http://schemas.microsoft.com/office/drawing/2014/chart" uri="{C3380CC4-5D6E-409C-BE32-E72D297353CC}">
              <c16:uniqueId val="{0000000C-204B-4F99-AFCA-A8BBEF2A4337}"/>
            </c:ext>
          </c:extLst>
        </c:ser>
        <c:ser>
          <c:idx val="13"/>
          <c:order val="13"/>
          <c:tx>
            <c:strRef>
              <c:f>Indices!$R$1</c:f>
              <c:strCache>
                <c:ptCount val="1"/>
                <c:pt idx="0">
                  <c:v>KEUR MOMAR</c:v>
                </c:pt>
              </c:strCache>
            </c:strRef>
          </c:tx>
          <c:spPr>
            <a:ln w="12700"/>
          </c:spPr>
          <c:marker>
            <c:symbol val="star"/>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Indices!$R$2:$R$107</c:f>
              <c:numCache>
                <c:formatCode>General</c:formatCode>
                <c:ptCount val="106"/>
                <c:pt idx="44">
                  <c:v>0.89900000000000002</c:v>
                </c:pt>
                <c:pt idx="45">
                  <c:v>1.105</c:v>
                </c:pt>
                <c:pt idx="46">
                  <c:v>0.95099999999999996</c:v>
                </c:pt>
                <c:pt idx="47">
                  <c:v>1.103</c:v>
                </c:pt>
                <c:pt idx="48">
                  <c:v>1.345</c:v>
                </c:pt>
                <c:pt idx="49">
                  <c:v>1.498</c:v>
                </c:pt>
                <c:pt idx="50">
                  <c:v>0.63100000000000001</c:v>
                </c:pt>
                <c:pt idx="51">
                  <c:v>1.6859999999999999</c:v>
                </c:pt>
                <c:pt idx="52">
                  <c:v>0.93799999999999994</c:v>
                </c:pt>
                <c:pt idx="53">
                  <c:v>0.96899999999999997</c:v>
                </c:pt>
                <c:pt idx="54">
                  <c:v>0.36699999999999999</c:v>
                </c:pt>
                <c:pt idx="55">
                  <c:v>1.2110000000000001</c:v>
                </c:pt>
                <c:pt idx="56">
                  <c:v>1.169</c:v>
                </c:pt>
                <c:pt idx="57">
                  <c:v>1.204</c:v>
                </c:pt>
                <c:pt idx="58">
                  <c:v>0.72399999999999998</c:v>
                </c:pt>
                <c:pt idx="59">
                  <c:v>0.45300000000000001</c:v>
                </c:pt>
                <c:pt idx="60">
                  <c:v>0.83799999999999997</c:v>
                </c:pt>
                <c:pt idx="61">
                  <c:v>0.86699999999999999</c:v>
                </c:pt>
                <c:pt idx="62">
                  <c:v>0.92400000000000004</c:v>
                </c:pt>
                <c:pt idx="63">
                  <c:v>0.95</c:v>
                </c:pt>
                <c:pt idx="64">
                  <c:v>0.57099999999999995</c:v>
                </c:pt>
                <c:pt idx="65">
                  <c:v>0.35799999999999998</c:v>
                </c:pt>
                <c:pt idx="66">
                  <c:v>0.223</c:v>
                </c:pt>
                <c:pt idx="67">
                  <c:v>0.82799999999999996</c:v>
                </c:pt>
                <c:pt idx="68">
                  <c:v>0.52300000000000002</c:v>
                </c:pt>
                <c:pt idx="69">
                  <c:v>1.214</c:v>
                </c:pt>
                <c:pt idx="70">
                  <c:v>1.296</c:v>
                </c:pt>
                <c:pt idx="71">
                  <c:v>1.0569999999999999</c:v>
                </c:pt>
                <c:pt idx="72">
                  <c:v>0.99199999999999999</c:v>
                </c:pt>
                <c:pt idx="73">
                  <c:v>0.52900000000000003</c:v>
                </c:pt>
                <c:pt idx="74">
                  <c:v>0.53300000000000003</c:v>
                </c:pt>
                <c:pt idx="75">
                  <c:v>1.145</c:v>
                </c:pt>
                <c:pt idx="76">
                  <c:v>0.40600000000000003</c:v>
                </c:pt>
                <c:pt idx="77">
                  <c:v>0.92700000000000005</c:v>
                </c:pt>
                <c:pt idx="78">
                  <c:v>1.0760000000000001</c:v>
                </c:pt>
                <c:pt idx="79">
                  <c:v>0.55200000000000005</c:v>
                </c:pt>
                <c:pt idx="80">
                  <c:v>0.63</c:v>
                </c:pt>
                <c:pt idx="81">
                  <c:v>0.99199999999999999</c:v>
                </c:pt>
                <c:pt idx="82">
                  <c:v>0.76400000000000001</c:v>
                </c:pt>
                <c:pt idx="83">
                  <c:v>0.98199999999999998</c:v>
                </c:pt>
                <c:pt idx="84">
                  <c:v>0.77900000000000003</c:v>
                </c:pt>
                <c:pt idx="85">
                  <c:v>1.2090000000000001</c:v>
                </c:pt>
                <c:pt idx="86">
                  <c:v>0.59199999999999997</c:v>
                </c:pt>
                <c:pt idx="87">
                  <c:v>1.292</c:v>
                </c:pt>
              </c:numCache>
            </c:numRef>
          </c:yVal>
          <c:smooth val="0"/>
          <c:extLst>
            <c:ext xmlns:c16="http://schemas.microsoft.com/office/drawing/2014/chart" uri="{C3380CC4-5D6E-409C-BE32-E72D297353CC}">
              <c16:uniqueId val="{0000000D-204B-4F99-AFCA-A8BBEF2A4337}"/>
            </c:ext>
          </c:extLst>
        </c:ser>
        <c:ser>
          <c:idx val="14"/>
          <c:order val="14"/>
          <c:tx>
            <c:strRef>
              <c:f>Indices!$S$1</c:f>
              <c:strCache>
                <c:ptCount val="1"/>
                <c:pt idx="0">
                  <c:v>KIDIRA</c:v>
                </c:pt>
              </c:strCache>
            </c:strRef>
          </c:tx>
          <c:spPr>
            <a:ln w="12700"/>
          </c:spPr>
          <c:marker>
            <c:symbol val="circle"/>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Indices!$S$2:$S$107</c:f>
              <c:numCache>
                <c:formatCode>General</c:formatCode>
                <c:ptCount val="106"/>
                <c:pt idx="0">
                  <c:v>0.86299999999999999</c:v>
                </c:pt>
                <c:pt idx="1">
                  <c:v>0.68600000000000005</c:v>
                </c:pt>
                <c:pt idx="2">
                  <c:v>1.079</c:v>
                </c:pt>
                <c:pt idx="3">
                  <c:v>0.93400000000000005</c:v>
                </c:pt>
                <c:pt idx="4">
                  <c:v>0.995</c:v>
                </c:pt>
                <c:pt idx="5">
                  <c:v>1.1539999999999999</c:v>
                </c:pt>
                <c:pt idx="6">
                  <c:v>0.85399999999999998</c:v>
                </c:pt>
                <c:pt idx="7">
                  <c:v>0.91</c:v>
                </c:pt>
                <c:pt idx="8">
                  <c:v>0.67700000000000005</c:v>
                </c:pt>
                <c:pt idx="9">
                  <c:v>0.67400000000000004</c:v>
                </c:pt>
                <c:pt idx="10">
                  <c:v>0.92400000000000004</c:v>
                </c:pt>
                <c:pt idx="11">
                  <c:v>0.95099999999999996</c:v>
                </c:pt>
                <c:pt idx="12">
                  <c:v>0.83299999999999996</c:v>
                </c:pt>
                <c:pt idx="13">
                  <c:v>0.83299999999999996</c:v>
                </c:pt>
                <c:pt idx="14">
                  <c:v>1.7649999999999999</c:v>
                </c:pt>
                <c:pt idx="15">
                  <c:v>1.8149999999999999</c:v>
                </c:pt>
                <c:pt idx="16">
                  <c:v>1.3420000000000001</c:v>
                </c:pt>
                <c:pt idx="17">
                  <c:v>0.64900000000000002</c:v>
                </c:pt>
                <c:pt idx="18">
                  <c:v>2.7109999999999999</c:v>
                </c:pt>
                <c:pt idx="19">
                  <c:v>1.6180000000000001</c:v>
                </c:pt>
                <c:pt idx="20">
                  <c:v>0.95799999999999996</c:v>
                </c:pt>
                <c:pt idx="21">
                  <c:v>0.33900000000000002</c:v>
                </c:pt>
                <c:pt idx="22">
                  <c:v>1.5629999999999999</c:v>
                </c:pt>
                <c:pt idx="23">
                  <c:v>0.96499999999999997</c:v>
                </c:pt>
                <c:pt idx="24">
                  <c:v>1.0149999999999999</c:v>
                </c:pt>
                <c:pt idx="25">
                  <c:v>1.0409999999999999</c:v>
                </c:pt>
                <c:pt idx="26">
                  <c:v>0.72399999999999998</c:v>
                </c:pt>
                <c:pt idx="27">
                  <c:v>1.347</c:v>
                </c:pt>
                <c:pt idx="28">
                  <c:v>0.97099999999999997</c:v>
                </c:pt>
                <c:pt idx="29">
                  <c:v>0.89500000000000002</c:v>
                </c:pt>
                <c:pt idx="30">
                  <c:v>0.95799999999999996</c:v>
                </c:pt>
                <c:pt idx="31">
                  <c:v>0.92700000000000005</c:v>
                </c:pt>
                <c:pt idx="32">
                  <c:v>1.3620000000000001</c:v>
                </c:pt>
                <c:pt idx="33">
                  <c:v>1.4239999999999999</c:v>
                </c:pt>
                <c:pt idx="34">
                  <c:v>0.97</c:v>
                </c:pt>
                <c:pt idx="35">
                  <c:v>1.145</c:v>
                </c:pt>
                <c:pt idx="36">
                  <c:v>0.92700000000000005</c:v>
                </c:pt>
                <c:pt idx="37">
                  <c:v>1.1950000000000001</c:v>
                </c:pt>
                <c:pt idx="38">
                  <c:v>0.88400000000000001</c:v>
                </c:pt>
                <c:pt idx="39">
                  <c:v>0.874</c:v>
                </c:pt>
                <c:pt idx="40">
                  <c:v>0.94799999999999995</c:v>
                </c:pt>
                <c:pt idx="41">
                  <c:v>1.2450000000000001</c:v>
                </c:pt>
                <c:pt idx="42">
                  <c:v>0.91700000000000004</c:v>
                </c:pt>
                <c:pt idx="43">
                  <c:v>1.51</c:v>
                </c:pt>
                <c:pt idx="44">
                  <c:v>1.2230000000000001</c:v>
                </c:pt>
                <c:pt idx="45">
                  <c:v>1.081</c:v>
                </c:pt>
                <c:pt idx="46">
                  <c:v>1.006</c:v>
                </c:pt>
                <c:pt idx="47">
                  <c:v>0.79600000000000004</c:v>
                </c:pt>
                <c:pt idx="48">
                  <c:v>1.0640000000000001</c:v>
                </c:pt>
                <c:pt idx="49">
                  <c:v>1.054</c:v>
                </c:pt>
                <c:pt idx="50">
                  <c:v>0.54600000000000004</c:v>
                </c:pt>
                <c:pt idx="51">
                  <c:v>1.079</c:v>
                </c:pt>
                <c:pt idx="52">
                  <c:v>0.84099999999999997</c:v>
                </c:pt>
                <c:pt idx="53">
                  <c:v>0.77400000000000002</c:v>
                </c:pt>
                <c:pt idx="54">
                  <c:v>0.88</c:v>
                </c:pt>
                <c:pt idx="55">
                  <c:v>0.57299999999999995</c:v>
                </c:pt>
                <c:pt idx="56">
                  <c:v>0.72099999999999997</c:v>
                </c:pt>
                <c:pt idx="57">
                  <c:v>0.94799999999999995</c:v>
                </c:pt>
                <c:pt idx="58">
                  <c:v>0.71699999999999997</c:v>
                </c:pt>
                <c:pt idx="59">
                  <c:v>0.83099999999999996</c:v>
                </c:pt>
                <c:pt idx="60">
                  <c:v>1.1060000000000001</c:v>
                </c:pt>
                <c:pt idx="61">
                  <c:v>0.81100000000000005</c:v>
                </c:pt>
                <c:pt idx="62">
                  <c:v>0.57899999999999996</c:v>
                </c:pt>
                <c:pt idx="63">
                  <c:v>0.71399999999999997</c:v>
                </c:pt>
                <c:pt idx="64">
                  <c:v>0.61</c:v>
                </c:pt>
                <c:pt idx="65">
                  <c:v>0.83399999999999996</c:v>
                </c:pt>
                <c:pt idx="66">
                  <c:v>0.55300000000000005</c:v>
                </c:pt>
                <c:pt idx="67">
                  <c:v>0.749</c:v>
                </c:pt>
                <c:pt idx="68">
                  <c:v>0.85</c:v>
                </c:pt>
                <c:pt idx="69">
                  <c:v>0.66900000000000004</c:v>
                </c:pt>
                <c:pt idx="70">
                  <c:v>0.45400000000000001</c:v>
                </c:pt>
                <c:pt idx="71">
                  <c:v>1.173</c:v>
                </c:pt>
                <c:pt idx="72">
                  <c:v>0.51800000000000002</c:v>
                </c:pt>
                <c:pt idx="73">
                  <c:v>0.879</c:v>
                </c:pt>
                <c:pt idx="74">
                  <c:v>0.49199999999999999</c:v>
                </c:pt>
                <c:pt idx="75">
                  <c:v>0.66300000000000003</c:v>
                </c:pt>
                <c:pt idx="76">
                  <c:v>0.73</c:v>
                </c:pt>
                <c:pt idx="77">
                  <c:v>0.56799999999999995</c:v>
                </c:pt>
                <c:pt idx="78">
                  <c:v>0.73</c:v>
                </c:pt>
                <c:pt idx="79">
                  <c:v>0.91700000000000004</c:v>
                </c:pt>
                <c:pt idx="80">
                  <c:v>0.94799999999999995</c:v>
                </c:pt>
                <c:pt idx="81">
                  <c:v>1.391</c:v>
                </c:pt>
                <c:pt idx="82">
                  <c:v>0.85199999999999998</c:v>
                </c:pt>
                <c:pt idx="83">
                  <c:v>0.70199999999999996</c:v>
                </c:pt>
                <c:pt idx="84">
                  <c:v>0.64700000000000002</c:v>
                </c:pt>
                <c:pt idx="85">
                  <c:v>1.2330000000000001</c:v>
                </c:pt>
                <c:pt idx="86">
                  <c:v>0.77200000000000002</c:v>
                </c:pt>
              </c:numCache>
            </c:numRef>
          </c:yVal>
          <c:smooth val="0"/>
          <c:extLst>
            <c:ext xmlns:c16="http://schemas.microsoft.com/office/drawing/2014/chart" uri="{C3380CC4-5D6E-409C-BE32-E72D297353CC}">
              <c16:uniqueId val="{0000000E-204B-4F99-AFCA-A8BBEF2A4337}"/>
            </c:ext>
          </c:extLst>
        </c:ser>
        <c:ser>
          <c:idx val="15"/>
          <c:order val="15"/>
          <c:tx>
            <c:strRef>
              <c:f>Indices!$T$1</c:f>
              <c:strCache>
                <c:ptCount val="1"/>
                <c:pt idx="0">
                  <c:v>LINGUERE</c:v>
                </c:pt>
              </c:strCache>
            </c:strRef>
          </c:tx>
          <c:spPr>
            <a:ln w="12700"/>
          </c:spPr>
          <c:marker>
            <c:symbol val="plus"/>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Indices!$T$2:$T$107</c:f>
              <c:numCache>
                <c:formatCode>General</c:formatCode>
                <c:ptCount val="106"/>
                <c:pt idx="15">
                  <c:v>1.3080000000000001</c:v>
                </c:pt>
                <c:pt idx="16">
                  <c:v>0.80900000000000005</c:v>
                </c:pt>
                <c:pt idx="17">
                  <c:v>1.0509999999999999</c:v>
                </c:pt>
                <c:pt idx="18">
                  <c:v>1.873</c:v>
                </c:pt>
                <c:pt idx="19">
                  <c:v>1.5</c:v>
                </c:pt>
                <c:pt idx="20">
                  <c:v>1.234</c:v>
                </c:pt>
                <c:pt idx="21">
                  <c:v>1.153</c:v>
                </c:pt>
                <c:pt idx="22">
                  <c:v>1.1180000000000001</c:v>
                </c:pt>
                <c:pt idx="23">
                  <c:v>0.42899999999999999</c:v>
                </c:pt>
                <c:pt idx="24">
                  <c:v>0.95199999999999996</c:v>
                </c:pt>
                <c:pt idx="25">
                  <c:v>1.1200000000000001</c:v>
                </c:pt>
                <c:pt idx="26">
                  <c:v>0.98799999999999999</c:v>
                </c:pt>
                <c:pt idx="27">
                  <c:v>1.1619999999999999</c:v>
                </c:pt>
                <c:pt idx="28">
                  <c:v>0.95499999999999996</c:v>
                </c:pt>
                <c:pt idx="29">
                  <c:v>1.2629999999999999</c:v>
                </c:pt>
                <c:pt idx="30">
                  <c:v>1.01</c:v>
                </c:pt>
                <c:pt idx="31">
                  <c:v>1.042</c:v>
                </c:pt>
                <c:pt idx="32">
                  <c:v>1.236</c:v>
                </c:pt>
                <c:pt idx="33">
                  <c:v>1.464</c:v>
                </c:pt>
                <c:pt idx="34">
                  <c:v>1.339</c:v>
                </c:pt>
                <c:pt idx="35">
                  <c:v>1.46</c:v>
                </c:pt>
                <c:pt idx="36">
                  <c:v>1.0820000000000001</c:v>
                </c:pt>
                <c:pt idx="37">
                  <c:v>1.2669999999999999</c:v>
                </c:pt>
                <c:pt idx="38">
                  <c:v>0.70399999999999996</c:v>
                </c:pt>
                <c:pt idx="39">
                  <c:v>1.2629999999999999</c:v>
                </c:pt>
                <c:pt idx="40">
                  <c:v>1.3029999999999999</c:v>
                </c:pt>
                <c:pt idx="41">
                  <c:v>1.167</c:v>
                </c:pt>
                <c:pt idx="42">
                  <c:v>1.335</c:v>
                </c:pt>
                <c:pt idx="43">
                  <c:v>1.1359999999999999</c:v>
                </c:pt>
                <c:pt idx="44">
                  <c:v>0.71499999999999997</c:v>
                </c:pt>
                <c:pt idx="45">
                  <c:v>0.85399999999999998</c:v>
                </c:pt>
                <c:pt idx="46">
                  <c:v>1.028</c:v>
                </c:pt>
                <c:pt idx="47">
                  <c:v>0.91</c:v>
                </c:pt>
                <c:pt idx="48">
                  <c:v>1.109</c:v>
                </c:pt>
                <c:pt idx="49">
                  <c:v>1.198</c:v>
                </c:pt>
                <c:pt idx="50">
                  <c:v>0.63</c:v>
                </c:pt>
                <c:pt idx="51">
                  <c:v>1.4690000000000001</c:v>
                </c:pt>
                <c:pt idx="52">
                  <c:v>0.628</c:v>
                </c:pt>
                <c:pt idx="53">
                  <c:v>0.70399999999999996</c:v>
                </c:pt>
                <c:pt idx="54">
                  <c:v>0.52300000000000002</c:v>
                </c:pt>
                <c:pt idx="55">
                  <c:v>0.54100000000000004</c:v>
                </c:pt>
                <c:pt idx="56">
                  <c:v>0.70399999999999996</c:v>
                </c:pt>
                <c:pt idx="57">
                  <c:v>1.0309999999999999</c:v>
                </c:pt>
                <c:pt idx="58">
                  <c:v>0.8</c:v>
                </c:pt>
                <c:pt idx="59">
                  <c:v>0.73299999999999998</c:v>
                </c:pt>
                <c:pt idx="60">
                  <c:v>0.56100000000000005</c:v>
                </c:pt>
                <c:pt idx="61">
                  <c:v>0.83599999999999997</c:v>
                </c:pt>
                <c:pt idx="62">
                  <c:v>0.82</c:v>
                </c:pt>
                <c:pt idx="63">
                  <c:v>0.81399999999999995</c:v>
                </c:pt>
                <c:pt idx="64">
                  <c:v>1.042</c:v>
                </c:pt>
                <c:pt idx="65">
                  <c:v>0.40899999999999997</c:v>
                </c:pt>
                <c:pt idx="66">
                  <c:v>0.82299999999999995</c:v>
                </c:pt>
                <c:pt idx="67">
                  <c:v>0.82499999999999996</c:v>
                </c:pt>
                <c:pt idx="68">
                  <c:v>0.72199999999999998</c:v>
                </c:pt>
                <c:pt idx="69">
                  <c:v>1.216</c:v>
                </c:pt>
                <c:pt idx="70">
                  <c:v>0.97699999999999998</c:v>
                </c:pt>
                <c:pt idx="71">
                  <c:v>1.2789999999999999</c:v>
                </c:pt>
                <c:pt idx="72">
                  <c:v>0.67300000000000004</c:v>
                </c:pt>
                <c:pt idx="73">
                  <c:v>0.94099999999999995</c:v>
                </c:pt>
                <c:pt idx="74">
                  <c:v>0.60399999999999998</c:v>
                </c:pt>
                <c:pt idx="75">
                  <c:v>0.72</c:v>
                </c:pt>
                <c:pt idx="76">
                  <c:v>0.59699999999999998</c:v>
                </c:pt>
                <c:pt idx="77">
                  <c:v>0.60799999999999998</c:v>
                </c:pt>
                <c:pt idx="78">
                  <c:v>0.95899999999999996</c:v>
                </c:pt>
                <c:pt idx="79">
                  <c:v>0.621</c:v>
                </c:pt>
                <c:pt idx="80">
                  <c:v>1.0640000000000001</c:v>
                </c:pt>
                <c:pt idx="81">
                  <c:v>0.83399999999999996</c:v>
                </c:pt>
                <c:pt idx="82">
                  <c:v>0.51400000000000001</c:v>
                </c:pt>
                <c:pt idx="83">
                  <c:v>0.78200000000000003</c:v>
                </c:pt>
                <c:pt idx="84">
                  <c:v>0.51</c:v>
                </c:pt>
                <c:pt idx="85">
                  <c:v>0.88200000000000001</c:v>
                </c:pt>
                <c:pt idx="86">
                  <c:v>0.63600000000000001</c:v>
                </c:pt>
                <c:pt idx="87">
                  <c:v>1.0129999999999999</c:v>
                </c:pt>
                <c:pt idx="88">
                  <c:v>0.626</c:v>
                </c:pt>
                <c:pt idx="89">
                  <c:v>0.872</c:v>
                </c:pt>
                <c:pt idx="90">
                  <c:v>1.0429999999999999</c:v>
                </c:pt>
                <c:pt idx="91">
                  <c:v>1.601</c:v>
                </c:pt>
                <c:pt idx="92">
                  <c:v>1.76</c:v>
                </c:pt>
                <c:pt idx="93">
                  <c:v>1.1819999999999999</c:v>
                </c:pt>
                <c:pt idx="94">
                  <c:v>1.0780000000000001</c:v>
                </c:pt>
                <c:pt idx="95">
                  <c:v>0.94199999999999995</c:v>
                </c:pt>
                <c:pt idx="96">
                  <c:v>0.88400000000000001</c:v>
                </c:pt>
                <c:pt idx="97">
                  <c:v>0.72199999999999998</c:v>
                </c:pt>
                <c:pt idx="98">
                  <c:v>1.0429999999999999</c:v>
                </c:pt>
                <c:pt idx="99">
                  <c:v>1.17</c:v>
                </c:pt>
                <c:pt idx="100">
                  <c:v>0.85199999999999998</c:v>
                </c:pt>
                <c:pt idx="101">
                  <c:v>1.7450000000000001</c:v>
                </c:pt>
                <c:pt idx="102">
                  <c:v>1.823</c:v>
                </c:pt>
                <c:pt idx="103">
                  <c:v>0.871</c:v>
                </c:pt>
                <c:pt idx="104">
                  <c:v>0.99</c:v>
                </c:pt>
                <c:pt idx="105">
                  <c:v>0.72599999999999998</c:v>
                </c:pt>
              </c:numCache>
            </c:numRef>
          </c:yVal>
          <c:smooth val="0"/>
          <c:extLst>
            <c:ext xmlns:c16="http://schemas.microsoft.com/office/drawing/2014/chart" uri="{C3380CC4-5D6E-409C-BE32-E72D297353CC}">
              <c16:uniqueId val="{0000000F-204B-4F99-AFCA-A8BBEF2A4337}"/>
            </c:ext>
          </c:extLst>
        </c:ser>
        <c:ser>
          <c:idx val="16"/>
          <c:order val="16"/>
          <c:tx>
            <c:strRef>
              <c:f>Indices!$U$1</c:f>
              <c:strCache>
                <c:ptCount val="1"/>
                <c:pt idx="0">
                  <c:v>MATAM</c:v>
                </c:pt>
              </c:strCache>
            </c:strRef>
          </c:tx>
          <c:spPr>
            <a:ln w="12700"/>
          </c:spPr>
          <c:marker>
            <c:symbol val="dot"/>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Indices!$U$2:$U$107</c:f>
              <c:numCache>
                <c:formatCode>General</c:formatCode>
                <c:ptCount val="106"/>
                <c:pt idx="0">
                  <c:v>1.2549999999999999</c:v>
                </c:pt>
                <c:pt idx="1">
                  <c:v>0.90800000000000003</c:v>
                </c:pt>
                <c:pt idx="2">
                  <c:v>1.077</c:v>
                </c:pt>
                <c:pt idx="3">
                  <c:v>0.53100000000000003</c:v>
                </c:pt>
                <c:pt idx="4">
                  <c:v>1.4059999999999999</c:v>
                </c:pt>
                <c:pt idx="5">
                  <c:v>1.079</c:v>
                </c:pt>
                <c:pt idx="6">
                  <c:v>0.873</c:v>
                </c:pt>
                <c:pt idx="7">
                  <c:v>1.204</c:v>
                </c:pt>
                <c:pt idx="8">
                  <c:v>0.73</c:v>
                </c:pt>
                <c:pt idx="9">
                  <c:v>1.5289999999999999</c:v>
                </c:pt>
                <c:pt idx="10">
                  <c:v>0.97</c:v>
                </c:pt>
                <c:pt idx="11">
                  <c:v>0.94299999999999995</c:v>
                </c:pt>
                <c:pt idx="12">
                  <c:v>1.2310000000000001</c:v>
                </c:pt>
                <c:pt idx="13">
                  <c:v>0.88800000000000001</c:v>
                </c:pt>
                <c:pt idx="14">
                  <c:v>1.294</c:v>
                </c:pt>
                <c:pt idx="15">
                  <c:v>1.3779999999999999</c:v>
                </c:pt>
                <c:pt idx="16">
                  <c:v>1.623</c:v>
                </c:pt>
                <c:pt idx="17">
                  <c:v>1.4890000000000001</c:v>
                </c:pt>
                <c:pt idx="18">
                  <c:v>2.415</c:v>
                </c:pt>
                <c:pt idx="19">
                  <c:v>1.1870000000000001</c:v>
                </c:pt>
                <c:pt idx="20">
                  <c:v>1.165</c:v>
                </c:pt>
                <c:pt idx="21">
                  <c:v>1.02</c:v>
                </c:pt>
                <c:pt idx="22">
                  <c:v>1.22</c:v>
                </c:pt>
                <c:pt idx="23">
                  <c:v>0.54200000000000004</c:v>
                </c:pt>
                <c:pt idx="24">
                  <c:v>1.1100000000000001</c:v>
                </c:pt>
                <c:pt idx="25">
                  <c:v>0.95599999999999996</c:v>
                </c:pt>
                <c:pt idx="26">
                  <c:v>0.61599999999999999</c:v>
                </c:pt>
                <c:pt idx="27">
                  <c:v>0.89500000000000002</c:v>
                </c:pt>
                <c:pt idx="28">
                  <c:v>1.171</c:v>
                </c:pt>
                <c:pt idx="29">
                  <c:v>0.79400000000000004</c:v>
                </c:pt>
                <c:pt idx="30">
                  <c:v>0.88200000000000001</c:v>
                </c:pt>
                <c:pt idx="31">
                  <c:v>0.80100000000000005</c:v>
                </c:pt>
                <c:pt idx="32">
                  <c:v>1.518</c:v>
                </c:pt>
                <c:pt idx="33">
                  <c:v>1.446</c:v>
                </c:pt>
                <c:pt idx="34">
                  <c:v>1.2769999999999999</c:v>
                </c:pt>
                <c:pt idx="35">
                  <c:v>0.996</c:v>
                </c:pt>
                <c:pt idx="36">
                  <c:v>1.046</c:v>
                </c:pt>
                <c:pt idx="37">
                  <c:v>1.02</c:v>
                </c:pt>
                <c:pt idx="38">
                  <c:v>1.2370000000000001</c:v>
                </c:pt>
                <c:pt idx="39">
                  <c:v>0.95899999999999996</c:v>
                </c:pt>
                <c:pt idx="40">
                  <c:v>1.472</c:v>
                </c:pt>
                <c:pt idx="41">
                  <c:v>1.149</c:v>
                </c:pt>
                <c:pt idx="42">
                  <c:v>1.0289999999999999</c:v>
                </c:pt>
                <c:pt idx="43">
                  <c:v>1.024</c:v>
                </c:pt>
                <c:pt idx="44">
                  <c:v>0.95199999999999996</c:v>
                </c:pt>
                <c:pt idx="45">
                  <c:v>1.0329999999999999</c:v>
                </c:pt>
                <c:pt idx="46">
                  <c:v>1.079</c:v>
                </c:pt>
                <c:pt idx="47">
                  <c:v>1.5109999999999999</c:v>
                </c:pt>
                <c:pt idx="48">
                  <c:v>1.345</c:v>
                </c:pt>
                <c:pt idx="49">
                  <c:v>0.73</c:v>
                </c:pt>
                <c:pt idx="50">
                  <c:v>0.66200000000000003</c:v>
                </c:pt>
                <c:pt idx="51">
                  <c:v>1.1519999999999999</c:v>
                </c:pt>
                <c:pt idx="52">
                  <c:v>0.60299999999999998</c:v>
                </c:pt>
                <c:pt idx="53">
                  <c:v>0.93700000000000006</c:v>
                </c:pt>
                <c:pt idx="54">
                  <c:v>0.371</c:v>
                </c:pt>
                <c:pt idx="55">
                  <c:v>0.46700000000000003</c:v>
                </c:pt>
                <c:pt idx="56">
                  <c:v>0.70599999999999996</c:v>
                </c:pt>
                <c:pt idx="57">
                  <c:v>0.875</c:v>
                </c:pt>
                <c:pt idx="58">
                  <c:v>0.71499999999999997</c:v>
                </c:pt>
                <c:pt idx="59">
                  <c:v>0.41499999999999998</c:v>
                </c:pt>
                <c:pt idx="60">
                  <c:v>0.61899999999999999</c:v>
                </c:pt>
                <c:pt idx="61">
                  <c:v>0.53700000000000003</c:v>
                </c:pt>
                <c:pt idx="62">
                  <c:v>0.45</c:v>
                </c:pt>
                <c:pt idx="63">
                  <c:v>0.78300000000000003</c:v>
                </c:pt>
                <c:pt idx="64">
                  <c:v>0.59</c:v>
                </c:pt>
                <c:pt idx="65">
                  <c:v>0.58099999999999996</c:v>
                </c:pt>
                <c:pt idx="66">
                  <c:v>0.42099999999999999</c:v>
                </c:pt>
                <c:pt idx="67">
                  <c:v>0.72799999999999998</c:v>
                </c:pt>
                <c:pt idx="68">
                  <c:v>0.71299999999999997</c:v>
                </c:pt>
                <c:pt idx="69">
                  <c:v>0.98099999999999998</c:v>
                </c:pt>
                <c:pt idx="70">
                  <c:v>0.90400000000000003</c:v>
                </c:pt>
                <c:pt idx="71">
                  <c:v>0.748</c:v>
                </c:pt>
                <c:pt idx="72">
                  <c:v>0.74399999999999999</c:v>
                </c:pt>
                <c:pt idx="73">
                  <c:v>0.45</c:v>
                </c:pt>
                <c:pt idx="74">
                  <c:v>0.33100000000000002</c:v>
                </c:pt>
                <c:pt idx="75">
                  <c:v>0.73499999999999999</c:v>
                </c:pt>
                <c:pt idx="76">
                  <c:v>0.99099999999999999</c:v>
                </c:pt>
                <c:pt idx="77">
                  <c:v>0.85099999999999998</c:v>
                </c:pt>
                <c:pt idx="78">
                  <c:v>0.875</c:v>
                </c:pt>
                <c:pt idx="79">
                  <c:v>0.72599999999999998</c:v>
                </c:pt>
                <c:pt idx="80">
                  <c:v>0.56699999999999995</c:v>
                </c:pt>
                <c:pt idx="81">
                  <c:v>1.151</c:v>
                </c:pt>
                <c:pt idx="82">
                  <c:v>1.143</c:v>
                </c:pt>
                <c:pt idx="83">
                  <c:v>0.88100000000000001</c:v>
                </c:pt>
                <c:pt idx="84">
                  <c:v>0.70599999999999996</c:v>
                </c:pt>
                <c:pt idx="85">
                  <c:v>1.1950000000000001</c:v>
                </c:pt>
                <c:pt idx="86">
                  <c:v>0.90400000000000003</c:v>
                </c:pt>
                <c:pt idx="87">
                  <c:v>0.96499999999999997</c:v>
                </c:pt>
                <c:pt idx="88">
                  <c:v>0.47199999999999998</c:v>
                </c:pt>
                <c:pt idx="89">
                  <c:v>0.995</c:v>
                </c:pt>
                <c:pt idx="90">
                  <c:v>0.93</c:v>
                </c:pt>
                <c:pt idx="91">
                  <c:v>0.98899999999999999</c:v>
                </c:pt>
                <c:pt idx="92">
                  <c:v>1.2769999999999999</c:v>
                </c:pt>
                <c:pt idx="93">
                  <c:v>0.56200000000000006</c:v>
                </c:pt>
                <c:pt idx="94">
                  <c:v>1.1120000000000001</c:v>
                </c:pt>
                <c:pt idx="95">
                  <c:v>0.86699999999999999</c:v>
                </c:pt>
                <c:pt idx="96">
                  <c:v>0.47499999999999998</c:v>
                </c:pt>
                <c:pt idx="97">
                  <c:v>0.81599999999999995</c:v>
                </c:pt>
                <c:pt idx="98">
                  <c:v>1.0029999999999999</c:v>
                </c:pt>
                <c:pt idx="99">
                  <c:v>0.96499999999999997</c:v>
                </c:pt>
                <c:pt idx="100">
                  <c:v>0.66900000000000004</c:v>
                </c:pt>
                <c:pt idx="101">
                  <c:v>0.70299999999999996</c:v>
                </c:pt>
                <c:pt idx="102">
                  <c:v>1.369</c:v>
                </c:pt>
                <c:pt idx="103">
                  <c:v>1.073</c:v>
                </c:pt>
                <c:pt idx="104">
                  <c:v>1.2849999999999999</c:v>
                </c:pt>
                <c:pt idx="105">
                  <c:v>0.71199999999999997</c:v>
                </c:pt>
              </c:numCache>
            </c:numRef>
          </c:yVal>
          <c:smooth val="0"/>
          <c:extLst>
            <c:ext xmlns:c16="http://schemas.microsoft.com/office/drawing/2014/chart" uri="{C3380CC4-5D6E-409C-BE32-E72D297353CC}">
              <c16:uniqueId val="{00000010-204B-4F99-AFCA-A8BBEF2A4337}"/>
            </c:ext>
          </c:extLst>
        </c:ser>
        <c:ser>
          <c:idx val="17"/>
          <c:order val="17"/>
          <c:tx>
            <c:strRef>
              <c:f>Indices!$V$1</c:f>
              <c:strCache>
                <c:ptCount val="1"/>
                <c:pt idx="0">
                  <c:v>NAMARY</c:v>
                </c:pt>
              </c:strCache>
            </c:strRef>
          </c:tx>
          <c:spPr>
            <a:ln w="12700"/>
          </c:spPr>
          <c:marker>
            <c:symbol val="dash"/>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Indices!$V$2:$V$107</c:f>
              <c:numCache>
                <c:formatCode>General</c:formatCode>
                <c:ptCount val="106"/>
                <c:pt idx="22">
                  <c:v>1.635</c:v>
                </c:pt>
                <c:pt idx="23">
                  <c:v>0.81899999999999995</c:v>
                </c:pt>
                <c:pt idx="24">
                  <c:v>0.96299999999999997</c:v>
                </c:pt>
                <c:pt idx="25">
                  <c:v>0.97199999999999998</c:v>
                </c:pt>
                <c:pt idx="26">
                  <c:v>0.96299999999999997</c:v>
                </c:pt>
                <c:pt idx="27">
                  <c:v>1.272</c:v>
                </c:pt>
                <c:pt idx="28">
                  <c:v>1.4950000000000001</c:v>
                </c:pt>
                <c:pt idx="29">
                  <c:v>1.4159999999999999</c:v>
                </c:pt>
                <c:pt idx="30">
                  <c:v>0.72699999999999998</c:v>
                </c:pt>
                <c:pt idx="31">
                  <c:v>1.498</c:v>
                </c:pt>
                <c:pt idx="32">
                  <c:v>1.462</c:v>
                </c:pt>
                <c:pt idx="33">
                  <c:v>1.123</c:v>
                </c:pt>
                <c:pt idx="34">
                  <c:v>1.486</c:v>
                </c:pt>
                <c:pt idx="35">
                  <c:v>1.3009999999999999</c:v>
                </c:pt>
                <c:pt idx="36">
                  <c:v>1.466</c:v>
                </c:pt>
                <c:pt idx="37">
                  <c:v>1.661</c:v>
                </c:pt>
                <c:pt idx="38">
                  <c:v>1.4550000000000001</c:v>
                </c:pt>
                <c:pt idx="39">
                  <c:v>1.534</c:v>
                </c:pt>
                <c:pt idx="41">
                  <c:v>1.1759999999999999</c:v>
                </c:pt>
                <c:pt idx="45">
                  <c:v>0.54800000000000004</c:v>
                </c:pt>
                <c:pt idx="46">
                  <c:v>0.67</c:v>
                </c:pt>
                <c:pt idx="47">
                  <c:v>0.33100000000000002</c:v>
                </c:pt>
                <c:pt idx="52">
                  <c:v>0.375</c:v>
                </c:pt>
                <c:pt idx="54">
                  <c:v>0.125</c:v>
                </c:pt>
                <c:pt idx="55">
                  <c:v>0.38500000000000001</c:v>
                </c:pt>
                <c:pt idx="56">
                  <c:v>0.39900000000000002</c:v>
                </c:pt>
                <c:pt idx="57">
                  <c:v>0.51300000000000001</c:v>
                </c:pt>
                <c:pt idx="58">
                  <c:v>0.44500000000000001</c:v>
                </c:pt>
                <c:pt idx="59">
                  <c:v>0.159</c:v>
                </c:pt>
                <c:pt idx="74">
                  <c:v>4.2999999999999997E-2</c:v>
                </c:pt>
                <c:pt idx="75">
                  <c:v>0.1</c:v>
                </c:pt>
                <c:pt idx="76">
                  <c:v>0.19</c:v>
                </c:pt>
                <c:pt idx="77">
                  <c:v>0.47199999999999998</c:v>
                </c:pt>
                <c:pt idx="78">
                  <c:v>0.51600000000000001</c:v>
                </c:pt>
                <c:pt idx="79">
                  <c:v>0.27700000000000002</c:v>
                </c:pt>
                <c:pt idx="80">
                  <c:v>0.45500000000000002</c:v>
                </c:pt>
                <c:pt idx="81">
                  <c:v>0.36699999999999999</c:v>
                </c:pt>
                <c:pt idx="82">
                  <c:v>0.40400000000000003</c:v>
                </c:pt>
                <c:pt idx="83">
                  <c:v>0.42699999999999999</c:v>
                </c:pt>
                <c:pt idx="84">
                  <c:v>0.26600000000000001</c:v>
                </c:pt>
                <c:pt idx="85">
                  <c:v>0.25900000000000001</c:v>
                </c:pt>
                <c:pt idx="86">
                  <c:v>0.23300000000000001</c:v>
                </c:pt>
              </c:numCache>
            </c:numRef>
          </c:yVal>
          <c:smooth val="0"/>
          <c:extLst>
            <c:ext xmlns:c16="http://schemas.microsoft.com/office/drawing/2014/chart" uri="{C3380CC4-5D6E-409C-BE32-E72D297353CC}">
              <c16:uniqueId val="{00000011-204B-4F99-AFCA-A8BBEF2A4337}"/>
            </c:ext>
          </c:extLst>
        </c:ser>
        <c:ser>
          <c:idx val="18"/>
          <c:order val="18"/>
          <c:tx>
            <c:strRef>
              <c:f>Indices!$W$1</c:f>
              <c:strCache>
                <c:ptCount val="1"/>
                <c:pt idx="0">
                  <c:v>N'DIOUM</c:v>
                </c:pt>
              </c:strCache>
            </c:strRef>
          </c:tx>
          <c:spPr>
            <a:ln w="12700"/>
          </c:spPr>
          <c:marker>
            <c:symbol val="diamond"/>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Indices!$W$2:$W$107</c:f>
              <c:numCache>
                <c:formatCode>General</c:formatCode>
                <c:ptCount val="106"/>
                <c:pt idx="45">
                  <c:v>1.548</c:v>
                </c:pt>
                <c:pt idx="46">
                  <c:v>1.9059999999999999</c:v>
                </c:pt>
                <c:pt idx="47">
                  <c:v>0.93300000000000005</c:v>
                </c:pt>
                <c:pt idx="52">
                  <c:v>1.079</c:v>
                </c:pt>
                <c:pt idx="53">
                  <c:v>0.59</c:v>
                </c:pt>
                <c:pt idx="54">
                  <c:v>0.34799999999999998</c:v>
                </c:pt>
                <c:pt idx="55">
                  <c:v>1.1140000000000001</c:v>
                </c:pt>
                <c:pt idx="56">
                  <c:v>1.125</c:v>
                </c:pt>
                <c:pt idx="57">
                  <c:v>1.472</c:v>
                </c:pt>
                <c:pt idx="58">
                  <c:v>1.266</c:v>
                </c:pt>
                <c:pt idx="59">
                  <c:v>0.46700000000000003</c:v>
                </c:pt>
                <c:pt idx="64">
                  <c:v>0.69099999999999995</c:v>
                </c:pt>
                <c:pt idx="66">
                  <c:v>0.42899999999999999</c:v>
                </c:pt>
                <c:pt idx="70">
                  <c:v>1.1950000000000001</c:v>
                </c:pt>
                <c:pt idx="74">
                  <c:v>0.127</c:v>
                </c:pt>
                <c:pt idx="75">
                  <c:v>0.29599999999999999</c:v>
                </c:pt>
                <c:pt idx="76">
                  <c:v>0.56000000000000005</c:v>
                </c:pt>
                <c:pt idx="77">
                  <c:v>1.3879999999999999</c:v>
                </c:pt>
                <c:pt idx="78">
                  <c:v>1.5169999999999999</c:v>
                </c:pt>
                <c:pt idx="79">
                  <c:v>0.81499999999999995</c:v>
                </c:pt>
                <c:pt idx="80">
                  <c:v>1.34</c:v>
                </c:pt>
                <c:pt idx="81">
                  <c:v>1.079</c:v>
                </c:pt>
                <c:pt idx="82">
                  <c:v>1.2529999999999999</c:v>
                </c:pt>
                <c:pt idx="83">
                  <c:v>1.2569999999999999</c:v>
                </c:pt>
                <c:pt idx="84">
                  <c:v>0.78200000000000003</c:v>
                </c:pt>
                <c:pt idx="85">
                  <c:v>0.76200000000000001</c:v>
                </c:pt>
                <c:pt idx="86">
                  <c:v>0.88700000000000001</c:v>
                </c:pt>
                <c:pt idx="89">
                  <c:v>1.228</c:v>
                </c:pt>
                <c:pt idx="90">
                  <c:v>1.147</c:v>
                </c:pt>
                <c:pt idx="91">
                  <c:v>1.1599999999999999</c:v>
                </c:pt>
                <c:pt idx="92">
                  <c:v>1.9359999999999999</c:v>
                </c:pt>
                <c:pt idx="93">
                  <c:v>1.032</c:v>
                </c:pt>
                <c:pt idx="94">
                  <c:v>1.7689999999999999</c:v>
                </c:pt>
              </c:numCache>
            </c:numRef>
          </c:yVal>
          <c:smooth val="0"/>
          <c:extLst>
            <c:ext xmlns:c16="http://schemas.microsoft.com/office/drawing/2014/chart" uri="{C3380CC4-5D6E-409C-BE32-E72D297353CC}">
              <c16:uniqueId val="{00000012-204B-4F99-AFCA-A8BBEF2A4337}"/>
            </c:ext>
          </c:extLst>
        </c:ser>
        <c:ser>
          <c:idx val="19"/>
          <c:order val="19"/>
          <c:tx>
            <c:strRef>
              <c:f>Indices!$X$1</c:f>
              <c:strCache>
                <c:ptCount val="1"/>
                <c:pt idx="0">
                  <c:v>PODOR</c:v>
                </c:pt>
              </c:strCache>
            </c:strRef>
          </c:tx>
          <c:spPr>
            <a:ln w="12700"/>
          </c:spPr>
          <c:marker>
            <c:symbol val="square"/>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Indices!$X$2:$X$107</c:f>
              <c:numCache>
                <c:formatCode>General</c:formatCode>
                <c:ptCount val="106"/>
                <c:pt idx="0">
                  <c:v>2.0790000000000002</c:v>
                </c:pt>
                <c:pt idx="1">
                  <c:v>0.77500000000000002</c:v>
                </c:pt>
                <c:pt idx="2">
                  <c:v>0.81799999999999995</c:v>
                </c:pt>
                <c:pt idx="3">
                  <c:v>1.0429999999999999</c:v>
                </c:pt>
                <c:pt idx="4">
                  <c:v>0.96299999999999997</c:v>
                </c:pt>
                <c:pt idx="5">
                  <c:v>0.626</c:v>
                </c:pt>
                <c:pt idx="6">
                  <c:v>0.64400000000000002</c:v>
                </c:pt>
                <c:pt idx="7">
                  <c:v>0.879</c:v>
                </c:pt>
                <c:pt idx="8">
                  <c:v>1.0740000000000001</c:v>
                </c:pt>
                <c:pt idx="9">
                  <c:v>1.877</c:v>
                </c:pt>
                <c:pt idx="10">
                  <c:v>1.1240000000000001</c:v>
                </c:pt>
                <c:pt idx="11">
                  <c:v>1.3360000000000001</c:v>
                </c:pt>
                <c:pt idx="12">
                  <c:v>0.85299999999999998</c:v>
                </c:pt>
                <c:pt idx="13">
                  <c:v>0.69599999999999995</c:v>
                </c:pt>
                <c:pt idx="14">
                  <c:v>1.0509999999999999</c:v>
                </c:pt>
                <c:pt idx="15">
                  <c:v>2.2919999999999998</c:v>
                </c:pt>
                <c:pt idx="16">
                  <c:v>0.78700000000000003</c:v>
                </c:pt>
                <c:pt idx="17">
                  <c:v>1.292</c:v>
                </c:pt>
                <c:pt idx="18">
                  <c:v>1.212</c:v>
                </c:pt>
                <c:pt idx="19">
                  <c:v>0.97399999999999998</c:v>
                </c:pt>
                <c:pt idx="20">
                  <c:v>1.68</c:v>
                </c:pt>
                <c:pt idx="21">
                  <c:v>1.1060000000000001</c:v>
                </c:pt>
                <c:pt idx="22">
                  <c:v>0.80500000000000005</c:v>
                </c:pt>
                <c:pt idx="23">
                  <c:v>0.95199999999999996</c:v>
                </c:pt>
                <c:pt idx="24">
                  <c:v>0.32900000000000001</c:v>
                </c:pt>
                <c:pt idx="25">
                  <c:v>1.534</c:v>
                </c:pt>
                <c:pt idx="26">
                  <c:v>1.329</c:v>
                </c:pt>
                <c:pt idx="27">
                  <c:v>1.157</c:v>
                </c:pt>
                <c:pt idx="28">
                  <c:v>1.1599999999999999</c:v>
                </c:pt>
                <c:pt idx="29">
                  <c:v>1.38</c:v>
                </c:pt>
                <c:pt idx="30">
                  <c:v>0.65900000000000003</c:v>
                </c:pt>
                <c:pt idx="31">
                  <c:v>1.1679999999999999</c:v>
                </c:pt>
                <c:pt idx="32">
                  <c:v>1.175</c:v>
                </c:pt>
                <c:pt idx="33">
                  <c:v>1.351</c:v>
                </c:pt>
                <c:pt idx="34">
                  <c:v>1.2849999999999999</c:v>
                </c:pt>
                <c:pt idx="35">
                  <c:v>1.1819999999999999</c:v>
                </c:pt>
                <c:pt idx="36">
                  <c:v>0.68100000000000005</c:v>
                </c:pt>
                <c:pt idx="37">
                  <c:v>2.819</c:v>
                </c:pt>
                <c:pt idx="38">
                  <c:v>1.153</c:v>
                </c:pt>
                <c:pt idx="39">
                  <c:v>0.97</c:v>
                </c:pt>
                <c:pt idx="40">
                  <c:v>1.34</c:v>
                </c:pt>
                <c:pt idx="41">
                  <c:v>0.78</c:v>
                </c:pt>
                <c:pt idx="42">
                  <c:v>1.095</c:v>
                </c:pt>
                <c:pt idx="43">
                  <c:v>1.1060000000000001</c:v>
                </c:pt>
                <c:pt idx="44">
                  <c:v>0.42099999999999999</c:v>
                </c:pt>
                <c:pt idx="45">
                  <c:v>1.153</c:v>
                </c:pt>
                <c:pt idx="46">
                  <c:v>1.256</c:v>
                </c:pt>
                <c:pt idx="47">
                  <c:v>1.2150000000000001</c:v>
                </c:pt>
                <c:pt idx="48">
                  <c:v>0.85299999999999998</c:v>
                </c:pt>
                <c:pt idx="49">
                  <c:v>0.94399999999999995</c:v>
                </c:pt>
                <c:pt idx="50">
                  <c:v>0.747</c:v>
                </c:pt>
                <c:pt idx="51">
                  <c:v>1.53</c:v>
                </c:pt>
                <c:pt idx="52">
                  <c:v>0.90100000000000002</c:v>
                </c:pt>
                <c:pt idx="53">
                  <c:v>0.47599999999999998</c:v>
                </c:pt>
                <c:pt idx="54">
                  <c:v>0.38100000000000001</c:v>
                </c:pt>
                <c:pt idx="55">
                  <c:v>0.53100000000000003</c:v>
                </c:pt>
                <c:pt idx="56">
                  <c:v>0.51600000000000001</c:v>
                </c:pt>
                <c:pt idx="57">
                  <c:v>0.76500000000000001</c:v>
                </c:pt>
                <c:pt idx="58">
                  <c:v>0.91500000000000004</c:v>
                </c:pt>
                <c:pt idx="59">
                  <c:v>0.46100000000000002</c:v>
                </c:pt>
                <c:pt idx="60">
                  <c:v>1.0620000000000001</c:v>
                </c:pt>
                <c:pt idx="61">
                  <c:v>0.79400000000000004</c:v>
                </c:pt>
                <c:pt idx="62">
                  <c:v>0.76900000000000002</c:v>
                </c:pt>
                <c:pt idx="63">
                  <c:v>0.48</c:v>
                </c:pt>
                <c:pt idx="64">
                  <c:v>0.59299999999999997</c:v>
                </c:pt>
                <c:pt idx="65">
                  <c:v>0.22700000000000001</c:v>
                </c:pt>
                <c:pt idx="66">
                  <c:v>0.223</c:v>
                </c:pt>
                <c:pt idx="67">
                  <c:v>0.48</c:v>
                </c:pt>
                <c:pt idx="68">
                  <c:v>0.871</c:v>
                </c:pt>
                <c:pt idx="69">
                  <c:v>0.69899999999999995</c:v>
                </c:pt>
                <c:pt idx="70">
                  <c:v>1.091</c:v>
                </c:pt>
                <c:pt idx="71">
                  <c:v>1.208</c:v>
                </c:pt>
                <c:pt idx="72">
                  <c:v>0.45</c:v>
                </c:pt>
                <c:pt idx="73">
                  <c:v>0.46899999999999997</c:v>
                </c:pt>
                <c:pt idx="74">
                  <c:v>0.505</c:v>
                </c:pt>
                <c:pt idx="75">
                  <c:v>1.018</c:v>
                </c:pt>
                <c:pt idx="76">
                  <c:v>0.52700000000000002</c:v>
                </c:pt>
                <c:pt idx="77">
                  <c:v>0.999</c:v>
                </c:pt>
                <c:pt idx="78">
                  <c:v>0.55300000000000005</c:v>
                </c:pt>
                <c:pt idx="79">
                  <c:v>0.80500000000000005</c:v>
                </c:pt>
                <c:pt idx="80">
                  <c:v>0.91200000000000003</c:v>
                </c:pt>
                <c:pt idx="81">
                  <c:v>0.86</c:v>
                </c:pt>
                <c:pt idx="82">
                  <c:v>0.68500000000000005</c:v>
                </c:pt>
                <c:pt idx="83">
                  <c:v>1.2569999999999999</c:v>
                </c:pt>
                <c:pt idx="84">
                  <c:v>0.41499999999999998</c:v>
                </c:pt>
                <c:pt idx="85">
                  <c:v>1.024</c:v>
                </c:pt>
                <c:pt idx="86">
                  <c:v>0.307</c:v>
                </c:pt>
                <c:pt idx="87">
                  <c:v>1.238</c:v>
                </c:pt>
                <c:pt idx="88">
                  <c:v>1.143</c:v>
                </c:pt>
                <c:pt idx="89">
                  <c:v>0.72199999999999998</c:v>
                </c:pt>
                <c:pt idx="90">
                  <c:v>0.80800000000000005</c:v>
                </c:pt>
                <c:pt idx="91">
                  <c:v>1.198</c:v>
                </c:pt>
                <c:pt idx="92">
                  <c:v>1.409</c:v>
                </c:pt>
                <c:pt idx="93">
                  <c:v>0.77300000000000002</c:v>
                </c:pt>
                <c:pt idx="94">
                  <c:v>0.97</c:v>
                </c:pt>
                <c:pt idx="95">
                  <c:v>0.80900000000000005</c:v>
                </c:pt>
                <c:pt idx="96">
                  <c:v>0.71899999999999997</c:v>
                </c:pt>
                <c:pt idx="97">
                  <c:v>1.008</c:v>
                </c:pt>
                <c:pt idx="98">
                  <c:v>0.79400000000000004</c:v>
                </c:pt>
                <c:pt idx="99">
                  <c:v>0.503</c:v>
                </c:pt>
                <c:pt idx="100">
                  <c:v>0.74199999999999999</c:v>
                </c:pt>
                <c:pt idx="101">
                  <c:v>0.51300000000000001</c:v>
                </c:pt>
                <c:pt idx="102">
                  <c:v>1.091</c:v>
                </c:pt>
                <c:pt idx="103">
                  <c:v>0.65900000000000003</c:v>
                </c:pt>
                <c:pt idx="104">
                  <c:v>0.81100000000000005</c:v>
                </c:pt>
                <c:pt idx="105">
                  <c:v>1.3520000000000001</c:v>
                </c:pt>
              </c:numCache>
            </c:numRef>
          </c:yVal>
          <c:smooth val="0"/>
          <c:extLst>
            <c:ext xmlns:c16="http://schemas.microsoft.com/office/drawing/2014/chart" uri="{C3380CC4-5D6E-409C-BE32-E72D297353CC}">
              <c16:uniqueId val="{00000013-204B-4F99-AFCA-A8BBEF2A4337}"/>
            </c:ext>
          </c:extLst>
        </c:ser>
        <c:ser>
          <c:idx val="20"/>
          <c:order val="20"/>
          <c:tx>
            <c:strRef>
              <c:f>Indices!$Y$1</c:f>
              <c:strCache>
                <c:ptCount val="1"/>
                <c:pt idx="0">
                  <c:v>RANEROU</c:v>
                </c:pt>
              </c:strCache>
            </c:strRef>
          </c:tx>
          <c:spPr>
            <a:ln w="12700"/>
          </c:spPr>
          <c:marker>
            <c:symbol val="triangle"/>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Indices!$Y$2:$Y$107</c:f>
              <c:numCache>
                <c:formatCode>General</c:formatCode>
                <c:ptCount val="106"/>
                <c:pt idx="45">
                  <c:v>0.72499999999999998</c:v>
                </c:pt>
                <c:pt idx="46">
                  <c:v>0.86699999999999999</c:v>
                </c:pt>
                <c:pt idx="47">
                  <c:v>1.7829999999999999</c:v>
                </c:pt>
                <c:pt idx="48">
                  <c:v>1.681</c:v>
                </c:pt>
                <c:pt idx="49">
                  <c:v>1.4730000000000001</c:v>
                </c:pt>
                <c:pt idx="50">
                  <c:v>0.68500000000000005</c:v>
                </c:pt>
                <c:pt idx="51">
                  <c:v>1.7430000000000001</c:v>
                </c:pt>
                <c:pt idx="52">
                  <c:v>0.65900000000000003</c:v>
                </c:pt>
                <c:pt idx="53">
                  <c:v>0.70499999999999996</c:v>
                </c:pt>
                <c:pt idx="54">
                  <c:v>0.25700000000000001</c:v>
                </c:pt>
                <c:pt idx="55">
                  <c:v>0.14699999999999999</c:v>
                </c:pt>
                <c:pt idx="56">
                  <c:v>0.41799999999999998</c:v>
                </c:pt>
                <c:pt idx="57">
                  <c:v>1.323</c:v>
                </c:pt>
                <c:pt idx="58">
                  <c:v>0.63200000000000001</c:v>
                </c:pt>
                <c:pt idx="59">
                  <c:v>0.92600000000000005</c:v>
                </c:pt>
                <c:pt idx="60">
                  <c:v>0.58299999999999996</c:v>
                </c:pt>
                <c:pt idx="61">
                  <c:v>0.83599999999999997</c:v>
                </c:pt>
                <c:pt idx="62">
                  <c:v>0.86299999999999999</c:v>
                </c:pt>
                <c:pt idx="63">
                  <c:v>0.58299999999999996</c:v>
                </c:pt>
                <c:pt idx="64">
                  <c:v>0.83599999999999997</c:v>
                </c:pt>
                <c:pt idx="65">
                  <c:v>0.86299999999999999</c:v>
                </c:pt>
                <c:pt idx="66">
                  <c:v>0.47699999999999998</c:v>
                </c:pt>
                <c:pt idx="67">
                  <c:v>0.52800000000000002</c:v>
                </c:pt>
                <c:pt idx="69">
                  <c:v>0.749</c:v>
                </c:pt>
                <c:pt idx="70">
                  <c:v>0.96299999999999997</c:v>
                </c:pt>
                <c:pt idx="71">
                  <c:v>1.089</c:v>
                </c:pt>
                <c:pt idx="73">
                  <c:v>0.88800000000000001</c:v>
                </c:pt>
                <c:pt idx="74">
                  <c:v>0.78700000000000003</c:v>
                </c:pt>
                <c:pt idx="75">
                  <c:v>0.55100000000000005</c:v>
                </c:pt>
                <c:pt idx="76">
                  <c:v>1.0249999999999999</c:v>
                </c:pt>
                <c:pt idx="77">
                  <c:v>0.86099999999999999</c:v>
                </c:pt>
                <c:pt idx="78">
                  <c:v>0.82</c:v>
                </c:pt>
                <c:pt idx="79">
                  <c:v>0.77700000000000002</c:v>
                </c:pt>
                <c:pt idx="80">
                  <c:v>0.76100000000000001</c:v>
                </c:pt>
                <c:pt idx="81">
                  <c:v>0.68</c:v>
                </c:pt>
                <c:pt idx="82">
                  <c:v>0.95499999999999996</c:v>
                </c:pt>
                <c:pt idx="83">
                  <c:v>0.69799999999999995</c:v>
                </c:pt>
                <c:pt idx="84">
                  <c:v>0.45200000000000001</c:v>
                </c:pt>
                <c:pt idx="85">
                  <c:v>1.1259999999999999</c:v>
                </c:pt>
                <c:pt idx="86">
                  <c:v>0.81</c:v>
                </c:pt>
                <c:pt idx="87">
                  <c:v>0.442</c:v>
                </c:pt>
                <c:pt idx="88">
                  <c:v>1.1779999999999999</c:v>
                </c:pt>
                <c:pt idx="89">
                  <c:v>0.65900000000000003</c:v>
                </c:pt>
                <c:pt idx="90">
                  <c:v>1.012</c:v>
                </c:pt>
                <c:pt idx="91">
                  <c:v>1.472</c:v>
                </c:pt>
                <c:pt idx="92">
                  <c:v>1.4710000000000001</c:v>
                </c:pt>
                <c:pt idx="93">
                  <c:v>1.5169999999999999</c:v>
                </c:pt>
                <c:pt idx="94">
                  <c:v>0.86299999999999999</c:v>
                </c:pt>
                <c:pt idx="95">
                  <c:v>0.81399999999999995</c:v>
                </c:pt>
                <c:pt idx="96">
                  <c:v>0.74299999999999999</c:v>
                </c:pt>
                <c:pt idx="97">
                  <c:v>0.85</c:v>
                </c:pt>
                <c:pt idx="98">
                  <c:v>0.81399999999999995</c:v>
                </c:pt>
              </c:numCache>
            </c:numRef>
          </c:yVal>
          <c:smooth val="0"/>
          <c:extLst>
            <c:ext xmlns:c16="http://schemas.microsoft.com/office/drawing/2014/chart" uri="{C3380CC4-5D6E-409C-BE32-E72D297353CC}">
              <c16:uniqueId val="{00000014-204B-4F99-AFCA-A8BBEF2A4337}"/>
            </c:ext>
          </c:extLst>
        </c:ser>
        <c:ser>
          <c:idx val="21"/>
          <c:order val="21"/>
          <c:tx>
            <c:strRef>
              <c:f>Indices!$Z$1</c:f>
              <c:strCache>
                <c:ptCount val="1"/>
                <c:pt idx="0">
                  <c:v>RICHARD TOLL</c:v>
                </c:pt>
              </c:strCache>
            </c:strRef>
          </c:tx>
          <c:spPr>
            <a:ln w="12700"/>
          </c:spPr>
          <c:marker>
            <c:symbol val="x"/>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Indices!$Z$2:$Z$107</c:f>
              <c:numCache>
                <c:formatCode>General</c:formatCode>
                <c:ptCount val="106"/>
                <c:pt idx="44">
                  <c:v>0.85099999999999998</c:v>
                </c:pt>
                <c:pt idx="45">
                  <c:v>1.385</c:v>
                </c:pt>
                <c:pt idx="46">
                  <c:v>1.42</c:v>
                </c:pt>
                <c:pt idx="47">
                  <c:v>1.5780000000000001</c:v>
                </c:pt>
                <c:pt idx="48">
                  <c:v>1.43</c:v>
                </c:pt>
                <c:pt idx="49">
                  <c:v>1.6379999999999999</c:v>
                </c:pt>
                <c:pt idx="50">
                  <c:v>0.67300000000000004</c:v>
                </c:pt>
                <c:pt idx="51">
                  <c:v>1.4350000000000001</c:v>
                </c:pt>
                <c:pt idx="52">
                  <c:v>0.55400000000000005</c:v>
                </c:pt>
                <c:pt idx="53">
                  <c:v>0.72699999999999998</c:v>
                </c:pt>
                <c:pt idx="54">
                  <c:v>0.27700000000000002</c:v>
                </c:pt>
                <c:pt idx="55">
                  <c:v>0.83599999999999997</c:v>
                </c:pt>
                <c:pt idx="56">
                  <c:v>0.88600000000000001</c:v>
                </c:pt>
                <c:pt idx="57">
                  <c:v>0.86099999999999999</c:v>
                </c:pt>
                <c:pt idx="58">
                  <c:v>1.825</c:v>
                </c:pt>
                <c:pt idx="59">
                  <c:v>0.42499999999999999</c:v>
                </c:pt>
                <c:pt idx="60">
                  <c:v>1.474</c:v>
                </c:pt>
                <c:pt idx="61">
                  <c:v>1.484</c:v>
                </c:pt>
                <c:pt idx="62">
                  <c:v>1.1970000000000001</c:v>
                </c:pt>
                <c:pt idx="63">
                  <c:v>1.1919999999999999</c:v>
                </c:pt>
                <c:pt idx="64">
                  <c:v>0.67800000000000005</c:v>
                </c:pt>
                <c:pt idx="65">
                  <c:v>0.14799999999999999</c:v>
                </c:pt>
                <c:pt idx="66">
                  <c:v>0.51</c:v>
                </c:pt>
                <c:pt idx="67">
                  <c:v>0.80200000000000005</c:v>
                </c:pt>
                <c:pt idx="68">
                  <c:v>0.92500000000000004</c:v>
                </c:pt>
                <c:pt idx="69">
                  <c:v>1.024</c:v>
                </c:pt>
                <c:pt idx="72">
                  <c:v>1.0209999999999999</c:v>
                </c:pt>
                <c:pt idx="73">
                  <c:v>0.47799999999999998</c:v>
                </c:pt>
                <c:pt idx="74">
                  <c:v>0.51600000000000001</c:v>
                </c:pt>
                <c:pt idx="75">
                  <c:v>1.119</c:v>
                </c:pt>
                <c:pt idx="76">
                  <c:v>0.24199999999999999</c:v>
                </c:pt>
                <c:pt idx="80">
                  <c:v>1.2230000000000001</c:v>
                </c:pt>
                <c:pt idx="81">
                  <c:v>1.214</c:v>
                </c:pt>
                <c:pt idx="82">
                  <c:v>1.135</c:v>
                </c:pt>
                <c:pt idx="83">
                  <c:v>1.587</c:v>
                </c:pt>
                <c:pt idx="84">
                  <c:v>0.80500000000000005</c:v>
                </c:pt>
                <c:pt idx="85">
                  <c:v>0.998</c:v>
                </c:pt>
                <c:pt idx="86">
                  <c:v>1.036</c:v>
                </c:pt>
                <c:pt idx="90">
                  <c:v>1.038</c:v>
                </c:pt>
                <c:pt idx="91">
                  <c:v>1.46</c:v>
                </c:pt>
              </c:numCache>
            </c:numRef>
          </c:yVal>
          <c:smooth val="0"/>
          <c:extLst>
            <c:ext xmlns:c16="http://schemas.microsoft.com/office/drawing/2014/chart" uri="{C3380CC4-5D6E-409C-BE32-E72D297353CC}">
              <c16:uniqueId val="{00000015-204B-4F99-AFCA-A8BBEF2A4337}"/>
            </c:ext>
          </c:extLst>
        </c:ser>
        <c:ser>
          <c:idx val="22"/>
          <c:order val="22"/>
          <c:tx>
            <c:strRef>
              <c:f>Indices!$AA$1</c:f>
              <c:strCache>
                <c:ptCount val="1"/>
                <c:pt idx="0">
                  <c:v>SADIO</c:v>
                </c:pt>
              </c:strCache>
            </c:strRef>
          </c:tx>
          <c:spPr>
            <a:ln w="12700"/>
          </c:spPr>
          <c:marker>
            <c:symbol val="star"/>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Indices!$AA$2:$AA$107</c:f>
              <c:numCache>
                <c:formatCode>General</c:formatCode>
                <c:ptCount val="106"/>
                <c:pt idx="31">
                  <c:v>1.2330000000000001</c:v>
                </c:pt>
                <c:pt idx="32">
                  <c:v>1.361</c:v>
                </c:pt>
                <c:pt idx="33">
                  <c:v>1.327</c:v>
                </c:pt>
                <c:pt idx="34">
                  <c:v>1.3049999999999999</c:v>
                </c:pt>
                <c:pt idx="35">
                  <c:v>1.147</c:v>
                </c:pt>
                <c:pt idx="36">
                  <c:v>1.4079999999999999</c:v>
                </c:pt>
                <c:pt idx="37">
                  <c:v>1.573</c:v>
                </c:pt>
                <c:pt idx="38">
                  <c:v>1.194</c:v>
                </c:pt>
                <c:pt idx="39">
                  <c:v>1.38</c:v>
                </c:pt>
                <c:pt idx="40">
                  <c:v>1.3879999999999999</c:v>
                </c:pt>
                <c:pt idx="41">
                  <c:v>0.19600000000000001</c:v>
                </c:pt>
                <c:pt idx="45">
                  <c:v>0.99199999999999999</c:v>
                </c:pt>
                <c:pt idx="47">
                  <c:v>1.087</c:v>
                </c:pt>
                <c:pt idx="48">
                  <c:v>1.0680000000000001</c:v>
                </c:pt>
                <c:pt idx="49">
                  <c:v>1.22</c:v>
                </c:pt>
                <c:pt idx="50">
                  <c:v>0.53100000000000003</c:v>
                </c:pt>
                <c:pt idx="51">
                  <c:v>1.6240000000000001</c:v>
                </c:pt>
                <c:pt idx="52">
                  <c:v>0.47099999999999997</c:v>
                </c:pt>
                <c:pt idx="53">
                  <c:v>0.77800000000000002</c:v>
                </c:pt>
                <c:pt idx="54">
                  <c:v>0.85</c:v>
                </c:pt>
                <c:pt idx="55">
                  <c:v>0.61399999999999999</c:v>
                </c:pt>
                <c:pt idx="56">
                  <c:v>1.07</c:v>
                </c:pt>
                <c:pt idx="57">
                  <c:v>0.86799999999999999</c:v>
                </c:pt>
                <c:pt idx="58">
                  <c:v>0.80600000000000005</c:v>
                </c:pt>
                <c:pt idx="59">
                  <c:v>0.59799999999999998</c:v>
                </c:pt>
                <c:pt idx="60">
                  <c:v>1.155</c:v>
                </c:pt>
                <c:pt idx="61">
                  <c:v>0.92100000000000004</c:v>
                </c:pt>
                <c:pt idx="62">
                  <c:v>0.83399999999999996</c:v>
                </c:pt>
                <c:pt idx="63">
                  <c:v>1.0620000000000001</c:v>
                </c:pt>
                <c:pt idx="64">
                  <c:v>0.76300000000000001</c:v>
                </c:pt>
                <c:pt idx="65">
                  <c:v>0.52100000000000002</c:v>
                </c:pt>
                <c:pt idx="66">
                  <c:v>0.84799999999999998</c:v>
                </c:pt>
                <c:pt idx="67">
                  <c:v>0.79</c:v>
                </c:pt>
                <c:pt idx="68">
                  <c:v>0.77400000000000002</c:v>
                </c:pt>
                <c:pt idx="69">
                  <c:v>1.0640000000000001</c:v>
                </c:pt>
                <c:pt idx="72">
                  <c:v>0.51700000000000002</c:v>
                </c:pt>
                <c:pt idx="73">
                  <c:v>0.65</c:v>
                </c:pt>
                <c:pt idx="74">
                  <c:v>0.72699999999999998</c:v>
                </c:pt>
                <c:pt idx="75">
                  <c:v>0.755</c:v>
                </c:pt>
                <c:pt idx="76">
                  <c:v>0.77600000000000002</c:v>
                </c:pt>
                <c:pt idx="77">
                  <c:v>1.014</c:v>
                </c:pt>
                <c:pt idx="78">
                  <c:v>0.871</c:v>
                </c:pt>
                <c:pt idx="79">
                  <c:v>0.76700000000000002</c:v>
                </c:pt>
                <c:pt idx="80">
                  <c:v>0.79200000000000004</c:v>
                </c:pt>
                <c:pt idx="81">
                  <c:v>1.042</c:v>
                </c:pt>
                <c:pt idx="82">
                  <c:v>0.98</c:v>
                </c:pt>
                <c:pt idx="83">
                  <c:v>0.93600000000000005</c:v>
                </c:pt>
                <c:pt idx="84">
                  <c:v>0.54800000000000004</c:v>
                </c:pt>
                <c:pt idx="85">
                  <c:v>0.89100000000000001</c:v>
                </c:pt>
                <c:pt idx="86">
                  <c:v>0.63500000000000001</c:v>
                </c:pt>
              </c:numCache>
            </c:numRef>
          </c:yVal>
          <c:smooth val="0"/>
          <c:extLst>
            <c:ext xmlns:c16="http://schemas.microsoft.com/office/drawing/2014/chart" uri="{C3380CC4-5D6E-409C-BE32-E72D297353CC}">
              <c16:uniqueId val="{00000016-204B-4F99-AFCA-A8BBEF2A4337}"/>
            </c:ext>
          </c:extLst>
        </c:ser>
        <c:ser>
          <c:idx val="23"/>
          <c:order val="23"/>
          <c:tx>
            <c:strRef>
              <c:f>Indices!$AB$1</c:f>
              <c:strCache>
                <c:ptCount val="1"/>
                <c:pt idx="0">
                  <c:v>SAGATA-LINGUERE</c:v>
                </c:pt>
              </c:strCache>
            </c:strRef>
          </c:tx>
          <c:spPr>
            <a:ln w="12700"/>
          </c:spPr>
          <c:marker>
            <c:symbol val="circle"/>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Indices!$AB$2:$AB$107</c:f>
              <c:numCache>
                <c:formatCode>General</c:formatCode>
                <c:ptCount val="106"/>
                <c:pt idx="15">
                  <c:v>0.59</c:v>
                </c:pt>
                <c:pt idx="16">
                  <c:v>0.85899999999999999</c:v>
                </c:pt>
                <c:pt idx="18">
                  <c:v>1.444</c:v>
                </c:pt>
                <c:pt idx="19">
                  <c:v>0.80100000000000005</c:v>
                </c:pt>
                <c:pt idx="20">
                  <c:v>0.93300000000000005</c:v>
                </c:pt>
                <c:pt idx="21">
                  <c:v>1.339</c:v>
                </c:pt>
                <c:pt idx="22">
                  <c:v>1.3959999999999999</c:v>
                </c:pt>
                <c:pt idx="23">
                  <c:v>0.9</c:v>
                </c:pt>
                <c:pt idx="24">
                  <c:v>1.0069999999999999</c:v>
                </c:pt>
                <c:pt idx="25">
                  <c:v>1.0680000000000001</c:v>
                </c:pt>
                <c:pt idx="26">
                  <c:v>1.429</c:v>
                </c:pt>
                <c:pt idx="27">
                  <c:v>1.383</c:v>
                </c:pt>
                <c:pt idx="28">
                  <c:v>9.9000000000000005E-2</c:v>
                </c:pt>
                <c:pt idx="29">
                  <c:v>1.089</c:v>
                </c:pt>
                <c:pt idx="30">
                  <c:v>1.0109999999999999</c:v>
                </c:pt>
                <c:pt idx="31">
                  <c:v>1.62</c:v>
                </c:pt>
                <c:pt idx="32">
                  <c:v>1.6459999999999999</c:v>
                </c:pt>
                <c:pt idx="33">
                  <c:v>1.6639999999999999</c:v>
                </c:pt>
                <c:pt idx="34">
                  <c:v>1.1200000000000001</c:v>
                </c:pt>
                <c:pt idx="35">
                  <c:v>1.5529999999999999</c:v>
                </c:pt>
                <c:pt idx="36">
                  <c:v>1.0309999999999999</c:v>
                </c:pt>
                <c:pt idx="37">
                  <c:v>1.45</c:v>
                </c:pt>
                <c:pt idx="38">
                  <c:v>0.90900000000000003</c:v>
                </c:pt>
                <c:pt idx="39">
                  <c:v>1.222</c:v>
                </c:pt>
                <c:pt idx="40">
                  <c:v>1.4790000000000001</c:v>
                </c:pt>
                <c:pt idx="43">
                  <c:v>1.113</c:v>
                </c:pt>
                <c:pt idx="44">
                  <c:v>0.879</c:v>
                </c:pt>
                <c:pt idx="45">
                  <c:v>1.026</c:v>
                </c:pt>
                <c:pt idx="46">
                  <c:v>1.0369999999999999</c:v>
                </c:pt>
                <c:pt idx="47">
                  <c:v>0.90200000000000002</c:v>
                </c:pt>
                <c:pt idx="48">
                  <c:v>1.0389999999999999</c:v>
                </c:pt>
                <c:pt idx="49">
                  <c:v>1.1830000000000001</c:v>
                </c:pt>
                <c:pt idx="62">
                  <c:v>0.89600000000000002</c:v>
                </c:pt>
                <c:pt idx="63">
                  <c:v>0.56499999999999995</c:v>
                </c:pt>
                <c:pt idx="64">
                  <c:v>0.56100000000000005</c:v>
                </c:pt>
                <c:pt idx="65">
                  <c:v>8.8999999999999996E-2</c:v>
                </c:pt>
                <c:pt idx="81">
                  <c:v>1.0069999999999999</c:v>
                </c:pt>
              </c:numCache>
            </c:numRef>
          </c:yVal>
          <c:smooth val="0"/>
          <c:extLst>
            <c:ext xmlns:c16="http://schemas.microsoft.com/office/drawing/2014/chart" uri="{C3380CC4-5D6E-409C-BE32-E72D297353CC}">
              <c16:uniqueId val="{00000017-204B-4F99-AFCA-A8BBEF2A4337}"/>
            </c:ext>
          </c:extLst>
        </c:ser>
        <c:ser>
          <c:idx val="24"/>
          <c:order val="24"/>
          <c:tx>
            <c:strRef>
              <c:f>Indices!$AC$1</c:f>
              <c:strCache>
                <c:ptCount val="1"/>
                <c:pt idx="0">
                  <c:v>SAGATA-LOUGA</c:v>
                </c:pt>
              </c:strCache>
            </c:strRef>
          </c:tx>
          <c:spPr>
            <a:ln w="12700"/>
          </c:spPr>
          <c:marker>
            <c:symbol val="plus"/>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Indices!$AC$2:$AC$107</c:f>
              <c:numCache>
                <c:formatCode>General</c:formatCode>
                <c:ptCount val="106"/>
                <c:pt idx="29">
                  <c:v>1.1399999999999999</c:v>
                </c:pt>
                <c:pt idx="30">
                  <c:v>1.2090000000000001</c:v>
                </c:pt>
                <c:pt idx="31">
                  <c:v>0.91500000000000004</c:v>
                </c:pt>
                <c:pt idx="32">
                  <c:v>1.1539999999999999</c:v>
                </c:pt>
                <c:pt idx="33">
                  <c:v>1.8759999999999999</c:v>
                </c:pt>
                <c:pt idx="34">
                  <c:v>1.9259999999999999</c:v>
                </c:pt>
                <c:pt idx="35">
                  <c:v>1.395</c:v>
                </c:pt>
                <c:pt idx="36">
                  <c:v>1.24</c:v>
                </c:pt>
                <c:pt idx="37">
                  <c:v>1.6639999999999999</c:v>
                </c:pt>
                <c:pt idx="38">
                  <c:v>1.1180000000000001</c:v>
                </c:pt>
                <c:pt idx="39">
                  <c:v>1.032</c:v>
                </c:pt>
                <c:pt idx="40">
                  <c:v>1.1539999999999999</c:v>
                </c:pt>
                <c:pt idx="41">
                  <c:v>0.99</c:v>
                </c:pt>
                <c:pt idx="46">
                  <c:v>1.333</c:v>
                </c:pt>
                <c:pt idx="47">
                  <c:v>0.80300000000000005</c:v>
                </c:pt>
                <c:pt idx="49">
                  <c:v>0.88200000000000001</c:v>
                </c:pt>
                <c:pt idx="50">
                  <c:v>0.52700000000000002</c:v>
                </c:pt>
                <c:pt idx="51">
                  <c:v>2.0070000000000001</c:v>
                </c:pt>
                <c:pt idx="52">
                  <c:v>0.69399999999999995</c:v>
                </c:pt>
                <c:pt idx="53">
                  <c:v>0.53900000000000003</c:v>
                </c:pt>
                <c:pt idx="54">
                  <c:v>0.61299999999999999</c:v>
                </c:pt>
                <c:pt idx="55">
                  <c:v>0.58899999999999997</c:v>
                </c:pt>
                <c:pt idx="56">
                  <c:v>4.7E-2</c:v>
                </c:pt>
                <c:pt idx="57">
                  <c:v>0.222</c:v>
                </c:pt>
                <c:pt idx="59">
                  <c:v>0.35899999999999999</c:v>
                </c:pt>
                <c:pt idx="60">
                  <c:v>1.0489999999999999</c:v>
                </c:pt>
                <c:pt idx="61">
                  <c:v>0.71299999999999997</c:v>
                </c:pt>
                <c:pt idx="62">
                  <c:v>0.96899999999999997</c:v>
                </c:pt>
                <c:pt idx="72">
                  <c:v>0.441</c:v>
                </c:pt>
                <c:pt idx="73">
                  <c:v>0.746</c:v>
                </c:pt>
                <c:pt idx="74">
                  <c:v>0.55500000000000005</c:v>
                </c:pt>
                <c:pt idx="75">
                  <c:v>0.77200000000000002</c:v>
                </c:pt>
                <c:pt idx="76">
                  <c:v>1.07</c:v>
                </c:pt>
                <c:pt idx="77">
                  <c:v>0.62</c:v>
                </c:pt>
                <c:pt idx="78">
                  <c:v>0.58199999999999996</c:v>
                </c:pt>
                <c:pt idx="79">
                  <c:v>0.87</c:v>
                </c:pt>
                <c:pt idx="80">
                  <c:v>0.71799999999999997</c:v>
                </c:pt>
                <c:pt idx="81">
                  <c:v>1.089</c:v>
                </c:pt>
                <c:pt idx="82">
                  <c:v>0.70099999999999996</c:v>
                </c:pt>
              </c:numCache>
            </c:numRef>
          </c:yVal>
          <c:smooth val="0"/>
          <c:extLst>
            <c:ext xmlns:c16="http://schemas.microsoft.com/office/drawing/2014/chart" uri="{C3380CC4-5D6E-409C-BE32-E72D297353CC}">
              <c16:uniqueId val="{00000018-204B-4F99-AFCA-A8BBEF2A4337}"/>
            </c:ext>
          </c:extLst>
        </c:ser>
        <c:ser>
          <c:idx val="25"/>
          <c:order val="25"/>
          <c:tx>
            <c:strRef>
              <c:f>Indices!$AD$1</c:f>
              <c:strCache>
                <c:ptCount val="1"/>
                <c:pt idx="0">
                  <c:v>SALDE</c:v>
                </c:pt>
              </c:strCache>
            </c:strRef>
          </c:tx>
          <c:spPr>
            <a:ln w="12700"/>
          </c:spPr>
          <c:marker>
            <c:symbol val="dot"/>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Indices!$AD$2:$AD$107</c:f>
              <c:numCache>
                <c:formatCode>General</c:formatCode>
                <c:ptCount val="106"/>
                <c:pt idx="43">
                  <c:v>1.2649999999999999</c:v>
                </c:pt>
                <c:pt idx="44">
                  <c:v>1.0089999999999999</c:v>
                </c:pt>
                <c:pt idx="45">
                  <c:v>1.34</c:v>
                </c:pt>
                <c:pt idx="46">
                  <c:v>0.876</c:v>
                </c:pt>
                <c:pt idx="47">
                  <c:v>1.7689999999999999</c:v>
                </c:pt>
                <c:pt idx="48">
                  <c:v>1.1339999999999999</c:v>
                </c:pt>
                <c:pt idx="49">
                  <c:v>1.244</c:v>
                </c:pt>
                <c:pt idx="50">
                  <c:v>1.03</c:v>
                </c:pt>
                <c:pt idx="51">
                  <c:v>1.768</c:v>
                </c:pt>
                <c:pt idx="52">
                  <c:v>1.2829999999999999</c:v>
                </c:pt>
                <c:pt idx="53">
                  <c:v>0.53100000000000003</c:v>
                </c:pt>
                <c:pt idx="54">
                  <c:v>0.307</c:v>
                </c:pt>
                <c:pt idx="55">
                  <c:v>0.61899999999999999</c:v>
                </c:pt>
                <c:pt idx="56">
                  <c:v>1.117</c:v>
                </c:pt>
                <c:pt idx="57">
                  <c:v>1.196</c:v>
                </c:pt>
                <c:pt idx="58">
                  <c:v>1.123</c:v>
                </c:pt>
                <c:pt idx="59">
                  <c:v>0.51</c:v>
                </c:pt>
                <c:pt idx="60">
                  <c:v>0.63700000000000001</c:v>
                </c:pt>
                <c:pt idx="61">
                  <c:v>0.57799999999999996</c:v>
                </c:pt>
                <c:pt idx="62">
                  <c:v>1.0389999999999999</c:v>
                </c:pt>
                <c:pt idx="63">
                  <c:v>0.83099999999999996</c:v>
                </c:pt>
                <c:pt idx="64">
                  <c:v>0.76300000000000001</c:v>
                </c:pt>
                <c:pt idx="65">
                  <c:v>0.52800000000000002</c:v>
                </c:pt>
                <c:pt idx="66">
                  <c:v>0.72499999999999998</c:v>
                </c:pt>
                <c:pt idx="67">
                  <c:v>0.81599999999999995</c:v>
                </c:pt>
                <c:pt idx="68">
                  <c:v>0.91900000000000004</c:v>
                </c:pt>
                <c:pt idx="69">
                  <c:v>0.70599999999999996</c:v>
                </c:pt>
                <c:pt idx="70">
                  <c:v>1.0349999999999999</c:v>
                </c:pt>
                <c:pt idx="71">
                  <c:v>1.097</c:v>
                </c:pt>
                <c:pt idx="72">
                  <c:v>0.65600000000000003</c:v>
                </c:pt>
                <c:pt idx="73">
                  <c:v>0.16300000000000001</c:v>
                </c:pt>
                <c:pt idx="74">
                  <c:v>0.44600000000000001</c:v>
                </c:pt>
                <c:pt idx="75">
                  <c:v>0.74199999999999999</c:v>
                </c:pt>
                <c:pt idx="76">
                  <c:v>0.60799999999999998</c:v>
                </c:pt>
                <c:pt idx="77">
                  <c:v>0.81899999999999995</c:v>
                </c:pt>
                <c:pt idx="78">
                  <c:v>0.745</c:v>
                </c:pt>
                <c:pt idx="79">
                  <c:v>0.74399999999999999</c:v>
                </c:pt>
                <c:pt idx="80">
                  <c:v>0.36199999999999999</c:v>
                </c:pt>
              </c:numCache>
            </c:numRef>
          </c:yVal>
          <c:smooth val="0"/>
          <c:extLst>
            <c:ext xmlns:c16="http://schemas.microsoft.com/office/drawing/2014/chart" uri="{C3380CC4-5D6E-409C-BE32-E72D297353CC}">
              <c16:uniqueId val="{00000019-204B-4F99-AFCA-A8BBEF2A4337}"/>
            </c:ext>
          </c:extLst>
        </c:ser>
        <c:ser>
          <c:idx val="26"/>
          <c:order val="26"/>
          <c:tx>
            <c:strRef>
              <c:f>Indices!$AE$1</c:f>
              <c:strCache>
                <c:ptCount val="1"/>
                <c:pt idx="0">
                  <c:v>SEMME</c:v>
                </c:pt>
              </c:strCache>
            </c:strRef>
          </c:tx>
          <c:spPr>
            <a:ln w="12700"/>
          </c:spPr>
          <c:marker>
            <c:symbol val="dash"/>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Indices!$AE$2:$AE$107</c:f>
              <c:numCache>
                <c:formatCode>General</c:formatCode>
                <c:ptCount val="106"/>
                <c:pt idx="43">
                  <c:v>1.123</c:v>
                </c:pt>
                <c:pt idx="44">
                  <c:v>1.1919999999999999</c:v>
                </c:pt>
                <c:pt idx="45">
                  <c:v>1.083</c:v>
                </c:pt>
                <c:pt idx="46">
                  <c:v>0.86199999999999999</c:v>
                </c:pt>
                <c:pt idx="47">
                  <c:v>1.365</c:v>
                </c:pt>
                <c:pt idx="48">
                  <c:v>1.3120000000000001</c:v>
                </c:pt>
                <c:pt idx="49">
                  <c:v>1.224</c:v>
                </c:pt>
                <c:pt idx="50">
                  <c:v>0.89</c:v>
                </c:pt>
                <c:pt idx="51">
                  <c:v>1.2170000000000001</c:v>
                </c:pt>
                <c:pt idx="52">
                  <c:v>0.67600000000000005</c:v>
                </c:pt>
                <c:pt idx="53">
                  <c:v>0.66800000000000004</c:v>
                </c:pt>
                <c:pt idx="54">
                  <c:v>0.90100000000000002</c:v>
                </c:pt>
                <c:pt idx="55">
                  <c:v>0.58499999999999996</c:v>
                </c:pt>
                <c:pt idx="56">
                  <c:v>0.79</c:v>
                </c:pt>
                <c:pt idx="57">
                  <c:v>1.1339999999999999</c:v>
                </c:pt>
                <c:pt idx="58">
                  <c:v>0.72699999999999998</c:v>
                </c:pt>
                <c:pt idx="59">
                  <c:v>0.755</c:v>
                </c:pt>
                <c:pt idx="60">
                  <c:v>0.96299999999999997</c:v>
                </c:pt>
                <c:pt idx="61">
                  <c:v>0.61299999999999999</c:v>
                </c:pt>
                <c:pt idx="62">
                  <c:v>0.626</c:v>
                </c:pt>
                <c:pt idx="63">
                  <c:v>0.83399999999999996</c:v>
                </c:pt>
                <c:pt idx="64">
                  <c:v>0.8</c:v>
                </c:pt>
                <c:pt idx="65">
                  <c:v>0.98499999999999999</c:v>
                </c:pt>
                <c:pt idx="66">
                  <c:v>0.80300000000000005</c:v>
                </c:pt>
                <c:pt idx="67">
                  <c:v>0.57999999999999996</c:v>
                </c:pt>
                <c:pt idx="68">
                  <c:v>0.73499999999999999</c:v>
                </c:pt>
                <c:pt idx="69">
                  <c:v>0.94099999999999995</c:v>
                </c:pt>
                <c:pt idx="70">
                  <c:v>1.4390000000000001</c:v>
                </c:pt>
                <c:pt idx="71">
                  <c:v>1.173</c:v>
                </c:pt>
                <c:pt idx="72">
                  <c:v>0.84699999999999998</c:v>
                </c:pt>
                <c:pt idx="73">
                  <c:v>0.53300000000000003</c:v>
                </c:pt>
                <c:pt idx="74">
                  <c:v>0.53200000000000003</c:v>
                </c:pt>
                <c:pt idx="75">
                  <c:v>1.1040000000000001</c:v>
                </c:pt>
                <c:pt idx="76">
                  <c:v>0.96099999999999997</c:v>
                </c:pt>
                <c:pt idx="77">
                  <c:v>1.044</c:v>
                </c:pt>
                <c:pt idx="78">
                  <c:v>0.81100000000000005</c:v>
                </c:pt>
                <c:pt idx="79">
                  <c:v>0.81100000000000005</c:v>
                </c:pt>
                <c:pt idx="80">
                  <c:v>0.67300000000000004</c:v>
                </c:pt>
                <c:pt idx="82">
                  <c:v>1.41</c:v>
                </c:pt>
                <c:pt idx="83">
                  <c:v>0.8</c:v>
                </c:pt>
                <c:pt idx="84">
                  <c:v>0.69199999999999995</c:v>
                </c:pt>
                <c:pt idx="85">
                  <c:v>1.1319999999999999</c:v>
                </c:pt>
                <c:pt idx="86">
                  <c:v>0.67100000000000004</c:v>
                </c:pt>
              </c:numCache>
            </c:numRef>
          </c:yVal>
          <c:smooth val="0"/>
          <c:extLst>
            <c:ext xmlns:c16="http://schemas.microsoft.com/office/drawing/2014/chart" uri="{C3380CC4-5D6E-409C-BE32-E72D297353CC}">
              <c16:uniqueId val="{0000001A-204B-4F99-AFCA-A8BBEF2A4337}"/>
            </c:ext>
          </c:extLst>
        </c:ser>
        <c:ser>
          <c:idx val="27"/>
          <c:order val="27"/>
          <c:tx>
            <c:strRef>
              <c:f>Indices!$AF$1</c:f>
              <c:strCache>
                <c:ptCount val="1"/>
                <c:pt idx="0">
                  <c:v>THIEL</c:v>
                </c:pt>
              </c:strCache>
            </c:strRef>
          </c:tx>
          <c:spPr>
            <a:ln w="12700"/>
          </c:spPr>
          <c:marker>
            <c:symbol val="diamond"/>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Indices!$AF$2:$AF$107</c:f>
              <c:numCache>
                <c:formatCode>General</c:formatCode>
                <c:ptCount val="106"/>
                <c:pt idx="38">
                  <c:v>1.1000000000000001</c:v>
                </c:pt>
                <c:pt idx="39">
                  <c:v>1.2549999999999999</c:v>
                </c:pt>
                <c:pt idx="41">
                  <c:v>0.90500000000000003</c:v>
                </c:pt>
                <c:pt idx="42">
                  <c:v>0.73099999999999998</c:v>
                </c:pt>
                <c:pt idx="43">
                  <c:v>0.84399999999999997</c:v>
                </c:pt>
                <c:pt idx="44">
                  <c:v>0.80100000000000005</c:v>
                </c:pt>
                <c:pt idx="45">
                  <c:v>1.026</c:v>
                </c:pt>
                <c:pt idx="46">
                  <c:v>0.97199999999999998</c:v>
                </c:pt>
                <c:pt idx="47">
                  <c:v>1.1639999999999999</c:v>
                </c:pt>
                <c:pt idx="48">
                  <c:v>1.226</c:v>
                </c:pt>
                <c:pt idx="49">
                  <c:v>1.119</c:v>
                </c:pt>
                <c:pt idx="50">
                  <c:v>0.54900000000000004</c:v>
                </c:pt>
                <c:pt idx="51">
                  <c:v>1.7470000000000001</c:v>
                </c:pt>
                <c:pt idx="52">
                  <c:v>0.51</c:v>
                </c:pt>
                <c:pt idx="53">
                  <c:v>0.82199999999999995</c:v>
                </c:pt>
                <c:pt idx="54">
                  <c:v>0.91600000000000004</c:v>
                </c:pt>
                <c:pt idx="55">
                  <c:v>0.77500000000000002</c:v>
                </c:pt>
                <c:pt idx="56">
                  <c:v>1.034</c:v>
                </c:pt>
                <c:pt idx="57">
                  <c:v>1.171</c:v>
                </c:pt>
                <c:pt idx="58">
                  <c:v>0.98199999999999998</c:v>
                </c:pt>
                <c:pt idx="59">
                  <c:v>0.86199999999999999</c:v>
                </c:pt>
                <c:pt idx="60">
                  <c:v>0.84499999999999997</c:v>
                </c:pt>
                <c:pt idx="61">
                  <c:v>0.77300000000000002</c:v>
                </c:pt>
                <c:pt idx="62">
                  <c:v>0.73299999999999998</c:v>
                </c:pt>
                <c:pt idx="63">
                  <c:v>0.95099999999999996</c:v>
                </c:pt>
                <c:pt idx="64">
                  <c:v>0.81200000000000006</c:v>
                </c:pt>
                <c:pt idx="65">
                  <c:v>0.53400000000000003</c:v>
                </c:pt>
                <c:pt idx="66">
                  <c:v>1.026</c:v>
                </c:pt>
                <c:pt idx="67">
                  <c:v>0.93</c:v>
                </c:pt>
                <c:pt idx="68">
                  <c:v>0.626</c:v>
                </c:pt>
                <c:pt idx="69">
                  <c:v>0.95699999999999996</c:v>
                </c:pt>
                <c:pt idx="71">
                  <c:v>1.181</c:v>
                </c:pt>
                <c:pt idx="72">
                  <c:v>0.48899999999999999</c:v>
                </c:pt>
                <c:pt idx="73">
                  <c:v>0.50900000000000001</c:v>
                </c:pt>
                <c:pt idx="74">
                  <c:v>0.82899999999999996</c:v>
                </c:pt>
                <c:pt idx="75">
                  <c:v>0.79300000000000004</c:v>
                </c:pt>
                <c:pt idx="76">
                  <c:v>0.86199999999999999</c:v>
                </c:pt>
                <c:pt idx="77">
                  <c:v>0.98899999999999999</c:v>
                </c:pt>
                <c:pt idx="78">
                  <c:v>0.65500000000000003</c:v>
                </c:pt>
                <c:pt idx="79">
                  <c:v>0.61199999999999999</c:v>
                </c:pt>
                <c:pt idx="83">
                  <c:v>1.0429999999999999</c:v>
                </c:pt>
              </c:numCache>
            </c:numRef>
          </c:yVal>
          <c:smooth val="0"/>
          <c:extLst>
            <c:ext xmlns:c16="http://schemas.microsoft.com/office/drawing/2014/chart" uri="{C3380CC4-5D6E-409C-BE32-E72D297353CC}">
              <c16:uniqueId val="{0000001B-204B-4F99-AFCA-A8BBEF2A4337}"/>
            </c:ext>
          </c:extLst>
        </c:ser>
        <c:ser>
          <c:idx val="28"/>
          <c:order val="28"/>
          <c:tx>
            <c:strRef>
              <c:f>Indices!$AG$1</c:f>
              <c:strCache>
                <c:ptCount val="1"/>
                <c:pt idx="0">
                  <c:v>THILOGNE</c:v>
                </c:pt>
              </c:strCache>
            </c:strRef>
          </c:tx>
          <c:spPr>
            <a:ln w="12700"/>
          </c:spPr>
          <c:marker>
            <c:symbol val="square"/>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Indices!$AG$2:$AG$107</c:f>
              <c:numCache>
                <c:formatCode>General</c:formatCode>
                <c:ptCount val="106"/>
                <c:pt idx="45">
                  <c:v>1.2749999999999999</c:v>
                </c:pt>
                <c:pt idx="46">
                  <c:v>1.228</c:v>
                </c:pt>
                <c:pt idx="47">
                  <c:v>1.143</c:v>
                </c:pt>
                <c:pt idx="48">
                  <c:v>1.1619999999999999</c:v>
                </c:pt>
                <c:pt idx="49">
                  <c:v>1.01</c:v>
                </c:pt>
                <c:pt idx="50">
                  <c:v>0.877</c:v>
                </c:pt>
                <c:pt idx="51">
                  <c:v>2.008</c:v>
                </c:pt>
                <c:pt idx="52">
                  <c:v>1.585</c:v>
                </c:pt>
                <c:pt idx="53">
                  <c:v>1.2290000000000001</c:v>
                </c:pt>
                <c:pt idx="54">
                  <c:v>0.38900000000000001</c:v>
                </c:pt>
                <c:pt idx="55">
                  <c:v>1.236</c:v>
                </c:pt>
                <c:pt idx="56">
                  <c:v>0.32400000000000001</c:v>
                </c:pt>
                <c:pt idx="57">
                  <c:v>1.335</c:v>
                </c:pt>
                <c:pt idx="58">
                  <c:v>0.998</c:v>
                </c:pt>
                <c:pt idx="59">
                  <c:v>0.81599999999999995</c:v>
                </c:pt>
                <c:pt idx="60">
                  <c:v>0.74099999999999999</c:v>
                </c:pt>
                <c:pt idx="61">
                  <c:v>0.71899999999999997</c:v>
                </c:pt>
                <c:pt idx="62">
                  <c:v>0.996</c:v>
                </c:pt>
                <c:pt idx="63">
                  <c:v>0.98899999999999999</c:v>
                </c:pt>
                <c:pt idx="64">
                  <c:v>0.71699999999999997</c:v>
                </c:pt>
                <c:pt idx="65">
                  <c:v>0.42</c:v>
                </c:pt>
                <c:pt idx="66">
                  <c:v>0.49399999999999999</c:v>
                </c:pt>
                <c:pt idx="67">
                  <c:v>0.78500000000000003</c:v>
                </c:pt>
                <c:pt idx="68">
                  <c:v>0.51600000000000001</c:v>
                </c:pt>
                <c:pt idx="69">
                  <c:v>0.93600000000000005</c:v>
                </c:pt>
                <c:pt idx="70">
                  <c:v>0.73499999999999999</c:v>
                </c:pt>
                <c:pt idx="71">
                  <c:v>1.1120000000000001</c:v>
                </c:pt>
                <c:pt idx="72">
                  <c:v>0.76400000000000001</c:v>
                </c:pt>
                <c:pt idx="73">
                  <c:v>0.13100000000000001</c:v>
                </c:pt>
                <c:pt idx="74">
                  <c:v>0.56200000000000006</c:v>
                </c:pt>
                <c:pt idx="75">
                  <c:v>0.97699999999999998</c:v>
                </c:pt>
                <c:pt idx="76">
                  <c:v>1.145</c:v>
                </c:pt>
                <c:pt idx="77">
                  <c:v>0.56599999999999995</c:v>
                </c:pt>
                <c:pt idx="78">
                  <c:v>0.56599999999999995</c:v>
                </c:pt>
                <c:pt idx="79">
                  <c:v>0.45800000000000002</c:v>
                </c:pt>
                <c:pt idx="80">
                  <c:v>1.032</c:v>
                </c:pt>
                <c:pt idx="81">
                  <c:v>0.71899999999999997</c:v>
                </c:pt>
                <c:pt idx="83">
                  <c:v>0.95699999999999996</c:v>
                </c:pt>
                <c:pt idx="84">
                  <c:v>0.38900000000000001</c:v>
                </c:pt>
                <c:pt idx="85">
                  <c:v>1.1379999999999999</c:v>
                </c:pt>
                <c:pt idx="86">
                  <c:v>0.85399999999999998</c:v>
                </c:pt>
                <c:pt idx="87">
                  <c:v>0.72099999999999997</c:v>
                </c:pt>
              </c:numCache>
            </c:numRef>
          </c:yVal>
          <c:smooth val="0"/>
          <c:extLst>
            <c:ext xmlns:c16="http://schemas.microsoft.com/office/drawing/2014/chart" uri="{C3380CC4-5D6E-409C-BE32-E72D297353CC}">
              <c16:uniqueId val="{0000001C-204B-4F99-AFCA-A8BBEF2A4337}"/>
            </c:ext>
          </c:extLst>
        </c:ser>
        <c:ser>
          <c:idx val="29"/>
          <c:order val="29"/>
          <c:tx>
            <c:strRef>
              <c:f>Indices!$AH$1</c:f>
              <c:strCache>
                <c:ptCount val="1"/>
                <c:pt idx="0">
                  <c:v>VELINGARA FERLO</c:v>
                </c:pt>
              </c:strCache>
            </c:strRef>
          </c:tx>
          <c:spPr>
            <a:ln w="12700"/>
          </c:spPr>
          <c:marker>
            <c:symbol val="triangle"/>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Indices!$AH$2:$AH$107</c:f>
              <c:numCache>
                <c:formatCode>General</c:formatCode>
                <c:ptCount val="106"/>
                <c:pt idx="26">
                  <c:v>0.81799999999999995</c:v>
                </c:pt>
                <c:pt idx="27">
                  <c:v>1.38</c:v>
                </c:pt>
                <c:pt idx="28">
                  <c:v>1.327</c:v>
                </c:pt>
                <c:pt idx="38">
                  <c:v>1.0509999999999999</c:v>
                </c:pt>
                <c:pt idx="39">
                  <c:v>1.2110000000000001</c:v>
                </c:pt>
                <c:pt idx="40">
                  <c:v>1.359</c:v>
                </c:pt>
                <c:pt idx="41">
                  <c:v>0.98799999999999999</c:v>
                </c:pt>
                <c:pt idx="42">
                  <c:v>0.95099999999999996</c:v>
                </c:pt>
                <c:pt idx="43">
                  <c:v>0.96599999999999997</c:v>
                </c:pt>
                <c:pt idx="44">
                  <c:v>0.65500000000000003</c:v>
                </c:pt>
                <c:pt idx="45">
                  <c:v>0.505</c:v>
                </c:pt>
                <c:pt idx="46">
                  <c:v>0.26600000000000001</c:v>
                </c:pt>
                <c:pt idx="47">
                  <c:v>0.54900000000000004</c:v>
                </c:pt>
                <c:pt idx="48">
                  <c:v>0.13900000000000001</c:v>
                </c:pt>
                <c:pt idx="49">
                  <c:v>1.3939999999999999</c:v>
                </c:pt>
                <c:pt idx="50">
                  <c:v>0.17199999999999999</c:v>
                </c:pt>
                <c:pt idx="51">
                  <c:v>2.484</c:v>
                </c:pt>
                <c:pt idx="52">
                  <c:v>0.73899999999999999</c:v>
                </c:pt>
                <c:pt idx="53">
                  <c:v>0.495</c:v>
                </c:pt>
                <c:pt idx="54">
                  <c:v>0.54200000000000004</c:v>
                </c:pt>
                <c:pt idx="55">
                  <c:v>0.58699999999999997</c:v>
                </c:pt>
                <c:pt idx="56">
                  <c:v>0.61299999999999999</c:v>
                </c:pt>
                <c:pt idx="57">
                  <c:v>1.0629999999999999</c:v>
                </c:pt>
                <c:pt idx="58">
                  <c:v>0.77800000000000002</c:v>
                </c:pt>
                <c:pt idx="59">
                  <c:v>1.05</c:v>
                </c:pt>
                <c:pt idx="60">
                  <c:v>1.1180000000000001</c:v>
                </c:pt>
                <c:pt idx="61">
                  <c:v>0.65100000000000002</c:v>
                </c:pt>
                <c:pt idx="62">
                  <c:v>0.73699999999999999</c:v>
                </c:pt>
                <c:pt idx="63">
                  <c:v>0.79900000000000004</c:v>
                </c:pt>
                <c:pt idx="64">
                  <c:v>0</c:v>
                </c:pt>
                <c:pt idx="85">
                  <c:v>0.94099999999999995</c:v>
                </c:pt>
                <c:pt idx="86">
                  <c:v>0.59399999999999997</c:v>
                </c:pt>
              </c:numCache>
            </c:numRef>
          </c:yVal>
          <c:smooth val="0"/>
          <c:extLst>
            <c:ext xmlns:c16="http://schemas.microsoft.com/office/drawing/2014/chart" uri="{C3380CC4-5D6E-409C-BE32-E72D297353CC}">
              <c16:uniqueId val="{0000001D-204B-4F99-AFCA-A8BBEF2A4337}"/>
            </c:ext>
          </c:extLst>
        </c:ser>
        <c:ser>
          <c:idx val="30"/>
          <c:order val="30"/>
          <c:tx>
            <c:strRef>
              <c:f>Indices!$AI$1</c:f>
              <c:strCache>
                <c:ptCount val="1"/>
                <c:pt idx="0">
                  <c:v>YANG-YANG  M'BEULAKE</c:v>
                </c:pt>
              </c:strCache>
            </c:strRef>
          </c:tx>
          <c:spPr>
            <a:ln w="12700"/>
          </c:spPr>
          <c:marker>
            <c:symbol val="x"/>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Indices!$AI$2:$AI$107</c:f>
              <c:numCache>
                <c:formatCode>General</c:formatCode>
                <c:ptCount val="106"/>
                <c:pt idx="4">
                  <c:v>1.0760000000000001</c:v>
                </c:pt>
                <c:pt idx="5">
                  <c:v>1.022</c:v>
                </c:pt>
                <c:pt idx="6">
                  <c:v>1.0580000000000001</c:v>
                </c:pt>
                <c:pt idx="7">
                  <c:v>1.1299999999999999</c:v>
                </c:pt>
                <c:pt idx="8">
                  <c:v>1.268</c:v>
                </c:pt>
                <c:pt idx="9">
                  <c:v>1.349</c:v>
                </c:pt>
                <c:pt idx="11">
                  <c:v>1.085</c:v>
                </c:pt>
                <c:pt idx="12">
                  <c:v>1.19</c:v>
                </c:pt>
                <c:pt idx="13">
                  <c:v>0.69599999999999995</c:v>
                </c:pt>
                <c:pt idx="14">
                  <c:v>0.93500000000000005</c:v>
                </c:pt>
                <c:pt idx="15">
                  <c:v>1.4179999999999999</c:v>
                </c:pt>
                <c:pt idx="16">
                  <c:v>0.81399999999999995</c:v>
                </c:pt>
                <c:pt idx="17">
                  <c:v>1.244</c:v>
                </c:pt>
                <c:pt idx="18">
                  <c:v>1.3560000000000001</c:v>
                </c:pt>
                <c:pt idx="19">
                  <c:v>1.1140000000000001</c:v>
                </c:pt>
                <c:pt idx="20">
                  <c:v>1.4470000000000001</c:v>
                </c:pt>
                <c:pt idx="22">
                  <c:v>1.365</c:v>
                </c:pt>
                <c:pt idx="23">
                  <c:v>0.38300000000000001</c:v>
                </c:pt>
                <c:pt idx="24">
                  <c:v>0.745</c:v>
                </c:pt>
                <c:pt idx="25">
                  <c:v>0.93700000000000006</c:v>
                </c:pt>
                <c:pt idx="26">
                  <c:v>0.95099999999999996</c:v>
                </c:pt>
                <c:pt idx="27">
                  <c:v>2.1829999999999998</c:v>
                </c:pt>
                <c:pt idx="28">
                  <c:v>1.635</c:v>
                </c:pt>
                <c:pt idx="29">
                  <c:v>0.78100000000000003</c:v>
                </c:pt>
                <c:pt idx="30">
                  <c:v>0.91500000000000004</c:v>
                </c:pt>
                <c:pt idx="31">
                  <c:v>1.226</c:v>
                </c:pt>
                <c:pt idx="32">
                  <c:v>1.2150000000000001</c:v>
                </c:pt>
                <c:pt idx="33">
                  <c:v>0.94199999999999995</c:v>
                </c:pt>
                <c:pt idx="34">
                  <c:v>1.087</c:v>
                </c:pt>
                <c:pt idx="35">
                  <c:v>1.6890000000000001</c:v>
                </c:pt>
                <c:pt idx="36">
                  <c:v>1.5860000000000001</c:v>
                </c:pt>
                <c:pt idx="37">
                  <c:v>1.5349999999999999</c:v>
                </c:pt>
                <c:pt idx="39">
                  <c:v>1.599</c:v>
                </c:pt>
                <c:pt idx="41">
                  <c:v>0.87</c:v>
                </c:pt>
                <c:pt idx="43">
                  <c:v>1.163</c:v>
                </c:pt>
                <c:pt idx="44">
                  <c:v>0.73799999999999999</c:v>
                </c:pt>
                <c:pt idx="45">
                  <c:v>1.1359999999999999</c:v>
                </c:pt>
                <c:pt idx="46">
                  <c:v>1.0069999999999999</c:v>
                </c:pt>
                <c:pt idx="47">
                  <c:v>0.71799999999999997</c:v>
                </c:pt>
                <c:pt idx="48">
                  <c:v>0.94</c:v>
                </c:pt>
                <c:pt idx="49">
                  <c:v>0.82799999999999996</c:v>
                </c:pt>
                <c:pt idx="50">
                  <c:v>0.60399999999999998</c:v>
                </c:pt>
                <c:pt idx="51">
                  <c:v>1.734</c:v>
                </c:pt>
                <c:pt idx="52">
                  <c:v>0.49199999999999999</c:v>
                </c:pt>
                <c:pt idx="53">
                  <c:v>0.82499999999999996</c:v>
                </c:pt>
                <c:pt idx="54">
                  <c:v>0.33300000000000002</c:v>
                </c:pt>
                <c:pt idx="55">
                  <c:v>0.49199999999999999</c:v>
                </c:pt>
                <c:pt idx="56">
                  <c:v>0.56399999999999995</c:v>
                </c:pt>
                <c:pt idx="57">
                  <c:v>0.78700000000000003</c:v>
                </c:pt>
                <c:pt idx="58">
                  <c:v>0.75800000000000001</c:v>
                </c:pt>
                <c:pt idx="59">
                  <c:v>0.47899999999999998</c:v>
                </c:pt>
                <c:pt idx="60">
                  <c:v>0.77400000000000002</c:v>
                </c:pt>
                <c:pt idx="61">
                  <c:v>0.53</c:v>
                </c:pt>
                <c:pt idx="62">
                  <c:v>0.745</c:v>
                </c:pt>
                <c:pt idx="63">
                  <c:v>1.038</c:v>
                </c:pt>
                <c:pt idx="64">
                  <c:v>0.71599999999999997</c:v>
                </c:pt>
                <c:pt idx="66">
                  <c:v>0.35099999999999998</c:v>
                </c:pt>
                <c:pt idx="67">
                  <c:v>0.501</c:v>
                </c:pt>
                <c:pt idx="68">
                  <c:v>0.499</c:v>
                </c:pt>
                <c:pt idx="69">
                  <c:v>1.0089999999999999</c:v>
                </c:pt>
                <c:pt idx="70">
                  <c:v>0.41199999999999998</c:v>
                </c:pt>
                <c:pt idx="71">
                  <c:v>1.25</c:v>
                </c:pt>
                <c:pt idx="72">
                  <c:v>0.438</c:v>
                </c:pt>
                <c:pt idx="73">
                  <c:v>0.36199999999999999</c:v>
                </c:pt>
                <c:pt idx="74">
                  <c:v>0.36299999999999999</c:v>
                </c:pt>
                <c:pt idx="75">
                  <c:v>0.70899999999999996</c:v>
                </c:pt>
                <c:pt idx="76">
                  <c:v>0.72299999999999998</c:v>
                </c:pt>
                <c:pt idx="77">
                  <c:v>0.26200000000000001</c:v>
                </c:pt>
                <c:pt idx="78">
                  <c:v>0.64200000000000002</c:v>
                </c:pt>
              </c:numCache>
            </c:numRef>
          </c:yVal>
          <c:smooth val="0"/>
          <c:extLst>
            <c:ext xmlns:c16="http://schemas.microsoft.com/office/drawing/2014/chart" uri="{C3380CC4-5D6E-409C-BE32-E72D297353CC}">
              <c16:uniqueId val="{0000001E-204B-4F99-AFCA-A8BBEF2A4337}"/>
            </c:ext>
          </c:extLst>
        </c:ser>
        <c:ser>
          <c:idx val="31"/>
          <c:order val="31"/>
          <c:tx>
            <c:strRef>
              <c:f>Indices!$AJ$1</c:f>
              <c:strCache>
                <c:ptCount val="1"/>
                <c:pt idx="0">
                  <c:v>SAGATA-DIOLOF</c:v>
                </c:pt>
              </c:strCache>
            </c:strRef>
          </c:tx>
          <c:spPr>
            <a:ln w="12700"/>
          </c:spPr>
          <c:marker>
            <c:symbol val="star"/>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Indices!$AJ$2:$AJ$107</c:f>
              <c:numCache>
                <c:formatCode>General</c:formatCode>
                <c:ptCount val="106"/>
                <c:pt idx="55">
                  <c:v>0.59</c:v>
                </c:pt>
                <c:pt idx="56">
                  <c:v>4.7E-2</c:v>
                </c:pt>
                <c:pt idx="57">
                  <c:v>1.194</c:v>
                </c:pt>
                <c:pt idx="59">
                  <c:v>0.58799999999999997</c:v>
                </c:pt>
                <c:pt idx="60">
                  <c:v>0.98</c:v>
                </c:pt>
                <c:pt idx="61">
                  <c:v>1.1040000000000001</c:v>
                </c:pt>
                <c:pt idx="62">
                  <c:v>1.4239999999999999</c:v>
                </c:pt>
                <c:pt idx="63">
                  <c:v>0.88</c:v>
                </c:pt>
                <c:pt idx="64">
                  <c:v>1.169</c:v>
                </c:pt>
                <c:pt idx="65">
                  <c:v>0.56799999999999995</c:v>
                </c:pt>
                <c:pt idx="66">
                  <c:v>0.54900000000000004</c:v>
                </c:pt>
                <c:pt idx="67">
                  <c:v>1.1439999999999999</c:v>
                </c:pt>
                <c:pt idx="68">
                  <c:v>0.59299999999999997</c:v>
                </c:pt>
                <c:pt idx="69">
                  <c:v>1.214</c:v>
                </c:pt>
                <c:pt idx="70">
                  <c:v>1.3009999999999999</c:v>
                </c:pt>
                <c:pt idx="71">
                  <c:v>0.153</c:v>
                </c:pt>
                <c:pt idx="72">
                  <c:v>0.67100000000000004</c:v>
                </c:pt>
                <c:pt idx="73">
                  <c:v>0.73699999999999999</c:v>
                </c:pt>
                <c:pt idx="74">
                  <c:v>0.52800000000000002</c:v>
                </c:pt>
                <c:pt idx="75">
                  <c:v>0.06</c:v>
                </c:pt>
                <c:pt idx="76">
                  <c:v>0.94799999999999995</c:v>
                </c:pt>
                <c:pt idx="77">
                  <c:v>0.86299999999999999</c:v>
                </c:pt>
                <c:pt idx="78">
                  <c:v>0.81899999999999995</c:v>
                </c:pt>
                <c:pt idx="79">
                  <c:v>0.86</c:v>
                </c:pt>
                <c:pt idx="80">
                  <c:v>0.996</c:v>
                </c:pt>
                <c:pt idx="81">
                  <c:v>1.2529999999999999</c:v>
                </c:pt>
                <c:pt idx="82">
                  <c:v>1.387</c:v>
                </c:pt>
                <c:pt idx="83">
                  <c:v>0.93700000000000006</c:v>
                </c:pt>
                <c:pt idx="84">
                  <c:v>0.60199999999999998</c:v>
                </c:pt>
                <c:pt idx="85">
                  <c:v>0.85299999999999998</c:v>
                </c:pt>
                <c:pt idx="86">
                  <c:v>0.79200000000000004</c:v>
                </c:pt>
                <c:pt idx="87">
                  <c:v>1.494</c:v>
                </c:pt>
                <c:pt idx="88">
                  <c:v>0.76</c:v>
                </c:pt>
                <c:pt idx="89">
                  <c:v>0.17599999999999999</c:v>
                </c:pt>
                <c:pt idx="91">
                  <c:v>0.73599999999999999</c:v>
                </c:pt>
                <c:pt idx="92">
                  <c:v>0.83799999999999997</c:v>
                </c:pt>
                <c:pt idx="93">
                  <c:v>1.034</c:v>
                </c:pt>
                <c:pt idx="94">
                  <c:v>1.0980000000000001</c:v>
                </c:pt>
              </c:numCache>
            </c:numRef>
          </c:yVal>
          <c:smooth val="0"/>
          <c:extLst>
            <c:ext xmlns:c16="http://schemas.microsoft.com/office/drawing/2014/chart" uri="{C3380CC4-5D6E-409C-BE32-E72D297353CC}">
              <c16:uniqueId val="{0000001F-204B-4F99-AFCA-A8BBEF2A4337}"/>
            </c:ext>
          </c:extLst>
        </c:ser>
        <c:ser>
          <c:idx val="32"/>
          <c:order val="32"/>
          <c:tx>
            <c:strRef>
              <c:f>Indices!$AK$1</c:f>
              <c:strCache>
                <c:ptCount val="1"/>
                <c:pt idx="0">
                  <c:v>Ogo_P_JPm_(mm)</c:v>
                </c:pt>
              </c:strCache>
            </c:strRef>
          </c:tx>
          <c:spPr>
            <a:ln w="12700"/>
          </c:spPr>
          <c:marker>
            <c:symbol val="circle"/>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Indices!$AK$2:$AK$107</c:f>
              <c:numCache>
                <c:formatCode>General</c:formatCode>
                <c:ptCount val="106"/>
                <c:pt idx="48">
                  <c:v>2.052</c:v>
                </c:pt>
                <c:pt idx="50">
                  <c:v>1.0469999999999999</c:v>
                </c:pt>
                <c:pt idx="51">
                  <c:v>1.8460000000000001</c:v>
                </c:pt>
                <c:pt idx="69">
                  <c:v>1.7290000000000001</c:v>
                </c:pt>
                <c:pt idx="74">
                  <c:v>0.87</c:v>
                </c:pt>
                <c:pt idx="75">
                  <c:v>0.46800000000000003</c:v>
                </c:pt>
                <c:pt idx="77">
                  <c:v>0.40500000000000003</c:v>
                </c:pt>
                <c:pt idx="78">
                  <c:v>0.61699999999999999</c:v>
                </c:pt>
                <c:pt idx="85">
                  <c:v>1.9419999999999999</c:v>
                </c:pt>
              </c:numCache>
            </c:numRef>
          </c:yVal>
          <c:smooth val="0"/>
          <c:extLst>
            <c:ext xmlns:c16="http://schemas.microsoft.com/office/drawing/2014/chart" uri="{C3380CC4-5D6E-409C-BE32-E72D297353CC}">
              <c16:uniqueId val="{00000020-204B-4F99-AFCA-A8BBEF2A4337}"/>
            </c:ext>
          </c:extLst>
        </c:ser>
        <c:ser>
          <c:idx val="33"/>
          <c:order val="33"/>
          <c:tx>
            <c:strRef>
              <c:f>Indices!$AL$1</c:f>
              <c:strCache>
                <c:ptCount val="1"/>
                <c:pt idx="0">
                  <c:v>OuroSogui_P_JPm_(mm)</c:v>
                </c:pt>
              </c:strCache>
            </c:strRef>
          </c:tx>
          <c:spPr>
            <a:ln w="12700"/>
          </c:spPr>
          <c:marker>
            <c:symbol val="plus"/>
            <c:size val="5"/>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Indices!$AL$2:$AL$107</c:f>
              <c:numCache>
                <c:formatCode>General</c:formatCode>
                <c:ptCount val="106"/>
                <c:pt idx="73">
                  <c:v>0.56100000000000005</c:v>
                </c:pt>
                <c:pt idx="74">
                  <c:v>0.67800000000000005</c:v>
                </c:pt>
                <c:pt idx="75">
                  <c:v>0.88700000000000001</c:v>
                </c:pt>
                <c:pt idx="76">
                  <c:v>1.3320000000000001</c:v>
                </c:pt>
                <c:pt idx="77">
                  <c:v>0.998</c:v>
                </c:pt>
                <c:pt idx="78">
                  <c:v>0.52800000000000002</c:v>
                </c:pt>
                <c:pt idx="79">
                  <c:v>0.72899999999999998</c:v>
                </c:pt>
                <c:pt idx="80">
                  <c:v>0.97299999999999998</c:v>
                </c:pt>
                <c:pt idx="81">
                  <c:v>1.0309999999999999</c:v>
                </c:pt>
                <c:pt idx="82">
                  <c:v>1.2350000000000001</c:v>
                </c:pt>
                <c:pt idx="83">
                  <c:v>1.2430000000000001</c:v>
                </c:pt>
                <c:pt idx="84">
                  <c:v>0.70799999999999996</c:v>
                </c:pt>
                <c:pt idx="85">
                  <c:v>1.431</c:v>
                </c:pt>
              </c:numCache>
            </c:numRef>
          </c:yVal>
          <c:smooth val="0"/>
          <c:extLst>
            <c:ext xmlns:c16="http://schemas.microsoft.com/office/drawing/2014/chart" uri="{C3380CC4-5D6E-409C-BE32-E72D297353CC}">
              <c16:uniqueId val="{00000021-204B-4F99-AFCA-A8BBEF2A4337}"/>
            </c:ext>
          </c:extLst>
        </c:ser>
        <c:ser>
          <c:idx val="34"/>
          <c:order val="34"/>
          <c:tx>
            <c:strRef>
              <c:f>Indices!$B$1</c:f>
              <c:strCache>
                <c:ptCount val="1"/>
                <c:pt idx="0">
                  <c:v>Vecteur</c:v>
                </c:pt>
              </c:strCache>
            </c:strRef>
          </c:tx>
          <c:spPr>
            <a:ln w="38100">
              <a:solidFill>
                <a:srgbClr val="FF0000"/>
              </a:solidFill>
              <a:prstDash val="solid"/>
            </a:ln>
            <a:effectLst/>
          </c:spPr>
          <c:marker>
            <c:symbol val="circle"/>
            <c:size val="3"/>
            <c:spPr>
              <a:solidFill>
                <a:srgbClr val="FF0000"/>
              </a:solidFill>
              <a:ln>
                <a:solidFill>
                  <a:srgbClr val="FF0000"/>
                </a:solidFill>
                <a:prstDash val="solid"/>
              </a:ln>
            </c:spPr>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Indices!$B$2:$B$107</c:f>
              <c:numCache>
                <c:formatCode>General</c:formatCode>
                <c:ptCount val="106"/>
                <c:pt idx="0">
                  <c:v>1.1659999999999999</c:v>
                </c:pt>
                <c:pt idx="1">
                  <c:v>0.78800000000000003</c:v>
                </c:pt>
                <c:pt idx="2">
                  <c:v>1.1020000000000001</c:v>
                </c:pt>
                <c:pt idx="3">
                  <c:v>0.95099999999999996</c:v>
                </c:pt>
                <c:pt idx="4">
                  <c:v>1.0529999999999999</c:v>
                </c:pt>
                <c:pt idx="5">
                  <c:v>1.0529999999999999</c:v>
                </c:pt>
                <c:pt idx="6">
                  <c:v>0.91800000000000004</c:v>
                </c:pt>
                <c:pt idx="7">
                  <c:v>1.008</c:v>
                </c:pt>
                <c:pt idx="8">
                  <c:v>0.873</c:v>
                </c:pt>
                <c:pt idx="9">
                  <c:v>1.327</c:v>
                </c:pt>
                <c:pt idx="10">
                  <c:v>1.0049999999999999</c:v>
                </c:pt>
                <c:pt idx="11">
                  <c:v>0.97199999999999998</c:v>
                </c:pt>
                <c:pt idx="12">
                  <c:v>0.98</c:v>
                </c:pt>
                <c:pt idx="13">
                  <c:v>0.82499999999999996</c:v>
                </c:pt>
                <c:pt idx="14">
                  <c:v>1.224</c:v>
                </c:pt>
                <c:pt idx="15">
                  <c:v>1.5660000000000001</c:v>
                </c:pt>
                <c:pt idx="16">
                  <c:v>1.0409999999999999</c:v>
                </c:pt>
                <c:pt idx="17">
                  <c:v>1.1060000000000001</c:v>
                </c:pt>
                <c:pt idx="18">
                  <c:v>1.7629999999999999</c:v>
                </c:pt>
                <c:pt idx="19">
                  <c:v>1.1459999999999999</c:v>
                </c:pt>
                <c:pt idx="20">
                  <c:v>1.119</c:v>
                </c:pt>
                <c:pt idx="21">
                  <c:v>1.038</c:v>
                </c:pt>
                <c:pt idx="22">
                  <c:v>1.3109999999999999</c:v>
                </c:pt>
                <c:pt idx="23">
                  <c:v>0.86199999999999999</c:v>
                </c:pt>
                <c:pt idx="24">
                  <c:v>0.97899999999999998</c:v>
                </c:pt>
                <c:pt idx="25">
                  <c:v>1.0780000000000001</c:v>
                </c:pt>
                <c:pt idx="26">
                  <c:v>0.92600000000000005</c:v>
                </c:pt>
                <c:pt idx="27">
                  <c:v>1.266</c:v>
                </c:pt>
                <c:pt idx="28">
                  <c:v>1.0620000000000001</c:v>
                </c:pt>
                <c:pt idx="29">
                  <c:v>1.0760000000000001</c:v>
                </c:pt>
                <c:pt idx="30">
                  <c:v>0.95199999999999996</c:v>
                </c:pt>
                <c:pt idx="31">
                  <c:v>1.0840000000000001</c:v>
                </c:pt>
                <c:pt idx="32">
                  <c:v>1.3169999999999999</c:v>
                </c:pt>
                <c:pt idx="33">
                  <c:v>1.3839999999999999</c:v>
                </c:pt>
                <c:pt idx="34">
                  <c:v>1.234</c:v>
                </c:pt>
                <c:pt idx="35">
                  <c:v>1.272</c:v>
                </c:pt>
                <c:pt idx="36">
                  <c:v>1.052</c:v>
                </c:pt>
                <c:pt idx="37">
                  <c:v>1.4550000000000001</c:v>
                </c:pt>
                <c:pt idx="38">
                  <c:v>1.0409999999999999</c:v>
                </c:pt>
                <c:pt idx="39">
                  <c:v>1.266</c:v>
                </c:pt>
                <c:pt idx="40">
                  <c:v>1.3120000000000001</c:v>
                </c:pt>
                <c:pt idx="41">
                  <c:v>1.0469999999999999</c:v>
                </c:pt>
                <c:pt idx="42">
                  <c:v>1.03</c:v>
                </c:pt>
                <c:pt idx="43">
                  <c:v>1.1040000000000001</c:v>
                </c:pt>
                <c:pt idx="44">
                  <c:v>0.85899999999999999</c:v>
                </c:pt>
                <c:pt idx="45">
                  <c:v>1.0920000000000001</c:v>
                </c:pt>
                <c:pt idx="46">
                  <c:v>1.0249999999999999</c:v>
                </c:pt>
                <c:pt idx="47">
                  <c:v>1.052</c:v>
                </c:pt>
                <c:pt idx="48">
                  <c:v>1.2150000000000001</c:v>
                </c:pt>
                <c:pt idx="49">
                  <c:v>1.1599999999999999</c:v>
                </c:pt>
                <c:pt idx="50">
                  <c:v>0.79900000000000004</c:v>
                </c:pt>
                <c:pt idx="51">
                  <c:v>1.619</c:v>
                </c:pt>
                <c:pt idx="52">
                  <c:v>0.77300000000000002</c:v>
                </c:pt>
                <c:pt idx="53">
                  <c:v>0.78</c:v>
                </c:pt>
                <c:pt idx="54">
                  <c:v>0.53</c:v>
                </c:pt>
                <c:pt idx="55">
                  <c:v>0.67900000000000005</c:v>
                </c:pt>
                <c:pt idx="56">
                  <c:v>0.80600000000000005</c:v>
                </c:pt>
                <c:pt idx="57">
                  <c:v>1.1279999999999999</c:v>
                </c:pt>
                <c:pt idx="58">
                  <c:v>0.91</c:v>
                </c:pt>
                <c:pt idx="59">
                  <c:v>0.63500000000000001</c:v>
                </c:pt>
                <c:pt idx="60">
                  <c:v>0.98099999999999998</c:v>
                </c:pt>
                <c:pt idx="61">
                  <c:v>0.82499999999999996</c:v>
                </c:pt>
                <c:pt idx="62">
                  <c:v>0.85399999999999998</c:v>
                </c:pt>
                <c:pt idx="63">
                  <c:v>0.86</c:v>
                </c:pt>
                <c:pt idx="64">
                  <c:v>0.67900000000000005</c:v>
                </c:pt>
                <c:pt idx="65">
                  <c:v>0.47</c:v>
                </c:pt>
                <c:pt idx="66">
                  <c:v>0.52300000000000002</c:v>
                </c:pt>
                <c:pt idx="67">
                  <c:v>0.79400000000000004</c:v>
                </c:pt>
                <c:pt idx="68">
                  <c:v>0.76800000000000002</c:v>
                </c:pt>
                <c:pt idx="69">
                  <c:v>1.02</c:v>
                </c:pt>
                <c:pt idx="70">
                  <c:v>1.0289999999999999</c:v>
                </c:pt>
                <c:pt idx="71">
                  <c:v>1.0549999999999999</c:v>
                </c:pt>
                <c:pt idx="72">
                  <c:v>0.66400000000000003</c:v>
                </c:pt>
                <c:pt idx="73">
                  <c:v>0.64800000000000002</c:v>
                </c:pt>
                <c:pt idx="74">
                  <c:v>0.59899999999999998</c:v>
                </c:pt>
                <c:pt idx="75">
                  <c:v>0.83799999999999997</c:v>
                </c:pt>
                <c:pt idx="76">
                  <c:v>0.91200000000000003</c:v>
                </c:pt>
                <c:pt idx="77">
                  <c:v>0.96</c:v>
                </c:pt>
                <c:pt idx="78">
                  <c:v>0.84599999999999997</c:v>
                </c:pt>
                <c:pt idx="79">
                  <c:v>0.81799999999999995</c:v>
                </c:pt>
                <c:pt idx="80">
                  <c:v>0.98799999999999999</c:v>
                </c:pt>
                <c:pt idx="81">
                  <c:v>1.1379999999999999</c:v>
                </c:pt>
                <c:pt idx="82">
                  <c:v>1.0629999999999999</c:v>
                </c:pt>
                <c:pt idx="83">
                  <c:v>1.052</c:v>
                </c:pt>
                <c:pt idx="84">
                  <c:v>0.69499999999999995</c:v>
                </c:pt>
                <c:pt idx="85">
                  <c:v>1.1990000000000001</c:v>
                </c:pt>
                <c:pt idx="86">
                  <c:v>0.72399999999999998</c:v>
                </c:pt>
                <c:pt idx="87">
                  <c:v>1.099</c:v>
                </c:pt>
                <c:pt idx="88">
                  <c:v>0.629</c:v>
                </c:pt>
                <c:pt idx="89">
                  <c:v>0.88700000000000001</c:v>
                </c:pt>
                <c:pt idx="90">
                  <c:v>1.0549999999999999</c:v>
                </c:pt>
                <c:pt idx="91">
                  <c:v>1.272</c:v>
                </c:pt>
                <c:pt idx="92">
                  <c:v>1.383</c:v>
                </c:pt>
                <c:pt idx="93">
                  <c:v>1.008</c:v>
                </c:pt>
                <c:pt idx="94">
                  <c:v>1.157</c:v>
                </c:pt>
                <c:pt idx="95">
                  <c:v>0.85199999999999998</c:v>
                </c:pt>
                <c:pt idx="96">
                  <c:v>0.79200000000000004</c:v>
                </c:pt>
                <c:pt idx="97">
                  <c:v>0.96</c:v>
                </c:pt>
                <c:pt idx="98">
                  <c:v>0.97499999999999998</c:v>
                </c:pt>
                <c:pt idx="99">
                  <c:v>0.91100000000000003</c:v>
                </c:pt>
                <c:pt idx="100">
                  <c:v>0.77700000000000002</c:v>
                </c:pt>
                <c:pt idx="101">
                  <c:v>0.73599999999999999</c:v>
                </c:pt>
                <c:pt idx="102">
                  <c:v>1.355</c:v>
                </c:pt>
                <c:pt idx="103">
                  <c:v>0.84299999999999997</c:v>
                </c:pt>
                <c:pt idx="104">
                  <c:v>1.1830000000000001</c:v>
                </c:pt>
                <c:pt idx="105">
                  <c:v>0.92900000000000005</c:v>
                </c:pt>
              </c:numCache>
            </c:numRef>
          </c:yVal>
          <c:smooth val="0"/>
          <c:extLst>
            <c:ext xmlns:c16="http://schemas.microsoft.com/office/drawing/2014/chart" uri="{C3380CC4-5D6E-409C-BE32-E72D297353CC}">
              <c16:uniqueId val="{00000022-204B-4F99-AFCA-A8BBEF2A4337}"/>
            </c:ext>
          </c:extLst>
        </c:ser>
        <c:ser>
          <c:idx val="35"/>
          <c:order val="35"/>
          <c:tx>
            <c:strRef>
              <c:f>Indices!$C$1</c:f>
              <c:strCache>
                <c:ptCount val="1"/>
                <c:pt idx="0">
                  <c:v>Lim. Inf.</c:v>
                </c:pt>
              </c:strCache>
            </c:strRef>
          </c:tx>
          <c:spPr>
            <a:ln w="12700">
              <a:solidFill>
                <a:srgbClr val="FF0000"/>
              </a:solidFill>
              <a:prstDash val="sysDash"/>
            </a:ln>
            <a:effectLst/>
          </c:spPr>
          <c:marker>
            <c:symbol val="circle"/>
            <c:size val="3"/>
            <c:spPr>
              <a:solidFill>
                <a:srgbClr val="FF0000"/>
              </a:solidFill>
              <a:ln>
                <a:solidFill>
                  <a:srgbClr val="FF0000"/>
                </a:solidFill>
                <a:prstDash val="solid"/>
              </a:ln>
            </c:spPr>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Indices!$C$2:$C$107</c:f>
              <c:numCache>
                <c:formatCode>General</c:formatCode>
                <c:ptCount val="106"/>
                <c:pt idx="0">
                  <c:v>0.93200000000000005</c:v>
                </c:pt>
                <c:pt idx="1">
                  <c:v>0.63100000000000001</c:v>
                </c:pt>
                <c:pt idx="2">
                  <c:v>0.88100000000000001</c:v>
                </c:pt>
                <c:pt idx="3">
                  <c:v>0.76100000000000001</c:v>
                </c:pt>
                <c:pt idx="4">
                  <c:v>0.84299999999999997</c:v>
                </c:pt>
                <c:pt idx="5">
                  <c:v>0.84199999999999997</c:v>
                </c:pt>
                <c:pt idx="6">
                  <c:v>0.73499999999999999</c:v>
                </c:pt>
                <c:pt idx="7">
                  <c:v>0.80600000000000005</c:v>
                </c:pt>
                <c:pt idx="8">
                  <c:v>0.69799999999999995</c:v>
                </c:pt>
                <c:pt idx="9">
                  <c:v>1.0620000000000001</c:v>
                </c:pt>
                <c:pt idx="10">
                  <c:v>0.80400000000000005</c:v>
                </c:pt>
                <c:pt idx="11">
                  <c:v>0.77700000000000002</c:v>
                </c:pt>
                <c:pt idx="12">
                  <c:v>0.78400000000000003</c:v>
                </c:pt>
                <c:pt idx="13">
                  <c:v>0.66</c:v>
                </c:pt>
                <c:pt idx="14">
                  <c:v>0.98</c:v>
                </c:pt>
                <c:pt idx="15">
                  <c:v>1.2529999999999999</c:v>
                </c:pt>
                <c:pt idx="16">
                  <c:v>0.83299999999999996</c:v>
                </c:pt>
                <c:pt idx="17">
                  <c:v>0.88500000000000001</c:v>
                </c:pt>
                <c:pt idx="18">
                  <c:v>1.41</c:v>
                </c:pt>
                <c:pt idx="19">
                  <c:v>0.91700000000000004</c:v>
                </c:pt>
                <c:pt idx="20">
                  <c:v>0.89500000000000002</c:v>
                </c:pt>
                <c:pt idx="21">
                  <c:v>0.83</c:v>
                </c:pt>
                <c:pt idx="22">
                  <c:v>1.0489999999999999</c:v>
                </c:pt>
                <c:pt idx="23">
                  <c:v>0.69</c:v>
                </c:pt>
                <c:pt idx="24">
                  <c:v>0.78300000000000003</c:v>
                </c:pt>
                <c:pt idx="25">
                  <c:v>0.86199999999999999</c:v>
                </c:pt>
                <c:pt idx="26">
                  <c:v>0.74099999999999999</c:v>
                </c:pt>
                <c:pt idx="27">
                  <c:v>1.0129999999999999</c:v>
                </c:pt>
                <c:pt idx="28">
                  <c:v>0.85</c:v>
                </c:pt>
                <c:pt idx="29">
                  <c:v>0.86</c:v>
                </c:pt>
                <c:pt idx="30">
                  <c:v>0.76200000000000001</c:v>
                </c:pt>
                <c:pt idx="31">
                  <c:v>0.86699999999999999</c:v>
                </c:pt>
                <c:pt idx="32">
                  <c:v>1.0529999999999999</c:v>
                </c:pt>
                <c:pt idx="33">
                  <c:v>1.1080000000000001</c:v>
                </c:pt>
                <c:pt idx="34">
                  <c:v>0.98699999999999999</c:v>
                </c:pt>
                <c:pt idx="35">
                  <c:v>1.0169999999999999</c:v>
                </c:pt>
                <c:pt idx="36">
                  <c:v>0.84099999999999997</c:v>
                </c:pt>
                <c:pt idx="37">
                  <c:v>1.1639999999999999</c:v>
                </c:pt>
                <c:pt idx="38">
                  <c:v>0.83299999999999996</c:v>
                </c:pt>
                <c:pt idx="39">
                  <c:v>1.0129999999999999</c:v>
                </c:pt>
                <c:pt idx="40">
                  <c:v>1.0489999999999999</c:v>
                </c:pt>
                <c:pt idx="41">
                  <c:v>0.83699999999999997</c:v>
                </c:pt>
                <c:pt idx="42">
                  <c:v>0.82399999999999995</c:v>
                </c:pt>
                <c:pt idx="43">
                  <c:v>0.88300000000000001</c:v>
                </c:pt>
                <c:pt idx="44">
                  <c:v>0.68700000000000006</c:v>
                </c:pt>
                <c:pt idx="45">
                  <c:v>0.874</c:v>
                </c:pt>
                <c:pt idx="46">
                  <c:v>0.82</c:v>
                </c:pt>
                <c:pt idx="47">
                  <c:v>0.84199999999999997</c:v>
                </c:pt>
                <c:pt idx="48">
                  <c:v>0.97199999999999998</c:v>
                </c:pt>
                <c:pt idx="49">
                  <c:v>0.92800000000000005</c:v>
                </c:pt>
                <c:pt idx="50">
                  <c:v>0.64</c:v>
                </c:pt>
                <c:pt idx="51">
                  <c:v>1.2949999999999999</c:v>
                </c:pt>
                <c:pt idx="52">
                  <c:v>0.61899999999999999</c:v>
                </c:pt>
                <c:pt idx="53">
                  <c:v>0.624</c:v>
                </c:pt>
                <c:pt idx="54">
                  <c:v>0.42399999999999999</c:v>
                </c:pt>
                <c:pt idx="55">
                  <c:v>0.54300000000000004</c:v>
                </c:pt>
                <c:pt idx="56">
                  <c:v>0.64500000000000002</c:v>
                </c:pt>
                <c:pt idx="57">
                  <c:v>0.90200000000000002</c:v>
                </c:pt>
                <c:pt idx="58">
                  <c:v>0.72799999999999998</c:v>
                </c:pt>
                <c:pt idx="59">
                  <c:v>0.50800000000000001</c:v>
                </c:pt>
                <c:pt idx="60">
                  <c:v>0.78400000000000003</c:v>
                </c:pt>
                <c:pt idx="61">
                  <c:v>0.66</c:v>
                </c:pt>
                <c:pt idx="62">
                  <c:v>0.68400000000000005</c:v>
                </c:pt>
                <c:pt idx="63">
                  <c:v>0.68799999999999994</c:v>
                </c:pt>
                <c:pt idx="64">
                  <c:v>0.54300000000000004</c:v>
                </c:pt>
                <c:pt idx="65">
                  <c:v>0.376</c:v>
                </c:pt>
                <c:pt idx="66">
                  <c:v>0.41799999999999998</c:v>
                </c:pt>
                <c:pt idx="67">
                  <c:v>0.63500000000000001</c:v>
                </c:pt>
                <c:pt idx="68">
                  <c:v>0.61399999999999999</c:v>
                </c:pt>
                <c:pt idx="69">
                  <c:v>0.81599999999999995</c:v>
                </c:pt>
                <c:pt idx="70">
                  <c:v>0.82299999999999995</c:v>
                </c:pt>
                <c:pt idx="71">
                  <c:v>0.84399999999999997</c:v>
                </c:pt>
                <c:pt idx="72">
                  <c:v>0.53100000000000003</c:v>
                </c:pt>
                <c:pt idx="73">
                  <c:v>0.51900000000000002</c:v>
                </c:pt>
                <c:pt idx="74">
                  <c:v>0.47899999999999998</c:v>
                </c:pt>
                <c:pt idx="75">
                  <c:v>0.67</c:v>
                </c:pt>
                <c:pt idx="76">
                  <c:v>0.72899999999999998</c:v>
                </c:pt>
                <c:pt idx="77">
                  <c:v>0.76800000000000002</c:v>
                </c:pt>
                <c:pt idx="78">
                  <c:v>0.67700000000000005</c:v>
                </c:pt>
                <c:pt idx="79">
                  <c:v>0.65500000000000003</c:v>
                </c:pt>
                <c:pt idx="80">
                  <c:v>0.79100000000000004</c:v>
                </c:pt>
                <c:pt idx="81">
                  <c:v>0.91</c:v>
                </c:pt>
                <c:pt idx="82">
                  <c:v>0.85</c:v>
                </c:pt>
                <c:pt idx="83">
                  <c:v>0.84099999999999997</c:v>
                </c:pt>
                <c:pt idx="84">
                  <c:v>0.55600000000000005</c:v>
                </c:pt>
                <c:pt idx="85">
                  <c:v>0.95899999999999996</c:v>
                </c:pt>
                <c:pt idx="86">
                  <c:v>0.57999999999999996</c:v>
                </c:pt>
                <c:pt idx="87">
                  <c:v>0.879</c:v>
                </c:pt>
                <c:pt idx="88">
                  <c:v>0.503</c:v>
                </c:pt>
                <c:pt idx="89">
                  <c:v>0.71</c:v>
                </c:pt>
                <c:pt idx="90">
                  <c:v>0.84399999999999997</c:v>
                </c:pt>
                <c:pt idx="91">
                  <c:v>1.0169999999999999</c:v>
                </c:pt>
                <c:pt idx="92">
                  <c:v>1.1060000000000001</c:v>
                </c:pt>
                <c:pt idx="93">
                  <c:v>0.80700000000000005</c:v>
                </c:pt>
                <c:pt idx="94">
                  <c:v>0.92600000000000005</c:v>
                </c:pt>
                <c:pt idx="95">
                  <c:v>0.68200000000000005</c:v>
                </c:pt>
                <c:pt idx="96">
                  <c:v>0.63400000000000001</c:v>
                </c:pt>
                <c:pt idx="97">
                  <c:v>0.76800000000000002</c:v>
                </c:pt>
                <c:pt idx="98">
                  <c:v>0.78</c:v>
                </c:pt>
                <c:pt idx="99">
                  <c:v>0.72799999999999998</c:v>
                </c:pt>
                <c:pt idx="100">
                  <c:v>0.621</c:v>
                </c:pt>
                <c:pt idx="101">
                  <c:v>0.58899999999999997</c:v>
                </c:pt>
                <c:pt idx="102">
                  <c:v>1.0840000000000001</c:v>
                </c:pt>
                <c:pt idx="103">
                  <c:v>0.67400000000000004</c:v>
                </c:pt>
                <c:pt idx="104">
                  <c:v>0.94699999999999995</c:v>
                </c:pt>
                <c:pt idx="105">
                  <c:v>0.74299999999999999</c:v>
                </c:pt>
              </c:numCache>
            </c:numRef>
          </c:yVal>
          <c:smooth val="0"/>
          <c:extLst>
            <c:ext xmlns:c16="http://schemas.microsoft.com/office/drawing/2014/chart" uri="{C3380CC4-5D6E-409C-BE32-E72D297353CC}">
              <c16:uniqueId val="{00000023-204B-4F99-AFCA-A8BBEF2A4337}"/>
            </c:ext>
          </c:extLst>
        </c:ser>
        <c:ser>
          <c:idx val="36"/>
          <c:order val="36"/>
          <c:tx>
            <c:strRef>
              <c:f>Indices!$D$1</c:f>
              <c:strCache>
                <c:ptCount val="1"/>
                <c:pt idx="0">
                  <c:v>Lim. Sup.</c:v>
                </c:pt>
              </c:strCache>
            </c:strRef>
          </c:tx>
          <c:spPr>
            <a:ln w="12700">
              <a:solidFill>
                <a:srgbClr val="FF0000"/>
              </a:solidFill>
              <a:prstDash val="sysDash"/>
            </a:ln>
            <a:effectLst/>
          </c:spPr>
          <c:marker>
            <c:symbol val="circle"/>
            <c:size val="3"/>
            <c:spPr>
              <a:solidFill>
                <a:srgbClr val="FF0000"/>
              </a:solidFill>
              <a:ln>
                <a:solidFill>
                  <a:srgbClr val="FF0000"/>
                </a:solidFill>
                <a:prstDash val="solid"/>
              </a:ln>
            </c:spPr>
          </c:marker>
          <c:xVal>
            <c:numRef>
              <c:f>Indices!$A$2:$A$107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xVal>
          <c:yVal>
            <c:numRef>
              <c:f>Indices!$D$2:$D$107</c:f>
              <c:numCache>
                <c:formatCode>General</c:formatCode>
                <c:ptCount val="106"/>
                <c:pt idx="0">
                  <c:v>1.4570000000000001</c:v>
                </c:pt>
                <c:pt idx="1">
                  <c:v>0.98599999999999999</c:v>
                </c:pt>
                <c:pt idx="2">
                  <c:v>1.377</c:v>
                </c:pt>
                <c:pt idx="3">
                  <c:v>1.1890000000000001</c:v>
                </c:pt>
                <c:pt idx="4">
                  <c:v>1.3160000000000001</c:v>
                </c:pt>
                <c:pt idx="5">
                  <c:v>1.3160000000000001</c:v>
                </c:pt>
                <c:pt idx="6">
                  <c:v>1.1479999999999999</c:v>
                </c:pt>
                <c:pt idx="7">
                  <c:v>1.26</c:v>
                </c:pt>
                <c:pt idx="8">
                  <c:v>1.091</c:v>
                </c:pt>
                <c:pt idx="9">
                  <c:v>1.659</c:v>
                </c:pt>
                <c:pt idx="10">
                  <c:v>1.256</c:v>
                </c:pt>
                <c:pt idx="11">
                  <c:v>1.214</c:v>
                </c:pt>
                <c:pt idx="12">
                  <c:v>1.2250000000000001</c:v>
                </c:pt>
                <c:pt idx="13">
                  <c:v>1.0309999999999999</c:v>
                </c:pt>
                <c:pt idx="14">
                  <c:v>1.5309999999999999</c:v>
                </c:pt>
                <c:pt idx="15">
                  <c:v>1.9570000000000001</c:v>
                </c:pt>
                <c:pt idx="16">
                  <c:v>1.3009999999999999</c:v>
                </c:pt>
                <c:pt idx="17">
                  <c:v>1.3819999999999999</c:v>
                </c:pt>
                <c:pt idx="18">
                  <c:v>2.2040000000000002</c:v>
                </c:pt>
                <c:pt idx="19">
                  <c:v>1.4330000000000001</c:v>
                </c:pt>
                <c:pt idx="20">
                  <c:v>1.399</c:v>
                </c:pt>
                <c:pt idx="21">
                  <c:v>1.2969999999999999</c:v>
                </c:pt>
                <c:pt idx="22">
                  <c:v>1.639</c:v>
                </c:pt>
                <c:pt idx="23">
                  <c:v>1.0780000000000001</c:v>
                </c:pt>
                <c:pt idx="24">
                  <c:v>1.224</c:v>
                </c:pt>
                <c:pt idx="25">
                  <c:v>1.3480000000000001</c:v>
                </c:pt>
                <c:pt idx="26">
                  <c:v>1.157</c:v>
                </c:pt>
                <c:pt idx="27">
                  <c:v>1.583</c:v>
                </c:pt>
                <c:pt idx="28">
                  <c:v>1.3280000000000001</c:v>
                </c:pt>
                <c:pt idx="29">
                  <c:v>1.345</c:v>
                </c:pt>
                <c:pt idx="30">
                  <c:v>1.1910000000000001</c:v>
                </c:pt>
                <c:pt idx="31">
                  <c:v>1.355</c:v>
                </c:pt>
                <c:pt idx="32">
                  <c:v>1.6459999999999999</c:v>
                </c:pt>
                <c:pt idx="33">
                  <c:v>1.7310000000000001</c:v>
                </c:pt>
                <c:pt idx="34">
                  <c:v>1.542</c:v>
                </c:pt>
                <c:pt idx="35">
                  <c:v>1.59</c:v>
                </c:pt>
                <c:pt idx="36">
                  <c:v>1.3149999999999999</c:v>
                </c:pt>
                <c:pt idx="37">
                  <c:v>1.819</c:v>
                </c:pt>
                <c:pt idx="38">
                  <c:v>1.302</c:v>
                </c:pt>
                <c:pt idx="39">
                  <c:v>1.5820000000000001</c:v>
                </c:pt>
                <c:pt idx="40">
                  <c:v>1.64</c:v>
                </c:pt>
                <c:pt idx="41">
                  <c:v>1.3080000000000001</c:v>
                </c:pt>
                <c:pt idx="42">
                  <c:v>1.288</c:v>
                </c:pt>
                <c:pt idx="43">
                  <c:v>1.38</c:v>
                </c:pt>
                <c:pt idx="44">
                  <c:v>1.0740000000000001</c:v>
                </c:pt>
                <c:pt idx="45">
                  <c:v>1.365</c:v>
                </c:pt>
                <c:pt idx="46">
                  <c:v>1.2809999999999999</c:v>
                </c:pt>
                <c:pt idx="47">
                  <c:v>1.3149999999999999</c:v>
                </c:pt>
                <c:pt idx="48">
                  <c:v>1.518</c:v>
                </c:pt>
                <c:pt idx="49">
                  <c:v>1.45</c:v>
                </c:pt>
                <c:pt idx="50">
                  <c:v>0.999</c:v>
                </c:pt>
                <c:pt idx="51">
                  <c:v>2.024</c:v>
                </c:pt>
                <c:pt idx="52">
                  <c:v>0.96699999999999997</c:v>
                </c:pt>
                <c:pt idx="53">
                  <c:v>0.97499999999999998</c:v>
                </c:pt>
                <c:pt idx="54">
                  <c:v>0.66300000000000003</c:v>
                </c:pt>
                <c:pt idx="55">
                  <c:v>0.84899999999999998</c:v>
                </c:pt>
                <c:pt idx="56">
                  <c:v>1.0069999999999999</c:v>
                </c:pt>
                <c:pt idx="57">
                  <c:v>1.409</c:v>
                </c:pt>
                <c:pt idx="58">
                  <c:v>1.137</c:v>
                </c:pt>
                <c:pt idx="59">
                  <c:v>0.79400000000000004</c:v>
                </c:pt>
                <c:pt idx="60">
                  <c:v>1.226</c:v>
                </c:pt>
                <c:pt idx="61">
                  <c:v>1.032</c:v>
                </c:pt>
                <c:pt idx="62">
                  <c:v>1.0680000000000001</c:v>
                </c:pt>
                <c:pt idx="63">
                  <c:v>1.0740000000000001</c:v>
                </c:pt>
                <c:pt idx="64">
                  <c:v>0.84899999999999998</c:v>
                </c:pt>
                <c:pt idx="65">
                  <c:v>0.58799999999999997</c:v>
                </c:pt>
                <c:pt idx="66">
                  <c:v>0.65400000000000003</c:v>
                </c:pt>
                <c:pt idx="67">
                  <c:v>0.99199999999999999</c:v>
                </c:pt>
                <c:pt idx="68">
                  <c:v>0.95899999999999996</c:v>
                </c:pt>
                <c:pt idx="69">
                  <c:v>1.2749999999999999</c:v>
                </c:pt>
                <c:pt idx="70">
                  <c:v>1.286</c:v>
                </c:pt>
                <c:pt idx="71">
                  <c:v>1.3180000000000001</c:v>
                </c:pt>
                <c:pt idx="72">
                  <c:v>0.83</c:v>
                </c:pt>
                <c:pt idx="73">
                  <c:v>0.81100000000000005</c:v>
                </c:pt>
                <c:pt idx="74">
                  <c:v>0.749</c:v>
                </c:pt>
                <c:pt idx="75">
                  <c:v>1.0469999999999999</c:v>
                </c:pt>
                <c:pt idx="76">
                  <c:v>1.1399999999999999</c:v>
                </c:pt>
                <c:pt idx="77">
                  <c:v>1.2</c:v>
                </c:pt>
                <c:pt idx="78">
                  <c:v>1.0580000000000001</c:v>
                </c:pt>
                <c:pt idx="79">
                  <c:v>1.0229999999999999</c:v>
                </c:pt>
                <c:pt idx="80">
                  <c:v>1.236</c:v>
                </c:pt>
                <c:pt idx="81">
                  <c:v>1.4219999999999999</c:v>
                </c:pt>
                <c:pt idx="82">
                  <c:v>1.329</c:v>
                </c:pt>
                <c:pt idx="83">
                  <c:v>1.3149999999999999</c:v>
                </c:pt>
                <c:pt idx="84">
                  <c:v>0.86899999999999999</c:v>
                </c:pt>
                <c:pt idx="85">
                  <c:v>1.4990000000000001</c:v>
                </c:pt>
                <c:pt idx="86">
                  <c:v>0.90600000000000003</c:v>
                </c:pt>
                <c:pt idx="87">
                  <c:v>1.373</c:v>
                </c:pt>
                <c:pt idx="88">
                  <c:v>0.78600000000000003</c:v>
                </c:pt>
                <c:pt idx="89">
                  <c:v>1.109</c:v>
                </c:pt>
                <c:pt idx="90">
                  <c:v>1.319</c:v>
                </c:pt>
                <c:pt idx="91">
                  <c:v>1.589</c:v>
                </c:pt>
                <c:pt idx="92">
                  <c:v>1.7290000000000001</c:v>
                </c:pt>
                <c:pt idx="93">
                  <c:v>1.26</c:v>
                </c:pt>
                <c:pt idx="94">
                  <c:v>1.446</c:v>
                </c:pt>
                <c:pt idx="95">
                  <c:v>1.0649999999999999</c:v>
                </c:pt>
                <c:pt idx="96">
                  <c:v>0.99</c:v>
                </c:pt>
                <c:pt idx="97">
                  <c:v>1.1990000000000001</c:v>
                </c:pt>
                <c:pt idx="98">
                  <c:v>1.218</c:v>
                </c:pt>
                <c:pt idx="99">
                  <c:v>1.1379999999999999</c:v>
                </c:pt>
                <c:pt idx="100">
                  <c:v>0.97099999999999997</c:v>
                </c:pt>
                <c:pt idx="101">
                  <c:v>0.92</c:v>
                </c:pt>
                <c:pt idx="102">
                  <c:v>1.694</c:v>
                </c:pt>
                <c:pt idx="103">
                  <c:v>1.054</c:v>
                </c:pt>
                <c:pt idx="104">
                  <c:v>1.4790000000000001</c:v>
                </c:pt>
                <c:pt idx="105">
                  <c:v>1.161</c:v>
                </c:pt>
              </c:numCache>
            </c:numRef>
          </c:yVal>
          <c:smooth val="0"/>
          <c:extLst>
            <c:ext xmlns:c16="http://schemas.microsoft.com/office/drawing/2014/chart" uri="{C3380CC4-5D6E-409C-BE32-E72D297353CC}">
              <c16:uniqueId val="{00000024-204B-4F99-AFCA-A8BBEF2A4337}"/>
            </c:ext>
          </c:extLst>
        </c:ser>
        <c:dLbls>
          <c:showLegendKey val="0"/>
          <c:showVal val="0"/>
          <c:showCatName val="0"/>
          <c:showSerName val="0"/>
          <c:showPercent val="0"/>
          <c:showBubbleSize val="0"/>
        </c:dLbls>
        <c:axId val="1562418127"/>
        <c:axId val="1562421039"/>
      </c:scatterChart>
      <c:valAx>
        <c:axId val="1562418127"/>
        <c:scaling>
          <c:orientation val="minMax"/>
          <c:max val="2024"/>
          <c:min val="1917"/>
        </c:scaling>
        <c:delete val="0"/>
        <c:axPos val="b"/>
        <c:title>
          <c:tx>
            <c:rich>
              <a:bodyPr/>
              <a:lstStyle/>
              <a:p>
                <a:pPr>
                  <a:defRPr sz="1800">
                    <a:latin typeface="Open sans" panose="020B0606030504020204"/>
                  </a:defRPr>
                </a:pPr>
                <a:r>
                  <a:rPr lang="fr-FR" sz="1800" dirty="0">
                    <a:latin typeface="Open sans" panose="020B0606030504020204"/>
                  </a:rPr>
                  <a:t>Années</a:t>
                </a:r>
              </a:p>
            </c:rich>
          </c:tx>
          <c:overlay val="0"/>
        </c:title>
        <c:numFmt formatCode="General" sourceLinked="1"/>
        <c:majorTickMark val="out"/>
        <c:minorTickMark val="none"/>
        <c:tickLblPos val="low"/>
        <c:txPr>
          <a:bodyPr/>
          <a:lstStyle/>
          <a:p>
            <a:pPr>
              <a:defRPr sz="1200"/>
            </a:pPr>
            <a:endParaRPr lang="fr-FR"/>
          </a:p>
        </c:txPr>
        <c:crossAx val="1562421039"/>
        <c:crosses val="autoZero"/>
        <c:crossBetween val="midCat"/>
      </c:valAx>
      <c:valAx>
        <c:axId val="1562421039"/>
        <c:scaling>
          <c:orientation val="minMax"/>
        </c:scaling>
        <c:delete val="0"/>
        <c:axPos val="l"/>
        <c:majorGridlines/>
        <c:title>
          <c:tx>
            <c:rich>
              <a:bodyPr/>
              <a:lstStyle/>
              <a:p>
                <a:pPr>
                  <a:defRPr sz="1800">
                    <a:latin typeface="Open sans" panose="020B0606030504020204"/>
                  </a:defRPr>
                </a:pPr>
                <a:r>
                  <a:rPr lang="fr-FR" sz="1800">
                    <a:latin typeface="Open sans" panose="020B0606030504020204"/>
                  </a:rPr>
                  <a:t>Indices</a:t>
                </a:r>
              </a:p>
            </c:rich>
          </c:tx>
          <c:overlay val="0"/>
        </c:title>
        <c:numFmt formatCode="General" sourceLinked="1"/>
        <c:majorTickMark val="out"/>
        <c:minorTickMark val="none"/>
        <c:tickLblPos val="low"/>
        <c:txPr>
          <a:bodyPr/>
          <a:lstStyle/>
          <a:p>
            <a:pPr>
              <a:defRPr sz="1200"/>
            </a:pPr>
            <a:endParaRPr lang="fr-FR"/>
          </a:p>
        </c:txPr>
        <c:crossAx val="1562418127"/>
        <c:crosses val="autoZero"/>
        <c:crossBetween val="midCat"/>
      </c:valAx>
      <c:spPr>
        <a:solidFill>
          <a:srgbClr val="C0C0C0"/>
        </a:solidFill>
        <a:ln w="12700">
          <a:solidFill>
            <a:srgbClr val="000000"/>
          </a:solidFill>
          <a:prstDash val="solid"/>
        </a:ln>
      </c:spPr>
    </c:plotArea>
    <c:legend>
      <c:legendPos val="r"/>
      <c:layout>
        <c:manualLayout>
          <c:xMode val="edge"/>
          <c:yMode val="edge"/>
          <c:x val="0.83188144677392162"/>
          <c:y val="8.4652207001522053E-2"/>
          <c:w val="0.16265735714095989"/>
          <c:h val="0.84829290964204773"/>
        </c:manualLayout>
      </c:layout>
      <c:overlay val="0"/>
      <c:spPr>
        <a:solidFill>
          <a:srgbClr val="C0C0C0"/>
        </a:solidFill>
        <a:ln w="12700">
          <a:solidFill>
            <a:srgbClr val="000000"/>
          </a:solidFill>
          <a:prstDash val="solid"/>
        </a:ln>
      </c:spPr>
      <c:txPr>
        <a:bodyPr/>
        <a:lstStyle/>
        <a:p>
          <a:pPr>
            <a:defRPr sz="800"/>
          </a:pPr>
          <a:endParaRPr lang="fr-FR"/>
        </a:p>
      </c:txPr>
    </c:legend>
    <c:plotVisOnly val="1"/>
    <c:dispBlanksAs val="gap"/>
    <c:showDLblsOverMax val="0"/>
  </c:chart>
  <c:spPr>
    <a:ln>
      <a:solidFill>
        <a:sysClr val="windowText" lastClr="000000">
          <a:lumMod val="95000"/>
          <a:lumOff val="5000"/>
        </a:sysClr>
      </a:solid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[1]Podor_pmm!$M$1</c:f>
              <c:strCache>
                <c:ptCount val="1"/>
                <c:pt idx="0">
                  <c:v>ECARTS EN % PODOR</c:v>
                </c:pt>
              </c:strCache>
            </c:strRef>
          </c:tx>
          <c:spPr>
            <a:solidFill>
              <a:schemeClr val="accent1"/>
            </a:solidFill>
            <a:ln>
              <a:noFill/>
            </a:ln>
            <a:effectLst/>
          </c:spPr>
          <c:invertIfNegative val="0"/>
          <c:trendline>
            <c:spPr>
              <a:ln w="28575" cap="rnd">
                <a:solidFill>
                  <a:srgbClr val="FF0000"/>
                </a:solidFill>
                <a:prstDash val="sysDot"/>
              </a:ln>
              <a:effectLst/>
            </c:spPr>
            <c:trendlineType val="linear"/>
            <c:dispRSqr val="0"/>
            <c:dispEq val="0"/>
          </c:trendline>
          <c:cat>
            <c:strRef>
              <c:f>[1]Podor_pmm!$I$2:$I$11</c:f>
              <c:strCache>
                <c:ptCount val="10"/>
                <c:pt idx="0">
                  <c:v>1924-1933</c:v>
                </c:pt>
                <c:pt idx="1">
                  <c:v>1934-1943</c:v>
                </c:pt>
                <c:pt idx="2">
                  <c:v>1944-1953</c:v>
                </c:pt>
                <c:pt idx="3">
                  <c:v>1954-1963</c:v>
                </c:pt>
                <c:pt idx="4">
                  <c:v>1964-1973</c:v>
                </c:pt>
                <c:pt idx="5">
                  <c:v>1974-1983</c:v>
                </c:pt>
                <c:pt idx="6">
                  <c:v>1984-1993</c:v>
                </c:pt>
                <c:pt idx="7">
                  <c:v>1994-2003</c:v>
                </c:pt>
                <c:pt idx="8">
                  <c:v>2004-2013</c:v>
                </c:pt>
                <c:pt idx="9">
                  <c:v>2014-2023</c:v>
                </c:pt>
              </c:strCache>
            </c:strRef>
          </c:cat>
          <c:val>
            <c:numRef>
              <c:f>[1]Podor_pmm!$M$2:$M$11</c:f>
              <c:numCache>
                <c:formatCode>General</c:formatCode>
                <c:ptCount val="10"/>
                <c:pt idx="0">
                  <c:v>36.215563208175979</c:v>
                </c:pt>
                <c:pt idx="1">
                  <c:v>28.117362808264801</c:v>
                </c:pt>
                <c:pt idx="2">
                  <c:v>39.777271717396104</c:v>
                </c:pt>
                <c:pt idx="3">
                  <c:v>23.55171073094867</c:v>
                </c:pt>
                <c:pt idx="4">
                  <c:v>4.472617196178561</c:v>
                </c:pt>
                <c:pt idx="5">
                  <c:v>-18.176516329704526</c:v>
                </c:pt>
                <c:pt idx="6">
                  <c:v>-17.205898689180174</c:v>
                </c:pt>
                <c:pt idx="7">
                  <c:v>5.0849811153076985</c:v>
                </c:pt>
                <c:pt idx="8">
                  <c:v>9.8130970895356455</c:v>
                </c:pt>
                <c:pt idx="9">
                  <c:v>-6.7744667851588787</c:v>
                </c:pt>
              </c:numCache>
            </c:numRef>
          </c:val>
          <c:extLst>
            <c:ext xmlns:c16="http://schemas.microsoft.com/office/drawing/2014/chart" uri="{C3380CC4-5D6E-409C-BE32-E72D297353CC}">
              <c16:uniqueId val="{00000000-26E0-4EF5-86A0-629ECEF52A60}"/>
            </c:ext>
          </c:extLst>
        </c:ser>
        <c:dLbls>
          <c:showLegendKey val="0"/>
          <c:showVal val="0"/>
          <c:showCatName val="0"/>
          <c:showSerName val="0"/>
          <c:showPercent val="0"/>
          <c:showBubbleSize val="0"/>
        </c:dLbls>
        <c:gapWidth val="219"/>
        <c:overlap val="-27"/>
        <c:axId val="97800032"/>
        <c:axId val="97799200"/>
      </c:barChart>
      <c:catAx>
        <c:axId val="97800032"/>
        <c:scaling>
          <c:orientation val="minMax"/>
        </c:scaling>
        <c:delete val="0"/>
        <c:axPos val="b"/>
        <c:numFmt formatCode="General" sourceLinked="1"/>
        <c:majorTickMark val="none"/>
        <c:minorTickMark val="none"/>
        <c:tickLblPos val="low"/>
        <c:spPr>
          <a:noFill/>
          <a:ln w="9525" cap="flat" cmpd="sng" algn="ctr">
            <a:solidFill>
              <a:schemeClr val="accent1"/>
            </a:solidFill>
            <a:round/>
          </a:ln>
          <a:effectLst/>
        </c:spPr>
        <c:txPr>
          <a:bodyPr rot="5400000" spcFirstLastPara="1" vertOverflow="ellipsis" wrap="square" anchor="ctr" anchorCtr="1"/>
          <a:lstStyle/>
          <a:p>
            <a:pPr>
              <a:defRPr sz="900" b="0" i="0" u="none" strike="noStrike" kern="1200" baseline="0">
                <a:solidFill>
                  <a:schemeClr val="tx1">
                    <a:lumMod val="95000"/>
                    <a:lumOff val="5000"/>
                  </a:schemeClr>
                </a:solidFill>
                <a:latin typeface="Arial Black" panose="020B0A04020102020204" pitchFamily="34" charset="0"/>
                <a:ea typeface="+mn-ea"/>
                <a:cs typeface="+mn-cs"/>
              </a:defRPr>
            </a:pPr>
            <a:endParaRPr lang="fr-FR"/>
          </a:p>
        </c:txPr>
        <c:crossAx val="97799200"/>
        <c:crosses val="autoZero"/>
        <c:auto val="1"/>
        <c:lblAlgn val="ctr"/>
        <c:lblOffset val="100"/>
        <c:noMultiLvlLbl val="0"/>
      </c:catAx>
      <c:valAx>
        <c:axId val="97799200"/>
        <c:scaling>
          <c:orientation val="minMax"/>
        </c:scaling>
        <c:delete val="0"/>
        <c:axPos val="l"/>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Arial Black" panose="020B0A04020102020204" pitchFamily="34" charset="0"/>
                <a:ea typeface="+mn-ea"/>
                <a:cs typeface="+mn-cs"/>
              </a:defRPr>
            </a:pPr>
            <a:endParaRPr lang="fr-FR"/>
          </a:p>
        </c:txPr>
        <c:crossAx val="97800032"/>
        <c:crosses val="autoZero"/>
        <c:crossBetween val="between"/>
      </c:valAx>
      <c:spPr>
        <a:noFill/>
        <a:ln w="25400">
          <a:solidFill>
            <a:srgbClr val="0D93E4"/>
          </a:solidFill>
        </a:ln>
        <a:effectLst/>
      </c:spPr>
    </c:plotArea>
    <c:legend>
      <c:legendPos val="t"/>
      <c:layout>
        <c:manualLayout>
          <c:xMode val="edge"/>
          <c:yMode val="edge"/>
          <c:x val="0.1602043771043771"/>
          <c:y val="7.219026548672563E-3"/>
          <c:w val="0.80853181818181818"/>
          <c:h val="7.455052493438320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Arial Black" panose="020B0A04020102020204" pitchFamily="34" charset="0"/>
              <a:ea typeface="+mn-ea"/>
              <a:cs typeface="+mn-cs"/>
            </a:defRPr>
          </a:pPr>
          <a:endParaRPr lang="fr-FR"/>
        </a:p>
      </c:txPr>
    </c:legend>
    <c:plotVisOnly val="1"/>
    <c:dispBlanksAs val="gap"/>
    <c:showDLblsOverMax val="0"/>
  </c:chart>
  <c:spPr>
    <a:noFill/>
    <a:ln>
      <a:solidFill>
        <a:srgbClr val="0D93E4"/>
      </a:solidFill>
    </a:ln>
    <a:effectLst/>
  </c:spPr>
  <c:txPr>
    <a:bodyPr/>
    <a:lstStyle/>
    <a:p>
      <a:pPr>
        <a:defRPr>
          <a:solidFill>
            <a:schemeClr val="tx1">
              <a:lumMod val="95000"/>
              <a:lumOff val="5000"/>
            </a:schemeClr>
          </a:solidFill>
          <a:latin typeface="Arial Black" panose="020B0A0402010202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3.9127773950067904E-2"/>
          <c:y val="7.2397412116002355E-2"/>
          <c:w val="0.80777474906574809"/>
          <c:h val="0.86774152418635064"/>
        </c:manualLayout>
      </c:layout>
      <c:scatterChart>
        <c:scatterStyle val="lineMarker"/>
        <c:varyColors val="0"/>
        <c:ser>
          <c:idx val="0"/>
          <c:order val="0"/>
          <c:tx>
            <c:strRef>
              <c:f>Cumuls!$C$1</c:f>
              <c:strCache>
                <c:ptCount val="1"/>
                <c:pt idx="0">
                  <c:v>BAKEL</c:v>
                </c:pt>
              </c:strCache>
            </c:strRef>
          </c:tx>
          <c:spPr>
            <a:ln w="19050" cap="rnd" cmpd="sng" algn="ctr">
              <a:solidFill>
                <a:schemeClr val="accent1"/>
              </a:solidFill>
              <a:prstDash val="solid"/>
              <a:round/>
            </a:ln>
            <a:effectLst/>
          </c:spPr>
          <c:marker>
            <c:symbol val="diamond"/>
            <c:size val="5"/>
            <c:spPr>
              <a:solidFill>
                <a:schemeClr val="accent1"/>
              </a:solidFill>
              <a:ln w="6350" cap="flat" cmpd="sng" algn="ctr">
                <a:solidFill>
                  <a:schemeClr val="accent1"/>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Cumuls!$C$2:$C$107</c:f>
              <c:numCache>
                <c:formatCode>General</c:formatCode>
                <c:ptCount val="106"/>
                <c:pt idx="0">
                  <c:v>0.59</c:v>
                </c:pt>
                <c:pt idx="1">
                  <c:v>1.44</c:v>
                </c:pt>
                <c:pt idx="2">
                  <c:v>2.57</c:v>
                </c:pt>
                <c:pt idx="3">
                  <c:v>3.01</c:v>
                </c:pt>
                <c:pt idx="4">
                  <c:v>4.01</c:v>
                </c:pt>
                <c:pt idx="5">
                  <c:v>4.95</c:v>
                </c:pt>
                <c:pt idx="6">
                  <c:v>5.95</c:v>
                </c:pt>
                <c:pt idx="7">
                  <c:v>6.87</c:v>
                </c:pt>
                <c:pt idx="8">
                  <c:v>7.44</c:v>
                </c:pt>
                <c:pt idx="9">
                  <c:v>8.43</c:v>
                </c:pt>
                <c:pt idx="10">
                  <c:v>9.4600000000000009</c:v>
                </c:pt>
                <c:pt idx="11">
                  <c:v>10.3</c:v>
                </c:pt>
                <c:pt idx="12">
                  <c:v>11.34</c:v>
                </c:pt>
                <c:pt idx="13">
                  <c:v>12.17</c:v>
                </c:pt>
                <c:pt idx="14">
                  <c:v>12.93</c:v>
                </c:pt>
                <c:pt idx="15">
                  <c:v>13.88</c:v>
                </c:pt>
                <c:pt idx="16">
                  <c:v>14.86</c:v>
                </c:pt>
                <c:pt idx="17">
                  <c:v>15.71</c:v>
                </c:pt>
                <c:pt idx="18">
                  <c:v>17</c:v>
                </c:pt>
                <c:pt idx="19">
                  <c:v>18.05</c:v>
                </c:pt>
                <c:pt idx="20">
                  <c:v>19.05</c:v>
                </c:pt>
                <c:pt idx="21">
                  <c:v>19.84</c:v>
                </c:pt>
                <c:pt idx="22">
                  <c:v>20.76</c:v>
                </c:pt>
                <c:pt idx="23">
                  <c:v>21.73</c:v>
                </c:pt>
                <c:pt idx="24">
                  <c:v>22.42</c:v>
                </c:pt>
                <c:pt idx="25">
                  <c:v>23.19</c:v>
                </c:pt>
                <c:pt idx="26">
                  <c:v>23.82</c:v>
                </c:pt>
                <c:pt idx="27">
                  <c:v>24.89</c:v>
                </c:pt>
                <c:pt idx="28">
                  <c:v>26.02</c:v>
                </c:pt>
                <c:pt idx="29">
                  <c:v>27.05</c:v>
                </c:pt>
                <c:pt idx="30">
                  <c:v>28.11</c:v>
                </c:pt>
                <c:pt idx="31">
                  <c:v>29.24</c:v>
                </c:pt>
                <c:pt idx="32">
                  <c:v>30.42</c:v>
                </c:pt>
                <c:pt idx="33">
                  <c:v>31.33</c:v>
                </c:pt>
                <c:pt idx="34">
                  <c:v>32.159999999999997</c:v>
                </c:pt>
                <c:pt idx="35">
                  <c:v>32.93</c:v>
                </c:pt>
                <c:pt idx="36">
                  <c:v>33.57</c:v>
                </c:pt>
                <c:pt idx="37">
                  <c:v>34.520000000000003</c:v>
                </c:pt>
                <c:pt idx="38">
                  <c:v>35.619999999999997</c:v>
                </c:pt>
                <c:pt idx="39">
                  <c:v>36.49</c:v>
                </c:pt>
                <c:pt idx="40">
                  <c:v>36.92</c:v>
                </c:pt>
                <c:pt idx="41">
                  <c:v>38.200000000000003</c:v>
                </c:pt>
                <c:pt idx="42">
                  <c:v>38.94</c:v>
                </c:pt>
                <c:pt idx="43">
                  <c:v>39.619999999999997</c:v>
                </c:pt>
                <c:pt idx="44">
                  <c:v>40.22</c:v>
                </c:pt>
                <c:pt idx="45">
                  <c:v>41.19</c:v>
                </c:pt>
                <c:pt idx="46">
                  <c:v>42.05</c:v>
                </c:pt>
                <c:pt idx="47">
                  <c:v>43.44</c:v>
                </c:pt>
                <c:pt idx="48">
                  <c:v>44.72</c:v>
                </c:pt>
                <c:pt idx="49">
                  <c:v>46.39</c:v>
                </c:pt>
                <c:pt idx="50">
                  <c:v>47.28</c:v>
                </c:pt>
                <c:pt idx="51">
                  <c:v>48.32</c:v>
                </c:pt>
                <c:pt idx="52">
                  <c:v>49.16</c:v>
                </c:pt>
                <c:pt idx="53">
                  <c:v>50.15</c:v>
                </c:pt>
                <c:pt idx="54">
                  <c:v>50.87</c:v>
                </c:pt>
                <c:pt idx="55">
                  <c:v>51.6</c:v>
                </c:pt>
                <c:pt idx="56">
                  <c:v>52.86</c:v>
                </c:pt>
                <c:pt idx="57">
                  <c:v>54.09</c:v>
                </c:pt>
                <c:pt idx="58">
                  <c:v>54.68</c:v>
                </c:pt>
                <c:pt idx="59">
                  <c:v>55.4</c:v>
                </c:pt>
                <c:pt idx="60">
                  <c:v>56.44</c:v>
                </c:pt>
                <c:pt idx="61">
                  <c:v>57.19</c:v>
                </c:pt>
                <c:pt idx="62">
                  <c:v>57.94</c:v>
                </c:pt>
                <c:pt idx="63">
                  <c:v>58.92</c:v>
                </c:pt>
                <c:pt idx="64">
                  <c:v>59.99</c:v>
                </c:pt>
                <c:pt idx="65">
                  <c:v>60.82</c:v>
                </c:pt>
                <c:pt idx="66">
                  <c:v>61.26</c:v>
                </c:pt>
                <c:pt idx="67">
                  <c:v>62.22</c:v>
                </c:pt>
                <c:pt idx="68">
                  <c:v>63.07</c:v>
                </c:pt>
                <c:pt idx="69">
                  <c:v>63.86</c:v>
                </c:pt>
                <c:pt idx="70">
                  <c:v>65.05</c:v>
                </c:pt>
                <c:pt idx="71">
                  <c:v>65.89</c:v>
                </c:pt>
                <c:pt idx="72">
                  <c:v>66.72</c:v>
                </c:pt>
                <c:pt idx="73">
                  <c:v>67.599999999999994</c:v>
                </c:pt>
                <c:pt idx="74">
                  <c:v>68.2</c:v>
                </c:pt>
                <c:pt idx="75">
                  <c:v>69.03</c:v>
                </c:pt>
                <c:pt idx="76">
                  <c:v>70.28</c:v>
                </c:pt>
                <c:pt idx="77">
                  <c:v>71.36</c:v>
                </c:pt>
                <c:pt idx="78">
                  <c:v>71.930000000000007</c:v>
                </c:pt>
                <c:pt idx="79">
                  <c:v>72.849999999999994</c:v>
                </c:pt>
                <c:pt idx="80">
                  <c:v>73.7</c:v>
                </c:pt>
                <c:pt idx="81">
                  <c:v>75</c:v>
                </c:pt>
                <c:pt idx="82">
                  <c:v>76.209999999999994</c:v>
                </c:pt>
                <c:pt idx="83">
                  <c:v>77.13</c:v>
                </c:pt>
                <c:pt idx="84">
                  <c:v>78.150000000000006</c:v>
                </c:pt>
                <c:pt idx="85">
                  <c:v>79.680000000000007</c:v>
                </c:pt>
                <c:pt idx="86">
                  <c:v>80.81</c:v>
                </c:pt>
                <c:pt idx="87">
                  <c:v>81.8</c:v>
                </c:pt>
                <c:pt idx="88">
                  <c:v>82.67</c:v>
                </c:pt>
                <c:pt idx="89">
                  <c:v>83.91</c:v>
                </c:pt>
                <c:pt idx="90">
                  <c:v>85.07</c:v>
                </c:pt>
                <c:pt idx="91">
                  <c:v>86.37</c:v>
                </c:pt>
                <c:pt idx="92">
                  <c:v>87.71</c:v>
                </c:pt>
                <c:pt idx="93">
                  <c:v>88.67</c:v>
                </c:pt>
                <c:pt idx="94">
                  <c:v>89.9</c:v>
                </c:pt>
                <c:pt idx="95">
                  <c:v>91.22</c:v>
                </c:pt>
                <c:pt idx="96">
                  <c:v>92.04</c:v>
                </c:pt>
                <c:pt idx="97">
                  <c:v>93.67</c:v>
                </c:pt>
                <c:pt idx="98">
                  <c:v>95</c:v>
                </c:pt>
                <c:pt idx="99">
                  <c:v>95.89</c:v>
                </c:pt>
                <c:pt idx="100">
                  <c:v>97.02</c:v>
                </c:pt>
                <c:pt idx="101">
                  <c:v>97.04</c:v>
                </c:pt>
                <c:pt idx="102">
                  <c:v>98.3</c:v>
                </c:pt>
                <c:pt idx="103">
                  <c:v>99.11</c:v>
                </c:pt>
                <c:pt idx="104">
                  <c:v>100.45</c:v>
                </c:pt>
              </c:numCache>
            </c:numRef>
          </c:yVal>
          <c:smooth val="0"/>
          <c:extLst>
            <c:ext xmlns:c16="http://schemas.microsoft.com/office/drawing/2014/chart" uri="{C3380CC4-5D6E-409C-BE32-E72D297353CC}">
              <c16:uniqueId val="{00000000-3E98-499B-9F0C-AF5D03BD163D}"/>
            </c:ext>
          </c:extLst>
        </c:ser>
        <c:ser>
          <c:idx val="1"/>
          <c:order val="1"/>
          <c:tx>
            <c:strRef>
              <c:f>Cumuls!$D$1</c:f>
              <c:strCache>
                <c:ptCount val="1"/>
                <c:pt idx="0">
                  <c:v>BARKEDJI</c:v>
                </c:pt>
              </c:strCache>
            </c:strRef>
          </c:tx>
          <c:spPr>
            <a:ln w="19050" cap="rnd" cmpd="sng" algn="ctr">
              <a:solidFill>
                <a:schemeClr val="accent2"/>
              </a:solidFill>
              <a:prstDash val="solid"/>
              <a:round/>
            </a:ln>
            <a:effectLst/>
          </c:spPr>
          <c:marker>
            <c:symbol val="square"/>
            <c:size val="5"/>
            <c:spPr>
              <a:solidFill>
                <a:schemeClr val="accent2"/>
              </a:solidFill>
              <a:ln w="6350" cap="flat" cmpd="sng" algn="ctr">
                <a:solidFill>
                  <a:schemeClr val="accent2"/>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Cumuls!$D$2:$D$107</c:f>
              <c:numCache>
                <c:formatCode>General</c:formatCode>
                <c:ptCount val="106"/>
                <c:pt idx="29">
                  <c:v>33.340000000000003</c:v>
                </c:pt>
                <c:pt idx="30">
                  <c:v>34.229999999999997</c:v>
                </c:pt>
                <c:pt idx="31">
                  <c:v>35.24</c:v>
                </c:pt>
                <c:pt idx="32">
                  <c:v>36.35</c:v>
                </c:pt>
                <c:pt idx="33">
                  <c:v>37.92</c:v>
                </c:pt>
                <c:pt idx="34">
                  <c:v>39.1</c:v>
                </c:pt>
                <c:pt idx="35">
                  <c:v>40.340000000000003</c:v>
                </c:pt>
                <c:pt idx="36">
                  <c:v>41.13</c:v>
                </c:pt>
                <c:pt idx="37">
                  <c:v>42.51</c:v>
                </c:pt>
                <c:pt idx="38">
                  <c:v>43.57</c:v>
                </c:pt>
                <c:pt idx="39">
                  <c:v>45.25</c:v>
                </c:pt>
                <c:pt idx="40">
                  <c:v>46.91</c:v>
                </c:pt>
                <c:pt idx="41">
                  <c:v>48.09</c:v>
                </c:pt>
                <c:pt idx="42">
                  <c:v>49.42</c:v>
                </c:pt>
                <c:pt idx="43">
                  <c:v>50.46</c:v>
                </c:pt>
                <c:pt idx="44">
                  <c:v>51.09</c:v>
                </c:pt>
                <c:pt idx="45">
                  <c:v>52.01</c:v>
                </c:pt>
                <c:pt idx="46">
                  <c:v>52.76</c:v>
                </c:pt>
                <c:pt idx="47">
                  <c:v>53.49</c:v>
                </c:pt>
                <c:pt idx="48">
                  <c:v>54.64</c:v>
                </c:pt>
                <c:pt idx="49">
                  <c:v>56.07</c:v>
                </c:pt>
                <c:pt idx="50">
                  <c:v>56.76</c:v>
                </c:pt>
                <c:pt idx="51">
                  <c:v>57.91</c:v>
                </c:pt>
                <c:pt idx="52">
                  <c:v>58.85</c:v>
                </c:pt>
                <c:pt idx="53">
                  <c:v>59.87</c:v>
                </c:pt>
                <c:pt idx="54">
                  <c:v>60.51</c:v>
                </c:pt>
                <c:pt idx="55">
                  <c:v>61.22</c:v>
                </c:pt>
                <c:pt idx="56">
                  <c:v>62.17</c:v>
                </c:pt>
                <c:pt idx="57">
                  <c:v>63.57</c:v>
                </c:pt>
                <c:pt idx="58">
                  <c:v>64.38</c:v>
                </c:pt>
                <c:pt idx="59">
                  <c:v>65.260000000000005</c:v>
                </c:pt>
                <c:pt idx="60">
                  <c:v>66.319999999999993</c:v>
                </c:pt>
                <c:pt idx="61">
                  <c:v>67.14</c:v>
                </c:pt>
                <c:pt idx="62">
                  <c:v>68.25</c:v>
                </c:pt>
                <c:pt idx="63">
                  <c:v>69.099999999999994</c:v>
                </c:pt>
                <c:pt idx="64">
                  <c:v>70.16</c:v>
                </c:pt>
                <c:pt idx="65">
                  <c:v>70.680000000000007</c:v>
                </c:pt>
                <c:pt idx="66">
                  <c:v>71.540000000000006</c:v>
                </c:pt>
                <c:pt idx="67">
                  <c:v>72.69</c:v>
                </c:pt>
                <c:pt idx="68">
                  <c:v>73.53</c:v>
                </c:pt>
                <c:pt idx="69">
                  <c:v>74.87</c:v>
                </c:pt>
                <c:pt idx="70">
                  <c:v>75.58</c:v>
                </c:pt>
                <c:pt idx="71">
                  <c:v>76.83</c:v>
                </c:pt>
                <c:pt idx="72">
                  <c:v>77.38</c:v>
                </c:pt>
                <c:pt idx="73">
                  <c:v>78.209999999999994</c:v>
                </c:pt>
                <c:pt idx="74">
                  <c:v>78.89</c:v>
                </c:pt>
                <c:pt idx="75">
                  <c:v>79.75</c:v>
                </c:pt>
                <c:pt idx="76">
                  <c:v>80.599999999999994</c:v>
                </c:pt>
                <c:pt idx="77">
                  <c:v>81.430000000000007</c:v>
                </c:pt>
                <c:pt idx="78">
                  <c:v>82.14</c:v>
                </c:pt>
                <c:pt idx="79">
                  <c:v>82.6</c:v>
                </c:pt>
                <c:pt idx="80">
                  <c:v>83.5</c:v>
                </c:pt>
                <c:pt idx="81">
                  <c:v>84.31</c:v>
                </c:pt>
                <c:pt idx="82">
                  <c:v>84.85</c:v>
                </c:pt>
                <c:pt idx="83">
                  <c:v>85.83</c:v>
                </c:pt>
                <c:pt idx="84">
                  <c:v>86.6</c:v>
                </c:pt>
                <c:pt idx="85">
                  <c:v>87.48</c:v>
                </c:pt>
                <c:pt idx="86">
                  <c:v>88.32</c:v>
                </c:pt>
              </c:numCache>
            </c:numRef>
          </c:yVal>
          <c:smooth val="0"/>
          <c:extLst>
            <c:ext xmlns:c16="http://schemas.microsoft.com/office/drawing/2014/chart" uri="{C3380CC4-5D6E-409C-BE32-E72D297353CC}">
              <c16:uniqueId val="{00000001-3E98-499B-9F0C-AF5D03BD163D}"/>
            </c:ext>
          </c:extLst>
        </c:ser>
        <c:ser>
          <c:idx val="2"/>
          <c:order val="2"/>
          <c:tx>
            <c:strRef>
              <c:f>Cumuls!$E$1</c:f>
              <c:strCache>
                <c:ptCount val="1"/>
                <c:pt idx="0">
                  <c:v>BOKI DIAVE</c:v>
                </c:pt>
              </c:strCache>
            </c:strRef>
          </c:tx>
          <c:spPr>
            <a:ln w="19050" cap="rnd" cmpd="sng" algn="ctr">
              <a:solidFill>
                <a:schemeClr val="accent3"/>
              </a:solidFill>
              <a:prstDash val="solid"/>
              <a:round/>
            </a:ln>
            <a:effectLst/>
          </c:spPr>
          <c:marker>
            <c:symbol val="triangle"/>
            <c:size val="5"/>
            <c:spPr>
              <a:solidFill>
                <a:schemeClr val="accent3"/>
              </a:solidFill>
              <a:ln w="6350" cap="flat" cmpd="sng" algn="ctr">
                <a:solidFill>
                  <a:schemeClr val="accent3"/>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Cumuls!$E$2:$E$107</c:f>
              <c:numCache>
                <c:formatCode>General</c:formatCode>
                <c:ptCount val="106"/>
                <c:pt idx="49">
                  <c:v>57.35</c:v>
                </c:pt>
                <c:pt idx="50">
                  <c:v>58.29</c:v>
                </c:pt>
                <c:pt idx="51">
                  <c:v>59.88</c:v>
                </c:pt>
                <c:pt idx="52">
                  <c:v>60.96</c:v>
                </c:pt>
                <c:pt idx="53">
                  <c:v>61.92</c:v>
                </c:pt>
                <c:pt idx="54">
                  <c:v>62.42</c:v>
                </c:pt>
                <c:pt idx="55">
                  <c:v>63.46</c:v>
                </c:pt>
                <c:pt idx="56">
                  <c:v>64.540000000000006</c:v>
                </c:pt>
                <c:pt idx="57">
                  <c:v>65.75</c:v>
                </c:pt>
                <c:pt idx="58">
                  <c:v>66.8</c:v>
                </c:pt>
                <c:pt idx="59">
                  <c:v>67.64</c:v>
                </c:pt>
                <c:pt idx="60">
                  <c:v>68.400000000000006</c:v>
                </c:pt>
                <c:pt idx="61">
                  <c:v>69.17</c:v>
                </c:pt>
                <c:pt idx="62">
                  <c:v>70.290000000000006</c:v>
                </c:pt>
                <c:pt idx="63">
                  <c:v>71.36</c:v>
                </c:pt>
                <c:pt idx="64">
                  <c:v>72.290000000000006</c:v>
                </c:pt>
                <c:pt idx="65">
                  <c:v>72.95</c:v>
                </c:pt>
                <c:pt idx="66">
                  <c:v>73.650000000000006</c:v>
                </c:pt>
                <c:pt idx="67">
                  <c:v>74.31</c:v>
                </c:pt>
                <c:pt idx="68">
                  <c:v>74.97</c:v>
                </c:pt>
                <c:pt idx="69">
                  <c:v>76.739999999999995</c:v>
                </c:pt>
                <c:pt idx="74">
                  <c:v>80.67</c:v>
                </c:pt>
                <c:pt idx="75">
                  <c:v>81.83</c:v>
                </c:pt>
                <c:pt idx="76">
                  <c:v>82.66</c:v>
                </c:pt>
              </c:numCache>
            </c:numRef>
          </c:yVal>
          <c:smooth val="0"/>
          <c:extLst>
            <c:ext xmlns:c16="http://schemas.microsoft.com/office/drawing/2014/chart" uri="{C3380CC4-5D6E-409C-BE32-E72D297353CC}">
              <c16:uniqueId val="{00000002-3E98-499B-9F0C-AF5D03BD163D}"/>
            </c:ext>
          </c:extLst>
        </c:ser>
        <c:ser>
          <c:idx val="3"/>
          <c:order val="3"/>
          <c:tx>
            <c:strRef>
              <c:f>Cumuls!$F$1</c:f>
              <c:strCache>
                <c:ptCount val="1"/>
                <c:pt idx="0">
                  <c:v>BOULEL CENTRE</c:v>
                </c:pt>
              </c:strCache>
            </c:strRef>
          </c:tx>
          <c:spPr>
            <a:ln w="19050" cap="rnd" cmpd="sng" algn="ctr">
              <a:solidFill>
                <a:schemeClr val="accent4"/>
              </a:solidFill>
              <a:prstDash val="solid"/>
              <a:round/>
            </a:ln>
            <a:effectLst/>
          </c:spPr>
          <c:marker>
            <c:symbol val="x"/>
            <c:size val="5"/>
            <c:spPr>
              <a:noFill/>
              <a:ln w="6350" cap="flat" cmpd="sng" algn="ctr">
                <a:solidFill>
                  <a:schemeClr val="accent4"/>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Cumuls!$F$2:$F$107</c:f>
              <c:numCache>
                <c:formatCode>General</c:formatCode>
                <c:ptCount val="106"/>
                <c:pt idx="32">
                  <c:v>39.130000000000003</c:v>
                </c:pt>
                <c:pt idx="33">
                  <c:v>40.28</c:v>
                </c:pt>
                <c:pt idx="34">
                  <c:v>41.38</c:v>
                </c:pt>
                <c:pt idx="35">
                  <c:v>42.38</c:v>
                </c:pt>
                <c:pt idx="36">
                  <c:v>43.73</c:v>
                </c:pt>
                <c:pt idx="37">
                  <c:v>44.98</c:v>
                </c:pt>
                <c:pt idx="38">
                  <c:v>46</c:v>
                </c:pt>
                <c:pt idx="39">
                  <c:v>47.5</c:v>
                </c:pt>
                <c:pt idx="40">
                  <c:v>49.03</c:v>
                </c:pt>
                <c:pt idx="41">
                  <c:v>49.98</c:v>
                </c:pt>
                <c:pt idx="42">
                  <c:v>50.96</c:v>
                </c:pt>
                <c:pt idx="43">
                  <c:v>51.97</c:v>
                </c:pt>
                <c:pt idx="44">
                  <c:v>52.71</c:v>
                </c:pt>
                <c:pt idx="45">
                  <c:v>53.85</c:v>
                </c:pt>
                <c:pt idx="46">
                  <c:v>55.07</c:v>
                </c:pt>
                <c:pt idx="47">
                  <c:v>55.74</c:v>
                </c:pt>
                <c:pt idx="48">
                  <c:v>56.82</c:v>
                </c:pt>
                <c:pt idx="49">
                  <c:v>57.88</c:v>
                </c:pt>
                <c:pt idx="50">
                  <c:v>58.63</c:v>
                </c:pt>
                <c:pt idx="51">
                  <c:v>59.94</c:v>
                </c:pt>
                <c:pt idx="52">
                  <c:v>60.52</c:v>
                </c:pt>
                <c:pt idx="53">
                  <c:v>61.35</c:v>
                </c:pt>
                <c:pt idx="54">
                  <c:v>61.93</c:v>
                </c:pt>
                <c:pt idx="55">
                  <c:v>62.6</c:v>
                </c:pt>
                <c:pt idx="56">
                  <c:v>63.46</c:v>
                </c:pt>
                <c:pt idx="57">
                  <c:v>64.680000000000007</c:v>
                </c:pt>
                <c:pt idx="58">
                  <c:v>65.540000000000006</c:v>
                </c:pt>
                <c:pt idx="59">
                  <c:v>66.2</c:v>
                </c:pt>
                <c:pt idx="60">
                  <c:v>67.31</c:v>
                </c:pt>
                <c:pt idx="61">
                  <c:v>68.260000000000005</c:v>
                </c:pt>
                <c:pt idx="62">
                  <c:v>68.599999999999994</c:v>
                </c:pt>
                <c:pt idx="63">
                  <c:v>68.89</c:v>
                </c:pt>
                <c:pt idx="64">
                  <c:v>69.73</c:v>
                </c:pt>
                <c:pt idx="65">
                  <c:v>69.92</c:v>
                </c:pt>
                <c:pt idx="66">
                  <c:v>70.73</c:v>
                </c:pt>
                <c:pt idx="67">
                  <c:v>71.400000000000006</c:v>
                </c:pt>
                <c:pt idx="68">
                  <c:v>72.39</c:v>
                </c:pt>
                <c:pt idx="69">
                  <c:v>73.34</c:v>
                </c:pt>
                <c:pt idx="70">
                  <c:v>74.45</c:v>
                </c:pt>
                <c:pt idx="71">
                  <c:v>74.45</c:v>
                </c:pt>
                <c:pt idx="72">
                  <c:v>75.19</c:v>
                </c:pt>
                <c:pt idx="73">
                  <c:v>76</c:v>
                </c:pt>
                <c:pt idx="74">
                  <c:v>76.739999999999995</c:v>
                </c:pt>
                <c:pt idx="75">
                  <c:v>77.81</c:v>
                </c:pt>
                <c:pt idx="76">
                  <c:v>78.650000000000006</c:v>
                </c:pt>
                <c:pt idx="77">
                  <c:v>79.41</c:v>
                </c:pt>
                <c:pt idx="78">
                  <c:v>80.2</c:v>
                </c:pt>
                <c:pt idx="79">
                  <c:v>80.790000000000006</c:v>
                </c:pt>
                <c:pt idx="80">
                  <c:v>81.31</c:v>
                </c:pt>
                <c:pt idx="81">
                  <c:v>82.52</c:v>
                </c:pt>
                <c:pt idx="82">
                  <c:v>83.41</c:v>
                </c:pt>
                <c:pt idx="83">
                  <c:v>84.45</c:v>
                </c:pt>
                <c:pt idx="84">
                  <c:v>85.14</c:v>
                </c:pt>
                <c:pt idx="85">
                  <c:v>86.46</c:v>
                </c:pt>
                <c:pt idx="86">
                  <c:v>87.51</c:v>
                </c:pt>
              </c:numCache>
            </c:numRef>
          </c:yVal>
          <c:smooth val="0"/>
          <c:extLst>
            <c:ext xmlns:c16="http://schemas.microsoft.com/office/drawing/2014/chart" uri="{C3380CC4-5D6E-409C-BE32-E72D297353CC}">
              <c16:uniqueId val="{00000003-3E98-499B-9F0C-AF5D03BD163D}"/>
            </c:ext>
          </c:extLst>
        </c:ser>
        <c:ser>
          <c:idx val="4"/>
          <c:order val="4"/>
          <c:tx>
            <c:strRef>
              <c:f>Cumuls!$G$1</c:f>
              <c:strCache>
                <c:ptCount val="1"/>
                <c:pt idx="0">
                  <c:v>DAGANA</c:v>
                </c:pt>
              </c:strCache>
            </c:strRef>
          </c:tx>
          <c:spPr>
            <a:ln w="19050" cap="rnd" cmpd="sng" algn="ctr">
              <a:solidFill>
                <a:schemeClr val="accent5"/>
              </a:solidFill>
              <a:prstDash val="solid"/>
              <a:round/>
            </a:ln>
            <a:effectLst/>
          </c:spPr>
          <c:marker>
            <c:symbol val="star"/>
            <c:size val="5"/>
            <c:spPr>
              <a:noFill/>
              <a:ln w="6350" cap="flat" cmpd="sng" algn="ctr">
                <a:solidFill>
                  <a:schemeClr val="accent5"/>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Cumuls!$G$2:$G$107</c:f>
              <c:numCache>
                <c:formatCode>General</c:formatCode>
                <c:ptCount val="106"/>
                <c:pt idx="2">
                  <c:v>7.07</c:v>
                </c:pt>
                <c:pt idx="3">
                  <c:v>8.59</c:v>
                </c:pt>
                <c:pt idx="4">
                  <c:v>9.7899999999999991</c:v>
                </c:pt>
                <c:pt idx="5">
                  <c:v>10.57</c:v>
                </c:pt>
                <c:pt idx="6">
                  <c:v>11.21</c:v>
                </c:pt>
                <c:pt idx="7">
                  <c:v>12.26</c:v>
                </c:pt>
                <c:pt idx="8">
                  <c:v>13.48</c:v>
                </c:pt>
                <c:pt idx="9">
                  <c:v>15.27</c:v>
                </c:pt>
                <c:pt idx="12">
                  <c:v>17.940000000000001</c:v>
                </c:pt>
                <c:pt idx="13">
                  <c:v>18.899999999999999</c:v>
                </c:pt>
                <c:pt idx="14">
                  <c:v>20.07</c:v>
                </c:pt>
                <c:pt idx="15">
                  <c:v>22.94</c:v>
                </c:pt>
                <c:pt idx="16">
                  <c:v>23.77</c:v>
                </c:pt>
                <c:pt idx="17">
                  <c:v>24.62</c:v>
                </c:pt>
                <c:pt idx="18">
                  <c:v>25.88</c:v>
                </c:pt>
                <c:pt idx="19">
                  <c:v>26.82</c:v>
                </c:pt>
                <c:pt idx="20">
                  <c:v>28.33</c:v>
                </c:pt>
                <c:pt idx="21">
                  <c:v>29.49</c:v>
                </c:pt>
                <c:pt idx="22">
                  <c:v>30.87</c:v>
                </c:pt>
                <c:pt idx="23">
                  <c:v>31.65</c:v>
                </c:pt>
                <c:pt idx="24">
                  <c:v>32.33</c:v>
                </c:pt>
                <c:pt idx="25">
                  <c:v>33.31</c:v>
                </c:pt>
                <c:pt idx="26">
                  <c:v>34.43</c:v>
                </c:pt>
                <c:pt idx="27">
                  <c:v>35.299999999999997</c:v>
                </c:pt>
                <c:pt idx="28">
                  <c:v>36.159999999999997</c:v>
                </c:pt>
                <c:pt idx="29">
                  <c:v>37.44</c:v>
                </c:pt>
                <c:pt idx="30">
                  <c:v>38.24</c:v>
                </c:pt>
                <c:pt idx="31">
                  <c:v>39.28</c:v>
                </c:pt>
                <c:pt idx="32">
                  <c:v>40.14</c:v>
                </c:pt>
                <c:pt idx="33">
                  <c:v>41.41</c:v>
                </c:pt>
                <c:pt idx="34">
                  <c:v>42.69</c:v>
                </c:pt>
                <c:pt idx="35">
                  <c:v>43.87</c:v>
                </c:pt>
                <c:pt idx="36">
                  <c:v>44.78</c:v>
                </c:pt>
                <c:pt idx="37">
                  <c:v>47</c:v>
                </c:pt>
                <c:pt idx="38">
                  <c:v>47.98</c:v>
                </c:pt>
                <c:pt idx="39">
                  <c:v>49.35</c:v>
                </c:pt>
                <c:pt idx="40">
                  <c:v>50.49</c:v>
                </c:pt>
                <c:pt idx="41">
                  <c:v>51.02</c:v>
                </c:pt>
                <c:pt idx="42">
                  <c:v>52.23</c:v>
                </c:pt>
                <c:pt idx="43">
                  <c:v>53.34</c:v>
                </c:pt>
                <c:pt idx="44">
                  <c:v>54.13</c:v>
                </c:pt>
                <c:pt idx="45">
                  <c:v>55.3</c:v>
                </c:pt>
                <c:pt idx="46">
                  <c:v>56.27</c:v>
                </c:pt>
                <c:pt idx="47">
                  <c:v>57.29</c:v>
                </c:pt>
                <c:pt idx="48">
                  <c:v>58.72</c:v>
                </c:pt>
                <c:pt idx="49">
                  <c:v>59.99</c:v>
                </c:pt>
                <c:pt idx="50">
                  <c:v>60.76</c:v>
                </c:pt>
                <c:pt idx="51">
                  <c:v>62.06</c:v>
                </c:pt>
                <c:pt idx="52">
                  <c:v>62.66</c:v>
                </c:pt>
                <c:pt idx="53">
                  <c:v>63.77</c:v>
                </c:pt>
                <c:pt idx="54">
                  <c:v>64.040000000000006</c:v>
                </c:pt>
                <c:pt idx="55">
                  <c:v>64.819999999999993</c:v>
                </c:pt>
                <c:pt idx="56">
                  <c:v>65.540000000000006</c:v>
                </c:pt>
                <c:pt idx="57">
                  <c:v>66.459999999999994</c:v>
                </c:pt>
                <c:pt idx="58">
                  <c:v>67.48</c:v>
                </c:pt>
                <c:pt idx="59">
                  <c:v>68.02</c:v>
                </c:pt>
                <c:pt idx="60">
                  <c:v>69.17</c:v>
                </c:pt>
                <c:pt idx="61">
                  <c:v>70.09</c:v>
                </c:pt>
                <c:pt idx="62">
                  <c:v>70.72</c:v>
                </c:pt>
                <c:pt idx="63">
                  <c:v>71.319999999999993</c:v>
                </c:pt>
                <c:pt idx="64">
                  <c:v>71.819999999999993</c:v>
                </c:pt>
                <c:pt idx="65">
                  <c:v>72.05</c:v>
                </c:pt>
                <c:pt idx="66">
                  <c:v>72.239999999999995</c:v>
                </c:pt>
                <c:pt idx="67">
                  <c:v>72.95</c:v>
                </c:pt>
                <c:pt idx="68">
                  <c:v>73.44</c:v>
                </c:pt>
                <c:pt idx="69">
                  <c:v>74.13</c:v>
                </c:pt>
                <c:pt idx="70">
                  <c:v>75.040000000000006</c:v>
                </c:pt>
                <c:pt idx="71">
                  <c:v>75.91</c:v>
                </c:pt>
                <c:pt idx="72">
                  <c:v>76.540000000000006</c:v>
                </c:pt>
                <c:pt idx="73">
                  <c:v>77.02</c:v>
                </c:pt>
                <c:pt idx="74">
                  <c:v>77.510000000000005</c:v>
                </c:pt>
                <c:pt idx="75">
                  <c:v>78.45</c:v>
                </c:pt>
                <c:pt idx="76">
                  <c:v>79.37</c:v>
                </c:pt>
                <c:pt idx="77">
                  <c:v>80.02</c:v>
                </c:pt>
                <c:pt idx="78">
                  <c:v>81.260000000000005</c:v>
                </c:pt>
                <c:pt idx="79">
                  <c:v>82.06</c:v>
                </c:pt>
                <c:pt idx="80">
                  <c:v>83.47</c:v>
                </c:pt>
                <c:pt idx="81">
                  <c:v>84.19</c:v>
                </c:pt>
                <c:pt idx="82">
                  <c:v>84.67</c:v>
                </c:pt>
                <c:pt idx="83">
                  <c:v>85.78</c:v>
                </c:pt>
                <c:pt idx="84">
                  <c:v>86.36</c:v>
                </c:pt>
                <c:pt idx="85">
                  <c:v>87.17</c:v>
                </c:pt>
                <c:pt idx="86">
                  <c:v>87.7</c:v>
                </c:pt>
                <c:pt idx="87">
                  <c:v>88.81</c:v>
                </c:pt>
                <c:pt idx="88">
                  <c:v>89.76</c:v>
                </c:pt>
                <c:pt idx="89">
                  <c:v>90.83</c:v>
                </c:pt>
                <c:pt idx="90">
                  <c:v>91.99</c:v>
                </c:pt>
              </c:numCache>
            </c:numRef>
          </c:yVal>
          <c:smooth val="0"/>
          <c:extLst>
            <c:ext xmlns:c16="http://schemas.microsoft.com/office/drawing/2014/chart" uri="{C3380CC4-5D6E-409C-BE32-E72D297353CC}">
              <c16:uniqueId val="{00000004-3E98-499B-9F0C-AF5D03BD163D}"/>
            </c:ext>
          </c:extLst>
        </c:ser>
        <c:ser>
          <c:idx val="5"/>
          <c:order val="5"/>
          <c:tx>
            <c:strRef>
              <c:f>Cumuls!$H$1</c:f>
              <c:strCache>
                <c:ptCount val="1"/>
                <c:pt idx="0">
                  <c:v>DAHRA</c:v>
                </c:pt>
              </c:strCache>
            </c:strRef>
          </c:tx>
          <c:spPr>
            <a:ln w="19050" cap="rnd" cmpd="sng" algn="ctr">
              <a:solidFill>
                <a:schemeClr val="accent6"/>
              </a:solidFill>
              <a:prstDash val="solid"/>
              <a:round/>
            </a:ln>
            <a:effectLst/>
          </c:spPr>
          <c:marker>
            <c:symbol val="circle"/>
            <c:size val="5"/>
            <c:spPr>
              <a:solidFill>
                <a:schemeClr val="accent6"/>
              </a:solidFill>
              <a:ln w="6350" cap="flat" cmpd="sng" algn="ctr">
                <a:solidFill>
                  <a:schemeClr val="accent6"/>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Cumuls!$H$2:$H$107</c:f>
              <c:numCache>
                <c:formatCode>General</c:formatCode>
                <c:ptCount val="106"/>
                <c:pt idx="15">
                  <c:v>21.46</c:v>
                </c:pt>
                <c:pt idx="16">
                  <c:v>22.59</c:v>
                </c:pt>
                <c:pt idx="17">
                  <c:v>23.99</c:v>
                </c:pt>
                <c:pt idx="18">
                  <c:v>25.63</c:v>
                </c:pt>
                <c:pt idx="19">
                  <c:v>26.75</c:v>
                </c:pt>
                <c:pt idx="20">
                  <c:v>27.53</c:v>
                </c:pt>
                <c:pt idx="21">
                  <c:v>28.62</c:v>
                </c:pt>
                <c:pt idx="22">
                  <c:v>29.83</c:v>
                </c:pt>
                <c:pt idx="23">
                  <c:v>30.67</c:v>
                </c:pt>
                <c:pt idx="24">
                  <c:v>31.68</c:v>
                </c:pt>
                <c:pt idx="25">
                  <c:v>32.92</c:v>
                </c:pt>
                <c:pt idx="26">
                  <c:v>33.82</c:v>
                </c:pt>
                <c:pt idx="27">
                  <c:v>34.92</c:v>
                </c:pt>
                <c:pt idx="28">
                  <c:v>36.08</c:v>
                </c:pt>
                <c:pt idx="29">
                  <c:v>36.97</c:v>
                </c:pt>
                <c:pt idx="30">
                  <c:v>37.979999999999997</c:v>
                </c:pt>
                <c:pt idx="31">
                  <c:v>39.14</c:v>
                </c:pt>
                <c:pt idx="32">
                  <c:v>40.53</c:v>
                </c:pt>
                <c:pt idx="33">
                  <c:v>42.04</c:v>
                </c:pt>
                <c:pt idx="34">
                  <c:v>43.38</c:v>
                </c:pt>
                <c:pt idx="35">
                  <c:v>45.01</c:v>
                </c:pt>
                <c:pt idx="36">
                  <c:v>46.03</c:v>
                </c:pt>
                <c:pt idx="37">
                  <c:v>47.31</c:v>
                </c:pt>
                <c:pt idx="38">
                  <c:v>47.87</c:v>
                </c:pt>
                <c:pt idx="39">
                  <c:v>49.14</c:v>
                </c:pt>
                <c:pt idx="40">
                  <c:v>50.46</c:v>
                </c:pt>
                <c:pt idx="41">
                  <c:v>51.53</c:v>
                </c:pt>
                <c:pt idx="42">
                  <c:v>52.63</c:v>
                </c:pt>
                <c:pt idx="43">
                  <c:v>53.82</c:v>
                </c:pt>
                <c:pt idx="44">
                  <c:v>54.72</c:v>
                </c:pt>
                <c:pt idx="45">
                  <c:v>55.92</c:v>
                </c:pt>
                <c:pt idx="46">
                  <c:v>57.1</c:v>
                </c:pt>
                <c:pt idx="47">
                  <c:v>57.88</c:v>
                </c:pt>
                <c:pt idx="48">
                  <c:v>59.02</c:v>
                </c:pt>
                <c:pt idx="49">
                  <c:v>60.21</c:v>
                </c:pt>
                <c:pt idx="50">
                  <c:v>61.01</c:v>
                </c:pt>
                <c:pt idx="51">
                  <c:v>62.87</c:v>
                </c:pt>
                <c:pt idx="52">
                  <c:v>63.36</c:v>
                </c:pt>
                <c:pt idx="53">
                  <c:v>63.93</c:v>
                </c:pt>
                <c:pt idx="54">
                  <c:v>64.48</c:v>
                </c:pt>
                <c:pt idx="55">
                  <c:v>64.989999999999995</c:v>
                </c:pt>
                <c:pt idx="56">
                  <c:v>65.94</c:v>
                </c:pt>
                <c:pt idx="57">
                  <c:v>66.98</c:v>
                </c:pt>
                <c:pt idx="58">
                  <c:v>67.75</c:v>
                </c:pt>
                <c:pt idx="59">
                  <c:v>68.38</c:v>
                </c:pt>
                <c:pt idx="60">
                  <c:v>69.099999999999994</c:v>
                </c:pt>
                <c:pt idx="61">
                  <c:v>69.95</c:v>
                </c:pt>
                <c:pt idx="62">
                  <c:v>70.819999999999993</c:v>
                </c:pt>
                <c:pt idx="63">
                  <c:v>71.849999999999994</c:v>
                </c:pt>
                <c:pt idx="64">
                  <c:v>72.73</c:v>
                </c:pt>
                <c:pt idx="65">
                  <c:v>72.98</c:v>
                </c:pt>
                <c:pt idx="66">
                  <c:v>73.37</c:v>
                </c:pt>
                <c:pt idx="67">
                  <c:v>74.11</c:v>
                </c:pt>
                <c:pt idx="68">
                  <c:v>74.69</c:v>
                </c:pt>
                <c:pt idx="69">
                  <c:v>75.64</c:v>
                </c:pt>
                <c:pt idx="70">
                  <c:v>76.7</c:v>
                </c:pt>
                <c:pt idx="71">
                  <c:v>77.92</c:v>
                </c:pt>
                <c:pt idx="72">
                  <c:v>78.38</c:v>
                </c:pt>
                <c:pt idx="73">
                  <c:v>79.03</c:v>
                </c:pt>
                <c:pt idx="74">
                  <c:v>79.400000000000006</c:v>
                </c:pt>
                <c:pt idx="75">
                  <c:v>80.08</c:v>
                </c:pt>
                <c:pt idx="76">
                  <c:v>80.400000000000006</c:v>
                </c:pt>
                <c:pt idx="77">
                  <c:v>81.11</c:v>
                </c:pt>
                <c:pt idx="78">
                  <c:v>82.08</c:v>
                </c:pt>
                <c:pt idx="79">
                  <c:v>83.11</c:v>
                </c:pt>
                <c:pt idx="80">
                  <c:v>83.7</c:v>
                </c:pt>
                <c:pt idx="81">
                  <c:v>84.76</c:v>
                </c:pt>
                <c:pt idx="82">
                  <c:v>85.48</c:v>
                </c:pt>
                <c:pt idx="83">
                  <c:v>86.4</c:v>
                </c:pt>
                <c:pt idx="84">
                  <c:v>86.89</c:v>
                </c:pt>
                <c:pt idx="85">
                  <c:v>87.76</c:v>
                </c:pt>
                <c:pt idx="86">
                  <c:v>88.26</c:v>
                </c:pt>
              </c:numCache>
            </c:numRef>
          </c:yVal>
          <c:smooth val="0"/>
          <c:extLst>
            <c:ext xmlns:c16="http://schemas.microsoft.com/office/drawing/2014/chart" uri="{C3380CC4-5D6E-409C-BE32-E72D297353CC}">
              <c16:uniqueId val="{00000005-3E98-499B-9F0C-AF5D03BD163D}"/>
            </c:ext>
          </c:extLst>
        </c:ser>
        <c:ser>
          <c:idx val="6"/>
          <c:order val="6"/>
          <c:tx>
            <c:strRef>
              <c:f>Cumuls!$I$1</c:f>
              <c:strCache>
                <c:ptCount val="1"/>
                <c:pt idx="0">
                  <c:v>DAHRA ELEVAGE(CRZ)</c:v>
                </c:pt>
              </c:strCache>
            </c:strRef>
          </c:tx>
          <c:spPr>
            <a:ln w="19050" cap="rnd" cmpd="sng" algn="ctr">
              <a:solidFill>
                <a:schemeClr val="accent1">
                  <a:lumMod val="60000"/>
                </a:schemeClr>
              </a:solidFill>
              <a:prstDash val="solid"/>
              <a:round/>
            </a:ln>
            <a:effectLst/>
          </c:spPr>
          <c:marker>
            <c:symbol val="plus"/>
            <c:size val="5"/>
            <c:spPr>
              <a:noFill/>
              <a:ln w="6350" cap="flat" cmpd="sng" algn="ctr">
                <a:solidFill>
                  <a:schemeClr val="accent1">
                    <a:lumMod val="6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Cumuls!$I$2:$I$107</c:f>
              <c:numCache>
                <c:formatCode>General</c:formatCode>
                <c:ptCount val="106"/>
                <c:pt idx="38">
                  <c:v>49.05</c:v>
                </c:pt>
                <c:pt idx="39">
                  <c:v>50.38</c:v>
                </c:pt>
                <c:pt idx="40">
                  <c:v>51.63</c:v>
                </c:pt>
                <c:pt idx="41">
                  <c:v>52.62</c:v>
                </c:pt>
                <c:pt idx="43">
                  <c:v>54.16</c:v>
                </c:pt>
                <c:pt idx="44">
                  <c:v>54.96</c:v>
                </c:pt>
                <c:pt idx="45">
                  <c:v>56.08</c:v>
                </c:pt>
                <c:pt idx="46">
                  <c:v>56.86</c:v>
                </c:pt>
                <c:pt idx="48">
                  <c:v>59.25</c:v>
                </c:pt>
                <c:pt idx="49">
                  <c:v>60.09</c:v>
                </c:pt>
                <c:pt idx="50">
                  <c:v>61.97</c:v>
                </c:pt>
                <c:pt idx="51">
                  <c:v>63.81</c:v>
                </c:pt>
                <c:pt idx="52">
                  <c:v>64.290000000000006</c:v>
                </c:pt>
                <c:pt idx="53">
                  <c:v>64.959999999999994</c:v>
                </c:pt>
                <c:pt idx="54">
                  <c:v>65.62</c:v>
                </c:pt>
                <c:pt idx="55">
                  <c:v>66.17</c:v>
                </c:pt>
                <c:pt idx="56">
                  <c:v>66.930000000000007</c:v>
                </c:pt>
                <c:pt idx="57">
                  <c:v>68.12</c:v>
                </c:pt>
                <c:pt idx="62">
                  <c:v>72.41</c:v>
                </c:pt>
                <c:pt idx="73">
                  <c:v>80.91</c:v>
                </c:pt>
                <c:pt idx="75">
                  <c:v>82.06</c:v>
                </c:pt>
                <c:pt idx="76">
                  <c:v>82.64</c:v>
                </c:pt>
              </c:numCache>
            </c:numRef>
          </c:yVal>
          <c:smooth val="0"/>
          <c:extLst>
            <c:ext xmlns:c16="http://schemas.microsoft.com/office/drawing/2014/chart" uri="{C3380CC4-5D6E-409C-BE32-E72D297353CC}">
              <c16:uniqueId val="{00000006-3E98-499B-9F0C-AF5D03BD163D}"/>
            </c:ext>
          </c:extLst>
        </c:ser>
        <c:ser>
          <c:idx val="7"/>
          <c:order val="7"/>
          <c:tx>
            <c:strRef>
              <c:f>Cumuls!$J$1</c:f>
              <c:strCache>
                <c:ptCount val="1"/>
                <c:pt idx="0">
                  <c:v>DIAGLE</c:v>
                </c:pt>
              </c:strCache>
            </c:strRef>
          </c:tx>
          <c:spPr>
            <a:ln w="19050" cap="rnd" cmpd="sng" algn="ctr">
              <a:solidFill>
                <a:schemeClr val="accent2">
                  <a:lumMod val="60000"/>
                </a:schemeClr>
              </a:solidFill>
              <a:prstDash val="solid"/>
              <a:round/>
            </a:ln>
            <a:effectLst/>
          </c:spPr>
          <c:marker>
            <c:symbol val="dot"/>
            <c:size val="5"/>
            <c:spPr>
              <a:solidFill>
                <a:schemeClr val="accent2">
                  <a:lumMod val="60000"/>
                </a:schemeClr>
              </a:solidFill>
              <a:ln w="6350" cap="flat" cmpd="sng" algn="ctr">
                <a:solidFill>
                  <a:schemeClr val="accent2">
                    <a:lumMod val="6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Cumuls!$J$2:$J$107</c:f>
              <c:numCache>
                <c:formatCode>General</c:formatCode>
                <c:ptCount val="106"/>
                <c:pt idx="47">
                  <c:v>60.53</c:v>
                </c:pt>
                <c:pt idx="49">
                  <c:v>62.65</c:v>
                </c:pt>
                <c:pt idx="50">
                  <c:v>63.68</c:v>
                </c:pt>
                <c:pt idx="51">
                  <c:v>66.03</c:v>
                </c:pt>
                <c:pt idx="52">
                  <c:v>67.180000000000007</c:v>
                </c:pt>
                <c:pt idx="53">
                  <c:v>68.48</c:v>
                </c:pt>
                <c:pt idx="54">
                  <c:v>68.84</c:v>
                </c:pt>
                <c:pt idx="55">
                  <c:v>69.569999999999993</c:v>
                </c:pt>
                <c:pt idx="56">
                  <c:v>70.510000000000005</c:v>
                </c:pt>
                <c:pt idx="57">
                  <c:v>71.92</c:v>
                </c:pt>
                <c:pt idx="58">
                  <c:v>72.89</c:v>
                </c:pt>
                <c:pt idx="59">
                  <c:v>73.36</c:v>
                </c:pt>
                <c:pt idx="60">
                  <c:v>74.209999999999994</c:v>
                </c:pt>
                <c:pt idx="63">
                  <c:v>76.81</c:v>
                </c:pt>
                <c:pt idx="64">
                  <c:v>77.400000000000006</c:v>
                </c:pt>
                <c:pt idx="65">
                  <c:v>77.7</c:v>
                </c:pt>
                <c:pt idx="66">
                  <c:v>78</c:v>
                </c:pt>
                <c:pt idx="67">
                  <c:v>79.52</c:v>
                </c:pt>
                <c:pt idx="68">
                  <c:v>80.5</c:v>
                </c:pt>
              </c:numCache>
            </c:numRef>
          </c:yVal>
          <c:smooth val="0"/>
          <c:extLst>
            <c:ext xmlns:c16="http://schemas.microsoft.com/office/drawing/2014/chart" uri="{C3380CC4-5D6E-409C-BE32-E72D297353CC}">
              <c16:uniqueId val="{00000007-3E98-499B-9F0C-AF5D03BD163D}"/>
            </c:ext>
          </c:extLst>
        </c:ser>
        <c:ser>
          <c:idx val="8"/>
          <c:order val="8"/>
          <c:tx>
            <c:strRef>
              <c:f>Cumuls!$K$1</c:f>
              <c:strCache>
                <c:ptCount val="1"/>
                <c:pt idx="0">
                  <c:v>FANAYE DIERI</c:v>
                </c:pt>
              </c:strCache>
            </c:strRef>
          </c:tx>
          <c:spPr>
            <a:ln w="19050" cap="rnd" cmpd="sng" algn="ctr">
              <a:solidFill>
                <a:schemeClr val="accent3">
                  <a:lumMod val="60000"/>
                </a:schemeClr>
              </a:solidFill>
              <a:prstDash val="solid"/>
              <a:round/>
            </a:ln>
            <a:effectLst/>
          </c:spPr>
          <c:marker>
            <c:symbol val="dash"/>
            <c:size val="5"/>
            <c:spPr>
              <a:solidFill>
                <a:schemeClr val="accent3">
                  <a:lumMod val="60000"/>
                </a:schemeClr>
              </a:solidFill>
              <a:ln w="6350" cap="flat" cmpd="sng" algn="ctr">
                <a:solidFill>
                  <a:schemeClr val="accent3">
                    <a:lumMod val="6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Cumuls!$K$2:$K$107</c:f>
              <c:numCache>
                <c:formatCode>General</c:formatCode>
                <c:ptCount val="106"/>
                <c:pt idx="43">
                  <c:v>57.56</c:v>
                </c:pt>
                <c:pt idx="44">
                  <c:v>58.46</c:v>
                </c:pt>
                <c:pt idx="48">
                  <c:v>63.24</c:v>
                </c:pt>
                <c:pt idx="49">
                  <c:v>64.790000000000006</c:v>
                </c:pt>
                <c:pt idx="50">
                  <c:v>66</c:v>
                </c:pt>
                <c:pt idx="51">
                  <c:v>67.930000000000007</c:v>
                </c:pt>
                <c:pt idx="52">
                  <c:v>68.62</c:v>
                </c:pt>
                <c:pt idx="53">
                  <c:v>69.63</c:v>
                </c:pt>
                <c:pt idx="54">
                  <c:v>70.09</c:v>
                </c:pt>
                <c:pt idx="55">
                  <c:v>70.7</c:v>
                </c:pt>
                <c:pt idx="56">
                  <c:v>71.73</c:v>
                </c:pt>
                <c:pt idx="57">
                  <c:v>72.989999999999995</c:v>
                </c:pt>
                <c:pt idx="58">
                  <c:v>74.349999999999994</c:v>
                </c:pt>
                <c:pt idx="59">
                  <c:v>75.03</c:v>
                </c:pt>
                <c:pt idx="60">
                  <c:v>76.819999999999993</c:v>
                </c:pt>
                <c:pt idx="61">
                  <c:v>77.510000000000005</c:v>
                </c:pt>
                <c:pt idx="62">
                  <c:v>78.64</c:v>
                </c:pt>
                <c:pt idx="63">
                  <c:v>79.8</c:v>
                </c:pt>
                <c:pt idx="64">
                  <c:v>80.53</c:v>
                </c:pt>
                <c:pt idx="65">
                  <c:v>80.760000000000005</c:v>
                </c:pt>
                <c:pt idx="66">
                  <c:v>80.98</c:v>
                </c:pt>
                <c:pt idx="67">
                  <c:v>81.739999999999995</c:v>
                </c:pt>
                <c:pt idx="68">
                  <c:v>82.91</c:v>
                </c:pt>
                <c:pt idx="69">
                  <c:v>84.17</c:v>
                </c:pt>
                <c:pt idx="70">
                  <c:v>85.61</c:v>
                </c:pt>
                <c:pt idx="71">
                  <c:v>87.11</c:v>
                </c:pt>
                <c:pt idx="72">
                  <c:v>87.58</c:v>
                </c:pt>
                <c:pt idx="73">
                  <c:v>87.9</c:v>
                </c:pt>
                <c:pt idx="74">
                  <c:v>88.85</c:v>
                </c:pt>
                <c:pt idx="75">
                  <c:v>89.66</c:v>
                </c:pt>
                <c:pt idx="76">
                  <c:v>90.95</c:v>
                </c:pt>
                <c:pt idx="77">
                  <c:v>92.07</c:v>
                </c:pt>
                <c:pt idx="78">
                  <c:v>93.24</c:v>
                </c:pt>
                <c:pt idx="79">
                  <c:v>93.78</c:v>
                </c:pt>
                <c:pt idx="80">
                  <c:v>95.37</c:v>
                </c:pt>
                <c:pt idx="81">
                  <c:v>96.44</c:v>
                </c:pt>
                <c:pt idx="82">
                  <c:v>97.33</c:v>
                </c:pt>
                <c:pt idx="83">
                  <c:v>98.29</c:v>
                </c:pt>
                <c:pt idx="84">
                  <c:v>98.74</c:v>
                </c:pt>
                <c:pt idx="85">
                  <c:v>99.73</c:v>
                </c:pt>
                <c:pt idx="86">
                  <c:v>100.43</c:v>
                </c:pt>
              </c:numCache>
            </c:numRef>
          </c:yVal>
          <c:smooth val="0"/>
          <c:extLst>
            <c:ext xmlns:c16="http://schemas.microsoft.com/office/drawing/2014/chart" uri="{C3380CC4-5D6E-409C-BE32-E72D297353CC}">
              <c16:uniqueId val="{00000008-3E98-499B-9F0C-AF5D03BD163D}"/>
            </c:ext>
          </c:extLst>
        </c:ser>
        <c:ser>
          <c:idx val="9"/>
          <c:order val="9"/>
          <c:tx>
            <c:strRef>
              <c:f>Cumuls!$L$1</c:f>
              <c:strCache>
                <c:ptCount val="1"/>
                <c:pt idx="0">
                  <c:v>GOUDIRY</c:v>
                </c:pt>
              </c:strCache>
            </c:strRef>
          </c:tx>
          <c:spPr>
            <a:ln w="19050" cap="rnd" cmpd="sng" algn="ctr">
              <a:solidFill>
                <a:schemeClr val="accent4">
                  <a:lumMod val="60000"/>
                </a:schemeClr>
              </a:solidFill>
              <a:prstDash val="solid"/>
              <a:round/>
            </a:ln>
            <a:effectLst/>
          </c:spPr>
          <c:marker>
            <c:symbol val="diamond"/>
            <c:size val="5"/>
            <c:spPr>
              <a:solidFill>
                <a:schemeClr val="accent4">
                  <a:lumMod val="60000"/>
                </a:schemeClr>
              </a:solidFill>
              <a:ln w="6350" cap="flat" cmpd="sng" algn="ctr">
                <a:solidFill>
                  <a:schemeClr val="accent4">
                    <a:lumMod val="6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Cumuls!$L$2:$L$107</c:f>
              <c:numCache>
                <c:formatCode>General</c:formatCode>
                <c:ptCount val="106"/>
                <c:pt idx="22">
                  <c:v>34.31</c:v>
                </c:pt>
                <c:pt idx="23">
                  <c:v>35.26</c:v>
                </c:pt>
                <c:pt idx="24">
                  <c:v>36.520000000000003</c:v>
                </c:pt>
                <c:pt idx="25">
                  <c:v>37.85</c:v>
                </c:pt>
                <c:pt idx="26">
                  <c:v>38.72</c:v>
                </c:pt>
                <c:pt idx="27">
                  <c:v>40.06</c:v>
                </c:pt>
                <c:pt idx="28">
                  <c:v>40.94</c:v>
                </c:pt>
                <c:pt idx="29">
                  <c:v>42.16</c:v>
                </c:pt>
                <c:pt idx="30">
                  <c:v>43.13</c:v>
                </c:pt>
                <c:pt idx="31">
                  <c:v>44.02</c:v>
                </c:pt>
                <c:pt idx="32">
                  <c:v>45.34</c:v>
                </c:pt>
                <c:pt idx="33">
                  <c:v>46.59</c:v>
                </c:pt>
                <c:pt idx="34">
                  <c:v>47.78</c:v>
                </c:pt>
                <c:pt idx="35">
                  <c:v>49.07</c:v>
                </c:pt>
                <c:pt idx="36">
                  <c:v>50.08</c:v>
                </c:pt>
                <c:pt idx="37">
                  <c:v>51.54</c:v>
                </c:pt>
                <c:pt idx="38">
                  <c:v>52.53</c:v>
                </c:pt>
                <c:pt idx="39">
                  <c:v>53.8</c:v>
                </c:pt>
                <c:pt idx="40">
                  <c:v>55.02</c:v>
                </c:pt>
                <c:pt idx="41">
                  <c:v>56.16</c:v>
                </c:pt>
                <c:pt idx="42">
                  <c:v>57.14</c:v>
                </c:pt>
                <c:pt idx="43">
                  <c:v>58.24</c:v>
                </c:pt>
                <c:pt idx="44">
                  <c:v>59.63</c:v>
                </c:pt>
                <c:pt idx="45">
                  <c:v>60.89</c:v>
                </c:pt>
                <c:pt idx="46">
                  <c:v>61.77</c:v>
                </c:pt>
                <c:pt idx="47">
                  <c:v>62.84</c:v>
                </c:pt>
                <c:pt idx="48">
                  <c:v>63.9</c:v>
                </c:pt>
                <c:pt idx="49">
                  <c:v>65.05</c:v>
                </c:pt>
                <c:pt idx="50">
                  <c:v>65.989999999999995</c:v>
                </c:pt>
                <c:pt idx="51">
                  <c:v>67.02</c:v>
                </c:pt>
                <c:pt idx="52">
                  <c:v>68.11</c:v>
                </c:pt>
                <c:pt idx="53">
                  <c:v>69</c:v>
                </c:pt>
                <c:pt idx="54">
                  <c:v>70.150000000000006</c:v>
                </c:pt>
                <c:pt idx="55">
                  <c:v>70.97</c:v>
                </c:pt>
                <c:pt idx="56">
                  <c:v>71.900000000000006</c:v>
                </c:pt>
                <c:pt idx="57">
                  <c:v>73.02</c:v>
                </c:pt>
                <c:pt idx="58">
                  <c:v>73.78</c:v>
                </c:pt>
                <c:pt idx="59">
                  <c:v>74.53</c:v>
                </c:pt>
                <c:pt idx="60">
                  <c:v>75.430000000000007</c:v>
                </c:pt>
                <c:pt idx="61">
                  <c:v>76.37</c:v>
                </c:pt>
                <c:pt idx="62">
                  <c:v>77.17</c:v>
                </c:pt>
                <c:pt idx="63">
                  <c:v>78.319999999999993</c:v>
                </c:pt>
                <c:pt idx="64">
                  <c:v>78.95</c:v>
                </c:pt>
                <c:pt idx="65">
                  <c:v>79.67</c:v>
                </c:pt>
                <c:pt idx="66">
                  <c:v>80.45</c:v>
                </c:pt>
                <c:pt idx="67">
                  <c:v>81.34</c:v>
                </c:pt>
                <c:pt idx="68">
                  <c:v>82.23</c:v>
                </c:pt>
                <c:pt idx="69">
                  <c:v>83.06</c:v>
                </c:pt>
                <c:pt idx="70">
                  <c:v>84.07</c:v>
                </c:pt>
                <c:pt idx="71">
                  <c:v>85.07</c:v>
                </c:pt>
                <c:pt idx="72">
                  <c:v>85.71</c:v>
                </c:pt>
                <c:pt idx="73">
                  <c:v>86.49</c:v>
                </c:pt>
                <c:pt idx="74">
                  <c:v>87.4</c:v>
                </c:pt>
                <c:pt idx="75">
                  <c:v>88.06</c:v>
                </c:pt>
                <c:pt idx="76">
                  <c:v>89.03</c:v>
                </c:pt>
                <c:pt idx="77">
                  <c:v>89.85</c:v>
                </c:pt>
                <c:pt idx="78">
                  <c:v>90.76</c:v>
                </c:pt>
                <c:pt idx="79">
                  <c:v>91.38</c:v>
                </c:pt>
                <c:pt idx="80">
                  <c:v>92.27</c:v>
                </c:pt>
                <c:pt idx="81">
                  <c:v>93.34</c:v>
                </c:pt>
                <c:pt idx="82">
                  <c:v>94.24</c:v>
                </c:pt>
                <c:pt idx="83">
                  <c:v>94.97</c:v>
                </c:pt>
                <c:pt idx="84">
                  <c:v>95.6</c:v>
                </c:pt>
                <c:pt idx="85">
                  <c:v>96.76</c:v>
                </c:pt>
                <c:pt idx="86">
                  <c:v>97.42</c:v>
                </c:pt>
                <c:pt idx="87">
                  <c:v>98.39</c:v>
                </c:pt>
                <c:pt idx="88">
                  <c:v>98.39</c:v>
                </c:pt>
                <c:pt idx="89">
                  <c:v>99.24</c:v>
                </c:pt>
                <c:pt idx="90">
                  <c:v>100.21</c:v>
                </c:pt>
                <c:pt idx="91">
                  <c:v>101.36</c:v>
                </c:pt>
                <c:pt idx="92">
                  <c:v>102.38</c:v>
                </c:pt>
                <c:pt idx="93">
                  <c:v>103.07</c:v>
                </c:pt>
                <c:pt idx="94">
                  <c:v>104.45</c:v>
                </c:pt>
                <c:pt idx="95">
                  <c:v>105.22</c:v>
                </c:pt>
                <c:pt idx="96">
                  <c:v>106.07</c:v>
                </c:pt>
                <c:pt idx="97">
                  <c:v>107.13</c:v>
                </c:pt>
                <c:pt idx="98">
                  <c:v>108.13</c:v>
                </c:pt>
              </c:numCache>
            </c:numRef>
          </c:yVal>
          <c:smooth val="0"/>
          <c:extLst>
            <c:ext xmlns:c16="http://schemas.microsoft.com/office/drawing/2014/chart" uri="{C3380CC4-5D6E-409C-BE32-E72D297353CC}">
              <c16:uniqueId val="{00000009-3E98-499B-9F0C-AF5D03BD163D}"/>
            </c:ext>
          </c:extLst>
        </c:ser>
        <c:ser>
          <c:idx val="10"/>
          <c:order val="10"/>
          <c:tx>
            <c:strRef>
              <c:f>Cumuls!$M$1</c:f>
              <c:strCache>
                <c:ptCount val="1"/>
                <c:pt idx="0">
                  <c:v>GUEDE CHANTIER</c:v>
                </c:pt>
              </c:strCache>
            </c:strRef>
          </c:tx>
          <c:spPr>
            <a:ln w="19050" cap="rnd" cmpd="sng" algn="ctr">
              <a:solidFill>
                <a:schemeClr val="accent5">
                  <a:lumMod val="60000"/>
                </a:schemeClr>
              </a:solidFill>
              <a:prstDash val="solid"/>
              <a:round/>
            </a:ln>
            <a:effectLst/>
          </c:spPr>
          <c:marker>
            <c:symbol val="square"/>
            <c:size val="5"/>
            <c:spPr>
              <a:solidFill>
                <a:schemeClr val="accent5">
                  <a:lumMod val="60000"/>
                </a:schemeClr>
              </a:solidFill>
              <a:ln w="6350" cap="flat" cmpd="sng" algn="ctr">
                <a:solidFill>
                  <a:schemeClr val="accent5">
                    <a:lumMod val="6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Cumuls!$M$2:$M$107</c:f>
              <c:numCache>
                <c:formatCode>General</c:formatCode>
                <c:ptCount val="106"/>
                <c:pt idx="47">
                  <c:v>62.94</c:v>
                </c:pt>
                <c:pt idx="48">
                  <c:v>64.91</c:v>
                </c:pt>
                <c:pt idx="49">
                  <c:v>65.95</c:v>
                </c:pt>
                <c:pt idx="50">
                  <c:v>66.94</c:v>
                </c:pt>
                <c:pt idx="51">
                  <c:v>69.209999999999994</c:v>
                </c:pt>
                <c:pt idx="52">
                  <c:v>69.95</c:v>
                </c:pt>
                <c:pt idx="53">
                  <c:v>70.58</c:v>
                </c:pt>
                <c:pt idx="54">
                  <c:v>71.099999999999994</c:v>
                </c:pt>
                <c:pt idx="55">
                  <c:v>71.849999999999994</c:v>
                </c:pt>
                <c:pt idx="56">
                  <c:v>72.98</c:v>
                </c:pt>
                <c:pt idx="57">
                  <c:v>74.239999999999995</c:v>
                </c:pt>
                <c:pt idx="58">
                  <c:v>75.819999999999993</c:v>
                </c:pt>
                <c:pt idx="59">
                  <c:v>76.45</c:v>
                </c:pt>
                <c:pt idx="60">
                  <c:v>77.67</c:v>
                </c:pt>
                <c:pt idx="61">
                  <c:v>78.67</c:v>
                </c:pt>
                <c:pt idx="63">
                  <c:v>80.05</c:v>
                </c:pt>
                <c:pt idx="64">
                  <c:v>80.73</c:v>
                </c:pt>
                <c:pt idx="71">
                  <c:v>87.03</c:v>
                </c:pt>
                <c:pt idx="73">
                  <c:v>88.42</c:v>
                </c:pt>
                <c:pt idx="74">
                  <c:v>88.92</c:v>
                </c:pt>
                <c:pt idx="75">
                  <c:v>90.11</c:v>
                </c:pt>
                <c:pt idx="76">
                  <c:v>90.63</c:v>
                </c:pt>
                <c:pt idx="77">
                  <c:v>91.89</c:v>
                </c:pt>
                <c:pt idx="78">
                  <c:v>92.71</c:v>
                </c:pt>
                <c:pt idx="79">
                  <c:v>93.65</c:v>
                </c:pt>
                <c:pt idx="80">
                  <c:v>94.86</c:v>
                </c:pt>
                <c:pt idx="81">
                  <c:v>96.23</c:v>
                </c:pt>
              </c:numCache>
            </c:numRef>
          </c:yVal>
          <c:smooth val="0"/>
          <c:extLst>
            <c:ext xmlns:c16="http://schemas.microsoft.com/office/drawing/2014/chart" uri="{C3380CC4-5D6E-409C-BE32-E72D297353CC}">
              <c16:uniqueId val="{0000000A-3E98-499B-9F0C-AF5D03BD163D}"/>
            </c:ext>
          </c:extLst>
        </c:ser>
        <c:ser>
          <c:idx val="11"/>
          <c:order val="11"/>
          <c:tx>
            <c:strRef>
              <c:f>Cumuls!$N$1</c:f>
              <c:strCache>
                <c:ptCount val="1"/>
                <c:pt idx="0">
                  <c:v>HAERE LAO</c:v>
                </c:pt>
              </c:strCache>
            </c:strRef>
          </c:tx>
          <c:spPr>
            <a:ln w="19050" cap="rnd" cmpd="sng" algn="ctr">
              <a:solidFill>
                <a:schemeClr val="accent6">
                  <a:lumMod val="60000"/>
                </a:schemeClr>
              </a:solidFill>
              <a:prstDash val="solid"/>
              <a:round/>
            </a:ln>
            <a:effectLst/>
          </c:spPr>
          <c:marker>
            <c:symbol val="triangle"/>
            <c:size val="5"/>
            <c:spPr>
              <a:solidFill>
                <a:schemeClr val="accent6">
                  <a:lumMod val="60000"/>
                </a:schemeClr>
              </a:solidFill>
              <a:ln w="6350" cap="flat" cmpd="sng" algn="ctr">
                <a:solidFill>
                  <a:schemeClr val="accent6">
                    <a:lumMod val="6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Cumuls!$N$2:$N$107</c:f>
              <c:numCache>
                <c:formatCode>General</c:formatCode>
                <c:ptCount val="106"/>
                <c:pt idx="44">
                  <c:v>61.03</c:v>
                </c:pt>
                <c:pt idx="45">
                  <c:v>62.22</c:v>
                </c:pt>
                <c:pt idx="47">
                  <c:v>64.41</c:v>
                </c:pt>
                <c:pt idx="50">
                  <c:v>67.62</c:v>
                </c:pt>
                <c:pt idx="51">
                  <c:v>68.95</c:v>
                </c:pt>
                <c:pt idx="52">
                  <c:v>70.11</c:v>
                </c:pt>
                <c:pt idx="53">
                  <c:v>70.400000000000006</c:v>
                </c:pt>
                <c:pt idx="55">
                  <c:v>71.760000000000005</c:v>
                </c:pt>
                <c:pt idx="56">
                  <c:v>72.92</c:v>
                </c:pt>
                <c:pt idx="57">
                  <c:v>74.180000000000007</c:v>
                </c:pt>
                <c:pt idx="58">
                  <c:v>75.58</c:v>
                </c:pt>
                <c:pt idx="59">
                  <c:v>76.2</c:v>
                </c:pt>
                <c:pt idx="60">
                  <c:v>77.03</c:v>
                </c:pt>
                <c:pt idx="61">
                  <c:v>78.22</c:v>
                </c:pt>
                <c:pt idx="64">
                  <c:v>80.53</c:v>
                </c:pt>
                <c:pt idx="65">
                  <c:v>80.59</c:v>
                </c:pt>
                <c:pt idx="66">
                  <c:v>80.930000000000007</c:v>
                </c:pt>
                <c:pt idx="69">
                  <c:v>83.38</c:v>
                </c:pt>
                <c:pt idx="70">
                  <c:v>84.56</c:v>
                </c:pt>
                <c:pt idx="71">
                  <c:v>85.78</c:v>
                </c:pt>
                <c:pt idx="72">
                  <c:v>86.58</c:v>
                </c:pt>
                <c:pt idx="73">
                  <c:v>86.76</c:v>
                </c:pt>
                <c:pt idx="74">
                  <c:v>87.25</c:v>
                </c:pt>
                <c:pt idx="75">
                  <c:v>88.32</c:v>
                </c:pt>
                <c:pt idx="76">
                  <c:v>89.09</c:v>
                </c:pt>
                <c:pt idx="77">
                  <c:v>90.42</c:v>
                </c:pt>
                <c:pt idx="78">
                  <c:v>91.28</c:v>
                </c:pt>
                <c:pt idx="79">
                  <c:v>92.26</c:v>
                </c:pt>
                <c:pt idx="80">
                  <c:v>93.52</c:v>
                </c:pt>
                <c:pt idx="81">
                  <c:v>94.69</c:v>
                </c:pt>
                <c:pt idx="82">
                  <c:v>96.03</c:v>
                </c:pt>
                <c:pt idx="83">
                  <c:v>96.68</c:v>
                </c:pt>
                <c:pt idx="84">
                  <c:v>97.16</c:v>
                </c:pt>
                <c:pt idx="85">
                  <c:v>98.13</c:v>
                </c:pt>
                <c:pt idx="86">
                  <c:v>98.97</c:v>
                </c:pt>
                <c:pt idx="87">
                  <c:v>101.1</c:v>
                </c:pt>
              </c:numCache>
            </c:numRef>
          </c:yVal>
          <c:smooth val="0"/>
          <c:extLst>
            <c:ext xmlns:c16="http://schemas.microsoft.com/office/drawing/2014/chart" uri="{C3380CC4-5D6E-409C-BE32-E72D297353CC}">
              <c16:uniqueId val="{0000000B-3E98-499B-9F0C-AF5D03BD163D}"/>
            </c:ext>
          </c:extLst>
        </c:ser>
        <c:ser>
          <c:idx val="12"/>
          <c:order val="12"/>
          <c:tx>
            <c:strRef>
              <c:f>Cumuls!$O$1</c:f>
              <c:strCache>
                <c:ptCount val="1"/>
                <c:pt idx="0">
                  <c:v>KANEL</c:v>
                </c:pt>
              </c:strCache>
            </c:strRef>
          </c:tx>
          <c:spPr>
            <a:ln w="19050" cap="rnd" cmpd="sng" algn="ctr">
              <a:solidFill>
                <a:schemeClr val="accent1">
                  <a:lumMod val="80000"/>
                  <a:lumOff val="20000"/>
                </a:schemeClr>
              </a:solidFill>
              <a:prstDash val="solid"/>
              <a:round/>
            </a:ln>
            <a:effectLst/>
          </c:spPr>
          <c:marker>
            <c:symbol val="x"/>
            <c:size val="5"/>
            <c:spPr>
              <a:noFill/>
              <a:ln w="6350" cap="flat" cmpd="sng" algn="ctr">
                <a:solidFill>
                  <a:schemeClr val="accent1">
                    <a:lumMod val="80000"/>
                    <a:lumOff val="2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Cumuls!$O$2:$O$107</c:f>
              <c:numCache>
                <c:formatCode>General</c:formatCode>
                <c:ptCount val="106"/>
                <c:pt idx="0">
                  <c:v>12.91</c:v>
                </c:pt>
                <c:pt idx="1">
                  <c:v>13.63</c:v>
                </c:pt>
                <c:pt idx="2">
                  <c:v>14.77</c:v>
                </c:pt>
                <c:pt idx="3">
                  <c:v>15.79</c:v>
                </c:pt>
                <c:pt idx="4">
                  <c:v>16.84</c:v>
                </c:pt>
                <c:pt idx="5">
                  <c:v>18.059999999999999</c:v>
                </c:pt>
                <c:pt idx="6">
                  <c:v>18.97</c:v>
                </c:pt>
                <c:pt idx="7">
                  <c:v>19.940000000000001</c:v>
                </c:pt>
                <c:pt idx="8">
                  <c:v>20.66</c:v>
                </c:pt>
                <c:pt idx="9">
                  <c:v>21.39</c:v>
                </c:pt>
                <c:pt idx="10">
                  <c:v>22.36</c:v>
                </c:pt>
                <c:pt idx="12">
                  <c:v>24.33</c:v>
                </c:pt>
                <c:pt idx="13">
                  <c:v>25.21</c:v>
                </c:pt>
                <c:pt idx="14">
                  <c:v>27.07</c:v>
                </c:pt>
                <c:pt idx="15">
                  <c:v>28.99</c:v>
                </c:pt>
                <c:pt idx="16">
                  <c:v>30.4</c:v>
                </c:pt>
                <c:pt idx="17">
                  <c:v>31.1</c:v>
                </c:pt>
                <c:pt idx="18">
                  <c:v>33.96</c:v>
                </c:pt>
                <c:pt idx="19">
                  <c:v>35.67</c:v>
                </c:pt>
                <c:pt idx="20">
                  <c:v>36.69</c:v>
                </c:pt>
                <c:pt idx="21">
                  <c:v>37.04</c:v>
                </c:pt>
                <c:pt idx="22">
                  <c:v>38.69</c:v>
                </c:pt>
                <c:pt idx="23">
                  <c:v>39.71</c:v>
                </c:pt>
                <c:pt idx="24">
                  <c:v>40.79</c:v>
                </c:pt>
                <c:pt idx="25">
                  <c:v>41.9</c:v>
                </c:pt>
                <c:pt idx="26">
                  <c:v>42.67</c:v>
                </c:pt>
                <c:pt idx="27">
                  <c:v>44.1</c:v>
                </c:pt>
                <c:pt idx="28">
                  <c:v>45.12</c:v>
                </c:pt>
                <c:pt idx="29">
                  <c:v>46.07</c:v>
                </c:pt>
                <c:pt idx="30">
                  <c:v>47.08</c:v>
                </c:pt>
                <c:pt idx="31">
                  <c:v>48.06</c:v>
                </c:pt>
                <c:pt idx="32">
                  <c:v>49.5</c:v>
                </c:pt>
                <c:pt idx="33">
                  <c:v>51.03</c:v>
                </c:pt>
                <c:pt idx="34">
                  <c:v>52.05</c:v>
                </c:pt>
                <c:pt idx="35">
                  <c:v>53.28</c:v>
                </c:pt>
                <c:pt idx="36">
                  <c:v>54.3</c:v>
                </c:pt>
                <c:pt idx="37">
                  <c:v>55.58</c:v>
                </c:pt>
                <c:pt idx="38">
                  <c:v>56.53</c:v>
                </c:pt>
                <c:pt idx="39">
                  <c:v>57.53</c:v>
                </c:pt>
                <c:pt idx="40">
                  <c:v>58.53</c:v>
                </c:pt>
                <c:pt idx="41">
                  <c:v>59.96</c:v>
                </c:pt>
                <c:pt idx="42">
                  <c:v>60.95</c:v>
                </c:pt>
                <c:pt idx="43">
                  <c:v>62.55</c:v>
                </c:pt>
                <c:pt idx="44">
                  <c:v>63.73</c:v>
                </c:pt>
                <c:pt idx="45">
                  <c:v>64.39</c:v>
                </c:pt>
                <c:pt idx="46">
                  <c:v>65.95</c:v>
                </c:pt>
                <c:pt idx="47">
                  <c:v>66.8</c:v>
                </c:pt>
                <c:pt idx="48">
                  <c:v>67.66</c:v>
                </c:pt>
                <c:pt idx="49">
                  <c:v>68.709999999999994</c:v>
                </c:pt>
                <c:pt idx="50">
                  <c:v>69.099999999999994</c:v>
                </c:pt>
                <c:pt idx="51">
                  <c:v>69.8</c:v>
                </c:pt>
                <c:pt idx="52">
                  <c:v>70.23</c:v>
                </c:pt>
                <c:pt idx="53">
                  <c:v>70.819999999999993</c:v>
                </c:pt>
                <c:pt idx="54">
                  <c:v>71.19</c:v>
                </c:pt>
                <c:pt idx="55">
                  <c:v>71.62</c:v>
                </c:pt>
                <c:pt idx="56">
                  <c:v>72.2</c:v>
                </c:pt>
                <c:pt idx="57">
                  <c:v>72.900000000000006</c:v>
                </c:pt>
                <c:pt idx="58">
                  <c:v>73.569999999999993</c:v>
                </c:pt>
                <c:pt idx="59">
                  <c:v>74.02</c:v>
                </c:pt>
                <c:pt idx="60">
                  <c:v>74.64</c:v>
                </c:pt>
                <c:pt idx="61">
                  <c:v>74.95</c:v>
                </c:pt>
                <c:pt idx="62">
                  <c:v>75.459999999999994</c:v>
                </c:pt>
                <c:pt idx="63">
                  <c:v>75.989999999999995</c:v>
                </c:pt>
                <c:pt idx="64">
                  <c:v>76.59</c:v>
                </c:pt>
                <c:pt idx="65">
                  <c:v>77.02</c:v>
                </c:pt>
                <c:pt idx="66">
                  <c:v>77.39</c:v>
                </c:pt>
                <c:pt idx="67">
                  <c:v>77.88</c:v>
                </c:pt>
                <c:pt idx="68">
                  <c:v>78.349999999999994</c:v>
                </c:pt>
                <c:pt idx="69">
                  <c:v>78.83</c:v>
                </c:pt>
                <c:pt idx="70">
                  <c:v>79.319999999999993</c:v>
                </c:pt>
                <c:pt idx="71">
                  <c:v>79.87</c:v>
                </c:pt>
                <c:pt idx="72">
                  <c:v>80.349999999999994</c:v>
                </c:pt>
                <c:pt idx="73">
                  <c:v>80.75</c:v>
                </c:pt>
                <c:pt idx="74">
                  <c:v>81.09</c:v>
                </c:pt>
                <c:pt idx="75">
                  <c:v>81.599999999999994</c:v>
                </c:pt>
                <c:pt idx="76">
                  <c:v>82.3</c:v>
                </c:pt>
                <c:pt idx="77">
                  <c:v>83.87</c:v>
                </c:pt>
                <c:pt idx="78">
                  <c:v>84.42</c:v>
                </c:pt>
                <c:pt idx="79">
                  <c:v>85.01</c:v>
                </c:pt>
                <c:pt idx="80">
                  <c:v>85.44</c:v>
                </c:pt>
                <c:pt idx="81">
                  <c:v>85.97</c:v>
                </c:pt>
                <c:pt idx="82">
                  <c:v>86.5</c:v>
                </c:pt>
                <c:pt idx="83">
                  <c:v>87.05</c:v>
                </c:pt>
                <c:pt idx="84">
                  <c:v>87.43</c:v>
                </c:pt>
                <c:pt idx="85">
                  <c:v>88.04</c:v>
                </c:pt>
                <c:pt idx="86">
                  <c:v>88.69</c:v>
                </c:pt>
              </c:numCache>
            </c:numRef>
          </c:yVal>
          <c:smooth val="0"/>
          <c:extLst>
            <c:ext xmlns:c16="http://schemas.microsoft.com/office/drawing/2014/chart" uri="{C3380CC4-5D6E-409C-BE32-E72D297353CC}">
              <c16:uniqueId val="{0000000C-3E98-499B-9F0C-AF5D03BD163D}"/>
            </c:ext>
          </c:extLst>
        </c:ser>
        <c:ser>
          <c:idx val="13"/>
          <c:order val="13"/>
          <c:tx>
            <c:strRef>
              <c:f>Cumuls!$P$1</c:f>
              <c:strCache>
                <c:ptCount val="1"/>
                <c:pt idx="0">
                  <c:v>KEUR MOMAR</c:v>
                </c:pt>
              </c:strCache>
            </c:strRef>
          </c:tx>
          <c:spPr>
            <a:ln w="19050" cap="rnd" cmpd="sng" algn="ctr">
              <a:solidFill>
                <a:schemeClr val="accent2">
                  <a:lumMod val="80000"/>
                  <a:lumOff val="20000"/>
                </a:schemeClr>
              </a:solidFill>
              <a:prstDash val="solid"/>
              <a:round/>
            </a:ln>
            <a:effectLst/>
          </c:spPr>
          <c:marker>
            <c:symbol val="star"/>
            <c:size val="5"/>
            <c:spPr>
              <a:noFill/>
              <a:ln w="6350" cap="flat" cmpd="sng" algn="ctr">
                <a:solidFill>
                  <a:schemeClr val="accent2">
                    <a:lumMod val="80000"/>
                    <a:lumOff val="2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Cumuls!$P$2:$P$107</c:f>
              <c:numCache>
                <c:formatCode>General</c:formatCode>
                <c:ptCount val="106"/>
                <c:pt idx="44">
                  <c:v>63.03</c:v>
                </c:pt>
                <c:pt idx="45">
                  <c:v>64.14</c:v>
                </c:pt>
                <c:pt idx="46">
                  <c:v>65.09</c:v>
                </c:pt>
                <c:pt idx="47">
                  <c:v>66.19</c:v>
                </c:pt>
                <c:pt idx="48">
                  <c:v>67.540000000000006</c:v>
                </c:pt>
                <c:pt idx="49">
                  <c:v>69.03</c:v>
                </c:pt>
                <c:pt idx="50">
                  <c:v>69.67</c:v>
                </c:pt>
                <c:pt idx="51">
                  <c:v>71.349999999999994</c:v>
                </c:pt>
                <c:pt idx="52">
                  <c:v>72.290000000000006</c:v>
                </c:pt>
                <c:pt idx="53">
                  <c:v>73.260000000000005</c:v>
                </c:pt>
                <c:pt idx="54">
                  <c:v>73.63</c:v>
                </c:pt>
                <c:pt idx="55">
                  <c:v>74.84</c:v>
                </c:pt>
                <c:pt idx="56">
                  <c:v>76</c:v>
                </c:pt>
                <c:pt idx="57">
                  <c:v>77.209999999999994</c:v>
                </c:pt>
                <c:pt idx="58">
                  <c:v>77.930000000000007</c:v>
                </c:pt>
                <c:pt idx="59">
                  <c:v>78.39</c:v>
                </c:pt>
                <c:pt idx="60">
                  <c:v>79.22</c:v>
                </c:pt>
                <c:pt idx="61">
                  <c:v>80.09</c:v>
                </c:pt>
                <c:pt idx="62">
                  <c:v>81.010000000000005</c:v>
                </c:pt>
                <c:pt idx="63">
                  <c:v>81.96</c:v>
                </c:pt>
                <c:pt idx="64">
                  <c:v>82.54</c:v>
                </c:pt>
                <c:pt idx="65">
                  <c:v>82.89</c:v>
                </c:pt>
                <c:pt idx="66">
                  <c:v>83.12</c:v>
                </c:pt>
                <c:pt idx="67">
                  <c:v>83.95</c:v>
                </c:pt>
                <c:pt idx="68">
                  <c:v>84.47</c:v>
                </c:pt>
                <c:pt idx="69">
                  <c:v>85.68</c:v>
                </c:pt>
                <c:pt idx="70">
                  <c:v>86.98</c:v>
                </c:pt>
                <c:pt idx="71">
                  <c:v>88.04</c:v>
                </c:pt>
                <c:pt idx="72">
                  <c:v>89.03</c:v>
                </c:pt>
                <c:pt idx="73">
                  <c:v>89.56</c:v>
                </c:pt>
                <c:pt idx="74">
                  <c:v>90.09</c:v>
                </c:pt>
                <c:pt idx="75">
                  <c:v>91.23</c:v>
                </c:pt>
                <c:pt idx="76">
                  <c:v>91.64</c:v>
                </c:pt>
                <c:pt idx="77">
                  <c:v>92.57</c:v>
                </c:pt>
                <c:pt idx="78">
                  <c:v>93.64</c:v>
                </c:pt>
                <c:pt idx="79">
                  <c:v>94.2</c:v>
                </c:pt>
                <c:pt idx="80">
                  <c:v>94.82</c:v>
                </c:pt>
                <c:pt idx="81">
                  <c:v>95.82</c:v>
                </c:pt>
                <c:pt idx="82">
                  <c:v>96.58</c:v>
                </c:pt>
                <c:pt idx="83">
                  <c:v>97.56</c:v>
                </c:pt>
                <c:pt idx="84">
                  <c:v>98.34</c:v>
                </c:pt>
                <c:pt idx="85">
                  <c:v>99.55</c:v>
                </c:pt>
                <c:pt idx="86">
                  <c:v>100.14</c:v>
                </c:pt>
                <c:pt idx="87">
                  <c:v>101.43</c:v>
                </c:pt>
              </c:numCache>
            </c:numRef>
          </c:yVal>
          <c:smooth val="0"/>
          <c:extLst>
            <c:ext xmlns:c16="http://schemas.microsoft.com/office/drawing/2014/chart" uri="{C3380CC4-5D6E-409C-BE32-E72D297353CC}">
              <c16:uniqueId val="{0000000D-3E98-499B-9F0C-AF5D03BD163D}"/>
            </c:ext>
          </c:extLst>
        </c:ser>
        <c:ser>
          <c:idx val="14"/>
          <c:order val="14"/>
          <c:tx>
            <c:strRef>
              <c:f>Cumuls!$Q$1</c:f>
              <c:strCache>
                <c:ptCount val="1"/>
                <c:pt idx="0">
                  <c:v>KIDIRA</c:v>
                </c:pt>
              </c:strCache>
            </c:strRef>
          </c:tx>
          <c:spPr>
            <a:ln w="19050" cap="rnd" cmpd="sng" algn="ctr">
              <a:solidFill>
                <a:schemeClr val="accent3">
                  <a:lumMod val="80000"/>
                  <a:lumOff val="20000"/>
                </a:schemeClr>
              </a:solidFill>
              <a:prstDash val="solid"/>
              <a:round/>
            </a:ln>
            <a:effectLst/>
          </c:spPr>
          <c:marker>
            <c:symbol val="circle"/>
            <c:size val="5"/>
            <c:spPr>
              <a:solidFill>
                <a:schemeClr val="accent3">
                  <a:lumMod val="80000"/>
                  <a:lumOff val="20000"/>
                </a:schemeClr>
              </a:solidFill>
              <a:ln w="6350" cap="flat" cmpd="sng" algn="ctr">
                <a:solidFill>
                  <a:schemeClr val="accent3">
                    <a:lumMod val="80000"/>
                    <a:lumOff val="2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Cumuls!$Q$2:$Q$107</c:f>
              <c:numCache>
                <c:formatCode>General</c:formatCode>
                <c:ptCount val="106"/>
                <c:pt idx="0">
                  <c:v>14.86</c:v>
                </c:pt>
                <c:pt idx="1">
                  <c:v>15.55</c:v>
                </c:pt>
                <c:pt idx="2">
                  <c:v>16.63</c:v>
                </c:pt>
                <c:pt idx="3">
                  <c:v>17.559999999999999</c:v>
                </c:pt>
                <c:pt idx="4">
                  <c:v>18.559999999999999</c:v>
                </c:pt>
                <c:pt idx="5">
                  <c:v>19.71</c:v>
                </c:pt>
                <c:pt idx="6">
                  <c:v>20.56</c:v>
                </c:pt>
                <c:pt idx="7">
                  <c:v>21.47</c:v>
                </c:pt>
                <c:pt idx="8">
                  <c:v>22.15</c:v>
                </c:pt>
                <c:pt idx="9">
                  <c:v>22.83</c:v>
                </c:pt>
                <c:pt idx="10">
                  <c:v>23.75</c:v>
                </c:pt>
                <c:pt idx="11">
                  <c:v>24.7</c:v>
                </c:pt>
                <c:pt idx="12">
                  <c:v>25.53</c:v>
                </c:pt>
                <c:pt idx="13">
                  <c:v>26.37</c:v>
                </c:pt>
                <c:pt idx="14">
                  <c:v>28.13</c:v>
                </c:pt>
                <c:pt idx="15">
                  <c:v>29.95</c:v>
                </c:pt>
                <c:pt idx="16">
                  <c:v>31.29</c:v>
                </c:pt>
                <c:pt idx="17">
                  <c:v>31.94</c:v>
                </c:pt>
                <c:pt idx="18">
                  <c:v>34.65</c:v>
                </c:pt>
                <c:pt idx="19">
                  <c:v>36.270000000000003</c:v>
                </c:pt>
                <c:pt idx="20">
                  <c:v>37.22</c:v>
                </c:pt>
                <c:pt idx="21">
                  <c:v>37.56</c:v>
                </c:pt>
                <c:pt idx="22">
                  <c:v>39.130000000000003</c:v>
                </c:pt>
                <c:pt idx="23">
                  <c:v>40.090000000000003</c:v>
                </c:pt>
                <c:pt idx="24">
                  <c:v>41.11</c:v>
                </c:pt>
                <c:pt idx="25">
                  <c:v>42.15</c:v>
                </c:pt>
                <c:pt idx="26">
                  <c:v>42.87</c:v>
                </c:pt>
                <c:pt idx="27">
                  <c:v>44.22</c:v>
                </c:pt>
                <c:pt idx="28">
                  <c:v>45.19</c:v>
                </c:pt>
                <c:pt idx="29">
                  <c:v>46.09</c:v>
                </c:pt>
                <c:pt idx="30">
                  <c:v>47.04</c:v>
                </c:pt>
                <c:pt idx="31">
                  <c:v>47.97</c:v>
                </c:pt>
                <c:pt idx="32">
                  <c:v>49.33</c:v>
                </c:pt>
                <c:pt idx="33">
                  <c:v>50.76</c:v>
                </c:pt>
                <c:pt idx="34">
                  <c:v>51.73</c:v>
                </c:pt>
                <c:pt idx="35">
                  <c:v>52.87</c:v>
                </c:pt>
                <c:pt idx="36">
                  <c:v>53.8</c:v>
                </c:pt>
                <c:pt idx="37">
                  <c:v>54.99</c:v>
                </c:pt>
                <c:pt idx="38">
                  <c:v>55.88</c:v>
                </c:pt>
                <c:pt idx="39">
                  <c:v>56.75</c:v>
                </c:pt>
                <c:pt idx="40">
                  <c:v>57.7</c:v>
                </c:pt>
                <c:pt idx="41">
                  <c:v>58.95</c:v>
                </c:pt>
                <c:pt idx="42">
                  <c:v>59.86</c:v>
                </c:pt>
                <c:pt idx="43">
                  <c:v>61.37</c:v>
                </c:pt>
                <c:pt idx="44">
                  <c:v>62.59</c:v>
                </c:pt>
                <c:pt idx="45">
                  <c:v>63.68</c:v>
                </c:pt>
                <c:pt idx="46">
                  <c:v>64.680000000000007</c:v>
                </c:pt>
                <c:pt idx="47">
                  <c:v>65.48</c:v>
                </c:pt>
                <c:pt idx="48">
                  <c:v>66.540000000000006</c:v>
                </c:pt>
                <c:pt idx="49">
                  <c:v>67.599999999999994</c:v>
                </c:pt>
                <c:pt idx="50">
                  <c:v>68.14</c:v>
                </c:pt>
                <c:pt idx="51">
                  <c:v>69.22</c:v>
                </c:pt>
                <c:pt idx="52">
                  <c:v>70.06</c:v>
                </c:pt>
                <c:pt idx="53">
                  <c:v>70.84</c:v>
                </c:pt>
                <c:pt idx="54">
                  <c:v>71.72</c:v>
                </c:pt>
                <c:pt idx="55">
                  <c:v>72.290000000000006</c:v>
                </c:pt>
                <c:pt idx="56">
                  <c:v>73.010000000000005</c:v>
                </c:pt>
                <c:pt idx="57">
                  <c:v>73.959999999999994</c:v>
                </c:pt>
                <c:pt idx="58">
                  <c:v>74.680000000000007</c:v>
                </c:pt>
                <c:pt idx="59">
                  <c:v>75.510000000000005</c:v>
                </c:pt>
                <c:pt idx="60">
                  <c:v>76.61</c:v>
                </c:pt>
                <c:pt idx="61">
                  <c:v>77.430000000000007</c:v>
                </c:pt>
                <c:pt idx="62">
                  <c:v>78</c:v>
                </c:pt>
                <c:pt idx="63">
                  <c:v>78.72</c:v>
                </c:pt>
                <c:pt idx="64">
                  <c:v>79.33</c:v>
                </c:pt>
                <c:pt idx="65">
                  <c:v>80.16</c:v>
                </c:pt>
                <c:pt idx="66">
                  <c:v>80.72</c:v>
                </c:pt>
                <c:pt idx="67">
                  <c:v>81.459999999999994</c:v>
                </c:pt>
                <c:pt idx="68">
                  <c:v>82.31</c:v>
                </c:pt>
                <c:pt idx="69">
                  <c:v>82.98</c:v>
                </c:pt>
                <c:pt idx="70">
                  <c:v>83.44</c:v>
                </c:pt>
                <c:pt idx="71">
                  <c:v>84.61</c:v>
                </c:pt>
                <c:pt idx="72">
                  <c:v>85.13</c:v>
                </c:pt>
                <c:pt idx="73">
                  <c:v>86.01</c:v>
                </c:pt>
                <c:pt idx="74">
                  <c:v>86.5</c:v>
                </c:pt>
                <c:pt idx="75">
                  <c:v>87.16</c:v>
                </c:pt>
                <c:pt idx="76">
                  <c:v>87.89</c:v>
                </c:pt>
                <c:pt idx="77">
                  <c:v>88.46</c:v>
                </c:pt>
                <c:pt idx="78">
                  <c:v>89.19</c:v>
                </c:pt>
                <c:pt idx="79">
                  <c:v>90.11</c:v>
                </c:pt>
                <c:pt idx="80">
                  <c:v>91.06</c:v>
                </c:pt>
                <c:pt idx="81">
                  <c:v>92.45</c:v>
                </c:pt>
                <c:pt idx="82">
                  <c:v>93.3</c:v>
                </c:pt>
                <c:pt idx="83">
                  <c:v>94</c:v>
                </c:pt>
                <c:pt idx="84">
                  <c:v>94.65</c:v>
                </c:pt>
                <c:pt idx="85">
                  <c:v>95.88</c:v>
                </c:pt>
                <c:pt idx="86">
                  <c:v>96.65</c:v>
                </c:pt>
              </c:numCache>
            </c:numRef>
          </c:yVal>
          <c:smooth val="0"/>
          <c:extLst>
            <c:ext xmlns:c16="http://schemas.microsoft.com/office/drawing/2014/chart" uri="{C3380CC4-5D6E-409C-BE32-E72D297353CC}">
              <c16:uniqueId val="{0000000E-3E98-499B-9F0C-AF5D03BD163D}"/>
            </c:ext>
          </c:extLst>
        </c:ser>
        <c:ser>
          <c:idx val="15"/>
          <c:order val="15"/>
          <c:tx>
            <c:strRef>
              <c:f>Cumuls!$R$1</c:f>
              <c:strCache>
                <c:ptCount val="1"/>
                <c:pt idx="0">
                  <c:v>LINGUERE</c:v>
                </c:pt>
              </c:strCache>
            </c:strRef>
          </c:tx>
          <c:spPr>
            <a:ln w="19050" cap="rnd" cmpd="sng" algn="ctr">
              <a:solidFill>
                <a:schemeClr val="accent4">
                  <a:lumMod val="80000"/>
                  <a:lumOff val="20000"/>
                </a:schemeClr>
              </a:solidFill>
              <a:prstDash val="solid"/>
              <a:round/>
            </a:ln>
            <a:effectLst/>
          </c:spPr>
          <c:marker>
            <c:symbol val="plus"/>
            <c:size val="5"/>
            <c:spPr>
              <a:noFill/>
              <a:ln w="6350" cap="flat" cmpd="sng" algn="ctr">
                <a:solidFill>
                  <a:schemeClr val="accent4">
                    <a:lumMod val="80000"/>
                    <a:lumOff val="2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Cumuls!$R$2:$R$107</c:f>
              <c:numCache>
                <c:formatCode>General</c:formatCode>
                <c:ptCount val="106"/>
                <c:pt idx="15">
                  <c:v>31.55</c:v>
                </c:pt>
                <c:pt idx="16">
                  <c:v>32.36</c:v>
                </c:pt>
                <c:pt idx="17">
                  <c:v>33.409999999999997</c:v>
                </c:pt>
                <c:pt idx="18">
                  <c:v>35.28</c:v>
                </c:pt>
                <c:pt idx="19">
                  <c:v>36.78</c:v>
                </c:pt>
                <c:pt idx="20">
                  <c:v>38.020000000000003</c:v>
                </c:pt>
                <c:pt idx="21">
                  <c:v>39.17</c:v>
                </c:pt>
                <c:pt idx="22">
                  <c:v>40.29</c:v>
                </c:pt>
                <c:pt idx="23">
                  <c:v>40.72</c:v>
                </c:pt>
                <c:pt idx="24">
                  <c:v>41.67</c:v>
                </c:pt>
                <c:pt idx="25">
                  <c:v>42.79</c:v>
                </c:pt>
                <c:pt idx="26">
                  <c:v>43.78</c:v>
                </c:pt>
                <c:pt idx="27">
                  <c:v>44.94</c:v>
                </c:pt>
                <c:pt idx="28">
                  <c:v>45.9</c:v>
                </c:pt>
                <c:pt idx="29">
                  <c:v>47.16</c:v>
                </c:pt>
                <c:pt idx="30">
                  <c:v>48.17</c:v>
                </c:pt>
                <c:pt idx="31">
                  <c:v>49.21</c:v>
                </c:pt>
                <c:pt idx="32">
                  <c:v>50.45</c:v>
                </c:pt>
                <c:pt idx="33">
                  <c:v>51.91</c:v>
                </c:pt>
                <c:pt idx="34">
                  <c:v>53.25</c:v>
                </c:pt>
                <c:pt idx="35">
                  <c:v>54.71</c:v>
                </c:pt>
                <c:pt idx="36">
                  <c:v>55.79</c:v>
                </c:pt>
                <c:pt idx="37">
                  <c:v>57.06</c:v>
                </c:pt>
                <c:pt idx="38">
                  <c:v>57.76</c:v>
                </c:pt>
                <c:pt idx="39">
                  <c:v>59.03</c:v>
                </c:pt>
                <c:pt idx="40">
                  <c:v>60.33</c:v>
                </c:pt>
                <c:pt idx="41">
                  <c:v>61.5</c:v>
                </c:pt>
                <c:pt idx="42">
                  <c:v>62.83</c:v>
                </c:pt>
                <c:pt idx="43">
                  <c:v>63.97</c:v>
                </c:pt>
                <c:pt idx="44">
                  <c:v>64.680000000000007</c:v>
                </c:pt>
                <c:pt idx="45">
                  <c:v>65.540000000000006</c:v>
                </c:pt>
                <c:pt idx="46">
                  <c:v>66.569999999999993</c:v>
                </c:pt>
                <c:pt idx="47">
                  <c:v>67.48</c:v>
                </c:pt>
                <c:pt idx="48">
                  <c:v>68.58</c:v>
                </c:pt>
                <c:pt idx="49">
                  <c:v>69.78</c:v>
                </c:pt>
                <c:pt idx="50">
                  <c:v>70.41</c:v>
                </c:pt>
                <c:pt idx="51">
                  <c:v>71.88</c:v>
                </c:pt>
                <c:pt idx="52">
                  <c:v>72.510000000000005</c:v>
                </c:pt>
                <c:pt idx="53">
                  <c:v>73.209999999999994</c:v>
                </c:pt>
                <c:pt idx="54">
                  <c:v>73.739999999999995</c:v>
                </c:pt>
                <c:pt idx="55">
                  <c:v>74.28</c:v>
                </c:pt>
                <c:pt idx="56">
                  <c:v>74.98</c:v>
                </c:pt>
                <c:pt idx="57">
                  <c:v>76.010000000000005</c:v>
                </c:pt>
                <c:pt idx="58">
                  <c:v>76.81</c:v>
                </c:pt>
                <c:pt idx="59">
                  <c:v>77.55</c:v>
                </c:pt>
                <c:pt idx="60">
                  <c:v>78.11</c:v>
                </c:pt>
                <c:pt idx="61">
                  <c:v>78.94</c:v>
                </c:pt>
                <c:pt idx="62">
                  <c:v>79.760000000000005</c:v>
                </c:pt>
                <c:pt idx="63">
                  <c:v>80.58</c:v>
                </c:pt>
                <c:pt idx="64">
                  <c:v>81.62</c:v>
                </c:pt>
                <c:pt idx="65">
                  <c:v>82.03</c:v>
                </c:pt>
                <c:pt idx="66">
                  <c:v>82.85</c:v>
                </c:pt>
                <c:pt idx="67">
                  <c:v>83.68</c:v>
                </c:pt>
                <c:pt idx="68">
                  <c:v>84.4</c:v>
                </c:pt>
                <c:pt idx="69">
                  <c:v>85.61</c:v>
                </c:pt>
                <c:pt idx="70">
                  <c:v>86.59</c:v>
                </c:pt>
                <c:pt idx="71">
                  <c:v>87.87</c:v>
                </c:pt>
                <c:pt idx="72">
                  <c:v>88.54</c:v>
                </c:pt>
                <c:pt idx="73">
                  <c:v>89.48</c:v>
                </c:pt>
                <c:pt idx="74">
                  <c:v>90.09</c:v>
                </c:pt>
                <c:pt idx="75">
                  <c:v>90.81</c:v>
                </c:pt>
                <c:pt idx="76">
                  <c:v>91.4</c:v>
                </c:pt>
                <c:pt idx="77">
                  <c:v>92.01</c:v>
                </c:pt>
                <c:pt idx="78">
                  <c:v>92.97</c:v>
                </c:pt>
                <c:pt idx="79">
                  <c:v>93.59</c:v>
                </c:pt>
                <c:pt idx="80">
                  <c:v>94.66</c:v>
                </c:pt>
                <c:pt idx="81">
                  <c:v>95.49</c:v>
                </c:pt>
                <c:pt idx="82">
                  <c:v>96</c:v>
                </c:pt>
                <c:pt idx="83">
                  <c:v>96.79</c:v>
                </c:pt>
                <c:pt idx="84">
                  <c:v>97.3</c:v>
                </c:pt>
                <c:pt idx="85">
                  <c:v>98.18</c:v>
                </c:pt>
                <c:pt idx="86">
                  <c:v>98.81</c:v>
                </c:pt>
                <c:pt idx="87">
                  <c:v>99.83</c:v>
                </c:pt>
                <c:pt idx="88">
                  <c:v>100.45</c:v>
                </c:pt>
                <c:pt idx="89">
                  <c:v>101.33</c:v>
                </c:pt>
                <c:pt idx="90">
                  <c:v>102.37</c:v>
                </c:pt>
                <c:pt idx="91">
                  <c:v>103.97</c:v>
                </c:pt>
                <c:pt idx="92">
                  <c:v>105.73</c:v>
                </c:pt>
                <c:pt idx="93">
                  <c:v>106.91</c:v>
                </c:pt>
                <c:pt idx="94">
                  <c:v>107.99</c:v>
                </c:pt>
                <c:pt idx="95">
                  <c:v>108.93</c:v>
                </c:pt>
                <c:pt idx="96">
                  <c:v>109.81</c:v>
                </c:pt>
                <c:pt idx="97">
                  <c:v>110.54</c:v>
                </c:pt>
                <c:pt idx="98">
                  <c:v>111.58</c:v>
                </c:pt>
                <c:pt idx="99">
                  <c:v>112.75</c:v>
                </c:pt>
                <c:pt idx="100">
                  <c:v>113.6</c:v>
                </c:pt>
                <c:pt idx="101">
                  <c:v>115.35</c:v>
                </c:pt>
                <c:pt idx="102">
                  <c:v>117.17</c:v>
                </c:pt>
                <c:pt idx="103">
                  <c:v>118.04</c:v>
                </c:pt>
                <c:pt idx="104">
                  <c:v>119.03</c:v>
                </c:pt>
                <c:pt idx="105">
                  <c:v>119.76</c:v>
                </c:pt>
              </c:numCache>
            </c:numRef>
          </c:yVal>
          <c:smooth val="0"/>
          <c:extLst>
            <c:ext xmlns:c16="http://schemas.microsoft.com/office/drawing/2014/chart" uri="{C3380CC4-5D6E-409C-BE32-E72D297353CC}">
              <c16:uniqueId val="{0000000F-3E98-499B-9F0C-AF5D03BD163D}"/>
            </c:ext>
          </c:extLst>
        </c:ser>
        <c:ser>
          <c:idx val="16"/>
          <c:order val="16"/>
          <c:tx>
            <c:strRef>
              <c:f>Cumuls!$S$1</c:f>
              <c:strCache>
                <c:ptCount val="1"/>
                <c:pt idx="0">
                  <c:v>MATAM</c:v>
                </c:pt>
              </c:strCache>
            </c:strRef>
          </c:tx>
          <c:spPr>
            <a:ln w="19050" cap="rnd" cmpd="sng" algn="ctr">
              <a:solidFill>
                <a:schemeClr val="accent5">
                  <a:lumMod val="80000"/>
                  <a:lumOff val="20000"/>
                </a:schemeClr>
              </a:solidFill>
              <a:prstDash val="solid"/>
              <a:round/>
            </a:ln>
            <a:effectLst/>
          </c:spPr>
          <c:marker>
            <c:symbol val="dot"/>
            <c:size val="5"/>
            <c:spPr>
              <a:solidFill>
                <a:schemeClr val="accent5">
                  <a:lumMod val="80000"/>
                  <a:lumOff val="20000"/>
                </a:schemeClr>
              </a:solidFill>
              <a:ln w="6350" cap="flat" cmpd="sng" algn="ctr">
                <a:solidFill>
                  <a:schemeClr val="accent5">
                    <a:lumMod val="80000"/>
                    <a:lumOff val="2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Cumuls!$S$2:$S$107</c:f>
              <c:numCache>
                <c:formatCode>General</c:formatCode>
                <c:ptCount val="106"/>
                <c:pt idx="0">
                  <c:v>17.25</c:v>
                </c:pt>
                <c:pt idx="1">
                  <c:v>18.16</c:v>
                </c:pt>
                <c:pt idx="2">
                  <c:v>19.239999999999998</c:v>
                </c:pt>
                <c:pt idx="3">
                  <c:v>19.77</c:v>
                </c:pt>
                <c:pt idx="4">
                  <c:v>21.18</c:v>
                </c:pt>
                <c:pt idx="5">
                  <c:v>22.26</c:v>
                </c:pt>
                <c:pt idx="6">
                  <c:v>23.13</c:v>
                </c:pt>
                <c:pt idx="7">
                  <c:v>24.33</c:v>
                </c:pt>
                <c:pt idx="8">
                  <c:v>25.06</c:v>
                </c:pt>
                <c:pt idx="9">
                  <c:v>26.59</c:v>
                </c:pt>
                <c:pt idx="10">
                  <c:v>27.56</c:v>
                </c:pt>
                <c:pt idx="11">
                  <c:v>28.51</c:v>
                </c:pt>
                <c:pt idx="12">
                  <c:v>29.74</c:v>
                </c:pt>
                <c:pt idx="13">
                  <c:v>30.62</c:v>
                </c:pt>
                <c:pt idx="14">
                  <c:v>31.92</c:v>
                </c:pt>
                <c:pt idx="15">
                  <c:v>33.299999999999997</c:v>
                </c:pt>
                <c:pt idx="16">
                  <c:v>34.92</c:v>
                </c:pt>
                <c:pt idx="17">
                  <c:v>36.409999999999997</c:v>
                </c:pt>
                <c:pt idx="18">
                  <c:v>38.82</c:v>
                </c:pt>
                <c:pt idx="19">
                  <c:v>40.01</c:v>
                </c:pt>
                <c:pt idx="20">
                  <c:v>41.18</c:v>
                </c:pt>
                <c:pt idx="21">
                  <c:v>42.2</c:v>
                </c:pt>
                <c:pt idx="22">
                  <c:v>43.41</c:v>
                </c:pt>
                <c:pt idx="23">
                  <c:v>43.96</c:v>
                </c:pt>
                <c:pt idx="24">
                  <c:v>45.07</c:v>
                </c:pt>
                <c:pt idx="25">
                  <c:v>46.02</c:v>
                </c:pt>
                <c:pt idx="26">
                  <c:v>46.64</c:v>
                </c:pt>
                <c:pt idx="27">
                  <c:v>47.53</c:v>
                </c:pt>
                <c:pt idx="28">
                  <c:v>48.71</c:v>
                </c:pt>
                <c:pt idx="29">
                  <c:v>49.5</c:v>
                </c:pt>
                <c:pt idx="30">
                  <c:v>50.38</c:v>
                </c:pt>
                <c:pt idx="31">
                  <c:v>51.18</c:v>
                </c:pt>
                <c:pt idx="32">
                  <c:v>52.7</c:v>
                </c:pt>
                <c:pt idx="33">
                  <c:v>54.15</c:v>
                </c:pt>
                <c:pt idx="34">
                  <c:v>55.42</c:v>
                </c:pt>
                <c:pt idx="35">
                  <c:v>56.42</c:v>
                </c:pt>
                <c:pt idx="36">
                  <c:v>57.46</c:v>
                </c:pt>
                <c:pt idx="37">
                  <c:v>58.48</c:v>
                </c:pt>
                <c:pt idx="38">
                  <c:v>59.72</c:v>
                </c:pt>
                <c:pt idx="39">
                  <c:v>60.68</c:v>
                </c:pt>
                <c:pt idx="40">
                  <c:v>62.15</c:v>
                </c:pt>
                <c:pt idx="41">
                  <c:v>63.3</c:v>
                </c:pt>
                <c:pt idx="42">
                  <c:v>64.33</c:v>
                </c:pt>
                <c:pt idx="43">
                  <c:v>65.349999999999994</c:v>
                </c:pt>
                <c:pt idx="44">
                  <c:v>66.31</c:v>
                </c:pt>
                <c:pt idx="45">
                  <c:v>67.34</c:v>
                </c:pt>
                <c:pt idx="46">
                  <c:v>68.42</c:v>
                </c:pt>
                <c:pt idx="47">
                  <c:v>69.930000000000007</c:v>
                </c:pt>
                <c:pt idx="48">
                  <c:v>71.27</c:v>
                </c:pt>
                <c:pt idx="49">
                  <c:v>72.010000000000005</c:v>
                </c:pt>
                <c:pt idx="50">
                  <c:v>72.67</c:v>
                </c:pt>
                <c:pt idx="51">
                  <c:v>73.819999999999993</c:v>
                </c:pt>
                <c:pt idx="52">
                  <c:v>74.42</c:v>
                </c:pt>
                <c:pt idx="53">
                  <c:v>75.36</c:v>
                </c:pt>
                <c:pt idx="54">
                  <c:v>75.73</c:v>
                </c:pt>
                <c:pt idx="55">
                  <c:v>76.2</c:v>
                </c:pt>
                <c:pt idx="56">
                  <c:v>76.900000000000006</c:v>
                </c:pt>
                <c:pt idx="57">
                  <c:v>77.78</c:v>
                </c:pt>
                <c:pt idx="58">
                  <c:v>78.489999999999995</c:v>
                </c:pt>
                <c:pt idx="59">
                  <c:v>78.91</c:v>
                </c:pt>
                <c:pt idx="60">
                  <c:v>79.53</c:v>
                </c:pt>
                <c:pt idx="61">
                  <c:v>80.06</c:v>
                </c:pt>
                <c:pt idx="62">
                  <c:v>80.510000000000005</c:v>
                </c:pt>
                <c:pt idx="63">
                  <c:v>81.3</c:v>
                </c:pt>
                <c:pt idx="64">
                  <c:v>81.89</c:v>
                </c:pt>
                <c:pt idx="65">
                  <c:v>82.47</c:v>
                </c:pt>
                <c:pt idx="66">
                  <c:v>82.89</c:v>
                </c:pt>
                <c:pt idx="67">
                  <c:v>83.62</c:v>
                </c:pt>
                <c:pt idx="68">
                  <c:v>84.33</c:v>
                </c:pt>
                <c:pt idx="69">
                  <c:v>85.31</c:v>
                </c:pt>
                <c:pt idx="70">
                  <c:v>86.22</c:v>
                </c:pt>
                <c:pt idx="71">
                  <c:v>86.96</c:v>
                </c:pt>
                <c:pt idx="72">
                  <c:v>87.71</c:v>
                </c:pt>
                <c:pt idx="73">
                  <c:v>88.16</c:v>
                </c:pt>
                <c:pt idx="74">
                  <c:v>88.49</c:v>
                </c:pt>
                <c:pt idx="75">
                  <c:v>89.22</c:v>
                </c:pt>
                <c:pt idx="76">
                  <c:v>90.21</c:v>
                </c:pt>
                <c:pt idx="77">
                  <c:v>91.07</c:v>
                </c:pt>
                <c:pt idx="78">
                  <c:v>91.94</c:v>
                </c:pt>
                <c:pt idx="79">
                  <c:v>92.67</c:v>
                </c:pt>
                <c:pt idx="80">
                  <c:v>93.23</c:v>
                </c:pt>
                <c:pt idx="81">
                  <c:v>94.38</c:v>
                </c:pt>
                <c:pt idx="82">
                  <c:v>95.53</c:v>
                </c:pt>
                <c:pt idx="83">
                  <c:v>96.41</c:v>
                </c:pt>
                <c:pt idx="84">
                  <c:v>97.11</c:v>
                </c:pt>
                <c:pt idx="85">
                  <c:v>98.31</c:v>
                </c:pt>
                <c:pt idx="86">
                  <c:v>99.21</c:v>
                </c:pt>
                <c:pt idx="87">
                  <c:v>100.18</c:v>
                </c:pt>
                <c:pt idx="88">
                  <c:v>100.65</c:v>
                </c:pt>
                <c:pt idx="89">
                  <c:v>101.64</c:v>
                </c:pt>
                <c:pt idx="90">
                  <c:v>102.57</c:v>
                </c:pt>
                <c:pt idx="91">
                  <c:v>103.56</c:v>
                </c:pt>
                <c:pt idx="92">
                  <c:v>104.84</c:v>
                </c:pt>
                <c:pt idx="93">
                  <c:v>105.4</c:v>
                </c:pt>
                <c:pt idx="94">
                  <c:v>106.51</c:v>
                </c:pt>
                <c:pt idx="95">
                  <c:v>107.38</c:v>
                </c:pt>
                <c:pt idx="96">
                  <c:v>107.86</c:v>
                </c:pt>
                <c:pt idx="97">
                  <c:v>108.67</c:v>
                </c:pt>
                <c:pt idx="98">
                  <c:v>109.68</c:v>
                </c:pt>
                <c:pt idx="99">
                  <c:v>110.64</c:v>
                </c:pt>
                <c:pt idx="100">
                  <c:v>111.31</c:v>
                </c:pt>
                <c:pt idx="101">
                  <c:v>112.01</c:v>
                </c:pt>
                <c:pt idx="102">
                  <c:v>113.38</c:v>
                </c:pt>
                <c:pt idx="103">
                  <c:v>114.46</c:v>
                </c:pt>
                <c:pt idx="104">
                  <c:v>115.74</c:v>
                </c:pt>
                <c:pt idx="105">
                  <c:v>116.45</c:v>
                </c:pt>
              </c:numCache>
            </c:numRef>
          </c:yVal>
          <c:smooth val="0"/>
          <c:extLst>
            <c:ext xmlns:c16="http://schemas.microsoft.com/office/drawing/2014/chart" uri="{C3380CC4-5D6E-409C-BE32-E72D297353CC}">
              <c16:uniqueId val="{00000010-3E98-499B-9F0C-AF5D03BD163D}"/>
            </c:ext>
          </c:extLst>
        </c:ser>
        <c:ser>
          <c:idx val="17"/>
          <c:order val="17"/>
          <c:tx>
            <c:strRef>
              <c:f>Cumuls!$T$1</c:f>
              <c:strCache>
                <c:ptCount val="1"/>
                <c:pt idx="0">
                  <c:v>NAMARY</c:v>
                </c:pt>
              </c:strCache>
            </c:strRef>
          </c:tx>
          <c:spPr>
            <a:ln w="19050" cap="rnd" cmpd="sng" algn="ctr">
              <a:solidFill>
                <a:schemeClr val="accent6">
                  <a:lumMod val="80000"/>
                  <a:lumOff val="20000"/>
                </a:schemeClr>
              </a:solidFill>
              <a:prstDash val="solid"/>
              <a:round/>
            </a:ln>
            <a:effectLst/>
          </c:spPr>
          <c:marker>
            <c:symbol val="dash"/>
            <c:size val="5"/>
            <c:spPr>
              <a:solidFill>
                <a:schemeClr val="accent6">
                  <a:lumMod val="80000"/>
                  <a:lumOff val="20000"/>
                </a:schemeClr>
              </a:solidFill>
              <a:ln w="6350" cap="flat" cmpd="sng" algn="ctr">
                <a:solidFill>
                  <a:schemeClr val="accent6">
                    <a:lumMod val="80000"/>
                    <a:lumOff val="2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Cumuls!$T$2:$T$107</c:f>
              <c:numCache>
                <c:formatCode>General</c:formatCode>
                <c:ptCount val="106"/>
                <c:pt idx="22">
                  <c:v>42.66</c:v>
                </c:pt>
                <c:pt idx="23">
                  <c:v>43.48</c:v>
                </c:pt>
                <c:pt idx="24">
                  <c:v>44.44</c:v>
                </c:pt>
                <c:pt idx="25">
                  <c:v>45.41</c:v>
                </c:pt>
                <c:pt idx="26">
                  <c:v>46.38</c:v>
                </c:pt>
                <c:pt idx="27">
                  <c:v>47.65</c:v>
                </c:pt>
                <c:pt idx="28">
                  <c:v>49.14</c:v>
                </c:pt>
                <c:pt idx="29">
                  <c:v>50.56</c:v>
                </c:pt>
                <c:pt idx="30">
                  <c:v>51.28</c:v>
                </c:pt>
                <c:pt idx="31">
                  <c:v>52.78</c:v>
                </c:pt>
                <c:pt idx="32">
                  <c:v>54.24</c:v>
                </c:pt>
                <c:pt idx="33">
                  <c:v>55.37</c:v>
                </c:pt>
                <c:pt idx="34">
                  <c:v>56.85</c:v>
                </c:pt>
                <c:pt idx="35">
                  <c:v>58.15</c:v>
                </c:pt>
                <c:pt idx="36">
                  <c:v>59.62</c:v>
                </c:pt>
                <c:pt idx="37">
                  <c:v>61.28</c:v>
                </c:pt>
                <c:pt idx="38">
                  <c:v>62.74</c:v>
                </c:pt>
                <c:pt idx="39">
                  <c:v>64.27</c:v>
                </c:pt>
                <c:pt idx="41">
                  <c:v>66.760000000000005</c:v>
                </c:pt>
                <c:pt idx="45">
                  <c:v>70.3</c:v>
                </c:pt>
                <c:pt idx="46">
                  <c:v>70.97</c:v>
                </c:pt>
                <c:pt idx="47">
                  <c:v>71.3</c:v>
                </c:pt>
                <c:pt idx="52">
                  <c:v>76.47</c:v>
                </c:pt>
                <c:pt idx="54">
                  <c:v>77.37</c:v>
                </c:pt>
                <c:pt idx="55">
                  <c:v>77.760000000000005</c:v>
                </c:pt>
                <c:pt idx="56">
                  <c:v>78.16</c:v>
                </c:pt>
                <c:pt idx="57">
                  <c:v>78.67</c:v>
                </c:pt>
                <c:pt idx="58">
                  <c:v>79.12</c:v>
                </c:pt>
                <c:pt idx="59">
                  <c:v>79.27</c:v>
                </c:pt>
                <c:pt idx="74">
                  <c:v>90.49</c:v>
                </c:pt>
                <c:pt idx="75">
                  <c:v>90.59</c:v>
                </c:pt>
                <c:pt idx="76">
                  <c:v>90.78</c:v>
                </c:pt>
                <c:pt idx="77">
                  <c:v>91.25</c:v>
                </c:pt>
                <c:pt idx="78">
                  <c:v>91.77</c:v>
                </c:pt>
                <c:pt idx="79">
                  <c:v>92.04</c:v>
                </c:pt>
                <c:pt idx="80">
                  <c:v>92.5</c:v>
                </c:pt>
                <c:pt idx="81">
                  <c:v>92.86</c:v>
                </c:pt>
                <c:pt idx="82">
                  <c:v>93.27</c:v>
                </c:pt>
                <c:pt idx="83">
                  <c:v>93.7</c:v>
                </c:pt>
                <c:pt idx="84">
                  <c:v>93.96</c:v>
                </c:pt>
                <c:pt idx="85">
                  <c:v>94.22</c:v>
                </c:pt>
                <c:pt idx="86">
                  <c:v>94.45</c:v>
                </c:pt>
              </c:numCache>
            </c:numRef>
          </c:yVal>
          <c:smooth val="0"/>
          <c:extLst>
            <c:ext xmlns:c16="http://schemas.microsoft.com/office/drawing/2014/chart" uri="{C3380CC4-5D6E-409C-BE32-E72D297353CC}">
              <c16:uniqueId val="{00000011-3E98-499B-9F0C-AF5D03BD163D}"/>
            </c:ext>
          </c:extLst>
        </c:ser>
        <c:ser>
          <c:idx val="18"/>
          <c:order val="18"/>
          <c:tx>
            <c:strRef>
              <c:f>Cumuls!$U$1</c:f>
              <c:strCache>
                <c:ptCount val="1"/>
                <c:pt idx="0">
                  <c:v>N'DIOUM</c:v>
                </c:pt>
              </c:strCache>
            </c:strRef>
          </c:tx>
          <c:spPr>
            <a:ln w="19050" cap="rnd" cmpd="sng" algn="ctr">
              <a:solidFill>
                <a:schemeClr val="accent1">
                  <a:lumMod val="80000"/>
                </a:schemeClr>
              </a:solidFill>
              <a:prstDash val="solid"/>
              <a:round/>
            </a:ln>
            <a:effectLst/>
          </c:spPr>
          <c:marker>
            <c:symbol val="diamond"/>
            <c:size val="5"/>
            <c:spPr>
              <a:solidFill>
                <a:schemeClr val="accent1">
                  <a:lumMod val="80000"/>
                </a:schemeClr>
              </a:solidFill>
              <a:ln w="6350" cap="flat" cmpd="sng" algn="ctr">
                <a:solidFill>
                  <a:schemeClr val="accent1">
                    <a:lumMod val="8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Cumuls!$U$2:$U$107</c:f>
              <c:numCache>
                <c:formatCode>General</c:formatCode>
                <c:ptCount val="106"/>
                <c:pt idx="45">
                  <c:v>69.540000000000006</c:v>
                </c:pt>
                <c:pt idx="46">
                  <c:v>71.45</c:v>
                </c:pt>
                <c:pt idx="47">
                  <c:v>72.38</c:v>
                </c:pt>
                <c:pt idx="52">
                  <c:v>78.25</c:v>
                </c:pt>
                <c:pt idx="53">
                  <c:v>78.84</c:v>
                </c:pt>
                <c:pt idx="54">
                  <c:v>79.19</c:v>
                </c:pt>
                <c:pt idx="55">
                  <c:v>80.3</c:v>
                </c:pt>
                <c:pt idx="56">
                  <c:v>81.430000000000007</c:v>
                </c:pt>
                <c:pt idx="57">
                  <c:v>82.9</c:v>
                </c:pt>
                <c:pt idx="58">
                  <c:v>84.17</c:v>
                </c:pt>
                <c:pt idx="59">
                  <c:v>84.63</c:v>
                </c:pt>
                <c:pt idx="64">
                  <c:v>88.84</c:v>
                </c:pt>
                <c:pt idx="66">
                  <c:v>89.74</c:v>
                </c:pt>
                <c:pt idx="70">
                  <c:v>93.52</c:v>
                </c:pt>
                <c:pt idx="74">
                  <c:v>96.01</c:v>
                </c:pt>
                <c:pt idx="75">
                  <c:v>96.31</c:v>
                </c:pt>
                <c:pt idx="76">
                  <c:v>96.87</c:v>
                </c:pt>
                <c:pt idx="77">
                  <c:v>98.26</c:v>
                </c:pt>
                <c:pt idx="78">
                  <c:v>99.78</c:v>
                </c:pt>
                <c:pt idx="79">
                  <c:v>100.59</c:v>
                </c:pt>
                <c:pt idx="80">
                  <c:v>101.93</c:v>
                </c:pt>
                <c:pt idx="81">
                  <c:v>103.01</c:v>
                </c:pt>
                <c:pt idx="82">
                  <c:v>104.26</c:v>
                </c:pt>
                <c:pt idx="83">
                  <c:v>105.52</c:v>
                </c:pt>
                <c:pt idx="84">
                  <c:v>106.3</c:v>
                </c:pt>
                <c:pt idx="85">
                  <c:v>107.06</c:v>
                </c:pt>
                <c:pt idx="86">
                  <c:v>107.95</c:v>
                </c:pt>
                <c:pt idx="89">
                  <c:v>110.9</c:v>
                </c:pt>
                <c:pt idx="90">
                  <c:v>112.05</c:v>
                </c:pt>
                <c:pt idx="91">
                  <c:v>113.21</c:v>
                </c:pt>
                <c:pt idx="92">
                  <c:v>115.15</c:v>
                </c:pt>
                <c:pt idx="93">
                  <c:v>116.18</c:v>
                </c:pt>
                <c:pt idx="94">
                  <c:v>117.95</c:v>
                </c:pt>
              </c:numCache>
            </c:numRef>
          </c:yVal>
          <c:smooth val="0"/>
          <c:extLst>
            <c:ext xmlns:c16="http://schemas.microsoft.com/office/drawing/2014/chart" uri="{C3380CC4-5D6E-409C-BE32-E72D297353CC}">
              <c16:uniqueId val="{00000012-3E98-499B-9F0C-AF5D03BD163D}"/>
            </c:ext>
          </c:extLst>
        </c:ser>
        <c:ser>
          <c:idx val="19"/>
          <c:order val="19"/>
          <c:tx>
            <c:strRef>
              <c:f>Cumuls!$V$1</c:f>
              <c:strCache>
                <c:ptCount val="1"/>
                <c:pt idx="0">
                  <c:v>PODOR</c:v>
                </c:pt>
              </c:strCache>
            </c:strRef>
          </c:tx>
          <c:spPr>
            <a:ln w="19050" cap="rnd" cmpd="sng" algn="ctr">
              <a:solidFill>
                <a:schemeClr val="accent2">
                  <a:lumMod val="80000"/>
                </a:schemeClr>
              </a:solidFill>
              <a:prstDash val="solid"/>
              <a:round/>
            </a:ln>
            <a:effectLst/>
          </c:spPr>
          <c:marker>
            <c:symbol val="square"/>
            <c:size val="5"/>
            <c:spPr>
              <a:solidFill>
                <a:schemeClr val="accent2">
                  <a:lumMod val="80000"/>
                </a:schemeClr>
              </a:solidFill>
              <a:ln w="6350" cap="flat" cmpd="sng" algn="ctr">
                <a:solidFill>
                  <a:schemeClr val="accent2">
                    <a:lumMod val="8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Cumuls!$V$2:$V$107</c:f>
              <c:numCache>
                <c:formatCode>General</c:formatCode>
                <c:ptCount val="106"/>
                <c:pt idx="0">
                  <c:v>21.08</c:v>
                </c:pt>
                <c:pt idx="1">
                  <c:v>21.85</c:v>
                </c:pt>
                <c:pt idx="2">
                  <c:v>22.67</c:v>
                </c:pt>
                <c:pt idx="3">
                  <c:v>23.71</c:v>
                </c:pt>
                <c:pt idx="4">
                  <c:v>24.68</c:v>
                </c:pt>
                <c:pt idx="5">
                  <c:v>25.3</c:v>
                </c:pt>
                <c:pt idx="6">
                  <c:v>25.95</c:v>
                </c:pt>
                <c:pt idx="7">
                  <c:v>26.83</c:v>
                </c:pt>
                <c:pt idx="8">
                  <c:v>27.9</c:v>
                </c:pt>
                <c:pt idx="9">
                  <c:v>29.78</c:v>
                </c:pt>
                <c:pt idx="10">
                  <c:v>30.9</c:v>
                </c:pt>
                <c:pt idx="11">
                  <c:v>32.24</c:v>
                </c:pt>
                <c:pt idx="12">
                  <c:v>33.090000000000003</c:v>
                </c:pt>
                <c:pt idx="13">
                  <c:v>33.79</c:v>
                </c:pt>
                <c:pt idx="14">
                  <c:v>34.840000000000003</c:v>
                </c:pt>
                <c:pt idx="15">
                  <c:v>37.130000000000003</c:v>
                </c:pt>
                <c:pt idx="16">
                  <c:v>37.909999999999997</c:v>
                </c:pt>
                <c:pt idx="17">
                  <c:v>39.21</c:v>
                </c:pt>
                <c:pt idx="18">
                  <c:v>40.42</c:v>
                </c:pt>
                <c:pt idx="19">
                  <c:v>41.39</c:v>
                </c:pt>
                <c:pt idx="20">
                  <c:v>43.07</c:v>
                </c:pt>
                <c:pt idx="21">
                  <c:v>44.18</c:v>
                </c:pt>
                <c:pt idx="22">
                  <c:v>44.98</c:v>
                </c:pt>
                <c:pt idx="23">
                  <c:v>45.94</c:v>
                </c:pt>
                <c:pt idx="24">
                  <c:v>46.26</c:v>
                </c:pt>
                <c:pt idx="25">
                  <c:v>47.8</c:v>
                </c:pt>
                <c:pt idx="26">
                  <c:v>49.13</c:v>
                </c:pt>
                <c:pt idx="27">
                  <c:v>50.28</c:v>
                </c:pt>
                <c:pt idx="28">
                  <c:v>51.44</c:v>
                </c:pt>
                <c:pt idx="29">
                  <c:v>52.82</c:v>
                </c:pt>
                <c:pt idx="30">
                  <c:v>53.48</c:v>
                </c:pt>
                <c:pt idx="31">
                  <c:v>54.65</c:v>
                </c:pt>
                <c:pt idx="32">
                  <c:v>55.83</c:v>
                </c:pt>
                <c:pt idx="33">
                  <c:v>57.18</c:v>
                </c:pt>
                <c:pt idx="34">
                  <c:v>58.46</c:v>
                </c:pt>
                <c:pt idx="35">
                  <c:v>59.64</c:v>
                </c:pt>
                <c:pt idx="36">
                  <c:v>60.33</c:v>
                </c:pt>
                <c:pt idx="37">
                  <c:v>63.14</c:v>
                </c:pt>
                <c:pt idx="38">
                  <c:v>64.3</c:v>
                </c:pt>
                <c:pt idx="39">
                  <c:v>65.27</c:v>
                </c:pt>
                <c:pt idx="40">
                  <c:v>66.61</c:v>
                </c:pt>
                <c:pt idx="41">
                  <c:v>67.39</c:v>
                </c:pt>
                <c:pt idx="42">
                  <c:v>68.48</c:v>
                </c:pt>
                <c:pt idx="43">
                  <c:v>69.59</c:v>
                </c:pt>
                <c:pt idx="44">
                  <c:v>70.010000000000005</c:v>
                </c:pt>
                <c:pt idx="45">
                  <c:v>71.16</c:v>
                </c:pt>
                <c:pt idx="46">
                  <c:v>72.42</c:v>
                </c:pt>
                <c:pt idx="47">
                  <c:v>73.63</c:v>
                </c:pt>
                <c:pt idx="48">
                  <c:v>74.48</c:v>
                </c:pt>
                <c:pt idx="49">
                  <c:v>75.430000000000007</c:v>
                </c:pt>
                <c:pt idx="50">
                  <c:v>76.180000000000007</c:v>
                </c:pt>
                <c:pt idx="51">
                  <c:v>77.709999999999994</c:v>
                </c:pt>
                <c:pt idx="52">
                  <c:v>78.61</c:v>
                </c:pt>
                <c:pt idx="53">
                  <c:v>79.08</c:v>
                </c:pt>
                <c:pt idx="54">
                  <c:v>79.459999999999994</c:v>
                </c:pt>
                <c:pt idx="55">
                  <c:v>79.989999999999995</c:v>
                </c:pt>
                <c:pt idx="56">
                  <c:v>80.510000000000005</c:v>
                </c:pt>
                <c:pt idx="57">
                  <c:v>81.28</c:v>
                </c:pt>
                <c:pt idx="58">
                  <c:v>82.19</c:v>
                </c:pt>
                <c:pt idx="59">
                  <c:v>82.65</c:v>
                </c:pt>
                <c:pt idx="60">
                  <c:v>83.71</c:v>
                </c:pt>
                <c:pt idx="61">
                  <c:v>84.51</c:v>
                </c:pt>
                <c:pt idx="62">
                  <c:v>85.28</c:v>
                </c:pt>
                <c:pt idx="63">
                  <c:v>85.76</c:v>
                </c:pt>
                <c:pt idx="64">
                  <c:v>86.35</c:v>
                </c:pt>
                <c:pt idx="65">
                  <c:v>86.58</c:v>
                </c:pt>
                <c:pt idx="66">
                  <c:v>86.8</c:v>
                </c:pt>
                <c:pt idx="67">
                  <c:v>87.28</c:v>
                </c:pt>
                <c:pt idx="68">
                  <c:v>88.15</c:v>
                </c:pt>
                <c:pt idx="69">
                  <c:v>88.85</c:v>
                </c:pt>
                <c:pt idx="70">
                  <c:v>89.94</c:v>
                </c:pt>
                <c:pt idx="71">
                  <c:v>91.15</c:v>
                </c:pt>
                <c:pt idx="72">
                  <c:v>91.6</c:v>
                </c:pt>
                <c:pt idx="73">
                  <c:v>92.07</c:v>
                </c:pt>
                <c:pt idx="74">
                  <c:v>92.57</c:v>
                </c:pt>
                <c:pt idx="75">
                  <c:v>93.59</c:v>
                </c:pt>
                <c:pt idx="76">
                  <c:v>94.12</c:v>
                </c:pt>
                <c:pt idx="77">
                  <c:v>95.12</c:v>
                </c:pt>
                <c:pt idx="78">
                  <c:v>95.67</c:v>
                </c:pt>
                <c:pt idx="79">
                  <c:v>96.47</c:v>
                </c:pt>
                <c:pt idx="80">
                  <c:v>97.39</c:v>
                </c:pt>
                <c:pt idx="81">
                  <c:v>98.25</c:v>
                </c:pt>
                <c:pt idx="82">
                  <c:v>98.93</c:v>
                </c:pt>
                <c:pt idx="83">
                  <c:v>100.19</c:v>
                </c:pt>
                <c:pt idx="84">
                  <c:v>100.6</c:v>
                </c:pt>
                <c:pt idx="85">
                  <c:v>101.63</c:v>
                </c:pt>
                <c:pt idx="86">
                  <c:v>101.93</c:v>
                </c:pt>
                <c:pt idx="87">
                  <c:v>103.17</c:v>
                </c:pt>
                <c:pt idx="88">
                  <c:v>104.31</c:v>
                </c:pt>
                <c:pt idx="89">
                  <c:v>105.04</c:v>
                </c:pt>
                <c:pt idx="90">
                  <c:v>105.84</c:v>
                </c:pt>
                <c:pt idx="91">
                  <c:v>107.04</c:v>
                </c:pt>
                <c:pt idx="92">
                  <c:v>108.45</c:v>
                </c:pt>
                <c:pt idx="93">
                  <c:v>109.22</c:v>
                </c:pt>
                <c:pt idx="94">
                  <c:v>110.19</c:v>
                </c:pt>
                <c:pt idx="95">
                  <c:v>111</c:v>
                </c:pt>
                <c:pt idx="96">
                  <c:v>111.72</c:v>
                </c:pt>
                <c:pt idx="97">
                  <c:v>112.73</c:v>
                </c:pt>
                <c:pt idx="98">
                  <c:v>113.52</c:v>
                </c:pt>
                <c:pt idx="99">
                  <c:v>114.03</c:v>
                </c:pt>
                <c:pt idx="100">
                  <c:v>114.77</c:v>
                </c:pt>
                <c:pt idx="101">
                  <c:v>115.28</c:v>
                </c:pt>
                <c:pt idx="102">
                  <c:v>116.37</c:v>
                </c:pt>
                <c:pt idx="103">
                  <c:v>117.03</c:v>
                </c:pt>
                <c:pt idx="104">
                  <c:v>117.84</c:v>
                </c:pt>
                <c:pt idx="105">
                  <c:v>119.2</c:v>
                </c:pt>
              </c:numCache>
            </c:numRef>
          </c:yVal>
          <c:smooth val="0"/>
          <c:extLst>
            <c:ext xmlns:c16="http://schemas.microsoft.com/office/drawing/2014/chart" uri="{C3380CC4-5D6E-409C-BE32-E72D297353CC}">
              <c16:uniqueId val="{00000013-3E98-499B-9F0C-AF5D03BD163D}"/>
            </c:ext>
          </c:extLst>
        </c:ser>
        <c:ser>
          <c:idx val="20"/>
          <c:order val="20"/>
          <c:tx>
            <c:strRef>
              <c:f>Cumuls!$W$1</c:f>
              <c:strCache>
                <c:ptCount val="1"/>
                <c:pt idx="0">
                  <c:v>RANEROU</c:v>
                </c:pt>
              </c:strCache>
            </c:strRef>
          </c:tx>
          <c:spPr>
            <a:ln w="19050" cap="rnd" cmpd="sng" algn="ctr">
              <a:solidFill>
                <a:schemeClr val="accent3">
                  <a:lumMod val="80000"/>
                </a:schemeClr>
              </a:solidFill>
              <a:prstDash val="solid"/>
              <a:round/>
            </a:ln>
            <a:effectLst/>
          </c:spPr>
          <c:marker>
            <c:symbol val="triangle"/>
            <c:size val="5"/>
            <c:spPr>
              <a:solidFill>
                <a:schemeClr val="accent3">
                  <a:lumMod val="80000"/>
                </a:schemeClr>
              </a:solidFill>
              <a:ln w="6350" cap="flat" cmpd="sng" algn="ctr">
                <a:solidFill>
                  <a:schemeClr val="accent3">
                    <a:lumMod val="8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Cumuls!$W$2:$W$107</c:f>
              <c:numCache>
                <c:formatCode>General</c:formatCode>
                <c:ptCount val="106"/>
                <c:pt idx="45">
                  <c:v>70.72</c:v>
                </c:pt>
                <c:pt idx="46">
                  <c:v>71.58</c:v>
                </c:pt>
                <c:pt idx="47">
                  <c:v>73.37</c:v>
                </c:pt>
                <c:pt idx="48">
                  <c:v>75.05</c:v>
                </c:pt>
                <c:pt idx="49">
                  <c:v>76.52</c:v>
                </c:pt>
                <c:pt idx="50">
                  <c:v>77.209999999999994</c:v>
                </c:pt>
                <c:pt idx="51">
                  <c:v>78.95</c:v>
                </c:pt>
                <c:pt idx="52">
                  <c:v>79.61</c:v>
                </c:pt>
                <c:pt idx="53">
                  <c:v>80.31</c:v>
                </c:pt>
                <c:pt idx="54">
                  <c:v>80.569999999999993</c:v>
                </c:pt>
                <c:pt idx="55">
                  <c:v>80.72</c:v>
                </c:pt>
                <c:pt idx="56">
                  <c:v>81.14</c:v>
                </c:pt>
                <c:pt idx="57">
                  <c:v>82.46</c:v>
                </c:pt>
                <c:pt idx="58">
                  <c:v>83.09</c:v>
                </c:pt>
                <c:pt idx="59">
                  <c:v>84.02</c:v>
                </c:pt>
                <c:pt idx="60">
                  <c:v>84.6</c:v>
                </c:pt>
                <c:pt idx="61">
                  <c:v>85.44</c:v>
                </c:pt>
                <c:pt idx="62">
                  <c:v>86.3</c:v>
                </c:pt>
                <c:pt idx="63">
                  <c:v>86.88</c:v>
                </c:pt>
                <c:pt idx="64">
                  <c:v>87.72</c:v>
                </c:pt>
                <c:pt idx="65">
                  <c:v>88.58</c:v>
                </c:pt>
                <c:pt idx="66">
                  <c:v>89.06</c:v>
                </c:pt>
                <c:pt idx="67">
                  <c:v>89.59</c:v>
                </c:pt>
                <c:pt idx="69">
                  <c:v>91.1</c:v>
                </c:pt>
                <c:pt idx="70">
                  <c:v>92.06</c:v>
                </c:pt>
                <c:pt idx="71">
                  <c:v>93.15</c:v>
                </c:pt>
                <c:pt idx="73">
                  <c:v>94.7</c:v>
                </c:pt>
                <c:pt idx="74">
                  <c:v>95.49</c:v>
                </c:pt>
                <c:pt idx="75">
                  <c:v>96.04</c:v>
                </c:pt>
                <c:pt idx="76">
                  <c:v>97.07</c:v>
                </c:pt>
                <c:pt idx="77">
                  <c:v>97.93</c:v>
                </c:pt>
                <c:pt idx="78">
                  <c:v>98.75</c:v>
                </c:pt>
                <c:pt idx="79">
                  <c:v>99.53</c:v>
                </c:pt>
                <c:pt idx="80">
                  <c:v>100.29</c:v>
                </c:pt>
                <c:pt idx="81">
                  <c:v>100.97</c:v>
                </c:pt>
                <c:pt idx="82">
                  <c:v>101.92</c:v>
                </c:pt>
                <c:pt idx="83">
                  <c:v>102.62</c:v>
                </c:pt>
                <c:pt idx="84">
                  <c:v>103.07</c:v>
                </c:pt>
                <c:pt idx="85">
                  <c:v>104.2</c:v>
                </c:pt>
                <c:pt idx="86">
                  <c:v>105.01</c:v>
                </c:pt>
                <c:pt idx="87">
                  <c:v>105.45</c:v>
                </c:pt>
                <c:pt idx="88">
                  <c:v>106.63</c:v>
                </c:pt>
                <c:pt idx="89">
                  <c:v>107.29</c:v>
                </c:pt>
                <c:pt idx="90">
                  <c:v>108.3</c:v>
                </c:pt>
                <c:pt idx="91">
                  <c:v>109.77</c:v>
                </c:pt>
                <c:pt idx="92">
                  <c:v>111.24</c:v>
                </c:pt>
                <c:pt idx="93">
                  <c:v>112.76</c:v>
                </c:pt>
                <c:pt idx="94">
                  <c:v>113.62</c:v>
                </c:pt>
                <c:pt idx="95">
                  <c:v>114.44</c:v>
                </c:pt>
                <c:pt idx="96">
                  <c:v>115.18</c:v>
                </c:pt>
                <c:pt idx="97">
                  <c:v>116.03</c:v>
                </c:pt>
                <c:pt idx="98">
                  <c:v>116.84</c:v>
                </c:pt>
              </c:numCache>
            </c:numRef>
          </c:yVal>
          <c:smooth val="0"/>
          <c:extLst>
            <c:ext xmlns:c16="http://schemas.microsoft.com/office/drawing/2014/chart" uri="{C3380CC4-5D6E-409C-BE32-E72D297353CC}">
              <c16:uniqueId val="{00000014-3E98-499B-9F0C-AF5D03BD163D}"/>
            </c:ext>
          </c:extLst>
        </c:ser>
        <c:ser>
          <c:idx val="21"/>
          <c:order val="21"/>
          <c:tx>
            <c:strRef>
              <c:f>Cumuls!$X$1</c:f>
              <c:strCache>
                <c:ptCount val="1"/>
                <c:pt idx="0">
                  <c:v>RICHARD TOLL</c:v>
                </c:pt>
              </c:strCache>
            </c:strRef>
          </c:tx>
          <c:spPr>
            <a:ln w="19050" cap="rnd" cmpd="sng" algn="ctr">
              <a:solidFill>
                <a:schemeClr val="accent4">
                  <a:lumMod val="80000"/>
                </a:schemeClr>
              </a:solidFill>
              <a:prstDash val="solid"/>
              <a:round/>
            </a:ln>
            <a:effectLst/>
          </c:spPr>
          <c:marker>
            <c:symbol val="x"/>
            <c:size val="5"/>
            <c:spPr>
              <a:noFill/>
              <a:ln w="6350" cap="flat" cmpd="sng" algn="ctr">
                <a:solidFill>
                  <a:schemeClr val="accent4">
                    <a:lumMod val="8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Cumuls!$X$2:$X$107</c:f>
              <c:numCache>
                <c:formatCode>General</c:formatCode>
                <c:ptCount val="106"/>
                <c:pt idx="44">
                  <c:v>70.98</c:v>
                </c:pt>
                <c:pt idx="45">
                  <c:v>72.37</c:v>
                </c:pt>
                <c:pt idx="46">
                  <c:v>73.790000000000006</c:v>
                </c:pt>
                <c:pt idx="47">
                  <c:v>75.37</c:v>
                </c:pt>
                <c:pt idx="48">
                  <c:v>76.8</c:v>
                </c:pt>
                <c:pt idx="49">
                  <c:v>78.44</c:v>
                </c:pt>
                <c:pt idx="50">
                  <c:v>79.11</c:v>
                </c:pt>
                <c:pt idx="51">
                  <c:v>80.540000000000006</c:v>
                </c:pt>
                <c:pt idx="52">
                  <c:v>81.099999999999994</c:v>
                </c:pt>
                <c:pt idx="53">
                  <c:v>81.819999999999993</c:v>
                </c:pt>
                <c:pt idx="54">
                  <c:v>82.1</c:v>
                </c:pt>
                <c:pt idx="55">
                  <c:v>82.94</c:v>
                </c:pt>
                <c:pt idx="56">
                  <c:v>83.82</c:v>
                </c:pt>
                <c:pt idx="57">
                  <c:v>84.68</c:v>
                </c:pt>
                <c:pt idx="58">
                  <c:v>86.51</c:v>
                </c:pt>
                <c:pt idx="59">
                  <c:v>86.93</c:v>
                </c:pt>
                <c:pt idx="60">
                  <c:v>88.41</c:v>
                </c:pt>
                <c:pt idx="61">
                  <c:v>89.89</c:v>
                </c:pt>
                <c:pt idx="62">
                  <c:v>91.09</c:v>
                </c:pt>
                <c:pt idx="63">
                  <c:v>92.28</c:v>
                </c:pt>
                <c:pt idx="64">
                  <c:v>92.96</c:v>
                </c:pt>
                <c:pt idx="65">
                  <c:v>93.11</c:v>
                </c:pt>
                <c:pt idx="66">
                  <c:v>93.62</c:v>
                </c:pt>
                <c:pt idx="67">
                  <c:v>94.42</c:v>
                </c:pt>
                <c:pt idx="68">
                  <c:v>95.35</c:v>
                </c:pt>
                <c:pt idx="69">
                  <c:v>96.37</c:v>
                </c:pt>
                <c:pt idx="72">
                  <c:v>99.47</c:v>
                </c:pt>
                <c:pt idx="73">
                  <c:v>99.95</c:v>
                </c:pt>
                <c:pt idx="74">
                  <c:v>100.47</c:v>
                </c:pt>
                <c:pt idx="75">
                  <c:v>101.59</c:v>
                </c:pt>
                <c:pt idx="76">
                  <c:v>101.83</c:v>
                </c:pt>
                <c:pt idx="80">
                  <c:v>105.68</c:v>
                </c:pt>
                <c:pt idx="81">
                  <c:v>106.89</c:v>
                </c:pt>
                <c:pt idx="82">
                  <c:v>108.03</c:v>
                </c:pt>
                <c:pt idx="83">
                  <c:v>109.61</c:v>
                </c:pt>
                <c:pt idx="84">
                  <c:v>110.42</c:v>
                </c:pt>
                <c:pt idx="85">
                  <c:v>111.42</c:v>
                </c:pt>
                <c:pt idx="86">
                  <c:v>112.45</c:v>
                </c:pt>
                <c:pt idx="90">
                  <c:v>116.11</c:v>
                </c:pt>
                <c:pt idx="91">
                  <c:v>117.57</c:v>
                </c:pt>
              </c:numCache>
            </c:numRef>
          </c:yVal>
          <c:smooth val="0"/>
          <c:extLst>
            <c:ext xmlns:c16="http://schemas.microsoft.com/office/drawing/2014/chart" uri="{C3380CC4-5D6E-409C-BE32-E72D297353CC}">
              <c16:uniqueId val="{00000015-3E98-499B-9F0C-AF5D03BD163D}"/>
            </c:ext>
          </c:extLst>
        </c:ser>
        <c:ser>
          <c:idx val="22"/>
          <c:order val="22"/>
          <c:tx>
            <c:strRef>
              <c:f>Cumuls!$Y$1</c:f>
              <c:strCache>
                <c:ptCount val="1"/>
                <c:pt idx="0">
                  <c:v>SADIO</c:v>
                </c:pt>
              </c:strCache>
            </c:strRef>
          </c:tx>
          <c:spPr>
            <a:ln w="19050" cap="rnd" cmpd="sng" algn="ctr">
              <a:solidFill>
                <a:schemeClr val="accent5">
                  <a:lumMod val="80000"/>
                </a:schemeClr>
              </a:solidFill>
              <a:prstDash val="solid"/>
              <a:round/>
            </a:ln>
            <a:effectLst/>
          </c:spPr>
          <c:marker>
            <c:symbol val="star"/>
            <c:size val="5"/>
            <c:spPr>
              <a:noFill/>
              <a:ln w="6350" cap="flat" cmpd="sng" algn="ctr">
                <a:solidFill>
                  <a:schemeClr val="accent5">
                    <a:lumMod val="8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Cumuls!$Y$2:$Y$107</c:f>
              <c:numCache>
                <c:formatCode>General</c:formatCode>
                <c:ptCount val="106"/>
                <c:pt idx="31">
                  <c:v>56.77</c:v>
                </c:pt>
                <c:pt idx="32">
                  <c:v>58.13</c:v>
                </c:pt>
                <c:pt idx="33">
                  <c:v>59.46</c:v>
                </c:pt>
                <c:pt idx="34">
                  <c:v>60.76</c:v>
                </c:pt>
                <c:pt idx="35">
                  <c:v>61.91</c:v>
                </c:pt>
                <c:pt idx="36">
                  <c:v>63.32</c:v>
                </c:pt>
                <c:pt idx="37">
                  <c:v>64.89</c:v>
                </c:pt>
                <c:pt idx="38">
                  <c:v>66.08</c:v>
                </c:pt>
                <c:pt idx="39">
                  <c:v>67.459999999999994</c:v>
                </c:pt>
                <c:pt idx="40">
                  <c:v>68.849999999999994</c:v>
                </c:pt>
                <c:pt idx="41">
                  <c:v>69.05</c:v>
                </c:pt>
                <c:pt idx="45">
                  <c:v>73.03</c:v>
                </c:pt>
                <c:pt idx="47">
                  <c:v>75.150000000000006</c:v>
                </c:pt>
                <c:pt idx="48">
                  <c:v>76.209999999999994</c:v>
                </c:pt>
                <c:pt idx="49">
                  <c:v>77.430000000000007</c:v>
                </c:pt>
                <c:pt idx="50">
                  <c:v>77.959999999999994</c:v>
                </c:pt>
                <c:pt idx="51">
                  <c:v>79.59</c:v>
                </c:pt>
                <c:pt idx="52">
                  <c:v>80.06</c:v>
                </c:pt>
                <c:pt idx="53">
                  <c:v>80.84</c:v>
                </c:pt>
                <c:pt idx="54">
                  <c:v>81.69</c:v>
                </c:pt>
                <c:pt idx="55">
                  <c:v>82.3</c:v>
                </c:pt>
                <c:pt idx="56">
                  <c:v>83.37</c:v>
                </c:pt>
                <c:pt idx="57">
                  <c:v>84.24</c:v>
                </c:pt>
                <c:pt idx="58">
                  <c:v>85.05</c:v>
                </c:pt>
                <c:pt idx="59">
                  <c:v>85.64</c:v>
                </c:pt>
                <c:pt idx="60">
                  <c:v>86.8</c:v>
                </c:pt>
                <c:pt idx="61">
                  <c:v>87.72</c:v>
                </c:pt>
                <c:pt idx="62">
                  <c:v>88.55</c:v>
                </c:pt>
                <c:pt idx="63">
                  <c:v>89.61</c:v>
                </c:pt>
                <c:pt idx="64">
                  <c:v>90.38</c:v>
                </c:pt>
                <c:pt idx="65">
                  <c:v>90.9</c:v>
                </c:pt>
                <c:pt idx="66">
                  <c:v>91.75</c:v>
                </c:pt>
                <c:pt idx="67">
                  <c:v>92.54</c:v>
                </c:pt>
                <c:pt idx="68">
                  <c:v>93.31</c:v>
                </c:pt>
                <c:pt idx="69">
                  <c:v>94.37</c:v>
                </c:pt>
                <c:pt idx="72">
                  <c:v>96.97</c:v>
                </c:pt>
                <c:pt idx="73">
                  <c:v>97.62</c:v>
                </c:pt>
                <c:pt idx="74">
                  <c:v>98.35</c:v>
                </c:pt>
                <c:pt idx="75">
                  <c:v>99.11</c:v>
                </c:pt>
                <c:pt idx="76">
                  <c:v>99.88</c:v>
                </c:pt>
                <c:pt idx="77">
                  <c:v>100.9</c:v>
                </c:pt>
                <c:pt idx="78">
                  <c:v>101.77</c:v>
                </c:pt>
                <c:pt idx="79">
                  <c:v>102.53</c:v>
                </c:pt>
                <c:pt idx="80">
                  <c:v>103.33</c:v>
                </c:pt>
                <c:pt idx="81">
                  <c:v>104.37</c:v>
                </c:pt>
                <c:pt idx="82">
                  <c:v>105.35</c:v>
                </c:pt>
                <c:pt idx="83">
                  <c:v>106.29</c:v>
                </c:pt>
                <c:pt idx="84">
                  <c:v>106.83</c:v>
                </c:pt>
                <c:pt idx="85">
                  <c:v>107.72</c:v>
                </c:pt>
                <c:pt idx="86">
                  <c:v>108.36</c:v>
                </c:pt>
              </c:numCache>
            </c:numRef>
          </c:yVal>
          <c:smooth val="0"/>
          <c:extLst>
            <c:ext xmlns:c16="http://schemas.microsoft.com/office/drawing/2014/chart" uri="{C3380CC4-5D6E-409C-BE32-E72D297353CC}">
              <c16:uniqueId val="{00000016-3E98-499B-9F0C-AF5D03BD163D}"/>
            </c:ext>
          </c:extLst>
        </c:ser>
        <c:ser>
          <c:idx val="23"/>
          <c:order val="23"/>
          <c:tx>
            <c:strRef>
              <c:f>Cumuls!$Z$1</c:f>
              <c:strCache>
                <c:ptCount val="1"/>
                <c:pt idx="0">
                  <c:v>SAGATA-LINGUERE</c:v>
                </c:pt>
              </c:strCache>
            </c:strRef>
          </c:tx>
          <c:spPr>
            <a:ln w="19050" cap="rnd" cmpd="sng" algn="ctr">
              <a:solidFill>
                <a:schemeClr val="accent6">
                  <a:lumMod val="80000"/>
                </a:schemeClr>
              </a:solidFill>
              <a:prstDash val="solid"/>
              <a:round/>
            </a:ln>
            <a:effectLst/>
          </c:spPr>
          <c:marker>
            <c:symbol val="circle"/>
            <c:size val="5"/>
            <c:spPr>
              <a:solidFill>
                <a:schemeClr val="accent6">
                  <a:lumMod val="80000"/>
                </a:schemeClr>
              </a:solidFill>
              <a:ln w="6350" cap="flat" cmpd="sng" algn="ctr">
                <a:solidFill>
                  <a:schemeClr val="accent6">
                    <a:lumMod val="8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Cumuls!$Z$2:$Z$107</c:f>
              <c:numCache>
                <c:formatCode>General</c:formatCode>
                <c:ptCount val="106"/>
                <c:pt idx="15">
                  <c:v>38.83</c:v>
                </c:pt>
                <c:pt idx="16">
                  <c:v>39.69</c:v>
                </c:pt>
                <c:pt idx="18">
                  <c:v>42.24</c:v>
                </c:pt>
                <c:pt idx="19">
                  <c:v>43.04</c:v>
                </c:pt>
                <c:pt idx="20">
                  <c:v>43.98</c:v>
                </c:pt>
                <c:pt idx="21">
                  <c:v>45.32</c:v>
                </c:pt>
                <c:pt idx="22">
                  <c:v>46.71</c:v>
                </c:pt>
                <c:pt idx="23">
                  <c:v>47.61</c:v>
                </c:pt>
                <c:pt idx="24">
                  <c:v>48.62</c:v>
                </c:pt>
                <c:pt idx="25">
                  <c:v>49.69</c:v>
                </c:pt>
                <c:pt idx="26">
                  <c:v>51.12</c:v>
                </c:pt>
                <c:pt idx="27">
                  <c:v>52.5</c:v>
                </c:pt>
                <c:pt idx="28">
                  <c:v>52.6</c:v>
                </c:pt>
                <c:pt idx="29">
                  <c:v>53.69</c:v>
                </c:pt>
                <c:pt idx="30">
                  <c:v>54.7</c:v>
                </c:pt>
                <c:pt idx="31">
                  <c:v>56.32</c:v>
                </c:pt>
                <c:pt idx="32">
                  <c:v>57.96</c:v>
                </c:pt>
                <c:pt idx="33">
                  <c:v>59.63</c:v>
                </c:pt>
                <c:pt idx="34">
                  <c:v>60.75</c:v>
                </c:pt>
                <c:pt idx="35">
                  <c:v>62.3</c:v>
                </c:pt>
                <c:pt idx="36">
                  <c:v>63.33</c:v>
                </c:pt>
                <c:pt idx="37">
                  <c:v>64.78</c:v>
                </c:pt>
                <c:pt idx="38">
                  <c:v>65.69</c:v>
                </c:pt>
                <c:pt idx="39">
                  <c:v>66.91</c:v>
                </c:pt>
                <c:pt idx="40">
                  <c:v>68.39</c:v>
                </c:pt>
                <c:pt idx="43">
                  <c:v>71.58</c:v>
                </c:pt>
                <c:pt idx="44">
                  <c:v>72.459999999999994</c:v>
                </c:pt>
                <c:pt idx="45">
                  <c:v>73.489999999999995</c:v>
                </c:pt>
                <c:pt idx="46">
                  <c:v>74.52</c:v>
                </c:pt>
                <c:pt idx="47">
                  <c:v>75.430000000000007</c:v>
                </c:pt>
                <c:pt idx="48">
                  <c:v>76.47</c:v>
                </c:pt>
                <c:pt idx="49">
                  <c:v>77.650000000000006</c:v>
                </c:pt>
                <c:pt idx="62">
                  <c:v>89.01</c:v>
                </c:pt>
                <c:pt idx="63">
                  <c:v>89.58</c:v>
                </c:pt>
                <c:pt idx="64">
                  <c:v>90.14</c:v>
                </c:pt>
                <c:pt idx="65">
                  <c:v>90.23</c:v>
                </c:pt>
                <c:pt idx="81">
                  <c:v>103.69</c:v>
                </c:pt>
              </c:numCache>
            </c:numRef>
          </c:yVal>
          <c:smooth val="0"/>
          <c:extLst>
            <c:ext xmlns:c16="http://schemas.microsoft.com/office/drawing/2014/chart" uri="{C3380CC4-5D6E-409C-BE32-E72D297353CC}">
              <c16:uniqueId val="{00000017-3E98-499B-9F0C-AF5D03BD163D}"/>
            </c:ext>
          </c:extLst>
        </c:ser>
        <c:ser>
          <c:idx val="24"/>
          <c:order val="24"/>
          <c:tx>
            <c:strRef>
              <c:f>Cumuls!$AA$1</c:f>
              <c:strCache>
                <c:ptCount val="1"/>
                <c:pt idx="0">
                  <c:v>SAGATA-LOUGA</c:v>
                </c:pt>
              </c:strCache>
            </c:strRef>
          </c:tx>
          <c:spPr>
            <a:ln w="19050" cap="rnd" cmpd="sng" algn="ctr">
              <a:solidFill>
                <a:schemeClr val="accent1">
                  <a:lumMod val="60000"/>
                  <a:lumOff val="40000"/>
                </a:schemeClr>
              </a:solidFill>
              <a:prstDash val="solid"/>
              <a:round/>
            </a:ln>
            <a:effectLst/>
          </c:spPr>
          <c:marker>
            <c:symbol val="plus"/>
            <c:size val="5"/>
            <c:spPr>
              <a:noFill/>
              <a:ln w="6350" cap="flat" cmpd="sng" algn="ctr">
                <a:solidFill>
                  <a:schemeClr val="accent1">
                    <a:lumMod val="60000"/>
                    <a:lumOff val="4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Cumuls!$AA$2:$AA$107</c:f>
              <c:numCache>
                <c:formatCode>General</c:formatCode>
                <c:ptCount val="106"/>
                <c:pt idx="29">
                  <c:v>56.65</c:v>
                </c:pt>
                <c:pt idx="30">
                  <c:v>57.86</c:v>
                </c:pt>
                <c:pt idx="31">
                  <c:v>58.77</c:v>
                </c:pt>
                <c:pt idx="32">
                  <c:v>59.92</c:v>
                </c:pt>
                <c:pt idx="33">
                  <c:v>61.8</c:v>
                </c:pt>
                <c:pt idx="34">
                  <c:v>63.73</c:v>
                </c:pt>
                <c:pt idx="35">
                  <c:v>65.12</c:v>
                </c:pt>
                <c:pt idx="36">
                  <c:v>66.36</c:v>
                </c:pt>
                <c:pt idx="37">
                  <c:v>68.03</c:v>
                </c:pt>
                <c:pt idx="38">
                  <c:v>69.14</c:v>
                </c:pt>
                <c:pt idx="39">
                  <c:v>70.180000000000007</c:v>
                </c:pt>
                <c:pt idx="40">
                  <c:v>71.33</c:v>
                </c:pt>
                <c:pt idx="41">
                  <c:v>72.319999999999993</c:v>
                </c:pt>
                <c:pt idx="46">
                  <c:v>77.739999999999995</c:v>
                </c:pt>
                <c:pt idx="47">
                  <c:v>78.540000000000006</c:v>
                </c:pt>
                <c:pt idx="49">
                  <c:v>80.64</c:v>
                </c:pt>
                <c:pt idx="50">
                  <c:v>81.16</c:v>
                </c:pt>
                <c:pt idx="51">
                  <c:v>83.17</c:v>
                </c:pt>
                <c:pt idx="52">
                  <c:v>83.86</c:v>
                </c:pt>
                <c:pt idx="53">
                  <c:v>84.4</c:v>
                </c:pt>
                <c:pt idx="54">
                  <c:v>85.02</c:v>
                </c:pt>
                <c:pt idx="55">
                  <c:v>85.61</c:v>
                </c:pt>
                <c:pt idx="56">
                  <c:v>85.65</c:v>
                </c:pt>
                <c:pt idx="57">
                  <c:v>85.88</c:v>
                </c:pt>
                <c:pt idx="59">
                  <c:v>87.14</c:v>
                </c:pt>
                <c:pt idx="60">
                  <c:v>88.19</c:v>
                </c:pt>
                <c:pt idx="61">
                  <c:v>88.91</c:v>
                </c:pt>
                <c:pt idx="62">
                  <c:v>89.88</c:v>
                </c:pt>
                <c:pt idx="72">
                  <c:v>97.51</c:v>
                </c:pt>
                <c:pt idx="73">
                  <c:v>98.26</c:v>
                </c:pt>
                <c:pt idx="74">
                  <c:v>98.82</c:v>
                </c:pt>
                <c:pt idx="75">
                  <c:v>99.59</c:v>
                </c:pt>
                <c:pt idx="76">
                  <c:v>100.66</c:v>
                </c:pt>
                <c:pt idx="77">
                  <c:v>101.28</c:v>
                </c:pt>
                <c:pt idx="78">
                  <c:v>101.86</c:v>
                </c:pt>
                <c:pt idx="79">
                  <c:v>102.73</c:v>
                </c:pt>
                <c:pt idx="80">
                  <c:v>103.45</c:v>
                </c:pt>
                <c:pt idx="81">
                  <c:v>104.54</c:v>
                </c:pt>
                <c:pt idx="82">
                  <c:v>105.24</c:v>
                </c:pt>
              </c:numCache>
            </c:numRef>
          </c:yVal>
          <c:smooth val="0"/>
          <c:extLst>
            <c:ext xmlns:c16="http://schemas.microsoft.com/office/drawing/2014/chart" uri="{C3380CC4-5D6E-409C-BE32-E72D297353CC}">
              <c16:uniqueId val="{00000018-3E98-499B-9F0C-AF5D03BD163D}"/>
            </c:ext>
          </c:extLst>
        </c:ser>
        <c:ser>
          <c:idx val="25"/>
          <c:order val="25"/>
          <c:tx>
            <c:strRef>
              <c:f>Cumuls!$AB$1</c:f>
              <c:strCache>
                <c:ptCount val="1"/>
                <c:pt idx="0">
                  <c:v>SALDE</c:v>
                </c:pt>
              </c:strCache>
            </c:strRef>
          </c:tx>
          <c:spPr>
            <a:ln w="19050" cap="rnd" cmpd="sng" algn="ctr">
              <a:solidFill>
                <a:schemeClr val="accent2">
                  <a:lumMod val="60000"/>
                  <a:lumOff val="40000"/>
                </a:schemeClr>
              </a:solidFill>
              <a:prstDash val="solid"/>
              <a:round/>
            </a:ln>
            <a:effectLst/>
          </c:spPr>
          <c:marker>
            <c:symbol val="dot"/>
            <c:size val="5"/>
            <c:spPr>
              <a:solidFill>
                <a:schemeClr val="accent2">
                  <a:lumMod val="60000"/>
                  <a:lumOff val="40000"/>
                </a:schemeClr>
              </a:solidFill>
              <a:ln w="6350" cap="flat" cmpd="sng" algn="ctr">
                <a:solidFill>
                  <a:schemeClr val="accent2">
                    <a:lumMod val="60000"/>
                    <a:lumOff val="4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Cumuls!$AB$2:$AB$107</c:f>
              <c:numCache>
                <c:formatCode>General</c:formatCode>
                <c:ptCount val="106"/>
                <c:pt idx="43">
                  <c:v>74.290000000000006</c:v>
                </c:pt>
                <c:pt idx="44">
                  <c:v>75.3</c:v>
                </c:pt>
                <c:pt idx="45">
                  <c:v>76.64</c:v>
                </c:pt>
                <c:pt idx="46">
                  <c:v>77.52</c:v>
                </c:pt>
                <c:pt idx="47">
                  <c:v>79.290000000000006</c:v>
                </c:pt>
                <c:pt idx="48">
                  <c:v>80.42</c:v>
                </c:pt>
                <c:pt idx="49">
                  <c:v>81.67</c:v>
                </c:pt>
                <c:pt idx="50">
                  <c:v>82.7</c:v>
                </c:pt>
                <c:pt idx="51">
                  <c:v>84.46</c:v>
                </c:pt>
                <c:pt idx="52">
                  <c:v>85.75</c:v>
                </c:pt>
                <c:pt idx="53">
                  <c:v>86.28</c:v>
                </c:pt>
                <c:pt idx="54">
                  <c:v>86.58</c:v>
                </c:pt>
                <c:pt idx="55">
                  <c:v>87.2</c:v>
                </c:pt>
                <c:pt idx="56">
                  <c:v>88.32</c:v>
                </c:pt>
                <c:pt idx="57">
                  <c:v>89.52</c:v>
                </c:pt>
                <c:pt idx="58">
                  <c:v>90.64</c:v>
                </c:pt>
                <c:pt idx="59">
                  <c:v>91.15</c:v>
                </c:pt>
                <c:pt idx="60">
                  <c:v>91.79</c:v>
                </c:pt>
                <c:pt idx="61">
                  <c:v>92.36</c:v>
                </c:pt>
                <c:pt idx="62">
                  <c:v>93.4</c:v>
                </c:pt>
                <c:pt idx="63">
                  <c:v>94.23</c:v>
                </c:pt>
                <c:pt idx="64">
                  <c:v>95</c:v>
                </c:pt>
                <c:pt idx="65">
                  <c:v>95.53</c:v>
                </c:pt>
                <c:pt idx="66">
                  <c:v>96.25</c:v>
                </c:pt>
                <c:pt idx="67">
                  <c:v>97.07</c:v>
                </c:pt>
                <c:pt idx="68">
                  <c:v>97.99</c:v>
                </c:pt>
                <c:pt idx="69">
                  <c:v>98.69</c:v>
                </c:pt>
                <c:pt idx="70">
                  <c:v>99.73</c:v>
                </c:pt>
                <c:pt idx="71">
                  <c:v>100.82</c:v>
                </c:pt>
                <c:pt idx="72">
                  <c:v>101.48</c:v>
                </c:pt>
                <c:pt idx="73">
                  <c:v>101.64</c:v>
                </c:pt>
                <c:pt idx="74">
                  <c:v>102.09</c:v>
                </c:pt>
                <c:pt idx="75">
                  <c:v>102.83</c:v>
                </c:pt>
                <c:pt idx="76">
                  <c:v>103.44</c:v>
                </c:pt>
                <c:pt idx="77">
                  <c:v>104.26</c:v>
                </c:pt>
                <c:pt idx="78">
                  <c:v>105</c:v>
                </c:pt>
                <c:pt idx="79">
                  <c:v>105.74</c:v>
                </c:pt>
                <c:pt idx="80">
                  <c:v>106.11</c:v>
                </c:pt>
              </c:numCache>
            </c:numRef>
          </c:yVal>
          <c:smooth val="0"/>
          <c:extLst>
            <c:ext xmlns:c16="http://schemas.microsoft.com/office/drawing/2014/chart" uri="{C3380CC4-5D6E-409C-BE32-E72D297353CC}">
              <c16:uniqueId val="{00000019-3E98-499B-9F0C-AF5D03BD163D}"/>
            </c:ext>
          </c:extLst>
        </c:ser>
        <c:ser>
          <c:idx val="26"/>
          <c:order val="26"/>
          <c:tx>
            <c:strRef>
              <c:f>Cumuls!$AC$1</c:f>
              <c:strCache>
                <c:ptCount val="1"/>
                <c:pt idx="0">
                  <c:v>SEMME</c:v>
                </c:pt>
              </c:strCache>
            </c:strRef>
          </c:tx>
          <c:spPr>
            <a:ln w="19050" cap="rnd" cmpd="sng" algn="ctr">
              <a:solidFill>
                <a:schemeClr val="accent3">
                  <a:lumMod val="60000"/>
                  <a:lumOff val="40000"/>
                </a:schemeClr>
              </a:solidFill>
              <a:prstDash val="solid"/>
              <a:round/>
            </a:ln>
            <a:effectLst/>
          </c:spPr>
          <c:marker>
            <c:symbol val="dash"/>
            <c:size val="5"/>
            <c:spPr>
              <a:solidFill>
                <a:schemeClr val="accent3">
                  <a:lumMod val="60000"/>
                  <a:lumOff val="40000"/>
                </a:schemeClr>
              </a:solidFill>
              <a:ln w="6350" cap="flat" cmpd="sng" algn="ctr">
                <a:solidFill>
                  <a:schemeClr val="accent3">
                    <a:lumMod val="60000"/>
                    <a:lumOff val="4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Cumuls!$AC$2:$AC$107</c:f>
              <c:numCache>
                <c:formatCode>General</c:formatCode>
                <c:ptCount val="106"/>
                <c:pt idx="43">
                  <c:v>75.150000000000006</c:v>
                </c:pt>
                <c:pt idx="44">
                  <c:v>76.34</c:v>
                </c:pt>
                <c:pt idx="45">
                  <c:v>77.430000000000007</c:v>
                </c:pt>
                <c:pt idx="46">
                  <c:v>78.290000000000006</c:v>
                </c:pt>
                <c:pt idx="47">
                  <c:v>79.650000000000006</c:v>
                </c:pt>
                <c:pt idx="48">
                  <c:v>80.97</c:v>
                </c:pt>
                <c:pt idx="49">
                  <c:v>82.19</c:v>
                </c:pt>
                <c:pt idx="50">
                  <c:v>83.08</c:v>
                </c:pt>
                <c:pt idx="51">
                  <c:v>84.3</c:v>
                </c:pt>
                <c:pt idx="52">
                  <c:v>84.97</c:v>
                </c:pt>
                <c:pt idx="53">
                  <c:v>85.64</c:v>
                </c:pt>
                <c:pt idx="54">
                  <c:v>86.54</c:v>
                </c:pt>
                <c:pt idx="55">
                  <c:v>87.13</c:v>
                </c:pt>
                <c:pt idx="56">
                  <c:v>87.92</c:v>
                </c:pt>
                <c:pt idx="57">
                  <c:v>89.05</c:v>
                </c:pt>
                <c:pt idx="58">
                  <c:v>89.78</c:v>
                </c:pt>
                <c:pt idx="59">
                  <c:v>90.53</c:v>
                </c:pt>
                <c:pt idx="60">
                  <c:v>91.5</c:v>
                </c:pt>
                <c:pt idx="61">
                  <c:v>92.11</c:v>
                </c:pt>
                <c:pt idx="62">
                  <c:v>92.73</c:v>
                </c:pt>
                <c:pt idx="63">
                  <c:v>93.57</c:v>
                </c:pt>
                <c:pt idx="64">
                  <c:v>94.37</c:v>
                </c:pt>
                <c:pt idx="65">
                  <c:v>95.35</c:v>
                </c:pt>
                <c:pt idx="66">
                  <c:v>96.16</c:v>
                </c:pt>
                <c:pt idx="67">
                  <c:v>96.74</c:v>
                </c:pt>
                <c:pt idx="68">
                  <c:v>97.47</c:v>
                </c:pt>
                <c:pt idx="69">
                  <c:v>98.41</c:v>
                </c:pt>
                <c:pt idx="70">
                  <c:v>99.85</c:v>
                </c:pt>
                <c:pt idx="71">
                  <c:v>101.02</c:v>
                </c:pt>
                <c:pt idx="72">
                  <c:v>101.87</c:v>
                </c:pt>
                <c:pt idx="73">
                  <c:v>102.4</c:v>
                </c:pt>
                <c:pt idx="74">
                  <c:v>102.93</c:v>
                </c:pt>
                <c:pt idx="75">
                  <c:v>104.04</c:v>
                </c:pt>
                <c:pt idx="76">
                  <c:v>105</c:v>
                </c:pt>
                <c:pt idx="77">
                  <c:v>106.04</c:v>
                </c:pt>
                <c:pt idx="78">
                  <c:v>106.85</c:v>
                </c:pt>
                <c:pt idx="79">
                  <c:v>107.66</c:v>
                </c:pt>
                <c:pt idx="80">
                  <c:v>108.34</c:v>
                </c:pt>
                <c:pt idx="82">
                  <c:v>110.88</c:v>
                </c:pt>
                <c:pt idx="83">
                  <c:v>111.68</c:v>
                </c:pt>
                <c:pt idx="84">
                  <c:v>112.38</c:v>
                </c:pt>
                <c:pt idx="85">
                  <c:v>113.51</c:v>
                </c:pt>
                <c:pt idx="86">
                  <c:v>114.18</c:v>
                </c:pt>
              </c:numCache>
            </c:numRef>
          </c:yVal>
          <c:smooth val="0"/>
          <c:extLst>
            <c:ext xmlns:c16="http://schemas.microsoft.com/office/drawing/2014/chart" uri="{C3380CC4-5D6E-409C-BE32-E72D297353CC}">
              <c16:uniqueId val="{0000001A-3E98-499B-9F0C-AF5D03BD163D}"/>
            </c:ext>
          </c:extLst>
        </c:ser>
        <c:ser>
          <c:idx val="27"/>
          <c:order val="27"/>
          <c:tx>
            <c:strRef>
              <c:f>Cumuls!$AD$1</c:f>
              <c:strCache>
                <c:ptCount val="1"/>
                <c:pt idx="0">
                  <c:v>THIEL</c:v>
                </c:pt>
              </c:strCache>
            </c:strRef>
          </c:tx>
          <c:spPr>
            <a:ln w="19050" cap="rnd" cmpd="sng" algn="ctr">
              <a:solidFill>
                <a:schemeClr val="accent4">
                  <a:lumMod val="60000"/>
                  <a:lumOff val="40000"/>
                </a:schemeClr>
              </a:solidFill>
              <a:prstDash val="solid"/>
              <a:round/>
            </a:ln>
            <a:effectLst/>
          </c:spPr>
          <c:marker>
            <c:symbol val="diamond"/>
            <c:size val="5"/>
            <c:spPr>
              <a:solidFill>
                <a:schemeClr val="accent4">
                  <a:lumMod val="60000"/>
                  <a:lumOff val="40000"/>
                </a:schemeClr>
              </a:solidFill>
              <a:ln w="6350" cap="flat" cmpd="sng" algn="ctr">
                <a:solidFill>
                  <a:schemeClr val="accent4">
                    <a:lumMod val="60000"/>
                    <a:lumOff val="4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Cumuls!$AD$2:$AD$107</c:f>
              <c:numCache>
                <c:formatCode>General</c:formatCode>
                <c:ptCount val="106"/>
                <c:pt idx="38">
                  <c:v>70.430000000000007</c:v>
                </c:pt>
                <c:pt idx="39">
                  <c:v>71.69</c:v>
                </c:pt>
                <c:pt idx="41">
                  <c:v>73.900000000000006</c:v>
                </c:pt>
                <c:pt idx="42">
                  <c:v>74.64</c:v>
                </c:pt>
                <c:pt idx="43">
                  <c:v>75.48</c:v>
                </c:pt>
                <c:pt idx="44">
                  <c:v>76.28</c:v>
                </c:pt>
                <c:pt idx="45">
                  <c:v>77.31</c:v>
                </c:pt>
                <c:pt idx="46">
                  <c:v>78.28</c:v>
                </c:pt>
                <c:pt idx="47">
                  <c:v>79.44</c:v>
                </c:pt>
                <c:pt idx="48">
                  <c:v>80.67</c:v>
                </c:pt>
                <c:pt idx="49">
                  <c:v>81.790000000000006</c:v>
                </c:pt>
                <c:pt idx="50">
                  <c:v>82.34</c:v>
                </c:pt>
                <c:pt idx="51">
                  <c:v>84.08</c:v>
                </c:pt>
                <c:pt idx="52">
                  <c:v>84.59</c:v>
                </c:pt>
                <c:pt idx="53">
                  <c:v>85.42</c:v>
                </c:pt>
                <c:pt idx="54">
                  <c:v>86.33</c:v>
                </c:pt>
                <c:pt idx="55">
                  <c:v>87.11</c:v>
                </c:pt>
                <c:pt idx="56">
                  <c:v>88.14</c:v>
                </c:pt>
                <c:pt idx="57">
                  <c:v>89.31</c:v>
                </c:pt>
                <c:pt idx="58">
                  <c:v>90.29</c:v>
                </c:pt>
                <c:pt idx="59">
                  <c:v>91.16</c:v>
                </c:pt>
                <c:pt idx="60">
                  <c:v>92</c:v>
                </c:pt>
                <c:pt idx="61">
                  <c:v>92.78</c:v>
                </c:pt>
                <c:pt idx="62">
                  <c:v>93.51</c:v>
                </c:pt>
                <c:pt idx="63">
                  <c:v>94.46</c:v>
                </c:pt>
                <c:pt idx="64">
                  <c:v>95.27</c:v>
                </c:pt>
                <c:pt idx="65">
                  <c:v>95.8</c:v>
                </c:pt>
                <c:pt idx="66">
                  <c:v>96.83</c:v>
                </c:pt>
                <c:pt idx="67">
                  <c:v>97.76</c:v>
                </c:pt>
                <c:pt idx="68">
                  <c:v>98.39</c:v>
                </c:pt>
                <c:pt idx="69">
                  <c:v>99.34</c:v>
                </c:pt>
                <c:pt idx="71">
                  <c:v>101.55</c:v>
                </c:pt>
                <c:pt idx="72">
                  <c:v>102.04</c:v>
                </c:pt>
                <c:pt idx="73">
                  <c:v>102.55</c:v>
                </c:pt>
                <c:pt idx="74">
                  <c:v>103.38</c:v>
                </c:pt>
                <c:pt idx="75">
                  <c:v>104.17</c:v>
                </c:pt>
                <c:pt idx="76">
                  <c:v>105.04</c:v>
                </c:pt>
                <c:pt idx="77">
                  <c:v>106.02</c:v>
                </c:pt>
                <c:pt idx="78">
                  <c:v>106.68</c:v>
                </c:pt>
                <c:pt idx="79">
                  <c:v>107.29</c:v>
                </c:pt>
                <c:pt idx="83">
                  <c:v>111.52</c:v>
                </c:pt>
              </c:numCache>
            </c:numRef>
          </c:yVal>
          <c:smooth val="0"/>
          <c:extLst>
            <c:ext xmlns:c16="http://schemas.microsoft.com/office/drawing/2014/chart" uri="{C3380CC4-5D6E-409C-BE32-E72D297353CC}">
              <c16:uniqueId val="{0000001B-3E98-499B-9F0C-AF5D03BD163D}"/>
            </c:ext>
          </c:extLst>
        </c:ser>
        <c:ser>
          <c:idx val="28"/>
          <c:order val="28"/>
          <c:tx>
            <c:strRef>
              <c:f>Cumuls!$AE$1</c:f>
              <c:strCache>
                <c:ptCount val="1"/>
                <c:pt idx="0">
                  <c:v>THILOGNE</c:v>
                </c:pt>
              </c:strCache>
            </c:strRef>
          </c:tx>
          <c:spPr>
            <a:ln w="19050" cap="rnd" cmpd="sng" algn="ctr">
              <a:solidFill>
                <a:schemeClr val="accent5">
                  <a:lumMod val="60000"/>
                  <a:lumOff val="40000"/>
                </a:schemeClr>
              </a:solidFill>
              <a:prstDash val="solid"/>
              <a:round/>
            </a:ln>
            <a:effectLst/>
          </c:spPr>
          <c:marker>
            <c:symbol val="square"/>
            <c:size val="5"/>
            <c:spPr>
              <a:solidFill>
                <a:schemeClr val="accent5">
                  <a:lumMod val="60000"/>
                  <a:lumOff val="40000"/>
                </a:schemeClr>
              </a:solidFill>
              <a:ln w="6350" cap="flat" cmpd="sng" algn="ctr">
                <a:solidFill>
                  <a:schemeClr val="accent5">
                    <a:lumMod val="60000"/>
                    <a:lumOff val="4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Cumuls!$AE$2:$AE$107</c:f>
              <c:numCache>
                <c:formatCode>General</c:formatCode>
                <c:ptCount val="106"/>
                <c:pt idx="45">
                  <c:v>79.27</c:v>
                </c:pt>
                <c:pt idx="46">
                  <c:v>80.5</c:v>
                </c:pt>
                <c:pt idx="47">
                  <c:v>81.64</c:v>
                </c:pt>
                <c:pt idx="48">
                  <c:v>82.8</c:v>
                </c:pt>
                <c:pt idx="49">
                  <c:v>83.81</c:v>
                </c:pt>
                <c:pt idx="50">
                  <c:v>84.69</c:v>
                </c:pt>
                <c:pt idx="51">
                  <c:v>86.7</c:v>
                </c:pt>
                <c:pt idx="52">
                  <c:v>88.28</c:v>
                </c:pt>
                <c:pt idx="53">
                  <c:v>89.51</c:v>
                </c:pt>
                <c:pt idx="54">
                  <c:v>89.9</c:v>
                </c:pt>
                <c:pt idx="55">
                  <c:v>91.13</c:v>
                </c:pt>
                <c:pt idx="56">
                  <c:v>91.46</c:v>
                </c:pt>
                <c:pt idx="57">
                  <c:v>92.79</c:v>
                </c:pt>
                <c:pt idx="58">
                  <c:v>93.79</c:v>
                </c:pt>
                <c:pt idx="59">
                  <c:v>94.61</c:v>
                </c:pt>
                <c:pt idx="60">
                  <c:v>95.35</c:v>
                </c:pt>
                <c:pt idx="61">
                  <c:v>96.07</c:v>
                </c:pt>
                <c:pt idx="62">
                  <c:v>97.06</c:v>
                </c:pt>
                <c:pt idx="63">
                  <c:v>98.05</c:v>
                </c:pt>
                <c:pt idx="64">
                  <c:v>98.77</c:v>
                </c:pt>
                <c:pt idx="65">
                  <c:v>99.19</c:v>
                </c:pt>
                <c:pt idx="66">
                  <c:v>99.68</c:v>
                </c:pt>
                <c:pt idx="67">
                  <c:v>100.47</c:v>
                </c:pt>
                <c:pt idx="68">
                  <c:v>100.98</c:v>
                </c:pt>
                <c:pt idx="69">
                  <c:v>101.92</c:v>
                </c:pt>
                <c:pt idx="70">
                  <c:v>102.65</c:v>
                </c:pt>
                <c:pt idx="71">
                  <c:v>103.77</c:v>
                </c:pt>
                <c:pt idx="72">
                  <c:v>104.53</c:v>
                </c:pt>
                <c:pt idx="73">
                  <c:v>104.66</c:v>
                </c:pt>
                <c:pt idx="74">
                  <c:v>105.22</c:v>
                </c:pt>
                <c:pt idx="75">
                  <c:v>106.2</c:v>
                </c:pt>
                <c:pt idx="76">
                  <c:v>107.35</c:v>
                </c:pt>
                <c:pt idx="77">
                  <c:v>107.91</c:v>
                </c:pt>
                <c:pt idx="78">
                  <c:v>108.48</c:v>
                </c:pt>
                <c:pt idx="79">
                  <c:v>108.94</c:v>
                </c:pt>
                <c:pt idx="80">
                  <c:v>109.97</c:v>
                </c:pt>
                <c:pt idx="81">
                  <c:v>110.69</c:v>
                </c:pt>
                <c:pt idx="83">
                  <c:v>112.71</c:v>
                </c:pt>
                <c:pt idx="84">
                  <c:v>113.1</c:v>
                </c:pt>
                <c:pt idx="85">
                  <c:v>114.23</c:v>
                </c:pt>
                <c:pt idx="86">
                  <c:v>115.09</c:v>
                </c:pt>
                <c:pt idx="87">
                  <c:v>115.81</c:v>
                </c:pt>
              </c:numCache>
            </c:numRef>
          </c:yVal>
          <c:smooth val="0"/>
          <c:extLst>
            <c:ext xmlns:c16="http://schemas.microsoft.com/office/drawing/2014/chart" uri="{C3380CC4-5D6E-409C-BE32-E72D297353CC}">
              <c16:uniqueId val="{0000001C-3E98-499B-9F0C-AF5D03BD163D}"/>
            </c:ext>
          </c:extLst>
        </c:ser>
        <c:ser>
          <c:idx val="29"/>
          <c:order val="29"/>
          <c:tx>
            <c:strRef>
              <c:f>Cumuls!$AF$1</c:f>
              <c:strCache>
                <c:ptCount val="1"/>
                <c:pt idx="0">
                  <c:v>VELINGARA FERLO</c:v>
                </c:pt>
              </c:strCache>
            </c:strRef>
          </c:tx>
          <c:spPr>
            <a:ln w="19050" cap="rnd" cmpd="sng" algn="ctr">
              <a:solidFill>
                <a:schemeClr val="accent6">
                  <a:lumMod val="60000"/>
                  <a:lumOff val="40000"/>
                </a:schemeClr>
              </a:solidFill>
              <a:prstDash val="solid"/>
              <a:round/>
            </a:ln>
            <a:effectLst/>
          </c:spPr>
          <c:marker>
            <c:symbol val="triangle"/>
            <c:size val="5"/>
            <c:spPr>
              <a:solidFill>
                <a:schemeClr val="accent6">
                  <a:lumMod val="60000"/>
                  <a:lumOff val="40000"/>
                </a:schemeClr>
              </a:solidFill>
              <a:ln w="6350" cap="flat" cmpd="sng" algn="ctr">
                <a:solidFill>
                  <a:schemeClr val="accent6">
                    <a:lumMod val="60000"/>
                    <a:lumOff val="4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Cumuls!$AF$2:$AF$107</c:f>
              <c:numCache>
                <c:formatCode>General</c:formatCode>
                <c:ptCount val="106"/>
                <c:pt idx="26">
                  <c:v>58.07</c:v>
                </c:pt>
                <c:pt idx="27">
                  <c:v>59.45</c:v>
                </c:pt>
                <c:pt idx="28">
                  <c:v>60.78</c:v>
                </c:pt>
                <c:pt idx="38">
                  <c:v>72.650000000000006</c:v>
                </c:pt>
                <c:pt idx="39">
                  <c:v>73.87</c:v>
                </c:pt>
                <c:pt idx="40">
                  <c:v>75.22</c:v>
                </c:pt>
                <c:pt idx="41">
                  <c:v>76.209999999999994</c:v>
                </c:pt>
                <c:pt idx="42">
                  <c:v>77.16</c:v>
                </c:pt>
                <c:pt idx="43">
                  <c:v>78.13</c:v>
                </c:pt>
                <c:pt idx="44">
                  <c:v>78.78</c:v>
                </c:pt>
                <c:pt idx="45">
                  <c:v>79.290000000000006</c:v>
                </c:pt>
                <c:pt idx="46">
                  <c:v>79.56</c:v>
                </c:pt>
                <c:pt idx="47">
                  <c:v>80.099999999999994</c:v>
                </c:pt>
                <c:pt idx="48">
                  <c:v>80.239999999999995</c:v>
                </c:pt>
                <c:pt idx="49">
                  <c:v>81.64</c:v>
                </c:pt>
                <c:pt idx="50">
                  <c:v>81.81</c:v>
                </c:pt>
                <c:pt idx="51">
                  <c:v>84.29</c:v>
                </c:pt>
                <c:pt idx="52">
                  <c:v>85.03</c:v>
                </c:pt>
                <c:pt idx="53">
                  <c:v>85.53</c:v>
                </c:pt>
                <c:pt idx="54">
                  <c:v>86.07</c:v>
                </c:pt>
                <c:pt idx="55">
                  <c:v>86.66</c:v>
                </c:pt>
                <c:pt idx="56">
                  <c:v>87.27</c:v>
                </c:pt>
                <c:pt idx="57">
                  <c:v>88.33</c:v>
                </c:pt>
                <c:pt idx="58">
                  <c:v>89.11</c:v>
                </c:pt>
                <c:pt idx="59">
                  <c:v>90.16</c:v>
                </c:pt>
                <c:pt idx="60">
                  <c:v>91.28</c:v>
                </c:pt>
                <c:pt idx="61">
                  <c:v>91.93</c:v>
                </c:pt>
                <c:pt idx="62">
                  <c:v>92.66</c:v>
                </c:pt>
                <c:pt idx="63">
                  <c:v>93.46</c:v>
                </c:pt>
                <c:pt idx="64">
                  <c:v>93.46</c:v>
                </c:pt>
                <c:pt idx="85">
                  <c:v>111.28</c:v>
                </c:pt>
                <c:pt idx="86">
                  <c:v>111.88</c:v>
                </c:pt>
              </c:numCache>
            </c:numRef>
          </c:yVal>
          <c:smooth val="0"/>
          <c:extLst>
            <c:ext xmlns:c16="http://schemas.microsoft.com/office/drawing/2014/chart" uri="{C3380CC4-5D6E-409C-BE32-E72D297353CC}">
              <c16:uniqueId val="{0000001D-3E98-499B-9F0C-AF5D03BD163D}"/>
            </c:ext>
          </c:extLst>
        </c:ser>
        <c:ser>
          <c:idx val="30"/>
          <c:order val="30"/>
          <c:tx>
            <c:strRef>
              <c:f>Cumuls!$AG$1</c:f>
              <c:strCache>
                <c:ptCount val="1"/>
                <c:pt idx="0">
                  <c:v>YANG-YANG  M'BEULAKE</c:v>
                </c:pt>
              </c:strCache>
            </c:strRef>
          </c:tx>
          <c:spPr>
            <a:ln w="19050" cap="rnd" cmpd="sng" algn="ctr">
              <a:solidFill>
                <a:schemeClr val="accent1">
                  <a:lumMod val="50000"/>
                </a:schemeClr>
              </a:solidFill>
              <a:prstDash val="solid"/>
              <a:round/>
            </a:ln>
            <a:effectLst/>
          </c:spPr>
          <c:marker>
            <c:symbol val="x"/>
            <c:size val="5"/>
            <c:spPr>
              <a:noFill/>
              <a:ln w="6350" cap="flat" cmpd="sng" algn="ctr">
                <a:solidFill>
                  <a:schemeClr val="accent1">
                    <a:lumMod val="5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Cumuls!$AG$2:$AG$107</c:f>
              <c:numCache>
                <c:formatCode>General</c:formatCode>
                <c:ptCount val="106"/>
                <c:pt idx="4">
                  <c:v>35.08</c:v>
                </c:pt>
                <c:pt idx="5">
                  <c:v>36.11</c:v>
                </c:pt>
                <c:pt idx="6">
                  <c:v>37.159999999999997</c:v>
                </c:pt>
                <c:pt idx="7">
                  <c:v>38.29</c:v>
                </c:pt>
                <c:pt idx="8">
                  <c:v>39.56</c:v>
                </c:pt>
                <c:pt idx="9">
                  <c:v>40.909999999999997</c:v>
                </c:pt>
                <c:pt idx="11">
                  <c:v>43</c:v>
                </c:pt>
                <c:pt idx="12">
                  <c:v>44.19</c:v>
                </c:pt>
                <c:pt idx="13">
                  <c:v>44.89</c:v>
                </c:pt>
                <c:pt idx="14">
                  <c:v>45.82</c:v>
                </c:pt>
                <c:pt idx="15">
                  <c:v>47.24</c:v>
                </c:pt>
                <c:pt idx="16">
                  <c:v>48.05</c:v>
                </c:pt>
                <c:pt idx="17">
                  <c:v>49.3</c:v>
                </c:pt>
                <c:pt idx="18">
                  <c:v>50.65</c:v>
                </c:pt>
                <c:pt idx="19">
                  <c:v>51.77</c:v>
                </c:pt>
                <c:pt idx="20">
                  <c:v>53.21</c:v>
                </c:pt>
                <c:pt idx="22">
                  <c:v>55.62</c:v>
                </c:pt>
                <c:pt idx="23">
                  <c:v>56</c:v>
                </c:pt>
                <c:pt idx="24">
                  <c:v>56.74</c:v>
                </c:pt>
                <c:pt idx="25">
                  <c:v>57.68</c:v>
                </c:pt>
                <c:pt idx="26">
                  <c:v>58.63</c:v>
                </c:pt>
                <c:pt idx="27">
                  <c:v>60.81</c:v>
                </c:pt>
                <c:pt idx="28">
                  <c:v>62.45</c:v>
                </c:pt>
                <c:pt idx="29">
                  <c:v>63.23</c:v>
                </c:pt>
                <c:pt idx="30">
                  <c:v>64.150000000000006</c:v>
                </c:pt>
                <c:pt idx="31">
                  <c:v>65.37</c:v>
                </c:pt>
                <c:pt idx="32">
                  <c:v>66.59</c:v>
                </c:pt>
                <c:pt idx="33">
                  <c:v>67.53</c:v>
                </c:pt>
                <c:pt idx="34">
                  <c:v>68.61</c:v>
                </c:pt>
                <c:pt idx="35">
                  <c:v>70.3</c:v>
                </c:pt>
                <c:pt idx="36">
                  <c:v>71.89</c:v>
                </c:pt>
                <c:pt idx="37">
                  <c:v>73.42</c:v>
                </c:pt>
                <c:pt idx="39">
                  <c:v>76.069999999999993</c:v>
                </c:pt>
                <c:pt idx="41">
                  <c:v>78.25</c:v>
                </c:pt>
                <c:pt idx="43">
                  <c:v>80.44</c:v>
                </c:pt>
                <c:pt idx="44">
                  <c:v>81.180000000000007</c:v>
                </c:pt>
                <c:pt idx="45">
                  <c:v>82.31</c:v>
                </c:pt>
                <c:pt idx="46">
                  <c:v>83.32</c:v>
                </c:pt>
                <c:pt idx="47">
                  <c:v>84.04</c:v>
                </c:pt>
                <c:pt idx="48">
                  <c:v>84.98</c:v>
                </c:pt>
                <c:pt idx="49">
                  <c:v>85.81</c:v>
                </c:pt>
                <c:pt idx="50">
                  <c:v>86.41</c:v>
                </c:pt>
                <c:pt idx="51">
                  <c:v>88.14</c:v>
                </c:pt>
                <c:pt idx="52">
                  <c:v>88.64</c:v>
                </c:pt>
                <c:pt idx="53">
                  <c:v>89.46</c:v>
                </c:pt>
                <c:pt idx="54">
                  <c:v>89.8</c:v>
                </c:pt>
                <c:pt idx="55">
                  <c:v>90.29</c:v>
                </c:pt>
                <c:pt idx="56">
                  <c:v>90.85</c:v>
                </c:pt>
                <c:pt idx="57">
                  <c:v>91.64</c:v>
                </c:pt>
                <c:pt idx="58">
                  <c:v>92.4</c:v>
                </c:pt>
                <c:pt idx="59">
                  <c:v>92.87</c:v>
                </c:pt>
                <c:pt idx="60">
                  <c:v>93.65</c:v>
                </c:pt>
                <c:pt idx="61">
                  <c:v>94.18</c:v>
                </c:pt>
                <c:pt idx="62">
                  <c:v>94.92</c:v>
                </c:pt>
                <c:pt idx="63">
                  <c:v>95.96</c:v>
                </c:pt>
                <c:pt idx="64">
                  <c:v>96.68</c:v>
                </c:pt>
                <c:pt idx="66">
                  <c:v>97.5</c:v>
                </c:pt>
                <c:pt idx="67">
                  <c:v>98</c:v>
                </c:pt>
                <c:pt idx="68">
                  <c:v>98.5</c:v>
                </c:pt>
                <c:pt idx="69">
                  <c:v>99.51</c:v>
                </c:pt>
                <c:pt idx="70">
                  <c:v>99.92</c:v>
                </c:pt>
                <c:pt idx="71">
                  <c:v>101.17</c:v>
                </c:pt>
                <c:pt idx="72">
                  <c:v>101.61</c:v>
                </c:pt>
                <c:pt idx="73">
                  <c:v>101.97</c:v>
                </c:pt>
                <c:pt idx="74">
                  <c:v>102.33</c:v>
                </c:pt>
                <c:pt idx="75">
                  <c:v>103.04</c:v>
                </c:pt>
                <c:pt idx="76">
                  <c:v>103.76</c:v>
                </c:pt>
                <c:pt idx="77">
                  <c:v>104.03</c:v>
                </c:pt>
                <c:pt idx="78">
                  <c:v>104.67</c:v>
                </c:pt>
              </c:numCache>
            </c:numRef>
          </c:yVal>
          <c:smooth val="0"/>
          <c:extLst>
            <c:ext xmlns:c16="http://schemas.microsoft.com/office/drawing/2014/chart" uri="{C3380CC4-5D6E-409C-BE32-E72D297353CC}">
              <c16:uniqueId val="{0000001E-3E98-499B-9F0C-AF5D03BD163D}"/>
            </c:ext>
          </c:extLst>
        </c:ser>
        <c:ser>
          <c:idx val="31"/>
          <c:order val="31"/>
          <c:tx>
            <c:strRef>
              <c:f>Cumuls!$AH$1</c:f>
              <c:strCache>
                <c:ptCount val="1"/>
                <c:pt idx="0">
                  <c:v>SAGATA-DIOLOF</c:v>
                </c:pt>
              </c:strCache>
            </c:strRef>
          </c:tx>
          <c:spPr>
            <a:ln w="19050" cap="rnd" cmpd="sng" algn="ctr">
              <a:solidFill>
                <a:schemeClr val="accent2">
                  <a:lumMod val="50000"/>
                </a:schemeClr>
              </a:solidFill>
              <a:prstDash val="solid"/>
              <a:round/>
            </a:ln>
            <a:effectLst/>
          </c:spPr>
          <c:marker>
            <c:symbol val="star"/>
            <c:size val="5"/>
            <c:spPr>
              <a:noFill/>
              <a:ln w="6350" cap="flat" cmpd="sng" algn="ctr">
                <a:solidFill>
                  <a:schemeClr val="accent2">
                    <a:lumMod val="5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Cumuls!$AH$2:$AH$107</c:f>
              <c:numCache>
                <c:formatCode>General</c:formatCode>
                <c:ptCount val="106"/>
                <c:pt idx="55">
                  <c:v>91.63</c:v>
                </c:pt>
                <c:pt idx="56">
                  <c:v>91.68</c:v>
                </c:pt>
                <c:pt idx="57">
                  <c:v>92.87</c:v>
                </c:pt>
                <c:pt idx="59">
                  <c:v>94.37</c:v>
                </c:pt>
                <c:pt idx="60">
                  <c:v>95.35</c:v>
                </c:pt>
                <c:pt idx="61">
                  <c:v>96.45</c:v>
                </c:pt>
                <c:pt idx="62">
                  <c:v>97.88</c:v>
                </c:pt>
                <c:pt idx="63">
                  <c:v>98.76</c:v>
                </c:pt>
                <c:pt idx="64">
                  <c:v>99.92</c:v>
                </c:pt>
                <c:pt idx="65">
                  <c:v>100.49</c:v>
                </c:pt>
                <c:pt idx="66">
                  <c:v>101.04</c:v>
                </c:pt>
                <c:pt idx="67">
                  <c:v>102.19</c:v>
                </c:pt>
                <c:pt idx="68">
                  <c:v>102.78</c:v>
                </c:pt>
                <c:pt idx="69">
                  <c:v>103.99</c:v>
                </c:pt>
                <c:pt idx="70">
                  <c:v>105.29</c:v>
                </c:pt>
                <c:pt idx="71">
                  <c:v>105.45</c:v>
                </c:pt>
                <c:pt idx="72">
                  <c:v>106.12</c:v>
                </c:pt>
                <c:pt idx="73">
                  <c:v>106.85</c:v>
                </c:pt>
                <c:pt idx="74">
                  <c:v>107.38</c:v>
                </c:pt>
                <c:pt idx="75">
                  <c:v>107.44</c:v>
                </c:pt>
                <c:pt idx="76">
                  <c:v>108.39</c:v>
                </c:pt>
                <c:pt idx="77">
                  <c:v>109.25</c:v>
                </c:pt>
                <c:pt idx="78">
                  <c:v>110.07</c:v>
                </c:pt>
                <c:pt idx="79">
                  <c:v>110.93</c:v>
                </c:pt>
                <c:pt idx="80">
                  <c:v>111.93</c:v>
                </c:pt>
                <c:pt idx="81">
                  <c:v>113.18</c:v>
                </c:pt>
                <c:pt idx="82">
                  <c:v>114.57</c:v>
                </c:pt>
                <c:pt idx="83">
                  <c:v>115.51</c:v>
                </c:pt>
                <c:pt idx="84">
                  <c:v>116.11</c:v>
                </c:pt>
                <c:pt idx="85">
                  <c:v>116.96</c:v>
                </c:pt>
                <c:pt idx="86">
                  <c:v>117.75</c:v>
                </c:pt>
                <c:pt idx="87">
                  <c:v>119.25</c:v>
                </c:pt>
                <c:pt idx="88">
                  <c:v>120.01</c:v>
                </c:pt>
                <c:pt idx="89">
                  <c:v>120.18</c:v>
                </c:pt>
                <c:pt idx="91">
                  <c:v>121.97</c:v>
                </c:pt>
                <c:pt idx="92">
                  <c:v>122.81</c:v>
                </c:pt>
                <c:pt idx="93">
                  <c:v>123.84</c:v>
                </c:pt>
                <c:pt idx="94">
                  <c:v>124.94</c:v>
                </c:pt>
              </c:numCache>
            </c:numRef>
          </c:yVal>
          <c:smooth val="0"/>
          <c:extLst>
            <c:ext xmlns:c16="http://schemas.microsoft.com/office/drawing/2014/chart" uri="{C3380CC4-5D6E-409C-BE32-E72D297353CC}">
              <c16:uniqueId val="{0000001F-3E98-499B-9F0C-AF5D03BD163D}"/>
            </c:ext>
          </c:extLst>
        </c:ser>
        <c:ser>
          <c:idx val="32"/>
          <c:order val="32"/>
          <c:tx>
            <c:strRef>
              <c:f>Cumuls!$AI$1</c:f>
              <c:strCache>
                <c:ptCount val="1"/>
                <c:pt idx="0">
                  <c:v>Ogo_P_JPm_(mm)</c:v>
                </c:pt>
              </c:strCache>
            </c:strRef>
          </c:tx>
          <c:spPr>
            <a:ln w="19050" cap="rnd" cmpd="sng" algn="ctr">
              <a:solidFill>
                <a:schemeClr val="accent3">
                  <a:lumMod val="50000"/>
                </a:schemeClr>
              </a:solidFill>
              <a:prstDash val="solid"/>
              <a:round/>
            </a:ln>
            <a:effectLst/>
          </c:spPr>
          <c:marker>
            <c:symbol val="circle"/>
            <c:size val="5"/>
            <c:spPr>
              <a:solidFill>
                <a:schemeClr val="accent3">
                  <a:lumMod val="50000"/>
                </a:schemeClr>
              </a:solidFill>
              <a:ln w="6350" cap="flat" cmpd="sng" algn="ctr">
                <a:solidFill>
                  <a:schemeClr val="accent3">
                    <a:lumMod val="5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Cumuls!$AI$2:$AI$107</c:f>
              <c:numCache>
                <c:formatCode>General</c:formatCode>
                <c:ptCount val="106"/>
                <c:pt idx="48">
                  <c:v>87.21</c:v>
                </c:pt>
                <c:pt idx="50">
                  <c:v>89.42</c:v>
                </c:pt>
                <c:pt idx="51">
                  <c:v>91.27</c:v>
                </c:pt>
                <c:pt idx="69">
                  <c:v>105.99</c:v>
                </c:pt>
                <c:pt idx="74">
                  <c:v>110.26</c:v>
                </c:pt>
                <c:pt idx="75">
                  <c:v>110.72</c:v>
                </c:pt>
                <c:pt idx="77">
                  <c:v>112.04</c:v>
                </c:pt>
                <c:pt idx="78">
                  <c:v>112.66</c:v>
                </c:pt>
                <c:pt idx="85">
                  <c:v>120.35</c:v>
                </c:pt>
              </c:numCache>
            </c:numRef>
          </c:yVal>
          <c:smooth val="0"/>
          <c:extLst>
            <c:ext xmlns:c16="http://schemas.microsoft.com/office/drawing/2014/chart" uri="{C3380CC4-5D6E-409C-BE32-E72D297353CC}">
              <c16:uniqueId val="{00000020-3E98-499B-9F0C-AF5D03BD163D}"/>
            </c:ext>
          </c:extLst>
        </c:ser>
        <c:ser>
          <c:idx val="33"/>
          <c:order val="33"/>
          <c:tx>
            <c:strRef>
              <c:f>Cumuls!$AJ$1</c:f>
              <c:strCache>
                <c:ptCount val="1"/>
                <c:pt idx="0">
                  <c:v>OuroSogui_P_JPm_(mm)</c:v>
                </c:pt>
              </c:strCache>
            </c:strRef>
          </c:tx>
          <c:spPr>
            <a:ln w="19050" cap="rnd" cmpd="sng" algn="ctr">
              <a:solidFill>
                <a:schemeClr val="accent4">
                  <a:lumMod val="50000"/>
                </a:schemeClr>
              </a:solidFill>
              <a:prstDash val="solid"/>
              <a:round/>
            </a:ln>
            <a:effectLst/>
          </c:spPr>
          <c:marker>
            <c:symbol val="plus"/>
            <c:size val="5"/>
            <c:spPr>
              <a:noFill/>
              <a:ln w="6350" cap="flat" cmpd="sng" algn="ctr">
                <a:solidFill>
                  <a:schemeClr val="accent4">
                    <a:lumMod val="50000"/>
                  </a:schemeClr>
                </a:solidFill>
                <a:prstDash val="solid"/>
                <a:round/>
              </a:ln>
              <a:effectLst/>
            </c:spPr>
          </c:marker>
          <c:xVal>
            <c:numRef>
              <c:f>Cumuls!$B$2:$B$107</c:f>
              <c:numCache>
                <c:formatCode>General</c:formatCode>
                <c:ptCount val="106"/>
                <c:pt idx="0">
                  <c:v>1.17</c:v>
                </c:pt>
                <c:pt idx="1">
                  <c:v>1.95</c:v>
                </c:pt>
                <c:pt idx="2">
                  <c:v>3.06</c:v>
                </c:pt>
                <c:pt idx="3">
                  <c:v>4.01</c:v>
                </c:pt>
                <c:pt idx="4">
                  <c:v>5.0599999999999996</c:v>
                </c:pt>
                <c:pt idx="5">
                  <c:v>6.11</c:v>
                </c:pt>
                <c:pt idx="6">
                  <c:v>7.03</c:v>
                </c:pt>
                <c:pt idx="7">
                  <c:v>8.0399999999999991</c:v>
                </c:pt>
                <c:pt idx="8">
                  <c:v>8.91</c:v>
                </c:pt>
                <c:pt idx="9">
                  <c:v>10.24</c:v>
                </c:pt>
                <c:pt idx="10">
                  <c:v>11.24</c:v>
                </c:pt>
                <c:pt idx="11">
                  <c:v>12.21</c:v>
                </c:pt>
                <c:pt idx="12">
                  <c:v>13.19</c:v>
                </c:pt>
                <c:pt idx="13">
                  <c:v>14.02</c:v>
                </c:pt>
                <c:pt idx="14">
                  <c:v>15.24</c:v>
                </c:pt>
                <c:pt idx="15">
                  <c:v>16.809999999999999</c:v>
                </c:pt>
                <c:pt idx="16">
                  <c:v>17.850000000000001</c:v>
                </c:pt>
                <c:pt idx="17">
                  <c:v>18.96</c:v>
                </c:pt>
                <c:pt idx="18">
                  <c:v>20.72</c:v>
                </c:pt>
                <c:pt idx="19">
                  <c:v>21.87</c:v>
                </c:pt>
                <c:pt idx="20">
                  <c:v>22.98</c:v>
                </c:pt>
                <c:pt idx="21">
                  <c:v>24.02</c:v>
                </c:pt>
                <c:pt idx="22">
                  <c:v>25.33</c:v>
                </c:pt>
                <c:pt idx="23">
                  <c:v>26.2</c:v>
                </c:pt>
                <c:pt idx="24">
                  <c:v>27.17</c:v>
                </c:pt>
                <c:pt idx="25">
                  <c:v>28.25</c:v>
                </c:pt>
                <c:pt idx="26">
                  <c:v>29.18</c:v>
                </c:pt>
                <c:pt idx="27">
                  <c:v>30.45</c:v>
                </c:pt>
                <c:pt idx="28">
                  <c:v>31.51</c:v>
                </c:pt>
                <c:pt idx="29">
                  <c:v>32.58</c:v>
                </c:pt>
                <c:pt idx="30">
                  <c:v>33.54</c:v>
                </c:pt>
                <c:pt idx="31">
                  <c:v>34.619999999999997</c:v>
                </c:pt>
                <c:pt idx="32">
                  <c:v>35.94</c:v>
                </c:pt>
                <c:pt idx="33">
                  <c:v>37.32</c:v>
                </c:pt>
                <c:pt idx="34">
                  <c:v>38.549999999999997</c:v>
                </c:pt>
                <c:pt idx="35">
                  <c:v>39.83</c:v>
                </c:pt>
                <c:pt idx="36">
                  <c:v>40.880000000000003</c:v>
                </c:pt>
                <c:pt idx="37">
                  <c:v>42.33</c:v>
                </c:pt>
                <c:pt idx="38">
                  <c:v>43.37</c:v>
                </c:pt>
                <c:pt idx="39">
                  <c:v>44.64</c:v>
                </c:pt>
                <c:pt idx="40">
                  <c:v>45.95</c:v>
                </c:pt>
                <c:pt idx="41">
                  <c:v>47</c:v>
                </c:pt>
                <c:pt idx="42">
                  <c:v>48.03</c:v>
                </c:pt>
                <c:pt idx="43">
                  <c:v>49.13</c:v>
                </c:pt>
                <c:pt idx="44">
                  <c:v>49.99</c:v>
                </c:pt>
                <c:pt idx="45">
                  <c:v>51.08</c:v>
                </c:pt>
                <c:pt idx="46">
                  <c:v>52.11</c:v>
                </c:pt>
                <c:pt idx="47">
                  <c:v>53.16</c:v>
                </c:pt>
                <c:pt idx="48">
                  <c:v>54.38</c:v>
                </c:pt>
                <c:pt idx="49">
                  <c:v>55.54</c:v>
                </c:pt>
                <c:pt idx="50">
                  <c:v>56.34</c:v>
                </c:pt>
                <c:pt idx="51">
                  <c:v>57.95</c:v>
                </c:pt>
                <c:pt idx="52">
                  <c:v>58.73</c:v>
                </c:pt>
                <c:pt idx="53">
                  <c:v>59.51</c:v>
                </c:pt>
                <c:pt idx="54">
                  <c:v>60.04</c:v>
                </c:pt>
                <c:pt idx="55">
                  <c:v>60.72</c:v>
                </c:pt>
                <c:pt idx="56">
                  <c:v>61.52</c:v>
                </c:pt>
                <c:pt idx="57">
                  <c:v>62.65</c:v>
                </c:pt>
                <c:pt idx="58">
                  <c:v>63.56</c:v>
                </c:pt>
                <c:pt idx="59">
                  <c:v>64.2</c:v>
                </c:pt>
                <c:pt idx="60">
                  <c:v>65.180000000000007</c:v>
                </c:pt>
                <c:pt idx="61">
                  <c:v>66</c:v>
                </c:pt>
                <c:pt idx="62">
                  <c:v>66.86</c:v>
                </c:pt>
                <c:pt idx="63">
                  <c:v>67.72</c:v>
                </c:pt>
                <c:pt idx="64">
                  <c:v>68.39</c:v>
                </c:pt>
                <c:pt idx="65">
                  <c:v>68.87</c:v>
                </c:pt>
                <c:pt idx="66">
                  <c:v>69.39</c:v>
                </c:pt>
                <c:pt idx="67">
                  <c:v>70.180000000000007</c:v>
                </c:pt>
                <c:pt idx="68">
                  <c:v>70.95</c:v>
                </c:pt>
                <c:pt idx="69">
                  <c:v>71.97</c:v>
                </c:pt>
                <c:pt idx="70">
                  <c:v>73</c:v>
                </c:pt>
                <c:pt idx="71">
                  <c:v>74.05</c:v>
                </c:pt>
                <c:pt idx="72">
                  <c:v>74.72</c:v>
                </c:pt>
                <c:pt idx="73">
                  <c:v>75.37</c:v>
                </c:pt>
                <c:pt idx="74">
                  <c:v>75.959999999999994</c:v>
                </c:pt>
                <c:pt idx="75">
                  <c:v>76.8</c:v>
                </c:pt>
                <c:pt idx="76">
                  <c:v>77.709999999999994</c:v>
                </c:pt>
                <c:pt idx="77">
                  <c:v>78.67</c:v>
                </c:pt>
                <c:pt idx="78">
                  <c:v>79.52</c:v>
                </c:pt>
                <c:pt idx="79">
                  <c:v>80.34</c:v>
                </c:pt>
                <c:pt idx="80">
                  <c:v>81.33</c:v>
                </c:pt>
                <c:pt idx="81">
                  <c:v>82.46</c:v>
                </c:pt>
                <c:pt idx="82">
                  <c:v>83.53</c:v>
                </c:pt>
                <c:pt idx="83">
                  <c:v>84.58</c:v>
                </c:pt>
                <c:pt idx="84">
                  <c:v>85.27</c:v>
                </c:pt>
                <c:pt idx="85">
                  <c:v>86.47</c:v>
                </c:pt>
                <c:pt idx="86">
                  <c:v>87.2</c:v>
                </c:pt>
                <c:pt idx="87">
                  <c:v>88.3</c:v>
                </c:pt>
                <c:pt idx="88">
                  <c:v>88.93</c:v>
                </c:pt>
                <c:pt idx="89">
                  <c:v>89.81</c:v>
                </c:pt>
                <c:pt idx="90">
                  <c:v>90.87</c:v>
                </c:pt>
                <c:pt idx="91">
                  <c:v>92.14</c:v>
                </c:pt>
                <c:pt idx="92">
                  <c:v>93.52</c:v>
                </c:pt>
                <c:pt idx="93">
                  <c:v>94.53</c:v>
                </c:pt>
                <c:pt idx="94">
                  <c:v>95.69</c:v>
                </c:pt>
                <c:pt idx="95">
                  <c:v>96.54</c:v>
                </c:pt>
                <c:pt idx="96">
                  <c:v>97.33</c:v>
                </c:pt>
                <c:pt idx="97">
                  <c:v>98.29</c:v>
                </c:pt>
                <c:pt idx="98">
                  <c:v>99.27</c:v>
                </c:pt>
                <c:pt idx="99">
                  <c:v>100.18</c:v>
                </c:pt>
                <c:pt idx="100">
                  <c:v>100.95</c:v>
                </c:pt>
                <c:pt idx="101">
                  <c:v>101.69</c:v>
                </c:pt>
                <c:pt idx="102">
                  <c:v>103.04</c:v>
                </c:pt>
                <c:pt idx="103">
                  <c:v>103.89</c:v>
                </c:pt>
                <c:pt idx="104">
                  <c:v>105.07</c:v>
                </c:pt>
                <c:pt idx="105">
                  <c:v>106</c:v>
                </c:pt>
              </c:numCache>
            </c:numRef>
          </c:xVal>
          <c:yVal>
            <c:numRef>
              <c:f>Cumuls!$AJ$2:$AJ$107</c:f>
              <c:numCache>
                <c:formatCode>General</c:formatCode>
                <c:ptCount val="106"/>
                <c:pt idx="73">
                  <c:v>108.28</c:v>
                </c:pt>
                <c:pt idx="74">
                  <c:v>108.96</c:v>
                </c:pt>
                <c:pt idx="75">
                  <c:v>109.84</c:v>
                </c:pt>
                <c:pt idx="76">
                  <c:v>111.17</c:v>
                </c:pt>
                <c:pt idx="77">
                  <c:v>112.17</c:v>
                </c:pt>
                <c:pt idx="78">
                  <c:v>112.7</c:v>
                </c:pt>
                <c:pt idx="79">
                  <c:v>113.43</c:v>
                </c:pt>
                <c:pt idx="80">
                  <c:v>114.4</c:v>
                </c:pt>
                <c:pt idx="81">
                  <c:v>115.43</c:v>
                </c:pt>
                <c:pt idx="82">
                  <c:v>116.67</c:v>
                </c:pt>
                <c:pt idx="83">
                  <c:v>117.91</c:v>
                </c:pt>
                <c:pt idx="84">
                  <c:v>118.62</c:v>
                </c:pt>
                <c:pt idx="85">
                  <c:v>120.05</c:v>
                </c:pt>
              </c:numCache>
            </c:numRef>
          </c:yVal>
          <c:smooth val="0"/>
          <c:extLst>
            <c:ext xmlns:c16="http://schemas.microsoft.com/office/drawing/2014/chart" uri="{C3380CC4-5D6E-409C-BE32-E72D297353CC}">
              <c16:uniqueId val="{00000021-3E98-499B-9F0C-AF5D03BD163D}"/>
            </c:ext>
          </c:extLst>
        </c:ser>
        <c:dLbls>
          <c:showLegendKey val="0"/>
          <c:showVal val="0"/>
          <c:showCatName val="0"/>
          <c:showSerName val="0"/>
          <c:showPercent val="0"/>
          <c:showBubbleSize val="0"/>
        </c:dLbls>
        <c:axId val="1562423119"/>
        <c:axId val="1562417711"/>
      </c:scatterChart>
      <c:valAx>
        <c:axId val="1562423119"/>
        <c:scaling>
          <c:orientation val="minMax"/>
          <c:max val="107"/>
          <c:min val="0"/>
        </c:scaling>
        <c:delete val="0"/>
        <c:axPos val="b"/>
        <c:title>
          <c:tx>
            <c:rich>
              <a:bodyPr rot="0" spcFirstLastPara="1" vertOverflow="ellipsis" vert="horz" wrap="square" anchor="ctr" anchorCtr="1"/>
              <a:lstStyle/>
              <a:p>
                <a:pPr>
                  <a:defRPr sz="1800" b="1" i="0" u="none" strike="noStrike" kern="1200" baseline="0">
                    <a:solidFill>
                      <a:schemeClr val="tx1"/>
                    </a:solidFill>
                    <a:latin typeface="Open sans" panose="020B0606030504020204"/>
                    <a:ea typeface="+mn-ea"/>
                    <a:cs typeface="+mn-cs"/>
                  </a:defRPr>
                </a:pPr>
                <a:r>
                  <a:rPr lang="fr-FR" sz="1800">
                    <a:latin typeface="Open sans" panose="020B0606030504020204"/>
                  </a:rPr>
                  <a:t>Vecteur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Open sans" panose="020B0606030504020204"/>
                  <a:ea typeface="+mn-ea"/>
                  <a:cs typeface="+mn-cs"/>
                </a:defRPr>
              </a:pPr>
              <a:endParaRPr lang="fr-FR"/>
            </a:p>
          </c:txPr>
        </c:title>
        <c:numFmt formatCode="General" sourceLinked="1"/>
        <c:majorTickMark val="out"/>
        <c:minorTickMark val="none"/>
        <c:tickLblPos val="low"/>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1562417711"/>
        <c:crosses val="autoZero"/>
        <c:crossBetween val="midCat"/>
      </c:valAx>
      <c:valAx>
        <c:axId val="1562417711"/>
        <c:scaling>
          <c:orientation val="minMax"/>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Open sans" panose="020B0606030504020204"/>
                    <a:ea typeface="+mn-ea"/>
                    <a:cs typeface="+mn-cs"/>
                  </a:defRPr>
                </a:pPr>
                <a:r>
                  <a:rPr lang="fr-FR" sz="1800">
                    <a:latin typeface="Open sans" panose="020B0606030504020204"/>
                  </a:rPr>
                  <a:t>Stations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Open sans" panose="020B0606030504020204"/>
                  <a:ea typeface="+mn-ea"/>
                  <a:cs typeface="+mn-cs"/>
                </a:defRPr>
              </a:pPr>
              <a:endParaRPr lang="fr-FR"/>
            </a:p>
          </c:txPr>
        </c:title>
        <c:numFmt formatCode="General" sourceLinked="1"/>
        <c:majorTickMark val="out"/>
        <c:minorTickMark val="none"/>
        <c:tickLblPos val="low"/>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1562423119"/>
        <c:crosses val="autoZero"/>
        <c:crossBetween val="midCat"/>
      </c:valAx>
      <c:spPr>
        <a:solidFill>
          <a:srgbClr val="C0C0C0"/>
        </a:solidFill>
        <a:ln w="12700">
          <a:solidFill>
            <a:srgbClr val="000000"/>
          </a:solidFill>
          <a:prstDash val="solid"/>
        </a:ln>
        <a:effectLst/>
      </c:spPr>
    </c:plotArea>
    <c:legend>
      <c:legendPos val="r"/>
      <c:layout>
        <c:manualLayout>
          <c:xMode val="edge"/>
          <c:yMode val="edge"/>
          <c:x val="0.83939121741139966"/>
          <c:y val="9.9149848025566256E-2"/>
          <c:w val="0.15378020074740173"/>
          <c:h val="0.84829290964204773"/>
        </c:manualLayout>
      </c:layout>
      <c:overlay val="0"/>
      <c:spPr>
        <a:solidFill>
          <a:srgbClr val="C0C0C0"/>
        </a:solidFill>
        <a:ln w="12700">
          <a:solidFill>
            <a:srgbClr val="000000"/>
          </a:solidFill>
          <a:prstDash val="solid"/>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6350" cap="flat" cmpd="sng" algn="ctr">
      <a:solidFill>
        <a:schemeClr val="tx1">
          <a:lumMod val="95000"/>
          <a:lumOff val="5000"/>
        </a:schemeClr>
      </a:solidFill>
      <a:prstDash val="solid"/>
      <a:miter lim="800000"/>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c:ext xmlns:c16="http://schemas.microsoft.com/office/drawing/2014/chart" uri="{C3380CC4-5D6E-409C-BE32-E72D297353CC}">
                <c16:uniqueId val="{00000001-FF77-4954-ADBC-05CD70113CA5}"/>
              </c:ext>
            </c:extLst>
          </c:dPt>
          <c:cat>
            <c:numRef>
              <c:f>Feuil2!$A$1:$K$1</c:f>
              <c:numCache>
                <c:formatCode>General</c:formatCode>
                <c:ptCount val="11"/>
                <c:pt idx="0">
                  <c:v>1959</c:v>
                </c:pt>
                <c:pt idx="1">
                  <c:v>1961</c:v>
                </c:pt>
                <c:pt idx="2">
                  <c:v>1964</c:v>
                </c:pt>
                <c:pt idx="3">
                  <c:v>1966</c:v>
                </c:pt>
                <c:pt idx="4">
                  <c:v>1967</c:v>
                </c:pt>
                <c:pt idx="5">
                  <c:v>1969</c:v>
                </c:pt>
                <c:pt idx="6">
                  <c:v>1970</c:v>
                </c:pt>
                <c:pt idx="7">
                  <c:v>1972</c:v>
                </c:pt>
                <c:pt idx="8">
                  <c:v>1975</c:v>
                </c:pt>
                <c:pt idx="9">
                  <c:v>1976</c:v>
                </c:pt>
                <c:pt idx="10">
                  <c:v>1993</c:v>
                </c:pt>
              </c:numCache>
            </c:numRef>
          </c:cat>
          <c:val>
            <c:numRef>
              <c:f>Feuil2!$A$2:$K$2</c:f>
              <c:numCache>
                <c:formatCode>0.00</c:formatCode>
                <c:ptCount val="11"/>
                <c:pt idx="0">
                  <c:v>6.666666666666667</c:v>
                </c:pt>
                <c:pt idx="1">
                  <c:v>3.3333333333333335</c:v>
                </c:pt>
                <c:pt idx="2">
                  <c:v>10</c:v>
                </c:pt>
                <c:pt idx="3">
                  <c:v>3.3333333333333335</c:v>
                </c:pt>
                <c:pt idx="4">
                  <c:v>6.666666666666667</c:v>
                </c:pt>
                <c:pt idx="5">
                  <c:v>40</c:v>
                </c:pt>
                <c:pt idx="6">
                  <c:v>13.333333333333334</c:v>
                </c:pt>
                <c:pt idx="7">
                  <c:v>3.3333333333333335</c:v>
                </c:pt>
                <c:pt idx="8">
                  <c:v>3.3333333333333335</c:v>
                </c:pt>
                <c:pt idx="9">
                  <c:v>6.666666666666667</c:v>
                </c:pt>
                <c:pt idx="10">
                  <c:v>3.3333333333333335</c:v>
                </c:pt>
              </c:numCache>
            </c:numRef>
          </c:val>
          <c:extLst>
            <c:ext xmlns:c16="http://schemas.microsoft.com/office/drawing/2014/chart" uri="{C3380CC4-5D6E-409C-BE32-E72D297353CC}">
              <c16:uniqueId val="{00000002-FF77-4954-ADBC-05CD70113CA5}"/>
            </c:ext>
          </c:extLst>
        </c:ser>
        <c:dLbls>
          <c:showLegendKey val="0"/>
          <c:showVal val="0"/>
          <c:showCatName val="0"/>
          <c:showSerName val="0"/>
          <c:showPercent val="0"/>
          <c:showBubbleSize val="0"/>
        </c:dLbls>
        <c:gapWidth val="164"/>
        <c:overlap val="-22"/>
        <c:axId val="1205693808"/>
        <c:axId val="1205700880"/>
      </c:barChart>
      <c:catAx>
        <c:axId val="1205693808"/>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95000"/>
                        <a:lumOff val="5000"/>
                      </a:schemeClr>
                    </a:solidFill>
                    <a:latin typeface="Open sans" panose="020B0606030504020204"/>
                    <a:ea typeface="+mn-ea"/>
                    <a:cs typeface="Times New Roman" panose="02020603050405020304" pitchFamily="18" charset="0"/>
                  </a:defRPr>
                </a:pPr>
                <a:r>
                  <a:rPr lang="fr-FR"/>
                  <a:t>Années de rupture</a:t>
                </a:r>
              </a:p>
            </c:rich>
          </c:tx>
          <c:layout>
            <c:manualLayout>
              <c:xMode val="edge"/>
              <c:yMode val="edge"/>
              <c:x val="0.42391535433070865"/>
              <c:y val="0.9121062992125984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95000"/>
                      <a:lumOff val="5000"/>
                    </a:schemeClr>
                  </a:solidFill>
                  <a:latin typeface="Open sans" panose="020B0606030504020204"/>
                  <a:ea typeface="+mn-ea"/>
                  <a:cs typeface="Times New Roman" panose="02020603050405020304" pitchFamily="18" charset="0"/>
                </a:defRPr>
              </a:pPr>
              <a:endParaRPr lang="fr-FR"/>
            </a:p>
          </c:txPr>
        </c:title>
        <c:numFmt formatCode="General" sourceLinked="1"/>
        <c:majorTickMark val="none"/>
        <c:minorTickMark val="none"/>
        <c:tickLblPos val="nextTo"/>
        <c:spPr>
          <a:noFill/>
          <a:ln w="19050" cap="flat" cmpd="sng" algn="ctr">
            <a:solidFill>
              <a:schemeClr val="accent1"/>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Open sans" panose="020B0606030504020204"/>
                <a:ea typeface="+mn-ea"/>
                <a:cs typeface="Times New Roman" panose="02020603050405020304" pitchFamily="18" charset="0"/>
              </a:defRPr>
            </a:pPr>
            <a:endParaRPr lang="fr-FR"/>
          </a:p>
        </c:txPr>
        <c:crossAx val="1205700880"/>
        <c:crossesAt val="0"/>
        <c:auto val="1"/>
        <c:lblAlgn val="ctr"/>
        <c:lblOffset val="100"/>
        <c:noMultiLvlLbl val="0"/>
      </c:catAx>
      <c:valAx>
        <c:axId val="1205700880"/>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95000"/>
                        <a:lumOff val="5000"/>
                      </a:schemeClr>
                    </a:solidFill>
                    <a:latin typeface="Open sans" panose="020B0606030504020204"/>
                    <a:ea typeface="+mn-ea"/>
                    <a:cs typeface="Times New Roman" panose="02020603050405020304" pitchFamily="18" charset="0"/>
                  </a:defRPr>
                </a:pPr>
                <a:r>
                  <a:rPr lang="fr-FR"/>
                  <a:t>Fréquence de rupture %</a:t>
                </a:r>
              </a:p>
            </c:rich>
          </c:tx>
          <c:layout>
            <c:manualLayout>
              <c:xMode val="edge"/>
              <c:yMode val="edge"/>
              <c:x val="6.337805006865955E-3"/>
              <c:y val="0.1809722222222222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95000"/>
                      <a:lumOff val="5000"/>
                    </a:schemeClr>
                  </a:solidFill>
                  <a:latin typeface="Open sans" panose="020B0606030504020204"/>
                  <a:ea typeface="+mn-ea"/>
                  <a:cs typeface="Times New Roman" panose="02020603050405020304" pitchFamily="18" charset="0"/>
                </a:defRPr>
              </a:pPr>
              <a:endParaRPr lang="fr-FR"/>
            </a:p>
          </c:txPr>
        </c:title>
        <c:numFmt formatCode="General" sourceLinked="0"/>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Open sans" panose="020B0606030504020204"/>
                <a:ea typeface="+mn-ea"/>
                <a:cs typeface="Times New Roman" panose="02020603050405020304" pitchFamily="18" charset="0"/>
              </a:defRPr>
            </a:pPr>
            <a:endParaRPr lang="fr-FR"/>
          </a:p>
        </c:txPr>
        <c:crossAx val="1205693808"/>
        <c:crosses val="autoZero"/>
        <c:crossBetween val="between"/>
      </c:valAx>
      <c:spPr>
        <a:noFill/>
        <a:ln>
          <a:solidFill>
            <a:schemeClr val="accent1"/>
          </a:solidFill>
        </a:ln>
        <a:effectLst/>
      </c:spPr>
    </c:plotArea>
    <c:plotVisOnly val="1"/>
    <c:dispBlanksAs val="gap"/>
    <c:showDLblsOverMax val="0"/>
  </c:chart>
  <c:spPr>
    <a:noFill/>
    <a:ln>
      <a:solidFill>
        <a:schemeClr val="accent1"/>
      </a:solidFill>
    </a:ln>
    <a:effectLst/>
  </c:spPr>
  <c:txPr>
    <a:bodyPr/>
    <a:lstStyle/>
    <a:p>
      <a:pPr>
        <a:defRPr sz="1800">
          <a:solidFill>
            <a:schemeClr val="tx1">
              <a:lumMod val="95000"/>
              <a:lumOff val="5000"/>
            </a:schemeClr>
          </a:solidFill>
          <a:latin typeface="Open sans" panose="020B0606030504020204"/>
          <a:cs typeface="Times New Roman" panose="02020603050405020304" pitchFamily="18" charset="0"/>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Feuil1!$I$20</c:f>
              <c:strCache>
                <c:ptCount val="1"/>
                <c:pt idx="0">
                  <c:v>Moy. 1931-1960</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Feuil1!$J$19:$M$19</c:f>
              <c:strCache>
                <c:ptCount val="4"/>
                <c:pt idx="0">
                  <c:v>Bakel</c:v>
                </c:pt>
                <c:pt idx="1">
                  <c:v>Linguère</c:v>
                </c:pt>
                <c:pt idx="2">
                  <c:v>Matam</c:v>
                </c:pt>
                <c:pt idx="3">
                  <c:v>Podor</c:v>
                </c:pt>
              </c:strCache>
            </c:strRef>
          </c:cat>
          <c:val>
            <c:numRef>
              <c:f>Feuil1!$J$20:$M$20</c:f>
              <c:numCache>
                <c:formatCode>0.00</c:formatCode>
                <c:ptCount val="4"/>
                <c:pt idx="0">
                  <c:v>502.71866666666671</c:v>
                </c:pt>
                <c:pt idx="1">
                  <c:v>523.18666666666672</c:v>
                </c:pt>
                <c:pt idx="2">
                  <c:v>538</c:v>
                </c:pt>
                <c:pt idx="3">
                  <c:v>325.30999999999983</c:v>
                </c:pt>
              </c:numCache>
            </c:numRef>
          </c:val>
          <c:extLst>
            <c:ext xmlns:c16="http://schemas.microsoft.com/office/drawing/2014/chart" uri="{C3380CC4-5D6E-409C-BE32-E72D297353CC}">
              <c16:uniqueId val="{00000000-9B47-405E-89B2-C50B06DBAABE}"/>
            </c:ext>
          </c:extLst>
        </c:ser>
        <c:ser>
          <c:idx val="1"/>
          <c:order val="1"/>
          <c:tx>
            <c:strRef>
              <c:f>Feuil1!$I$21</c:f>
              <c:strCache>
                <c:ptCount val="1"/>
                <c:pt idx="0">
                  <c:v>Moy. 1941-1970</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Feuil1!$J$19:$M$19</c:f>
              <c:strCache>
                <c:ptCount val="4"/>
                <c:pt idx="0">
                  <c:v>Bakel</c:v>
                </c:pt>
                <c:pt idx="1">
                  <c:v>Linguère</c:v>
                </c:pt>
                <c:pt idx="2">
                  <c:v>Matam</c:v>
                </c:pt>
                <c:pt idx="3">
                  <c:v>Podor</c:v>
                </c:pt>
              </c:strCache>
            </c:strRef>
          </c:cat>
          <c:val>
            <c:numRef>
              <c:f>Feuil1!$J$21:$M$21</c:f>
              <c:numCache>
                <c:formatCode>0.00</c:formatCode>
                <c:ptCount val="4"/>
                <c:pt idx="0">
                  <c:v>540.54866666666669</c:v>
                </c:pt>
                <c:pt idx="1">
                  <c:v>496.90333333333336</c:v>
                </c:pt>
                <c:pt idx="2">
                  <c:v>485.74666666666673</c:v>
                </c:pt>
                <c:pt idx="3">
                  <c:v>309.88333333333321</c:v>
                </c:pt>
              </c:numCache>
            </c:numRef>
          </c:val>
          <c:extLst>
            <c:ext xmlns:c16="http://schemas.microsoft.com/office/drawing/2014/chart" uri="{C3380CC4-5D6E-409C-BE32-E72D297353CC}">
              <c16:uniqueId val="{00000001-9B47-405E-89B2-C50B06DBAABE}"/>
            </c:ext>
          </c:extLst>
        </c:ser>
        <c:ser>
          <c:idx val="2"/>
          <c:order val="2"/>
          <c:tx>
            <c:strRef>
              <c:f>Feuil1!$I$22</c:f>
              <c:strCache>
                <c:ptCount val="1"/>
                <c:pt idx="0">
                  <c:v>Moy. 1951-1980</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Feuil1!$J$19:$M$19</c:f>
              <c:strCache>
                <c:ptCount val="4"/>
                <c:pt idx="0">
                  <c:v>Bakel</c:v>
                </c:pt>
                <c:pt idx="1">
                  <c:v>Linguère</c:v>
                </c:pt>
                <c:pt idx="2">
                  <c:v>Matam</c:v>
                </c:pt>
                <c:pt idx="3">
                  <c:v>Podor</c:v>
                </c:pt>
              </c:strCache>
            </c:strRef>
          </c:cat>
          <c:val>
            <c:numRef>
              <c:f>Feuil1!$J$22:$M$22</c:f>
              <c:numCache>
                <c:formatCode>0.00</c:formatCode>
                <c:ptCount val="4"/>
                <c:pt idx="0">
                  <c:v>525.58482758620698</c:v>
                </c:pt>
                <c:pt idx="1">
                  <c:v>459.55666666666667</c:v>
                </c:pt>
                <c:pt idx="2">
                  <c:v>433.77333333333331</c:v>
                </c:pt>
                <c:pt idx="3">
                  <c:v>271.33000000000004</c:v>
                </c:pt>
              </c:numCache>
            </c:numRef>
          </c:val>
          <c:extLst>
            <c:ext xmlns:c16="http://schemas.microsoft.com/office/drawing/2014/chart" uri="{C3380CC4-5D6E-409C-BE32-E72D297353CC}">
              <c16:uniqueId val="{00000002-9B47-405E-89B2-C50B06DBAABE}"/>
            </c:ext>
          </c:extLst>
        </c:ser>
        <c:ser>
          <c:idx val="3"/>
          <c:order val="3"/>
          <c:tx>
            <c:strRef>
              <c:f>Feuil1!$I$23</c:f>
              <c:strCache>
                <c:ptCount val="1"/>
                <c:pt idx="0">
                  <c:v>Moy. 1961-1990</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Feuil1!$J$19:$M$19</c:f>
              <c:strCache>
                <c:ptCount val="4"/>
                <c:pt idx="0">
                  <c:v>Bakel</c:v>
                </c:pt>
                <c:pt idx="1">
                  <c:v>Linguère</c:v>
                </c:pt>
                <c:pt idx="2">
                  <c:v>Matam</c:v>
                </c:pt>
                <c:pt idx="3">
                  <c:v>Podor</c:v>
                </c:pt>
              </c:strCache>
            </c:strRef>
          </c:cat>
          <c:val>
            <c:numRef>
              <c:f>Feuil1!$J$23:$M$23</c:f>
              <c:numCache>
                <c:formatCode>0.00</c:formatCode>
                <c:ptCount val="4"/>
                <c:pt idx="0">
                  <c:v>524.24482758620684</c:v>
                </c:pt>
                <c:pt idx="1">
                  <c:v>416.08666666666676</c:v>
                </c:pt>
                <c:pt idx="2">
                  <c:v>370.33666666666676</c:v>
                </c:pt>
                <c:pt idx="3">
                  <c:v>221.55333333333337</c:v>
                </c:pt>
              </c:numCache>
            </c:numRef>
          </c:val>
          <c:extLst>
            <c:ext xmlns:c16="http://schemas.microsoft.com/office/drawing/2014/chart" uri="{C3380CC4-5D6E-409C-BE32-E72D297353CC}">
              <c16:uniqueId val="{00000003-9B47-405E-89B2-C50B06DBAABE}"/>
            </c:ext>
          </c:extLst>
        </c:ser>
        <c:ser>
          <c:idx val="4"/>
          <c:order val="4"/>
          <c:tx>
            <c:strRef>
              <c:f>Feuil1!$I$24</c:f>
              <c:strCache>
                <c:ptCount val="1"/>
                <c:pt idx="0">
                  <c:v>Moy. 1970-2000</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Feuil1!$J$19:$M$19</c:f>
              <c:strCache>
                <c:ptCount val="4"/>
                <c:pt idx="0">
                  <c:v>Bakel</c:v>
                </c:pt>
                <c:pt idx="1">
                  <c:v>Linguère</c:v>
                </c:pt>
                <c:pt idx="2">
                  <c:v>Matam</c:v>
                </c:pt>
                <c:pt idx="3">
                  <c:v>Podor</c:v>
                </c:pt>
              </c:strCache>
            </c:strRef>
          </c:cat>
          <c:val>
            <c:numRef>
              <c:f>Feuil1!$J$24:$M$24</c:f>
              <c:numCache>
                <c:formatCode>0.00</c:formatCode>
                <c:ptCount val="4"/>
                <c:pt idx="0">
                  <c:v>492.5866666666667</c:v>
                </c:pt>
                <c:pt idx="1">
                  <c:v>390.74516129032264</c:v>
                </c:pt>
                <c:pt idx="2">
                  <c:v>343.84838709677422</c:v>
                </c:pt>
                <c:pt idx="3">
                  <c:v>198.41935483870967</c:v>
                </c:pt>
              </c:numCache>
            </c:numRef>
          </c:val>
          <c:extLst>
            <c:ext xmlns:c16="http://schemas.microsoft.com/office/drawing/2014/chart" uri="{C3380CC4-5D6E-409C-BE32-E72D297353CC}">
              <c16:uniqueId val="{00000004-9B47-405E-89B2-C50B06DBAABE}"/>
            </c:ext>
          </c:extLst>
        </c:ser>
        <c:ser>
          <c:idx val="5"/>
          <c:order val="5"/>
          <c:tx>
            <c:strRef>
              <c:f>Feuil1!$I$25</c:f>
              <c:strCache>
                <c:ptCount val="1"/>
                <c:pt idx="0">
                  <c:v>Moy. 1981-2010</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Feuil1!$J$19:$M$19</c:f>
              <c:strCache>
                <c:ptCount val="4"/>
                <c:pt idx="0">
                  <c:v>Bakel</c:v>
                </c:pt>
                <c:pt idx="1">
                  <c:v>Linguère</c:v>
                </c:pt>
                <c:pt idx="2">
                  <c:v>Matam</c:v>
                </c:pt>
                <c:pt idx="3">
                  <c:v>Podor</c:v>
                </c:pt>
              </c:strCache>
            </c:strRef>
          </c:cat>
          <c:val>
            <c:numRef>
              <c:f>Feuil1!$J$25:$M$25</c:f>
              <c:numCache>
                <c:formatCode>0.00</c:formatCode>
                <c:ptCount val="4"/>
                <c:pt idx="0">
                  <c:v>542.64333333333343</c:v>
                </c:pt>
                <c:pt idx="1">
                  <c:v>418.69666666666666</c:v>
                </c:pt>
                <c:pt idx="2">
                  <c:v>397.25</c:v>
                </c:pt>
                <c:pt idx="3">
                  <c:v>227.80666666666667</c:v>
                </c:pt>
              </c:numCache>
            </c:numRef>
          </c:val>
          <c:extLst>
            <c:ext xmlns:c16="http://schemas.microsoft.com/office/drawing/2014/chart" uri="{C3380CC4-5D6E-409C-BE32-E72D297353CC}">
              <c16:uniqueId val="{00000005-9B47-405E-89B2-C50B06DBAABE}"/>
            </c:ext>
          </c:extLst>
        </c:ser>
        <c:ser>
          <c:idx val="6"/>
          <c:order val="6"/>
          <c:tx>
            <c:strRef>
              <c:f>Feuil1!$I$26</c:f>
              <c:strCache>
                <c:ptCount val="1"/>
                <c:pt idx="0">
                  <c:v>Moy. 1991-2020</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cat>
            <c:strRef>
              <c:f>Feuil1!$J$19:$M$19</c:f>
              <c:strCache>
                <c:ptCount val="4"/>
                <c:pt idx="0">
                  <c:v>Bakel</c:v>
                </c:pt>
                <c:pt idx="1">
                  <c:v>Linguère</c:v>
                </c:pt>
                <c:pt idx="2">
                  <c:v>Matam</c:v>
                </c:pt>
                <c:pt idx="3">
                  <c:v>Podor</c:v>
                </c:pt>
              </c:strCache>
            </c:strRef>
          </c:cat>
          <c:val>
            <c:numRef>
              <c:f>Feuil1!$J$26:$M$26</c:f>
              <c:numCache>
                <c:formatCode>0.00</c:formatCode>
                <c:ptCount val="4"/>
                <c:pt idx="0">
                  <c:v>572.59399999999994</c:v>
                </c:pt>
                <c:pt idx="1">
                  <c:v>441.69666666666666</c:v>
                </c:pt>
                <c:pt idx="2">
                  <c:v>408.28000000000009</c:v>
                </c:pt>
                <c:pt idx="3">
                  <c:v>240.05333333333337</c:v>
                </c:pt>
              </c:numCache>
            </c:numRef>
          </c:val>
          <c:extLst>
            <c:ext xmlns:c16="http://schemas.microsoft.com/office/drawing/2014/chart" uri="{C3380CC4-5D6E-409C-BE32-E72D297353CC}">
              <c16:uniqueId val="{00000006-9B47-405E-89B2-C50B06DBAABE}"/>
            </c:ext>
          </c:extLst>
        </c:ser>
        <c:dLbls>
          <c:showLegendKey val="0"/>
          <c:showVal val="0"/>
          <c:showCatName val="0"/>
          <c:showSerName val="0"/>
          <c:showPercent val="0"/>
          <c:showBubbleSize val="0"/>
        </c:dLbls>
        <c:gapWidth val="164"/>
        <c:overlap val="-22"/>
        <c:axId val="1778210176"/>
        <c:axId val="1778215584"/>
      </c:barChart>
      <c:catAx>
        <c:axId val="17782101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778215584"/>
        <c:crosses val="autoZero"/>
        <c:auto val="1"/>
        <c:lblAlgn val="ctr"/>
        <c:lblOffset val="100"/>
        <c:noMultiLvlLbl val="0"/>
      </c:catAx>
      <c:valAx>
        <c:axId val="1778215584"/>
        <c:scaling>
          <c:orientation val="minMax"/>
        </c:scaling>
        <c:delete val="0"/>
        <c:axPos val="l"/>
        <c:numFmt formatCode="0" sourceLinked="0"/>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778210176"/>
        <c:crosses val="autoZero"/>
        <c:crossBetween val="between"/>
      </c:valAx>
      <c:spPr>
        <a:noFill/>
        <a:ln>
          <a:noFill/>
        </a:ln>
        <a:effectLst/>
      </c:spPr>
    </c:plotArea>
    <c:legend>
      <c:legendPos val="t"/>
      <c:layout>
        <c:manualLayout>
          <c:xMode val="edge"/>
          <c:yMode val="edge"/>
          <c:x val="0"/>
          <c:y val="1.6595959595959598E-2"/>
          <c:w val="0.9073137947269303"/>
          <c:h val="0.1493066491688538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blipFill>
      <a:blip xmlns:r="http://schemas.openxmlformats.org/officeDocument/2006/relationships" r:embed="rId3"/>
      <a:tile tx="0" ty="0" sx="100000" sy="100000" flip="none" algn="tl"/>
    </a:blipFill>
    <a:ln>
      <a:noFill/>
    </a:ln>
    <a:effectLst/>
  </c:spPr>
  <c:txPr>
    <a:bodyPr/>
    <a:lstStyle/>
    <a:p>
      <a:pPr>
        <a:defRPr sz="1600" b="1">
          <a:solidFill>
            <a:schemeClr val="tx1"/>
          </a:solidFill>
          <a:latin typeface="Arial" panose="020B0604020202020204" pitchFamily="34" charset="0"/>
          <a:cs typeface="Arial" panose="020B0604020202020204" pitchFamily="34" charset="0"/>
        </a:defRPr>
      </a:pPr>
      <a:endParaRPr lang="fr-FR"/>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7615176151762"/>
          <c:y val="5.0925925925925923E-2"/>
          <c:w val="0.89460044037940378"/>
          <c:h val="0.71512139107611539"/>
        </c:manualLayout>
      </c:layout>
      <c:barChart>
        <c:barDir val="col"/>
        <c:grouping val="clustered"/>
        <c:varyColors val="0"/>
        <c:ser>
          <c:idx val="0"/>
          <c:order val="0"/>
          <c:tx>
            <c:strRef>
              <c:f>Feuil2!$A$2</c:f>
              <c:strCache>
                <c:ptCount val="1"/>
                <c:pt idx="0">
                  <c:v>1918-1993</c:v>
                </c:pt>
              </c:strCache>
            </c:strRef>
          </c:tx>
          <c:spPr>
            <a:solidFill>
              <a:schemeClr val="accent1"/>
            </a:solidFill>
            <a:ln>
              <a:noFill/>
            </a:ln>
            <a:effectLst/>
          </c:spPr>
          <c:invertIfNegative val="0"/>
          <c:cat>
            <c:strRef>
              <c:f>Feuil2!$B$1:$M$1</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Feuil2!$B$2:$M$2</c:f>
              <c:numCache>
                <c:formatCode>0.00</c:formatCode>
                <c:ptCount val="12"/>
                <c:pt idx="0">
                  <c:v>0.82933333333333337</c:v>
                </c:pt>
                <c:pt idx="1">
                  <c:v>0.41333333333333327</c:v>
                </c:pt>
                <c:pt idx="2">
                  <c:v>3.2000000000000001E-2</c:v>
                </c:pt>
                <c:pt idx="3">
                  <c:v>0.39906666666666668</c:v>
                </c:pt>
                <c:pt idx="4">
                  <c:v>5.8053333333333335</c:v>
                </c:pt>
                <c:pt idx="5">
                  <c:v>48.480399999999989</c:v>
                </c:pt>
                <c:pt idx="6">
                  <c:v>118.89733333333332</c:v>
                </c:pt>
                <c:pt idx="7">
                  <c:v>178.08800000000002</c:v>
                </c:pt>
                <c:pt idx="8">
                  <c:v>117.89333333333333</c:v>
                </c:pt>
                <c:pt idx="9">
                  <c:v>27.9756</c:v>
                </c:pt>
                <c:pt idx="10">
                  <c:v>2.4563999999999999</c:v>
                </c:pt>
                <c:pt idx="11">
                  <c:v>1.3760000000000001</c:v>
                </c:pt>
              </c:numCache>
            </c:numRef>
          </c:val>
          <c:extLst>
            <c:ext xmlns:c16="http://schemas.microsoft.com/office/drawing/2014/chart" uri="{C3380CC4-5D6E-409C-BE32-E72D297353CC}">
              <c16:uniqueId val="{00000000-9B7D-44B0-9DB9-CD36B5A94E21}"/>
            </c:ext>
          </c:extLst>
        </c:ser>
        <c:ser>
          <c:idx val="1"/>
          <c:order val="1"/>
          <c:tx>
            <c:strRef>
              <c:f>Feuil2!$A$3</c:f>
              <c:strCache>
                <c:ptCount val="1"/>
                <c:pt idx="0">
                  <c:v>1994-2023</c:v>
                </c:pt>
              </c:strCache>
            </c:strRef>
          </c:tx>
          <c:spPr>
            <a:solidFill>
              <a:schemeClr val="accent2"/>
            </a:solidFill>
            <a:ln>
              <a:noFill/>
            </a:ln>
            <a:effectLst/>
          </c:spPr>
          <c:invertIfNegative val="0"/>
          <c:cat>
            <c:strRef>
              <c:f>Feuil2!$B$1:$M$1</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Feuil2!$B$3:$M$3</c:f>
              <c:numCache>
                <c:formatCode>0.00</c:formatCode>
                <c:ptCount val="12"/>
                <c:pt idx="0">
                  <c:v>0</c:v>
                </c:pt>
                <c:pt idx="1">
                  <c:v>0.98965517241379308</c:v>
                </c:pt>
                <c:pt idx="2">
                  <c:v>0.75862068965517238</c:v>
                </c:pt>
                <c:pt idx="3">
                  <c:v>0.13103448275862067</c:v>
                </c:pt>
                <c:pt idx="4">
                  <c:v>6.6551724137931014</c:v>
                </c:pt>
                <c:pt idx="5">
                  <c:v>53.300000000000004</c:v>
                </c:pt>
                <c:pt idx="6">
                  <c:v>135.88620689655173</c:v>
                </c:pt>
                <c:pt idx="7">
                  <c:v>201.00068965517238</c:v>
                </c:pt>
                <c:pt idx="8">
                  <c:v>154.39655172413796</c:v>
                </c:pt>
                <c:pt idx="9">
                  <c:v>32.237931034482756</c:v>
                </c:pt>
                <c:pt idx="10">
                  <c:v>0.77142857142857146</c:v>
                </c:pt>
                <c:pt idx="11">
                  <c:v>3.1034482758620686E-2</c:v>
                </c:pt>
              </c:numCache>
            </c:numRef>
          </c:val>
          <c:extLst>
            <c:ext xmlns:c16="http://schemas.microsoft.com/office/drawing/2014/chart" uri="{C3380CC4-5D6E-409C-BE32-E72D297353CC}">
              <c16:uniqueId val="{00000001-9B7D-44B0-9DB9-CD36B5A94E21}"/>
            </c:ext>
          </c:extLst>
        </c:ser>
        <c:dLbls>
          <c:showLegendKey val="0"/>
          <c:showVal val="0"/>
          <c:showCatName val="0"/>
          <c:showSerName val="0"/>
          <c:showPercent val="0"/>
          <c:showBubbleSize val="0"/>
        </c:dLbls>
        <c:gapWidth val="150"/>
        <c:axId val="1993108864"/>
        <c:axId val="1993108032"/>
      </c:barChart>
      <c:catAx>
        <c:axId val="199310886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1" i="0" u="none" strike="noStrike" kern="1200" cap="none" spc="0" normalizeH="0" baseline="0">
                <a:solidFill>
                  <a:sysClr val="windowText" lastClr="000000"/>
                </a:solidFill>
                <a:latin typeface="Open sans" panose="020B0606030504020204"/>
                <a:ea typeface="+mn-ea"/>
                <a:cs typeface="Times New Roman" panose="02020603050405020304" pitchFamily="18" charset="0"/>
              </a:defRPr>
            </a:pPr>
            <a:endParaRPr lang="fr-FR"/>
          </a:p>
        </c:txPr>
        <c:crossAx val="1993108032"/>
        <c:crosses val="autoZero"/>
        <c:auto val="1"/>
        <c:lblAlgn val="ctr"/>
        <c:lblOffset val="100"/>
        <c:noMultiLvlLbl val="0"/>
      </c:catAx>
      <c:valAx>
        <c:axId val="199310803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Open sans" panose="020B0606030504020204"/>
                <a:ea typeface="+mn-ea"/>
                <a:cs typeface="Times New Roman" panose="02020603050405020304" pitchFamily="18" charset="0"/>
              </a:defRPr>
            </a:pPr>
            <a:endParaRPr lang="fr-FR"/>
          </a:p>
        </c:txPr>
        <c:crossAx val="199310886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5.7438818565400847E-2"/>
          <c:y val="7.3477461363495283E-2"/>
          <c:w val="0.21371419654860219"/>
          <c:h val="0.18034743589743593"/>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Open sans" panose="020B0606030504020204"/>
              <a:ea typeface="+mn-ea"/>
              <a:cs typeface="Times New Roman" panose="02020603050405020304" pitchFamily="18" charset="0"/>
            </a:defRPr>
          </a:pPr>
          <a:endParaRPr lang="fr-FR"/>
        </a:p>
      </c:txPr>
    </c:legend>
    <c:plotVisOnly val="1"/>
    <c:dispBlanksAs val="gap"/>
    <c:showDLblsOverMax val="0"/>
  </c:chart>
  <c:spPr>
    <a:solidFill>
      <a:schemeClr val="lt1"/>
    </a:solidFill>
    <a:ln w="9525" cap="flat" cmpd="sng" algn="ctr">
      <a:solidFill>
        <a:srgbClr val="0D93E4"/>
      </a:solidFill>
      <a:round/>
    </a:ln>
    <a:effectLst/>
  </c:spPr>
  <c:txPr>
    <a:bodyPr/>
    <a:lstStyle/>
    <a:p>
      <a:pPr>
        <a:defRPr sz="1600" b="1">
          <a:solidFill>
            <a:sysClr val="windowText" lastClr="000000"/>
          </a:solidFill>
          <a:latin typeface="Open sans" panose="020B0606030504020204"/>
          <a:cs typeface="Times New Roman" panose="02020603050405020304" pitchFamily="18" charset="0"/>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63392143721916E-2"/>
          <c:y val="5.1342592592592592E-2"/>
          <c:w val="0.90785970848320408"/>
          <c:h val="0.70345982793817441"/>
        </c:manualLayout>
      </c:layout>
      <c:barChart>
        <c:barDir val="col"/>
        <c:grouping val="clustered"/>
        <c:varyColors val="0"/>
        <c:ser>
          <c:idx val="0"/>
          <c:order val="0"/>
          <c:tx>
            <c:strRef>
              <c:f>Feuil2!$A$2</c:f>
              <c:strCache>
                <c:ptCount val="1"/>
                <c:pt idx="0">
                  <c:v>1918-1969</c:v>
                </c:pt>
              </c:strCache>
            </c:strRef>
          </c:tx>
          <c:spPr>
            <a:solidFill>
              <a:schemeClr val="accent1"/>
            </a:solidFill>
            <a:ln>
              <a:noFill/>
            </a:ln>
            <a:effectLst/>
          </c:spPr>
          <c:invertIfNegative val="0"/>
          <c:cat>
            <c:strRef>
              <c:f>Feuil2!$B$1:$M$1</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Feuil2!$B$2:$M$2</c:f>
              <c:numCache>
                <c:formatCode>0.00</c:formatCode>
                <c:ptCount val="12"/>
                <c:pt idx="0">
                  <c:v>0.57115384615384612</c:v>
                </c:pt>
                <c:pt idx="1">
                  <c:v>1.5557692307692308</c:v>
                </c:pt>
                <c:pt idx="2">
                  <c:v>0.54807692307692313</c:v>
                </c:pt>
                <c:pt idx="3">
                  <c:v>7.3076923076923067E-2</c:v>
                </c:pt>
                <c:pt idx="4">
                  <c:v>2.8000000000000003</c:v>
                </c:pt>
                <c:pt idx="5">
                  <c:v>17.760784313725491</c:v>
                </c:pt>
                <c:pt idx="6">
                  <c:v>61.909615384615371</c:v>
                </c:pt>
                <c:pt idx="7">
                  <c:v>123.26923076923079</c:v>
                </c:pt>
                <c:pt idx="8">
                  <c:v>83.659615384615364</c:v>
                </c:pt>
                <c:pt idx="9">
                  <c:v>24.035294117647048</c:v>
                </c:pt>
                <c:pt idx="10">
                  <c:v>1.8134615384615385</c:v>
                </c:pt>
                <c:pt idx="11">
                  <c:v>1.2557692307692307</c:v>
                </c:pt>
              </c:numCache>
            </c:numRef>
          </c:val>
          <c:extLst>
            <c:ext xmlns:c16="http://schemas.microsoft.com/office/drawing/2014/chart" uri="{C3380CC4-5D6E-409C-BE32-E72D297353CC}">
              <c16:uniqueId val="{00000000-6BAE-4863-B029-49466E265123}"/>
            </c:ext>
          </c:extLst>
        </c:ser>
        <c:ser>
          <c:idx val="1"/>
          <c:order val="1"/>
          <c:tx>
            <c:strRef>
              <c:f>Feuil2!$A$3</c:f>
              <c:strCache>
                <c:ptCount val="1"/>
                <c:pt idx="0">
                  <c:v>1970-2023</c:v>
                </c:pt>
              </c:strCache>
            </c:strRef>
          </c:tx>
          <c:spPr>
            <a:solidFill>
              <a:schemeClr val="accent2"/>
            </a:solidFill>
            <a:ln>
              <a:noFill/>
            </a:ln>
            <a:effectLst/>
          </c:spPr>
          <c:invertIfNegative val="0"/>
          <c:cat>
            <c:strRef>
              <c:f>Feuil2!$B$1:$M$1</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Feuil2!$B$3:$M$3</c:f>
              <c:numCache>
                <c:formatCode>0.00</c:formatCode>
                <c:ptCount val="12"/>
                <c:pt idx="0">
                  <c:v>2.8092592592592598</c:v>
                </c:pt>
                <c:pt idx="1">
                  <c:v>1.2462962962962962</c:v>
                </c:pt>
                <c:pt idx="2">
                  <c:v>0.61666666666666659</c:v>
                </c:pt>
                <c:pt idx="3">
                  <c:v>0.21509433962264152</c:v>
                </c:pt>
                <c:pt idx="4">
                  <c:v>0.65849056603773581</c:v>
                </c:pt>
                <c:pt idx="5">
                  <c:v>8.1849056603773569</c:v>
                </c:pt>
                <c:pt idx="6">
                  <c:v>45.26792452830189</c:v>
                </c:pt>
                <c:pt idx="7">
                  <c:v>80.93148148148147</c:v>
                </c:pt>
                <c:pt idx="8">
                  <c:v>72.19629629629631</c:v>
                </c:pt>
                <c:pt idx="9">
                  <c:v>8.9249999999999989</c:v>
                </c:pt>
                <c:pt idx="10">
                  <c:v>1.335185185185185</c:v>
                </c:pt>
                <c:pt idx="11">
                  <c:v>0.83865384615384597</c:v>
                </c:pt>
              </c:numCache>
            </c:numRef>
          </c:val>
          <c:extLst>
            <c:ext xmlns:c16="http://schemas.microsoft.com/office/drawing/2014/chart" uri="{C3380CC4-5D6E-409C-BE32-E72D297353CC}">
              <c16:uniqueId val="{00000001-6BAE-4863-B029-49466E265123}"/>
            </c:ext>
          </c:extLst>
        </c:ser>
        <c:dLbls>
          <c:showLegendKey val="0"/>
          <c:showVal val="0"/>
          <c:showCatName val="0"/>
          <c:showSerName val="0"/>
          <c:showPercent val="0"/>
          <c:showBubbleSize val="0"/>
        </c:dLbls>
        <c:gapWidth val="150"/>
        <c:axId val="2009028752"/>
        <c:axId val="2009039568"/>
      </c:barChart>
      <c:catAx>
        <c:axId val="200902875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1" i="0" u="none" strike="noStrike" kern="1200" cap="none" spc="0" normalizeH="0" baseline="0">
                <a:solidFill>
                  <a:sysClr val="windowText" lastClr="000000"/>
                </a:solidFill>
                <a:latin typeface="Open sans" panose="020B0606030504020204"/>
                <a:ea typeface="+mn-ea"/>
                <a:cs typeface="Times New Roman" panose="02020603050405020304" pitchFamily="18" charset="0"/>
              </a:defRPr>
            </a:pPr>
            <a:endParaRPr lang="fr-FR"/>
          </a:p>
        </c:txPr>
        <c:crossAx val="2009039568"/>
        <c:crosses val="autoZero"/>
        <c:auto val="1"/>
        <c:lblAlgn val="ctr"/>
        <c:lblOffset val="100"/>
        <c:noMultiLvlLbl val="0"/>
      </c:catAx>
      <c:valAx>
        <c:axId val="2009039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Open sans" panose="020B0606030504020204"/>
                <a:ea typeface="+mn-ea"/>
                <a:cs typeface="Times New Roman" panose="02020603050405020304" pitchFamily="18" charset="0"/>
              </a:defRPr>
            </a:pPr>
            <a:endParaRPr lang="fr-FR"/>
          </a:p>
        </c:txPr>
        <c:crossAx val="200902875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16732256611269"/>
          <c:y val="8.2640161153519937E-2"/>
          <c:w val="0.26266349539417905"/>
          <c:h val="0.16230606590842811"/>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Open sans" panose="020B0606030504020204"/>
              <a:ea typeface="+mn-ea"/>
              <a:cs typeface="Times New Roman" panose="02020603050405020304" pitchFamily="18" charset="0"/>
            </a:defRPr>
          </a:pPr>
          <a:endParaRPr lang="fr-FR"/>
        </a:p>
      </c:txPr>
    </c:legend>
    <c:plotVisOnly val="1"/>
    <c:dispBlanksAs val="gap"/>
    <c:showDLblsOverMax val="0"/>
  </c:chart>
  <c:spPr>
    <a:solidFill>
      <a:schemeClr val="lt1"/>
    </a:solidFill>
    <a:ln w="9525" cap="flat" cmpd="sng" algn="ctr">
      <a:solidFill>
        <a:srgbClr val="0D93E4"/>
      </a:solidFill>
      <a:round/>
    </a:ln>
    <a:effectLst/>
  </c:spPr>
  <c:txPr>
    <a:bodyPr/>
    <a:lstStyle/>
    <a:p>
      <a:pPr>
        <a:defRPr sz="1600" b="1">
          <a:solidFill>
            <a:sysClr val="windowText" lastClr="000000"/>
          </a:solidFill>
          <a:latin typeface="Open sans" panose="020B0606030504020204"/>
          <a:cs typeface="Times New Roman" panose="02020603050405020304" pitchFamily="18" charset="0"/>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83762647036828E-2"/>
          <c:y val="4.391545893719806E-2"/>
          <c:w val="0.90098478414720451"/>
          <c:h val="0.79912399355877617"/>
        </c:manualLayout>
      </c:layout>
      <c:barChart>
        <c:barDir val="col"/>
        <c:grouping val="clustered"/>
        <c:varyColors val="0"/>
        <c:ser>
          <c:idx val="0"/>
          <c:order val="0"/>
          <c:tx>
            <c:strRef>
              <c:f>Bakel_pmm!$H$2</c:f>
              <c:strCache>
                <c:ptCount val="1"/>
                <c:pt idx="0">
                  <c:v>SPI BAKEL</c:v>
                </c:pt>
              </c:strCache>
            </c:strRef>
          </c:tx>
          <c:spPr>
            <a:solidFill>
              <a:srgbClr val="558ED5"/>
            </a:solidFill>
            <a:ln>
              <a:noFill/>
            </a:ln>
            <a:effectLst/>
          </c:spPr>
          <c:invertIfNegative val="1"/>
          <c:trendline>
            <c:spPr>
              <a:ln w="47625" cap="rnd">
                <a:solidFill>
                  <a:schemeClr val="tx1"/>
                </a:solidFill>
                <a:prstDash val="sysDot"/>
              </a:ln>
              <a:effectLst/>
            </c:spPr>
            <c:trendlineType val="linear"/>
            <c:dispRSqr val="0"/>
            <c:dispEq val="0"/>
          </c:trendline>
          <c:cat>
            <c:numRef>
              <c:f>Bakel_pmm!$A$2:$A$107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cat>
          <c:val>
            <c:numRef>
              <c:f>Bakel_pmm!$C$2:$C$107</c:f>
              <c:numCache>
                <c:formatCode>General</c:formatCode>
                <c:ptCount val="106"/>
                <c:pt idx="0">
                  <c:v>-1.6587502542942989</c:v>
                </c:pt>
                <c:pt idx="1">
                  <c:v>-0.59489696317525687</c:v>
                </c:pt>
                <c:pt idx="2">
                  <c:v>0.55114571577753058</c:v>
                </c:pt>
                <c:pt idx="3">
                  <c:v>-2.2778591009671856</c:v>
                </c:pt>
                <c:pt idx="4">
                  <c:v>2.7043801392664536E-3</c:v>
                </c:pt>
                <c:pt idx="5">
                  <c:v>-0.12326813953114701</c:v>
                </c:pt>
                <c:pt idx="6">
                  <c:v>0.11485064765073243</c:v>
                </c:pt>
                <c:pt idx="7">
                  <c:v>-0.25922628576080109</c:v>
                </c:pt>
                <c:pt idx="8">
                  <c:v>-1.730185890448863</c:v>
                </c:pt>
                <c:pt idx="9">
                  <c:v>1.7298757418155664E-2</c:v>
                </c:pt>
                <c:pt idx="10">
                  <c:v>0.20472128668389286</c:v>
                </c:pt>
                <c:pt idx="11">
                  <c:v>-0.59336071293537385</c:v>
                </c:pt>
                <c:pt idx="12">
                  <c:v>0.1716919065264067</c:v>
                </c:pt>
                <c:pt idx="13">
                  <c:v>-0.63176696893245121</c:v>
                </c:pt>
                <c:pt idx="14">
                  <c:v>-0.90829201211140798</c:v>
                </c:pt>
                <c:pt idx="15">
                  <c:v>5.0328137575641821E-2</c:v>
                </c:pt>
                <c:pt idx="16">
                  <c:v>-3.5701875857810879E-2</c:v>
                </c:pt>
                <c:pt idx="17">
                  <c:v>-0.52576570238051767</c:v>
                </c:pt>
                <c:pt idx="18">
                  <c:v>1.2900820811612987</c:v>
                </c:pt>
                <c:pt idx="19">
                  <c:v>0.26386692091939229</c:v>
                </c:pt>
                <c:pt idx="20">
                  <c:v>9.6175062187401992E-3</c:v>
                </c:pt>
                <c:pt idx="21">
                  <c:v>-0.78462386780081883</c:v>
                </c:pt>
                <c:pt idx="22">
                  <c:v>-0.22082002976372378</c:v>
                </c:pt>
                <c:pt idx="23">
                  <c:v>-2.9556874898278854E-2</c:v>
                </c:pt>
                <c:pt idx="24">
                  <c:v>-1.1825126799305401</c:v>
                </c:pt>
                <c:pt idx="25">
                  <c:v>-0.9390170169090698</c:v>
                </c:pt>
                <c:pt idx="26">
                  <c:v>-1.4144864661528871</c:v>
                </c:pt>
                <c:pt idx="27">
                  <c:v>0.44591257434553833</c:v>
                </c:pt>
                <c:pt idx="28">
                  <c:v>0.62872635289162693</c:v>
                </c:pt>
                <c:pt idx="29">
                  <c:v>0.170923781406465</c:v>
                </c:pt>
                <c:pt idx="30">
                  <c:v>0.3506650594727867</c:v>
                </c:pt>
                <c:pt idx="31">
                  <c:v>0.59723322297402337</c:v>
                </c:pt>
                <c:pt idx="32">
                  <c:v>0.78926450295940997</c:v>
                </c:pt>
                <c:pt idx="33">
                  <c:v>-0.24463190848191191</c:v>
                </c:pt>
                <c:pt idx="34">
                  <c:v>-0.55495445693829659</c:v>
                </c:pt>
                <c:pt idx="35">
                  <c:v>-0.78692824316064358</c:v>
                </c:pt>
                <c:pt idx="36">
                  <c:v>-1.3215433266399601</c:v>
                </c:pt>
                <c:pt idx="37">
                  <c:v>-0.27689316351945675</c:v>
                </c:pt>
                <c:pt idx="38">
                  <c:v>0.50582633370097951</c:v>
                </c:pt>
                <c:pt idx="39">
                  <c:v>-0.34756067455407896</c:v>
                </c:pt>
                <c:pt idx="40">
                  <c:v>-2.2632647236882959</c:v>
                </c:pt>
                <c:pt idx="41">
                  <c:v>1.2255595710862082</c:v>
                </c:pt>
                <c:pt idx="42">
                  <c:v>2.697713392941908E-2</c:v>
                </c:pt>
                <c:pt idx="43">
                  <c:v>-2.7252499538453687E-2</c:v>
                </c:pt>
                <c:pt idx="44">
                  <c:v>-0.35524192575349445</c:v>
                </c:pt>
                <c:pt idx="45">
                  <c:v>0.52118883609981037</c:v>
                </c:pt>
                <c:pt idx="46">
                  <c:v>0.95671577910666683</c:v>
                </c:pt>
                <c:pt idx="47">
                  <c:v>1.977554063508983</c:v>
                </c:pt>
                <c:pt idx="48">
                  <c:v>1.8600309201579257</c:v>
                </c:pt>
                <c:pt idx="49">
                  <c:v>2.8470716992828131</c:v>
                </c:pt>
                <c:pt idx="50">
                  <c:v>-0.34986504991390371</c:v>
                </c:pt>
                <c:pt idx="51">
                  <c:v>0.35143318459272843</c:v>
                </c:pt>
                <c:pt idx="52">
                  <c:v>-0.55725883229812123</c:v>
                </c:pt>
                <c:pt idx="53">
                  <c:v>8.7198143332836583E-2</c:v>
                </c:pt>
                <c:pt idx="54">
                  <c:v>-0.90137888603193428</c:v>
                </c:pt>
                <c:pt idx="55">
                  <c:v>-0.91213263771111575</c:v>
                </c:pt>
                <c:pt idx="56">
                  <c:v>1.1694864373304756</c:v>
                </c:pt>
                <c:pt idx="57">
                  <c:v>1.0588764200588929</c:v>
                </c:pt>
                <c:pt idx="58">
                  <c:v>-1.6019089954186247</c:v>
                </c:pt>
                <c:pt idx="59">
                  <c:v>-1.0619170360997172</c:v>
                </c:pt>
                <c:pt idx="60">
                  <c:v>0.17476440700617271</c:v>
                </c:pt>
                <c:pt idx="61">
                  <c:v>-0.92519076475012196</c:v>
                </c:pt>
                <c:pt idx="62">
                  <c:v>-0.9159732633108234</c:v>
                </c:pt>
                <c:pt idx="63">
                  <c:v>2.8052509097337142E-2</c:v>
                </c:pt>
                <c:pt idx="64">
                  <c:v>3.2661259816986594E-2</c:v>
                </c:pt>
                <c:pt idx="65">
                  <c:v>-0.58798383709578317</c:v>
                </c:pt>
                <c:pt idx="66">
                  <c:v>-2.0612478171436694</c:v>
                </c:pt>
                <c:pt idx="67">
                  <c:v>8.8493810987984763E-3</c:v>
                </c:pt>
                <c:pt idx="68">
                  <c:v>-0.66786884956970383</c:v>
                </c:pt>
                <c:pt idx="69">
                  <c:v>-1.0749751631387234</c:v>
                </c:pt>
                <c:pt idx="70">
                  <c:v>1.0266151650213478</c:v>
                </c:pt>
                <c:pt idx="71">
                  <c:v>-0.53651945405969959</c:v>
                </c:pt>
                <c:pt idx="72">
                  <c:v>-0.50349007390221301</c:v>
                </c:pt>
                <c:pt idx="73">
                  <c:v>-0.43512693822741511</c:v>
                </c:pt>
                <c:pt idx="74">
                  <c:v>-0.94977076858825138</c:v>
                </c:pt>
                <c:pt idx="75">
                  <c:v>-0.67785447612894401</c:v>
                </c:pt>
                <c:pt idx="76">
                  <c:v>1.6295933841754617</c:v>
                </c:pt>
                <c:pt idx="77">
                  <c:v>1.3016039579604219</c:v>
                </c:pt>
                <c:pt idx="78">
                  <c:v>-1.6088221214980984</c:v>
                </c:pt>
                <c:pt idx="79">
                  <c:v>-0.31760379487635881</c:v>
                </c:pt>
                <c:pt idx="80">
                  <c:v>-0.60334633949461403</c:v>
                </c:pt>
                <c:pt idx="81">
                  <c:v>1.2363133227653904</c:v>
                </c:pt>
                <c:pt idx="82">
                  <c:v>0.8729901410330384</c:v>
                </c:pt>
                <c:pt idx="83">
                  <c:v>-0.31145879391682635</c:v>
                </c:pt>
                <c:pt idx="84">
                  <c:v>0.43055007194670736</c:v>
                </c:pt>
                <c:pt idx="85">
                  <c:v>2.1772665946937853</c:v>
                </c:pt>
                <c:pt idx="86">
                  <c:v>0.90371514583070023</c:v>
                </c:pt>
                <c:pt idx="87">
                  <c:v>-2.7252499538453687E-2</c:v>
                </c:pt>
                <c:pt idx="88">
                  <c:v>-0.50502632414209603</c:v>
                </c:pt>
                <c:pt idx="89">
                  <c:v>0.96900578102573176</c:v>
                </c:pt>
                <c:pt idx="90">
                  <c:v>0.68940823736700896</c:v>
                </c:pt>
                <c:pt idx="91">
                  <c:v>1.2393858232451564</c:v>
                </c:pt>
                <c:pt idx="92">
                  <c:v>1.4091414747522384</c:v>
                </c:pt>
                <c:pt idx="93">
                  <c:v>-0.15015251872910157</c:v>
                </c:pt>
                <c:pt idx="94">
                  <c:v>0.93904890134801156</c:v>
                </c:pt>
                <c:pt idx="95">
                  <c:v>1.329256462278317</c:v>
                </c:pt>
                <c:pt idx="96">
                  <c:v>-0.72931885916502759</c:v>
                </c:pt>
                <c:pt idx="97">
                  <c:v>2.6037296612853318</c:v>
                </c:pt>
                <c:pt idx="98">
                  <c:v>1.3430827144372652</c:v>
                </c:pt>
                <c:pt idx="99">
                  <c:v>-0.41361943486905217</c:v>
                </c:pt>
                <c:pt idx="100">
                  <c:v>0.53194258777899184</c:v>
                </c:pt>
                <c:pt idx="101">
                  <c:v>-1.0619170360997172</c:v>
                </c:pt>
                <c:pt idx="102">
                  <c:v>1.0673257963782503</c:v>
                </c:pt>
                <c:pt idx="103">
                  <c:v>-0.78923261852046822</c:v>
                </c:pt>
                <c:pt idx="104">
                  <c:v>1.4091414747522384</c:v>
                </c:pt>
                <c:pt idx="105">
                  <c:v>-0.27382066303969033</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91C9-4FC9-AABE-9027755E3A37}"/>
            </c:ext>
          </c:extLst>
        </c:ser>
        <c:dLbls>
          <c:showLegendKey val="0"/>
          <c:showVal val="0"/>
          <c:showCatName val="0"/>
          <c:showSerName val="0"/>
          <c:showPercent val="0"/>
          <c:showBubbleSize val="0"/>
        </c:dLbls>
        <c:gapWidth val="219"/>
        <c:overlap val="-6"/>
        <c:axId val="1760647343"/>
        <c:axId val="1760635279"/>
      </c:barChart>
      <c:catAx>
        <c:axId val="1760647343"/>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fr-FR"/>
          </a:p>
        </c:txPr>
        <c:crossAx val="1760635279"/>
        <c:crosses val="autoZero"/>
        <c:auto val="1"/>
        <c:lblAlgn val="ctr"/>
        <c:lblOffset val="100"/>
        <c:noMultiLvlLbl val="0"/>
      </c:catAx>
      <c:valAx>
        <c:axId val="176063527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fr-FR"/>
          </a:p>
        </c:txPr>
        <c:crossAx val="1760647343"/>
        <c:crosses val="autoZero"/>
        <c:crossBetween val="between"/>
      </c:valAx>
      <c:spPr>
        <a:noFill/>
        <a:ln>
          <a:solidFill>
            <a:schemeClr val="accent1"/>
          </a:solidFill>
        </a:ln>
        <a:effectLst/>
      </c:spPr>
    </c:plotArea>
    <c:legend>
      <c:legendPos val="t"/>
      <c:layout>
        <c:manualLayout>
          <c:xMode val="edge"/>
          <c:yMode val="edge"/>
          <c:x val="0.31833551810237198"/>
          <c:y val="5.6014501633986927E-2"/>
          <c:w val="0.66078870162297132"/>
          <c:h val="6.377859477124184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blipFill>
      <a:blip xmlns:r="http://schemas.openxmlformats.org/officeDocument/2006/relationships" r:embed="rId3"/>
      <a:tile tx="0" ty="0" sx="100000" sy="100000" flip="none" algn="tl"/>
    </a:blipFill>
    <a:ln>
      <a:noFill/>
    </a:ln>
    <a:effectLst/>
  </c:spPr>
  <c:txPr>
    <a:bodyPr/>
    <a:lstStyle/>
    <a:p>
      <a:pPr>
        <a:defRPr sz="1600" b="1">
          <a:solidFill>
            <a:schemeClr val="bg2">
              <a:lumMod val="10000"/>
            </a:schemeClr>
          </a:solidFill>
          <a:latin typeface="Arial" panose="020B0604020202020204" pitchFamily="34" charset="0"/>
          <a:cs typeface="Arial" panose="020B0604020202020204" pitchFamily="34" charset="0"/>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02724699221514E-2"/>
          <c:y val="2.7290688575899842E-2"/>
          <c:w val="0.92548036093418262"/>
          <c:h val="0.82943270735524255"/>
        </c:manualLayout>
      </c:layout>
      <c:barChart>
        <c:barDir val="col"/>
        <c:grouping val="clustered"/>
        <c:varyColors val="0"/>
        <c:ser>
          <c:idx val="0"/>
          <c:order val="0"/>
          <c:tx>
            <c:strRef>
              <c:f>Podor_pmm!$K$1</c:f>
              <c:strCache>
                <c:ptCount val="1"/>
                <c:pt idx="0">
                  <c:v>SPI PODOR</c:v>
                </c:pt>
              </c:strCache>
            </c:strRef>
          </c:tx>
          <c:spPr>
            <a:solidFill>
              <a:srgbClr val="558ED5"/>
            </a:solidFill>
            <a:ln>
              <a:noFill/>
            </a:ln>
            <a:effectLst/>
          </c:spPr>
          <c:invertIfNegative val="1"/>
          <c:trendline>
            <c:spPr>
              <a:ln w="57150" cap="rnd">
                <a:solidFill>
                  <a:schemeClr val="tx1">
                    <a:lumMod val="95000"/>
                    <a:lumOff val="5000"/>
                  </a:schemeClr>
                </a:solidFill>
                <a:prstDash val="sysDot"/>
              </a:ln>
              <a:effectLst/>
            </c:spPr>
            <c:trendlineType val="linear"/>
            <c:dispRSqr val="0"/>
            <c:dispEq val="0"/>
          </c:trendline>
          <c:cat>
            <c:numRef>
              <c:f>Podor_pmm!$A$2:$A$107</c:f>
              <c:numCache>
                <c:formatCode>General</c:formatCode>
                <c:ptCount val="106"/>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pt idx="33">
                  <c:v>1951</c:v>
                </c:pt>
                <c:pt idx="34">
                  <c:v>1952</c:v>
                </c:pt>
                <c:pt idx="35">
                  <c:v>1953</c:v>
                </c:pt>
                <c:pt idx="36">
                  <c:v>1954</c:v>
                </c:pt>
                <c:pt idx="37">
                  <c:v>1955</c:v>
                </c:pt>
                <c:pt idx="38">
                  <c:v>1956</c:v>
                </c:pt>
                <c:pt idx="39">
                  <c:v>1957</c:v>
                </c:pt>
                <c:pt idx="40">
                  <c:v>1958</c:v>
                </c:pt>
                <c:pt idx="41">
                  <c:v>1959</c:v>
                </c:pt>
                <c:pt idx="42">
                  <c:v>1960</c:v>
                </c:pt>
                <c:pt idx="43">
                  <c:v>1961</c:v>
                </c:pt>
                <c:pt idx="44">
                  <c:v>1962</c:v>
                </c:pt>
                <c:pt idx="45">
                  <c:v>1963</c:v>
                </c:pt>
                <c:pt idx="46">
                  <c:v>1964</c:v>
                </c:pt>
                <c:pt idx="47">
                  <c:v>1965</c:v>
                </c:pt>
                <c:pt idx="48">
                  <c:v>1966</c:v>
                </c:pt>
                <c:pt idx="49">
                  <c:v>1967</c:v>
                </c:pt>
                <c:pt idx="50">
                  <c:v>1968</c:v>
                </c:pt>
                <c:pt idx="51">
                  <c:v>1969</c:v>
                </c:pt>
                <c:pt idx="52">
                  <c:v>1970</c:v>
                </c:pt>
                <c:pt idx="53">
                  <c:v>1971</c:v>
                </c:pt>
                <c:pt idx="54">
                  <c:v>1972</c:v>
                </c:pt>
                <c:pt idx="55">
                  <c:v>1973</c:v>
                </c:pt>
                <c:pt idx="56">
                  <c:v>1974</c:v>
                </c:pt>
                <c:pt idx="57">
                  <c:v>1975</c:v>
                </c:pt>
                <c:pt idx="58">
                  <c:v>1976</c:v>
                </c:pt>
                <c:pt idx="59">
                  <c:v>1977</c:v>
                </c:pt>
                <c:pt idx="60">
                  <c:v>1978</c:v>
                </c:pt>
                <c:pt idx="61">
                  <c:v>1979</c:v>
                </c:pt>
                <c:pt idx="62">
                  <c:v>1980</c:v>
                </c:pt>
                <c:pt idx="63">
                  <c:v>1981</c:v>
                </c:pt>
                <c:pt idx="64">
                  <c:v>1982</c:v>
                </c:pt>
                <c:pt idx="65">
                  <c:v>1983</c:v>
                </c:pt>
                <c:pt idx="66">
                  <c:v>1984</c:v>
                </c:pt>
                <c:pt idx="67">
                  <c:v>1985</c:v>
                </c:pt>
                <c:pt idx="68">
                  <c:v>1986</c:v>
                </c:pt>
                <c:pt idx="69">
                  <c:v>1987</c:v>
                </c:pt>
                <c:pt idx="70">
                  <c:v>1988</c:v>
                </c:pt>
                <c:pt idx="71">
                  <c:v>1989</c:v>
                </c:pt>
                <c:pt idx="72">
                  <c:v>1990</c:v>
                </c:pt>
                <c:pt idx="73">
                  <c:v>1991</c:v>
                </c:pt>
                <c:pt idx="74">
                  <c:v>1992</c:v>
                </c:pt>
                <c:pt idx="75">
                  <c:v>1993</c:v>
                </c:pt>
                <c:pt idx="76">
                  <c:v>1994</c:v>
                </c:pt>
                <c:pt idx="77">
                  <c:v>1995</c:v>
                </c:pt>
                <c:pt idx="78">
                  <c:v>1996</c:v>
                </c:pt>
                <c:pt idx="79">
                  <c:v>1997</c:v>
                </c:pt>
                <c:pt idx="80">
                  <c:v>1998</c:v>
                </c:pt>
                <c:pt idx="81">
                  <c:v>1999</c:v>
                </c:pt>
                <c:pt idx="82">
                  <c:v>2000</c:v>
                </c:pt>
                <c:pt idx="83">
                  <c:v>2001</c:v>
                </c:pt>
                <c:pt idx="84">
                  <c:v>2002</c:v>
                </c:pt>
                <c:pt idx="85">
                  <c:v>2003</c:v>
                </c:pt>
                <c:pt idx="86">
                  <c:v>2004</c:v>
                </c:pt>
                <c:pt idx="87">
                  <c:v>2005</c:v>
                </c:pt>
                <c:pt idx="88">
                  <c:v>2006</c:v>
                </c:pt>
                <c:pt idx="89">
                  <c:v>2007</c:v>
                </c:pt>
                <c:pt idx="90">
                  <c:v>2008</c:v>
                </c:pt>
                <c:pt idx="91">
                  <c:v>2009</c:v>
                </c:pt>
                <c:pt idx="92">
                  <c:v>2010</c:v>
                </c:pt>
                <c:pt idx="93">
                  <c:v>2011</c:v>
                </c:pt>
                <c:pt idx="94">
                  <c:v>2012</c:v>
                </c:pt>
                <c:pt idx="95">
                  <c:v>2013</c:v>
                </c:pt>
                <c:pt idx="96">
                  <c:v>2014</c:v>
                </c:pt>
                <c:pt idx="97">
                  <c:v>2015</c:v>
                </c:pt>
                <c:pt idx="98">
                  <c:v>2016</c:v>
                </c:pt>
                <c:pt idx="99">
                  <c:v>2017</c:v>
                </c:pt>
                <c:pt idx="100">
                  <c:v>2018</c:v>
                </c:pt>
                <c:pt idx="101">
                  <c:v>2019</c:v>
                </c:pt>
                <c:pt idx="102">
                  <c:v>2020</c:v>
                </c:pt>
                <c:pt idx="103">
                  <c:v>2021</c:v>
                </c:pt>
                <c:pt idx="104">
                  <c:v>2022</c:v>
                </c:pt>
                <c:pt idx="105">
                  <c:v>2023</c:v>
                </c:pt>
              </c:numCache>
            </c:numRef>
          </c:cat>
          <c:val>
            <c:numRef>
              <c:f>Podor_pmm!$B$2:$B$107</c:f>
              <c:numCache>
                <c:formatCode>General</c:formatCode>
                <c:ptCount val="106"/>
                <c:pt idx="0">
                  <c:v>3.0000197841553322</c:v>
                </c:pt>
                <c:pt idx="1">
                  <c:v>-0.54686046488417839</c:v>
                </c:pt>
                <c:pt idx="2">
                  <c:v>-0.42942728043225281</c:v>
                </c:pt>
                <c:pt idx="3">
                  <c:v>0.18162335730912196</c:v>
                </c:pt>
                <c:pt idx="4">
                  <c:v>-3.4334278505011986E-2</c:v>
                </c:pt>
                <c:pt idx="5">
                  <c:v>-0.85935215910370877</c:v>
                </c:pt>
                <c:pt idx="6">
                  <c:v>-0.83944822953558584</c:v>
                </c:pt>
                <c:pt idx="7">
                  <c:v>-0.22143121644536787</c:v>
                </c:pt>
                <c:pt idx="8">
                  <c:v>0.26721025445205032</c:v>
                </c:pt>
                <c:pt idx="9">
                  <c:v>2.4496761315967333</c:v>
                </c:pt>
                <c:pt idx="10">
                  <c:v>0.43241286986747107</c:v>
                </c:pt>
                <c:pt idx="11">
                  <c:v>0.97977093299085238</c:v>
                </c:pt>
                <c:pt idx="12">
                  <c:v>-0.29507575584742285</c:v>
                </c:pt>
                <c:pt idx="13">
                  <c:v>-0.65832247046566683</c:v>
                </c:pt>
                <c:pt idx="14">
                  <c:v>0.34085479385410561</c:v>
                </c:pt>
                <c:pt idx="15">
                  <c:v>3.559320205019588</c:v>
                </c:pt>
                <c:pt idx="16">
                  <c:v>-0.46027837126284332</c:v>
                </c:pt>
                <c:pt idx="17">
                  <c:v>0.94394385976823081</c:v>
                </c:pt>
                <c:pt idx="18">
                  <c:v>0.71902945564844178</c:v>
                </c:pt>
                <c:pt idx="19">
                  <c:v>5.6228601029947124E-2</c:v>
                </c:pt>
                <c:pt idx="20">
                  <c:v>1.988900162094686</c:v>
                </c:pt>
                <c:pt idx="21">
                  <c:v>0.49411505152865215</c:v>
                </c:pt>
                <c:pt idx="22">
                  <c:v>-0.32891243611323195</c:v>
                </c:pt>
                <c:pt idx="23">
                  <c:v>2.4382313720950507E-2</c:v>
                </c:pt>
                <c:pt idx="24">
                  <c:v>-1.015598006213474</c:v>
                </c:pt>
                <c:pt idx="25">
                  <c:v>1.6584949312638451</c:v>
                </c:pt>
                <c:pt idx="26">
                  <c:v>1.0812809737882794</c:v>
                </c:pt>
                <c:pt idx="27">
                  <c:v>0.65135609511682357</c:v>
                </c:pt>
                <c:pt idx="28">
                  <c:v>0.54387487544895952</c:v>
                </c:pt>
                <c:pt idx="29">
                  <c:v>1.211651712459485</c:v>
                </c:pt>
                <c:pt idx="30">
                  <c:v>-0.79267399505049674</c:v>
                </c:pt>
                <c:pt idx="31">
                  <c:v>0.62150020076463919</c:v>
                </c:pt>
                <c:pt idx="32">
                  <c:v>0.688178364817851</c:v>
                </c:pt>
                <c:pt idx="33">
                  <c:v>1.1638822814959897</c:v>
                </c:pt>
                <c:pt idx="34">
                  <c:v>0.99171329073172598</c:v>
                </c:pt>
                <c:pt idx="35">
                  <c:v>0.70509670495075538</c:v>
                </c:pt>
                <c:pt idx="36">
                  <c:v>-0.67524081059857144</c:v>
                </c:pt>
                <c:pt idx="37">
                  <c:v>2.1531075810317004</c:v>
                </c:pt>
                <c:pt idx="38">
                  <c:v>0.66926963172813436</c:v>
                </c:pt>
                <c:pt idx="39">
                  <c:v>0.12390196156156529</c:v>
                </c:pt>
                <c:pt idx="40">
                  <c:v>1.0822761702666857</c:v>
                </c:pt>
                <c:pt idx="41">
                  <c:v>-0.42942728043225281</c:v>
                </c:pt>
                <c:pt idx="42">
                  <c:v>0.43141767338906473</c:v>
                </c:pt>
                <c:pt idx="43">
                  <c:v>0.42047051212659742</c:v>
                </c:pt>
                <c:pt idx="44">
                  <c:v>-1.4096958116623084</c:v>
                </c:pt>
                <c:pt idx="45">
                  <c:v>0.62349059372145132</c:v>
                </c:pt>
                <c:pt idx="46">
                  <c:v>0.85437617671167754</c:v>
                </c:pt>
                <c:pt idx="47">
                  <c:v>0.74988054647903202</c:v>
                </c:pt>
                <c:pt idx="48">
                  <c:v>-0.19555610800680809</c:v>
                </c:pt>
                <c:pt idx="49">
                  <c:v>4.4286243289073463E-2</c:v>
                </c:pt>
                <c:pt idx="50">
                  <c:v>-0.56477400149548884</c:v>
                </c:pt>
                <c:pt idx="51">
                  <c:v>1.6405813946525343</c:v>
                </c:pt>
                <c:pt idx="52">
                  <c:v>-0.11394999677750409</c:v>
                </c:pt>
                <c:pt idx="53">
                  <c:v>-1.292262627210383</c:v>
                </c:pt>
                <c:pt idx="54">
                  <c:v>-1.560965676380043</c:v>
                </c:pt>
                <c:pt idx="55">
                  <c:v>-1.1300456012301809</c:v>
                </c:pt>
                <c:pt idx="56">
                  <c:v>-0.69414954368828807</c:v>
                </c:pt>
                <c:pt idx="57">
                  <c:v>-0.41350413677775449</c:v>
                </c:pt>
                <c:pt idx="58">
                  <c:v>-2.5377510199356881E-2</c:v>
                </c:pt>
                <c:pt idx="59">
                  <c:v>-1.3350560757818473</c:v>
                </c:pt>
                <c:pt idx="60">
                  <c:v>0.47819190787415411</c:v>
                </c:pt>
                <c:pt idx="61">
                  <c:v>-0.39758099312325618</c:v>
                </c:pt>
                <c:pt idx="62">
                  <c:v>-0.46724474661168652</c:v>
                </c:pt>
                <c:pt idx="63">
                  <c:v>-1.2643971258150108</c:v>
                </c:pt>
                <c:pt idx="64">
                  <c:v>-0.9668333787715726</c:v>
                </c:pt>
                <c:pt idx="65">
                  <c:v>-1.8933613001676961</c:v>
                </c:pt>
                <c:pt idx="66">
                  <c:v>-2.0824486310648642</c:v>
                </c:pt>
                <c:pt idx="67">
                  <c:v>-1.2335460349844203</c:v>
                </c:pt>
                <c:pt idx="68">
                  <c:v>-0.20849366222608812</c:v>
                </c:pt>
                <c:pt idx="69">
                  <c:v>-0.65533688103044851</c:v>
                </c:pt>
                <c:pt idx="70">
                  <c:v>0.30502772063148409</c:v>
                </c:pt>
                <c:pt idx="71">
                  <c:v>0.72997661691090909</c:v>
                </c:pt>
                <c:pt idx="72">
                  <c:v>-1.3758591313964992</c:v>
                </c:pt>
                <c:pt idx="73">
                  <c:v>-1.3101761638216936</c:v>
                </c:pt>
                <c:pt idx="74">
                  <c:v>-1.0832713667450922</c:v>
                </c:pt>
                <c:pt idx="75">
                  <c:v>0.16669541013302974</c:v>
                </c:pt>
                <c:pt idx="76">
                  <c:v>-1.1350215836222117</c:v>
                </c:pt>
                <c:pt idx="77">
                  <c:v>0.17565217843868486</c:v>
                </c:pt>
                <c:pt idx="78">
                  <c:v>-0.97678534355563407</c:v>
                </c:pt>
                <c:pt idx="79">
                  <c:v>-0.32791723963482583</c:v>
                </c:pt>
                <c:pt idx="80">
                  <c:v>-7.4142137641257891E-2</c:v>
                </c:pt>
                <c:pt idx="81">
                  <c:v>-0.20152728687724492</c:v>
                </c:pt>
                <c:pt idx="82">
                  <c:v>-0.65533688103044851</c:v>
                </c:pt>
                <c:pt idx="83">
                  <c:v>1.3450080405659084</c:v>
                </c:pt>
                <c:pt idx="84">
                  <c:v>-0.38464343890397618</c:v>
                </c:pt>
                <c:pt idx="85">
                  <c:v>0.81257792461861944</c:v>
                </c:pt>
                <c:pt idx="86">
                  <c:v>-1.0753097949178427</c:v>
                </c:pt>
                <c:pt idx="87">
                  <c:v>0.71206308029959886</c:v>
                </c:pt>
                <c:pt idx="88">
                  <c:v>0.45430719239240624</c:v>
                </c:pt>
                <c:pt idx="89">
                  <c:v>-0.68917356129625729</c:v>
                </c:pt>
                <c:pt idx="90">
                  <c:v>-0.45729278182762506</c:v>
                </c:pt>
                <c:pt idx="91">
                  <c:v>0.6035866641533284</c:v>
                </c:pt>
                <c:pt idx="92">
                  <c:v>1.1788102286720819</c:v>
                </c:pt>
                <c:pt idx="93">
                  <c:v>-0.55183644727620906</c:v>
                </c:pt>
                <c:pt idx="94">
                  <c:v>-1.5425545415295403E-2</c:v>
                </c:pt>
                <c:pt idx="95">
                  <c:v>-0.45231679943559433</c:v>
                </c:pt>
                <c:pt idx="96">
                  <c:v>-0.69912552608031875</c:v>
                </c:pt>
                <c:pt idx="97">
                  <c:v>8.8074888338943738E-2</c:v>
                </c:pt>
                <c:pt idx="98">
                  <c:v>-0.4931198550502463</c:v>
                </c:pt>
                <c:pt idx="99">
                  <c:v>-1.2843010553831338</c:v>
                </c:pt>
                <c:pt idx="100">
                  <c:v>-0.63642814794073166</c:v>
                </c:pt>
                <c:pt idx="101">
                  <c:v>-1.258425946944574</c:v>
                </c:pt>
                <c:pt idx="102">
                  <c:v>0.31398448893713971</c:v>
                </c:pt>
                <c:pt idx="103">
                  <c:v>-0.86124303241268052</c:v>
                </c:pt>
                <c:pt idx="104">
                  <c:v>-0.4473408170435636</c:v>
                </c:pt>
                <c:pt idx="105">
                  <c:v>1.0225643815623169</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2799-4877-AD3F-2B52BB283147}"/>
            </c:ext>
          </c:extLst>
        </c:ser>
        <c:dLbls>
          <c:showLegendKey val="0"/>
          <c:showVal val="0"/>
          <c:showCatName val="0"/>
          <c:showSerName val="0"/>
          <c:showPercent val="0"/>
          <c:showBubbleSize val="0"/>
        </c:dLbls>
        <c:gapWidth val="219"/>
        <c:overlap val="-10"/>
        <c:axId val="92633024"/>
        <c:axId val="92635520"/>
      </c:barChart>
      <c:catAx>
        <c:axId val="9263302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fr-FR"/>
          </a:p>
        </c:txPr>
        <c:crossAx val="92635520"/>
        <c:crosses val="autoZero"/>
        <c:auto val="1"/>
        <c:lblAlgn val="ctr"/>
        <c:lblOffset val="100"/>
        <c:noMultiLvlLbl val="0"/>
      </c:catAx>
      <c:valAx>
        <c:axId val="926355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fr-FR"/>
          </a:p>
        </c:txPr>
        <c:crossAx val="92633024"/>
        <c:crosses val="autoZero"/>
        <c:crossBetween val="between"/>
      </c:valAx>
      <c:spPr>
        <a:noFill/>
        <a:ln w="25400">
          <a:solidFill>
            <a:schemeClr val="tx2"/>
          </a:solidFill>
        </a:ln>
        <a:effectLst/>
      </c:spPr>
    </c:plotArea>
    <c:legend>
      <c:legendPos val="t"/>
      <c:layout>
        <c:manualLayout>
          <c:xMode val="edge"/>
          <c:yMode val="edge"/>
          <c:x val="0.2139594298245614"/>
          <c:y val="4.7270833333333331E-2"/>
          <c:w val="0.77552558479532163"/>
          <c:h val="6.828370098039215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blipFill>
      <a:blip xmlns:r="http://schemas.openxmlformats.org/officeDocument/2006/relationships" r:embed="rId3"/>
      <a:tile tx="0" ty="0" sx="100000" sy="100000" flip="none" algn="tl"/>
    </a:blipFill>
    <a:ln>
      <a:noFill/>
    </a:ln>
    <a:effectLst/>
  </c:spPr>
  <c:txPr>
    <a:bodyPr/>
    <a:lstStyle/>
    <a:p>
      <a:pPr>
        <a:defRPr sz="1600" b="1">
          <a:solidFill>
            <a:schemeClr val="tx1">
              <a:lumMod val="95000"/>
              <a:lumOff val="5000"/>
            </a:schemeClr>
          </a:solidFill>
          <a:latin typeface="Arial" panose="020B0604020202020204" pitchFamily="34" charset="0"/>
          <a:cs typeface="Arial" panose="020B0604020202020204" pitchFamily="34" charset="0"/>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[1]Bakel_pmm!$J$2</c:f>
              <c:strCache>
                <c:ptCount val="1"/>
                <c:pt idx="0">
                  <c:v>ECARTS EN % BAKEL</c:v>
                </c:pt>
              </c:strCache>
            </c:strRef>
          </c:tx>
          <c:spPr>
            <a:solidFill>
              <a:schemeClr val="accent1"/>
            </a:solidFill>
            <a:ln>
              <a:noFill/>
            </a:ln>
            <a:effectLst/>
          </c:spPr>
          <c:invertIfNegative val="0"/>
          <c:trendline>
            <c:spPr>
              <a:ln w="28575" cap="rnd">
                <a:solidFill>
                  <a:srgbClr val="FF0000"/>
                </a:solidFill>
                <a:prstDash val="sysDot"/>
              </a:ln>
              <a:effectLst/>
            </c:spPr>
            <c:trendlineType val="linear"/>
            <c:dispRSqr val="0"/>
            <c:dispEq val="0"/>
          </c:trendline>
          <c:cat>
            <c:strRef>
              <c:f>[1]Bakel_pmm!$F$3:$F$12</c:f>
              <c:strCache>
                <c:ptCount val="10"/>
                <c:pt idx="0">
                  <c:v>1924-1933</c:v>
                </c:pt>
                <c:pt idx="1">
                  <c:v>1934-1943</c:v>
                </c:pt>
                <c:pt idx="2">
                  <c:v>1944-1953</c:v>
                </c:pt>
                <c:pt idx="3">
                  <c:v>1954-1963</c:v>
                </c:pt>
                <c:pt idx="4">
                  <c:v>1964-1973</c:v>
                </c:pt>
                <c:pt idx="5">
                  <c:v>1974-1983</c:v>
                </c:pt>
                <c:pt idx="6">
                  <c:v>1984-1993</c:v>
                </c:pt>
                <c:pt idx="7">
                  <c:v>1994-2003</c:v>
                </c:pt>
                <c:pt idx="8">
                  <c:v>2004-2013</c:v>
                </c:pt>
                <c:pt idx="9">
                  <c:v>2014-2023</c:v>
                </c:pt>
              </c:strCache>
            </c:strRef>
          </c:cat>
          <c:val>
            <c:numRef>
              <c:f>[1]Bakel_pmm!$J$3:$J$12</c:f>
              <c:numCache>
                <c:formatCode>General</c:formatCode>
                <c:ptCount val="10"/>
                <c:pt idx="0">
                  <c:v>-8.1062206219312714</c:v>
                </c:pt>
                <c:pt idx="1">
                  <c:v>-4.6139334694251914</c:v>
                </c:pt>
                <c:pt idx="2">
                  <c:v>0.67873714153905951</c:v>
                </c:pt>
                <c:pt idx="3">
                  <c:v>-5.00484125205449</c:v>
                </c:pt>
                <c:pt idx="4">
                  <c:v>14.002716626386515</c:v>
                </c:pt>
                <c:pt idx="5">
                  <c:v>-5.7900824940839186</c:v>
                </c:pt>
                <c:pt idx="6">
                  <c:v>-13.823294521728712</c:v>
                </c:pt>
                <c:pt idx="7">
                  <c:v>12.634349071807847</c:v>
                </c:pt>
                <c:pt idx="8">
                  <c:v>17.563517314309607</c:v>
                </c:pt>
                <c:pt idx="9">
                  <c:v>9.8599315181711233</c:v>
                </c:pt>
              </c:numCache>
            </c:numRef>
          </c:val>
          <c:extLst>
            <c:ext xmlns:c16="http://schemas.microsoft.com/office/drawing/2014/chart" uri="{C3380CC4-5D6E-409C-BE32-E72D297353CC}">
              <c16:uniqueId val="{00000000-9D1E-4C53-B0CF-BBA924E97C4B}"/>
            </c:ext>
          </c:extLst>
        </c:ser>
        <c:dLbls>
          <c:showLegendKey val="0"/>
          <c:showVal val="0"/>
          <c:showCatName val="0"/>
          <c:showSerName val="0"/>
          <c:showPercent val="0"/>
          <c:showBubbleSize val="0"/>
        </c:dLbls>
        <c:gapWidth val="219"/>
        <c:overlap val="-27"/>
        <c:axId val="1093238575"/>
        <c:axId val="1093237327"/>
      </c:barChart>
      <c:catAx>
        <c:axId val="1093238575"/>
        <c:scaling>
          <c:orientation val="minMax"/>
        </c:scaling>
        <c:delete val="0"/>
        <c:axPos val="b"/>
        <c:numFmt formatCode="General" sourceLinked="1"/>
        <c:majorTickMark val="none"/>
        <c:minorTickMark val="none"/>
        <c:tickLblPos val="low"/>
        <c:spPr>
          <a:noFill/>
          <a:ln w="9525" cap="flat" cmpd="sng" algn="ctr">
            <a:solidFill>
              <a:schemeClr val="accent1"/>
            </a:solidFill>
            <a:round/>
          </a:ln>
          <a:effectLst/>
        </c:spPr>
        <c:txPr>
          <a:bodyPr rot="5400000" spcFirstLastPara="1" vertOverflow="ellipsis" wrap="square" anchor="ctr" anchorCtr="1"/>
          <a:lstStyle/>
          <a:p>
            <a:pPr>
              <a:defRPr sz="900" b="0" i="0" u="none" strike="noStrike" kern="1200" baseline="0">
                <a:solidFill>
                  <a:schemeClr val="tx1">
                    <a:lumMod val="95000"/>
                    <a:lumOff val="5000"/>
                  </a:schemeClr>
                </a:solidFill>
                <a:latin typeface="Arial Black" panose="020B0A04020102020204" pitchFamily="34" charset="0"/>
                <a:ea typeface="+mn-ea"/>
                <a:cs typeface="+mn-cs"/>
              </a:defRPr>
            </a:pPr>
            <a:endParaRPr lang="fr-FR"/>
          </a:p>
        </c:txPr>
        <c:crossAx val="1093237327"/>
        <c:crosses val="autoZero"/>
        <c:auto val="0"/>
        <c:lblAlgn val="ctr"/>
        <c:lblOffset val="100"/>
        <c:noMultiLvlLbl val="0"/>
      </c:catAx>
      <c:valAx>
        <c:axId val="1093237327"/>
        <c:scaling>
          <c:orientation val="minMax"/>
        </c:scaling>
        <c:delete val="0"/>
        <c:axPos val="l"/>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Arial Black" panose="020B0A04020102020204" pitchFamily="34" charset="0"/>
                <a:ea typeface="+mn-ea"/>
                <a:cs typeface="+mn-cs"/>
              </a:defRPr>
            </a:pPr>
            <a:endParaRPr lang="fr-FR"/>
          </a:p>
        </c:txPr>
        <c:crossAx val="1093238575"/>
        <c:crosses val="autoZero"/>
        <c:crossBetween val="between"/>
      </c:valAx>
      <c:spPr>
        <a:noFill/>
        <a:ln w="25400">
          <a:solidFill>
            <a:srgbClr val="0D93E4"/>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Arial Black" panose="020B0A04020102020204" pitchFamily="34" charset="0"/>
              <a:ea typeface="+mn-ea"/>
              <a:cs typeface="+mn-cs"/>
            </a:defRPr>
          </a:pPr>
          <a:endParaRPr lang="fr-FR"/>
        </a:p>
      </c:txPr>
    </c:legend>
    <c:plotVisOnly val="1"/>
    <c:dispBlanksAs val="gap"/>
    <c:showDLblsOverMax val="0"/>
  </c:chart>
  <c:spPr>
    <a:noFill/>
    <a:ln>
      <a:solidFill>
        <a:srgbClr val="0D93E4"/>
      </a:solidFill>
    </a:ln>
    <a:effectLst/>
  </c:spPr>
  <c:txPr>
    <a:bodyPr/>
    <a:lstStyle/>
    <a:p>
      <a:pPr>
        <a:defRPr>
          <a:solidFill>
            <a:schemeClr val="tx1">
              <a:lumMod val="95000"/>
              <a:lumOff val="5000"/>
            </a:schemeClr>
          </a:solidFill>
          <a:latin typeface="Arial Black" panose="020B0A04020102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0.76831</cdr:x>
      <cdr:y>0.42242</cdr:y>
    </cdr:from>
    <cdr:to>
      <cdr:x>0.91716</cdr:x>
      <cdr:y>0.75444</cdr:y>
    </cdr:to>
    <cdr:sp macro="" textlink="">
      <cdr:nvSpPr>
        <cdr:cNvPr id="2" name="Ellipse 1"/>
        <cdr:cNvSpPr/>
      </cdr:nvSpPr>
      <cdr:spPr>
        <a:xfrm xmlns:a="http://schemas.openxmlformats.org/drawingml/2006/main">
          <a:off x="7246698" y="1703180"/>
          <a:ext cx="1404000" cy="1338705"/>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r-FR"/>
          </a:defPPr>
          <a:lvl1pPr marL="0" algn="l" defTabSz="4731958" rtl="0" eaLnBrk="1" latinLnBrk="0" hangingPunct="1">
            <a:defRPr sz="9300" kern="1200">
              <a:solidFill>
                <a:schemeClr val="lt1"/>
              </a:solidFill>
              <a:latin typeface="+mn-lt"/>
              <a:ea typeface="+mn-ea"/>
              <a:cs typeface="+mn-cs"/>
            </a:defRPr>
          </a:lvl1pPr>
          <a:lvl2pPr marL="2365978" algn="l" defTabSz="4731958" rtl="0" eaLnBrk="1" latinLnBrk="0" hangingPunct="1">
            <a:defRPr sz="9300" kern="1200">
              <a:solidFill>
                <a:schemeClr val="lt1"/>
              </a:solidFill>
              <a:latin typeface="+mn-lt"/>
              <a:ea typeface="+mn-ea"/>
              <a:cs typeface="+mn-cs"/>
            </a:defRPr>
          </a:lvl2pPr>
          <a:lvl3pPr marL="4731958" algn="l" defTabSz="4731958" rtl="0" eaLnBrk="1" latinLnBrk="0" hangingPunct="1">
            <a:defRPr sz="9300" kern="1200">
              <a:solidFill>
                <a:schemeClr val="lt1"/>
              </a:solidFill>
              <a:latin typeface="+mn-lt"/>
              <a:ea typeface="+mn-ea"/>
              <a:cs typeface="+mn-cs"/>
            </a:defRPr>
          </a:lvl3pPr>
          <a:lvl4pPr marL="7097936" algn="l" defTabSz="4731958" rtl="0" eaLnBrk="1" latinLnBrk="0" hangingPunct="1">
            <a:defRPr sz="9300" kern="1200">
              <a:solidFill>
                <a:schemeClr val="lt1"/>
              </a:solidFill>
              <a:latin typeface="+mn-lt"/>
              <a:ea typeface="+mn-ea"/>
              <a:cs typeface="+mn-cs"/>
            </a:defRPr>
          </a:lvl4pPr>
          <a:lvl5pPr marL="9463915" algn="l" defTabSz="4731958" rtl="0" eaLnBrk="1" latinLnBrk="0" hangingPunct="1">
            <a:defRPr sz="9300" kern="1200">
              <a:solidFill>
                <a:schemeClr val="lt1"/>
              </a:solidFill>
              <a:latin typeface="+mn-lt"/>
              <a:ea typeface="+mn-ea"/>
              <a:cs typeface="+mn-cs"/>
            </a:defRPr>
          </a:lvl5pPr>
          <a:lvl6pPr marL="11829894" algn="l" defTabSz="4731958" rtl="0" eaLnBrk="1" latinLnBrk="0" hangingPunct="1">
            <a:defRPr sz="9300" kern="1200">
              <a:solidFill>
                <a:schemeClr val="lt1"/>
              </a:solidFill>
              <a:latin typeface="+mn-lt"/>
              <a:ea typeface="+mn-ea"/>
              <a:cs typeface="+mn-cs"/>
            </a:defRPr>
          </a:lvl6pPr>
          <a:lvl7pPr marL="14195873" algn="l" defTabSz="4731958" rtl="0" eaLnBrk="1" latinLnBrk="0" hangingPunct="1">
            <a:defRPr sz="9300" kern="1200">
              <a:solidFill>
                <a:schemeClr val="lt1"/>
              </a:solidFill>
              <a:latin typeface="+mn-lt"/>
              <a:ea typeface="+mn-ea"/>
              <a:cs typeface="+mn-cs"/>
            </a:defRPr>
          </a:lvl7pPr>
          <a:lvl8pPr marL="16561851" algn="l" defTabSz="4731958" rtl="0" eaLnBrk="1" latinLnBrk="0" hangingPunct="1">
            <a:defRPr sz="9300" kern="1200">
              <a:solidFill>
                <a:schemeClr val="lt1"/>
              </a:solidFill>
              <a:latin typeface="+mn-lt"/>
              <a:ea typeface="+mn-ea"/>
              <a:cs typeface="+mn-cs"/>
            </a:defRPr>
          </a:lvl8pPr>
          <a:lvl9pPr marL="18927831" algn="l" defTabSz="4731958" rtl="0" eaLnBrk="1" latinLnBrk="0" hangingPunct="1">
            <a:defRPr sz="9300" kern="1200">
              <a:solidFill>
                <a:schemeClr val="lt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0.29402</cdr:x>
      <cdr:y>0.26025</cdr:y>
    </cdr:from>
    <cdr:to>
      <cdr:x>0.43652</cdr:x>
      <cdr:y>0.57766</cdr:y>
    </cdr:to>
    <cdr:sp macro="" textlink="">
      <cdr:nvSpPr>
        <cdr:cNvPr id="4" name="Ellipse 3"/>
        <cdr:cNvSpPr/>
      </cdr:nvSpPr>
      <cdr:spPr>
        <a:xfrm xmlns:a="http://schemas.openxmlformats.org/drawingml/2006/main">
          <a:off x="2773219" y="1049323"/>
          <a:ext cx="1344010" cy="1279797"/>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0.06751</cdr:x>
      <cdr:y>0.22192</cdr:y>
    </cdr:from>
    <cdr:to>
      <cdr:x>0.1961</cdr:x>
      <cdr:y>0.53933</cdr:y>
    </cdr:to>
    <cdr:sp macro="" textlink="">
      <cdr:nvSpPr>
        <cdr:cNvPr id="5" name="Ellipse 4"/>
        <cdr:cNvSpPr/>
      </cdr:nvSpPr>
      <cdr:spPr>
        <a:xfrm xmlns:a="http://schemas.openxmlformats.org/drawingml/2006/main">
          <a:off x="680550" y="894763"/>
          <a:ext cx="1296144" cy="1279797"/>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0.51383</cdr:x>
      <cdr:y>0.27683</cdr:y>
    </cdr:from>
    <cdr:to>
      <cdr:x>0.68784</cdr:x>
      <cdr:y>0.61611</cdr:y>
    </cdr:to>
    <cdr:sp macro="" textlink="">
      <cdr:nvSpPr>
        <cdr:cNvPr id="3" name="Ellipse 2">
          <a:extLst xmlns:a="http://schemas.openxmlformats.org/drawingml/2006/main">
            <a:ext uri="{FF2B5EF4-FFF2-40B4-BE49-F238E27FC236}">
              <a16:creationId xmlns:a16="http://schemas.microsoft.com/office/drawing/2014/main" id="{EB84AD34-2E73-F4C8-D14B-4EA7A2914F9C}"/>
            </a:ext>
          </a:extLst>
        </cdr:cNvPr>
        <cdr:cNvSpPr/>
      </cdr:nvSpPr>
      <cdr:spPr>
        <a:xfrm xmlns:a="http://schemas.openxmlformats.org/drawingml/2006/main">
          <a:off x="4846478" y="1116170"/>
          <a:ext cx="1641262" cy="1368000"/>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F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4C973-B15B-4AFC-9DB8-18142B849B46}" type="datetimeFigureOut">
              <a:rPr lang="fr-FR" smtClean="0"/>
              <a:t>18/06/2025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282B7-1B82-4464-96F6-03CF25358B62}" type="slidenum">
              <a:rPr lang="fr-FR" smtClean="0"/>
              <a:t>‹N°›</a:t>
            </a:fld>
            <a:endParaRPr lang="fr-FR"/>
          </a:p>
        </p:txBody>
      </p:sp>
    </p:spTree>
    <p:extLst>
      <p:ext uri="{BB962C8B-B14F-4D97-AF65-F5344CB8AC3E}">
        <p14:creationId xmlns:p14="http://schemas.microsoft.com/office/powerpoint/2010/main" val="183734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800" dirty="0">
                <a:latin typeface="Open sans"/>
              </a:rPr>
              <a:t>Située</a:t>
            </a:r>
            <a:r>
              <a:rPr lang="fr-FR" sz="1800" baseline="0" dirty="0">
                <a:latin typeface="Open sans"/>
              </a:rPr>
              <a:t> </a:t>
            </a:r>
            <a:r>
              <a:rPr lang="fr-FR" sz="1800" dirty="0">
                <a:latin typeface="Open sans"/>
              </a:rPr>
              <a:t>dans la partie la plus Nord du bassin du fleuve Sénégal,</a:t>
            </a:r>
            <a:r>
              <a:rPr lang="fr-FR" sz="1800" baseline="0" dirty="0">
                <a:latin typeface="Open sans"/>
              </a:rPr>
              <a:t> la moyenne vallée est un </a:t>
            </a:r>
            <a:r>
              <a:rPr lang="fr-FR" sz="1800" dirty="0">
                <a:latin typeface="Open sans"/>
              </a:rPr>
              <a:t>hydrosystème qui va de Bakel à Podor où la pluviométrie annuelle est faible (-500 mm).</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latin typeface="Open sans"/>
              </a:rPr>
              <a:t>Zone agro-sylvopastorale : le secteur agricole reste le moteur de développement avec plus de 75% de la production.</a:t>
            </a:r>
          </a:p>
          <a:p>
            <a:r>
              <a:rPr lang="fr-FR" sz="1800" dirty="0">
                <a:latin typeface="Open sans"/>
              </a:rPr>
              <a:t>Ce</a:t>
            </a:r>
            <a:r>
              <a:rPr lang="fr-FR" sz="1800" baseline="0" dirty="0">
                <a:latin typeface="Open sans"/>
              </a:rPr>
              <a:t> </a:t>
            </a:r>
            <a:r>
              <a:rPr lang="fr-FR" sz="1800" dirty="0">
                <a:latin typeface="Open sans"/>
              </a:rPr>
              <a:t>bassin transfrontalier isolée au milieu d’une zone semi-désertique et par conséquent, soumis aux enjeux du développement local et à l’intégration sous régionale.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latin typeface="Open sans"/>
              </a:rPr>
              <a:t>La dynamique de l’hydrosystème est affectée ces dernières décennies par la célérité des contrastes saisonniers, de pollution et de la pression sur les ressources en eau</a:t>
            </a:r>
          </a:p>
          <a:p>
            <a:endParaRPr lang="fr-FR" sz="1600" kern="1200" dirty="0">
              <a:solidFill>
                <a:schemeClr val="tx1"/>
              </a:solidFill>
              <a:effectLst/>
              <a:latin typeface="+mn-lt"/>
              <a:ea typeface="+mn-ea"/>
              <a:cs typeface="+mn-cs"/>
            </a:endParaRPr>
          </a:p>
          <a:p>
            <a:r>
              <a:rPr lang="fr-FR" sz="1600" kern="1200" dirty="0">
                <a:solidFill>
                  <a:schemeClr val="tx1"/>
                </a:solidFill>
                <a:effectLst/>
                <a:latin typeface="+mn-lt"/>
                <a:ea typeface="+mn-ea"/>
                <a:cs typeface="+mn-cs"/>
              </a:rPr>
              <a:t>Dans un contexte de fort aléa pluviométrique, les ressources en eau se font rares alors que les populations en dépendent pour leurs activités socio-économiques, notamment l’agriculture, l’élevage, la pêche, la navigation, l’électricité, etc. </a:t>
            </a:r>
            <a:endParaRPr lang="fr-FR" dirty="0"/>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2</a:t>
            </a:fld>
            <a:endParaRPr lang="fr-FR"/>
          </a:p>
        </p:txBody>
      </p:sp>
    </p:spTree>
    <p:extLst>
      <p:ext uri="{BB962C8B-B14F-4D97-AF65-F5344CB8AC3E}">
        <p14:creationId xmlns:p14="http://schemas.microsoft.com/office/powerpoint/2010/main" val="3809247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Tels que mentionnés dans cette figure, les dates de ruptures vont de 1959 à 1993,</a:t>
            </a:r>
            <a:r>
              <a:rPr lang="fr-FR" baseline="0" dirty="0"/>
              <a:t> mais </a:t>
            </a:r>
            <a:r>
              <a:rPr lang="fr-FR" dirty="0"/>
              <a:t>L’année 1969 reste la</a:t>
            </a:r>
            <a:r>
              <a:rPr lang="fr-FR" baseline="0" dirty="0"/>
              <a:t> plus occurrente suivie de celle de 1970 ce qui confirme les travaux de </a:t>
            </a:r>
            <a:r>
              <a:rPr lang="fr-FR" sz="1200" kern="1200" dirty="0">
                <a:solidFill>
                  <a:schemeClr val="tx1"/>
                </a:solidFill>
                <a:effectLst/>
                <a:latin typeface="+mn-lt"/>
                <a:ea typeface="+mn-ea"/>
                <a:cs typeface="+mn-cs"/>
              </a:rPr>
              <a:t>Faye et al., 2015, Sow, 2007, Faye, 2013, le programme ICCARE de l’IRD (SERVAT et al., 1998, 1999), LAAROUBI, 2007, MALOU (2004), Bodian et al., 2011 et Sambou, 2018 qui avancent le début de la sécheresse en 1969-1970 en Afrique de l’Ouest et particulièrement au Sénégal. </a:t>
            </a:r>
          </a:p>
          <a:p>
            <a:endParaRPr lang="fr-FR" dirty="0"/>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12</a:t>
            </a:fld>
            <a:endParaRPr lang="fr-FR"/>
          </a:p>
        </p:txBody>
      </p:sp>
    </p:spTree>
    <p:extLst>
      <p:ext uri="{BB962C8B-B14F-4D97-AF65-F5344CB8AC3E}">
        <p14:creationId xmlns:p14="http://schemas.microsoft.com/office/powerpoint/2010/main" val="74056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test de corrélation sur le rang (Kendall et Stuart, 1943 ; WMO, 1966) est un test non paramétrique qui teste l’homogénéité d’une série temporelle avec pour hypothèse alternative celle d’une tendance. Elle permet de déterminer la tendance</a:t>
            </a:r>
            <a:r>
              <a:rPr lang="fr-FR" baseline="0" dirty="0"/>
              <a:t> dans les longues séries chronologiques</a:t>
            </a:r>
            <a:endParaRPr lang="fr-FR" dirty="0"/>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13</a:t>
            </a:fld>
            <a:endParaRPr lang="fr-FR"/>
          </a:p>
        </p:txBody>
      </p:sp>
    </p:spTree>
    <p:extLst>
      <p:ext uri="{BB962C8B-B14F-4D97-AF65-F5344CB8AC3E}">
        <p14:creationId xmlns:p14="http://schemas.microsoft.com/office/powerpoint/2010/main" val="3076816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variables de l’ellipse qui sortent</a:t>
            </a:r>
            <a:r>
              <a:rPr lang="fr-FR" baseline="0" dirty="0"/>
              <a:t> des cercles c’est-à-dire les seuils de confiance corroborent les résultats du test de Rang qui préconise le rejet de l’hypothèse selon laquelle les séries temporelles sont continuent.</a:t>
            </a:r>
            <a:endParaRPr lang="fr-FR" dirty="0"/>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14</a:t>
            </a:fld>
            <a:endParaRPr lang="fr-FR"/>
          </a:p>
        </p:txBody>
      </p:sp>
    </p:spTree>
    <p:extLst>
      <p:ext uri="{BB962C8B-B14F-4D97-AF65-F5344CB8AC3E}">
        <p14:creationId xmlns:p14="http://schemas.microsoft.com/office/powerpoint/2010/main" val="2569520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L’étude des normales pluviométriques</a:t>
            </a:r>
            <a:r>
              <a:rPr lang="fr-FR" sz="1200" kern="1200" baseline="0" dirty="0">
                <a:solidFill>
                  <a:schemeClr val="tx1"/>
                </a:solidFill>
                <a:effectLst/>
                <a:latin typeface="+mn-lt"/>
                <a:ea typeface="+mn-ea"/>
                <a:cs typeface="+mn-cs"/>
              </a:rPr>
              <a:t> est recommandée par l’OMM pour la compréhension des variables du climat. Cefaisant, l</a:t>
            </a:r>
            <a:r>
              <a:rPr lang="fr-FR" sz="1200" kern="1200" dirty="0">
                <a:solidFill>
                  <a:schemeClr val="tx1"/>
                </a:solidFill>
                <a:effectLst/>
                <a:latin typeface="+mn-lt"/>
                <a:ea typeface="+mn-ea"/>
                <a:cs typeface="+mn-cs"/>
              </a:rPr>
              <a:t>e fichier opérationnel pluviométrique ou sur cette longue série de 106 années, divisé en sept normales pluviométriques : 1931-1960, 1941-1970, 1951-1980, 1961-1990, 1970-2000, 1981-2010, 1991-2022. </a:t>
            </a:r>
          </a:p>
          <a:p>
            <a:r>
              <a:rPr lang="fr-FR" sz="1200" kern="1200" dirty="0">
                <a:solidFill>
                  <a:schemeClr val="tx1"/>
                </a:solidFill>
                <a:effectLst/>
                <a:latin typeface="+mn-lt"/>
                <a:ea typeface="+mn-ea"/>
                <a:cs typeface="+mn-cs"/>
              </a:rPr>
              <a:t>- Les moyennes pluviométriques varient tout autant d’une normale à une autre et d’une station à une autre. Les variations pluviométriques d’une période normale à une autre sont disparates et mettent en évidence deux périodes distinctes :</a:t>
            </a:r>
          </a:p>
          <a:p>
            <a:r>
              <a:rPr lang="fr-FR" sz="1200" kern="1200" dirty="0">
                <a:solidFill>
                  <a:schemeClr val="tx1"/>
                </a:solidFill>
                <a:effectLst/>
                <a:latin typeface="+mn-lt"/>
                <a:ea typeface="+mn-ea"/>
                <a:cs typeface="+mn-cs"/>
              </a:rPr>
              <a:t>une tendance à la baisse se dessine de la normale 1931-1961 à la celle de 1970-2000. A l’exception de la station de Bakel qui décrit une situation toute particulière, la période de 1931-1960 a été la pluvieuse avec des moyennes pluviométriques pouvant atteindre 800mm (Kanel). Nonobstant, nous avons constatés une baisse progressive des cumuls pluviométriques à partir de cette normale jusqu’à celle de 1970-2000 où le minimum de la pluviosité a été observé. </a:t>
            </a:r>
          </a:p>
          <a:p>
            <a:r>
              <a:rPr lang="fr-FR" sz="1200" dirty="0">
                <a:latin typeface="Open sans" panose="020B0606030504020204"/>
                <a:ea typeface="Calibri" panose="020F0502020204030204" pitchFamily="34" charset="0"/>
              </a:rPr>
              <a:t>-</a:t>
            </a:r>
            <a:r>
              <a:rPr lang="fr-FR" sz="1200" baseline="0" dirty="0">
                <a:latin typeface="Open sans" panose="020B0606030504020204"/>
                <a:ea typeface="Calibri" panose="020F0502020204030204" pitchFamily="34" charset="0"/>
              </a:rPr>
              <a:t> </a:t>
            </a:r>
            <a:r>
              <a:rPr lang="fr-FR" sz="1200" dirty="0">
                <a:latin typeface="Open sans" panose="020B0606030504020204"/>
                <a:ea typeface="Calibri" panose="020F0502020204030204" pitchFamily="34" charset="0"/>
              </a:rPr>
              <a:t>une augmentation à partir de la normale 1981-2010</a:t>
            </a:r>
            <a:endParaRPr lang="fr-FR" sz="1200" dirty="0">
              <a:latin typeface="Open sans" panose="020B0606030504020204"/>
            </a:endParaRPr>
          </a:p>
          <a:p>
            <a:endParaRPr lang="fr-FR" dirty="0"/>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15</a:t>
            </a:fld>
            <a:endParaRPr lang="fr-FR"/>
          </a:p>
        </p:txBody>
      </p:sp>
    </p:spTree>
    <p:extLst>
      <p:ext uri="{BB962C8B-B14F-4D97-AF65-F5344CB8AC3E}">
        <p14:creationId xmlns:p14="http://schemas.microsoft.com/office/powerpoint/2010/main" val="1702897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A l’échelle mensuelle, l’essentiel des précipitations</a:t>
            </a:r>
            <a:r>
              <a:rPr lang="fr-FR" sz="1200" kern="1200" baseline="0" dirty="0">
                <a:solidFill>
                  <a:schemeClr val="tx1"/>
                </a:solidFill>
                <a:effectLst/>
                <a:latin typeface="+mn-lt"/>
                <a:ea typeface="+mn-ea"/>
                <a:cs typeface="+mn-cs"/>
              </a:rPr>
              <a:t> est enregistré entre juin et octobre dont les 5 mois de la saison pluvieuse. Il importe de souligner aussi que </a:t>
            </a:r>
            <a:r>
              <a:rPr lang="fr-FR" sz="1200" kern="1200" dirty="0">
                <a:solidFill>
                  <a:schemeClr val="tx1"/>
                </a:solidFill>
                <a:effectLst/>
                <a:latin typeface="+mn-lt"/>
                <a:ea typeface="+mn-ea"/>
                <a:cs typeface="+mn-cs"/>
              </a:rPr>
              <a:t>les séries temporelles mettent en évidence une tendance à la baisse de la pluviométrie qui se caractérise par des moyennes avant rupture plus importante que celles enregistrées ces dernières décennies</a:t>
            </a:r>
            <a:r>
              <a:rPr lang="fr-FR" sz="1200" kern="1200" baseline="0" dirty="0">
                <a:solidFill>
                  <a:schemeClr val="tx1"/>
                </a:solidFill>
                <a:effectLst/>
                <a:latin typeface="+mn-lt"/>
                <a:ea typeface="+mn-ea"/>
                <a:cs typeface="+mn-cs"/>
              </a:rPr>
              <a:t> sauf la station de bakel qui présente une évolution ascendante.</a:t>
            </a:r>
            <a:endParaRPr lang="fr-FR" dirty="0"/>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16</a:t>
            </a:fld>
            <a:endParaRPr lang="fr-FR"/>
          </a:p>
        </p:txBody>
      </p:sp>
    </p:spTree>
    <p:extLst>
      <p:ext uri="{BB962C8B-B14F-4D97-AF65-F5344CB8AC3E}">
        <p14:creationId xmlns:p14="http://schemas.microsoft.com/office/powerpoint/2010/main" val="881445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a:t>
            </a:r>
            <a:r>
              <a:rPr lang="fr-FR" dirty="0"/>
              <a:t>es SPI tels que représentés</a:t>
            </a:r>
            <a:r>
              <a:rPr lang="fr-FR" baseline="0" dirty="0"/>
              <a:t> ici confirme ces deux tendances avec une succession d’années excédentaires et d’années déficitaires. Mieux, elles mettent en évidence une timide des précipitations à partir des années 2000 avec des excédent notées vers la fin de la chronique. </a:t>
            </a:r>
            <a:r>
              <a:rPr lang="fr-FR" sz="1200" dirty="0">
                <a:latin typeface="Open sans" panose="020B0606030504020204"/>
                <a:ea typeface="Calibri" panose="020F0502020204030204" pitchFamily="34" charset="0"/>
              </a:rPr>
              <a:t>De l’analyse de</a:t>
            </a:r>
            <a:r>
              <a:rPr lang="fr-FR" sz="1200" baseline="0" dirty="0">
                <a:latin typeface="Open sans" panose="020B0606030504020204"/>
                <a:ea typeface="Calibri" panose="020F0502020204030204" pitchFamily="34" charset="0"/>
              </a:rPr>
              <a:t> cette figure sis à l’évolution annuelle des précipitations ressort deux </a:t>
            </a:r>
            <a:r>
              <a:rPr lang="fr-FR" sz="1200" dirty="0">
                <a:latin typeface="Open sans" panose="020B0606030504020204"/>
                <a:ea typeface="Calibri" panose="020F0502020204030204" pitchFamily="34" charset="0"/>
              </a:rPr>
              <a:t>tendances : une première dite excédentaire de 1918 à 1969 qui met en exergue une hausse des précipitations avant l’avènement de la variabilité climatique, avec des maxima enregistrés le plus en 1936 contre une </a:t>
            </a:r>
            <a:r>
              <a:rPr lang="fr-FR" sz="1200" dirty="0">
                <a:latin typeface="Open sans" panose="020B0606030504020204"/>
              </a:rPr>
              <a:t>phase globalement sèche qui commence de 1971 et s’étend jusqu’en 2001. Toutefois, nous constatons une hausse timide des cumuls pluviométriques</a:t>
            </a:r>
            <a:r>
              <a:rPr lang="fr-FR" sz="1200" baseline="0" dirty="0">
                <a:latin typeface="Open sans" panose="020B0606030504020204"/>
              </a:rPr>
              <a:t> à partir de 2003.</a:t>
            </a:r>
          </a:p>
          <a:p>
            <a:endParaRPr lang="fr-FR" dirty="0"/>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17</a:t>
            </a:fld>
            <a:endParaRPr lang="fr-FR"/>
          </a:p>
        </p:txBody>
      </p:sp>
    </p:spTree>
    <p:extLst>
      <p:ext uri="{BB962C8B-B14F-4D97-AF65-F5344CB8AC3E}">
        <p14:creationId xmlns:p14="http://schemas.microsoft.com/office/powerpoint/2010/main" val="1406016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18</a:t>
            </a:fld>
            <a:endParaRPr lang="fr-FR"/>
          </a:p>
        </p:txBody>
      </p:sp>
    </p:spTree>
    <p:extLst>
      <p:ext uri="{BB962C8B-B14F-4D97-AF65-F5344CB8AC3E}">
        <p14:creationId xmlns:p14="http://schemas.microsoft.com/office/powerpoint/2010/main" val="3776353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19</a:t>
            </a:fld>
            <a:endParaRPr lang="fr-FR"/>
          </a:p>
        </p:txBody>
      </p:sp>
    </p:spTree>
    <p:extLst>
      <p:ext uri="{BB962C8B-B14F-4D97-AF65-F5344CB8AC3E}">
        <p14:creationId xmlns:p14="http://schemas.microsoft.com/office/powerpoint/2010/main" val="3084825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800" dirty="0">
                <a:latin typeface="Open sans" panose="020B0606030504020204"/>
              </a:rPr>
              <a:t>Pour les</a:t>
            </a:r>
            <a:r>
              <a:rPr lang="fr-FR" sz="2800" baseline="0" dirty="0">
                <a:latin typeface="Open sans" panose="020B0606030504020204"/>
              </a:rPr>
              <a:t> 30 stations considérées, l’analyse des données homogénéisées, indiquent que les chroniques de 1918-2023 ne sont pas stationnaires</a:t>
            </a:r>
            <a:endParaRPr lang="fr-FR" sz="2800" dirty="0">
              <a:latin typeface="Open sans" panose="020B0606030504020204"/>
            </a:endParaRPr>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20</a:t>
            </a:fld>
            <a:endParaRPr lang="fr-FR"/>
          </a:p>
        </p:txBody>
      </p:sp>
    </p:spTree>
    <p:extLst>
      <p:ext uri="{BB962C8B-B14F-4D97-AF65-F5344CB8AC3E}">
        <p14:creationId xmlns:p14="http://schemas.microsoft.com/office/powerpoint/2010/main" val="225160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latin typeface="Open sans"/>
              </a:rPr>
              <a:t>D’où l’importance d’étudier</a:t>
            </a:r>
            <a:r>
              <a:rPr lang="fr-FR" sz="2400" baseline="0" dirty="0">
                <a:latin typeface="Open sans"/>
              </a:rPr>
              <a:t> les impacts de la variabilité spatiale et temporelle des précipitations sur les ressources en eau de la MVFS</a:t>
            </a:r>
            <a:endParaRPr lang="fr-FR" sz="2400" dirty="0"/>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3</a:t>
            </a:fld>
            <a:endParaRPr lang="fr-FR"/>
          </a:p>
        </p:txBody>
      </p:sp>
    </p:spTree>
    <p:extLst>
      <p:ext uri="{BB962C8B-B14F-4D97-AF65-F5344CB8AC3E}">
        <p14:creationId xmlns:p14="http://schemas.microsoft.com/office/powerpoint/2010/main" val="77437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kern="1200" dirty="0">
                <a:solidFill>
                  <a:schemeClr val="tx1"/>
                </a:solidFill>
                <a:effectLst/>
                <a:latin typeface="Open sans" panose="020B0606030504020204"/>
                <a:ea typeface="+mn-ea"/>
                <a:cs typeface="+mn-cs"/>
              </a:rPr>
              <a:t>Les données disponibles sont issues de réseau de l’ORSTOM, IRD et de l’ASECNA. La plupart de ces stations sont suivies de l’origine à 2004 avant que leur gestion soit transféré à l’ASECNA. </a:t>
            </a:r>
          </a:p>
          <a:p>
            <a:pPr marL="0" marR="0" indent="0" algn="l" defTabSz="914400" rtl="0" eaLnBrk="1" fontAlgn="auto" latinLnBrk="0" hangingPunct="1">
              <a:lnSpc>
                <a:spcPct val="100000"/>
              </a:lnSpc>
              <a:spcBef>
                <a:spcPts val="0"/>
              </a:spcBef>
              <a:spcAft>
                <a:spcPts val="0"/>
              </a:spcAft>
              <a:buClrTx/>
              <a:buSzTx/>
              <a:buFontTx/>
              <a:buNone/>
              <a:tabLst/>
              <a:defRPr/>
            </a:pPr>
            <a:r>
              <a:rPr lang="fr-FR" sz="2000" kern="1200" dirty="0">
                <a:solidFill>
                  <a:schemeClr val="tx1"/>
                </a:solidFill>
                <a:effectLst/>
                <a:latin typeface="Open sans" panose="020B0606030504020204"/>
                <a:ea typeface="+mn-ea"/>
                <a:cs typeface="+mn-cs"/>
              </a:rPr>
              <a:t>1 station climato</a:t>
            </a:r>
          </a:p>
          <a:p>
            <a:pPr marL="0" marR="0" indent="0" algn="l" defTabSz="914400" rtl="0" eaLnBrk="1" fontAlgn="auto" latinLnBrk="0" hangingPunct="1">
              <a:lnSpc>
                <a:spcPct val="100000"/>
              </a:lnSpc>
              <a:spcBef>
                <a:spcPts val="0"/>
              </a:spcBef>
              <a:spcAft>
                <a:spcPts val="0"/>
              </a:spcAft>
              <a:buClrTx/>
              <a:buSzTx/>
              <a:buFontTx/>
              <a:buNone/>
              <a:tabLst/>
              <a:defRPr/>
            </a:pPr>
            <a:r>
              <a:rPr lang="fr-FR" sz="2000" kern="1200" dirty="0">
                <a:solidFill>
                  <a:schemeClr val="tx1"/>
                </a:solidFill>
                <a:effectLst/>
                <a:latin typeface="Open sans" panose="020B0606030504020204"/>
                <a:ea typeface="+mn-ea"/>
                <a:cs typeface="+mn-cs"/>
              </a:rPr>
              <a:t>26</a:t>
            </a:r>
            <a:r>
              <a:rPr lang="fr-FR" sz="2000" kern="1200" baseline="0" dirty="0">
                <a:solidFill>
                  <a:schemeClr val="tx1"/>
                </a:solidFill>
                <a:effectLst/>
                <a:latin typeface="Open sans" panose="020B0606030504020204"/>
                <a:ea typeface="+mn-ea"/>
                <a:cs typeface="+mn-cs"/>
              </a:rPr>
              <a:t> postes pluvio</a:t>
            </a:r>
          </a:p>
          <a:p>
            <a:pPr marL="0" marR="0" indent="0" algn="l" defTabSz="914400" rtl="0" eaLnBrk="1" fontAlgn="auto" latinLnBrk="0" hangingPunct="1">
              <a:lnSpc>
                <a:spcPct val="100000"/>
              </a:lnSpc>
              <a:spcBef>
                <a:spcPts val="0"/>
              </a:spcBef>
              <a:spcAft>
                <a:spcPts val="0"/>
              </a:spcAft>
              <a:buClrTx/>
              <a:buSzTx/>
              <a:buFontTx/>
              <a:buNone/>
              <a:tabLst/>
              <a:defRPr/>
            </a:pPr>
            <a:r>
              <a:rPr lang="fr-FR" sz="2000" kern="1200" baseline="0" dirty="0">
                <a:solidFill>
                  <a:schemeClr val="tx1"/>
                </a:solidFill>
                <a:effectLst/>
                <a:latin typeface="Open sans" panose="020B0606030504020204"/>
                <a:ea typeface="+mn-ea"/>
                <a:cs typeface="+mn-cs"/>
              </a:rPr>
              <a:t>3 stations synoptiques pour un total de 30 stations situées de part et d’autres du bassin</a:t>
            </a:r>
            <a:endParaRPr lang="fr-FR" sz="2000" kern="1200" dirty="0">
              <a:solidFill>
                <a:schemeClr val="tx1"/>
              </a:solidFill>
              <a:effectLst/>
              <a:latin typeface="Open sans" panose="020B0606030504020204"/>
              <a:ea typeface="+mn-ea"/>
              <a:cs typeface="+mn-cs"/>
            </a:endParaRPr>
          </a:p>
          <a:p>
            <a:r>
              <a:rPr lang="fr-FR" sz="2000" b="0" i="0" u="none" strike="noStrike" kern="1200" baseline="0" dirty="0">
                <a:solidFill>
                  <a:schemeClr val="tx1"/>
                </a:solidFill>
                <a:latin typeface="Open sans" panose="020B0606030504020204"/>
                <a:ea typeface="+mn-ea"/>
                <a:cs typeface="+mn-cs"/>
              </a:rPr>
              <a:t>Elles sont de qualité et de durée variables, notamment en fonction du pays. Cela a nécessité un choix des stations basé sur trois critères : (1) la taille de l'échantillon ; (2) leur position géographique par rapport au bassin ; (3) la qualité des données (faiblesse des lacunes dans les séries observées). Le choix des autres stations s'explique par leur proximité avec le bassin. </a:t>
            </a:r>
            <a:endParaRPr lang="fr-FR" sz="2000" dirty="0">
              <a:latin typeface="Open sans" panose="020B0606030504020204"/>
            </a:endParaRPr>
          </a:p>
          <a:p>
            <a:endParaRPr lang="fr-FR" sz="2000" dirty="0">
              <a:latin typeface="Open sans" panose="020B0606030504020204"/>
            </a:endParaRPr>
          </a:p>
          <a:p>
            <a:endParaRPr lang="fr-FR" dirty="0"/>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4</a:t>
            </a:fld>
            <a:endParaRPr lang="fr-FR"/>
          </a:p>
        </p:txBody>
      </p:sp>
    </p:spTree>
    <p:extLst>
      <p:ext uri="{BB962C8B-B14F-4D97-AF65-F5344CB8AC3E}">
        <p14:creationId xmlns:p14="http://schemas.microsoft.com/office/powerpoint/2010/main" val="4099114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réseau pluviométrique couvre les régions de part et d’autres de la vallée du fleuve du Sénégal. </a:t>
            </a:r>
            <a:r>
              <a:rPr lang="fr-FR" sz="1200" b="0" i="0" u="none" strike="noStrike" kern="1200" baseline="0" dirty="0">
                <a:solidFill>
                  <a:schemeClr val="tx1"/>
                </a:solidFill>
                <a:latin typeface="+mn-lt"/>
                <a:ea typeface="+mn-ea"/>
                <a:cs typeface="+mn-cs"/>
              </a:rPr>
              <a:t>Elles sont de qualité et de durée variables, notamment en fonction du pays. Cela a nécessité un choix des stations basé sur trois critères : (1) la taille de l'échantillon ; (2) leur position géographique par rapport au bassin ; (3) la qualité des données (faiblesse des lacunes dans les séries observées). Le choix des autres stations s'explique par leur proximité avec le bassin.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5</a:t>
            </a:fld>
            <a:endParaRPr lang="fr-FR"/>
          </a:p>
        </p:txBody>
      </p:sp>
    </p:spTree>
    <p:extLst>
      <p:ext uri="{BB962C8B-B14F-4D97-AF65-F5344CB8AC3E}">
        <p14:creationId xmlns:p14="http://schemas.microsoft.com/office/powerpoint/2010/main" val="169860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800" dirty="0">
                <a:latin typeface="Open sans" panose="020B0606030504020204"/>
              </a:rPr>
              <a:t>La critique et</a:t>
            </a:r>
            <a:r>
              <a:rPr lang="fr-FR" sz="2800" baseline="0" dirty="0">
                <a:latin typeface="Open sans" panose="020B0606030504020204"/>
              </a:rPr>
              <a:t> homogénéisation des données est une étape cruciale pour toute étude spatio-temporelle des données hydropluviométriques. Elle permet de vérifier la qualité des données et d’étendre la série chronologique. Pour cette étude, nous avons utilisé la MVR de Brunet Moret. Mise en œuvre à l’aide du logiciel HYDRACESS, le principe de c</a:t>
            </a:r>
            <a:r>
              <a:rPr lang="fr-FR" sz="2800" dirty="0">
                <a:latin typeface="Open sans" panose="020B0606030504020204"/>
              </a:rPr>
              <a:t>ette méthode est basée sur la pseudo-proportionnalité des données pluviométriques de stations voisines c’est-à-dire une variation dans le même sens et dans des proportions semblables.</a:t>
            </a:r>
          </a:p>
          <a:p>
            <a:r>
              <a:rPr lang="fr-FR" sz="2800" dirty="0">
                <a:latin typeface="Open sans" panose="020B0606030504020204"/>
              </a:rPr>
              <a:t>Elle</a:t>
            </a:r>
            <a:r>
              <a:rPr lang="fr-FR" sz="2800" baseline="0" dirty="0">
                <a:latin typeface="Open sans" panose="020B0606030504020204"/>
              </a:rPr>
              <a:t> a été choisie pour sa simplicité, car c</a:t>
            </a:r>
            <a:r>
              <a:rPr lang="fr-FR" sz="2800" dirty="0">
                <a:latin typeface="Open sans" panose="020B0606030504020204"/>
              </a:rPr>
              <a:t>ontrairement à la méthode du double cumul reposant sur le choix arbitraire de stations de référence (Brunet-Moret, 1971), celle du vecteur régional s’applique à toutes les stations.</a:t>
            </a:r>
          </a:p>
          <a:p>
            <a:r>
              <a:rPr lang="fr-FR" dirty="0"/>
              <a:t>Conçue par </a:t>
            </a:r>
            <a:r>
              <a:rPr lang="fr-FR" dirty="0" err="1"/>
              <a:t>Hiez</a:t>
            </a:r>
            <a:r>
              <a:rPr lang="fr-FR" dirty="0"/>
              <a:t> (1977) et améliorée par Brunet-Moret (1979 ; 1994), répond à deux objectifs : la critique des informations dans une région déterminée et sa synthèse. Elle est définie comme une série chronologique d’indices pluviométriques ou hydrométriques, annuels ou mensuels issue de l’extraction de l’information la plus "probable " – au sens de la plus fréquente – contenue dans les données d’un ensemble de stations d’observation groupées par régions homogènes</a:t>
            </a:r>
          </a:p>
          <a:p>
            <a:r>
              <a:rPr lang="fr-FR" sz="1600" kern="1200" dirty="0">
                <a:solidFill>
                  <a:schemeClr val="tx1"/>
                </a:solidFill>
                <a:effectLst/>
                <a:latin typeface="Open sans" panose="020B0606030504020204"/>
                <a:ea typeface="+mn-ea"/>
                <a:cs typeface="+mn-cs"/>
              </a:rPr>
              <a:t>Cette méthode repose sur deux principes fondamentaux nous dit Mahé et al., 1992 :</a:t>
            </a:r>
          </a:p>
          <a:p>
            <a:pPr lvl="0"/>
            <a:r>
              <a:rPr lang="fr-FR" sz="1600" kern="1200" dirty="0">
                <a:solidFill>
                  <a:schemeClr val="tx1"/>
                </a:solidFill>
                <a:effectLst/>
                <a:latin typeface="Open sans" panose="020B0606030504020204"/>
                <a:ea typeface="+mn-ea"/>
                <a:cs typeface="+mn-cs"/>
              </a:rPr>
              <a:t>les séries interannuelles de totaux pluviométriques de postes voisins,</a:t>
            </a:r>
          </a:p>
          <a:p>
            <a:r>
              <a:rPr lang="fr-FR" sz="1600" kern="1200" dirty="0">
                <a:solidFill>
                  <a:schemeClr val="tx1"/>
                </a:solidFill>
                <a:effectLst/>
                <a:latin typeface="Open sans" panose="020B0606030504020204"/>
                <a:ea typeface="+mn-ea"/>
                <a:cs typeface="+mn-cs"/>
              </a:rPr>
              <a:t>situés dans une même unité climatique, sont pseudo-proportionnelles entre elles ; ceci signifie que les variation de la pluviosité entre toutes les postes de l’unité sont concomitantes;</a:t>
            </a:r>
          </a:p>
          <a:p>
            <a:pPr lvl="0"/>
            <a:r>
              <a:rPr lang="fr-FR" sz="1600" kern="1200" dirty="0">
                <a:solidFill>
                  <a:schemeClr val="tx1"/>
                </a:solidFill>
                <a:effectLst/>
                <a:latin typeface="Open sans" panose="020B0606030504020204"/>
                <a:ea typeface="+mn-ea"/>
                <a:cs typeface="+mn-cs"/>
              </a:rPr>
              <a:t>l’information la plus probable est celle qui se répète le plus fréquemment,</a:t>
            </a:r>
          </a:p>
          <a:p>
            <a:r>
              <a:rPr lang="fr-FR" sz="1600" kern="1200" dirty="0">
                <a:solidFill>
                  <a:schemeClr val="tx1"/>
                </a:solidFill>
                <a:effectLst/>
                <a:latin typeface="Open sans" panose="020B0606030504020204"/>
                <a:ea typeface="+mn-ea"/>
                <a:cs typeface="+mn-cs"/>
              </a:rPr>
              <a:t>ce qui signifie que la pluviosité d’une année donnée sera celle indiquée par le plus grand nombre de postes.</a:t>
            </a:r>
          </a:p>
          <a:p>
            <a:endParaRPr lang="fr-FR" sz="1600" dirty="0">
              <a:latin typeface="Open sans" panose="020B0606030504020204"/>
            </a:endParaRPr>
          </a:p>
          <a:p>
            <a:r>
              <a:rPr lang="fr-FR" sz="1600" b="0" i="0" u="none" strike="noStrike" kern="1200" baseline="0" dirty="0">
                <a:solidFill>
                  <a:schemeClr val="tx1"/>
                </a:solidFill>
                <a:latin typeface="Open sans" panose="020B0606030504020204"/>
                <a:ea typeface="+mn-ea"/>
                <a:cs typeface="+mn-cs"/>
              </a:rPr>
              <a:t>Le vecteur régional est donc une suite chronologique d'indices annuels de précipitations prenant en compte les effets de persistance, de tendance, de pseudo-cycles de la zone climatique, mais homogène dans le temps </a:t>
            </a:r>
            <a:endParaRPr lang="fr-FR" sz="1600" dirty="0">
              <a:latin typeface="Open sans" panose="020B0606030504020204"/>
            </a:endParaRPr>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6</a:t>
            </a:fld>
            <a:endParaRPr lang="fr-FR"/>
          </a:p>
        </p:txBody>
      </p:sp>
    </p:spTree>
    <p:extLst>
      <p:ext uri="{BB962C8B-B14F-4D97-AF65-F5344CB8AC3E}">
        <p14:creationId xmlns:p14="http://schemas.microsoft.com/office/powerpoint/2010/main" val="2222874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lumMod val="95000"/>
                    <a:lumOff val="5000"/>
                  </a:schemeClr>
                </a:solidFill>
                <a:latin typeface="Open sans"/>
              </a:rPr>
              <a:t>Cette</a:t>
            </a:r>
            <a:r>
              <a:rPr lang="fr-FR" sz="1200" baseline="0" dirty="0">
                <a:solidFill>
                  <a:schemeClr val="tx1">
                    <a:lumMod val="95000"/>
                    <a:lumOff val="5000"/>
                  </a:schemeClr>
                </a:solidFill>
                <a:latin typeface="Open sans"/>
              </a:rPr>
              <a:t> figure fait mention des indices annuels de précipitation. L‘es i</a:t>
            </a:r>
            <a:r>
              <a:rPr lang="fr-FR" sz="1200" dirty="0">
                <a:solidFill>
                  <a:schemeClr val="tx1">
                    <a:lumMod val="95000"/>
                    <a:lumOff val="5000"/>
                  </a:schemeClr>
                </a:solidFill>
                <a:latin typeface="Open sans"/>
              </a:rPr>
              <a:t>ndices </a:t>
            </a:r>
            <a:r>
              <a:rPr lang="fr-FR" sz="1200" dirty="0">
                <a:latin typeface="Open sans"/>
                <a:ea typeface="Calibri" panose="020F0502020204030204" pitchFamily="34" charset="0"/>
              </a:rPr>
              <a:t>supérieur à 1 lorsque indique une année excédentaire, et inférieur à 1 lorsque l'année est déficitaire. C'est cette série d'indices annuels que l'on appelle </a:t>
            </a:r>
            <a:r>
              <a:rPr lang="fr-FR" sz="1200" b="1" i="1" dirty="0">
                <a:latin typeface="Open sans"/>
                <a:ea typeface="Calibri" panose="020F0502020204030204" pitchFamily="34" charset="0"/>
              </a:rPr>
              <a:t>Vecteur Régional</a:t>
            </a:r>
            <a:r>
              <a:rPr lang="fr-FR" sz="1200" dirty="0">
                <a:latin typeface="Open sans"/>
                <a:ea typeface="Calibri" panose="020F0502020204030204" pitchFamily="34" charset="0"/>
              </a:rPr>
              <a:t>, puisqu'il prend en compte l'information d'une </a:t>
            </a:r>
            <a:r>
              <a:rPr lang="fr-FR" sz="1200" b="1" dirty="0">
                <a:latin typeface="Open sans"/>
                <a:ea typeface="Calibri" panose="020F0502020204030204" pitchFamily="34" charset="0"/>
              </a:rPr>
              <a:t>région</a:t>
            </a:r>
            <a:r>
              <a:rPr lang="fr-FR" sz="1200" dirty="0">
                <a:latin typeface="Open sans"/>
                <a:ea typeface="Calibri" panose="020F0502020204030204" pitchFamily="34" charset="0"/>
              </a:rPr>
              <a:t> supposée climatiquement homogène.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FFC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FFC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a:solidFill>
                  <a:srgbClr val="FFC000"/>
                </a:solidFill>
              </a:rPr>
              <a:t>Les indices</a:t>
            </a:r>
            <a:r>
              <a:rPr lang="fr-FR" baseline="0">
                <a:solidFill>
                  <a:srgbClr val="FFC000"/>
                </a:solidFill>
              </a:rPr>
              <a:t> montrent </a:t>
            </a:r>
            <a:r>
              <a:rPr lang="fr-FR">
                <a:solidFill>
                  <a:srgbClr val="FFC000"/>
                </a:solidFill>
              </a:rPr>
              <a:t>l’homogénéisation du climat sur le bassin. </a:t>
            </a:r>
            <a:endParaRPr lang="fr-FR" sz="1200">
              <a:solidFill>
                <a:srgbClr val="FFC000"/>
              </a:solidFill>
              <a:latin typeface="Open sans"/>
            </a:endParaRPr>
          </a:p>
          <a:p>
            <a:endParaRPr lang="fr-FR" dirty="0"/>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7</a:t>
            </a:fld>
            <a:endParaRPr lang="fr-FR"/>
          </a:p>
        </p:txBody>
      </p:sp>
    </p:spTree>
    <p:extLst>
      <p:ext uri="{BB962C8B-B14F-4D97-AF65-F5344CB8AC3E}">
        <p14:creationId xmlns:p14="http://schemas.microsoft.com/office/powerpoint/2010/main" val="133907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kern="1200" dirty="0">
                <a:solidFill>
                  <a:schemeClr val="tx1"/>
                </a:solidFill>
                <a:effectLst/>
                <a:latin typeface="Open sans" panose="020B0606030504020204"/>
                <a:ea typeface="+mn-ea"/>
                <a:cs typeface="+mn-cs"/>
              </a:rPr>
              <a:t>Après</a:t>
            </a:r>
            <a:r>
              <a:rPr lang="fr-FR" sz="1800" kern="1200" baseline="0" dirty="0">
                <a:solidFill>
                  <a:schemeClr val="tx1"/>
                </a:solidFill>
                <a:effectLst/>
                <a:latin typeface="Open sans" panose="020B0606030504020204"/>
                <a:ea typeface="+mn-ea"/>
                <a:cs typeface="+mn-cs"/>
              </a:rPr>
              <a:t> l’homogénéisation et reconstitution des données manquantes, nous avons effectué des tests statistiques</a:t>
            </a:r>
            <a:r>
              <a:rPr lang="fr-FR" sz="1800" kern="1200" dirty="0">
                <a:solidFill>
                  <a:schemeClr val="tx1"/>
                </a:solidFill>
                <a:effectLst/>
                <a:latin typeface="Open sans" panose="020B0606030504020204"/>
                <a:ea typeface="+mn-ea"/>
                <a:cs typeface="+mn-cs"/>
              </a:rPr>
              <a:t> </a:t>
            </a:r>
            <a:r>
              <a:rPr lang="fr-FR" sz="1800" baseline="0" dirty="0">
                <a:latin typeface="Open sans" panose="020B0606030504020204"/>
              </a:rPr>
              <a:t>en vue </a:t>
            </a:r>
            <a:r>
              <a:rPr lang="fr-FR" sz="1800" dirty="0">
                <a:latin typeface="Open sans" panose="020B0606030504020204"/>
              </a:rPr>
              <a:t>de détecter</a:t>
            </a:r>
            <a:r>
              <a:rPr lang="fr-FR" sz="1800" baseline="0" dirty="0">
                <a:latin typeface="Open sans" panose="020B0606030504020204"/>
              </a:rPr>
              <a:t> d’éventuelles </a:t>
            </a:r>
            <a:r>
              <a:rPr lang="fr-FR" sz="1800" dirty="0">
                <a:latin typeface="Open sans" panose="020B0606030504020204"/>
              </a:rPr>
              <a:t>rupture liée à</a:t>
            </a:r>
            <a:r>
              <a:rPr lang="fr-FR" sz="1800" baseline="0" dirty="0">
                <a:latin typeface="Open sans" panose="020B0606030504020204"/>
              </a:rPr>
              <a:t> la non stationnarité </a:t>
            </a:r>
            <a:r>
              <a:rPr lang="fr-FR" sz="1800" dirty="0">
                <a:latin typeface="Open sans" panose="020B0606030504020204"/>
              </a:rPr>
              <a:t>dans les séries chronologiques </a:t>
            </a:r>
            <a:r>
              <a:rPr lang="fr-FR" sz="1800" kern="1200" dirty="0">
                <a:solidFill>
                  <a:schemeClr val="tx1"/>
                </a:solidFill>
                <a:effectLst/>
                <a:latin typeface="Open sans" panose="020B0606030504020204"/>
                <a:ea typeface="+mn-ea"/>
                <a:cs typeface="+mn-cs"/>
              </a:rPr>
              <a:t>. Cette étape est toute importante pour un contrôle de qualité, la prédiction des modèles et l’analyse causale qui peut exister entre la pluviométrie et les évènements extrêmes. Cela a été réalisé par les tests de …. Tous intégrés ou </a:t>
            </a:r>
            <a:r>
              <a:rPr lang="fr-FR" sz="1800" dirty="0">
                <a:latin typeface="Open sans" panose="020B0606030504020204"/>
              </a:rPr>
              <a:t>regroupés dans le logiciel </a:t>
            </a:r>
            <a:r>
              <a:rPr lang="fr-FR" sz="1800" dirty="0" err="1">
                <a:latin typeface="Open sans" panose="020B0606030504020204"/>
              </a:rPr>
              <a:t>KhronoStat</a:t>
            </a:r>
            <a:r>
              <a:rPr lang="fr-FR" sz="1800" dirty="0">
                <a:latin typeface="Open sans" panose="020B0606030504020204"/>
              </a:rPr>
              <a:t> (Boyer, 1998, 2002), </a:t>
            </a:r>
            <a:r>
              <a:rPr lang="fr-FR" sz="1800" kern="1200" dirty="0">
                <a:solidFill>
                  <a:schemeClr val="tx1"/>
                </a:solidFill>
                <a:effectLst/>
                <a:latin typeface="Open sans" panose="020B0606030504020204"/>
                <a:ea typeface="+mn-ea"/>
                <a:cs typeface="+mn-cs"/>
              </a:rPr>
              <a:t>c</a:t>
            </a:r>
            <a:r>
              <a:rPr lang="fr-FR" sz="1800" dirty="0">
                <a:latin typeface="Open sans" panose="020B0606030504020204"/>
              </a:rPr>
              <a:t>es tests statistiques</a:t>
            </a:r>
            <a:r>
              <a:rPr lang="fr-FR" sz="1800" baseline="0" dirty="0">
                <a:latin typeface="Open sans" panose="020B0606030504020204"/>
              </a:rPr>
              <a:t> sont utilisés dans cette étude </a:t>
            </a:r>
            <a:r>
              <a:rPr lang="fr-FR" sz="1800" dirty="0">
                <a:latin typeface="Open sans" panose="020B0606030504020204"/>
              </a:rPr>
              <a:t>de pluies annuelles. </a:t>
            </a:r>
          </a:p>
          <a:p>
            <a:endParaRPr lang="fr-FR" dirty="0">
              <a:solidFill>
                <a:srgbClr val="FFC000"/>
              </a:solidFill>
            </a:endParaRPr>
          </a:p>
          <a:p>
            <a:r>
              <a:rPr lang="fr-FR" dirty="0">
                <a:solidFill>
                  <a:srgbClr val="FFC000"/>
                </a:solidFill>
              </a:rPr>
              <a:t>permettent de déterminer leur normalité ou non stationnarité. Ils), élaboré dans le cadre d’une étude sur la variabilité climatique en Afrique de l’Ouest et Centrale non Sahélienne</a:t>
            </a:r>
            <a:r>
              <a:rPr lang="fr-FR" dirty="0">
                <a:solidFill>
                  <a:srgbClr val="FFFF00"/>
                </a:solidFill>
              </a:rPr>
              <a:t>.</a:t>
            </a:r>
          </a:p>
          <a:p>
            <a:r>
              <a:rPr lang="fr-FR" dirty="0"/>
              <a:t>Il s’agit des tests d’autocorrélation et de corrélation sur le rang qui analysent le caractère aléatoire de l’échantillon et proposent une hypothèse alternative de tendance</a:t>
            </a:r>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8</a:t>
            </a:fld>
            <a:endParaRPr lang="fr-FR"/>
          </a:p>
        </p:txBody>
      </p:sp>
    </p:spTree>
    <p:extLst>
      <p:ext uri="{BB962C8B-B14F-4D97-AF65-F5344CB8AC3E}">
        <p14:creationId xmlns:p14="http://schemas.microsoft.com/office/powerpoint/2010/main" val="41252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200" dirty="0">
                <a:latin typeface="Open sans" panose="020B0606030504020204"/>
              </a:rPr>
              <a:t>L’application du vecteur aux données observées permet d’obtenir une suite chronologique d’indices annuels qui représentent la pluviosité et la moyenne interannuelle pour chacune des stations.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3200" dirty="0">
                <a:latin typeface="Open sans" panose="020B0606030504020204"/>
              </a:rPr>
              <a:t>Les résultats des tests d’homogénéisation montrent une relation linéaire positive entre les données mesurées et le vecteur. Ceci </a:t>
            </a:r>
            <a:r>
              <a:rPr lang="fr-FR" sz="3200" kern="1200" dirty="0">
                <a:solidFill>
                  <a:schemeClr val="tx1"/>
                </a:solidFill>
                <a:effectLst/>
                <a:latin typeface="Open sans" panose="020B0606030504020204"/>
                <a:ea typeface="+mn-ea"/>
                <a:cs typeface="+mn-cs"/>
              </a:rPr>
              <a:t>met en évidence une bonne homogénéité spatio-temporelle des séries pluviométriques. </a:t>
            </a:r>
            <a:endParaRPr lang="fr-FR" sz="3200" kern="1200" dirty="0">
              <a:solidFill>
                <a:srgbClr val="FFC000"/>
              </a:solidFill>
              <a:effectLst/>
              <a:latin typeface="Open sans" panose="020B0606030504020204"/>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3200" baseline="0" dirty="0">
                <a:solidFill>
                  <a:srgbClr val="FFC000"/>
                </a:solidFill>
                <a:latin typeface="Open sans" panose="020B0606030504020204"/>
              </a:rPr>
              <a:t>montrent </a:t>
            </a:r>
            <a:r>
              <a:rPr lang="fr-FR" sz="3200" dirty="0">
                <a:solidFill>
                  <a:srgbClr val="FFC000"/>
                </a:solidFill>
                <a:latin typeface="Open sans" panose="020B0606030504020204"/>
              </a:rPr>
              <a:t>l’homogénéisation du climat sur le bassin. </a:t>
            </a:r>
          </a:p>
          <a:p>
            <a:endParaRPr lang="fr-FR" sz="3200" dirty="0">
              <a:latin typeface="Open sans" panose="020B0606030504020204"/>
            </a:endParaRPr>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10</a:t>
            </a:fld>
            <a:endParaRPr lang="fr-FR"/>
          </a:p>
        </p:txBody>
      </p:sp>
    </p:spTree>
    <p:extLst>
      <p:ext uri="{BB962C8B-B14F-4D97-AF65-F5344CB8AC3E}">
        <p14:creationId xmlns:p14="http://schemas.microsoft.com/office/powerpoint/2010/main" val="3029064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latin typeface="Open sans" panose="020B0606030504020204"/>
              </a:rPr>
              <a:t>Les données pluviométriques homogénéisées sur la période 1918-2023 et vérifiés</a:t>
            </a:r>
            <a:r>
              <a:rPr lang="fr-FR" sz="1200" baseline="0" dirty="0">
                <a:latin typeface="Open sans" panose="020B0606030504020204"/>
              </a:rPr>
              <a:t> </a:t>
            </a:r>
            <a:r>
              <a:rPr lang="fr-FR" sz="1200" dirty="0">
                <a:latin typeface="Open sans" panose="020B0606030504020204"/>
              </a:rPr>
              <a:t>par le</a:t>
            </a:r>
            <a:r>
              <a:rPr lang="fr-FR" sz="1200" baseline="0" dirty="0">
                <a:latin typeface="Open sans" panose="020B0606030504020204"/>
              </a:rPr>
              <a:t> </a:t>
            </a:r>
            <a:r>
              <a:rPr lang="fr-FR" sz="1200" dirty="0">
                <a:latin typeface="Open sans" panose="020B0606030504020204"/>
              </a:rPr>
              <a:t>test</a:t>
            </a:r>
            <a:r>
              <a:rPr lang="fr-FR" sz="1200" baseline="0" dirty="0">
                <a:latin typeface="Open sans" panose="020B0606030504020204"/>
              </a:rPr>
              <a:t> de PETTITT</a:t>
            </a:r>
            <a:r>
              <a:rPr lang="fr-FR" sz="1200" dirty="0">
                <a:latin typeface="Open sans" panose="020B0606030504020204"/>
              </a:rPr>
              <a:t> indique que les chroniques ne sont pas stationnaires et qu'elles ont subi toutes des ruptures </a:t>
            </a:r>
            <a:r>
              <a:rPr lang="fr-FR" dirty="0"/>
              <a:t>statistique dans les séries pluviométriques.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séries temporelles mettent en évidence une tendance à la baisse de la pluviométrie qui se caractérise par des moyennes avant rupture plus importante que celles enregistrées ces dernières décennies. </a:t>
            </a:r>
            <a:endParaRPr lang="fr-FR" dirty="0"/>
          </a:p>
          <a:p>
            <a:r>
              <a:rPr lang="fr-FR" sz="1200" dirty="0">
                <a:latin typeface="Open sans" panose="020B0606030504020204"/>
              </a:rPr>
              <a:t>Les déficits pluviométriques sont plus ou moins significatifs</a:t>
            </a:r>
            <a:r>
              <a:rPr lang="fr-FR" sz="1200" baseline="0" dirty="0">
                <a:latin typeface="Open sans" panose="020B0606030504020204"/>
              </a:rPr>
              <a:t> et </a:t>
            </a:r>
            <a:r>
              <a:rPr lang="fr-FR" sz="1200" dirty="0">
                <a:latin typeface="Open sans" panose="020B0606030504020204"/>
              </a:rPr>
              <a:t>varient de -16.05 % (Bakel) à 39.05 % (Kanel)</a:t>
            </a:r>
            <a:endParaRPr lang="fr-FR" dirty="0"/>
          </a:p>
        </p:txBody>
      </p:sp>
      <p:sp>
        <p:nvSpPr>
          <p:cNvPr id="4" name="Espace réservé du numéro de diapositive 3"/>
          <p:cNvSpPr>
            <a:spLocks noGrp="1"/>
          </p:cNvSpPr>
          <p:nvPr>
            <p:ph type="sldNum" sz="quarter" idx="10"/>
          </p:nvPr>
        </p:nvSpPr>
        <p:spPr/>
        <p:txBody>
          <a:bodyPr/>
          <a:lstStyle/>
          <a:p>
            <a:fld id="{2BE282B7-1B82-4464-96F6-03CF25358B62}" type="slidenum">
              <a:rPr lang="fr-FR" smtClean="0"/>
              <a:t>11</a:t>
            </a:fld>
            <a:endParaRPr lang="fr-FR"/>
          </a:p>
        </p:txBody>
      </p:sp>
    </p:spTree>
    <p:extLst>
      <p:ext uri="{BB962C8B-B14F-4D97-AF65-F5344CB8AC3E}">
        <p14:creationId xmlns:p14="http://schemas.microsoft.com/office/powerpoint/2010/main" val="119148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42670-6596-3652-903F-271D5F42301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A3BFDFC-3F91-1150-A761-3F886BC61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E9DF296-2D49-2C56-65F0-08B0D952C647}"/>
              </a:ext>
            </a:extLst>
          </p:cNvPr>
          <p:cNvSpPr>
            <a:spLocks noGrp="1"/>
          </p:cNvSpPr>
          <p:nvPr>
            <p:ph type="dt" sz="half" idx="10"/>
          </p:nvPr>
        </p:nvSpPr>
        <p:spPr/>
        <p:txBody>
          <a:bodyPr/>
          <a:lstStyle/>
          <a:p>
            <a:fld id="{E409C0C4-BF5E-42E7-A8AE-CBD9FAE9B333}" type="datetime1">
              <a:rPr lang="fr-FR" smtClean="0"/>
              <a:t>18/06/2025</a:t>
            </a:fld>
            <a:endParaRPr lang="fr-FR"/>
          </a:p>
        </p:txBody>
      </p:sp>
      <p:sp>
        <p:nvSpPr>
          <p:cNvPr id="5" name="Espace réservé du pied de page 4">
            <a:extLst>
              <a:ext uri="{FF2B5EF4-FFF2-40B4-BE49-F238E27FC236}">
                <a16:creationId xmlns:a16="http://schemas.microsoft.com/office/drawing/2014/main" id="{FA050B17-CBC1-0033-F7E6-68D4F20E23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A76D9B-1ADE-631D-5422-B07E6B2B9641}"/>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410870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ABCF2-EA57-6B81-E3FB-5EE4BFCC013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41DF95C-731F-5F67-F769-F1AD3B07F3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E8C59E-3419-3D20-18E9-B9461BA40E8D}"/>
              </a:ext>
            </a:extLst>
          </p:cNvPr>
          <p:cNvSpPr>
            <a:spLocks noGrp="1"/>
          </p:cNvSpPr>
          <p:nvPr>
            <p:ph type="dt" sz="half" idx="10"/>
          </p:nvPr>
        </p:nvSpPr>
        <p:spPr/>
        <p:txBody>
          <a:bodyPr/>
          <a:lstStyle/>
          <a:p>
            <a:fld id="{1DDF83F8-C604-49AD-9D9D-36C73783F98A}" type="datetime1">
              <a:rPr lang="fr-FR" smtClean="0"/>
              <a:t>18/06/2025</a:t>
            </a:fld>
            <a:endParaRPr lang="fr-FR"/>
          </a:p>
        </p:txBody>
      </p:sp>
      <p:sp>
        <p:nvSpPr>
          <p:cNvPr id="5" name="Espace réservé du pied de page 4">
            <a:extLst>
              <a:ext uri="{FF2B5EF4-FFF2-40B4-BE49-F238E27FC236}">
                <a16:creationId xmlns:a16="http://schemas.microsoft.com/office/drawing/2014/main" id="{1867D647-46B6-A894-C9F9-725E81CE72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F098EA-C798-9360-1F82-1A85773EF585}"/>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69266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CEE7868-EFB2-3B48-7745-91926B9C20C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EB4FEC3-3B93-D00B-57A0-7A2C3034626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04170F9-BB3D-228F-4444-52A1352DD9A2}"/>
              </a:ext>
            </a:extLst>
          </p:cNvPr>
          <p:cNvSpPr>
            <a:spLocks noGrp="1"/>
          </p:cNvSpPr>
          <p:nvPr>
            <p:ph type="dt" sz="half" idx="10"/>
          </p:nvPr>
        </p:nvSpPr>
        <p:spPr/>
        <p:txBody>
          <a:bodyPr/>
          <a:lstStyle/>
          <a:p>
            <a:fld id="{9FCAB9B7-681B-47B1-AE5C-D01FD07DE5CC}" type="datetime1">
              <a:rPr lang="fr-FR" smtClean="0"/>
              <a:t>18/06/2025</a:t>
            </a:fld>
            <a:endParaRPr lang="fr-FR"/>
          </a:p>
        </p:txBody>
      </p:sp>
      <p:sp>
        <p:nvSpPr>
          <p:cNvPr id="5" name="Espace réservé du pied de page 4">
            <a:extLst>
              <a:ext uri="{FF2B5EF4-FFF2-40B4-BE49-F238E27FC236}">
                <a16:creationId xmlns:a16="http://schemas.microsoft.com/office/drawing/2014/main" id="{40B8B7BA-9169-EC54-0720-261888FC3C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26DBF5-B453-802D-BF28-66F1688CFE0F}"/>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316058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38923D-B503-90B3-23C0-643A72622F8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72F282C-F37C-5728-2340-8459176C769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2E56E7-01A2-3139-1815-58EBF84D1E4F}"/>
              </a:ext>
            </a:extLst>
          </p:cNvPr>
          <p:cNvSpPr>
            <a:spLocks noGrp="1"/>
          </p:cNvSpPr>
          <p:nvPr>
            <p:ph type="dt" sz="half" idx="10"/>
          </p:nvPr>
        </p:nvSpPr>
        <p:spPr/>
        <p:txBody>
          <a:bodyPr/>
          <a:lstStyle/>
          <a:p>
            <a:fld id="{0B101A82-5101-47C7-BEE5-309D6F289993}" type="datetime1">
              <a:rPr lang="fr-FR" smtClean="0"/>
              <a:t>18/06/2025</a:t>
            </a:fld>
            <a:endParaRPr lang="fr-FR"/>
          </a:p>
        </p:txBody>
      </p:sp>
      <p:sp>
        <p:nvSpPr>
          <p:cNvPr id="5" name="Espace réservé du pied de page 4">
            <a:extLst>
              <a:ext uri="{FF2B5EF4-FFF2-40B4-BE49-F238E27FC236}">
                <a16:creationId xmlns:a16="http://schemas.microsoft.com/office/drawing/2014/main" id="{19D2CA7F-309A-E8E0-52AF-AD12656F45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1437EA-270B-0C08-A11A-7796B8E6239D}"/>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77179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E1BCBF-8BF4-6D05-64F3-CAF1BCFAD7B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30E428-F556-C04A-6F78-1A359622C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4C879FD-2593-1D43-11F2-0543318D9A0D}"/>
              </a:ext>
            </a:extLst>
          </p:cNvPr>
          <p:cNvSpPr>
            <a:spLocks noGrp="1"/>
          </p:cNvSpPr>
          <p:nvPr>
            <p:ph type="dt" sz="half" idx="10"/>
          </p:nvPr>
        </p:nvSpPr>
        <p:spPr/>
        <p:txBody>
          <a:bodyPr/>
          <a:lstStyle/>
          <a:p>
            <a:fld id="{EAE38F9E-A4C5-445C-A288-3A70017B8829}" type="datetime1">
              <a:rPr lang="fr-FR" smtClean="0"/>
              <a:t>18/06/2025</a:t>
            </a:fld>
            <a:endParaRPr lang="fr-FR"/>
          </a:p>
        </p:txBody>
      </p:sp>
      <p:sp>
        <p:nvSpPr>
          <p:cNvPr id="5" name="Espace réservé du pied de page 4">
            <a:extLst>
              <a:ext uri="{FF2B5EF4-FFF2-40B4-BE49-F238E27FC236}">
                <a16:creationId xmlns:a16="http://schemas.microsoft.com/office/drawing/2014/main" id="{828125EF-2FAB-B1ED-1005-ED8CEED288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AC541A-BE2F-2723-9C63-451AF6B63AEA}"/>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20095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9B7132-FF5A-CA51-7B72-1979F4E6C5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913AD27-E4A9-A9EB-8141-CEF413A5186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123B721-51E3-7E87-66FA-AE0FBEAA965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9D5EBC3-9C3B-ACC5-542D-B915BEEEAF02}"/>
              </a:ext>
            </a:extLst>
          </p:cNvPr>
          <p:cNvSpPr>
            <a:spLocks noGrp="1"/>
          </p:cNvSpPr>
          <p:nvPr>
            <p:ph type="dt" sz="half" idx="10"/>
          </p:nvPr>
        </p:nvSpPr>
        <p:spPr/>
        <p:txBody>
          <a:bodyPr/>
          <a:lstStyle/>
          <a:p>
            <a:fld id="{84CDA3EA-3D61-4D1A-BCEE-5DC5BA095424}" type="datetime1">
              <a:rPr lang="fr-FR" smtClean="0"/>
              <a:t>18/06/2025</a:t>
            </a:fld>
            <a:endParaRPr lang="fr-FR"/>
          </a:p>
        </p:txBody>
      </p:sp>
      <p:sp>
        <p:nvSpPr>
          <p:cNvPr id="6" name="Espace réservé du pied de page 5">
            <a:extLst>
              <a:ext uri="{FF2B5EF4-FFF2-40B4-BE49-F238E27FC236}">
                <a16:creationId xmlns:a16="http://schemas.microsoft.com/office/drawing/2014/main" id="{3AD84963-DC01-DEFE-8289-6C4FD40EE9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704F99-04BB-975D-1E62-79EE1E02EB87}"/>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5250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FEDE6-E91C-BAA4-65AA-A4C628261D9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1EF78B4-CA58-2CD4-A64C-DFC0B76D8E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ABC8A24-640C-6BF4-7B58-2C7A8EB3944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DBFBEA0-C624-45FD-BFD7-B2DE75EAAC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3E64877-F5A7-DA67-AB4F-B2CE556DBD3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4A28EA7-BDD1-F94A-9F5A-361633AB6C32}"/>
              </a:ext>
            </a:extLst>
          </p:cNvPr>
          <p:cNvSpPr>
            <a:spLocks noGrp="1"/>
          </p:cNvSpPr>
          <p:nvPr>
            <p:ph type="dt" sz="half" idx="10"/>
          </p:nvPr>
        </p:nvSpPr>
        <p:spPr/>
        <p:txBody>
          <a:bodyPr/>
          <a:lstStyle/>
          <a:p>
            <a:fld id="{21CBC3D8-B2B1-4C23-890D-972CD3EF4753}" type="datetime1">
              <a:rPr lang="fr-FR" smtClean="0"/>
              <a:t>18/06/2025</a:t>
            </a:fld>
            <a:endParaRPr lang="fr-FR"/>
          </a:p>
        </p:txBody>
      </p:sp>
      <p:sp>
        <p:nvSpPr>
          <p:cNvPr id="8" name="Espace réservé du pied de page 7">
            <a:extLst>
              <a:ext uri="{FF2B5EF4-FFF2-40B4-BE49-F238E27FC236}">
                <a16:creationId xmlns:a16="http://schemas.microsoft.com/office/drawing/2014/main" id="{18BAC8B3-5079-1C61-FA87-0A7C42ACC4C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2186806-EA46-75FC-63D1-299E43826D3B}"/>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200979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5D6F2-B8EF-67BE-FACC-5CCDC9D392B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0B9DA58-9A0C-D4F7-2C16-1F5E2F8FC9D9}"/>
              </a:ext>
            </a:extLst>
          </p:cNvPr>
          <p:cNvSpPr>
            <a:spLocks noGrp="1"/>
          </p:cNvSpPr>
          <p:nvPr>
            <p:ph type="dt" sz="half" idx="10"/>
          </p:nvPr>
        </p:nvSpPr>
        <p:spPr/>
        <p:txBody>
          <a:bodyPr/>
          <a:lstStyle/>
          <a:p>
            <a:fld id="{A5F2E0D1-3EF5-4325-A630-273214E6500F}" type="datetime1">
              <a:rPr lang="fr-FR" smtClean="0"/>
              <a:t>18/06/2025</a:t>
            </a:fld>
            <a:endParaRPr lang="fr-FR"/>
          </a:p>
        </p:txBody>
      </p:sp>
      <p:sp>
        <p:nvSpPr>
          <p:cNvPr id="4" name="Espace réservé du pied de page 3">
            <a:extLst>
              <a:ext uri="{FF2B5EF4-FFF2-40B4-BE49-F238E27FC236}">
                <a16:creationId xmlns:a16="http://schemas.microsoft.com/office/drawing/2014/main" id="{018FCB23-D202-F251-6528-A90D828AD26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7FCBEA5-CD64-FB79-146A-E5FA1AFA7095}"/>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392302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EEA3E7-05EA-2CB2-F142-5A506BCD1503}"/>
              </a:ext>
            </a:extLst>
          </p:cNvPr>
          <p:cNvSpPr>
            <a:spLocks noGrp="1"/>
          </p:cNvSpPr>
          <p:nvPr>
            <p:ph type="dt" sz="half" idx="10"/>
          </p:nvPr>
        </p:nvSpPr>
        <p:spPr/>
        <p:txBody>
          <a:bodyPr/>
          <a:lstStyle/>
          <a:p>
            <a:fld id="{AB4A2774-B161-44CD-B782-7030B127011F}" type="datetime1">
              <a:rPr lang="fr-FR" smtClean="0"/>
              <a:t>18/06/2025</a:t>
            </a:fld>
            <a:endParaRPr lang="fr-FR"/>
          </a:p>
        </p:txBody>
      </p:sp>
      <p:sp>
        <p:nvSpPr>
          <p:cNvPr id="3" name="Espace réservé du pied de page 2">
            <a:extLst>
              <a:ext uri="{FF2B5EF4-FFF2-40B4-BE49-F238E27FC236}">
                <a16:creationId xmlns:a16="http://schemas.microsoft.com/office/drawing/2014/main" id="{0FCB35C6-495C-3C03-3DC4-EF0AF87675D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7901652-34B5-1807-B2A2-FFA1CCFC3A27}"/>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70572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D2BCF5-D94B-C84C-3ECA-3992C302FE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0AAE562-F762-6B7B-68E1-FCF803CEBA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0EA8EDE-6D44-95E1-B708-71DE06EA4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F468FA4-ECA0-87AD-53B6-DFD085AF9557}"/>
              </a:ext>
            </a:extLst>
          </p:cNvPr>
          <p:cNvSpPr>
            <a:spLocks noGrp="1"/>
          </p:cNvSpPr>
          <p:nvPr>
            <p:ph type="dt" sz="half" idx="10"/>
          </p:nvPr>
        </p:nvSpPr>
        <p:spPr/>
        <p:txBody>
          <a:bodyPr/>
          <a:lstStyle/>
          <a:p>
            <a:fld id="{57CB1296-5501-408E-A365-86BDB97DB53B}" type="datetime1">
              <a:rPr lang="fr-FR" smtClean="0"/>
              <a:t>18/06/2025</a:t>
            </a:fld>
            <a:endParaRPr lang="fr-FR"/>
          </a:p>
        </p:txBody>
      </p:sp>
      <p:sp>
        <p:nvSpPr>
          <p:cNvPr id="6" name="Espace réservé du pied de page 5">
            <a:extLst>
              <a:ext uri="{FF2B5EF4-FFF2-40B4-BE49-F238E27FC236}">
                <a16:creationId xmlns:a16="http://schemas.microsoft.com/office/drawing/2014/main" id="{6CDD7A10-AF4D-62D8-CEA8-C31AE8A8BF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1F0A77-9CBB-1A4F-2C06-1852A28ED891}"/>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3160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36071-EAA0-273F-B4F6-D2327AAAFE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3AC42BA-38FB-9194-A154-F2C321F6E9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2B0F2E-7566-87E8-926A-445D17ADA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C35AC3-F76C-8FD4-632E-3842FF7A84C2}"/>
              </a:ext>
            </a:extLst>
          </p:cNvPr>
          <p:cNvSpPr>
            <a:spLocks noGrp="1"/>
          </p:cNvSpPr>
          <p:nvPr>
            <p:ph type="dt" sz="half" idx="10"/>
          </p:nvPr>
        </p:nvSpPr>
        <p:spPr/>
        <p:txBody>
          <a:bodyPr/>
          <a:lstStyle/>
          <a:p>
            <a:fld id="{C542F45A-9B60-4485-B7DB-0C90BA3CEBE6}" type="datetime1">
              <a:rPr lang="fr-FR" smtClean="0"/>
              <a:t>18/06/2025</a:t>
            </a:fld>
            <a:endParaRPr lang="fr-FR"/>
          </a:p>
        </p:txBody>
      </p:sp>
      <p:sp>
        <p:nvSpPr>
          <p:cNvPr id="6" name="Espace réservé du pied de page 5">
            <a:extLst>
              <a:ext uri="{FF2B5EF4-FFF2-40B4-BE49-F238E27FC236}">
                <a16:creationId xmlns:a16="http://schemas.microsoft.com/office/drawing/2014/main" id="{95C69E86-08E2-E9D0-E219-0A9BDE6D48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3626FD-BAE4-31F8-0383-B1C5415B37D1}"/>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212596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B2C1417-F9E4-599C-DD72-E48202879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DD120EB-CCAE-AF65-2A59-3A24A3880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150725-62B2-5DC8-9696-DFF706E77A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293AD-9350-4F00-9109-BE927BE20A5C}" type="datetime1">
              <a:rPr lang="fr-FR" smtClean="0"/>
              <a:t>18/06/2025</a:t>
            </a:fld>
            <a:endParaRPr lang="fr-FR"/>
          </a:p>
        </p:txBody>
      </p:sp>
      <p:sp>
        <p:nvSpPr>
          <p:cNvPr id="5" name="Espace réservé du pied de page 4">
            <a:extLst>
              <a:ext uri="{FF2B5EF4-FFF2-40B4-BE49-F238E27FC236}">
                <a16:creationId xmlns:a16="http://schemas.microsoft.com/office/drawing/2014/main" id="{381DC0A7-01A1-CE0B-4B57-A83F509A6D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59B486A-031C-8F0E-97D8-7281914355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B30DC-0530-44D9-BD34-808BE37C1A8D}" type="slidenum">
              <a:rPr lang="fr-FR" smtClean="0"/>
              <a:t>‹N°›</a:t>
            </a:fld>
            <a:endParaRPr lang="fr-FR"/>
          </a:p>
        </p:txBody>
      </p:sp>
    </p:spTree>
    <p:extLst>
      <p:ext uri="{BB962C8B-B14F-4D97-AF65-F5344CB8AC3E}">
        <p14:creationId xmlns:p14="http://schemas.microsoft.com/office/powerpoint/2010/main" val="4127265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image" Target="../media/image13.PN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image" Target="../media/image2.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image" Target="../media/image2.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AB24D-21B3-137D-1A7D-CBAEDF49E340}"/>
              </a:ext>
            </a:extLst>
          </p:cNvPr>
          <p:cNvSpPr>
            <a:spLocks noGrp="1"/>
          </p:cNvSpPr>
          <p:nvPr>
            <p:ph type="ctrTitle"/>
          </p:nvPr>
        </p:nvSpPr>
        <p:spPr>
          <a:xfrm>
            <a:off x="11357" y="1751507"/>
            <a:ext cx="12192000" cy="1960569"/>
          </a:xfrm>
          <a:noFill/>
        </p:spPr>
        <p:txBody>
          <a:bodyPr>
            <a:noAutofit/>
          </a:bodyPr>
          <a:lstStyle/>
          <a:p>
            <a:r>
              <a:rPr lang="fr-FR" sz="2800" dirty="0">
                <a:latin typeface="Arial Black" panose="020B0A04020102020204" pitchFamily="34" charset="0"/>
              </a:rPr>
              <a:t>CARACTERISATION DE LA VARIABILITE PLUVIOMETRIQUE DANS LE BASSIN DE LA MOYENNE VALLEE DU FLEUVE SENEGAL</a:t>
            </a:r>
            <a:endParaRPr lang="fr-FR" sz="2800" dirty="0">
              <a:latin typeface="Arial Black" panose="020B0A04020102020204" pitchFamily="34" charset="0"/>
              <a:ea typeface="Tahoma" panose="020B0604030504040204" pitchFamily="34" charset="0"/>
              <a:cs typeface="Tahoma" panose="020B0604030504040204" pitchFamily="34" charset="0"/>
            </a:endParaRPr>
          </a:p>
        </p:txBody>
      </p: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1674" y="4416306"/>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pic>
        <p:nvPicPr>
          <p:cNvPr id="15" name="Image 14">
            <a:extLst>
              <a:ext uri="{FF2B5EF4-FFF2-40B4-BE49-F238E27FC236}">
                <a16:creationId xmlns:a16="http://schemas.microsoft.com/office/drawing/2014/main" id="{39FB5BF3-698C-D01C-CE63-ACC5F2D2D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0841" y="55372"/>
            <a:ext cx="3439484" cy="1274558"/>
          </a:xfrm>
          <a:prstGeom prst="rect">
            <a:avLst/>
          </a:prstGeom>
        </p:spPr>
      </p:pic>
      <p:pic>
        <p:nvPicPr>
          <p:cNvPr id="13" name="Image 12"/>
          <p:cNvPicPr/>
          <p:nvPr/>
        </p:nvPicPr>
        <p:blipFill>
          <a:blip r:embed="rId3">
            <a:extLst>
              <a:ext uri="{28A0092B-C50C-407E-A947-70E740481C1C}">
                <a14:useLocalDpi xmlns:a14="http://schemas.microsoft.com/office/drawing/2010/main" val="0"/>
              </a:ext>
            </a:extLst>
          </a:blip>
          <a:srcRect/>
          <a:stretch>
            <a:fillRect/>
          </a:stretch>
        </p:blipFill>
        <p:spPr bwMode="auto">
          <a:xfrm>
            <a:off x="629407" y="216753"/>
            <a:ext cx="1296000" cy="1188000"/>
          </a:xfrm>
          <a:prstGeom prst="rect">
            <a:avLst/>
          </a:prstGeom>
          <a:solidFill>
            <a:schemeClr val="bg1"/>
          </a:solidFill>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6343" y="151371"/>
            <a:ext cx="1370669" cy="1296000"/>
          </a:xfrm>
          <a:prstGeom prst="rect">
            <a:avLst/>
          </a:prstGeom>
        </p:spPr>
      </p:pic>
      <p:sp>
        <p:nvSpPr>
          <p:cNvPr id="14" name="Rectangle 13"/>
          <p:cNvSpPr/>
          <p:nvPr/>
        </p:nvSpPr>
        <p:spPr>
          <a:xfrm>
            <a:off x="0" y="4416306"/>
            <a:ext cx="8074323" cy="2448000"/>
          </a:xfrm>
          <a:prstGeom prst="rect">
            <a:avLst/>
          </a:prstGeom>
        </p:spPr>
        <p:txBody>
          <a:bodyPr wrap="square">
            <a:spAutoFit/>
          </a:bodyPr>
          <a:lstStyle/>
          <a:p>
            <a:r>
              <a:rPr lang="en-CA" sz="2200" b="1" dirty="0">
                <a:latin typeface="DM sans"/>
                <a:ea typeface="EB Garamond" panose="020B0604020202020204" charset="0"/>
              </a:rPr>
              <a:t>Ephigénie Mackane MADIOUNE</a:t>
            </a:r>
            <a:r>
              <a:rPr lang="en-CA" sz="2200" b="1" baseline="30000" dirty="0">
                <a:latin typeface="DM sans"/>
                <a:ea typeface="EB Garamond" panose="020B0604020202020204" charset="0"/>
              </a:rPr>
              <a:t>1,2</a:t>
            </a:r>
            <a:r>
              <a:rPr lang="en-CA" sz="2200" b="1" dirty="0">
                <a:latin typeface="DM sans"/>
                <a:ea typeface="EB Garamond" panose="020B0604020202020204" charset="0"/>
              </a:rPr>
              <a:t>, Waly FAYE </a:t>
            </a:r>
            <a:r>
              <a:rPr lang="en-CA" sz="2200" b="1" baseline="30000" dirty="0">
                <a:latin typeface="DM sans"/>
                <a:ea typeface="EB Garamond" panose="020B0604020202020204" charset="0"/>
              </a:rPr>
              <a:t>1,2, </a:t>
            </a:r>
            <a:r>
              <a:rPr lang="en-CA" sz="2200" b="1" dirty="0">
                <a:latin typeface="DM sans"/>
                <a:ea typeface="EB Garamond" panose="020B0604020202020204" charset="0"/>
              </a:rPr>
              <a:t>Honoré DACOSTA</a:t>
            </a:r>
            <a:r>
              <a:rPr lang="en-CA" sz="2200" b="1" baseline="30000" dirty="0">
                <a:latin typeface="DM sans"/>
                <a:ea typeface="EB Garamond" panose="020B0604020202020204" charset="0"/>
              </a:rPr>
              <a:t>1</a:t>
            </a:r>
            <a:r>
              <a:rPr lang="en-CA" sz="2200" b="1" dirty="0">
                <a:latin typeface="DM sans"/>
                <a:ea typeface="EB Garamond" panose="020B0604020202020204" charset="0"/>
              </a:rPr>
              <a:t>, Awa Niang FALL</a:t>
            </a:r>
            <a:r>
              <a:rPr lang="en-CA" sz="2200" b="1" baseline="30000" dirty="0">
                <a:latin typeface="DM sans"/>
                <a:ea typeface="EB Garamond" panose="020B0604020202020204" charset="0"/>
              </a:rPr>
              <a:t>1,2</a:t>
            </a:r>
            <a:r>
              <a:rPr lang="en-CA" sz="2200" b="1" dirty="0">
                <a:latin typeface="DM sans"/>
                <a:ea typeface="EB Garamond" panose="020B0604020202020204" charset="0"/>
              </a:rPr>
              <a:t>, Nathalie POTTIER</a:t>
            </a:r>
            <a:r>
              <a:rPr lang="en-CA" sz="2200" b="1" baseline="30000" dirty="0">
                <a:latin typeface="DM sans"/>
                <a:ea typeface="EB Garamond" panose="020B0604020202020204" charset="0"/>
              </a:rPr>
              <a:t>2,3 </a:t>
            </a:r>
            <a:r>
              <a:rPr lang="en-CA" sz="2200" b="1" dirty="0">
                <a:latin typeface="DM sans"/>
                <a:ea typeface="EB Garamond" panose="020B0604020202020204" charset="0"/>
              </a:rPr>
              <a:t>Abdoulaye FATY</a:t>
            </a:r>
            <a:r>
              <a:rPr lang="en-CA" sz="2200" b="1" baseline="30000" dirty="0">
                <a:latin typeface="DM sans"/>
                <a:ea typeface="EB Garamond" panose="020B0604020202020204" charset="0"/>
              </a:rPr>
              <a:t>1,2</a:t>
            </a:r>
          </a:p>
          <a:p>
            <a:endParaRPr lang="en-CA" sz="2200" b="1" baseline="30000" dirty="0">
              <a:latin typeface="DM sans"/>
              <a:ea typeface="EB Garamond" panose="020B0604020202020204" charset="0"/>
            </a:endParaRPr>
          </a:p>
          <a:p>
            <a:r>
              <a:rPr lang="fr-FR" sz="1600" b="1" baseline="30000" dirty="0">
                <a:latin typeface="Open sans" panose="020B0606030504020204"/>
              </a:rPr>
              <a:t>1 </a:t>
            </a:r>
            <a:r>
              <a:rPr lang="fr-FR" sz="1600" dirty="0">
                <a:latin typeface="Open sans" panose="020B0606030504020204"/>
              </a:rPr>
              <a:t>Université Cheikh Anta Diop de Dakar (UCAD)</a:t>
            </a:r>
          </a:p>
          <a:p>
            <a:r>
              <a:rPr lang="fr-FR" sz="1600" baseline="30000" dirty="0">
                <a:latin typeface="Open sans" panose="020B0606030504020204"/>
              </a:rPr>
              <a:t>2 </a:t>
            </a:r>
            <a:r>
              <a:rPr lang="fr-FR" sz="1600" dirty="0">
                <a:latin typeface="Open sans" panose="020B0606030504020204"/>
              </a:rPr>
              <a:t>Unité Mixte Internationale Soutenabilité et Résilience (SOURCE) – UMI 272 IRD-UVSQ</a:t>
            </a:r>
          </a:p>
          <a:p>
            <a:r>
              <a:rPr lang="fr-FR" sz="1600" baseline="30000" dirty="0">
                <a:latin typeface="Open sans" panose="020B0606030504020204"/>
              </a:rPr>
              <a:t>3</a:t>
            </a:r>
            <a:r>
              <a:rPr lang="fr-FR" sz="1600" dirty="0">
                <a:latin typeface="Open sans" panose="020B0606030504020204"/>
              </a:rPr>
              <a:t> Université de Versailles Saint Quentin (UVSQ)</a:t>
            </a:r>
          </a:p>
          <a:p>
            <a:endParaRPr lang="fr-FR" sz="1600" b="1" baseline="30000" dirty="0">
              <a:latin typeface="Open sans" panose="020B0606030504020204"/>
              <a:ea typeface="EB Garamond" panose="020B0604020202020204" charset="0"/>
            </a:endParaRPr>
          </a:p>
          <a:p>
            <a:r>
              <a:rPr lang="fr-FR" sz="2400" b="1" baseline="30000" dirty="0">
                <a:latin typeface="DM sans"/>
                <a:ea typeface="EB Garamond" panose="020B0604020202020204" charset="0"/>
              </a:rPr>
              <a:t>Contact:</a:t>
            </a:r>
            <a:r>
              <a:rPr lang="fr-FR" sz="2400" b="1" dirty="0">
                <a:latin typeface="DM sans"/>
                <a:ea typeface="EB Garamond" panose="020B0604020202020204" charset="0"/>
              </a:rPr>
              <a:t> </a:t>
            </a:r>
            <a:r>
              <a:rPr lang="fr-FR" sz="2400" b="1" baseline="30000" dirty="0">
                <a:latin typeface="DM sans"/>
                <a:ea typeface="EB Garamond" panose="020B0604020202020204" charset="0"/>
              </a:rPr>
              <a:t>ephigeniemackane.madioune@ucad.edu.sn</a:t>
            </a:r>
            <a:endParaRPr lang="en-CA" sz="2400" b="1" baseline="30000" dirty="0">
              <a:latin typeface="DM sans"/>
              <a:ea typeface="EB Garamond" panose="020B0604020202020204" charset="0"/>
            </a:endParaRPr>
          </a:p>
        </p:txBody>
      </p:sp>
      <p:sp>
        <p:nvSpPr>
          <p:cNvPr id="5" name="Rectangle 4"/>
          <p:cNvSpPr/>
          <p:nvPr/>
        </p:nvSpPr>
        <p:spPr>
          <a:xfrm>
            <a:off x="8074324" y="4334649"/>
            <a:ext cx="4116001" cy="2523351"/>
          </a:xfrm>
          <a:prstGeom prst="rect">
            <a:avLst/>
          </a:prstGeom>
          <a:solidFill>
            <a:srgbClr val="AA7B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 6"/>
          <p:cNvGrpSpPr>
            <a:grpSpLocks/>
          </p:cNvGrpSpPr>
          <p:nvPr/>
        </p:nvGrpSpPr>
        <p:grpSpPr>
          <a:xfrm>
            <a:off x="0" y="4230000"/>
            <a:ext cx="12204000" cy="108000"/>
            <a:chOff x="0" y="0"/>
            <a:chExt cx="5768644" cy="81915"/>
          </a:xfrm>
          <a:solidFill>
            <a:srgbClr val="AA7BC3"/>
          </a:solidFill>
        </p:grpSpPr>
        <p:sp>
          <p:nvSpPr>
            <p:cNvPr id="20"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grpFill/>
          </p:spPr>
          <p:txBody>
            <a:bodyPr wrap="square" lIns="0" tIns="0" rIns="0" bIns="0" rtlCol="0">
              <a:prstTxWarp prst="textNoShape">
                <a:avLst/>
              </a:prstTxWarp>
              <a:noAutofit/>
            </a:bodyPr>
            <a:lstStyle/>
            <a:p>
              <a:endParaRPr lang="fr-FR"/>
            </a:p>
          </p:txBody>
        </p:sp>
        <p:sp>
          <p:nvSpPr>
            <p:cNvPr id="21"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grpFill/>
          </p:spPr>
          <p:txBody>
            <a:bodyPr wrap="square" lIns="0" tIns="0" rIns="0" bIns="0" rtlCol="0">
              <a:prstTxWarp prst="textNoShape">
                <a:avLst/>
              </a:prstTxWarp>
              <a:noAutofit/>
            </a:bodyPr>
            <a:lstStyle/>
            <a:p>
              <a:endParaRPr lang="fr-FR"/>
            </a:p>
          </p:txBody>
        </p:sp>
        <p:sp>
          <p:nvSpPr>
            <p:cNvPr id="22"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grpFill/>
          </p:spPr>
          <p:txBody>
            <a:bodyPr wrap="square" lIns="0" tIns="0" rIns="0" bIns="0" rtlCol="0">
              <a:prstTxWarp prst="textNoShape">
                <a:avLst/>
              </a:prstTxWarp>
              <a:noAutofit/>
            </a:bodyPr>
            <a:lstStyle/>
            <a:p>
              <a:endParaRPr lang="fr-FR"/>
            </a:p>
          </p:txBody>
        </p:sp>
      </p:grpSp>
      <p:sp>
        <p:nvSpPr>
          <p:cNvPr id="23" name="ZoneTexte 22"/>
          <p:cNvSpPr txBox="1"/>
          <p:nvPr/>
        </p:nvSpPr>
        <p:spPr>
          <a:xfrm>
            <a:off x="8286150" y="5303936"/>
            <a:ext cx="3692347" cy="584775"/>
          </a:xfrm>
          <a:prstGeom prst="rect">
            <a:avLst/>
          </a:prstGeom>
          <a:noFill/>
        </p:spPr>
        <p:txBody>
          <a:bodyPr wrap="square" rtlCol="0">
            <a:spAutoFit/>
          </a:bodyPr>
          <a:lstStyle/>
          <a:p>
            <a:pPr algn="ctr"/>
            <a:r>
              <a:rPr lang="fr-FR" sz="1600" dirty="0">
                <a:latin typeface="Arial Black" panose="020B0A04020102020204" pitchFamily="34" charset="0"/>
              </a:rPr>
              <a:t>JUMI, le 18 JUIN 2025, MAJUNGA (MADAGASCAAR)</a:t>
            </a:r>
          </a:p>
        </p:txBody>
      </p:sp>
      <p:grpSp>
        <p:nvGrpSpPr>
          <p:cNvPr id="24" name="Group 6"/>
          <p:cNvGrpSpPr>
            <a:grpSpLocks/>
          </p:cNvGrpSpPr>
          <p:nvPr/>
        </p:nvGrpSpPr>
        <p:grpSpPr>
          <a:xfrm>
            <a:off x="0" y="1604159"/>
            <a:ext cx="12204000" cy="72000"/>
            <a:chOff x="0" y="0"/>
            <a:chExt cx="5768644" cy="81915"/>
          </a:xfrm>
          <a:solidFill>
            <a:srgbClr val="AA7BC3"/>
          </a:solidFill>
        </p:grpSpPr>
        <p:sp>
          <p:nvSpPr>
            <p:cNvPr id="25"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grpFill/>
          </p:spPr>
          <p:txBody>
            <a:bodyPr wrap="square" lIns="0" tIns="0" rIns="0" bIns="0" rtlCol="0">
              <a:prstTxWarp prst="textNoShape">
                <a:avLst/>
              </a:prstTxWarp>
              <a:noAutofit/>
            </a:bodyPr>
            <a:lstStyle/>
            <a:p>
              <a:endParaRPr lang="fr-FR"/>
            </a:p>
          </p:txBody>
        </p:sp>
        <p:sp>
          <p:nvSpPr>
            <p:cNvPr id="26"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grpFill/>
          </p:spPr>
          <p:txBody>
            <a:bodyPr wrap="square" lIns="0" tIns="0" rIns="0" bIns="0" rtlCol="0">
              <a:prstTxWarp prst="textNoShape">
                <a:avLst/>
              </a:prstTxWarp>
              <a:noAutofit/>
            </a:bodyPr>
            <a:lstStyle/>
            <a:p>
              <a:endParaRPr lang="fr-FR"/>
            </a:p>
          </p:txBody>
        </p:sp>
        <p:sp>
          <p:nvSpPr>
            <p:cNvPr id="27"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grpFill/>
          </p:spPr>
          <p:txBody>
            <a:bodyPr wrap="square" lIns="0" tIns="0" rIns="0" bIns="0" rtlCol="0">
              <a:prstTxWarp prst="textNoShape">
                <a:avLst/>
              </a:prstTxWarp>
              <a:noAutofit/>
            </a:bodyPr>
            <a:lstStyle/>
            <a:p>
              <a:endParaRPr lang="fr-FR"/>
            </a:p>
          </p:txBody>
        </p:sp>
      </p:grpSp>
      <p:grpSp>
        <p:nvGrpSpPr>
          <p:cNvPr id="18" name="Group 6"/>
          <p:cNvGrpSpPr>
            <a:grpSpLocks/>
          </p:cNvGrpSpPr>
          <p:nvPr/>
        </p:nvGrpSpPr>
        <p:grpSpPr>
          <a:xfrm>
            <a:off x="-2063" y="1527294"/>
            <a:ext cx="12192000" cy="45719"/>
            <a:chOff x="0" y="0"/>
            <a:chExt cx="5768644" cy="81915"/>
          </a:xfrm>
        </p:grpSpPr>
        <p:sp>
          <p:nvSpPr>
            <p:cNvPr id="28"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9"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30"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31" name="Group 6"/>
          <p:cNvGrpSpPr>
            <a:grpSpLocks/>
          </p:cNvGrpSpPr>
          <p:nvPr/>
        </p:nvGrpSpPr>
        <p:grpSpPr>
          <a:xfrm>
            <a:off x="11357" y="1682745"/>
            <a:ext cx="12192000" cy="45719"/>
            <a:chOff x="0" y="0"/>
            <a:chExt cx="5768644" cy="81915"/>
          </a:xfrm>
        </p:grpSpPr>
        <p:sp>
          <p:nvSpPr>
            <p:cNvPr id="32"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33"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34"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35" name="Group 6"/>
          <p:cNvGrpSpPr>
            <a:grpSpLocks/>
          </p:cNvGrpSpPr>
          <p:nvPr/>
        </p:nvGrpSpPr>
        <p:grpSpPr>
          <a:xfrm>
            <a:off x="11357" y="4169464"/>
            <a:ext cx="12192000" cy="45719"/>
            <a:chOff x="0" y="0"/>
            <a:chExt cx="5768644" cy="81915"/>
          </a:xfrm>
        </p:grpSpPr>
        <p:sp>
          <p:nvSpPr>
            <p:cNvPr id="36"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37"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38"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spTree>
    <p:extLst>
      <p:ext uri="{BB962C8B-B14F-4D97-AF65-F5344CB8AC3E}">
        <p14:creationId xmlns:p14="http://schemas.microsoft.com/office/powerpoint/2010/main" val="273453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19247" y="6393347"/>
            <a:ext cx="8083732" cy="369332"/>
          </a:xfrm>
          <a:prstGeom prst="rect">
            <a:avLst/>
          </a:prstGeom>
          <a:noFill/>
        </p:spPr>
        <p:txBody>
          <a:bodyPr wrap="square" rtlCol="0">
            <a:spAutoFit/>
          </a:bodyPr>
          <a:lstStyle/>
          <a:p>
            <a:pPr algn="ctr"/>
            <a:r>
              <a:rPr lang="fr-FR" b="1" dirty="0">
                <a:latin typeface="Open sans" panose="020B0606030504020204"/>
              </a:rPr>
              <a:t>Figure 3 : Cumul des indices annuels du Vecteur et des stations considérées</a:t>
            </a:r>
          </a:p>
        </p:txBody>
      </p:sp>
      <p:graphicFrame>
        <p:nvGraphicFramePr>
          <p:cNvPr id="8" name="Graphique 7"/>
          <p:cNvGraphicFramePr>
            <a:graphicFrameLocks noGrp="1"/>
          </p:cNvGraphicFramePr>
          <p:nvPr>
            <p:extLst>
              <p:ext uri="{D42A27DB-BD31-4B8C-83A1-F6EECF244321}">
                <p14:modId xmlns:p14="http://schemas.microsoft.com/office/powerpoint/2010/main" val="3075215670"/>
              </p:ext>
            </p:extLst>
          </p:nvPr>
        </p:nvGraphicFramePr>
        <p:xfrm>
          <a:off x="1219247" y="1440326"/>
          <a:ext cx="9036000" cy="493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96000" y="944713"/>
            <a:ext cx="6927987" cy="523220"/>
          </a:xfrm>
          <a:prstGeom prst="rect">
            <a:avLst/>
          </a:prstGeom>
          <a:noFill/>
        </p:spPr>
        <p:txBody>
          <a:bodyPr wrap="square" rtlCol="0">
            <a:spAutoFit/>
          </a:bodyPr>
          <a:lstStyle/>
          <a:p>
            <a:r>
              <a:rPr lang="fr-FR" sz="2800" dirty="0">
                <a:latin typeface="Open sans" panose="020B0606030504020204"/>
              </a:rPr>
              <a:t>1)    Tests d’homogénéisation des pluies annuelles</a:t>
            </a:r>
          </a:p>
        </p:txBody>
      </p:sp>
      <p:sp>
        <p:nvSpPr>
          <p:cNvPr id="11" name="Rectangle 10">
            <a:extLst>
              <a:ext uri="{FF2B5EF4-FFF2-40B4-BE49-F238E27FC236}">
                <a16:creationId xmlns:a16="http://schemas.microsoft.com/office/drawing/2014/main" id="{76FF5EE5-4561-E2E5-20FB-9C32389557D6}"/>
              </a:ext>
            </a:extLst>
          </p:cNvPr>
          <p:cNvSpPr/>
          <p:nvPr/>
        </p:nvSpPr>
        <p:spPr>
          <a:xfrm>
            <a:off x="96000" y="116244"/>
            <a:ext cx="12096000" cy="684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53700" y="88937"/>
            <a:ext cx="720000" cy="651238"/>
          </a:xfrm>
          <a:prstGeom prst="rect">
            <a:avLst/>
          </a:prstGeom>
        </p:spPr>
      </p:pic>
      <p:pic>
        <p:nvPicPr>
          <p:cNvPr id="13" name="Image 12">
            <a:extLst>
              <a:ext uri="{FF2B5EF4-FFF2-40B4-BE49-F238E27FC236}">
                <a16:creationId xmlns:a16="http://schemas.microsoft.com/office/drawing/2014/main" id="{DCCAE510-59D9-7FA3-4574-05F54AB09523}"/>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9932770" y="-30710"/>
            <a:ext cx="2295230" cy="748074"/>
          </a:xfrm>
          <a:prstGeom prst="rect">
            <a:avLst/>
          </a:prstGeom>
        </p:spPr>
      </p:pic>
      <p:pic>
        <p:nvPicPr>
          <p:cNvPr id="14" name="Image 13"/>
          <p:cNvPicPr/>
          <p:nvPr/>
        </p:nvPicPr>
        <p:blipFill>
          <a:blip r:embed="rId6">
            <a:extLst>
              <a:ext uri="{28A0092B-C50C-407E-A947-70E740481C1C}">
                <a14:useLocalDpi xmlns:a14="http://schemas.microsoft.com/office/drawing/2010/main" val="0"/>
              </a:ext>
            </a:extLst>
          </a:blip>
          <a:srcRect/>
          <a:stretch>
            <a:fillRect/>
          </a:stretch>
        </p:blipFill>
        <p:spPr bwMode="auto">
          <a:xfrm>
            <a:off x="8174630" y="94150"/>
            <a:ext cx="720000" cy="684000"/>
          </a:xfrm>
          <a:prstGeom prst="rect">
            <a:avLst/>
          </a:prstGeom>
          <a:solidFill>
            <a:schemeClr val="bg1"/>
          </a:solidFill>
        </p:spPr>
      </p:pic>
      <p:grpSp>
        <p:nvGrpSpPr>
          <p:cNvPr id="15" name="Group 6"/>
          <p:cNvGrpSpPr>
            <a:grpSpLocks/>
          </p:cNvGrpSpPr>
          <p:nvPr/>
        </p:nvGrpSpPr>
        <p:grpSpPr>
          <a:xfrm>
            <a:off x="6321" y="883406"/>
            <a:ext cx="12192000" cy="72000"/>
            <a:chOff x="0" y="0"/>
            <a:chExt cx="5768644" cy="81915"/>
          </a:xfrm>
        </p:grpSpPr>
        <p:sp>
          <p:nvSpPr>
            <p:cNvPr id="16"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17"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18"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19" name="Group 6"/>
          <p:cNvGrpSpPr>
            <a:grpSpLocks/>
          </p:cNvGrpSpPr>
          <p:nvPr/>
        </p:nvGrpSpPr>
        <p:grpSpPr>
          <a:xfrm>
            <a:off x="-7099" y="4887"/>
            <a:ext cx="12192000" cy="72000"/>
            <a:chOff x="0" y="0"/>
            <a:chExt cx="5768644" cy="81915"/>
          </a:xfrm>
        </p:grpSpPr>
        <p:sp>
          <p:nvSpPr>
            <p:cNvPr id="20"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1"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2"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sp>
        <p:nvSpPr>
          <p:cNvPr id="23" name="ZoneTexte 22">
            <a:extLst>
              <a:ext uri="{FF2B5EF4-FFF2-40B4-BE49-F238E27FC236}">
                <a16:creationId xmlns:a16="http://schemas.microsoft.com/office/drawing/2014/main" id="{69480740-7E58-9B8D-5DAF-B074BA2E5A59}"/>
              </a:ext>
            </a:extLst>
          </p:cNvPr>
          <p:cNvSpPr txBox="1"/>
          <p:nvPr/>
        </p:nvSpPr>
        <p:spPr>
          <a:xfrm>
            <a:off x="37017" y="174666"/>
            <a:ext cx="3168000" cy="584775"/>
          </a:xfrm>
          <a:prstGeom prst="rect">
            <a:avLst/>
          </a:prstGeom>
          <a:noFill/>
        </p:spPr>
        <p:txBody>
          <a:bodyPr wrap="square" rtlCol="0">
            <a:spAutoFit/>
          </a:bodyPr>
          <a:lstStyle/>
          <a:p>
            <a:r>
              <a:rPr lang="fr-FR" sz="3200" b="1" dirty="0">
                <a:ln w="0"/>
                <a:effectLst>
                  <a:outerShdw blurRad="38100" dist="19050" dir="2700000" algn="tl" rotWithShape="0">
                    <a:schemeClr val="dk1">
                      <a:alpha val="40000"/>
                    </a:schemeClr>
                  </a:outerShdw>
                </a:effectLst>
                <a:latin typeface="DM sans" pitchFamily="2" charset="0"/>
              </a:rPr>
              <a:t>RESULTATS 1/9</a:t>
            </a:r>
          </a:p>
        </p:txBody>
      </p:sp>
    </p:spTree>
    <p:extLst>
      <p:ext uri="{BB962C8B-B14F-4D97-AF65-F5344CB8AC3E}">
        <p14:creationId xmlns:p14="http://schemas.microsoft.com/office/powerpoint/2010/main" val="1229221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4" name="Tableau 23"/>
          <p:cNvGraphicFramePr>
            <a:graphicFrameLocks noGrp="1"/>
          </p:cNvGraphicFramePr>
          <p:nvPr>
            <p:extLst>
              <p:ext uri="{D42A27DB-BD31-4B8C-83A1-F6EECF244321}">
                <p14:modId xmlns:p14="http://schemas.microsoft.com/office/powerpoint/2010/main" val="2135634466"/>
              </p:ext>
            </p:extLst>
          </p:nvPr>
        </p:nvGraphicFramePr>
        <p:xfrm>
          <a:off x="1245138" y="917235"/>
          <a:ext cx="8325060" cy="5871295"/>
        </p:xfrm>
        <a:graphic>
          <a:graphicData uri="http://schemas.openxmlformats.org/drawingml/2006/table">
            <a:tbl>
              <a:tblPr/>
              <a:tblGrid>
                <a:gridCol w="1387510">
                  <a:extLst>
                    <a:ext uri="{9D8B030D-6E8A-4147-A177-3AD203B41FA5}">
                      <a16:colId xmlns:a16="http://schemas.microsoft.com/office/drawing/2014/main" val="930001258"/>
                    </a:ext>
                  </a:extLst>
                </a:gridCol>
                <a:gridCol w="1387510">
                  <a:extLst>
                    <a:ext uri="{9D8B030D-6E8A-4147-A177-3AD203B41FA5}">
                      <a16:colId xmlns:a16="http://schemas.microsoft.com/office/drawing/2014/main" val="1426493155"/>
                    </a:ext>
                  </a:extLst>
                </a:gridCol>
                <a:gridCol w="1387510">
                  <a:extLst>
                    <a:ext uri="{9D8B030D-6E8A-4147-A177-3AD203B41FA5}">
                      <a16:colId xmlns:a16="http://schemas.microsoft.com/office/drawing/2014/main" val="4018036722"/>
                    </a:ext>
                  </a:extLst>
                </a:gridCol>
                <a:gridCol w="1387510">
                  <a:extLst>
                    <a:ext uri="{9D8B030D-6E8A-4147-A177-3AD203B41FA5}">
                      <a16:colId xmlns:a16="http://schemas.microsoft.com/office/drawing/2014/main" val="2325593146"/>
                    </a:ext>
                  </a:extLst>
                </a:gridCol>
                <a:gridCol w="1387510">
                  <a:extLst>
                    <a:ext uri="{9D8B030D-6E8A-4147-A177-3AD203B41FA5}">
                      <a16:colId xmlns:a16="http://schemas.microsoft.com/office/drawing/2014/main" val="1759169668"/>
                    </a:ext>
                  </a:extLst>
                </a:gridCol>
                <a:gridCol w="1387510">
                  <a:extLst>
                    <a:ext uri="{9D8B030D-6E8A-4147-A177-3AD203B41FA5}">
                      <a16:colId xmlns:a16="http://schemas.microsoft.com/office/drawing/2014/main" val="3130371594"/>
                    </a:ext>
                  </a:extLst>
                </a:gridCol>
              </a:tblGrid>
              <a:tr h="172188">
                <a:tc>
                  <a:txBody>
                    <a:bodyPr/>
                    <a:lstStyle/>
                    <a:p>
                      <a:pPr algn="l" fontAlgn="t"/>
                      <a:r>
                        <a:rPr lang="fr-FR" sz="1200" b="0" i="0" u="none" strike="noStrike">
                          <a:solidFill>
                            <a:schemeClr val="tx1">
                              <a:lumMod val="95000"/>
                              <a:lumOff val="5000"/>
                            </a:schemeClr>
                          </a:solidFill>
                          <a:effectLst/>
                          <a:latin typeface="Open sans" panose="020B0606030504020204"/>
                        </a:rPr>
                        <a:t>Stations</a:t>
                      </a:r>
                    </a:p>
                  </a:txBody>
                  <a:tcPr marL="4662" marR="4662" marT="4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0" i="0" u="none" strike="noStrike" dirty="0">
                          <a:solidFill>
                            <a:schemeClr val="tx1">
                              <a:lumMod val="95000"/>
                              <a:lumOff val="5000"/>
                            </a:schemeClr>
                          </a:solidFill>
                          <a:effectLst/>
                          <a:latin typeface="Open sans" panose="020B0606030504020204"/>
                        </a:rPr>
                        <a:t>Années de rupture</a:t>
                      </a:r>
                    </a:p>
                  </a:txBody>
                  <a:tcPr marL="4662" marR="4662" marT="4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0" i="0" u="none" strike="noStrike">
                          <a:solidFill>
                            <a:schemeClr val="tx1">
                              <a:lumMod val="95000"/>
                              <a:lumOff val="5000"/>
                            </a:schemeClr>
                          </a:solidFill>
                          <a:effectLst/>
                          <a:latin typeface="Open sans" panose="020B0606030504020204"/>
                        </a:rPr>
                        <a:t>Moy. Avant rupture</a:t>
                      </a:r>
                    </a:p>
                  </a:txBody>
                  <a:tcPr marL="4662" marR="4662" marT="4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0" i="0" u="none" strike="noStrike">
                          <a:solidFill>
                            <a:schemeClr val="tx1">
                              <a:lumMod val="95000"/>
                              <a:lumOff val="5000"/>
                            </a:schemeClr>
                          </a:solidFill>
                          <a:effectLst/>
                          <a:latin typeface="Open sans" panose="020B0606030504020204"/>
                        </a:rPr>
                        <a:t>Moy. Après rupture</a:t>
                      </a:r>
                    </a:p>
                  </a:txBody>
                  <a:tcPr marL="4662" marR="4662" marT="4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0" i="0" u="none" strike="noStrike" dirty="0">
                          <a:solidFill>
                            <a:schemeClr val="tx1">
                              <a:lumMod val="95000"/>
                              <a:lumOff val="5000"/>
                            </a:schemeClr>
                          </a:solidFill>
                          <a:effectLst/>
                          <a:latin typeface="Open sans" panose="020B0606030504020204"/>
                        </a:rPr>
                        <a:t>Ecart </a:t>
                      </a:r>
                    </a:p>
                  </a:txBody>
                  <a:tcPr marL="4662" marR="4662" marT="4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0" i="0" u="none" strike="noStrike">
                          <a:solidFill>
                            <a:schemeClr val="tx1">
                              <a:lumMod val="95000"/>
                              <a:lumOff val="5000"/>
                            </a:schemeClr>
                          </a:solidFill>
                          <a:effectLst/>
                          <a:latin typeface="Open sans" panose="020B0606030504020204"/>
                        </a:rPr>
                        <a:t>Déficit en %</a:t>
                      </a:r>
                    </a:p>
                  </a:txBody>
                  <a:tcPr marL="4662" marR="4662" marT="4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530950"/>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Bakel</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chemeClr val="tx1">
                              <a:lumMod val="95000"/>
                              <a:lumOff val="5000"/>
                            </a:schemeClr>
                          </a:solidFill>
                          <a:effectLst/>
                          <a:latin typeface="Open sans" panose="020B0606030504020204"/>
                        </a:rPr>
                        <a:t>1993</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502.40</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583.05</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-80.65</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chemeClr val="tx1">
                              <a:lumMod val="95000"/>
                              <a:lumOff val="5000"/>
                            </a:schemeClr>
                          </a:solidFill>
                          <a:effectLst/>
                          <a:latin typeface="Open sans" panose="020B0606030504020204"/>
                        </a:rPr>
                        <a:t>-16.05</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281582"/>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Barkedji</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1961</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486.68</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393.27</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93.41</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19.19</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913326"/>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Boki Diave</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1970</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363.31</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308.07</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55.25</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15.21</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509652"/>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Boulel</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1964</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731.48</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585.18</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chemeClr val="tx1">
                              <a:lumMod val="95000"/>
                              <a:lumOff val="5000"/>
                            </a:schemeClr>
                          </a:solidFill>
                          <a:effectLst/>
                          <a:latin typeface="Open sans" panose="020B0606030504020204"/>
                        </a:rPr>
                        <a:t>146.30</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7.45</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071066"/>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Dagana</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317.03</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238.97</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78.06</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24.62</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280511"/>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Dahra</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509.14</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366.07</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143.07</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28.10</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05578"/>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Dahra Elevage</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1959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459.35</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373.51</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85.84</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18.69</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685642"/>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Fanaye Dieri</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222.98</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186.23</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36.75</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16.48</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225713"/>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Goudiry</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1972</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764.90</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609.19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155.70</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20.36</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031372"/>
                  </a:ext>
                </a:extLst>
              </a:tr>
              <a:tr h="172188">
                <a:tc>
                  <a:txBody>
                    <a:bodyPr/>
                    <a:lstStyle/>
                    <a:p>
                      <a:pPr algn="l" fontAlgn="ctr"/>
                      <a:r>
                        <a:rPr lang="fr-FR" sz="1200" b="0" i="0" u="none" strike="noStrike" dirty="0">
                          <a:solidFill>
                            <a:schemeClr val="tx1">
                              <a:lumMod val="95000"/>
                              <a:lumOff val="5000"/>
                            </a:schemeClr>
                          </a:solidFill>
                          <a:effectLst/>
                          <a:latin typeface="Open sans" panose="020B0606030504020204"/>
                        </a:rPr>
                        <a:t>Haere Lao</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1970</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287.37</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236.43</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50.93</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17.72</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694297"/>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Kanel</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1967</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756.83</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461.29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chemeClr val="tx1">
                              <a:lumMod val="95000"/>
                              <a:lumOff val="5000"/>
                            </a:schemeClr>
                          </a:solidFill>
                          <a:effectLst/>
                          <a:latin typeface="Open sans" panose="020B0606030504020204"/>
                        </a:rPr>
                        <a:t>295.54</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chemeClr val="tx1">
                              <a:lumMod val="95000"/>
                              <a:lumOff val="5000"/>
                            </a:schemeClr>
                          </a:solidFill>
                          <a:effectLst/>
                          <a:latin typeface="Open sans" panose="020B0606030504020204"/>
                        </a:rPr>
                        <a:t>39.05</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759323"/>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Keur Momar Sarr</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1975</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chemeClr val="tx1">
                              <a:lumMod val="95000"/>
                              <a:lumOff val="5000"/>
                            </a:schemeClr>
                          </a:solidFill>
                          <a:effectLst/>
                          <a:latin typeface="Open sans" panose="020B0606030504020204"/>
                        </a:rPr>
                        <a:t>367.88</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290.28</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77.60</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21.09</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115670"/>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Kidira</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1967</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760.81</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668.29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92.52</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12.16</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010779"/>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Linguere</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1970</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495.38</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419.52</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chemeClr val="tx1">
                              <a:lumMod val="95000"/>
                              <a:lumOff val="5000"/>
                            </a:schemeClr>
                          </a:solidFill>
                          <a:effectLst/>
                          <a:latin typeface="Open sans" panose="020B0606030504020204"/>
                        </a:rPr>
                        <a:t>75.85</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15.31</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474170"/>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Matam</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1966</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524.29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371.78</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152.51</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29.09</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12449"/>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Ndioum</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1976</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223.61</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182.64</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40.97</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18.32</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353796"/>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Podor</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312.52</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222.27</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chemeClr val="tx1">
                              <a:lumMod val="95000"/>
                              <a:lumOff val="5000"/>
                            </a:schemeClr>
                          </a:solidFill>
                          <a:effectLst/>
                          <a:latin typeface="Open sans" panose="020B0606030504020204"/>
                        </a:rPr>
                        <a:t>90.25</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28.88</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665667"/>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Ranerou</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549.02</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428.45</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120.56</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21.96</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752839"/>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Sagatta Djoloff</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466.39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364.90</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101.49</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21.76</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301861"/>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Sagatta linguere</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500.53</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409.16</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chemeClr val="tx1">
                              <a:lumMod val="95000"/>
                              <a:lumOff val="5000"/>
                            </a:schemeClr>
                          </a:solidFill>
                          <a:effectLst/>
                          <a:latin typeface="Open sans" panose="020B0606030504020204"/>
                        </a:rPr>
                        <a:t>91.37</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18.26</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287535"/>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Sagatta Louga</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1964</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479.94</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362.07</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117.86</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24.56</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50951"/>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Saldé</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1970</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379.54</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284.39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95.15</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25.07</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996414"/>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Semme</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568.23</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580.88</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chemeClr val="tx1">
                              <a:lumMod val="95000"/>
                              <a:lumOff val="5000"/>
                            </a:schemeClr>
                          </a:solidFill>
                          <a:effectLst/>
                          <a:latin typeface="Open sans" panose="020B0606030504020204"/>
                        </a:rPr>
                        <a:t>-12.64</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-2.22</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196395"/>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Thiel</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568.65</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466.62</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102.03</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17.94</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220413"/>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Thilogne</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1976</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362.42</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279.3</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83.12</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22.93</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825936"/>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Velingara Ferlo</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1959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601.06</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462.05</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139.02</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23.13</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557703"/>
                  </a:ext>
                </a:extLst>
              </a:tr>
              <a:tr h="245035">
                <a:tc>
                  <a:txBody>
                    <a:bodyPr/>
                    <a:lstStyle/>
                    <a:p>
                      <a:pPr algn="l" fontAlgn="ctr"/>
                      <a:r>
                        <a:rPr lang="fr-FR" sz="1200" b="0" i="0" u="none" strike="noStrike">
                          <a:solidFill>
                            <a:schemeClr val="tx1">
                              <a:lumMod val="95000"/>
                              <a:lumOff val="5000"/>
                            </a:schemeClr>
                          </a:solidFill>
                          <a:effectLst/>
                          <a:latin typeface="Open sans" panose="020B0606030504020204"/>
                        </a:rPr>
                        <a:t>Yeunyeung Mbeuleukhe</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1964</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505.43</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379.62</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125.81</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24.89</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771025"/>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Ourossogui</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0" i="0" u="none" strike="noStrike">
                          <a:solidFill>
                            <a:schemeClr val="tx1">
                              <a:lumMod val="95000"/>
                              <a:lumOff val="5000"/>
                            </a:schemeClr>
                          </a:solidFill>
                          <a:effectLst/>
                          <a:latin typeface="Open sans" panose="020B0606030504020204"/>
                        </a:rPr>
                        <a:t>394.96</a:t>
                      </a:r>
                    </a:p>
                  </a:txBody>
                  <a:tcPr marL="4662" marR="4662" marT="4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0" i="0" u="none" strike="noStrike">
                          <a:solidFill>
                            <a:schemeClr val="tx1">
                              <a:lumMod val="95000"/>
                              <a:lumOff val="5000"/>
                            </a:schemeClr>
                          </a:solidFill>
                          <a:effectLst/>
                          <a:latin typeface="Open sans" panose="020B0606030504020204"/>
                        </a:rPr>
                        <a:t>319.09</a:t>
                      </a:r>
                    </a:p>
                  </a:txBody>
                  <a:tcPr marL="4662" marR="4662" marT="4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75.86</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19.21</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030360"/>
                  </a:ext>
                </a:extLst>
              </a:tr>
              <a:tr h="172188">
                <a:tc>
                  <a:txBody>
                    <a:bodyPr/>
                    <a:lstStyle/>
                    <a:p>
                      <a:pPr algn="l" fontAlgn="ctr"/>
                      <a:r>
                        <a:rPr lang="fr-FR" sz="1200" b="0" i="0" u="none" strike="noStrike">
                          <a:solidFill>
                            <a:schemeClr val="tx1">
                              <a:lumMod val="95000"/>
                              <a:lumOff val="5000"/>
                            </a:schemeClr>
                          </a:solidFill>
                          <a:effectLst/>
                          <a:latin typeface="Open sans" panose="020B0606030504020204"/>
                        </a:rPr>
                        <a:t>Diagle</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chemeClr val="tx1">
                              <a:lumMod val="95000"/>
                              <a:lumOff val="5000"/>
                            </a:schemeClr>
                          </a:solidFill>
                          <a:effectLst/>
                          <a:latin typeface="Open sans" panose="020B0606030504020204"/>
                        </a:rPr>
                        <a:t>1969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293.71</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233</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60.71</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chemeClr val="tx1">
                              <a:lumMod val="95000"/>
                              <a:lumOff val="5000"/>
                            </a:schemeClr>
                          </a:solidFill>
                          <a:effectLst/>
                          <a:latin typeface="Open sans" panose="020B0606030504020204"/>
                        </a:rPr>
                        <a:t>20.67</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71203"/>
                  </a:ext>
                </a:extLst>
              </a:tr>
              <a:tr h="172188">
                <a:tc>
                  <a:txBody>
                    <a:bodyPr/>
                    <a:lstStyle/>
                    <a:p>
                      <a:pPr algn="l" fontAlgn="ctr"/>
                      <a:r>
                        <a:rPr lang="fr-FR" sz="1200" b="0" i="0" u="none" strike="noStrike" dirty="0" err="1">
                          <a:solidFill>
                            <a:schemeClr val="tx1">
                              <a:lumMod val="95000"/>
                              <a:lumOff val="5000"/>
                            </a:schemeClr>
                          </a:solidFill>
                          <a:effectLst/>
                          <a:latin typeface="Open sans" panose="020B0606030504020204"/>
                        </a:rPr>
                        <a:t>Ogo</a:t>
                      </a:r>
                      <a:endParaRPr lang="fr-FR" sz="1200" b="0" i="0" u="none" strike="noStrike" dirty="0">
                        <a:solidFill>
                          <a:schemeClr val="tx1">
                            <a:lumMod val="95000"/>
                            <a:lumOff val="5000"/>
                          </a:schemeClr>
                        </a:solidFill>
                        <a:effectLst/>
                        <a:latin typeface="Open sans" panose="020B0606030504020204"/>
                      </a:endParaRP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chemeClr val="tx1">
                              <a:lumMod val="95000"/>
                              <a:lumOff val="5000"/>
                            </a:schemeClr>
                          </a:solidFill>
                          <a:effectLst/>
                          <a:latin typeface="Open sans" panose="020B0606030504020204"/>
                        </a:rPr>
                        <a:t>1969</a:t>
                      </a:r>
                    </a:p>
                  </a:txBody>
                  <a:tcPr marL="4662" marR="4662" marT="4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chemeClr val="tx1">
                              <a:lumMod val="95000"/>
                              <a:lumOff val="5000"/>
                            </a:schemeClr>
                          </a:solidFill>
                          <a:effectLst/>
                          <a:latin typeface="Open sans" panose="020B0606030504020204"/>
                        </a:rPr>
                        <a:t>292.66</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chemeClr val="tx1">
                              <a:lumMod val="95000"/>
                              <a:lumOff val="5000"/>
                            </a:schemeClr>
                          </a:solidFill>
                          <a:effectLst/>
                          <a:latin typeface="Open sans" panose="020B0606030504020204"/>
                        </a:rPr>
                        <a:t>236.08</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chemeClr val="tx1">
                              <a:lumMod val="95000"/>
                              <a:lumOff val="5000"/>
                            </a:schemeClr>
                          </a:solidFill>
                          <a:effectLst/>
                          <a:latin typeface="Open sans" panose="020B0606030504020204"/>
                        </a:rPr>
                        <a:t>56.59</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chemeClr val="tx1">
                              <a:lumMod val="95000"/>
                              <a:lumOff val="5000"/>
                            </a:schemeClr>
                          </a:solidFill>
                          <a:effectLst/>
                          <a:latin typeface="Open sans" panose="020B0606030504020204"/>
                        </a:rPr>
                        <a:t>19.34</a:t>
                      </a:r>
                    </a:p>
                  </a:txBody>
                  <a:tcPr marL="4662" marR="4662" marT="46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058456"/>
                  </a:ext>
                </a:extLst>
              </a:tr>
            </a:tbl>
          </a:graphicData>
        </a:graphic>
      </p:graphicFrame>
      <p:sp>
        <p:nvSpPr>
          <p:cNvPr id="25" name="ZoneTexte 24"/>
          <p:cNvSpPr txBox="1"/>
          <p:nvPr/>
        </p:nvSpPr>
        <p:spPr>
          <a:xfrm>
            <a:off x="-7099" y="583662"/>
            <a:ext cx="9648000" cy="369332"/>
          </a:xfrm>
          <a:prstGeom prst="rect">
            <a:avLst/>
          </a:prstGeom>
          <a:noFill/>
        </p:spPr>
        <p:txBody>
          <a:bodyPr wrap="square" rtlCol="0">
            <a:spAutoFit/>
          </a:bodyPr>
          <a:lstStyle/>
          <a:p>
            <a:r>
              <a:rPr lang="fr-FR" dirty="0">
                <a:latin typeface="Open sans" panose="020B0606030504020204"/>
              </a:rPr>
              <a:t>Tableau 2: Synthèse des résultats du test de PETTITT et les caractéristiques statistiques des séries chronologiques</a:t>
            </a:r>
          </a:p>
        </p:txBody>
      </p:sp>
      <p:sp>
        <p:nvSpPr>
          <p:cNvPr id="2" name="Ellipse 1"/>
          <p:cNvSpPr/>
          <p:nvPr/>
        </p:nvSpPr>
        <p:spPr>
          <a:xfrm>
            <a:off x="8475261" y="1101470"/>
            <a:ext cx="859808" cy="27639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p:cNvSpPr/>
          <p:nvPr/>
        </p:nvSpPr>
        <p:spPr>
          <a:xfrm>
            <a:off x="8475261" y="2947917"/>
            <a:ext cx="859808" cy="23201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76FF5EE5-4561-E2E5-20FB-9C32389557D6}"/>
              </a:ext>
            </a:extLst>
          </p:cNvPr>
          <p:cNvSpPr/>
          <p:nvPr/>
        </p:nvSpPr>
        <p:spPr>
          <a:xfrm>
            <a:off x="105096" y="42600"/>
            <a:ext cx="12096000" cy="432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69480740-7E58-9B8D-5DAF-B074BA2E5A59}"/>
              </a:ext>
            </a:extLst>
          </p:cNvPr>
          <p:cNvSpPr txBox="1"/>
          <p:nvPr/>
        </p:nvSpPr>
        <p:spPr>
          <a:xfrm>
            <a:off x="105096" y="-35455"/>
            <a:ext cx="3383340" cy="584775"/>
          </a:xfrm>
          <a:prstGeom prst="rect">
            <a:avLst/>
          </a:prstGeom>
          <a:noFill/>
        </p:spPr>
        <p:txBody>
          <a:bodyPr wrap="square" rtlCol="0">
            <a:spAutoFit/>
          </a:bodyPr>
          <a:lstStyle/>
          <a:p>
            <a:r>
              <a:rPr lang="fr-FR" sz="3200" b="1" dirty="0">
                <a:ln w="0"/>
                <a:effectLst>
                  <a:outerShdw blurRad="38100" dist="19050" dir="2700000" algn="tl" rotWithShape="0">
                    <a:schemeClr val="dk1">
                      <a:alpha val="40000"/>
                    </a:schemeClr>
                  </a:outerShdw>
                </a:effectLst>
                <a:latin typeface="DM sans" pitchFamily="2" charset="0"/>
              </a:rPr>
              <a:t>RESULTATS 2/9</a:t>
            </a:r>
          </a:p>
        </p:txBody>
      </p:sp>
      <p:pic>
        <p:nvPicPr>
          <p:cNvPr id="13" name="Imag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753096" y="16904"/>
            <a:ext cx="715536" cy="432000"/>
          </a:xfrm>
          <a:prstGeom prst="rect">
            <a:avLst/>
          </a:prstGeom>
        </p:spPr>
      </p:pic>
      <p:pic>
        <p:nvPicPr>
          <p:cNvPr id="15" name="Image 14"/>
          <p:cNvPicPr/>
          <p:nvPr/>
        </p:nvPicPr>
        <p:blipFill>
          <a:blip r:embed="rId4">
            <a:extLst>
              <a:ext uri="{28A0092B-C50C-407E-A947-70E740481C1C}">
                <a14:useLocalDpi xmlns:a14="http://schemas.microsoft.com/office/drawing/2010/main" val="0"/>
              </a:ext>
            </a:extLst>
          </a:blip>
          <a:srcRect/>
          <a:stretch>
            <a:fillRect/>
          </a:stretch>
        </p:blipFill>
        <p:spPr bwMode="auto">
          <a:xfrm>
            <a:off x="9030198" y="0"/>
            <a:ext cx="540000" cy="432000"/>
          </a:xfrm>
          <a:prstGeom prst="rect">
            <a:avLst/>
          </a:prstGeom>
          <a:solidFill>
            <a:schemeClr val="bg1"/>
          </a:solidFill>
        </p:spPr>
      </p:pic>
      <p:pic>
        <p:nvPicPr>
          <p:cNvPr id="16" name="Image 15">
            <a:extLst>
              <a:ext uri="{FF2B5EF4-FFF2-40B4-BE49-F238E27FC236}">
                <a16:creationId xmlns:a16="http://schemas.microsoft.com/office/drawing/2014/main" id="{DCCAE510-59D9-7FA3-4574-05F54AB09523}"/>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10609098" y="4933"/>
            <a:ext cx="1546362" cy="504000"/>
          </a:xfrm>
          <a:prstGeom prst="rect">
            <a:avLst/>
          </a:prstGeom>
        </p:spPr>
      </p:pic>
      <p:grpSp>
        <p:nvGrpSpPr>
          <p:cNvPr id="17" name="Group 6"/>
          <p:cNvGrpSpPr>
            <a:grpSpLocks/>
          </p:cNvGrpSpPr>
          <p:nvPr/>
        </p:nvGrpSpPr>
        <p:grpSpPr>
          <a:xfrm>
            <a:off x="9417" y="-92658"/>
            <a:ext cx="12192000" cy="72000"/>
            <a:chOff x="0" y="0"/>
            <a:chExt cx="5768644" cy="81915"/>
          </a:xfrm>
        </p:grpSpPr>
        <p:sp>
          <p:nvSpPr>
            <p:cNvPr id="18"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19"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0"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21" name="Group 6"/>
          <p:cNvGrpSpPr>
            <a:grpSpLocks/>
          </p:cNvGrpSpPr>
          <p:nvPr/>
        </p:nvGrpSpPr>
        <p:grpSpPr>
          <a:xfrm>
            <a:off x="9096" y="546008"/>
            <a:ext cx="12192000" cy="72000"/>
            <a:chOff x="0" y="0"/>
            <a:chExt cx="5768644" cy="81915"/>
          </a:xfrm>
        </p:grpSpPr>
        <p:sp>
          <p:nvSpPr>
            <p:cNvPr id="22"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3"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6"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spTree>
    <p:extLst>
      <p:ext uri="{BB962C8B-B14F-4D97-AF65-F5344CB8AC3E}">
        <p14:creationId xmlns:p14="http://schemas.microsoft.com/office/powerpoint/2010/main" val="2109355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Graphique 7"/>
          <p:cNvGraphicFramePr/>
          <p:nvPr>
            <p:extLst>
              <p:ext uri="{D42A27DB-BD31-4B8C-83A1-F6EECF244321}">
                <p14:modId xmlns:p14="http://schemas.microsoft.com/office/powerpoint/2010/main" val="2880256805"/>
              </p:ext>
            </p:extLst>
          </p:nvPr>
        </p:nvGraphicFramePr>
        <p:xfrm>
          <a:off x="1539470" y="1333363"/>
          <a:ext cx="8100000" cy="45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540406" y="5833366"/>
            <a:ext cx="10937094" cy="1015663"/>
          </a:xfrm>
          <a:prstGeom prst="rect">
            <a:avLst/>
          </a:prstGeom>
        </p:spPr>
        <p:txBody>
          <a:bodyPr wrap="square">
            <a:spAutoFit/>
          </a:bodyPr>
          <a:lstStyle/>
          <a:p>
            <a:pPr algn="ctr">
              <a:lnSpc>
                <a:spcPct val="150000"/>
              </a:lnSpc>
              <a:spcAft>
                <a:spcPts val="800"/>
              </a:spcAft>
            </a:pPr>
            <a:r>
              <a:rPr lang="fr-FR" sz="2000" dirty="0">
                <a:latin typeface="Open sans" panose="020B0606030504020204"/>
                <a:ea typeface="Calibri" panose="020F0502020204030204" pitchFamily="34" charset="0"/>
                <a:cs typeface="Times New Roman" panose="02020603050405020304" pitchFamily="18" charset="0"/>
              </a:rPr>
              <a:t>Figure 4 : Distribution des dates de rupture dans les séries pluviométriques du bassin de la moyenne vallée du fleuve Sénégal selon le test de </a:t>
            </a:r>
            <a:r>
              <a:rPr lang="fr-FR" sz="2000" dirty="0" err="1">
                <a:latin typeface="Open sans" panose="020B0606030504020204"/>
                <a:ea typeface="Calibri" panose="020F0502020204030204" pitchFamily="34" charset="0"/>
                <a:cs typeface="Times New Roman" panose="02020603050405020304" pitchFamily="18" charset="0"/>
              </a:rPr>
              <a:t>Pettitt</a:t>
            </a:r>
            <a:r>
              <a:rPr lang="fr-FR" sz="2000" dirty="0">
                <a:latin typeface="Open sans" panose="020B0606030504020204"/>
                <a:ea typeface="Calibri" panose="020F0502020204030204" pitchFamily="34" charset="0"/>
                <a:cs typeface="Times New Roman" panose="02020603050405020304" pitchFamily="18" charset="0"/>
              </a:rPr>
              <a:t>.</a:t>
            </a:r>
            <a:endParaRPr lang="fr-FR" dirty="0">
              <a:effectLst/>
              <a:latin typeface="Open sans" panose="020B0606030504020204"/>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76FF5EE5-4561-E2E5-20FB-9C32389557D6}"/>
              </a:ext>
            </a:extLst>
          </p:cNvPr>
          <p:cNvSpPr/>
          <p:nvPr/>
        </p:nvSpPr>
        <p:spPr>
          <a:xfrm>
            <a:off x="107357" y="95292"/>
            <a:ext cx="12096000" cy="720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81294" y="130150"/>
            <a:ext cx="676619" cy="612000"/>
          </a:xfrm>
          <a:prstGeom prst="rect">
            <a:avLst/>
          </a:prstGeom>
        </p:spPr>
      </p:pic>
      <p:pic>
        <p:nvPicPr>
          <p:cNvPr id="14" name="Image 13">
            <a:extLst>
              <a:ext uri="{FF2B5EF4-FFF2-40B4-BE49-F238E27FC236}">
                <a16:creationId xmlns:a16="http://schemas.microsoft.com/office/drawing/2014/main" id="{DCCAE510-59D9-7FA3-4574-05F54AB09523}"/>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9896770" y="40519"/>
            <a:ext cx="2295230" cy="748074"/>
          </a:xfrm>
          <a:prstGeom prst="rect">
            <a:avLst/>
          </a:prstGeom>
        </p:spPr>
      </p:pic>
      <p:pic>
        <p:nvPicPr>
          <p:cNvPr id="15" name="Image 14"/>
          <p:cNvPicPr/>
          <p:nvPr/>
        </p:nvPicPr>
        <p:blipFill>
          <a:blip r:embed="rId6">
            <a:extLst>
              <a:ext uri="{28A0092B-C50C-407E-A947-70E740481C1C}">
                <a14:useLocalDpi xmlns:a14="http://schemas.microsoft.com/office/drawing/2010/main" val="0"/>
              </a:ext>
            </a:extLst>
          </a:blip>
          <a:srcRect/>
          <a:stretch>
            <a:fillRect/>
          </a:stretch>
        </p:blipFill>
        <p:spPr bwMode="auto">
          <a:xfrm>
            <a:off x="8258437" y="130150"/>
            <a:ext cx="684000" cy="612000"/>
          </a:xfrm>
          <a:prstGeom prst="rect">
            <a:avLst/>
          </a:prstGeom>
          <a:solidFill>
            <a:schemeClr val="bg1"/>
          </a:solidFill>
        </p:spPr>
      </p:pic>
      <p:sp>
        <p:nvSpPr>
          <p:cNvPr id="16" name="ZoneTexte 15">
            <a:extLst>
              <a:ext uri="{FF2B5EF4-FFF2-40B4-BE49-F238E27FC236}">
                <a16:creationId xmlns:a16="http://schemas.microsoft.com/office/drawing/2014/main" id="{69480740-7E58-9B8D-5DAF-B074BA2E5A59}"/>
              </a:ext>
            </a:extLst>
          </p:cNvPr>
          <p:cNvSpPr txBox="1"/>
          <p:nvPr/>
        </p:nvSpPr>
        <p:spPr>
          <a:xfrm>
            <a:off x="107357" y="142262"/>
            <a:ext cx="3888562" cy="646331"/>
          </a:xfrm>
          <a:prstGeom prst="rect">
            <a:avLst/>
          </a:prstGeom>
          <a:noFill/>
        </p:spPr>
        <p:txBody>
          <a:bodyPr wrap="square" rtlCol="0">
            <a:spAutoFit/>
          </a:bodyPr>
          <a:lstStyle/>
          <a:p>
            <a:r>
              <a:rPr lang="fr-FR" sz="3600" b="1" dirty="0">
                <a:ln w="0"/>
                <a:effectLst>
                  <a:outerShdw blurRad="38100" dist="19050" dir="2700000" algn="tl" rotWithShape="0">
                    <a:schemeClr val="dk1">
                      <a:alpha val="40000"/>
                    </a:schemeClr>
                  </a:outerShdw>
                </a:effectLst>
                <a:latin typeface="DM sans" pitchFamily="2" charset="0"/>
              </a:rPr>
              <a:t>RESULTATS 3/9</a:t>
            </a:r>
          </a:p>
        </p:txBody>
      </p:sp>
      <p:grpSp>
        <p:nvGrpSpPr>
          <p:cNvPr id="17" name="Group 6"/>
          <p:cNvGrpSpPr>
            <a:grpSpLocks/>
          </p:cNvGrpSpPr>
          <p:nvPr/>
        </p:nvGrpSpPr>
        <p:grpSpPr>
          <a:xfrm>
            <a:off x="40334" y="894382"/>
            <a:ext cx="12204000" cy="72000"/>
            <a:chOff x="0" y="0"/>
            <a:chExt cx="5768644" cy="81915"/>
          </a:xfrm>
        </p:grpSpPr>
        <p:sp>
          <p:nvSpPr>
            <p:cNvPr id="18"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19"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0"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21" name="Group 6"/>
          <p:cNvGrpSpPr>
            <a:grpSpLocks/>
          </p:cNvGrpSpPr>
          <p:nvPr/>
        </p:nvGrpSpPr>
        <p:grpSpPr>
          <a:xfrm>
            <a:off x="321" y="-59947"/>
            <a:ext cx="12204000" cy="72000"/>
            <a:chOff x="0" y="0"/>
            <a:chExt cx="5768644" cy="81915"/>
          </a:xfrm>
        </p:grpSpPr>
        <p:sp>
          <p:nvSpPr>
            <p:cNvPr id="22"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3"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4"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spTree>
    <p:extLst>
      <p:ext uri="{BB962C8B-B14F-4D97-AF65-F5344CB8AC3E}">
        <p14:creationId xmlns:p14="http://schemas.microsoft.com/office/powerpoint/2010/main" val="277964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61200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5" name="ZoneTexte 24"/>
          <p:cNvSpPr txBox="1"/>
          <p:nvPr/>
        </p:nvSpPr>
        <p:spPr>
          <a:xfrm>
            <a:off x="-12791" y="785827"/>
            <a:ext cx="7996107" cy="461665"/>
          </a:xfrm>
          <a:prstGeom prst="rect">
            <a:avLst/>
          </a:prstGeom>
          <a:noFill/>
        </p:spPr>
        <p:txBody>
          <a:bodyPr wrap="square" rtlCol="0">
            <a:spAutoFit/>
          </a:bodyPr>
          <a:lstStyle/>
          <a:p>
            <a:pPr algn="ctr"/>
            <a:r>
              <a:rPr lang="fr-FR" sz="2400" dirty="0">
                <a:latin typeface="Open sans" panose="020B0606030504020204"/>
              </a:rPr>
              <a:t>Tableau 3 : Synthèse des résultats des tests de corrélation sur le RANG</a:t>
            </a:r>
          </a:p>
        </p:txBody>
      </p:sp>
      <p:graphicFrame>
        <p:nvGraphicFramePr>
          <p:cNvPr id="2" name="Tableau 1"/>
          <p:cNvGraphicFramePr>
            <a:graphicFrameLocks noGrp="1"/>
          </p:cNvGraphicFramePr>
          <p:nvPr>
            <p:extLst>
              <p:ext uri="{D42A27DB-BD31-4B8C-83A1-F6EECF244321}">
                <p14:modId xmlns:p14="http://schemas.microsoft.com/office/powerpoint/2010/main" val="931900404"/>
              </p:ext>
            </p:extLst>
          </p:nvPr>
        </p:nvGraphicFramePr>
        <p:xfrm>
          <a:off x="100379" y="1248987"/>
          <a:ext cx="6357570" cy="5509236"/>
        </p:xfrm>
        <a:graphic>
          <a:graphicData uri="http://schemas.openxmlformats.org/drawingml/2006/table">
            <a:tbl>
              <a:tblPr>
                <a:tableStyleId>{35758FB7-9AC5-4552-8A53-C91805E547FA}</a:tableStyleId>
              </a:tblPr>
              <a:tblGrid>
                <a:gridCol w="1271514">
                  <a:extLst>
                    <a:ext uri="{9D8B030D-6E8A-4147-A177-3AD203B41FA5}">
                      <a16:colId xmlns:a16="http://schemas.microsoft.com/office/drawing/2014/main" val="4046854091"/>
                    </a:ext>
                  </a:extLst>
                </a:gridCol>
                <a:gridCol w="1271514">
                  <a:extLst>
                    <a:ext uri="{9D8B030D-6E8A-4147-A177-3AD203B41FA5}">
                      <a16:colId xmlns:a16="http://schemas.microsoft.com/office/drawing/2014/main" val="676167492"/>
                    </a:ext>
                  </a:extLst>
                </a:gridCol>
                <a:gridCol w="1271514">
                  <a:extLst>
                    <a:ext uri="{9D8B030D-6E8A-4147-A177-3AD203B41FA5}">
                      <a16:colId xmlns:a16="http://schemas.microsoft.com/office/drawing/2014/main" val="3707239396"/>
                    </a:ext>
                  </a:extLst>
                </a:gridCol>
                <a:gridCol w="1271514">
                  <a:extLst>
                    <a:ext uri="{9D8B030D-6E8A-4147-A177-3AD203B41FA5}">
                      <a16:colId xmlns:a16="http://schemas.microsoft.com/office/drawing/2014/main" val="303307603"/>
                    </a:ext>
                  </a:extLst>
                </a:gridCol>
                <a:gridCol w="1271514">
                  <a:extLst>
                    <a:ext uri="{9D8B030D-6E8A-4147-A177-3AD203B41FA5}">
                      <a16:colId xmlns:a16="http://schemas.microsoft.com/office/drawing/2014/main" val="1442323860"/>
                    </a:ext>
                  </a:extLst>
                </a:gridCol>
              </a:tblGrid>
              <a:tr h="304500">
                <a:tc>
                  <a:txBody>
                    <a:bodyPr/>
                    <a:lstStyle/>
                    <a:p>
                      <a:pPr algn="just" fontAlgn="ctr"/>
                      <a:r>
                        <a:rPr lang="fr-FR" sz="1000" b="0" u="none" strike="noStrike" dirty="0">
                          <a:effectLst/>
                          <a:latin typeface="Open sans" panose="020B0606030504020204"/>
                        </a:rPr>
                        <a:t>Stations</a:t>
                      </a:r>
                      <a:endParaRPr lang="fr-FR" sz="1000" b="0" i="0" u="none" strike="noStrike" dirty="0">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Seuil de confiance de 99%</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dirty="0">
                          <a:effectLst/>
                          <a:latin typeface="Open sans" panose="020B0606030504020204"/>
                        </a:rPr>
                        <a:t>Seuil de confiance de 95%</a:t>
                      </a:r>
                      <a:endParaRPr lang="fr-FR" sz="1000" b="0" i="0" u="none" strike="noStrike" dirty="0">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dirty="0">
                          <a:effectLst/>
                          <a:latin typeface="Open sans" panose="020B0606030504020204"/>
                        </a:rPr>
                        <a:t>Seuil de confiance de 90%</a:t>
                      </a:r>
                      <a:endParaRPr lang="fr-FR" sz="1000" b="0" i="0" u="none" strike="noStrike" dirty="0">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Valeur de la variable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3012295865"/>
                  </a:ext>
                </a:extLst>
              </a:tr>
              <a:tr h="104964">
                <a:tc>
                  <a:txBody>
                    <a:bodyPr/>
                    <a:lstStyle/>
                    <a:p>
                      <a:pPr algn="just" fontAlgn="ctr"/>
                      <a:r>
                        <a:rPr lang="fr-FR" sz="1000" b="0" u="none" strike="noStrike">
                          <a:effectLst/>
                          <a:latin typeface="Open sans" panose="020B0606030504020204"/>
                        </a:rPr>
                        <a:t>Bakel</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2.1874</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3769847101"/>
                  </a:ext>
                </a:extLst>
              </a:tr>
              <a:tr h="104964">
                <a:tc>
                  <a:txBody>
                    <a:bodyPr/>
                    <a:lstStyle/>
                    <a:p>
                      <a:pPr algn="just" fontAlgn="ctr"/>
                      <a:r>
                        <a:rPr lang="fr-FR" sz="1000" b="0" u="none" strike="noStrike">
                          <a:effectLst/>
                          <a:latin typeface="Open sans" panose="020B0606030504020204"/>
                        </a:rPr>
                        <a:t>Barkedji</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-2.6126</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1515915117"/>
                  </a:ext>
                </a:extLst>
              </a:tr>
              <a:tr h="104964">
                <a:tc>
                  <a:txBody>
                    <a:bodyPr/>
                    <a:lstStyle/>
                    <a:p>
                      <a:pPr algn="just" fontAlgn="ctr"/>
                      <a:r>
                        <a:rPr lang="fr-FR" sz="1000" b="0" u="none" strike="noStrike">
                          <a:effectLst/>
                          <a:latin typeface="Open sans" panose="020B0606030504020204"/>
                        </a:rPr>
                        <a:t>Boki Diave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-2.5252</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3696320581"/>
                  </a:ext>
                </a:extLst>
              </a:tr>
              <a:tr h="104964">
                <a:tc>
                  <a:txBody>
                    <a:bodyPr/>
                    <a:lstStyle/>
                    <a:p>
                      <a:pPr algn="just" fontAlgn="ctr"/>
                      <a:r>
                        <a:rPr lang="fr-FR" sz="1000" b="0" u="none" strike="noStrike">
                          <a:effectLst/>
                          <a:latin typeface="Open sans" panose="020B0606030504020204"/>
                        </a:rPr>
                        <a:t>Boulel</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-2.7327</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3611971738"/>
                  </a:ext>
                </a:extLst>
              </a:tr>
              <a:tr h="104964">
                <a:tc>
                  <a:txBody>
                    <a:bodyPr/>
                    <a:lstStyle/>
                    <a:p>
                      <a:pPr algn="just" fontAlgn="ctr"/>
                      <a:r>
                        <a:rPr lang="fr-FR" sz="1000" b="0" u="none" strike="noStrike">
                          <a:effectLst/>
                          <a:latin typeface="Open sans" panose="020B0606030504020204"/>
                        </a:rPr>
                        <a:t>Dagana</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-2.2871</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1867703177"/>
                  </a:ext>
                </a:extLst>
              </a:tr>
              <a:tr h="104964">
                <a:tc>
                  <a:txBody>
                    <a:bodyPr/>
                    <a:lstStyle/>
                    <a:p>
                      <a:pPr algn="just" fontAlgn="ctr"/>
                      <a:r>
                        <a:rPr lang="fr-FR" sz="1000" b="0" u="none" strike="noStrike">
                          <a:effectLst/>
                          <a:latin typeface="Open sans" panose="020B0606030504020204"/>
                        </a:rPr>
                        <a:t>Dahra</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-2.9849</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1433993041"/>
                  </a:ext>
                </a:extLst>
              </a:tr>
              <a:tr h="204732">
                <a:tc>
                  <a:txBody>
                    <a:bodyPr/>
                    <a:lstStyle/>
                    <a:p>
                      <a:pPr algn="just" fontAlgn="ctr"/>
                      <a:r>
                        <a:rPr lang="fr-FR" sz="1000" b="0" u="none" strike="noStrike">
                          <a:effectLst/>
                          <a:latin typeface="Open sans" panose="020B0606030504020204"/>
                        </a:rPr>
                        <a:t>Dahra Elevage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-2.1656</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2105211352"/>
                  </a:ext>
                </a:extLst>
              </a:tr>
              <a:tr h="204732">
                <a:tc>
                  <a:txBody>
                    <a:bodyPr/>
                    <a:lstStyle/>
                    <a:p>
                      <a:pPr algn="just" fontAlgn="ctr"/>
                      <a:r>
                        <a:rPr lang="fr-FR" sz="1000" b="0" u="none" strike="noStrike">
                          <a:effectLst/>
                          <a:latin typeface="Open sans" panose="020B0606030504020204"/>
                        </a:rPr>
                        <a:t>Fanaye Dieri</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-1.4878</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2124851325"/>
                  </a:ext>
                </a:extLst>
              </a:tr>
              <a:tr h="104964">
                <a:tc>
                  <a:txBody>
                    <a:bodyPr/>
                    <a:lstStyle/>
                    <a:p>
                      <a:pPr algn="just" fontAlgn="ctr"/>
                      <a:r>
                        <a:rPr lang="fr-FR" sz="1000" b="0" u="none" strike="noStrike">
                          <a:effectLst/>
                          <a:latin typeface="Open sans" panose="020B0606030504020204"/>
                        </a:rPr>
                        <a:t>Goudiry</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-3.7537</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3761129005"/>
                  </a:ext>
                </a:extLst>
              </a:tr>
              <a:tr h="104964">
                <a:tc>
                  <a:txBody>
                    <a:bodyPr/>
                    <a:lstStyle/>
                    <a:p>
                      <a:pPr algn="just" fontAlgn="ctr"/>
                      <a:r>
                        <a:rPr lang="fr-FR" sz="1000" b="0" u="none" strike="noStrike" dirty="0">
                          <a:effectLst/>
                          <a:latin typeface="Open sans" panose="020B0606030504020204"/>
                        </a:rPr>
                        <a:t>Haere Lao</a:t>
                      </a:r>
                      <a:endParaRPr lang="fr-FR" sz="1000" b="0" i="0" u="none" strike="noStrike" dirty="0">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-2.214</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4083453671"/>
                  </a:ext>
                </a:extLst>
              </a:tr>
              <a:tr h="104964">
                <a:tc>
                  <a:txBody>
                    <a:bodyPr/>
                    <a:lstStyle/>
                    <a:p>
                      <a:pPr algn="just" fontAlgn="ctr"/>
                      <a:r>
                        <a:rPr lang="fr-FR" sz="1000" b="0" u="none" strike="noStrike">
                          <a:effectLst/>
                          <a:latin typeface="Open sans" panose="020B0606030504020204"/>
                        </a:rPr>
                        <a:t>Kanel</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-3.3504</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3408947624"/>
                  </a:ext>
                </a:extLst>
              </a:tr>
              <a:tr h="204732">
                <a:tc>
                  <a:txBody>
                    <a:bodyPr/>
                    <a:lstStyle/>
                    <a:p>
                      <a:pPr algn="just" fontAlgn="ctr"/>
                      <a:r>
                        <a:rPr lang="fr-FR" sz="1000" b="0" u="none" strike="noStrike">
                          <a:effectLst/>
                          <a:latin typeface="Open sans" panose="020B0606030504020204"/>
                        </a:rPr>
                        <a:t>Keur Momar Sarr</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-2.487</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779904652"/>
                  </a:ext>
                </a:extLst>
              </a:tr>
              <a:tr h="104964">
                <a:tc>
                  <a:txBody>
                    <a:bodyPr/>
                    <a:lstStyle/>
                    <a:p>
                      <a:pPr algn="just" fontAlgn="ctr"/>
                      <a:r>
                        <a:rPr lang="fr-FR" sz="1000" b="0" u="none" strike="noStrike">
                          <a:effectLst/>
                          <a:latin typeface="Open sans" panose="020B0606030504020204"/>
                        </a:rPr>
                        <a:t>Kidira</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-1.5838</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2300475666"/>
                  </a:ext>
                </a:extLst>
              </a:tr>
              <a:tr h="104964">
                <a:tc>
                  <a:txBody>
                    <a:bodyPr/>
                    <a:lstStyle/>
                    <a:p>
                      <a:pPr algn="just" fontAlgn="ctr"/>
                      <a:r>
                        <a:rPr lang="fr-FR" sz="1000" b="0" u="none" strike="noStrike">
                          <a:effectLst/>
                          <a:latin typeface="Open sans" panose="020B0606030504020204"/>
                        </a:rPr>
                        <a:t>Linguere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-2.0884</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2059286453"/>
                  </a:ext>
                </a:extLst>
              </a:tr>
              <a:tr h="104964">
                <a:tc>
                  <a:txBody>
                    <a:bodyPr/>
                    <a:lstStyle/>
                    <a:p>
                      <a:pPr algn="just" fontAlgn="ctr"/>
                      <a:r>
                        <a:rPr lang="fr-FR" sz="1000" b="0" u="none" strike="noStrike">
                          <a:effectLst/>
                          <a:latin typeface="Open sans" panose="020B0606030504020204"/>
                        </a:rPr>
                        <a:t>Matam</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-3.2528</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757694544"/>
                  </a:ext>
                </a:extLst>
              </a:tr>
              <a:tr h="104964">
                <a:tc>
                  <a:txBody>
                    <a:bodyPr/>
                    <a:lstStyle/>
                    <a:p>
                      <a:pPr algn="just" fontAlgn="ctr"/>
                      <a:r>
                        <a:rPr lang="fr-FR" sz="1000" b="0" u="none" strike="noStrike">
                          <a:effectLst/>
                          <a:latin typeface="Open sans" panose="020B0606030504020204"/>
                        </a:rPr>
                        <a:t>Ndioum</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dirty="0">
                          <a:effectLst/>
                          <a:latin typeface="Open sans" panose="020B0606030504020204"/>
                        </a:rPr>
                        <a:t>-1.9659</a:t>
                      </a:r>
                      <a:endParaRPr lang="fr-FR" sz="1000" b="0" i="0" u="none" strike="noStrike" dirty="0">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2201457389"/>
                  </a:ext>
                </a:extLst>
              </a:tr>
              <a:tr h="104964">
                <a:tc>
                  <a:txBody>
                    <a:bodyPr/>
                    <a:lstStyle/>
                    <a:p>
                      <a:pPr algn="just" fontAlgn="ctr"/>
                      <a:r>
                        <a:rPr lang="fr-FR" sz="1000" b="0" u="none" strike="noStrike">
                          <a:effectLst/>
                          <a:latin typeface="Open sans" panose="020B0606030504020204"/>
                        </a:rPr>
                        <a:t>Podor</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-2.8965</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3475063568"/>
                  </a:ext>
                </a:extLst>
              </a:tr>
              <a:tr h="104964">
                <a:tc>
                  <a:txBody>
                    <a:bodyPr/>
                    <a:lstStyle/>
                    <a:p>
                      <a:pPr algn="just" fontAlgn="ctr"/>
                      <a:r>
                        <a:rPr lang="fr-FR" sz="1000" b="0" u="none" strike="noStrike">
                          <a:effectLst/>
                          <a:latin typeface="Open sans" panose="020B0606030504020204"/>
                        </a:rPr>
                        <a:t>Ranerou</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-2.5391</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1932405893"/>
                  </a:ext>
                </a:extLst>
              </a:tr>
              <a:tr h="204732">
                <a:tc>
                  <a:txBody>
                    <a:bodyPr/>
                    <a:lstStyle/>
                    <a:p>
                      <a:pPr algn="just" fontAlgn="ctr"/>
                      <a:r>
                        <a:rPr lang="fr-FR" sz="1000" b="0" u="none" strike="noStrike">
                          <a:effectLst/>
                          <a:latin typeface="Open sans" panose="020B0606030504020204"/>
                        </a:rPr>
                        <a:t>Sagatta Djoloff</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-2.9456</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727221684"/>
                  </a:ext>
                </a:extLst>
              </a:tr>
              <a:tr h="204732">
                <a:tc>
                  <a:txBody>
                    <a:bodyPr/>
                    <a:lstStyle/>
                    <a:p>
                      <a:pPr algn="just" fontAlgn="ctr"/>
                      <a:r>
                        <a:rPr lang="fr-FR" sz="1000" b="0" u="none" strike="noStrike">
                          <a:effectLst/>
                          <a:latin typeface="Open sans" panose="020B0606030504020204"/>
                        </a:rPr>
                        <a:t>Sagatta linguere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1.7413</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1947741203"/>
                  </a:ext>
                </a:extLst>
              </a:tr>
              <a:tr h="204732">
                <a:tc>
                  <a:txBody>
                    <a:bodyPr/>
                    <a:lstStyle/>
                    <a:p>
                      <a:pPr algn="just" fontAlgn="ctr"/>
                      <a:r>
                        <a:rPr lang="fr-FR" sz="1000" b="0" u="none" strike="noStrike">
                          <a:effectLst/>
                          <a:latin typeface="Open sans" panose="020B0606030504020204"/>
                        </a:rPr>
                        <a:t>Sagatta Louga</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-2.4773</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2884402337"/>
                  </a:ext>
                </a:extLst>
              </a:tr>
              <a:tr h="104964">
                <a:tc>
                  <a:txBody>
                    <a:bodyPr/>
                    <a:lstStyle/>
                    <a:p>
                      <a:pPr algn="just" fontAlgn="ctr"/>
                      <a:r>
                        <a:rPr lang="fr-FR" sz="1000" b="0" u="none" strike="noStrike">
                          <a:effectLst/>
                          <a:latin typeface="Open sans" panose="020B0606030504020204"/>
                        </a:rPr>
                        <a:t>Saldé</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-2.5798</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2304953345"/>
                  </a:ext>
                </a:extLst>
              </a:tr>
              <a:tr h="104964">
                <a:tc>
                  <a:txBody>
                    <a:bodyPr/>
                    <a:lstStyle/>
                    <a:p>
                      <a:pPr algn="just" fontAlgn="ctr"/>
                      <a:r>
                        <a:rPr lang="fr-FR" sz="1000" b="0" u="none" strike="noStrike">
                          <a:effectLst/>
                          <a:latin typeface="Open sans" panose="020B0606030504020204"/>
                        </a:rPr>
                        <a:t>Semme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-2.154</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4042377166"/>
                  </a:ext>
                </a:extLst>
              </a:tr>
              <a:tr h="104964">
                <a:tc>
                  <a:txBody>
                    <a:bodyPr/>
                    <a:lstStyle/>
                    <a:p>
                      <a:pPr algn="just" fontAlgn="ctr"/>
                      <a:r>
                        <a:rPr lang="fr-FR" sz="1000" b="0" u="none" strike="noStrike">
                          <a:effectLst/>
                          <a:latin typeface="Open sans" panose="020B0606030504020204"/>
                        </a:rPr>
                        <a:t>Thiel</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dirty="0">
                          <a:effectLst/>
                          <a:latin typeface="Open sans" panose="020B0606030504020204"/>
                        </a:rPr>
                        <a:t>-2.8249</a:t>
                      </a:r>
                      <a:endParaRPr lang="fr-FR" sz="1000" b="0" i="0" u="none" strike="noStrike" dirty="0">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3210596161"/>
                  </a:ext>
                </a:extLst>
              </a:tr>
              <a:tr h="104964">
                <a:tc>
                  <a:txBody>
                    <a:bodyPr/>
                    <a:lstStyle/>
                    <a:p>
                      <a:pPr algn="just" fontAlgn="ctr"/>
                      <a:r>
                        <a:rPr lang="fr-FR" sz="1000" b="0" u="none" strike="noStrike">
                          <a:effectLst/>
                          <a:latin typeface="Open sans" panose="020B0606030504020204"/>
                        </a:rPr>
                        <a:t>Thilogne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-2.9572</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4236941986"/>
                  </a:ext>
                </a:extLst>
              </a:tr>
              <a:tr h="204732">
                <a:tc>
                  <a:txBody>
                    <a:bodyPr/>
                    <a:lstStyle/>
                    <a:p>
                      <a:pPr algn="just" fontAlgn="ctr"/>
                      <a:r>
                        <a:rPr lang="fr-FR" sz="1000" b="0" u="none" strike="noStrike">
                          <a:effectLst/>
                          <a:latin typeface="Open sans" panose="020B0606030504020204"/>
                        </a:rPr>
                        <a:t>Velingara Ferlo</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-1.9246</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197312996"/>
                  </a:ext>
                </a:extLst>
              </a:tr>
              <a:tr h="104964">
                <a:tc>
                  <a:txBody>
                    <a:bodyPr/>
                    <a:lstStyle/>
                    <a:p>
                      <a:pPr algn="just" fontAlgn="ctr"/>
                      <a:r>
                        <a:rPr lang="fr-FR" sz="1000" b="0" u="none" strike="noStrike">
                          <a:effectLst/>
                          <a:latin typeface="Open sans" panose="020B0606030504020204"/>
                        </a:rPr>
                        <a:t>Ogo</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dirty="0">
                          <a:effectLst/>
                          <a:latin typeface="Open sans" panose="020B0606030504020204"/>
                        </a:rPr>
                        <a:t>Rejetée</a:t>
                      </a:r>
                      <a:endParaRPr lang="fr-FR" sz="1000" b="0" i="0" u="none" strike="noStrike" dirty="0">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dirty="0">
                          <a:effectLst/>
                          <a:latin typeface="Open sans" panose="020B0606030504020204"/>
                        </a:rPr>
                        <a:t>-2.8255</a:t>
                      </a:r>
                      <a:endParaRPr lang="fr-FR" sz="1000" b="0" i="0" u="none" strike="noStrike" dirty="0">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1695977414"/>
                  </a:ext>
                </a:extLst>
              </a:tr>
              <a:tr h="304500">
                <a:tc>
                  <a:txBody>
                    <a:bodyPr/>
                    <a:lstStyle/>
                    <a:p>
                      <a:pPr algn="just" fontAlgn="ctr"/>
                      <a:r>
                        <a:rPr lang="fr-FR" sz="1000" b="0" u="none" strike="noStrike">
                          <a:effectLst/>
                          <a:latin typeface="Open sans" panose="020B0606030504020204"/>
                        </a:rPr>
                        <a:t>Yeunyeung Mbeuleukhe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-2.4979</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3807188386"/>
                  </a:ext>
                </a:extLst>
              </a:tr>
              <a:tr h="43494">
                <a:tc>
                  <a:txBody>
                    <a:bodyPr/>
                    <a:lstStyle/>
                    <a:p>
                      <a:pPr algn="just" fontAlgn="ctr"/>
                      <a:r>
                        <a:rPr lang="fr-FR" sz="1000" b="0" u="none" strike="noStrike">
                          <a:effectLst/>
                          <a:latin typeface="Open sans" panose="020B0606030504020204"/>
                        </a:rPr>
                        <a:t>Ourossogui</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Acceptée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Rejetée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a:effectLst/>
                          <a:latin typeface="Open sans" panose="020B0606030504020204"/>
                        </a:rPr>
                        <a:t>-2.5634</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1440953446"/>
                  </a:ext>
                </a:extLst>
              </a:tr>
              <a:tr h="104964">
                <a:tc>
                  <a:txBody>
                    <a:bodyPr/>
                    <a:lstStyle/>
                    <a:p>
                      <a:pPr algn="just" fontAlgn="ctr"/>
                      <a:r>
                        <a:rPr lang="fr-FR" sz="1000" b="0" u="none" strike="noStrike">
                          <a:effectLst/>
                          <a:latin typeface="Open sans" panose="020B0606030504020204"/>
                        </a:rPr>
                        <a:t>Diagle</a:t>
                      </a:r>
                      <a:endParaRPr lang="fr-FR" sz="1000" b="0" i="0" u="none" strike="noStrike">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dirty="0">
                          <a:effectLst/>
                          <a:latin typeface="Open sans" panose="020B0606030504020204"/>
                        </a:rPr>
                        <a:t>Rejetée</a:t>
                      </a:r>
                      <a:endParaRPr lang="fr-FR" sz="1000" b="0" i="0" u="none" strike="noStrike" dirty="0">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dirty="0">
                          <a:effectLst/>
                          <a:latin typeface="Open sans" panose="020B0606030504020204"/>
                        </a:rPr>
                        <a:t>Rejetée</a:t>
                      </a:r>
                      <a:endParaRPr lang="fr-FR" sz="1000" b="0" i="0" u="none" strike="noStrike" dirty="0">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dirty="0">
                          <a:effectLst/>
                          <a:latin typeface="Open sans" panose="020B0606030504020204"/>
                        </a:rPr>
                        <a:t>Rejetée</a:t>
                      </a:r>
                      <a:endParaRPr lang="fr-FR" sz="1000" b="0" i="0" u="none" strike="noStrike" dirty="0">
                        <a:solidFill>
                          <a:srgbClr val="000000"/>
                        </a:solidFill>
                        <a:effectLst/>
                        <a:latin typeface="Open sans" panose="020B0606030504020204"/>
                      </a:endParaRPr>
                    </a:p>
                  </a:txBody>
                  <a:tcPr marL="5196" marR="5196" marT="5196" marB="0" anchor="ctr">
                    <a:solidFill>
                      <a:schemeClr val="bg2">
                        <a:lumMod val="75000"/>
                      </a:schemeClr>
                    </a:solidFill>
                  </a:tcPr>
                </a:tc>
                <a:tc>
                  <a:txBody>
                    <a:bodyPr/>
                    <a:lstStyle/>
                    <a:p>
                      <a:pPr algn="ctr" fontAlgn="ctr"/>
                      <a:r>
                        <a:rPr lang="fr-FR" sz="1000" b="0" u="none" strike="noStrike" dirty="0">
                          <a:effectLst/>
                          <a:latin typeface="Open sans" panose="020B0606030504020204"/>
                        </a:rPr>
                        <a:t>-2.76</a:t>
                      </a:r>
                      <a:endParaRPr lang="fr-FR" sz="1000" b="0" i="0" u="none" strike="noStrike" dirty="0">
                        <a:solidFill>
                          <a:srgbClr val="000000"/>
                        </a:solidFill>
                        <a:effectLst/>
                        <a:latin typeface="Open sans" panose="020B0606030504020204"/>
                      </a:endParaRPr>
                    </a:p>
                  </a:txBody>
                  <a:tcPr marL="5196" marR="5196" marT="5196" marB="0" anchor="ctr">
                    <a:solidFill>
                      <a:schemeClr val="bg2">
                        <a:lumMod val="75000"/>
                      </a:schemeClr>
                    </a:solidFill>
                  </a:tcPr>
                </a:tc>
                <a:extLst>
                  <a:ext uri="{0D108BD9-81ED-4DB2-BD59-A6C34878D82A}">
                    <a16:rowId xmlns:a16="http://schemas.microsoft.com/office/drawing/2014/main" val="1442001939"/>
                  </a:ext>
                </a:extLst>
              </a:tr>
            </a:tbl>
          </a:graphicData>
        </a:graphic>
      </p:graphicFrame>
      <p:sp>
        <p:nvSpPr>
          <p:cNvPr id="3" name="Rectangle 2"/>
          <p:cNvSpPr/>
          <p:nvPr/>
        </p:nvSpPr>
        <p:spPr>
          <a:xfrm>
            <a:off x="6457948" y="2681894"/>
            <a:ext cx="5761621" cy="3785652"/>
          </a:xfrm>
          <a:prstGeom prst="rect">
            <a:avLst/>
          </a:prstGeom>
        </p:spPr>
        <p:txBody>
          <a:bodyPr wrap="square">
            <a:spAutoFit/>
          </a:bodyPr>
          <a:lstStyle/>
          <a:p>
            <a:pPr marL="342900" indent="-342900">
              <a:buFont typeface="Wingdings" panose="05000000000000000000" pitchFamily="2" charset="2"/>
              <a:buChar char="Ø"/>
            </a:pPr>
            <a:r>
              <a:rPr lang="fr-FR" sz="2000" dirty="0">
                <a:latin typeface="Open sans" panose="020B0606030504020204"/>
              </a:rPr>
              <a:t>Le caractère non aléatoire est observé dans toutes les séries temporelles sauf celles de </a:t>
            </a:r>
            <a:r>
              <a:rPr lang="fr-FR" sz="2000" dirty="0" err="1">
                <a:latin typeface="Open sans" panose="020B0606030504020204"/>
              </a:rPr>
              <a:t>Fanaye</a:t>
            </a:r>
            <a:r>
              <a:rPr lang="fr-FR" sz="2000" dirty="0">
                <a:latin typeface="Open sans" panose="020B0606030504020204"/>
              </a:rPr>
              <a:t> </a:t>
            </a:r>
            <a:r>
              <a:rPr lang="fr-FR" sz="2000" dirty="0" err="1">
                <a:latin typeface="Open sans" panose="020B0606030504020204"/>
              </a:rPr>
              <a:t>Dieri</a:t>
            </a:r>
            <a:r>
              <a:rPr lang="fr-FR" sz="2000" dirty="0">
                <a:latin typeface="Open sans" panose="020B0606030504020204"/>
              </a:rPr>
              <a:t> et de Kidira. </a:t>
            </a:r>
          </a:p>
          <a:p>
            <a:endParaRPr lang="fr-FR" sz="2000" dirty="0">
              <a:latin typeface="Open sans" panose="020B0606030504020204"/>
            </a:endParaRPr>
          </a:p>
          <a:p>
            <a:pPr marL="342900" indent="-342900">
              <a:buFont typeface="Wingdings" panose="05000000000000000000" pitchFamily="2" charset="2"/>
              <a:buChar char="Ø"/>
            </a:pPr>
            <a:r>
              <a:rPr lang="fr-FR" sz="2000" dirty="0">
                <a:latin typeface="Open sans" panose="020B0606030504020204"/>
              </a:rPr>
              <a:t>Hypothèse nulle (série chronologique aléatoire) d’absence de changement est rejetée :</a:t>
            </a:r>
          </a:p>
          <a:p>
            <a:endParaRPr lang="fr-FR" sz="2000" dirty="0">
              <a:latin typeface="Open sans" panose="020B0606030504020204"/>
            </a:endParaRPr>
          </a:p>
          <a:p>
            <a:pPr marL="342900" indent="-342900">
              <a:buFont typeface="Wingdings" panose="05000000000000000000" pitchFamily="2" charset="2"/>
              <a:buChar char="§"/>
            </a:pPr>
            <a:r>
              <a:rPr lang="fr-FR" sz="2000" dirty="0">
                <a:latin typeface="Open sans" panose="020B0606030504020204"/>
              </a:rPr>
              <a:t>Seuil de confiance de 99% : 14 stations (Barkedji, Boulel, Dahra, Dagana, Goudiry, Kanel, Kidira, Matam, Ndioum, Podor, Sagatta Louga, Saldé, Thiogne), </a:t>
            </a:r>
          </a:p>
          <a:p>
            <a:pPr marL="342900" indent="-342900">
              <a:buFont typeface="Wingdings" panose="05000000000000000000" pitchFamily="2" charset="2"/>
              <a:buChar char="§"/>
            </a:pPr>
            <a:r>
              <a:rPr lang="fr-FR" sz="2000" dirty="0">
                <a:latin typeface="Open sans" panose="020B0606030504020204"/>
              </a:rPr>
              <a:t>26 stations au seuil de confiance de 95% </a:t>
            </a:r>
          </a:p>
          <a:p>
            <a:pPr marL="342900" indent="-342900">
              <a:buFont typeface="Wingdings" panose="05000000000000000000" pitchFamily="2" charset="2"/>
              <a:buChar char="§"/>
            </a:pPr>
            <a:r>
              <a:rPr lang="fr-FR" sz="2000" dirty="0">
                <a:latin typeface="Open sans" panose="020B0606030504020204"/>
              </a:rPr>
              <a:t>et 28 stations au seuil de confiance de 90%.  </a:t>
            </a:r>
          </a:p>
        </p:txBody>
      </p:sp>
      <p:sp>
        <p:nvSpPr>
          <p:cNvPr id="4" name="Rectangle 3"/>
          <p:cNvSpPr/>
          <p:nvPr/>
        </p:nvSpPr>
        <p:spPr>
          <a:xfrm>
            <a:off x="6457949" y="1433808"/>
            <a:ext cx="5448300" cy="707886"/>
          </a:xfrm>
          <a:prstGeom prst="rect">
            <a:avLst/>
          </a:prstGeom>
        </p:spPr>
        <p:txBody>
          <a:bodyPr wrap="square">
            <a:spAutoFit/>
          </a:bodyPr>
          <a:lstStyle/>
          <a:p>
            <a:pPr marL="285750" indent="-285750">
              <a:buFont typeface="Wingdings" panose="05000000000000000000" pitchFamily="2" charset="2"/>
              <a:buChar char="Ø"/>
            </a:pPr>
            <a:r>
              <a:rPr lang="fr-FR" sz="2000" dirty="0">
                <a:latin typeface="Open sans" panose="020B0606030504020204"/>
              </a:rPr>
              <a:t>Ces résultats mettent en évidence une tendance à la baisse de la pluviosité dans la zone d’étude.</a:t>
            </a:r>
          </a:p>
        </p:txBody>
      </p:sp>
      <p:sp>
        <p:nvSpPr>
          <p:cNvPr id="12" name="Rectangle 11">
            <a:extLst>
              <a:ext uri="{FF2B5EF4-FFF2-40B4-BE49-F238E27FC236}">
                <a16:creationId xmlns:a16="http://schemas.microsoft.com/office/drawing/2014/main" id="{76FF5EE5-4561-E2E5-20FB-9C32389557D6}"/>
              </a:ext>
            </a:extLst>
          </p:cNvPr>
          <p:cNvSpPr/>
          <p:nvPr/>
        </p:nvSpPr>
        <p:spPr>
          <a:xfrm>
            <a:off x="69824" y="54995"/>
            <a:ext cx="12132000" cy="612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69480740-7E58-9B8D-5DAF-B074BA2E5A59}"/>
              </a:ext>
            </a:extLst>
          </p:cNvPr>
          <p:cNvSpPr txBox="1"/>
          <p:nvPr/>
        </p:nvSpPr>
        <p:spPr>
          <a:xfrm>
            <a:off x="58337" y="111441"/>
            <a:ext cx="3831531" cy="646331"/>
          </a:xfrm>
          <a:prstGeom prst="rect">
            <a:avLst/>
          </a:prstGeom>
          <a:noFill/>
        </p:spPr>
        <p:txBody>
          <a:bodyPr wrap="square" rtlCol="0">
            <a:spAutoFit/>
          </a:bodyPr>
          <a:lstStyle/>
          <a:p>
            <a:r>
              <a:rPr lang="fr-FR" sz="3600" b="1" dirty="0">
                <a:ln w="0"/>
                <a:effectLst>
                  <a:outerShdw blurRad="38100" dist="19050" dir="2700000" algn="tl" rotWithShape="0">
                    <a:schemeClr val="dk1">
                      <a:alpha val="40000"/>
                    </a:schemeClr>
                  </a:outerShdw>
                </a:effectLst>
                <a:latin typeface="DM sans" pitchFamily="2" charset="0"/>
              </a:rPr>
              <a:t>RESULTATS 4/9</a:t>
            </a:r>
          </a:p>
        </p:txBody>
      </p:sp>
      <p:pic>
        <p:nvPicPr>
          <p:cNvPr id="14" name="Imag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69263" y="130150"/>
            <a:ext cx="540000" cy="488428"/>
          </a:xfrm>
          <a:prstGeom prst="rect">
            <a:avLst/>
          </a:prstGeom>
        </p:spPr>
      </p:pic>
      <p:pic>
        <p:nvPicPr>
          <p:cNvPr id="15" name="Image 14">
            <a:extLst>
              <a:ext uri="{FF2B5EF4-FFF2-40B4-BE49-F238E27FC236}">
                <a16:creationId xmlns:a16="http://schemas.microsoft.com/office/drawing/2014/main" id="{DCCAE510-59D9-7FA3-4574-05F54AB09523}"/>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9896771" y="40519"/>
            <a:ext cx="2098639" cy="684000"/>
          </a:xfrm>
          <a:prstGeom prst="rect">
            <a:avLst/>
          </a:prstGeom>
        </p:spPr>
      </p:pic>
      <p:pic>
        <p:nvPicPr>
          <p:cNvPr id="16" name="Image 15"/>
          <p:cNvPicPr/>
          <p:nvPr/>
        </p:nvPicPr>
        <p:blipFill>
          <a:blip r:embed="rId5">
            <a:extLst>
              <a:ext uri="{28A0092B-C50C-407E-A947-70E740481C1C}">
                <a14:useLocalDpi xmlns:a14="http://schemas.microsoft.com/office/drawing/2010/main" val="0"/>
              </a:ext>
            </a:extLst>
          </a:blip>
          <a:srcRect/>
          <a:stretch>
            <a:fillRect/>
          </a:stretch>
        </p:blipFill>
        <p:spPr bwMode="auto">
          <a:xfrm>
            <a:off x="8248379" y="130150"/>
            <a:ext cx="612000" cy="504000"/>
          </a:xfrm>
          <a:prstGeom prst="rect">
            <a:avLst/>
          </a:prstGeom>
          <a:solidFill>
            <a:schemeClr val="bg1"/>
          </a:solidFill>
        </p:spPr>
      </p:pic>
      <p:grpSp>
        <p:nvGrpSpPr>
          <p:cNvPr id="17" name="Group 6"/>
          <p:cNvGrpSpPr>
            <a:grpSpLocks/>
          </p:cNvGrpSpPr>
          <p:nvPr/>
        </p:nvGrpSpPr>
        <p:grpSpPr>
          <a:xfrm>
            <a:off x="0" y="760153"/>
            <a:ext cx="12204000" cy="72000"/>
            <a:chOff x="0" y="0"/>
            <a:chExt cx="5768644" cy="81915"/>
          </a:xfrm>
        </p:grpSpPr>
        <p:sp>
          <p:nvSpPr>
            <p:cNvPr id="18"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19"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0"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21" name="Group 6"/>
          <p:cNvGrpSpPr>
            <a:grpSpLocks/>
          </p:cNvGrpSpPr>
          <p:nvPr/>
        </p:nvGrpSpPr>
        <p:grpSpPr>
          <a:xfrm>
            <a:off x="28213" y="-60678"/>
            <a:ext cx="12192000" cy="72000"/>
            <a:chOff x="0" y="0"/>
            <a:chExt cx="5768644" cy="81915"/>
          </a:xfrm>
        </p:grpSpPr>
        <p:sp>
          <p:nvSpPr>
            <p:cNvPr id="22"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3"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4"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spTree>
    <p:extLst>
      <p:ext uri="{BB962C8B-B14F-4D97-AF65-F5344CB8AC3E}">
        <p14:creationId xmlns:p14="http://schemas.microsoft.com/office/powerpoint/2010/main" val="74839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63" y="1165999"/>
            <a:ext cx="4649300" cy="2592000"/>
          </a:xfrm>
          <a:prstGeom prst="rect">
            <a:avLst/>
          </a:prstGeom>
          <a:ln>
            <a:solidFill>
              <a:schemeClr val="tx1">
                <a:lumMod val="95000"/>
                <a:lumOff val="5000"/>
              </a:schemeClr>
            </a:solidFill>
          </a:ln>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7530" y="1144988"/>
            <a:ext cx="4680000" cy="2554787"/>
          </a:xfrm>
          <a:prstGeom prst="rect">
            <a:avLst/>
          </a:prstGeom>
          <a:ln>
            <a:solidFill>
              <a:schemeClr val="tx1">
                <a:lumMod val="95000"/>
                <a:lumOff val="5000"/>
              </a:schemeClr>
            </a:solidFill>
          </a:ln>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163" y="3788421"/>
            <a:ext cx="4619411" cy="2615348"/>
          </a:xfrm>
          <a:prstGeom prst="rect">
            <a:avLst/>
          </a:prstGeom>
          <a:ln>
            <a:solidFill>
              <a:schemeClr val="tx1">
                <a:lumMod val="95000"/>
                <a:lumOff val="5000"/>
              </a:schemeClr>
            </a:solidFill>
          </a:ln>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7530" y="3717421"/>
            <a:ext cx="4680000" cy="2643021"/>
          </a:xfrm>
          <a:prstGeom prst="rect">
            <a:avLst/>
          </a:prstGeom>
          <a:ln>
            <a:solidFill>
              <a:schemeClr val="tx1">
                <a:lumMod val="95000"/>
                <a:lumOff val="5000"/>
              </a:schemeClr>
            </a:solidFill>
          </a:ln>
        </p:spPr>
      </p:pic>
      <p:sp>
        <p:nvSpPr>
          <p:cNvPr id="11" name="ZoneTexte 10"/>
          <p:cNvSpPr txBox="1"/>
          <p:nvPr/>
        </p:nvSpPr>
        <p:spPr>
          <a:xfrm>
            <a:off x="4398830" y="1310647"/>
            <a:ext cx="1028700" cy="369332"/>
          </a:xfrm>
          <a:prstGeom prst="rect">
            <a:avLst/>
          </a:prstGeom>
          <a:noFill/>
        </p:spPr>
        <p:txBody>
          <a:bodyPr wrap="square" rtlCol="0">
            <a:spAutoFit/>
          </a:bodyPr>
          <a:lstStyle/>
          <a:p>
            <a:r>
              <a:rPr lang="fr-FR" dirty="0">
                <a:latin typeface="Open sans" panose="020B0606030504020204"/>
              </a:rPr>
              <a:t>Matam</a:t>
            </a:r>
          </a:p>
        </p:txBody>
      </p:sp>
      <p:sp>
        <p:nvSpPr>
          <p:cNvPr id="12" name="ZoneTexte 11"/>
          <p:cNvSpPr txBox="1"/>
          <p:nvPr/>
        </p:nvSpPr>
        <p:spPr>
          <a:xfrm>
            <a:off x="8962872" y="1204674"/>
            <a:ext cx="1265725" cy="369332"/>
          </a:xfrm>
          <a:prstGeom prst="rect">
            <a:avLst/>
          </a:prstGeom>
          <a:noFill/>
        </p:spPr>
        <p:txBody>
          <a:bodyPr wrap="square" rtlCol="0">
            <a:spAutoFit/>
          </a:bodyPr>
          <a:lstStyle/>
          <a:p>
            <a:r>
              <a:rPr lang="fr-FR" dirty="0">
                <a:latin typeface="Open sans" panose="020B0606030504020204"/>
              </a:rPr>
              <a:t>Haere Lao</a:t>
            </a:r>
          </a:p>
        </p:txBody>
      </p:sp>
      <p:sp>
        <p:nvSpPr>
          <p:cNvPr id="13" name="ZoneTexte 12"/>
          <p:cNvSpPr txBox="1"/>
          <p:nvPr/>
        </p:nvSpPr>
        <p:spPr>
          <a:xfrm>
            <a:off x="4541705" y="3842242"/>
            <a:ext cx="885825" cy="369332"/>
          </a:xfrm>
          <a:prstGeom prst="rect">
            <a:avLst/>
          </a:prstGeom>
          <a:noFill/>
        </p:spPr>
        <p:txBody>
          <a:bodyPr wrap="square" rtlCol="0">
            <a:spAutoFit/>
          </a:bodyPr>
          <a:lstStyle/>
          <a:p>
            <a:r>
              <a:rPr lang="fr-FR" dirty="0">
                <a:latin typeface="Open sans" panose="020B0606030504020204"/>
              </a:rPr>
              <a:t>Podor</a:t>
            </a:r>
          </a:p>
        </p:txBody>
      </p:sp>
      <p:sp>
        <p:nvSpPr>
          <p:cNvPr id="14" name="ZoneTexte 13"/>
          <p:cNvSpPr txBox="1"/>
          <p:nvPr/>
        </p:nvSpPr>
        <p:spPr>
          <a:xfrm>
            <a:off x="9135980" y="3682129"/>
            <a:ext cx="971550" cy="369332"/>
          </a:xfrm>
          <a:prstGeom prst="rect">
            <a:avLst/>
          </a:prstGeom>
          <a:noFill/>
        </p:spPr>
        <p:txBody>
          <a:bodyPr wrap="square" rtlCol="0">
            <a:spAutoFit/>
          </a:bodyPr>
          <a:lstStyle/>
          <a:p>
            <a:r>
              <a:rPr lang="fr-FR" dirty="0">
                <a:latin typeface="Open sans" panose="020B0606030504020204"/>
              </a:rPr>
              <a:t>Linguère</a:t>
            </a:r>
          </a:p>
        </p:txBody>
      </p:sp>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8659" y="874766"/>
            <a:ext cx="6645668" cy="235368"/>
          </a:xfrm>
          <a:prstGeom prst="rect">
            <a:avLst/>
          </a:prstGeom>
        </p:spPr>
      </p:pic>
      <p:sp>
        <p:nvSpPr>
          <p:cNvPr id="17" name="ZoneTexte 16"/>
          <p:cNvSpPr txBox="1"/>
          <p:nvPr/>
        </p:nvSpPr>
        <p:spPr>
          <a:xfrm>
            <a:off x="1518756" y="6482143"/>
            <a:ext cx="7625475" cy="400110"/>
          </a:xfrm>
          <a:prstGeom prst="rect">
            <a:avLst/>
          </a:prstGeom>
          <a:noFill/>
        </p:spPr>
        <p:txBody>
          <a:bodyPr wrap="square" rtlCol="0">
            <a:spAutoFit/>
          </a:bodyPr>
          <a:lstStyle/>
          <a:p>
            <a:pPr algn="ctr"/>
            <a:r>
              <a:rPr lang="fr-FR" sz="2000" dirty="0">
                <a:latin typeface="Open sans" panose="020B0606030504020204"/>
              </a:rPr>
              <a:t>Figure 4 : Tests de </a:t>
            </a:r>
            <a:r>
              <a:rPr lang="fr-FR" sz="2000" dirty="0" err="1">
                <a:latin typeface="Open sans" panose="020B0606030504020204"/>
              </a:rPr>
              <a:t>Buishand</a:t>
            </a:r>
            <a:r>
              <a:rPr lang="fr-FR" sz="2000" dirty="0">
                <a:latin typeface="Open sans" panose="020B0606030504020204"/>
              </a:rPr>
              <a:t> et Ellipse de BOIS des pluies annuelles</a:t>
            </a:r>
          </a:p>
        </p:txBody>
      </p:sp>
      <p:sp>
        <p:nvSpPr>
          <p:cNvPr id="19" name="Rectangle 18">
            <a:extLst>
              <a:ext uri="{FF2B5EF4-FFF2-40B4-BE49-F238E27FC236}">
                <a16:creationId xmlns:a16="http://schemas.microsoft.com/office/drawing/2014/main" id="{76FF5EE5-4561-E2E5-20FB-9C32389557D6}"/>
              </a:ext>
            </a:extLst>
          </p:cNvPr>
          <p:cNvSpPr/>
          <p:nvPr/>
        </p:nvSpPr>
        <p:spPr>
          <a:xfrm>
            <a:off x="96000" y="58676"/>
            <a:ext cx="12096000" cy="576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046668" y="88819"/>
            <a:ext cx="636818" cy="576000"/>
          </a:xfrm>
          <a:prstGeom prst="rect">
            <a:avLst/>
          </a:prstGeom>
        </p:spPr>
      </p:pic>
      <p:pic>
        <p:nvPicPr>
          <p:cNvPr id="21" name="Image 20">
            <a:extLst>
              <a:ext uri="{FF2B5EF4-FFF2-40B4-BE49-F238E27FC236}">
                <a16:creationId xmlns:a16="http://schemas.microsoft.com/office/drawing/2014/main" id="{DCCAE510-59D9-7FA3-4574-05F54AB09523}"/>
              </a:ext>
            </a:extLst>
          </p:cNvPr>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9932770" y="-30710"/>
            <a:ext cx="2295230" cy="748074"/>
          </a:xfrm>
          <a:prstGeom prst="rect">
            <a:avLst/>
          </a:prstGeom>
        </p:spPr>
      </p:pic>
      <p:pic>
        <p:nvPicPr>
          <p:cNvPr id="22" name="Image 21"/>
          <p:cNvPicPr/>
          <p:nvPr/>
        </p:nvPicPr>
        <p:blipFill>
          <a:blip r:embed="rId10">
            <a:extLst>
              <a:ext uri="{28A0092B-C50C-407E-A947-70E740481C1C}">
                <a14:useLocalDpi xmlns:a14="http://schemas.microsoft.com/office/drawing/2010/main" val="0"/>
              </a:ext>
            </a:extLst>
          </a:blip>
          <a:srcRect/>
          <a:stretch>
            <a:fillRect/>
          </a:stretch>
        </p:blipFill>
        <p:spPr bwMode="auto">
          <a:xfrm>
            <a:off x="8149384" y="114147"/>
            <a:ext cx="684000" cy="576000"/>
          </a:xfrm>
          <a:prstGeom prst="rect">
            <a:avLst/>
          </a:prstGeom>
          <a:solidFill>
            <a:schemeClr val="bg1"/>
          </a:solidFill>
        </p:spPr>
      </p:pic>
      <p:sp>
        <p:nvSpPr>
          <p:cNvPr id="23" name="ZoneTexte 22">
            <a:extLst>
              <a:ext uri="{FF2B5EF4-FFF2-40B4-BE49-F238E27FC236}">
                <a16:creationId xmlns:a16="http://schemas.microsoft.com/office/drawing/2014/main" id="{69480740-7E58-9B8D-5DAF-B074BA2E5A59}"/>
              </a:ext>
            </a:extLst>
          </p:cNvPr>
          <p:cNvSpPr txBox="1"/>
          <p:nvPr/>
        </p:nvSpPr>
        <p:spPr>
          <a:xfrm>
            <a:off x="60000" y="74878"/>
            <a:ext cx="3168000" cy="584775"/>
          </a:xfrm>
          <a:prstGeom prst="rect">
            <a:avLst/>
          </a:prstGeom>
          <a:noFill/>
        </p:spPr>
        <p:txBody>
          <a:bodyPr wrap="square" rtlCol="0">
            <a:spAutoFit/>
          </a:bodyPr>
          <a:lstStyle/>
          <a:p>
            <a:pPr algn="ctr"/>
            <a:r>
              <a:rPr lang="fr-FR" sz="3200" b="1" dirty="0">
                <a:ln w="0"/>
                <a:effectLst>
                  <a:outerShdw blurRad="38100" dist="19050" dir="2700000" algn="tl" rotWithShape="0">
                    <a:schemeClr val="dk1">
                      <a:alpha val="40000"/>
                    </a:schemeClr>
                  </a:outerShdw>
                </a:effectLst>
                <a:latin typeface="DM sans" pitchFamily="2" charset="0"/>
              </a:rPr>
              <a:t>RESULTATS 4/9</a:t>
            </a:r>
          </a:p>
        </p:txBody>
      </p:sp>
      <p:grpSp>
        <p:nvGrpSpPr>
          <p:cNvPr id="24" name="Group 6"/>
          <p:cNvGrpSpPr>
            <a:grpSpLocks/>
          </p:cNvGrpSpPr>
          <p:nvPr/>
        </p:nvGrpSpPr>
        <p:grpSpPr>
          <a:xfrm>
            <a:off x="0" y="722068"/>
            <a:ext cx="12204000" cy="72000"/>
            <a:chOff x="0" y="0"/>
            <a:chExt cx="5768644" cy="81915"/>
          </a:xfrm>
        </p:grpSpPr>
        <p:sp>
          <p:nvSpPr>
            <p:cNvPr id="25"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6"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7"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28" name="Group 6"/>
          <p:cNvGrpSpPr>
            <a:grpSpLocks/>
          </p:cNvGrpSpPr>
          <p:nvPr/>
        </p:nvGrpSpPr>
        <p:grpSpPr>
          <a:xfrm>
            <a:off x="321" y="-79826"/>
            <a:ext cx="12204000" cy="72000"/>
            <a:chOff x="0" y="0"/>
            <a:chExt cx="5768644" cy="81915"/>
          </a:xfrm>
        </p:grpSpPr>
        <p:sp>
          <p:nvSpPr>
            <p:cNvPr id="29"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30"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31"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spTree>
    <p:extLst>
      <p:ext uri="{BB962C8B-B14F-4D97-AF65-F5344CB8AC3E}">
        <p14:creationId xmlns:p14="http://schemas.microsoft.com/office/powerpoint/2010/main" val="2226258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982" y="6172401"/>
            <a:ext cx="11948548" cy="553998"/>
          </a:xfrm>
          <a:prstGeom prst="rect">
            <a:avLst/>
          </a:prstGeom>
        </p:spPr>
        <p:txBody>
          <a:bodyPr wrap="square">
            <a:spAutoFit/>
          </a:bodyPr>
          <a:lstStyle/>
          <a:p>
            <a:pPr algn="ctr">
              <a:lnSpc>
                <a:spcPct val="150000"/>
              </a:lnSpc>
              <a:spcAft>
                <a:spcPts val="800"/>
              </a:spcAft>
            </a:pPr>
            <a:r>
              <a:rPr lang="fr-FR" sz="2000" dirty="0">
                <a:latin typeface="Open sans" panose="020B0606030504020204"/>
                <a:ea typeface="Calibri" panose="020F0502020204030204" pitchFamily="34" charset="0"/>
                <a:cs typeface="Times New Roman" panose="02020603050405020304" pitchFamily="18" charset="0"/>
              </a:rPr>
              <a:t>Figure 5 : Evolution des précipitations suivant les normales pluviométriques aux stations de Bakel Linguère, Matam, Podor.</a:t>
            </a:r>
            <a:endParaRPr lang="fr-FR" dirty="0">
              <a:effectLst/>
              <a:latin typeface="Open sans" panose="020B0606030504020204"/>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76FF5EE5-4561-E2E5-20FB-9C32389557D6}"/>
              </a:ext>
            </a:extLst>
          </p:cNvPr>
          <p:cNvSpPr/>
          <p:nvPr/>
        </p:nvSpPr>
        <p:spPr>
          <a:xfrm>
            <a:off x="129152" y="76150"/>
            <a:ext cx="12096000" cy="720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81294" y="130150"/>
            <a:ext cx="676619" cy="612000"/>
          </a:xfrm>
          <a:prstGeom prst="rect">
            <a:avLst/>
          </a:prstGeom>
        </p:spPr>
      </p:pic>
      <p:pic>
        <p:nvPicPr>
          <p:cNvPr id="13" name="Image 12">
            <a:extLst>
              <a:ext uri="{FF2B5EF4-FFF2-40B4-BE49-F238E27FC236}">
                <a16:creationId xmlns:a16="http://schemas.microsoft.com/office/drawing/2014/main" id="{DCCAE510-59D9-7FA3-4574-05F54AB09523}"/>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9896770" y="40519"/>
            <a:ext cx="2295230" cy="748074"/>
          </a:xfrm>
          <a:prstGeom prst="rect">
            <a:avLst/>
          </a:prstGeom>
        </p:spPr>
      </p:pic>
      <p:pic>
        <p:nvPicPr>
          <p:cNvPr id="14" name="Image 13"/>
          <p:cNvPicPr/>
          <p:nvPr/>
        </p:nvPicPr>
        <p:blipFill>
          <a:blip r:embed="rId5">
            <a:extLst>
              <a:ext uri="{28A0092B-C50C-407E-A947-70E740481C1C}">
                <a14:useLocalDpi xmlns:a14="http://schemas.microsoft.com/office/drawing/2010/main" val="0"/>
              </a:ext>
            </a:extLst>
          </a:blip>
          <a:srcRect/>
          <a:stretch>
            <a:fillRect/>
          </a:stretch>
        </p:blipFill>
        <p:spPr bwMode="auto">
          <a:xfrm>
            <a:off x="8258437" y="130150"/>
            <a:ext cx="684000" cy="612000"/>
          </a:xfrm>
          <a:prstGeom prst="rect">
            <a:avLst/>
          </a:prstGeom>
          <a:solidFill>
            <a:schemeClr val="bg1"/>
          </a:solidFill>
        </p:spPr>
      </p:pic>
      <p:sp>
        <p:nvSpPr>
          <p:cNvPr id="15" name="ZoneTexte 14">
            <a:extLst>
              <a:ext uri="{FF2B5EF4-FFF2-40B4-BE49-F238E27FC236}">
                <a16:creationId xmlns:a16="http://schemas.microsoft.com/office/drawing/2014/main" id="{69480740-7E58-9B8D-5DAF-B074BA2E5A59}"/>
              </a:ext>
            </a:extLst>
          </p:cNvPr>
          <p:cNvSpPr txBox="1"/>
          <p:nvPr/>
        </p:nvSpPr>
        <p:spPr>
          <a:xfrm>
            <a:off x="129152" y="89009"/>
            <a:ext cx="3528000" cy="646331"/>
          </a:xfrm>
          <a:prstGeom prst="rect">
            <a:avLst/>
          </a:prstGeom>
          <a:noFill/>
        </p:spPr>
        <p:txBody>
          <a:bodyPr wrap="square" rtlCol="0">
            <a:spAutoFit/>
          </a:bodyPr>
          <a:lstStyle/>
          <a:p>
            <a:r>
              <a:rPr lang="fr-FR" sz="3600" b="1" dirty="0">
                <a:ln w="0"/>
                <a:effectLst>
                  <a:outerShdw blurRad="38100" dist="19050" dir="2700000" algn="tl" rotWithShape="0">
                    <a:schemeClr val="dk1">
                      <a:alpha val="40000"/>
                    </a:schemeClr>
                  </a:outerShdw>
                </a:effectLst>
                <a:latin typeface="DM sans" pitchFamily="2" charset="0"/>
              </a:rPr>
              <a:t>RESULTATS 5/9</a:t>
            </a:r>
          </a:p>
        </p:txBody>
      </p:sp>
      <p:grpSp>
        <p:nvGrpSpPr>
          <p:cNvPr id="16" name="Group 6"/>
          <p:cNvGrpSpPr>
            <a:grpSpLocks/>
          </p:cNvGrpSpPr>
          <p:nvPr/>
        </p:nvGrpSpPr>
        <p:grpSpPr>
          <a:xfrm>
            <a:off x="21473" y="868273"/>
            <a:ext cx="12204000" cy="72000"/>
            <a:chOff x="0" y="0"/>
            <a:chExt cx="5768644" cy="81915"/>
          </a:xfrm>
        </p:grpSpPr>
        <p:sp>
          <p:nvSpPr>
            <p:cNvPr id="17"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18"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19"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20" name="Group 6"/>
          <p:cNvGrpSpPr>
            <a:grpSpLocks/>
          </p:cNvGrpSpPr>
          <p:nvPr/>
        </p:nvGrpSpPr>
        <p:grpSpPr>
          <a:xfrm>
            <a:off x="21152" y="-40851"/>
            <a:ext cx="12204000" cy="72000"/>
            <a:chOff x="0" y="0"/>
            <a:chExt cx="5768644" cy="81915"/>
          </a:xfrm>
        </p:grpSpPr>
        <p:sp>
          <p:nvSpPr>
            <p:cNvPr id="21"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2"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3"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aphicFrame>
        <p:nvGraphicFramePr>
          <p:cNvPr id="27" name="Graphique 26"/>
          <p:cNvGraphicFramePr>
            <a:graphicFrameLocks/>
          </p:cNvGraphicFramePr>
          <p:nvPr>
            <p:extLst>
              <p:ext uri="{D42A27DB-BD31-4B8C-83A1-F6EECF244321}">
                <p14:modId xmlns:p14="http://schemas.microsoft.com/office/powerpoint/2010/main" val="2246636684"/>
              </p:ext>
            </p:extLst>
          </p:nvPr>
        </p:nvGraphicFramePr>
        <p:xfrm>
          <a:off x="1083152" y="1270337"/>
          <a:ext cx="10188000" cy="4572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01537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7606" y="6273300"/>
            <a:ext cx="11159899" cy="553998"/>
          </a:xfrm>
          <a:prstGeom prst="rect">
            <a:avLst/>
          </a:prstGeom>
        </p:spPr>
        <p:txBody>
          <a:bodyPr wrap="square">
            <a:spAutoFit/>
          </a:bodyPr>
          <a:lstStyle/>
          <a:p>
            <a:pPr algn="ctr">
              <a:lnSpc>
                <a:spcPct val="150000"/>
              </a:lnSpc>
              <a:spcAft>
                <a:spcPts val="800"/>
              </a:spcAft>
            </a:pPr>
            <a:r>
              <a:rPr lang="fr-FR" sz="2000" dirty="0">
                <a:latin typeface="Open sans" panose="020B0606030504020204"/>
                <a:ea typeface="Calibri" panose="020F0502020204030204" pitchFamily="34" charset="0"/>
                <a:cs typeface="Times New Roman" panose="02020603050405020304" pitchFamily="18" charset="0"/>
              </a:rPr>
              <a:t>Figure 6 : Variation des précipitations moyennes mensuelles à Bakel et Podor de 1981-2023.</a:t>
            </a:r>
            <a:endParaRPr lang="fr-FR" dirty="0">
              <a:effectLst/>
              <a:latin typeface="Open sans" panose="020B0606030504020204"/>
              <a:ea typeface="Calibri" panose="020F0502020204030204" pitchFamily="34" charset="0"/>
              <a:cs typeface="Times New Roman" panose="02020603050405020304" pitchFamily="18" charset="0"/>
            </a:endParaRPr>
          </a:p>
        </p:txBody>
      </p:sp>
      <p:sp>
        <p:nvSpPr>
          <p:cNvPr id="3" name="ZoneTexte 2"/>
          <p:cNvSpPr txBox="1"/>
          <p:nvPr/>
        </p:nvSpPr>
        <p:spPr>
          <a:xfrm>
            <a:off x="268416" y="680391"/>
            <a:ext cx="5634090" cy="584775"/>
          </a:xfrm>
          <a:prstGeom prst="rect">
            <a:avLst/>
          </a:prstGeom>
          <a:noFill/>
        </p:spPr>
        <p:txBody>
          <a:bodyPr wrap="square" rtlCol="0">
            <a:spAutoFit/>
          </a:bodyPr>
          <a:lstStyle/>
          <a:p>
            <a:r>
              <a:rPr lang="fr-FR" sz="3200" b="1" dirty="0">
                <a:latin typeface="Open sans" panose="020B0606030504020204"/>
              </a:rPr>
              <a:t>I)  Variabilité des pluies mensuelles</a:t>
            </a:r>
          </a:p>
        </p:txBody>
      </p:sp>
      <p:graphicFrame>
        <p:nvGraphicFramePr>
          <p:cNvPr id="10" name="Graphique 9"/>
          <p:cNvGraphicFramePr/>
          <p:nvPr>
            <p:extLst>
              <p:ext uri="{D42A27DB-BD31-4B8C-83A1-F6EECF244321}">
                <p14:modId xmlns:p14="http://schemas.microsoft.com/office/powerpoint/2010/main" val="1732564811"/>
              </p:ext>
            </p:extLst>
          </p:nvPr>
        </p:nvGraphicFramePr>
        <p:xfrm>
          <a:off x="295192" y="1456620"/>
          <a:ext cx="5904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4972051" y="1405883"/>
            <a:ext cx="371475" cy="369332"/>
          </a:xfrm>
          <a:prstGeom prst="rect">
            <a:avLst/>
          </a:prstGeom>
          <a:noFill/>
        </p:spPr>
        <p:txBody>
          <a:bodyPr wrap="square" rtlCol="0">
            <a:spAutoFit/>
          </a:bodyPr>
          <a:lstStyle/>
          <a:p>
            <a:endParaRPr lang="fr-FR"/>
          </a:p>
        </p:txBody>
      </p:sp>
      <p:sp>
        <p:nvSpPr>
          <p:cNvPr id="6" name="ZoneTexte 5"/>
          <p:cNvSpPr txBox="1"/>
          <p:nvPr/>
        </p:nvSpPr>
        <p:spPr>
          <a:xfrm>
            <a:off x="4744528" y="1776909"/>
            <a:ext cx="1111726" cy="461665"/>
          </a:xfrm>
          <a:prstGeom prst="rect">
            <a:avLst/>
          </a:prstGeom>
          <a:noFill/>
        </p:spPr>
        <p:txBody>
          <a:bodyPr wrap="square" rtlCol="0">
            <a:spAutoFit/>
          </a:bodyPr>
          <a:lstStyle/>
          <a:p>
            <a:r>
              <a:rPr lang="fr-FR" sz="2400" b="1" dirty="0">
                <a:latin typeface="Open sans" panose="020B0606030504020204"/>
              </a:rPr>
              <a:t>BAKEL</a:t>
            </a:r>
          </a:p>
        </p:txBody>
      </p:sp>
      <p:graphicFrame>
        <p:nvGraphicFramePr>
          <p:cNvPr id="16" name="Graphique 15"/>
          <p:cNvGraphicFramePr/>
          <p:nvPr>
            <p:extLst>
              <p:ext uri="{D42A27DB-BD31-4B8C-83A1-F6EECF244321}">
                <p14:modId xmlns:p14="http://schemas.microsoft.com/office/powerpoint/2010/main" val="788493710"/>
              </p:ext>
            </p:extLst>
          </p:nvPr>
        </p:nvGraphicFramePr>
        <p:xfrm>
          <a:off x="6421522" y="1456620"/>
          <a:ext cx="5622559" cy="4716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ZoneTexte 10"/>
          <p:cNvSpPr txBox="1"/>
          <p:nvPr/>
        </p:nvSpPr>
        <p:spPr>
          <a:xfrm>
            <a:off x="10876051" y="1776909"/>
            <a:ext cx="1168030" cy="461665"/>
          </a:xfrm>
          <a:prstGeom prst="rect">
            <a:avLst/>
          </a:prstGeom>
          <a:noFill/>
        </p:spPr>
        <p:txBody>
          <a:bodyPr wrap="square" rtlCol="0">
            <a:spAutoFit/>
          </a:bodyPr>
          <a:lstStyle/>
          <a:p>
            <a:r>
              <a:rPr lang="fr-FR" sz="2400" b="1" dirty="0">
                <a:latin typeface="Open sans" panose="020B0606030504020204"/>
              </a:rPr>
              <a:t>PODOR</a:t>
            </a:r>
          </a:p>
        </p:txBody>
      </p:sp>
      <p:sp>
        <p:nvSpPr>
          <p:cNvPr id="19" name="Rectangle 18">
            <a:extLst>
              <a:ext uri="{FF2B5EF4-FFF2-40B4-BE49-F238E27FC236}">
                <a16:creationId xmlns:a16="http://schemas.microsoft.com/office/drawing/2014/main" id="{76FF5EE5-4561-E2E5-20FB-9C32389557D6}"/>
              </a:ext>
            </a:extLst>
          </p:cNvPr>
          <p:cNvSpPr/>
          <p:nvPr/>
        </p:nvSpPr>
        <p:spPr>
          <a:xfrm>
            <a:off x="6421522" y="95719"/>
            <a:ext cx="5750272" cy="576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51845" y="142335"/>
            <a:ext cx="504000" cy="455866"/>
          </a:xfrm>
          <a:prstGeom prst="rect">
            <a:avLst/>
          </a:prstGeom>
        </p:spPr>
      </p:pic>
      <p:pic>
        <p:nvPicPr>
          <p:cNvPr id="21" name="Image 20">
            <a:extLst>
              <a:ext uri="{FF2B5EF4-FFF2-40B4-BE49-F238E27FC236}">
                <a16:creationId xmlns:a16="http://schemas.microsoft.com/office/drawing/2014/main" id="{DCCAE510-59D9-7FA3-4574-05F54AB09523}"/>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10876050" y="40519"/>
            <a:ext cx="1315949" cy="748074"/>
          </a:xfrm>
          <a:prstGeom prst="rect">
            <a:avLst/>
          </a:prstGeom>
        </p:spPr>
      </p:pic>
      <p:pic>
        <p:nvPicPr>
          <p:cNvPr id="22" name="Image 21"/>
          <p:cNvPicPr/>
          <p:nvPr/>
        </p:nvPicPr>
        <p:blipFill>
          <a:blip r:embed="rId7">
            <a:extLst>
              <a:ext uri="{28A0092B-C50C-407E-A947-70E740481C1C}">
                <a14:useLocalDpi xmlns:a14="http://schemas.microsoft.com/office/drawing/2010/main" val="0"/>
              </a:ext>
            </a:extLst>
          </a:blip>
          <a:srcRect/>
          <a:stretch>
            <a:fillRect/>
          </a:stretch>
        </p:blipFill>
        <p:spPr bwMode="auto">
          <a:xfrm>
            <a:off x="9755640" y="149719"/>
            <a:ext cx="576000" cy="468000"/>
          </a:xfrm>
          <a:prstGeom prst="rect">
            <a:avLst/>
          </a:prstGeom>
          <a:solidFill>
            <a:schemeClr val="bg1"/>
          </a:solidFill>
        </p:spPr>
      </p:pic>
      <p:sp>
        <p:nvSpPr>
          <p:cNvPr id="23" name="ZoneTexte 22">
            <a:extLst>
              <a:ext uri="{FF2B5EF4-FFF2-40B4-BE49-F238E27FC236}">
                <a16:creationId xmlns:a16="http://schemas.microsoft.com/office/drawing/2014/main" id="{69480740-7E58-9B8D-5DAF-B074BA2E5A59}"/>
              </a:ext>
            </a:extLst>
          </p:cNvPr>
          <p:cNvSpPr txBox="1"/>
          <p:nvPr/>
        </p:nvSpPr>
        <p:spPr>
          <a:xfrm>
            <a:off x="6435241" y="65406"/>
            <a:ext cx="3384000" cy="584775"/>
          </a:xfrm>
          <a:prstGeom prst="rect">
            <a:avLst/>
          </a:prstGeom>
          <a:noFill/>
        </p:spPr>
        <p:txBody>
          <a:bodyPr wrap="square" rtlCol="0">
            <a:spAutoFit/>
          </a:bodyPr>
          <a:lstStyle/>
          <a:p>
            <a:r>
              <a:rPr lang="fr-FR" sz="3200" b="1" dirty="0">
                <a:ln w="0"/>
                <a:effectLst>
                  <a:outerShdw blurRad="38100" dist="19050" dir="2700000" algn="tl" rotWithShape="0">
                    <a:schemeClr val="dk1">
                      <a:alpha val="40000"/>
                    </a:schemeClr>
                  </a:outerShdw>
                </a:effectLst>
                <a:latin typeface="DM sans" pitchFamily="2" charset="0"/>
              </a:rPr>
              <a:t>RESULTATS 6/9</a:t>
            </a:r>
          </a:p>
        </p:txBody>
      </p:sp>
      <p:grpSp>
        <p:nvGrpSpPr>
          <p:cNvPr id="24" name="Group 6"/>
          <p:cNvGrpSpPr>
            <a:grpSpLocks/>
          </p:cNvGrpSpPr>
          <p:nvPr/>
        </p:nvGrpSpPr>
        <p:grpSpPr>
          <a:xfrm>
            <a:off x="6421522" y="704182"/>
            <a:ext cx="5782798" cy="72000"/>
            <a:chOff x="0" y="0"/>
            <a:chExt cx="5768644" cy="81915"/>
          </a:xfrm>
        </p:grpSpPr>
        <p:sp>
          <p:nvSpPr>
            <p:cNvPr id="25"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6"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7"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28" name="Group 6"/>
          <p:cNvGrpSpPr>
            <a:grpSpLocks/>
          </p:cNvGrpSpPr>
          <p:nvPr/>
        </p:nvGrpSpPr>
        <p:grpSpPr>
          <a:xfrm>
            <a:off x="6421522" y="-28937"/>
            <a:ext cx="5782477" cy="72000"/>
            <a:chOff x="0" y="0"/>
            <a:chExt cx="5768644" cy="81915"/>
          </a:xfrm>
        </p:grpSpPr>
        <p:sp>
          <p:nvSpPr>
            <p:cNvPr id="29"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30"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31"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spTree>
    <p:extLst>
      <p:ext uri="{BB962C8B-B14F-4D97-AF65-F5344CB8AC3E}">
        <p14:creationId xmlns:p14="http://schemas.microsoft.com/office/powerpoint/2010/main" val="1665369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150" y="6297239"/>
            <a:ext cx="11952000" cy="497572"/>
          </a:xfrm>
          <a:prstGeom prst="rect">
            <a:avLst/>
          </a:prstGeom>
        </p:spPr>
        <p:txBody>
          <a:bodyPr wrap="square">
            <a:spAutoFit/>
          </a:bodyPr>
          <a:lstStyle/>
          <a:p>
            <a:pPr algn="ctr">
              <a:lnSpc>
                <a:spcPct val="150000"/>
              </a:lnSpc>
              <a:spcAft>
                <a:spcPts val="800"/>
              </a:spcAft>
            </a:pPr>
            <a:r>
              <a:rPr lang="fr-FR" sz="2000" dirty="0">
                <a:latin typeface="Open sans" panose="020B0606030504020204"/>
                <a:ea typeface="Calibri" panose="020F0502020204030204" pitchFamily="34" charset="0"/>
                <a:cs typeface="Times New Roman" panose="02020603050405020304" pitchFamily="18" charset="0"/>
              </a:rPr>
              <a:t>Figure 8 : Evolution interannuelle des indices pluviométriques standardisés à Bakel et Podor de 1918-2023.</a:t>
            </a:r>
            <a:endParaRPr lang="fr-FR" dirty="0">
              <a:effectLst/>
              <a:latin typeface="Open sans" panose="020B0606030504020204"/>
              <a:ea typeface="Calibri" panose="020F0502020204030204" pitchFamily="34" charset="0"/>
              <a:cs typeface="Times New Roman" panose="02020603050405020304" pitchFamily="18" charset="0"/>
            </a:endParaRPr>
          </a:p>
        </p:txBody>
      </p:sp>
      <p:sp>
        <p:nvSpPr>
          <p:cNvPr id="5" name="ZoneTexte 4"/>
          <p:cNvSpPr txBox="1"/>
          <p:nvPr/>
        </p:nvSpPr>
        <p:spPr>
          <a:xfrm>
            <a:off x="4972051" y="1405883"/>
            <a:ext cx="371475" cy="369332"/>
          </a:xfrm>
          <a:prstGeom prst="rect">
            <a:avLst/>
          </a:prstGeom>
          <a:noFill/>
        </p:spPr>
        <p:txBody>
          <a:bodyPr wrap="square" rtlCol="0">
            <a:spAutoFit/>
          </a:bodyPr>
          <a:lstStyle/>
          <a:p>
            <a:endParaRPr lang="fr-FR"/>
          </a:p>
        </p:txBody>
      </p:sp>
      <p:sp>
        <p:nvSpPr>
          <p:cNvPr id="18" name="Rectangle 17">
            <a:extLst>
              <a:ext uri="{FF2B5EF4-FFF2-40B4-BE49-F238E27FC236}">
                <a16:creationId xmlns:a16="http://schemas.microsoft.com/office/drawing/2014/main" id="{76FF5EE5-4561-E2E5-20FB-9C32389557D6}"/>
              </a:ext>
            </a:extLst>
          </p:cNvPr>
          <p:cNvSpPr/>
          <p:nvPr/>
        </p:nvSpPr>
        <p:spPr>
          <a:xfrm>
            <a:off x="6421384" y="95719"/>
            <a:ext cx="5750409" cy="612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DCCAE510-59D9-7FA3-4574-05F54AB0952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765766" y="79504"/>
            <a:ext cx="1555385" cy="612000"/>
          </a:xfrm>
          <a:prstGeom prst="rect">
            <a:avLst/>
          </a:prstGeom>
        </p:spPr>
      </p:pic>
      <p:pic>
        <p:nvPicPr>
          <p:cNvPr id="20" name="Image 1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61766" y="138250"/>
            <a:ext cx="504000" cy="455866"/>
          </a:xfrm>
          <a:prstGeom prst="rect">
            <a:avLst/>
          </a:prstGeom>
        </p:spPr>
      </p:pic>
      <p:pic>
        <p:nvPicPr>
          <p:cNvPr id="21" name="Image 20"/>
          <p:cNvPicPr/>
          <p:nvPr/>
        </p:nvPicPr>
        <p:blipFill>
          <a:blip r:embed="rId5">
            <a:extLst>
              <a:ext uri="{28A0092B-C50C-407E-A947-70E740481C1C}">
                <a14:useLocalDpi xmlns:a14="http://schemas.microsoft.com/office/drawing/2010/main" val="0"/>
              </a:ext>
            </a:extLst>
          </a:blip>
          <a:srcRect/>
          <a:stretch>
            <a:fillRect/>
          </a:stretch>
        </p:blipFill>
        <p:spPr bwMode="auto">
          <a:xfrm>
            <a:off x="9649766" y="130068"/>
            <a:ext cx="576000" cy="468000"/>
          </a:xfrm>
          <a:prstGeom prst="rect">
            <a:avLst/>
          </a:prstGeom>
          <a:solidFill>
            <a:schemeClr val="bg1"/>
          </a:solidFill>
        </p:spPr>
      </p:pic>
      <p:sp>
        <p:nvSpPr>
          <p:cNvPr id="22" name="ZoneTexte 21">
            <a:extLst>
              <a:ext uri="{FF2B5EF4-FFF2-40B4-BE49-F238E27FC236}">
                <a16:creationId xmlns:a16="http://schemas.microsoft.com/office/drawing/2014/main" id="{69480740-7E58-9B8D-5DAF-B074BA2E5A59}"/>
              </a:ext>
            </a:extLst>
          </p:cNvPr>
          <p:cNvSpPr txBox="1"/>
          <p:nvPr/>
        </p:nvSpPr>
        <p:spPr>
          <a:xfrm>
            <a:off x="6421385" y="101719"/>
            <a:ext cx="3384000" cy="584775"/>
          </a:xfrm>
          <a:prstGeom prst="rect">
            <a:avLst/>
          </a:prstGeom>
          <a:noFill/>
        </p:spPr>
        <p:txBody>
          <a:bodyPr wrap="square" rtlCol="0">
            <a:spAutoFit/>
          </a:bodyPr>
          <a:lstStyle/>
          <a:p>
            <a:r>
              <a:rPr lang="fr-FR" sz="3200" b="1" dirty="0">
                <a:ln w="0"/>
                <a:effectLst>
                  <a:outerShdw blurRad="38100" dist="19050" dir="2700000" algn="tl" rotWithShape="0">
                    <a:schemeClr val="dk1">
                      <a:alpha val="40000"/>
                    </a:schemeClr>
                  </a:outerShdw>
                </a:effectLst>
                <a:latin typeface="DM sans" pitchFamily="2" charset="0"/>
              </a:rPr>
              <a:t>RESULTATS 8/9</a:t>
            </a:r>
          </a:p>
        </p:txBody>
      </p:sp>
      <p:grpSp>
        <p:nvGrpSpPr>
          <p:cNvPr id="23" name="Group 6"/>
          <p:cNvGrpSpPr>
            <a:grpSpLocks/>
          </p:cNvGrpSpPr>
          <p:nvPr/>
        </p:nvGrpSpPr>
        <p:grpSpPr>
          <a:xfrm>
            <a:off x="6421382" y="790046"/>
            <a:ext cx="5804411" cy="72000"/>
            <a:chOff x="0" y="0"/>
            <a:chExt cx="5768644" cy="81915"/>
          </a:xfrm>
        </p:grpSpPr>
        <p:sp>
          <p:nvSpPr>
            <p:cNvPr id="24"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5"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6"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27" name="Group 6"/>
          <p:cNvGrpSpPr>
            <a:grpSpLocks/>
          </p:cNvGrpSpPr>
          <p:nvPr/>
        </p:nvGrpSpPr>
        <p:grpSpPr>
          <a:xfrm>
            <a:off x="6421383" y="-30058"/>
            <a:ext cx="5781973" cy="81096"/>
            <a:chOff x="0" y="0"/>
            <a:chExt cx="5768644" cy="81915"/>
          </a:xfrm>
        </p:grpSpPr>
        <p:sp>
          <p:nvSpPr>
            <p:cNvPr id="28"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9"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30"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aphicFrame>
        <p:nvGraphicFramePr>
          <p:cNvPr id="31" name="Graphique 30"/>
          <p:cNvGraphicFramePr/>
          <p:nvPr>
            <p:extLst>
              <p:ext uri="{D42A27DB-BD31-4B8C-83A1-F6EECF244321}">
                <p14:modId xmlns:p14="http://schemas.microsoft.com/office/powerpoint/2010/main" val="1505583706"/>
              </p:ext>
            </p:extLst>
          </p:nvPr>
        </p:nvGraphicFramePr>
        <p:xfrm>
          <a:off x="129151" y="1353596"/>
          <a:ext cx="6264000" cy="4896000"/>
        </p:xfrm>
        <a:graphic>
          <a:graphicData uri="http://schemas.openxmlformats.org/drawingml/2006/chart">
            <c:chart xmlns:c="http://schemas.openxmlformats.org/drawingml/2006/chart" xmlns:r="http://schemas.openxmlformats.org/officeDocument/2006/relationships" r:id="rId6"/>
          </a:graphicData>
        </a:graphic>
      </p:graphicFrame>
      <p:sp>
        <p:nvSpPr>
          <p:cNvPr id="32" name="ZoneTexte 31"/>
          <p:cNvSpPr txBox="1"/>
          <p:nvPr/>
        </p:nvSpPr>
        <p:spPr>
          <a:xfrm>
            <a:off x="268416" y="686494"/>
            <a:ext cx="5996154" cy="584775"/>
          </a:xfrm>
          <a:prstGeom prst="rect">
            <a:avLst/>
          </a:prstGeom>
          <a:noFill/>
        </p:spPr>
        <p:txBody>
          <a:bodyPr wrap="square" rtlCol="0">
            <a:spAutoFit/>
          </a:bodyPr>
          <a:lstStyle/>
          <a:p>
            <a:r>
              <a:rPr lang="fr-FR" sz="3200" b="1" dirty="0">
                <a:latin typeface="Open sans" panose="020B0606030504020204"/>
              </a:rPr>
              <a:t>I)  Variabilité inter annuelles des pluies</a:t>
            </a:r>
          </a:p>
        </p:txBody>
      </p:sp>
      <p:graphicFrame>
        <p:nvGraphicFramePr>
          <p:cNvPr id="33" name="Graphique 32"/>
          <p:cNvGraphicFramePr/>
          <p:nvPr>
            <p:extLst>
              <p:ext uri="{D42A27DB-BD31-4B8C-83A1-F6EECF244321}">
                <p14:modId xmlns:p14="http://schemas.microsoft.com/office/powerpoint/2010/main" val="3613980801"/>
              </p:ext>
            </p:extLst>
          </p:nvPr>
        </p:nvGraphicFramePr>
        <p:xfrm>
          <a:off x="6584546" y="1353596"/>
          <a:ext cx="5544000" cy="475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79650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613" y="6162444"/>
            <a:ext cx="10758095" cy="497572"/>
          </a:xfrm>
          <a:prstGeom prst="rect">
            <a:avLst/>
          </a:prstGeom>
        </p:spPr>
        <p:txBody>
          <a:bodyPr wrap="square">
            <a:spAutoFit/>
          </a:bodyPr>
          <a:lstStyle/>
          <a:p>
            <a:pPr algn="ctr">
              <a:lnSpc>
                <a:spcPct val="150000"/>
              </a:lnSpc>
              <a:spcAft>
                <a:spcPts val="800"/>
              </a:spcAft>
            </a:pPr>
            <a:r>
              <a:rPr lang="fr-FR" sz="2000" dirty="0">
                <a:latin typeface="Open sans" panose="020B0606030504020204"/>
                <a:ea typeface="Calibri" panose="020F0502020204030204" pitchFamily="34" charset="0"/>
                <a:cs typeface="Times New Roman" panose="02020603050405020304" pitchFamily="18" charset="0"/>
              </a:rPr>
              <a:t>Figure 8 : Evolution inter décennale des écarts pluviométriques à Bakel et Podor de 1981-2023.</a:t>
            </a:r>
            <a:endParaRPr lang="fr-FR" dirty="0">
              <a:effectLst/>
              <a:latin typeface="Open sans" panose="020B0606030504020204"/>
              <a:ea typeface="Calibri" panose="020F0502020204030204" pitchFamily="34" charset="0"/>
              <a:cs typeface="Times New Roman" panose="02020603050405020304" pitchFamily="18" charset="0"/>
            </a:endParaRPr>
          </a:p>
        </p:txBody>
      </p:sp>
      <p:sp>
        <p:nvSpPr>
          <p:cNvPr id="3" name="ZoneTexte 2"/>
          <p:cNvSpPr txBox="1"/>
          <p:nvPr/>
        </p:nvSpPr>
        <p:spPr>
          <a:xfrm>
            <a:off x="0" y="826332"/>
            <a:ext cx="7411961" cy="584775"/>
          </a:xfrm>
          <a:prstGeom prst="rect">
            <a:avLst/>
          </a:prstGeom>
          <a:noFill/>
        </p:spPr>
        <p:txBody>
          <a:bodyPr wrap="square" rtlCol="0">
            <a:spAutoFit/>
          </a:bodyPr>
          <a:lstStyle/>
          <a:p>
            <a:r>
              <a:rPr lang="fr-FR" sz="3200" b="1" dirty="0">
                <a:latin typeface="Open sans" panose="020B0606030504020204"/>
              </a:rPr>
              <a:t>III) Variabilité inter décennale des précipitations</a:t>
            </a:r>
          </a:p>
        </p:txBody>
      </p:sp>
      <p:sp>
        <p:nvSpPr>
          <p:cNvPr id="5" name="ZoneTexte 4"/>
          <p:cNvSpPr txBox="1"/>
          <p:nvPr/>
        </p:nvSpPr>
        <p:spPr>
          <a:xfrm>
            <a:off x="4972051" y="1405883"/>
            <a:ext cx="371475" cy="369332"/>
          </a:xfrm>
          <a:prstGeom prst="rect">
            <a:avLst/>
          </a:prstGeom>
          <a:noFill/>
        </p:spPr>
        <p:txBody>
          <a:bodyPr wrap="square" rtlCol="0">
            <a:spAutoFit/>
          </a:bodyPr>
          <a:lstStyle/>
          <a:p>
            <a:endParaRPr lang="fr-FR"/>
          </a:p>
        </p:txBody>
      </p:sp>
      <p:sp>
        <p:nvSpPr>
          <p:cNvPr id="15" name="Rectangle 14">
            <a:extLst>
              <a:ext uri="{FF2B5EF4-FFF2-40B4-BE49-F238E27FC236}">
                <a16:creationId xmlns:a16="http://schemas.microsoft.com/office/drawing/2014/main" id="{76FF5EE5-4561-E2E5-20FB-9C32389557D6}"/>
              </a:ext>
            </a:extLst>
          </p:cNvPr>
          <p:cNvSpPr/>
          <p:nvPr/>
        </p:nvSpPr>
        <p:spPr>
          <a:xfrm>
            <a:off x="6229181" y="73805"/>
            <a:ext cx="6043970" cy="576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DCCAE510-59D9-7FA3-4574-05F54AB0952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731260" y="79504"/>
            <a:ext cx="1589891" cy="612000"/>
          </a:xfrm>
          <a:prstGeom prst="rect">
            <a:avLst/>
          </a:prstGeom>
        </p:spPr>
      </p:pic>
      <p:pic>
        <p:nvPicPr>
          <p:cNvPr id="21" name="Image 2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90592" y="153553"/>
            <a:ext cx="504000" cy="455866"/>
          </a:xfrm>
          <a:prstGeom prst="rect">
            <a:avLst/>
          </a:prstGeom>
        </p:spPr>
      </p:pic>
      <p:pic>
        <p:nvPicPr>
          <p:cNvPr id="22" name="Image 21"/>
          <p:cNvPicPr/>
          <p:nvPr/>
        </p:nvPicPr>
        <p:blipFill>
          <a:blip r:embed="rId5">
            <a:extLst>
              <a:ext uri="{28A0092B-C50C-407E-A947-70E740481C1C}">
                <a14:useLocalDpi xmlns:a14="http://schemas.microsoft.com/office/drawing/2010/main" val="0"/>
              </a:ext>
            </a:extLst>
          </a:blip>
          <a:srcRect/>
          <a:stretch>
            <a:fillRect/>
          </a:stretch>
        </p:blipFill>
        <p:spPr bwMode="auto">
          <a:xfrm>
            <a:off x="9446258" y="147486"/>
            <a:ext cx="576000" cy="468000"/>
          </a:xfrm>
          <a:prstGeom prst="rect">
            <a:avLst/>
          </a:prstGeom>
          <a:solidFill>
            <a:schemeClr val="bg1"/>
          </a:solidFill>
        </p:spPr>
      </p:pic>
      <p:sp>
        <p:nvSpPr>
          <p:cNvPr id="23" name="ZoneTexte 22">
            <a:extLst>
              <a:ext uri="{FF2B5EF4-FFF2-40B4-BE49-F238E27FC236}">
                <a16:creationId xmlns:a16="http://schemas.microsoft.com/office/drawing/2014/main" id="{69480740-7E58-9B8D-5DAF-B074BA2E5A59}"/>
              </a:ext>
            </a:extLst>
          </p:cNvPr>
          <p:cNvSpPr txBox="1"/>
          <p:nvPr/>
        </p:nvSpPr>
        <p:spPr>
          <a:xfrm>
            <a:off x="6229181" y="80851"/>
            <a:ext cx="3209835" cy="584775"/>
          </a:xfrm>
          <a:prstGeom prst="rect">
            <a:avLst/>
          </a:prstGeom>
          <a:noFill/>
        </p:spPr>
        <p:txBody>
          <a:bodyPr wrap="square" rtlCol="0">
            <a:spAutoFit/>
          </a:bodyPr>
          <a:lstStyle/>
          <a:p>
            <a:r>
              <a:rPr lang="fr-FR" sz="3200" b="1" dirty="0">
                <a:ln w="0"/>
                <a:effectLst>
                  <a:outerShdw blurRad="38100" dist="19050" dir="2700000" algn="tl" rotWithShape="0">
                    <a:schemeClr val="dk1">
                      <a:alpha val="40000"/>
                    </a:schemeClr>
                  </a:outerShdw>
                </a:effectLst>
                <a:latin typeface="DM sans" pitchFamily="2" charset="0"/>
              </a:rPr>
              <a:t>RESULTATS 9/9</a:t>
            </a:r>
          </a:p>
        </p:txBody>
      </p:sp>
      <p:grpSp>
        <p:nvGrpSpPr>
          <p:cNvPr id="24" name="Group 6"/>
          <p:cNvGrpSpPr>
            <a:grpSpLocks/>
          </p:cNvGrpSpPr>
          <p:nvPr/>
        </p:nvGrpSpPr>
        <p:grpSpPr>
          <a:xfrm flipV="1">
            <a:off x="6229180" y="730232"/>
            <a:ext cx="5996613" cy="59814"/>
            <a:chOff x="0" y="0"/>
            <a:chExt cx="5768644" cy="81915"/>
          </a:xfrm>
        </p:grpSpPr>
        <p:sp>
          <p:nvSpPr>
            <p:cNvPr id="25"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6"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7"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28" name="Group 6"/>
          <p:cNvGrpSpPr>
            <a:grpSpLocks/>
          </p:cNvGrpSpPr>
          <p:nvPr/>
        </p:nvGrpSpPr>
        <p:grpSpPr>
          <a:xfrm>
            <a:off x="6229181" y="-6622"/>
            <a:ext cx="5974818" cy="112409"/>
            <a:chOff x="0" y="0"/>
            <a:chExt cx="5768644" cy="81915"/>
          </a:xfrm>
        </p:grpSpPr>
        <p:sp>
          <p:nvSpPr>
            <p:cNvPr id="29"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30"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31"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aphicFrame>
        <p:nvGraphicFramePr>
          <p:cNvPr id="32" name="Graphique 31"/>
          <p:cNvGraphicFramePr>
            <a:graphicFrameLocks/>
          </p:cNvGraphicFramePr>
          <p:nvPr>
            <p:extLst>
              <p:ext uri="{D42A27DB-BD31-4B8C-83A1-F6EECF244321}">
                <p14:modId xmlns:p14="http://schemas.microsoft.com/office/powerpoint/2010/main" val="3263091706"/>
              </p:ext>
            </p:extLst>
          </p:nvPr>
        </p:nvGraphicFramePr>
        <p:xfrm>
          <a:off x="186660" y="1819275"/>
          <a:ext cx="5580000" cy="421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Graphique 32"/>
          <p:cNvGraphicFramePr>
            <a:graphicFrameLocks/>
          </p:cNvGraphicFramePr>
          <p:nvPr>
            <p:extLst>
              <p:ext uri="{D42A27DB-BD31-4B8C-83A1-F6EECF244321}">
                <p14:modId xmlns:p14="http://schemas.microsoft.com/office/powerpoint/2010/main" val="3398970410"/>
              </p:ext>
            </p:extLst>
          </p:nvPr>
        </p:nvGraphicFramePr>
        <p:xfrm>
          <a:off x="5766661" y="1819275"/>
          <a:ext cx="5940000" cy="421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62019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972051" y="1405883"/>
            <a:ext cx="371475" cy="369332"/>
          </a:xfrm>
          <a:prstGeom prst="rect">
            <a:avLst/>
          </a:prstGeom>
          <a:noFill/>
        </p:spPr>
        <p:txBody>
          <a:bodyPr wrap="square" rtlCol="0">
            <a:spAutoFit/>
          </a:bodyPr>
          <a:lstStyle/>
          <a:p>
            <a:endParaRPr lang="fr-FR"/>
          </a:p>
        </p:txBody>
      </p:sp>
      <p:sp>
        <p:nvSpPr>
          <p:cNvPr id="15" name="Rectangle 14">
            <a:extLst>
              <a:ext uri="{FF2B5EF4-FFF2-40B4-BE49-F238E27FC236}">
                <a16:creationId xmlns:a16="http://schemas.microsoft.com/office/drawing/2014/main" id="{76FF5EE5-4561-E2E5-20FB-9C32389557D6}"/>
              </a:ext>
            </a:extLst>
          </p:cNvPr>
          <p:cNvSpPr/>
          <p:nvPr/>
        </p:nvSpPr>
        <p:spPr>
          <a:xfrm>
            <a:off x="50981" y="124843"/>
            <a:ext cx="12152381" cy="612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DCCAE510-59D9-7FA3-4574-05F54AB0952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385055" y="147393"/>
            <a:ext cx="1848683" cy="612000"/>
          </a:xfrm>
          <a:prstGeom prst="rect">
            <a:avLst/>
          </a:prstGeom>
        </p:spPr>
      </p:pic>
      <p:pic>
        <p:nvPicPr>
          <p:cNvPr id="21" name="Image 2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89927" y="173382"/>
            <a:ext cx="504000" cy="455866"/>
          </a:xfrm>
          <a:prstGeom prst="rect">
            <a:avLst/>
          </a:prstGeom>
        </p:spPr>
      </p:pic>
      <p:pic>
        <p:nvPicPr>
          <p:cNvPr id="22" name="Image 21"/>
          <p:cNvPicPr/>
          <p:nvPr/>
        </p:nvPicPr>
        <p:blipFill>
          <a:blip r:embed="rId5">
            <a:extLst>
              <a:ext uri="{28A0092B-C50C-407E-A947-70E740481C1C}">
                <a14:useLocalDpi xmlns:a14="http://schemas.microsoft.com/office/drawing/2010/main" val="0"/>
              </a:ext>
            </a:extLst>
          </a:blip>
          <a:srcRect/>
          <a:stretch>
            <a:fillRect/>
          </a:stretch>
        </p:blipFill>
        <p:spPr bwMode="auto">
          <a:xfrm>
            <a:off x="8776594" y="161248"/>
            <a:ext cx="576000" cy="468000"/>
          </a:xfrm>
          <a:prstGeom prst="rect">
            <a:avLst/>
          </a:prstGeom>
          <a:solidFill>
            <a:schemeClr val="bg1"/>
          </a:solidFill>
        </p:spPr>
      </p:pic>
      <p:sp>
        <p:nvSpPr>
          <p:cNvPr id="23" name="ZoneTexte 22">
            <a:extLst>
              <a:ext uri="{FF2B5EF4-FFF2-40B4-BE49-F238E27FC236}">
                <a16:creationId xmlns:a16="http://schemas.microsoft.com/office/drawing/2014/main" id="{69480740-7E58-9B8D-5DAF-B074BA2E5A59}"/>
              </a:ext>
            </a:extLst>
          </p:cNvPr>
          <p:cNvSpPr txBox="1"/>
          <p:nvPr/>
        </p:nvSpPr>
        <p:spPr>
          <a:xfrm>
            <a:off x="251817" y="72821"/>
            <a:ext cx="3209835" cy="584775"/>
          </a:xfrm>
          <a:prstGeom prst="rect">
            <a:avLst/>
          </a:prstGeom>
          <a:noFill/>
        </p:spPr>
        <p:txBody>
          <a:bodyPr wrap="square" rtlCol="0">
            <a:spAutoFit/>
          </a:bodyPr>
          <a:lstStyle/>
          <a:p>
            <a:r>
              <a:rPr lang="fr-FR" sz="3200" b="1" dirty="0">
                <a:ln w="0"/>
                <a:effectLst>
                  <a:outerShdw blurRad="38100" dist="19050" dir="2700000" algn="tl" rotWithShape="0">
                    <a:schemeClr val="dk1">
                      <a:alpha val="40000"/>
                    </a:schemeClr>
                  </a:outerShdw>
                </a:effectLst>
                <a:latin typeface="DM sans" pitchFamily="2" charset="0"/>
              </a:rPr>
              <a:t>RESULTATS 9/9</a:t>
            </a:r>
          </a:p>
        </p:txBody>
      </p:sp>
      <p:grpSp>
        <p:nvGrpSpPr>
          <p:cNvPr id="24" name="Group 6"/>
          <p:cNvGrpSpPr>
            <a:grpSpLocks/>
          </p:cNvGrpSpPr>
          <p:nvPr/>
        </p:nvGrpSpPr>
        <p:grpSpPr>
          <a:xfrm flipV="1">
            <a:off x="85675" y="804590"/>
            <a:ext cx="12105023" cy="72000"/>
            <a:chOff x="0" y="0"/>
            <a:chExt cx="5768644" cy="81915"/>
          </a:xfrm>
        </p:grpSpPr>
        <p:sp>
          <p:nvSpPr>
            <p:cNvPr id="25"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6"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7"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28" name="Group 6"/>
          <p:cNvGrpSpPr>
            <a:grpSpLocks/>
          </p:cNvGrpSpPr>
          <p:nvPr/>
        </p:nvGrpSpPr>
        <p:grpSpPr>
          <a:xfrm>
            <a:off x="120770" y="-6622"/>
            <a:ext cx="12083229" cy="72000"/>
            <a:chOff x="0" y="0"/>
            <a:chExt cx="5768644" cy="81915"/>
          </a:xfrm>
        </p:grpSpPr>
        <p:sp>
          <p:nvSpPr>
            <p:cNvPr id="29"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30"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31"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pic>
        <p:nvPicPr>
          <p:cNvPr id="20" name="Image 19">
            <a:extLst>
              <a:ext uri="{FF2B5EF4-FFF2-40B4-BE49-F238E27FC236}">
                <a16:creationId xmlns:a16="http://schemas.microsoft.com/office/drawing/2014/main" id="{2DCA4C3D-40D4-24B9-F2A5-859BA533AC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817" y="1250161"/>
            <a:ext cx="5703381" cy="4356000"/>
          </a:xfrm>
          <a:prstGeom prst="rect">
            <a:avLst/>
          </a:prstGeom>
        </p:spPr>
      </p:pic>
      <p:pic>
        <p:nvPicPr>
          <p:cNvPr id="34" name="Image 33">
            <a:extLst>
              <a:ext uri="{FF2B5EF4-FFF2-40B4-BE49-F238E27FC236}">
                <a16:creationId xmlns:a16="http://schemas.microsoft.com/office/drawing/2014/main" id="{03D293A5-8114-6BD1-E630-D67264DB58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8594" y="1254641"/>
            <a:ext cx="6012000" cy="4347964"/>
          </a:xfrm>
          <a:prstGeom prst="rect">
            <a:avLst/>
          </a:prstGeom>
        </p:spPr>
      </p:pic>
      <p:sp>
        <p:nvSpPr>
          <p:cNvPr id="36" name="ZoneTexte 35"/>
          <p:cNvSpPr txBox="1"/>
          <p:nvPr/>
        </p:nvSpPr>
        <p:spPr>
          <a:xfrm>
            <a:off x="707366" y="5976176"/>
            <a:ext cx="11363228" cy="430887"/>
          </a:xfrm>
          <a:prstGeom prst="rect">
            <a:avLst/>
          </a:prstGeom>
          <a:noFill/>
        </p:spPr>
        <p:txBody>
          <a:bodyPr wrap="square" rtlCol="0">
            <a:spAutoFit/>
          </a:bodyPr>
          <a:lstStyle/>
          <a:p>
            <a:pPr algn="ctr"/>
            <a:r>
              <a:rPr lang="fr-FR" sz="2200" b="1" i="1" dirty="0">
                <a:latin typeface="Arial" panose="020B0604020202020204" pitchFamily="34" charset="0"/>
                <a:cs typeface="Arial" panose="020B0604020202020204" pitchFamily="34" charset="0"/>
              </a:rPr>
              <a:t>Photo 1 : </a:t>
            </a:r>
            <a:r>
              <a:rPr lang="fr-FR" sz="2200" i="1" dirty="0">
                <a:latin typeface="Arial" panose="020B0604020202020204" pitchFamily="34" charset="0"/>
                <a:cs typeface="Arial" panose="020B0604020202020204" pitchFamily="34" charset="0"/>
              </a:rPr>
              <a:t>Inondations dans la vallée du fleuve Sénégal (CSE, octobre 2024)</a:t>
            </a:r>
          </a:p>
        </p:txBody>
      </p:sp>
    </p:spTree>
    <p:extLst>
      <p:ext uri="{BB962C8B-B14F-4D97-AF65-F5344CB8AC3E}">
        <p14:creationId xmlns:p14="http://schemas.microsoft.com/office/powerpoint/2010/main" val="380550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2188814" y="-18202"/>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70786" y="32740"/>
            <a:ext cx="12132000" cy="720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7634EFC-56BE-D218-2C3A-09D82776BCCF}"/>
              </a:ext>
            </a:extLst>
          </p:cNvPr>
          <p:cNvSpPr txBox="1"/>
          <p:nvPr/>
        </p:nvSpPr>
        <p:spPr>
          <a:xfrm>
            <a:off x="15300" y="132841"/>
            <a:ext cx="3312000" cy="584775"/>
          </a:xfrm>
          <a:prstGeom prst="rect">
            <a:avLst/>
          </a:prstGeom>
          <a:noFill/>
        </p:spPr>
        <p:txBody>
          <a:bodyPr wrap="square" rtlCol="0">
            <a:spAutoFit/>
          </a:bodyPr>
          <a:lstStyle/>
          <a:p>
            <a:r>
              <a:rPr lang="fr-FR" sz="3200" b="1" i="0" u="none" strike="noStrike" dirty="0">
                <a:effectLst/>
                <a:latin typeface="DM sans" pitchFamily="2" charset="0"/>
              </a:rPr>
              <a:t>INTRODUCTION</a:t>
            </a:r>
            <a:endParaRPr lang="fr-FR" sz="3200" b="1" dirty="0">
              <a:latin typeface="DM sans" pitchFamily="2" charset="0"/>
            </a:endParaRPr>
          </a:p>
        </p:txBody>
      </p:sp>
      <p:pic>
        <p:nvPicPr>
          <p:cNvPr id="63" name="Image 6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00946" y="94996"/>
            <a:ext cx="648000" cy="612697"/>
          </a:xfrm>
          <a:prstGeom prst="rect">
            <a:avLst/>
          </a:prstGeom>
        </p:spPr>
      </p:pic>
      <p:sp>
        <p:nvSpPr>
          <p:cNvPr id="5" name="Rectangle 4"/>
          <p:cNvSpPr/>
          <p:nvPr/>
        </p:nvSpPr>
        <p:spPr>
          <a:xfrm>
            <a:off x="498301" y="2538252"/>
            <a:ext cx="5875018" cy="1446550"/>
          </a:xfrm>
          <a:prstGeom prst="rect">
            <a:avLst/>
          </a:prstGeom>
        </p:spPr>
        <p:txBody>
          <a:bodyPr wrap="square">
            <a:spAutoFit/>
          </a:bodyPr>
          <a:lstStyle/>
          <a:p>
            <a:pPr algn="just"/>
            <a:r>
              <a:rPr lang="fr-FR" sz="2200" dirty="0">
                <a:latin typeface="Open sans" panose="020B0606030504020204"/>
                <a:ea typeface="Calibri" panose="020F0502020204030204" pitchFamily="34" charset="0"/>
                <a:cs typeface="Times New Roman" panose="02020603050405020304" pitchFamily="18" charset="0"/>
              </a:rPr>
              <a:t>La dynamique de l’hydrosystème est affectée ces dernières décennies par la célérité des contrastes saisonniers, de pollution et de la pression sur les ressources en eau </a:t>
            </a:r>
            <a:endParaRPr lang="fr-FR" sz="2200" dirty="0">
              <a:latin typeface="Open sans" panose="020B0606030504020204"/>
            </a:endParaRPr>
          </a:p>
        </p:txBody>
      </p:sp>
      <p:sp>
        <p:nvSpPr>
          <p:cNvPr id="12" name="ZoneTexte 11"/>
          <p:cNvSpPr txBox="1"/>
          <p:nvPr/>
        </p:nvSpPr>
        <p:spPr>
          <a:xfrm>
            <a:off x="498301" y="4220395"/>
            <a:ext cx="5875018" cy="1107996"/>
          </a:xfrm>
          <a:prstGeom prst="rect">
            <a:avLst/>
          </a:prstGeom>
          <a:noFill/>
        </p:spPr>
        <p:txBody>
          <a:bodyPr wrap="square" rtlCol="0">
            <a:spAutoFit/>
          </a:bodyPr>
          <a:lstStyle/>
          <a:p>
            <a:pPr algn="just"/>
            <a:r>
              <a:rPr lang="fr-FR" sz="2200" dirty="0">
                <a:solidFill>
                  <a:schemeClr val="tx1">
                    <a:lumMod val="95000"/>
                    <a:lumOff val="5000"/>
                  </a:schemeClr>
                </a:solidFill>
                <a:latin typeface="Open sans"/>
              </a:rPr>
              <a:t>Ces changements environnementaux peuvent avoir des impacts potentiels sur l’hydrosystème et les écosystèmes d’eau douces de la région</a:t>
            </a:r>
          </a:p>
        </p:txBody>
      </p:sp>
      <p:grpSp>
        <p:nvGrpSpPr>
          <p:cNvPr id="48" name="Google Shape;5290;p54"/>
          <p:cNvGrpSpPr/>
          <p:nvPr/>
        </p:nvGrpSpPr>
        <p:grpSpPr>
          <a:xfrm>
            <a:off x="131070" y="5508566"/>
            <a:ext cx="255809" cy="276049"/>
            <a:chOff x="3189900" y="762150"/>
            <a:chExt cx="169875" cy="183300"/>
          </a:xfrm>
          <a:solidFill>
            <a:srgbClr val="AA7BC3"/>
          </a:solidFill>
        </p:grpSpPr>
        <p:grpSp>
          <p:nvGrpSpPr>
            <p:cNvPr id="49" name="Google Shape;5291;p54"/>
            <p:cNvGrpSpPr/>
            <p:nvPr/>
          </p:nvGrpSpPr>
          <p:grpSpPr>
            <a:xfrm>
              <a:off x="3192775" y="894450"/>
              <a:ext cx="164100" cy="51000"/>
              <a:chOff x="3192775" y="894450"/>
              <a:chExt cx="164100" cy="51000"/>
            </a:xfrm>
            <a:grpFill/>
          </p:grpSpPr>
          <p:sp>
            <p:nvSpPr>
              <p:cNvPr id="57" name="Google Shape;5292;p54"/>
              <p:cNvSpPr/>
              <p:nvPr/>
            </p:nvSpPr>
            <p:spPr>
              <a:xfrm>
                <a:off x="3192775" y="894450"/>
                <a:ext cx="164100" cy="51000"/>
              </a:xfrm>
              <a:custGeom>
                <a:avLst/>
                <a:gdLst/>
                <a:ahLst/>
                <a:cxnLst/>
                <a:rect l="l" t="t" r="r" b="b"/>
                <a:pathLst>
                  <a:path w="6564" h="2040" extrusionOk="0">
                    <a:moveTo>
                      <a:pt x="0" y="0"/>
                    </a:moveTo>
                    <a:lnTo>
                      <a:pt x="0" y="145"/>
                    </a:lnTo>
                    <a:cubicBezTo>
                      <a:pt x="8" y="289"/>
                      <a:pt x="94" y="419"/>
                      <a:pt x="231" y="483"/>
                    </a:cubicBezTo>
                    <a:lnTo>
                      <a:pt x="2575" y="1897"/>
                    </a:lnTo>
                    <a:cubicBezTo>
                      <a:pt x="2735" y="1992"/>
                      <a:pt x="2953" y="2039"/>
                      <a:pt x="3182" y="2039"/>
                    </a:cubicBezTo>
                    <a:cubicBezTo>
                      <a:pt x="3440" y="2039"/>
                      <a:pt x="3710" y="1979"/>
                      <a:pt x="3924" y="1861"/>
                    </a:cubicBezTo>
                    <a:lnTo>
                      <a:pt x="6225" y="570"/>
                    </a:lnTo>
                    <a:cubicBezTo>
                      <a:pt x="6434" y="455"/>
                      <a:pt x="6549" y="303"/>
                      <a:pt x="6564" y="159"/>
                    </a:cubicBezTo>
                    <a:lnTo>
                      <a:pt x="6564"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8" name="Google Shape;5293;p54"/>
              <p:cNvSpPr/>
              <p:nvPr/>
            </p:nvSpPr>
            <p:spPr>
              <a:xfrm>
                <a:off x="3259850" y="894450"/>
                <a:ext cx="25800" cy="50875"/>
              </a:xfrm>
              <a:custGeom>
                <a:avLst/>
                <a:gdLst/>
                <a:ahLst/>
                <a:cxnLst/>
                <a:rect l="l" t="t" r="r" b="b"/>
                <a:pathLst>
                  <a:path w="1032" h="2035" extrusionOk="0">
                    <a:moveTo>
                      <a:pt x="0" y="0"/>
                    </a:moveTo>
                    <a:lnTo>
                      <a:pt x="0" y="1948"/>
                    </a:lnTo>
                    <a:cubicBezTo>
                      <a:pt x="166" y="2005"/>
                      <a:pt x="341" y="2034"/>
                      <a:pt x="516" y="2034"/>
                    </a:cubicBezTo>
                    <a:cubicBezTo>
                      <a:pt x="691" y="2034"/>
                      <a:pt x="866" y="2005"/>
                      <a:pt x="1032" y="1948"/>
                    </a:cubicBezTo>
                    <a:lnTo>
                      <a:pt x="1032"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50" name="Google Shape;5294;p54"/>
            <p:cNvGrpSpPr/>
            <p:nvPr/>
          </p:nvGrpSpPr>
          <p:grpSpPr>
            <a:xfrm>
              <a:off x="3192775" y="862421"/>
              <a:ext cx="164100" cy="34915"/>
              <a:chOff x="3192775" y="867225"/>
              <a:chExt cx="164100" cy="25450"/>
            </a:xfrm>
            <a:grpFill/>
          </p:grpSpPr>
          <p:sp>
            <p:nvSpPr>
              <p:cNvPr id="55" name="Google Shape;5295;p54"/>
              <p:cNvSpPr/>
              <p:nvPr/>
            </p:nvSpPr>
            <p:spPr>
              <a:xfrm>
                <a:off x="3192775" y="867225"/>
                <a:ext cx="164100" cy="25450"/>
              </a:xfrm>
              <a:custGeom>
                <a:avLst/>
                <a:gdLst/>
                <a:ahLst/>
                <a:cxnLst/>
                <a:rect l="l" t="t" r="r" b="b"/>
                <a:pathLst>
                  <a:path w="6564" h="1018" extrusionOk="0">
                    <a:moveTo>
                      <a:pt x="0" y="0"/>
                    </a:moveTo>
                    <a:lnTo>
                      <a:pt x="0" y="1017"/>
                    </a:lnTo>
                    <a:lnTo>
                      <a:pt x="6564" y="1017"/>
                    </a:lnTo>
                    <a:lnTo>
                      <a:pt x="6564"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6" name="Google Shape;5296;p54"/>
              <p:cNvSpPr/>
              <p:nvPr/>
            </p:nvSpPr>
            <p:spPr>
              <a:xfrm>
                <a:off x="3259850" y="867225"/>
                <a:ext cx="25800" cy="25450"/>
              </a:xfrm>
              <a:custGeom>
                <a:avLst/>
                <a:gdLst/>
                <a:ahLst/>
                <a:cxnLst/>
                <a:rect l="l" t="t" r="r" b="b"/>
                <a:pathLst>
                  <a:path w="1032" h="1018" extrusionOk="0">
                    <a:moveTo>
                      <a:pt x="0" y="0"/>
                    </a:moveTo>
                    <a:lnTo>
                      <a:pt x="0" y="1017"/>
                    </a:lnTo>
                    <a:lnTo>
                      <a:pt x="1032" y="1017"/>
                    </a:lnTo>
                    <a:lnTo>
                      <a:pt x="1032"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51" name="Google Shape;5297;p54"/>
            <p:cNvGrpSpPr/>
            <p:nvPr/>
          </p:nvGrpSpPr>
          <p:grpSpPr>
            <a:xfrm>
              <a:off x="3189900" y="762150"/>
              <a:ext cx="169875" cy="102375"/>
              <a:chOff x="3189900" y="762150"/>
              <a:chExt cx="169875" cy="102375"/>
            </a:xfrm>
            <a:grpFill/>
          </p:grpSpPr>
          <p:sp>
            <p:nvSpPr>
              <p:cNvPr id="52" name="Google Shape;5298;p54"/>
              <p:cNvSpPr/>
              <p:nvPr/>
            </p:nvSpPr>
            <p:spPr>
              <a:xfrm>
                <a:off x="3192775" y="762150"/>
                <a:ext cx="164100" cy="102375"/>
              </a:xfrm>
              <a:custGeom>
                <a:avLst/>
                <a:gdLst/>
                <a:ahLst/>
                <a:cxnLst/>
                <a:rect l="l" t="t" r="r" b="b"/>
                <a:pathLst>
                  <a:path w="6564" h="4095" extrusionOk="0">
                    <a:moveTo>
                      <a:pt x="3326" y="0"/>
                    </a:moveTo>
                    <a:cubicBezTo>
                      <a:pt x="3067" y="0"/>
                      <a:pt x="2796" y="60"/>
                      <a:pt x="2583" y="179"/>
                    </a:cubicBezTo>
                    <a:lnTo>
                      <a:pt x="339" y="1434"/>
                    </a:lnTo>
                    <a:cubicBezTo>
                      <a:pt x="116" y="1556"/>
                      <a:pt x="0" y="1715"/>
                      <a:pt x="0" y="1866"/>
                    </a:cubicBezTo>
                    <a:lnTo>
                      <a:pt x="0" y="4095"/>
                    </a:lnTo>
                    <a:lnTo>
                      <a:pt x="6564" y="4095"/>
                    </a:lnTo>
                    <a:lnTo>
                      <a:pt x="6564" y="1924"/>
                    </a:lnTo>
                    <a:cubicBezTo>
                      <a:pt x="6557" y="1780"/>
                      <a:pt x="6470" y="1643"/>
                      <a:pt x="6333" y="1578"/>
                    </a:cubicBezTo>
                    <a:lnTo>
                      <a:pt x="3938" y="143"/>
                    </a:lnTo>
                    <a:cubicBezTo>
                      <a:pt x="3776" y="48"/>
                      <a:pt x="3555" y="0"/>
                      <a:pt x="332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3" name="Google Shape;5299;p54"/>
              <p:cNvSpPr/>
              <p:nvPr/>
            </p:nvSpPr>
            <p:spPr>
              <a:xfrm>
                <a:off x="3259850" y="788950"/>
                <a:ext cx="25800" cy="75575"/>
              </a:xfrm>
              <a:custGeom>
                <a:avLst/>
                <a:gdLst/>
                <a:ahLst/>
                <a:cxnLst/>
                <a:rect l="l" t="t" r="r" b="b"/>
                <a:pathLst>
                  <a:path w="1032" h="3023" extrusionOk="0">
                    <a:moveTo>
                      <a:pt x="0" y="1"/>
                    </a:moveTo>
                    <a:lnTo>
                      <a:pt x="0" y="3023"/>
                    </a:lnTo>
                    <a:lnTo>
                      <a:pt x="1032" y="3023"/>
                    </a:lnTo>
                    <a:lnTo>
                      <a:pt x="1032" y="15"/>
                    </a:lnTo>
                    <a:lnTo>
                      <a:pt x="0"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4" name="Google Shape;5300;p54"/>
              <p:cNvSpPr/>
              <p:nvPr/>
            </p:nvSpPr>
            <p:spPr>
              <a:xfrm>
                <a:off x="3189900" y="762175"/>
                <a:ext cx="169875" cy="94700"/>
              </a:xfrm>
              <a:custGeom>
                <a:avLst/>
                <a:gdLst/>
                <a:ahLst/>
                <a:cxnLst/>
                <a:rect l="l" t="t" r="r" b="b"/>
                <a:pathLst>
                  <a:path w="6795" h="3788" extrusionOk="0">
                    <a:moveTo>
                      <a:pt x="3434" y="1"/>
                    </a:moveTo>
                    <a:cubicBezTo>
                      <a:pt x="3177" y="1"/>
                      <a:pt x="2910" y="60"/>
                      <a:pt x="2698" y="178"/>
                    </a:cubicBezTo>
                    <a:lnTo>
                      <a:pt x="454" y="1433"/>
                    </a:lnTo>
                    <a:cubicBezTo>
                      <a:pt x="51" y="1656"/>
                      <a:pt x="0" y="2002"/>
                      <a:pt x="346" y="2212"/>
                    </a:cubicBezTo>
                    <a:lnTo>
                      <a:pt x="2741" y="3640"/>
                    </a:lnTo>
                    <a:cubicBezTo>
                      <a:pt x="2904" y="3738"/>
                      <a:pt x="3125" y="3787"/>
                      <a:pt x="3354" y="3787"/>
                    </a:cubicBezTo>
                    <a:cubicBezTo>
                      <a:pt x="3612" y="3787"/>
                      <a:pt x="3880" y="3726"/>
                      <a:pt x="4090" y="3604"/>
                    </a:cubicBezTo>
                    <a:lnTo>
                      <a:pt x="6340" y="2356"/>
                    </a:lnTo>
                    <a:cubicBezTo>
                      <a:pt x="6744" y="2132"/>
                      <a:pt x="6794" y="1779"/>
                      <a:pt x="6448" y="1577"/>
                    </a:cubicBezTo>
                    <a:lnTo>
                      <a:pt x="4053" y="149"/>
                    </a:lnTo>
                    <a:cubicBezTo>
                      <a:pt x="3889" y="49"/>
                      <a:pt x="3666" y="1"/>
                      <a:pt x="343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grpSp>
        <p:nvGrpSpPr>
          <p:cNvPr id="59" name="Google Shape;5290;p54"/>
          <p:cNvGrpSpPr/>
          <p:nvPr/>
        </p:nvGrpSpPr>
        <p:grpSpPr>
          <a:xfrm>
            <a:off x="137249" y="4331192"/>
            <a:ext cx="255809" cy="276049"/>
            <a:chOff x="3189900" y="762150"/>
            <a:chExt cx="169875" cy="183300"/>
          </a:xfrm>
          <a:solidFill>
            <a:srgbClr val="AA7BC3"/>
          </a:solidFill>
        </p:grpSpPr>
        <p:grpSp>
          <p:nvGrpSpPr>
            <p:cNvPr id="60" name="Google Shape;5291;p54"/>
            <p:cNvGrpSpPr/>
            <p:nvPr/>
          </p:nvGrpSpPr>
          <p:grpSpPr>
            <a:xfrm>
              <a:off x="3192775" y="894450"/>
              <a:ext cx="164100" cy="51000"/>
              <a:chOff x="3192775" y="894450"/>
              <a:chExt cx="164100" cy="51000"/>
            </a:xfrm>
            <a:grpFill/>
          </p:grpSpPr>
          <p:sp>
            <p:nvSpPr>
              <p:cNvPr id="70" name="Google Shape;5292;p54"/>
              <p:cNvSpPr/>
              <p:nvPr/>
            </p:nvSpPr>
            <p:spPr>
              <a:xfrm>
                <a:off x="3192775" y="894450"/>
                <a:ext cx="164100" cy="51000"/>
              </a:xfrm>
              <a:custGeom>
                <a:avLst/>
                <a:gdLst/>
                <a:ahLst/>
                <a:cxnLst/>
                <a:rect l="l" t="t" r="r" b="b"/>
                <a:pathLst>
                  <a:path w="6564" h="2040" extrusionOk="0">
                    <a:moveTo>
                      <a:pt x="0" y="0"/>
                    </a:moveTo>
                    <a:lnTo>
                      <a:pt x="0" y="145"/>
                    </a:lnTo>
                    <a:cubicBezTo>
                      <a:pt x="8" y="289"/>
                      <a:pt x="94" y="419"/>
                      <a:pt x="231" y="483"/>
                    </a:cubicBezTo>
                    <a:lnTo>
                      <a:pt x="2575" y="1897"/>
                    </a:lnTo>
                    <a:cubicBezTo>
                      <a:pt x="2735" y="1992"/>
                      <a:pt x="2953" y="2039"/>
                      <a:pt x="3182" y="2039"/>
                    </a:cubicBezTo>
                    <a:cubicBezTo>
                      <a:pt x="3440" y="2039"/>
                      <a:pt x="3710" y="1979"/>
                      <a:pt x="3924" y="1861"/>
                    </a:cubicBezTo>
                    <a:lnTo>
                      <a:pt x="6225" y="570"/>
                    </a:lnTo>
                    <a:cubicBezTo>
                      <a:pt x="6434" y="455"/>
                      <a:pt x="6549" y="303"/>
                      <a:pt x="6564" y="159"/>
                    </a:cubicBezTo>
                    <a:lnTo>
                      <a:pt x="6564"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1" name="Google Shape;5293;p54"/>
              <p:cNvSpPr/>
              <p:nvPr/>
            </p:nvSpPr>
            <p:spPr>
              <a:xfrm>
                <a:off x="3259850" y="894450"/>
                <a:ext cx="25800" cy="50875"/>
              </a:xfrm>
              <a:custGeom>
                <a:avLst/>
                <a:gdLst/>
                <a:ahLst/>
                <a:cxnLst/>
                <a:rect l="l" t="t" r="r" b="b"/>
                <a:pathLst>
                  <a:path w="1032" h="2035" extrusionOk="0">
                    <a:moveTo>
                      <a:pt x="0" y="0"/>
                    </a:moveTo>
                    <a:lnTo>
                      <a:pt x="0" y="1948"/>
                    </a:lnTo>
                    <a:cubicBezTo>
                      <a:pt x="166" y="2005"/>
                      <a:pt x="341" y="2034"/>
                      <a:pt x="516" y="2034"/>
                    </a:cubicBezTo>
                    <a:cubicBezTo>
                      <a:pt x="691" y="2034"/>
                      <a:pt x="866" y="2005"/>
                      <a:pt x="1032" y="1948"/>
                    </a:cubicBezTo>
                    <a:lnTo>
                      <a:pt x="1032"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61" name="Google Shape;5294;p54"/>
            <p:cNvGrpSpPr/>
            <p:nvPr/>
          </p:nvGrpSpPr>
          <p:grpSpPr>
            <a:xfrm>
              <a:off x="3192775" y="862421"/>
              <a:ext cx="164100" cy="34915"/>
              <a:chOff x="3192775" y="867225"/>
              <a:chExt cx="164100" cy="25450"/>
            </a:xfrm>
            <a:grpFill/>
          </p:grpSpPr>
          <p:sp>
            <p:nvSpPr>
              <p:cNvPr id="68" name="Google Shape;5295;p54"/>
              <p:cNvSpPr/>
              <p:nvPr/>
            </p:nvSpPr>
            <p:spPr>
              <a:xfrm>
                <a:off x="3192775" y="867225"/>
                <a:ext cx="164100" cy="25450"/>
              </a:xfrm>
              <a:custGeom>
                <a:avLst/>
                <a:gdLst/>
                <a:ahLst/>
                <a:cxnLst/>
                <a:rect l="l" t="t" r="r" b="b"/>
                <a:pathLst>
                  <a:path w="6564" h="1018" extrusionOk="0">
                    <a:moveTo>
                      <a:pt x="0" y="0"/>
                    </a:moveTo>
                    <a:lnTo>
                      <a:pt x="0" y="1017"/>
                    </a:lnTo>
                    <a:lnTo>
                      <a:pt x="6564" y="1017"/>
                    </a:lnTo>
                    <a:lnTo>
                      <a:pt x="6564"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9" name="Google Shape;5296;p54"/>
              <p:cNvSpPr/>
              <p:nvPr/>
            </p:nvSpPr>
            <p:spPr>
              <a:xfrm>
                <a:off x="3259850" y="867225"/>
                <a:ext cx="25800" cy="25450"/>
              </a:xfrm>
              <a:custGeom>
                <a:avLst/>
                <a:gdLst/>
                <a:ahLst/>
                <a:cxnLst/>
                <a:rect l="l" t="t" r="r" b="b"/>
                <a:pathLst>
                  <a:path w="1032" h="1018" extrusionOk="0">
                    <a:moveTo>
                      <a:pt x="0" y="0"/>
                    </a:moveTo>
                    <a:lnTo>
                      <a:pt x="0" y="1017"/>
                    </a:lnTo>
                    <a:lnTo>
                      <a:pt x="1032" y="1017"/>
                    </a:lnTo>
                    <a:lnTo>
                      <a:pt x="1032"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64" name="Google Shape;5297;p54"/>
            <p:cNvGrpSpPr/>
            <p:nvPr/>
          </p:nvGrpSpPr>
          <p:grpSpPr>
            <a:xfrm>
              <a:off x="3189900" y="762150"/>
              <a:ext cx="169875" cy="102375"/>
              <a:chOff x="3189900" y="762150"/>
              <a:chExt cx="169875" cy="102375"/>
            </a:xfrm>
            <a:grpFill/>
          </p:grpSpPr>
          <p:sp>
            <p:nvSpPr>
              <p:cNvPr id="65" name="Google Shape;5298;p54"/>
              <p:cNvSpPr/>
              <p:nvPr/>
            </p:nvSpPr>
            <p:spPr>
              <a:xfrm>
                <a:off x="3192775" y="762150"/>
                <a:ext cx="164100" cy="102375"/>
              </a:xfrm>
              <a:custGeom>
                <a:avLst/>
                <a:gdLst/>
                <a:ahLst/>
                <a:cxnLst/>
                <a:rect l="l" t="t" r="r" b="b"/>
                <a:pathLst>
                  <a:path w="6564" h="4095" extrusionOk="0">
                    <a:moveTo>
                      <a:pt x="3326" y="0"/>
                    </a:moveTo>
                    <a:cubicBezTo>
                      <a:pt x="3067" y="0"/>
                      <a:pt x="2796" y="60"/>
                      <a:pt x="2583" y="179"/>
                    </a:cubicBezTo>
                    <a:lnTo>
                      <a:pt x="339" y="1434"/>
                    </a:lnTo>
                    <a:cubicBezTo>
                      <a:pt x="116" y="1556"/>
                      <a:pt x="0" y="1715"/>
                      <a:pt x="0" y="1866"/>
                    </a:cubicBezTo>
                    <a:lnTo>
                      <a:pt x="0" y="4095"/>
                    </a:lnTo>
                    <a:lnTo>
                      <a:pt x="6564" y="4095"/>
                    </a:lnTo>
                    <a:lnTo>
                      <a:pt x="6564" y="1924"/>
                    </a:lnTo>
                    <a:cubicBezTo>
                      <a:pt x="6557" y="1780"/>
                      <a:pt x="6470" y="1643"/>
                      <a:pt x="6333" y="1578"/>
                    </a:cubicBezTo>
                    <a:lnTo>
                      <a:pt x="3938" y="143"/>
                    </a:lnTo>
                    <a:cubicBezTo>
                      <a:pt x="3776" y="48"/>
                      <a:pt x="3555" y="0"/>
                      <a:pt x="332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6" name="Google Shape;5299;p54"/>
              <p:cNvSpPr/>
              <p:nvPr/>
            </p:nvSpPr>
            <p:spPr>
              <a:xfrm>
                <a:off x="3259850" y="788950"/>
                <a:ext cx="25800" cy="75575"/>
              </a:xfrm>
              <a:custGeom>
                <a:avLst/>
                <a:gdLst/>
                <a:ahLst/>
                <a:cxnLst/>
                <a:rect l="l" t="t" r="r" b="b"/>
                <a:pathLst>
                  <a:path w="1032" h="3023" extrusionOk="0">
                    <a:moveTo>
                      <a:pt x="0" y="1"/>
                    </a:moveTo>
                    <a:lnTo>
                      <a:pt x="0" y="3023"/>
                    </a:lnTo>
                    <a:lnTo>
                      <a:pt x="1032" y="3023"/>
                    </a:lnTo>
                    <a:lnTo>
                      <a:pt x="1032" y="15"/>
                    </a:lnTo>
                    <a:lnTo>
                      <a:pt x="0"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7" name="Google Shape;5300;p54"/>
              <p:cNvSpPr/>
              <p:nvPr/>
            </p:nvSpPr>
            <p:spPr>
              <a:xfrm>
                <a:off x="3189900" y="762175"/>
                <a:ext cx="169875" cy="94700"/>
              </a:xfrm>
              <a:custGeom>
                <a:avLst/>
                <a:gdLst/>
                <a:ahLst/>
                <a:cxnLst/>
                <a:rect l="l" t="t" r="r" b="b"/>
                <a:pathLst>
                  <a:path w="6795" h="3788" extrusionOk="0">
                    <a:moveTo>
                      <a:pt x="3434" y="1"/>
                    </a:moveTo>
                    <a:cubicBezTo>
                      <a:pt x="3177" y="1"/>
                      <a:pt x="2910" y="60"/>
                      <a:pt x="2698" y="178"/>
                    </a:cubicBezTo>
                    <a:lnTo>
                      <a:pt x="454" y="1433"/>
                    </a:lnTo>
                    <a:cubicBezTo>
                      <a:pt x="51" y="1656"/>
                      <a:pt x="0" y="2002"/>
                      <a:pt x="346" y="2212"/>
                    </a:cubicBezTo>
                    <a:lnTo>
                      <a:pt x="2741" y="3640"/>
                    </a:lnTo>
                    <a:cubicBezTo>
                      <a:pt x="2904" y="3738"/>
                      <a:pt x="3125" y="3787"/>
                      <a:pt x="3354" y="3787"/>
                    </a:cubicBezTo>
                    <a:cubicBezTo>
                      <a:pt x="3612" y="3787"/>
                      <a:pt x="3880" y="3726"/>
                      <a:pt x="4090" y="3604"/>
                    </a:cubicBezTo>
                    <a:lnTo>
                      <a:pt x="6340" y="2356"/>
                    </a:lnTo>
                    <a:cubicBezTo>
                      <a:pt x="6744" y="2132"/>
                      <a:pt x="6794" y="1779"/>
                      <a:pt x="6448" y="1577"/>
                    </a:cubicBezTo>
                    <a:lnTo>
                      <a:pt x="4053" y="149"/>
                    </a:lnTo>
                    <a:cubicBezTo>
                      <a:pt x="3889" y="49"/>
                      <a:pt x="3666" y="1"/>
                      <a:pt x="343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grpSp>
        <p:nvGrpSpPr>
          <p:cNvPr id="72" name="Google Shape;5290;p54"/>
          <p:cNvGrpSpPr/>
          <p:nvPr/>
        </p:nvGrpSpPr>
        <p:grpSpPr>
          <a:xfrm>
            <a:off x="138423" y="2685757"/>
            <a:ext cx="255809" cy="276049"/>
            <a:chOff x="3189900" y="762150"/>
            <a:chExt cx="169875" cy="183300"/>
          </a:xfrm>
          <a:solidFill>
            <a:srgbClr val="AA7BC3"/>
          </a:solidFill>
        </p:grpSpPr>
        <p:grpSp>
          <p:nvGrpSpPr>
            <p:cNvPr id="73" name="Google Shape;5291;p54"/>
            <p:cNvGrpSpPr/>
            <p:nvPr/>
          </p:nvGrpSpPr>
          <p:grpSpPr>
            <a:xfrm>
              <a:off x="3192775" y="894450"/>
              <a:ext cx="164100" cy="51000"/>
              <a:chOff x="3192775" y="894450"/>
              <a:chExt cx="164100" cy="51000"/>
            </a:xfrm>
            <a:grpFill/>
          </p:grpSpPr>
          <p:sp>
            <p:nvSpPr>
              <p:cNvPr id="81" name="Google Shape;5292;p54"/>
              <p:cNvSpPr/>
              <p:nvPr/>
            </p:nvSpPr>
            <p:spPr>
              <a:xfrm>
                <a:off x="3192775" y="894450"/>
                <a:ext cx="164100" cy="51000"/>
              </a:xfrm>
              <a:custGeom>
                <a:avLst/>
                <a:gdLst/>
                <a:ahLst/>
                <a:cxnLst/>
                <a:rect l="l" t="t" r="r" b="b"/>
                <a:pathLst>
                  <a:path w="6564" h="2040" extrusionOk="0">
                    <a:moveTo>
                      <a:pt x="0" y="0"/>
                    </a:moveTo>
                    <a:lnTo>
                      <a:pt x="0" y="145"/>
                    </a:lnTo>
                    <a:cubicBezTo>
                      <a:pt x="8" y="289"/>
                      <a:pt x="94" y="419"/>
                      <a:pt x="231" y="483"/>
                    </a:cubicBezTo>
                    <a:lnTo>
                      <a:pt x="2575" y="1897"/>
                    </a:lnTo>
                    <a:cubicBezTo>
                      <a:pt x="2735" y="1992"/>
                      <a:pt x="2953" y="2039"/>
                      <a:pt x="3182" y="2039"/>
                    </a:cubicBezTo>
                    <a:cubicBezTo>
                      <a:pt x="3440" y="2039"/>
                      <a:pt x="3710" y="1979"/>
                      <a:pt x="3924" y="1861"/>
                    </a:cubicBezTo>
                    <a:lnTo>
                      <a:pt x="6225" y="570"/>
                    </a:lnTo>
                    <a:cubicBezTo>
                      <a:pt x="6434" y="455"/>
                      <a:pt x="6549" y="303"/>
                      <a:pt x="6564" y="159"/>
                    </a:cubicBezTo>
                    <a:lnTo>
                      <a:pt x="6564"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2" name="Google Shape;5293;p54"/>
              <p:cNvSpPr/>
              <p:nvPr/>
            </p:nvSpPr>
            <p:spPr>
              <a:xfrm>
                <a:off x="3259850" y="894450"/>
                <a:ext cx="25800" cy="50875"/>
              </a:xfrm>
              <a:custGeom>
                <a:avLst/>
                <a:gdLst/>
                <a:ahLst/>
                <a:cxnLst/>
                <a:rect l="l" t="t" r="r" b="b"/>
                <a:pathLst>
                  <a:path w="1032" h="2035" extrusionOk="0">
                    <a:moveTo>
                      <a:pt x="0" y="0"/>
                    </a:moveTo>
                    <a:lnTo>
                      <a:pt x="0" y="1948"/>
                    </a:lnTo>
                    <a:cubicBezTo>
                      <a:pt x="166" y="2005"/>
                      <a:pt x="341" y="2034"/>
                      <a:pt x="516" y="2034"/>
                    </a:cubicBezTo>
                    <a:cubicBezTo>
                      <a:pt x="691" y="2034"/>
                      <a:pt x="866" y="2005"/>
                      <a:pt x="1032" y="1948"/>
                    </a:cubicBezTo>
                    <a:lnTo>
                      <a:pt x="1032"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74" name="Google Shape;5294;p54"/>
            <p:cNvGrpSpPr/>
            <p:nvPr/>
          </p:nvGrpSpPr>
          <p:grpSpPr>
            <a:xfrm>
              <a:off x="3192775" y="862421"/>
              <a:ext cx="164100" cy="34915"/>
              <a:chOff x="3192775" y="867225"/>
              <a:chExt cx="164100" cy="25450"/>
            </a:xfrm>
            <a:grpFill/>
          </p:grpSpPr>
          <p:sp>
            <p:nvSpPr>
              <p:cNvPr id="79" name="Google Shape;5295;p54"/>
              <p:cNvSpPr/>
              <p:nvPr/>
            </p:nvSpPr>
            <p:spPr>
              <a:xfrm>
                <a:off x="3192775" y="867225"/>
                <a:ext cx="164100" cy="25450"/>
              </a:xfrm>
              <a:custGeom>
                <a:avLst/>
                <a:gdLst/>
                <a:ahLst/>
                <a:cxnLst/>
                <a:rect l="l" t="t" r="r" b="b"/>
                <a:pathLst>
                  <a:path w="6564" h="1018" extrusionOk="0">
                    <a:moveTo>
                      <a:pt x="0" y="0"/>
                    </a:moveTo>
                    <a:lnTo>
                      <a:pt x="0" y="1017"/>
                    </a:lnTo>
                    <a:lnTo>
                      <a:pt x="6564" y="1017"/>
                    </a:lnTo>
                    <a:lnTo>
                      <a:pt x="6564"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0" name="Google Shape;5296;p54"/>
              <p:cNvSpPr/>
              <p:nvPr/>
            </p:nvSpPr>
            <p:spPr>
              <a:xfrm>
                <a:off x="3259850" y="867225"/>
                <a:ext cx="25800" cy="25450"/>
              </a:xfrm>
              <a:custGeom>
                <a:avLst/>
                <a:gdLst/>
                <a:ahLst/>
                <a:cxnLst/>
                <a:rect l="l" t="t" r="r" b="b"/>
                <a:pathLst>
                  <a:path w="1032" h="1018" extrusionOk="0">
                    <a:moveTo>
                      <a:pt x="0" y="0"/>
                    </a:moveTo>
                    <a:lnTo>
                      <a:pt x="0" y="1017"/>
                    </a:lnTo>
                    <a:lnTo>
                      <a:pt x="1032" y="1017"/>
                    </a:lnTo>
                    <a:lnTo>
                      <a:pt x="1032"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75" name="Google Shape;5297;p54"/>
            <p:cNvGrpSpPr/>
            <p:nvPr/>
          </p:nvGrpSpPr>
          <p:grpSpPr>
            <a:xfrm>
              <a:off x="3189900" y="762150"/>
              <a:ext cx="169875" cy="102375"/>
              <a:chOff x="3189900" y="762150"/>
              <a:chExt cx="169875" cy="102375"/>
            </a:xfrm>
            <a:grpFill/>
          </p:grpSpPr>
          <p:sp>
            <p:nvSpPr>
              <p:cNvPr id="76" name="Google Shape;5298;p54"/>
              <p:cNvSpPr/>
              <p:nvPr/>
            </p:nvSpPr>
            <p:spPr>
              <a:xfrm>
                <a:off x="3192775" y="762150"/>
                <a:ext cx="164100" cy="102375"/>
              </a:xfrm>
              <a:custGeom>
                <a:avLst/>
                <a:gdLst/>
                <a:ahLst/>
                <a:cxnLst/>
                <a:rect l="l" t="t" r="r" b="b"/>
                <a:pathLst>
                  <a:path w="6564" h="4095" extrusionOk="0">
                    <a:moveTo>
                      <a:pt x="3326" y="0"/>
                    </a:moveTo>
                    <a:cubicBezTo>
                      <a:pt x="3067" y="0"/>
                      <a:pt x="2796" y="60"/>
                      <a:pt x="2583" y="179"/>
                    </a:cubicBezTo>
                    <a:lnTo>
                      <a:pt x="339" y="1434"/>
                    </a:lnTo>
                    <a:cubicBezTo>
                      <a:pt x="116" y="1556"/>
                      <a:pt x="0" y="1715"/>
                      <a:pt x="0" y="1866"/>
                    </a:cubicBezTo>
                    <a:lnTo>
                      <a:pt x="0" y="4095"/>
                    </a:lnTo>
                    <a:lnTo>
                      <a:pt x="6564" y="4095"/>
                    </a:lnTo>
                    <a:lnTo>
                      <a:pt x="6564" y="1924"/>
                    </a:lnTo>
                    <a:cubicBezTo>
                      <a:pt x="6557" y="1780"/>
                      <a:pt x="6470" y="1643"/>
                      <a:pt x="6333" y="1578"/>
                    </a:cubicBezTo>
                    <a:lnTo>
                      <a:pt x="3938" y="143"/>
                    </a:lnTo>
                    <a:cubicBezTo>
                      <a:pt x="3776" y="48"/>
                      <a:pt x="3555" y="0"/>
                      <a:pt x="332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7" name="Google Shape;5299;p54"/>
              <p:cNvSpPr/>
              <p:nvPr/>
            </p:nvSpPr>
            <p:spPr>
              <a:xfrm>
                <a:off x="3259850" y="788950"/>
                <a:ext cx="25800" cy="75575"/>
              </a:xfrm>
              <a:custGeom>
                <a:avLst/>
                <a:gdLst/>
                <a:ahLst/>
                <a:cxnLst/>
                <a:rect l="l" t="t" r="r" b="b"/>
                <a:pathLst>
                  <a:path w="1032" h="3023" extrusionOk="0">
                    <a:moveTo>
                      <a:pt x="0" y="1"/>
                    </a:moveTo>
                    <a:lnTo>
                      <a:pt x="0" y="3023"/>
                    </a:lnTo>
                    <a:lnTo>
                      <a:pt x="1032" y="3023"/>
                    </a:lnTo>
                    <a:lnTo>
                      <a:pt x="1032" y="15"/>
                    </a:lnTo>
                    <a:lnTo>
                      <a:pt x="0"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8" name="Google Shape;5300;p54"/>
              <p:cNvSpPr/>
              <p:nvPr/>
            </p:nvSpPr>
            <p:spPr>
              <a:xfrm>
                <a:off x="3189900" y="762175"/>
                <a:ext cx="169875" cy="94700"/>
              </a:xfrm>
              <a:custGeom>
                <a:avLst/>
                <a:gdLst/>
                <a:ahLst/>
                <a:cxnLst/>
                <a:rect l="l" t="t" r="r" b="b"/>
                <a:pathLst>
                  <a:path w="6795" h="3788" extrusionOk="0">
                    <a:moveTo>
                      <a:pt x="3434" y="1"/>
                    </a:moveTo>
                    <a:cubicBezTo>
                      <a:pt x="3177" y="1"/>
                      <a:pt x="2910" y="60"/>
                      <a:pt x="2698" y="178"/>
                    </a:cubicBezTo>
                    <a:lnTo>
                      <a:pt x="454" y="1433"/>
                    </a:lnTo>
                    <a:cubicBezTo>
                      <a:pt x="51" y="1656"/>
                      <a:pt x="0" y="2002"/>
                      <a:pt x="346" y="2212"/>
                    </a:cubicBezTo>
                    <a:lnTo>
                      <a:pt x="2741" y="3640"/>
                    </a:lnTo>
                    <a:cubicBezTo>
                      <a:pt x="2904" y="3738"/>
                      <a:pt x="3125" y="3787"/>
                      <a:pt x="3354" y="3787"/>
                    </a:cubicBezTo>
                    <a:cubicBezTo>
                      <a:pt x="3612" y="3787"/>
                      <a:pt x="3880" y="3726"/>
                      <a:pt x="4090" y="3604"/>
                    </a:cubicBezTo>
                    <a:lnTo>
                      <a:pt x="6340" y="2356"/>
                    </a:lnTo>
                    <a:cubicBezTo>
                      <a:pt x="6744" y="2132"/>
                      <a:pt x="6794" y="1779"/>
                      <a:pt x="6448" y="1577"/>
                    </a:cubicBezTo>
                    <a:lnTo>
                      <a:pt x="4053" y="149"/>
                    </a:lnTo>
                    <a:cubicBezTo>
                      <a:pt x="3889" y="49"/>
                      <a:pt x="3666" y="1"/>
                      <a:pt x="343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9010" y="2791807"/>
            <a:ext cx="5499011" cy="3888000"/>
          </a:xfrm>
          <a:prstGeom prst="rect">
            <a:avLst/>
          </a:prstGeom>
          <a:ln>
            <a:solidFill>
              <a:schemeClr val="tx1">
                <a:lumMod val="95000"/>
                <a:lumOff val="5000"/>
              </a:schemeClr>
            </a:solidFill>
          </a:ln>
        </p:spPr>
      </p:pic>
      <p:grpSp>
        <p:nvGrpSpPr>
          <p:cNvPr id="83" name="Group 6"/>
          <p:cNvGrpSpPr>
            <a:grpSpLocks/>
          </p:cNvGrpSpPr>
          <p:nvPr/>
        </p:nvGrpSpPr>
        <p:grpSpPr>
          <a:xfrm>
            <a:off x="12115" y="834967"/>
            <a:ext cx="12192000" cy="72000"/>
            <a:chOff x="0" y="0"/>
            <a:chExt cx="5768644" cy="81915"/>
          </a:xfrm>
        </p:grpSpPr>
        <p:sp>
          <p:nvSpPr>
            <p:cNvPr id="84"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85"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86"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pic>
        <p:nvPicPr>
          <p:cNvPr id="87" name="Image 86">
            <a:extLst>
              <a:ext uri="{FF2B5EF4-FFF2-40B4-BE49-F238E27FC236}">
                <a16:creationId xmlns:a16="http://schemas.microsoft.com/office/drawing/2014/main" id="{DCCAE510-59D9-7FA3-4574-05F54AB09523}"/>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9762983" y="61239"/>
            <a:ext cx="2295230" cy="748074"/>
          </a:xfrm>
          <a:prstGeom prst="rect">
            <a:avLst/>
          </a:prstGeom>
        </p:spPr>
      </p:pic>
      <p:pic>
        <p:nvPicPr>
          <p:cNvPr id="88" name="Image 87"/>
          <p:cNvPicPr/>
          <p:nvPr/>
        </p:nvPicPr>
        <p:blipFill>
          <a:blip r:embed="rId6">
            <a:extLst>
              <a:ext uri="{28A0092B-C50C-407E-A947-70E740481C1C}">
                <a14:useLocalDpi xmlns:a14="http://schemas.microsoft.com/office/drawing/2010/main" val="0"/>
              </a:ext>
            </a:extLst>
          </a:blip>
          <a:srcRect/>
          <a:stretch>
            <a:fillRect/>
          </a:stretch>
        </p:blipFill>
        <p:spPr bwMode="auto">
          <a:xfrm>
            <a:off x="7804187" y="111331"/>
            <a:ext cx="756000" cy="612000"/>
          </a:xfrm>
          <a:prstGeom prst="rect">
            <a:avLst/>
          </a:prstGeom>
          <a:solidFill>
            <a:schemeClr val="bg1"/>
          </a:solidFill>
        </p:spPr>
      </p:pic>
      <p:sp>
        <p:nvSpPr>
          <p:cNvPr id="89" name="Rectangle 88"/>
          <p:cNvSpPr/>
          <p:nvPr/>
        </p:nvSpPr>
        <p:spPr>
          <a:xfrm>
            <a:off x="437276" y="1194663"/>
            <a:ext cx="11544512" cy="1107996"/>
          </a:xfrm>
          <a:prstGeom prst="rect">
            <a:avLst/>
          </a:prstGeom>
        </p:spPr>
        <p:txBody>
          <a:bodyPr wrap="square">
            <a:spAutoFit/>
          </a:bodyPr>
          <a:lstStyle/>
          <a:p>
            <a:pPr algn="just"/>
            <a:r>
              <a:rPr lang="fr-FR" sz="2200" dirty="0">
                <a:latin typeface="Open sans" panose="020B0606030504020204"/>
                <a:ea typeface="Calibri" panose="020F0502020204030204" pitchFamily="34" charset="0"/>
                <a:cs typeface="Times New Roman" panose="02020603050405020304" pitchFamily="18" charset="0"/>
              </a:rPr>
              <a:t>Le bassin du fleuve Sénégal est à l’image des cours d’eau sahéliens marqués par l’augmentation des températures, la diminution des précipitations et la recrudescence des événements extrêmes (sécheresses, inondations), </a:t>
            </a:r>
            <a:r>
              <a:rPr lang="fr-FR" sz="2200" dirty="0">
                <a:latin typeface="Open sans" panose="020B0606030504020204"/>
              </a:rPr>
              <a:t>mais les variations pluviométriques restent les plus manifestes (Diakité, 2014; Cissé et al., 2014)</a:t>
            </a:r>
          </a:p>
        </p:txBody>
      </p:sp>
      <p:grpSp>
        <p:nvGrpSpPr>
          <p:cNvPr id="90" name="Google Shape;5290;p54"/>
          <p:cNvGrpSpPr/>
          <p:nvPr/>
        </p:nvGrpSpPr>
        <p:grpSpPr>
          <a:xfrm>
            <a:off x="131070" y="1297937"/>
            <a:ext cx="255809" cy="276049"/>
            <a:chOff x="3189900" y="762150"/>
            <a:chExt cx="169875" cy="183300"/>
          </a:xfrm>
          <a:solidFill>
            <a:srgbClr val="AA7BC3"/>
          </a:solidFill>
        </p:grpSpPr>
        <p:grpSp>
          <p:nvGrpSpPr>
            <p:cNvPr id="91" name="Google Shape;5291;p54"/>
            <p:cNvGrpSpPr/>
            <p:nvPr/>
          </p:nvGrpSpPr>
          <p:grpSpPr>
            <a:xfrm>
              <a:off x="3192775" y="894450"/>
              <a:ext cx="164100" cy="51000"/>
              <a:chOff x="3192775" y="894450"/>
              <a:chExt cx="164100" cy="51000"/>
            </a:xfrm>
            <a:grpFill/>
          </p:grpSpPr>
          <p:sp>
            <p:nvSpPr>
              <p:cNvPr id="99" name="Google Shape;5292;p54"/>
              <p:cNvSpPr/>
              <p:nvPr/>
            </p:nvSpPr>
            <p:spPr>
              <a:xfrm>
                <a:off x="3192775" y="894450"/>
                <a:ext cx="164100" cy="51000"/>
              </a:xfrm>
              <a:custGeom>
                <a:avLst/>
                <a:gdLst/>
                <a:ahLst/>
                <a:cxnLst/>
                <a:rect l="l" t="t" r="r" b="b"/>
                <a:pathLst>
                  <a:path w="6564" h="2040" extrusionOk="0">
                    <a:moveTo>
                      <a:pt x="0" y="0"/>
                    </a:moveTo>
                    <a:lnTo>
                      <a:pt x="0" y="145"/>
                    </a:lnTo>
                    <a:cubicBezTo>
                      <a:pt x="8" y="289"/>
                      <a:pt x="94" y="419"/>
                      <a:pt x="231" y="483"/>
                    </a:cubicBezTo>
                    <a:lnTo>
                      <a:pt x="2575" y="1897"/>
                    </a:lnTo>
                    <a:cubicBezTo>
                      <a:pt x="2735" y="1992"/>
                      <a:pt x="2953" y="2039"/>
                      <a:pt x="3182" y="2039"/>
                    </a:cubicBezTo>
                    <a:cubicBezTo>
                      <a:pt x="3440" y="2039"/>
                      <a:pt x="3710" y="1979"/>
                      <a:pt x="3924" y="1861"/>
                    </a:cubicBezTo>
                    <a:lnTo>
                      <a:pt x="6225" y="570"/>
                    </a:lnTo>
                    <a:cubicBezTo>
                      <a:pt x="6434" y="455"/>
                      <a:pt x="6549" y="303"/>
                      <a:pt x="6564" y="159"/>
                    </a:cubicBezTo>
                    <a:lnTo>
                      <a:pt x="6564"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0" name="Google Shape;5293;p54"/>
              <p:cNvSpPr/>
              <p:nvPr/>
            </p:nvSpPr>
            <p:spPr>
              <a:xfrm>
                <a:off x="3259850" y="894450"/>
                <a:ext cx="25800" cy="50875"/>
              </a:xfrm>
              <a:custGeom>
                <a:avLst/>
                <a:gdLst/>
                <a:ahLst/>
                <a:cxnLst/>
                <a:rect l="l" t="t" r="r" b="b"/>
                <a:pathLst>
                  <a:path w="1032" h="2035" extrusionOk="0">
                    <a:moveTo>
                      <a:pt x="0" y="0"/>
                    </a:moveTo>
                    <a:lnTo>
                      <a:pt x="0" y="1948"/>
                    </a:lnTo>
                    <a:cubicBezTo>
                      <a:pt x="166" y="2005"/>
                      <a:pt x="341" y="2034"/>
                      <a:pt x="516" y="2034"/>
                    </a:cubicBezTo>
                    <a:cubicBezTo>
                      <a:pt x="691" y="2034"/>
                      <a:pt x="866" y="2005"/>
                      <a:pt x="1032" y="1948"/>
                    </a:cubicBezTo>
                    <a:lnTo>
                      <a:pt x="1032"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92" name="Google Shape;5294;p54"/>
            <p:cNvGrpSpPr/>
            <p:nvPr/>
          </p:nvGrpSpPr>
          <p:grpSpPr>
            <a:xfrm>
              <a:off x="3192775" y="862421"/>
              <a:ext cx="164100" cy="34915"/>
              <a:chOff x="3192775" y="867225"/>
              <a:chExt cx="164100" cy="25450"/>
            </a:xfrm>
            <a:grpFill/>
          </p:grpSpPr>
          <p:sp>
            <p:nvSpPr>
              <p:cNvPr id="97" name="Google Shape;5295;p54"/>
              <p:cNvSpPr/>
              <p:nvPr/>
            </p:nvSpPr>
            <p:spPr>
              <a:xfrm>
                <a:off x="3192775" y="867225"/>
                <a:ext cx="164100" cy="25450"/>
              </a:xfrm>
              <a:custGeom>
                <a:avLst/>
                <a:gdLst/>
                <a:ahLst/>
                <a:cxnLst/>
                <a:rect l="l" t="t" r="r" b="b"/>
                <a:pathLst>
                  <a:path w="6564" h="1018" extrusionOk="0">
                    <a:moveTo>
                      <a:pt x="0" y="0"/>
                    </a:moveTo>
                    <a:lnTo>
                      <a:pt x="0" y="1017"/>
                    </a:lnTo>
                    <a:lnTo>
                      <a:pt x="6564" y="1017"/>
                    </a:lnTo>
                    <a:lnTo>
                      <a:pt x="6564"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8" name="Google Shape;5296;p54"/>
              <p:cNvSpPr/>
              <p:nvPr/>
            </p:nvSpPr>
            <p:spPr>
              <a:xfrm>
                <a:off x="3259850" y="867225"/>
                <a:ext cx="25800" cy="25450"/>
              </a:xfrm>
              <a:custGeom>
                <a:avLst/>
                <a:gdLst/>
                <a:ahLst/>
                <a:cxnLst/>
                <a:rect l="l" t="t" r="r" b="b"/>
                <a:pathLst>
                  <a:path w="1032" h="1018" extrusionOk="0">
                    <a:moveTo>
                      <a:pt x="0" y="0"/>
                    </a:moveTo>
                    <a:lnTo>
                      <a:pt x="0" y="1017"/>
                    </a:lnTo>
                    <a:lnTo>
                      <a:pt x="1032" y="1017"/>
                    </a:lnTo>
                    <a:lnTo>
                      <a:pt x="1032"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93" name="Google Shape;5297;p54"/>
            <p:cNvGrpSpPr/>
            <p:nvPr/>
          </p:nvGrpSpPr>
          <p:grpSpPr>
            <a:xfrm>
              <a:off x="3189900" y="762150"/>
              <a:ext cx="169875" cy="102375"/>
              <a:chOff x="3189900" y="762150"/>
              <a:chExt cx="169875" cy="102375"/>
            </a:xfrm>
            <a:grpFill/>
          </p:grpSpPr>
          <p:sp>
            <p:nvSpPr>
              <p:cNvPr id="94" name="Google Shape;5298;p54"/>
              <p:cNvSpPr/>
              <p:nvPr/>
            </p:nvSpPr>
            <p:spPr>
              <a:xfrm>
                <a:off x="3192775" y="762150"/>
                <a:ext cx="164100" cy="102375"/>
              </a:xfrm>
              <a:custGeom>
                <a:avLst/>
                <a:gdLst/>
                <a:ahLst/>
                <a:cxnLst/>
                <a:rect l="l" t="t" r="r" b="b"/>
                <a:pathLst>
                  <a:path w="6564" h="4095" extrusionOk="0">
                    <a:moveTo>
                      <a:pt x="3326" y="0"/>
                    </a:moveTo>
                    <a:cubicBezTo>
                      <a:pt x="3067" y="0"/>
                      <a:pt x="2796" y="60"/>
                      <a:pt x="2583" y="179"/>
                    </a:cubicBezTo>
                    <a:lnTo>
                      <a:pt x="339" y="1434"/>
                    </a:lnTo>
                    <a:cubicBezTo>
                      <a:pt x="116" y="1556"/>
                      <a:pt x="0" y="1715"/>
                      <a:pt x="0" y="1866"/>
                    </a:cubicBezTo>
                    <a:lnTo>
                      <a:pt x="0" y="4095"/>
                    </a:lnTo>
                    <a:lnTo>
                      <a:pt x="6564" y="4095"/>
                    </a:lnTo>
                    <a:lnTo>
                      <a:pt x="6564" y="1924"/>
                    </a:lnTo>
                    <a:cubicBezTo>
                      <a:pt x="6557" y="1780"/>
                      <a:pt x="6470" y="1643"/>
                      <a:pt x="6333" y="1578"/>
                    </a:cubicBezTo>
                    <a:lnTo>
                      <a:pt x="3938" y="143"/>
                    </a:lnTo>
                    <a:cubicBezTo>
                      <a:pt x="3776" y="48"/>
                      <a:pt x="3555" y="0"/>
                      <a:pt x="332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5" name="Google Shape;5299;p54"/>
              <p:cNvSpPr/>
              <p:nvPr/>
            </p:nvSpPr>
            <p:spPr>
              <a:xfrm>
                <a:off x="3259850" y="788950"/>
                <a:ext cx="25800" cy="75575"/>
              </a:xfrm>
              <a:custGeom>
                <a:avLst/>
                <a:gdLst/>
                <a:ahLst/>
                <a:cxnLst/>
                <a:rect l="l" t="t" r="r" b="b"/>
                <a:pathLst>
                  <a:path w="1032" h="3023" extrusionOk="0">
                    <a:moveTo>
                      <a:pt x="0" y="1"/>
                    </a:moveTo>
                    <a:lnTo>
                      <a:pt x="0" y="3023"/>
                    </a:lnTo>
                    <a:lnTo>
                      <a:pt x="1032" y="3023"/>
                    </a:lnTo>
                    <a:lnTo>
                      <a:pt x="1032" y="15"/>
                    </a:lnTo>
                    <a:lnTo>
                      <a:pt x="0"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6" name="Google Shape;5300;p54"/>
              <p:cNvSpPr/>
              <p:nvPr/>
            </p:nvSpPr>
            <p:spPr>
              <a:xfrm>
                <a:off x="3189900" y="762175"/>
                <a:ext cx="169875" cy="94700"/>
              </a:xfrm>
              <a:custGeom>
                <a:avLst/>
                <a:gdLst/>
                <a:ahLst/>
                <a:cxnLst/>
                <a:rect l="l" t="t" r="r" b="b"/>
                <a:pathLst>
                  <a:path w="6795" h="3788" extrusionOk="0">
                    <a:moveTo>
                      <a:pt x="3434" y="1"/>
                    </a:moveTo>
                    <a:cubicBezTo>
                      <a:pt x="3177" y="1"/>
                      <a:pt x="2910" y="60"/>
                      <a:pt x="2698" y="178"/>
                    </a:cubicBezTo>
                    <a:lnTo>
                      <a:pt x="454" y="1433"/>
                    </a:lnTo>
                    <a:cubicBezTo>
                      <a:pt x="51" y="1656"/>
                      <a:pt x="0" y="2002"/>
                      <a:pt x="346" y="2212"/>
                    </a:cubicBezTo>
                    <a:lnTo>
                      <a:pt x="2741" y="3640"/>
                    </a:lnTo>
                    <a:cubicBezTo>
                      <a:pt x="2904" y="3738"/>
                      <a:pt x="3125" y="3787"/>
                      <a:pt x="3354" y="3787"/>
                    </a:cubicBezTo>
                    <a:cubicBezTo>
                      <a:pt x="3612" y="3787"/>
                      <a:pt x="3880" y="3726"/>
                      <a:pt x="4090" y="3604"/>
                    </a:cubicBezTo>
                    <a:lnTo>
                      <a:pt x="6340" y="2356"/>
                    </a:lnTo>
                    <a:cubicBezTo>
                      <a:pt x="6744" y="2132"/>
                      <a:pt x="6794" y="1779"/>
                      <a:pt x="6448" y="1577"/>
                    </a:cubicBezTo>
                    <a:lnTo>
                      <a:pt x="4053" y="149"/>
                    </a:lnTo>
                    <a:cubicBezTo>
                      <a:pt x="3889" y="49"/>
                      <a:pt x="3666" y="1"/>
                      <a:pt x="343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sp>
        <p:nvSpPr>
          <p:cNvPr id="7" name="Rectangle 6"/>
          <p:cNvSpPr/>
          <p:nvPr/>
        </p:nvSpPr>
        <p:spPr>
          <a:xfrm>
            <a:off x="498301" y="5411450"/>
            <a:ext cx="6020734" cy="1446550"/>
          </a:xfrm>
          <a:prstGeom prst="rect">
            <a:avLst/>
          </a:prstGeom>
        </p:spPr>
        <p:txBody>
          <a:bodyPr wrap="square">
            <a:spAutoFit/>
          </a:bodyPr>
          <a:lstStyle/>
          <a:p>
            <a:r>
              <a:rPr lang="fr-FR" sz="2200" dirty="0">
                <a:solidFill>
                  <a:prstClr val="black"/>
                </a:solidFill>
                <a:latin typeface="Open sans"/>
              </a:rPr>
              <a:t>la répartition spatio-temporelle de la ressource y détermine l’organisation des sociétés et les activités agro-pastorales </a:t>
            </a:r>
            <a:r>
              <a:rPr lang="nb-NO" sz="2200" dirty="0">
                <a:solidFill>
                  <a:prstClr val="black"/>
                </a:solidFill>
                <a:latin typeface="Open sans"/>
              </a:rPr>
              <a:t>Bruckmann, 2021; Ba, 2018 ; Sarr et al., 2021 ; Bodian, 2011</a:t>
            </a:r>
            <a:endParaRPr lang="fr-FR" sz="2200" dirty="0"/>
          </a:p>
        </p:txBody>
      </p:sp>
      <p:grpSp>
        <p:nvGrpSpPr>
          <p:cNvPr id="101" name="Group 6"/>
          <p:cNvGrpSpPr>
            <a:grpSpLocks/>
          </p:cNvGrpSpPr>
          <p:nvPr/>
        </p:nvGrpSpPr>
        <p:grpSpPr>
          <a:xfrm>
            <a:off x="-3186" y="-5105"/>
            <a:ext cx="12192000" cy="72000"/>
            <a:chOff x="0" y="0"/>
            <a:chExt cx="5768644" cy="81915"/>
          </a:xfrm>
        </p:grpSpPr>
        <p:sp>
          <p:nvSpPr>
            <p:cNvPr id="102"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103"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104"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spTree>
    <p:extLst>
      <p:ext uri="{BB962C8B-B14F-4D97-AF65-F5344CB8AC3E}">
        <p14:creationId xmlns:p14="http://schemas.microsoft.com/office/powerpoint/2010/main" val="654164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1476" y="653587"/>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50" name="Rectangle 49">
            <a:extLst>
              <a:ext uri="{FF2B5EF4-FFF2-40B4-BE49-F238E27FC236}">
                <a16:creationId xmlns:a16="http://schemas.microsoft.com/office/drawing/2014/main" id="{76FF5EE5-4561-E2E5-20FB-9C32389557D6}"/>
              </a:ext>
            </a:extLst>
          </p:cNvPr>
          <p:cNvSpPr/>
          <p:nvPr/>
        </p:nvSpPr>
        <p:spPr>
          <a:xfrm>
            <a:off x="136187" y="11697"/>
            <a:ext cx="12055813" cy="64189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1674" y="848575"/>
            <a:ext cx="9450276" cy="400110"/>
          </a:xfrm>
          <a:prstGeom prst="rect">
            <a:avLst/>
          </a:prstGeom>
        </p:spPr>
        <p:txBody>
          <a:bodyPr wrap="square">
            <a:spAutoFit/>
          </a:bodyPr>
          <a:lstStyle/>
          <a:p>
            <a:pPr marL="285750" indent="-285750">
              <a:buFont typeface="Wingdings" panose="05000000000000000000" pitchFamily="2" charset="2"/>
              <a:buChar char="ü"/>
            </a:pPr>
            <a:r>
              <a:rPr lang="fr-FR" sz="2000" dirty="0">
                <a:latin typeface="Open sans" panose="020B0606030504020204"/>
              </a:rPr>
              <a:t>Non stationnarité des séries temporelles dont l’année 1969 date de rupture la plus occurrente.                   </a:t>
            </a:r>
          </a:p>
        </p:txBody>
      </p:sp>
      <p:sp>
        <p:nvSpPr>
          <p:cNvPr id="5" name="ZoneTexte 4"/>
          <p:cNvSpPr txBox="1"/>
          <p:nvPr/>
        </p:nvSpPr>
        <p:spPr>
          <a:xfrm>
            <a:off x="0" y="3513583"/>
            <a:ext cx="10169236" cy="400110"/>
          </a:xfrm>
          <a:prstGeom prst="rect">
            <a:avLst/>
          </a:prstGeom>
          <a:noFill/>
        </p:spPr>
        <p:txBody>
          <a:bodyPr wrap="square" rtlCol="0">
            <a:spAutoFit/>
          </a:bodyPr>
          <a:lstStyle/>
          <a:p>
            <a:pPr marL="285750" indent="-285750">
              <a:buFont typeface="Wingdings" panose="05000000000000000000" pitchFamily="2" charset="2"/>
              <a:buChar char="ü"/>
            </a:pPr>
            <a:r>
              <a:rPr lang="fr-FR" sz="2000" dirty="0">
                <a:latin typeface="Open sans" panose="020B0606030504020204"/>
              </a:rPr>
              <a:t>Une grande variabilité interannuelle marquée par une succession d’années excédentaires et déficitaires</a:t>
            </a:r>
          </a:p>
        </p:txBody>
      </p:sp>
      <p:sp>
        <p:nvSpPr>
          <p:cNvPr id="7" name="Rectangle 6"/>
          <p:cNvSpPr/>
          <p:nvPr/>
        </p:nvSpPr>
        <p:spPr>
          <a:xfrm>
            <a:off x="0" y="1462294"/>
            <a:ext cx="12122410" cy="707886"/>
          </a:xfrm>
          <a:prstGeom prst="rect">
            <a:avLst/>
          </a:prstGeom>
        </p:spPr>
        <p:txBody>
          <a:bodyPr wrap="square">
            <a:spAutoFit/>
          </a:bodyPr>
          <a:lstStyle/>
          <a:p>
            <a:pPr marL="285750" indent="-285750" algn="just">
              <a:buFont typeface="Wingdings" panose="05000000000000000000" pitchFamily="2" charset="2"/>
              <a:buChar char="ü"/>
            </a:pPr>
            <a:r>
              <a:rPr lang="fr-FR" sz="2000" dirty="0">
                <a:latin typeface="Open sans" panose="020B0606030504020204"/>
                <a:ea typeface="Calibri" panose="020F0502020204030204" pitchFamily="34" charset="0"/>
              </a:rPr>
              <a:t>A l’ échelle saisonnière, les mois de juillet, août, septembre constituent les déterminants de l’hivernage avant comme après rupture</a:t>
            </a:r>
            <a:endParaRPr lang="fr-FR" sz="2000" dirty="0">
              <a:latin typeface="Open sans" panose="020B0606030504020204"/>
            </a:endParaRPr>
          </a:p>
        </p:txBody>
      </p:sp>
      <p:sp>
        <p:nvSpPr>
          <p:cNvPr id="13" name="ZoneTexte 12"/>
          <p:cNvSpPr txBox="1"/>
          <p:nvPr/>
        </p:nvSpPr>
        <p:spPr>
          <a:xfrm>
            <a:off x="775853" y="6131102"/>
            <a:ext cx="11091051" cy="430887"/>
          </a:xfrm>
          <a:prstGeom prst="rect">
            <a:avLst/>
          </a:prstGeom>
          <a:noFill/>
          <a:ln w="38100">
            <a:solidFill>
              <a:srgbClr val="7030A0"/>
            </a:solidFill>
          </a:ln>
        </p:spPr>
        <p:txBody>
          <a:bodyPr wrap="square" rtlCol="0">
            <a:spAutoFit/>
          </a:bodyPr>
          <a:lstStyle/>
          <a:p>
            <a:r>
              <a:rPr lang="fr-FR" sz="2200" dirty="0">
                <a:latin typeface="Open sans" panose="020B0606030504020204"/>
              </a:rPr>
              <a:t>Perspectives: Modélisation Pluie-débit pour comprendre le fonctionnement hydrologique du bassin</a:t>
            </a:r>
          </a:p>
        </p:txBody>
      </p:sp>
      <p:sp>
        <p:nvSpPr>
          <p:cNvPr id="2" name="Rectangle 1"/>
          <p:cNvSpPr/>
          <p:nvPr/>
        </p:nvSpPr>
        <p:spPr>
          <a:xfrm>
            <a:off x="-31674" y="2205788"/>
            <a:ext cx="12117643" cy="400110"/>
          </a:xfrm>
          <a:prstGeom prst="rect">
            <a:avLst/>
          </a:prstGeom>
        </p:spPr>
        <p:txBody>
          <a:bodyPr wrap="square">
            <a:spAutoFit/>
          </a:bodyPr>
          <a:lstStyle/>
          <a:p>
            <a:pPr marL="342900" indent="-342900">
              <a:buFont typeface="Wingdings" panose="05000000000000000000" pitchFamily="2" charset="2"/>
              <a:buChar char="ü"/>
            </a:pPr>
            <a:r>
              <a:rPr lang="fr-FR" sz="2000" dirty="0">
                <a:latin typeface="Open sans" panose="020B0606030504020204"/>
              </a:rPr>
              <a:t>Les précipitations diminuent vers le Nord avec des moyennes pluviométriques de 300mm aux environs. </a:t>
            </a:r>
          </a:p>
        </p:txBody>
      </p:sp>
      <p:sp>
        <p:nvSpPr>
          <p:cNvPr id="3" name="Rectangle 2"/>
          <p:cNvSpPr/>
          <p:nvPr/>
        </p:nvSpPr>
        <p:spPr>
          <a:xfrm>
            <a:off x="0" y="2770089"/>
            <a:ext cx="12120025" cy="707886"/>
          </a:xfrm>
          <a:prstGeom prst="rect">
            <a:avLst/>
          </a:prstGeom>
        </p:spPr>
        <p:txBody>
          <a:bodyPr wrap="square">
            <a:spAutoFit/>
          </a:bodyPr>
          <a:lstStyle/>
          <a:p>
            <a:pPr marL="342900" indent="-342900">
              <a:buFont typeface="Wingdings" panose="05000000000000000000" pitchFamily="2" charset="2"/>
              <a:buChar char="ü"/>
            </a:pPr>
            <a:r>
              <a:rPr lang="fr-FR" sz="2000" dirty="0">
                <a:latin typeface="Open sans" panose="020B0606030504020204"/>
              </a:rPr>
              <a:t>La pluviométrie annuelle a connu une évolution à la baisse avec des déficits plus ou moins accentués entre les moyennes avant et après rupture</a:t>
            </a:r>
          </a:p>
        </p:txBody>
      </p:sp>
      <p:sp>
        <p:nvSpPr>
          <p:cNvPr id="8" name="Rectangle 7"/>
          <p:cNvSpPr/>
          <p:nvPr/>
        </p:nvSpPr>
        <p:spPr>
          <a:xfrm>
            <a:off x="1205314" y="4098156"/>
            <a:ext cx="6691778" cy="400110"/>
          </a:xfrm>
          <a:prstGeom prst="rect">
            <a:avLst/>
          </a:prstGeom>
        </p:spPr>
        <p:txBody>
          <a:bodyPr wrap="square">
            <a:spAutoFit/>
          </a:bodyPr>
          <a:lstStyle/>
          <a:p>
            <a:pPr marL="285750" indent="-285750">
              <a:buFont typeface="Wingdings" panose="05000000000000000000" pitchFamily="2" charset="2"/>
              <a:buChar char="§"/>
            </a:pPr>
            <a:r>
              <a:rPr lang="fr-FR" sz="2000" dirty="0">
                <a:latin typeface="Open sans" panose="020B0606030504020204"/>
                <a:ea typeface="Calibri" panose="020F0502020204030204" pitchFamily="34" charset="0"/>
              </a:rPr>
              <a:t>La chronique de 1918-1969 reste une période dument humide</a:t>
            </a:r>
            <a:endParaRPr lang="fr-FR" sz="2000" dirty="0"/>
          </a:p>
        </p:txBody>
      </p:sp>
      <p:sp>
        <p:nvSpPr>
          <p:cNvPr id="10" name="Rectangle 9"/>
          <p:cNvSpPr/>
          <p:nvPr/>
        </p:nvSpPr>
        <p:spPr>
          <a:xfrm>
            <a:off x="1205313" y="4562050"/>
            <a:ext cx="6824369" cy="400110"/>
          </a:xfrm>
          <a:prstGeom prst="rect">
            <a:avLst/>
          </a:prstGeom>
        </p:spPr>
        <p:txBody>
          <a:bodyPr wrap="none">
            <a:spAutoFit/>
          </a:bodyPr>
          <a:lstStyle/>
          <a:p>
            <a:pPr marL="285750" indent="-285750">
              <a:buFont typeface="Wingdings" panose="05000000000000000000" pitchFamily="2" charset="2"/>
              <a:buChar char="§"/>
            </a:pPr>
            <a:r>
              <a:rPr lang="fr-FR" sz="2000" dirty="0">
                <a:latin typeface="Open sans" panose="020B0606030504020204"/>
                <a:ea typeface="Calibri" panose="020F0502020204030204" pitchFamily="34" charset="0"/>
                <a:cs typeface="Times New Roman" panose="02020603050405020304" pitchFamily="18" charset="0"/>
              </a:rPr>
              <a:t>Une période sèche à partir de 1972 jusqu’à la décennie 1994-2003</a:t>
            </a:r>
            <a:endParaRPr lang="fr-FR" sz="2000" dirty="0"/>
          </a:p>
        </p:txBody>
      </p:sp>
      <p:sp>
        <p:nvSpPr>
          <p:cNvPr id="16" name="Rectangle 15"/>
          <p:cNvSpPr/>
          <p:nvPr/>
        </p:nvSpPr>
        <p:spPr>
          <a:xfrm>
            <a:off x="1205312" y="5115845"/>
            <a:ext cx="10880657" cy="400110"/>
          </a:xfrm>
          <a:prstGeom prst="rect">
            <a:avLst/>
          </a:prstGeom>
        </p:spPr>
        <p:txBody>
          <a:bodyPr wrap="square">
            <a:spAutoFit/>
          </a:bodyPr>
          <a:lstStyle/>
          <a:p>
            <a:pPr marL="285750" indent="-285750">
              <a:buFont typeface="Wingdings" panose="05000000000000000000" pitchFamily="2" charset="2"/>
              <a:buChar char="§"/>
            </a:pPr>
            <a:r>
              <a:rPr lang="fr-FR" sz="2000" dirty="0">
                <a:latin typeface="Open sans" panose="020B0606030504020204"/>
                <a:ea typeface="Calibri" panose="020F0502020204030204" pitchFamily="34" charset="0"/>
                <a:cs typeface="Times New Roman" panose="02020603050405020304" pitchFamily="18" charset="0"/>
              </a:rPr>
              <a:t>Une légère augmentation des précipitations non conforme dans les stations à partir de la normale 1981-2010</a:t>
            </a:r>
            <a:r>
              <a:rPr lang="fr-FR" sz="2000" dirty="0">
                <a:latin typeface="Open sans" panose="020B0606030504020204"/>
                <a:ea typeface="Calibri" panose="020F0502020204030204" pitchFamily="34" charset="0"/>
              </a:rPr>
              <a:t>                 </a:t>
            </a:r>
            <a:endParaRPr lang="fr-FR" sz="2000" dirty="0">
              <a:latin typeface="Open sans" panose="020B0606030504020204"/>
            </a:endParaRPr>
          </a:p>
        </p:txBody>
      </p:sp>
      <p:pic>
        <p:nvPicPr>
          <p:cNvPr id="17" name="Image 16">
            <a:extLst>
              <a:ext uri="{FF2B5EF4-FFF2-40B4-BE49-F238E27FC236}">
                <a16:creationId xmlns:a16="http://schemas.microsoft.com/office/drawing/2014/main" id="{DCCAE510-59D9-7FA3-4574-05F54AB0952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306078" y="77195"/>
            <a:ext cx="1877729" cy="612000"/>
          </a:xfrm>
          <a:prstGeom prst="rect">
            <a:avLst/>
          </a:prstGeom>
        </p:spPr>
      </p:pic>
      <p:pic>
        <p:nvPicPr>
          <p:cNvPr id="18" name="Image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42454" y="119084"/>
            <a:ext cx="504000" cy="455866"/>
          </a:xfrm>
          <a:prstGeom prst="rect">
            <a:avLst/>
          </a:prstGeom>
        </p:spPr>
      </p:pic>
      <p:pic>
        <p:nvPicPr>
          <p:cNvPr id="19" name="Image 18"/>
          <p:cNvPicPr/>
          <p:nvPr/>
        </p:nvPicPr>
        <p:blipFill>
          <a:blip r:embed="rId5">
            <a:extLst>
              <a:ext uri="{28A0092B-C50C-407E-A947-70E740481C1C}">
                <a14:useLocalDpi xmlns:a14="http://schemas.microsoft.com/office/drawing/2010/main" val="0"/>
              </a:ext>
            </a:extLst>
          </a:blip>
          <a:srcRect/>
          <a:stretch>
            <a:fillRect/>
          </a:stretch>
        </p:blipFill>
        <p:spPr bwMode="auto">
          <a:xfrm>
            <a:off x="8917970" y="112669"/>
            <a:ext cx="576000" cy="468000"/>
          </a:xfrm>
          <a:prstGeom prst="rect">
            <a:avLst/>
          </a:prstGeom>
          <a:solidFill>
            <a:schemeClr val="bg1"/>
          </a:solidFill>
        </p:spPr>
      </p:pic>
      <p:sp>
        <p:nvSpPr>
          <p:cNvPr id="20" name="ZoneTexte 19">
            <a:extLst>
              <a:ext uri="{FF2B5EF4-FFF2-40B4-BE49-F238E27FC236}">
                <a16:creationId xmlns:a16="http://schemas.microsoft.com/office/drawing/2014/main" id="{162AE750-1031-A82F-6796-3920441B6655}"/>
              </a:ext>
            </a:extLst>
          </p:cNvPr>
          <p:cNvSpPr txBox="1"/>
          <p:nvPr/>
        </p:nvSpPr>
        <p:spPr>
          <a:xfrm>
            <a:off x="136187" y="11696"/>
            <a:ext cx="3276000" cy="540000"/>
          </a:xfrm>
          <a:prstGeom prst="rect">
            <a:avLst/>
          </a:prstGeom>
          <a:noFill/>
        </p:spPr>
        <p:txBody>
          <a:bodyPr wrap="square" rtlCol="0">
            <a:spAutoFit/>
          </a:bodyPr>
          <a:lstStyle/>
          <a:p>
            <a:r>
              <a:rPr lang="fr-FR" sz="3600" b="1" dirty="0">
                <a:latin typeface="DM sans" pitchFamily="2" charset="0"/>
              </a:rPr>
              <a:t>CONCLUSION</a:t>
            </a:r>
            <a:endParaRPr lang="fr-FR" sz="3600" b="1" i="0" u="none" strike="noStrike" dirty="0">
              <a:effectLst/>
              <a:latin typeface="DM sans" pitchFamily="2" charset="0"/>
            </a:endParaRPr>
          </a:p>
        </p:txBody>
      </p:sp>
      <p:grpSp>
        <p:nvGrpSpPr>
          <p:cNvPr id="21" name="Group 6"/>
          <p:cNvGrpSpPr>
            <a:grpSpLocks/>
          </p:cNvGrpSpPr>
          <p:nvPr/>
        </p:nvGrpSpPr>
        <p:grpSpPr>
          <a:xfrm>
            <a:off x="-13476" y="671538"/>
            <a:ext cx="12204000" cy="72000"/>
            <a:chOff x="0" y="0"/>
            <a:chExt cx="5768644" cy="81915"/>
          </a:xfrm>
        </p:grpSpPr>
        <p:sp>
          <p:nvSpPr>
            <p:cNvPr id="22"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3"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4"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25" name="Group 6"/>
          <p:cNvGrpSpPr>
            <a:grpSpLocks/>
          </p:cNvGrpSpPr>
          <p:nvPr/>
        </p:nvGrpSpPr>
        <p:grpSpPr>
          <a:xfrm>
            <a:off x="62093" y="-30571"/>
            <a:ext cx="12204000" cy="72000"/>
            <a:chOff x="0" y="0"/>
            <a:chExt cx="5768644" cy="81915"/>
          </a:xfrm>
        </p:grpSpPr>
        <p:sp>
          <p:nvSpPr>
            <p:cNvPr id="26"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7"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8"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spTree>
    <p:extLst>
      <p:ext uri="{BB962C8B-B14F-4D97-AF65-F5344CB8AC3E}">
        <p14:creationId xmlns:p14="http://schemas.microsoft.com/office/powerpoint/2010/main" val="19028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CB2FC"/>
        </a:solidFill>
        <a:effectLst/>
      </p:bgPr>
    </p:bg>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3562238C-7308-EDE5-FA91-3676E0212021}"/>
              </a:ext>
            </a:extLst>
          </p:cNvPr>
          <p:cNvSpPr txBox="1"/>
          <p:nvPr/>
        </p:nvSpPr>
        <p:spPr>
          <a:xfrm>
            <a:off x="5635292" y="2264563"/>
            <a:ext cx="5303097" cy="1862048"/>
          </a:xfrm>
          <a:prstGeom prst="rect">
            <a:avLst/>
          </a:prstGeom>
          <a:noFill/>
        </p:spPr>
        <p:txBody>
          <a:bodyPr wrap="square" rtlCol="0">
            <a:spAutoFit/>
          </a:bodyPr>
          <a:lstStyle/>
          <a:p>
            <a:pPr algn="ctr"/>
            <a:r>
              <a:rPr lang="fr-FR" sz="11500" b="1" spc="300" dirty="0">
                <a:solidFill>
                  <a:schemeClr val="bg1"/>
                </a:solidFill>
                <a:latin typeface="Tahoma" panose="020B0604030504040204" pitchFamily="34" charset="0"/>
                <a:ea typeface="Tahoma" panose="020B0604030504040204" pitchFamily="34" charset="0"/>
                <a:cs typeface="Tahoma" panose="020B0604030504040204" pitchFamily="34" charset="0"/>
              </a:rPr>
              <a:t>Merci</a:t>
            </a:r>
          </a:p>
        </p:txBody>
      </p:sp>
      <p:pic>
        <p:nvPicPr>
          <p:cNvPr id="4" name="Imag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8023" y="25999"/>
            <a:ext cx="5635292" cy="6832001"/>
          </a:xfrm>
          <a:prstGeom prst="rect">
            <a:avLst/>
          </a:prstGeom>
        </p:spPr>
      </p:pic>
    </p:spTree>
    <p:extLst>
      <p:ext uri="{BB962C8B-B14F-4D97-AF65-F5344CB8AC3E}">
        <p14:creationId xmlns:p14="http://schemas.microsoft.com/office/powerpoint/2010/main" val="307722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2188814" y="-18202"/>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791548E4-D444-4090-964F-A80D685FBB16}"/>
              </a:ext>
            </a:extLst>
          </p:cNvPr>
          <p:cNvSpPr/>
          <p:nvPr/>
        </p:nvSpPr>
        <p:spPr>
          <a:xfrm>
            <a:off x="0" y="2114798"/>
            <a:ext cx="12204000" cy="2592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u="sng" dirty="0">
                <a:solidFill>
                  <a:schemeClr val="bg1"/>
                </a:solidFill>
                <a:latin typeface="DM sans" pitchFamily="2" charset="0"/>
              </a:rPr>
              <a:t>Objectif</a:t>
            </a:r>
          </a:p>
          <a:p>
            <a:pPr algn="ctr">
              <a:lnSpc>
                <a:spcPct val="150000"/>
              </a:lnSpc>
            </a:pPr>
            <a:r>
              <a:rPr lang="fr-FR" sz="2800" b="1" dirty="0">
                <a:solidFill>
                  <a:prstClr val="black"/>
                </a:solidFill>
                <a:latin typeface="Open sans" panose="020B0606030504020204"/>
                <a:cs typeface="Times New Roman" panose="02020603050405020304" pitchFamily="18" charset="0"/>
              </a:rPr>
              <a:t>Analyser les impacts de la variabilité spatio-temporelle des précipitations sur les ressources en eau de la Moyenne vallée du fleuve Sénégal</a:t>
            </a:r>
            <a:endParaRPr lang="fr-FR" sz="4800" b="1" dirty="0">
              <a:solidFill>
                <a:schemeClr val="bg1"/>
              </a:solidFill>
              <a:latin typeface="Open sans" panose="020B0606030504020204"/>
            </a:endParaRPr>
          </a:p>
        </p:txBody>
      </p:sp>
      <p:grpSp>
        <p:nvGrpSpPr>
          <p:cNvPr id="4" name="Group 6"/>
          <p:cNvGrpSpPr>
            <a:grpSpLocks/>
          </p:cNvGrpSpPr>
          <p:nvPr/>
        </p:nvGrpSpPr>
        <p:grpSpPr>
          <a:xfrm>
            <a:off x="-16606" y="2108882"/>
            <a:ext cx="12192000" cy="72000"/>
            <a:chOff x="0" y="0"/>
            <a:chExt cx="5768644" cy="81915"/>
          </a:xfrm>
        </p:grpSpPr>
        <p:sp>
          <p:nvSpPr>
            <p:cNvPr id="5"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6"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7"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8" name="Group 6"/>
          <p:cNvGrpSpPr>
            <a:grpSpLocks/>
          </p:cNvGrpSpPr>
          <p:nvPr/>
        </p:nvGrpSpPr>
        <p:grpSpPr>
          <a:xfrm>
            <a:off x="-3186" y="4706798"/>
            <a:ext cx="12192000" cy="72000"/>
            <a:chOff x="0" y="0"/>
            <a:chExt cx="5768644" cy="81915"/>
          </a:xfrm>
        </p:grpSpPr>
        <p:sp>
          <p:nvSpPr>
            <p:cNvPr id="10"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11"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12"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spTree>
    <p:extLst>
      <p:ext uri="{BB962C8B-B14F-4D97-AF65-F5344CB8AC3E}">
        <p14:creationId xmlns:p14="http://schemas.microsoft.com/office/powerpoint/2010/main" val="1290609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F024E92E-7A4F-74FC-20F8-3C18CE14A5DF}"/>
              </a:ext>
            </a:extLst>
          </p:cNvPr>
          <p:cNvCxnSpPr>
            <a:cxnSpLocks/>
          </p:cNvCxnSpPr>
          <p:nvPr/>
        </p:nvCxnSpPr>
        <p:spPr>
          <a:xfrm>
            <a:off x="389584" y="2667000"/>
            <a:ext cx="355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389584" y="1369253"/>
            <a:ext cx="3425179" cy="707886"/>
          </a:xfrm>
          <a:prstGeom prst="rect">
            <a:avLst/>
          </a:prstGeom>
          <a:noFill/>
        </p:spPr>
        <p:txBody>
          <a:bodyPr wrap="square" rtlCol="0">
            <a:spAutoFit/>
          </a:bodyPr>
          <a:lstStyle/>
          <a:p>
            <a:r>
              <a:rPr lang="fr-FR" sz="4000" b="1" dirty="0">
                <a:solidFill>
                  <a:schemeClr val="bg1"/>
                </a:solidFill>
                <a:latin typeface="DM sans" pitchFamily="2" charset="0"/>
              </a:rPr>
              <a:t>Résultats 1/7</a:t>
            </a:r>
            <a:endParaRPr lang="fr-FR" sz="4000" dirty="0">
              <a:solidFill>
                <a:schemeClr val="bg1"/>
              </a:solidFill>
              <a:latin typeface="DM sans" pitchFamily="2" charset="0"/>
            </a:endParaRPr>
          </a:p>
        </p:txBody>
      </p:sp>
      <p:sp>
        <p:nvSpPr>
          <p:cNvPr id="13" name="ZoneTexte 12">
            <a:extLst>
              <a:ext uri="{FF2B5EF4-FFF2-40B4-BE49-F238E27FC236}">
                <a16:creationId xmlns:a16="http://schemas.microsoft.com/office/drawing/2014/main" id="{C3051F95-4386-415C-5206-8428D2EC3DA1}"/>
              </a:ext>
            </a:extLst>
          </p:cNvPr>
          <p:cNvSpPr txBox="1"/>
          <p:nvPr/>
        </p:nvSpPr>
        <p:spPr>
          <a:xfrm>
            <a:off x="389584" y="3185899"/>
            <a:ext cx="2614873" cy="523220"/>
          </a:xfrm>
          <a:prstGeom prst="rect">
            <a:avLst/>
          </a:prstGeom>
          <a:noFill/>
        </p:spPr>
        <p:txBody>
          <a:bodyPr wrap="square" rtlCol="0">
            <a:spAutoFit/>
          </a:bodyPr>
          <a:lstStyle/>
          <a:p>
            <a:r>
              <a:rPr lang="fr-FR" sz="2800" b="1" i="0" u="none" strike="noStrike" dirty="0">
                <a:solidFill>
                  <a:schemeClr val="bg1"/>
                </a:solidFill>
                <a:effectLst/>
                <a:latin typeface="DM sans" pitchFamily="2" charset="0"/>
              </a:rPr>
              <a:t>Tableau 1: </a:t>
            </a:r>
          </a:p>
        </p:txBody>
      </p:sp>
      <p:graphicFrame>
        <p:nvGraphicFramePr>
          <p:cNvPr id="6" name="Tableau 5"/>
          <p:cNvGraphicFramePr>
            <a:graphicFrameLocks noGrp="1"/>
          </p:cNvGraphicFramePr>
          <p:nvPr>
            <p:extLst>
              <p:ext uri="{D42A27DB-BD31-4B8C-83A1-F6EECF244321}">
                <p14:modId xmlns:p14="http://schemas.microsoft.com/office/powerpoint/2010/main" val="837815013"/>
              </p:ext>
            </p:extLst>
          </p:nvPr>
        </p:nvGraphicFramePr>
        <p:xfrm>
          <a:off x="212680" y="1369253"/>
          <a:ext cx="11664000" cy="5437280"/>
        </p:xfrm>
        <a:graphic>
          <a:graphicData uri="http://schemas.openxmlformats.org/drawingml/2006/table">
            <a:tbl>
              <a:tblPr>
                <a:tableStyleId>{5C22544A-7EE6-4342-B048-85BDC9FD1C3A}</a:tableStyleId>
              </a:tblPr>
              <a:tblGrid>
                <a:gridCol w="1296000">
                  <a:extLst>
                    <a:ext uri="{9D8B030D-6E8A-4147-A177-3AD203B41FA5}">
                      <a16:colId xmlns:a16="http://schemas.microsoft.com/office/drawing/2014/main" val="3205176861"/>
                    </a:ext>
                  </a:extLst>
                </a:gridCol>
                <a:gridCol w="1296000">
                  <a:extLst>
                    <a:ext uri="{9D8B030D-6E8A-4147-A177-3AD203B41FA5}">
                      <a16:colId xmlns:a16="http://schemas.microsoft.com/office/drawing/2014/main" val="1527260096"/>
                    </a:ext>
                  </a:extLst>
                </a:gridCol>
                <a:gridCol w="1296000">
                  <a:extLst>
                    <a:ext uri="{9D8B030D-6E8A-4147-A177-3AD203B41FA5}">
                      <a16:colId xmlns:a16="http://schemas.microsoft.com/office/drawing/2014/main" val="1717330765"/>
                    </a:ext>
                  </a:extLst>
                </a:gridCol>
                <a:gridCol w="1296000">
                  <a:extLst>
                    <a:ext uri="{9D8B030D-6E8A-4147-A177-3AD203B41FA5}">
                      <a16:colId xmlns:a16="http://schemas.microsoft.com/office/drawing/2014/main" val="2780864212"/>
                    </a:ext>
                  </a:extLst>
                </a:gridCol>
                <a:gridCol w="1296000">
                  <a:extLst>
                    <a:ext uri="{9D8B030D-6E8A-4147-A177-3AD203B41FA5}">
                      <a16:colId xmlns:a16="http://schemas.microsoft.com/office/drawing/2014/main" val="721569016"/>
                    </a:ext>
                  </a:extLst>
                </a:gridCol>
                <a:gridCol w="1296000">
                  <a:extLst>
                    <a:ext uri="{9D8B030D-6E8A-4147-A177-3AD203B41FA5}">
                      <a16:colId xmlns:a16="http://schemas.microsoft.com/office/drawing/2014/main" val="3096083584"/>
                    </a:ext>
                  </a:extLst>
                </a:gridCol>
                <a:gridCol w="1296000">
                  <a:extLst>
                    <a:ext uri="{9D8B030D-6E8A-4147-A177-3AD203B41FA5}">
                      <a16:colId xmlns:a16="http://schemas.microsoft.com/office/drawing/2014/main" val="2292268602"/>
                    </a:ext>
                  </a:extLst>
                </a:gridCol>
                <a:gridCol w="1296000">
                  <a:extLst>
                    <a:ext uri="{9D8B030D-6E8A-4147-A177-3AD203B41FA5}">
                      <a16:colId xmlns:a16="http://schemas.microsoft.com/office/drawing/2014/main" val="2655509677"/>
                    </a:ext>
                  </a:extLst>
                </a:gridCol>
                <a:gridCol w="1296000">
                  <a:extLst>
                    <a:ext uri="{9D8B030D-6E8A-4147-A177-3AD203B41FA5}">
                      <a16:colId xmlns:a16="http://schemas.microsoft.com/office/drawing/2014/main" val="1912831735"/>
                    </a:ext>
                  </a:extLst>
                </a:gridCol>
              </a:tblGrid>
              <a:tr h="0">
                <a:tc>
                  <a:txBody>
                    <a:bodyPr/>
                    <a:lstStyle/>
                    <a:p>
                      <a:pPr algn="l" fontAlgn="t"/>
                      <a:r>
                        <a:rPr lang="fr-FR" sz="1100" u="none" strike="noStrike" dirty="0">
                          <a:effectLst/>
                          <a:latin typeface="Open sans" panose="020B0606030504020204"/>
                        </a:rPr>
                        <a:t>Stations</a:t>
                      </a:r>
                      <a:endParaRPr lang="fr-FR" sz="1100" b="0" i="0" u="none" strike="noStrike" dirty="0">
                        <a:solidFill>
                          <a:srgbClr val="000000"/>
                        </a:solidFill>
                        <a:effectLst/>
                        <a:latin typeface="Open sans" panose="020B0606030504020204"/>
                      </a:endParaRPr>
                    </a:p>
                  </a:txBody>
                  <a:tcPr marL="2800" marR="2800" marT="2800" marB="0"/>
                </a:tc>
                <a:tc>
                  <a:txBody>
                    <a:bodyPr/>
                    <a:lstStyle/>
                    <a:p>
                      <a:pPr algn="l" fontAlgn="t"/>
                      <a:r>
                        <a:rPr lang="fr-FR" sz="1100" u="none" strike="noStrike">
                          <a:effectLst/>
                          <a:latin typeface="Open sans" panose="020B0606030504020204"/>
                        </a:rPr>
                        <a:t>Type de station</a:t>
                      </a:r>
                      <a:endParaRPr lang="fr-FR" sz="1100" b="0" i="0" u="none" strike="noStrike">
                        <a:solidFill>
                          <a:srgbClr val="000000"/>
                        </a:solidFill>
                        <a:effectLst/>
                        <a:latin typeface="Open sans" panose="020B0606030504020204"/>
                      </a:endParaRPr>
                    </a:p>
                  </a:txBody>
                  <a:tcPr marL="2800" marR="2800" marT="2800" marB="0"/>
                </a:tc>
                <a:tc>
                  <a:txBody>
                    <a:bodyPr/>
                    <a:lstStyle/>
                    <a:p>
                      <a:pPr algn="l" fontAlgn="t"/>
                      <a:r>
                        <a:rPr lang="fr-FR" sz="1100" u="none" strike="noStrike">
                          <a:effectLst/>
                          <a:latin typeface="Open sans" panose="020B0606030504020204"/>
                        </a:rPr>
                        <a:t>Années disonibles</a:t>
                      </a:r>
                      <a:endParaRPr lang="fr-FR" sz="1100" b="0" i="0" u="none" strike="noStrike">
                        <a:solidFill>
                          <a:srgbClr val="000000"/>
                        </a:solidFill>
                        <a:effectLst/>
                        <a:latin typeface="Open sans" panose="020B0606030504020204"/>
                      </a:endParaRPr>
                    </a:p>
                  </a:txBody>
                  <a:tcPr marL="2800" marR="2800" marT="2800" marB="0"/>
                </a:tc>
                <a:tc>
                  <a:txBody>
                    <a:bodyPr/>
                    <a:lstStyle/>
                    <a:p>
                      <a:pPr algn="l" fontAlgn="t"/>
                      <a:r>
                        <a:rPr lang="fr-FR" sz="1100" u="none" strike="noStrike">
                          <a:effectLst/>
                          <a:latin typeface="Open sans" panose="020B0606030504020204"/>
                        </a:rPr>
                        <a:t>Années non disponibles ou lacunaires</a:t>
                      </a:r>
                      <a:endParaRPr lang="fr-FR" sz="1100" b="0" i="0" u="none" strike="noStrike">
                        <a:solidFill>
                          <a:srgbClr val="000000"/>
                        </a:solidFill>
                        <a:effectLst/>
                        <a:latin typeface="Open sans" panose="020B0606030504020204"/>
                      </a:endParaRPr>
                    </a:p>
                  </a:txBody>
                  <a:tcPr marL="2800" marR="2800" marT="2800" marB="0"/>
                </a:tc>
                <a:tc>
                  <a:txBody>
                    <a:bodyPr/>
                    <a:lstStyle/>
                    <a:p>
                      <a:pPr algn="l" fontAlgn="t"/>
                      <a:r>
                        <a:rPr lang="fr-FR" sz="1100" u="none" strike="noStrike">
                          <a:effectLst/>
                          <a:latin typeface="Open sans" panose="020B0606030504020204"/>
                        </a:rPr>
                        <a:t>Latitde (Nord)</a:t>
                      </a:r>
                      <a:endParaRPr lang="fr-FR" sz="1100" b="0" i="0" u="none" strike="noStrike">
                        <a:solidFill>
                          <a:srgbClr val="000000"/>
                        </a:solidFill>
                        <a:effectLst/>
                        <a:latin typeface="Open sans" panose="020B0606030504020204"/>
                      </a:endParaRPr>
                    </a:p>
                  </a:txBody>
                  <a:tcPr marL="2800" marR="2800" marT="2800" marB="0"/>
                </a:tc>
                <a:tc>
                  <a:txBody>
                    <a:bodyPr/>
                    <a:lstStyle/>
                    <a:p>
                      <a:pPr algn="l" fontAlgn="t"/>
                      <a:r>
                        <a:rPr lang="fr-FR" sz="1100" u="none" strike="noStrike">
                          <a:effectLst/>
                          <a:latin typeface="Open sans" panose="020B0606030504020204"/>
                        </a:rPr>
                        <a:t>Longitude (Ouest)</a:t>
                      </a:r>
                      <a:endParaRPr lang="fr-FR" sz="1100" b="0" i="0" u="none" strike="noStrike">
                        <a:solidFill>
                          <a:srgbClr val="000000"/>
                        </a:solidFill>
                        <a:effectLst/>
                        <a:latin typeface="Open sans" panose="020B0606030504020204"/>
                      </a:endParaRPr>
                    </a:p>
                  </a:txBody>
                  <a:tcPr marL="2800" marR="2800" marT="2800" marB="0"/>
                </a:tc>
                <a:tc>
                  <a:txBody>
                    <a:bodyPr/>
                    <a:lstStyle/>
                    <a:p>
                      <a:pPr algn="l" fontAlgn="t"/>
                      <a:r>
                        <a:rPr lang="fr-FR" sz="1100" u="none" strike="noStrike">
                          <a:effectLst/>
                          <a:latin typeface="Open sans" panose="020B0606030504020204"/>
                        </a:rPr>
                        <a:t>Altitude</a:t>
                      </a:r>
                      <a:endParaRPr lang="fr-FR" sz="1100" b="0" i="0" u="none" strike="noStrike">
                        <a:solidFill>
                          <a:srgbClr val="000000"/>
                        </a:solidFill>
                        <a:effectLst/>
                        <a:latin typeface="Open sans" panose="020B0606030504020204"/>
                      </a:endParaRPr>
                    </a:p>
                  </a:txBody>
                  <a:tcPr marL="2800" marR="2800" marT="2800" marB="0"/>
                </a:tc>
                <a:tc>
                  <a:txBody>
                    <a:bodyPr/>
                    <a:lstStyle/>
                    <a:p>
                      <a:pPr algn="l" fontAlgn="t"/>
                      <a:r>
                        <a:rPr lang="fr-FR" sz="1100" u="none" strike="noStrike" dirty="0">
                          <a:effectLst/>
                          <a:latin typeface="Open sans" panose="020B0606030504020204"/>
                        </a:rPr>
                        <a:t>Coordonnées X</a:t>
                      </a:r>
                      <a:endParaRPr lang="fr-FR" sz="1100" b="0" i="0" u="none" strike="noStrike" dirty="0">
                        <a:solidFill>
                          <a:srgbClr val="000000"/>
                        </a:solidFill>
                        <a:effectLst/>
                        <a:latin typeface="Open sans" panose="020B0606030504020204"/>
                      </a:endParaRPr>
                    </a:p>
                  </a:txBody>
                  <a:tcPr marL="2800" marR="2800" marT="2800" marB="0"/>
                </a:tc>
                <a:tc>
                  <a:txBody>
                    <a:bodyPr/>
                    <a:lstStyle/>
                    <a:p>
                      <a:pPr algn="l" fontAlgn="t"/>
                      <a:r>
                        <a:rPr lang="fr-FR" sz="1100" u="none" strike="noStrike">
                          <a:effectLst/>
                          <a:latin typeface="Open sans" panose="020B0606030504020204"/>
                        </a:rPr>
                        <a:t>Coordonnées Y</a:t>
                      </a:r>
                      <a:endParaRPr lang="fr-FR" sz="1100" b="0" i="0" u="none" strike="noStrike">
                        <a:solidFill>
                          <a:srgbClr val="000000"/>
                        </a:solidFill>
                        <a:effectLst/>
                        <a:latin typeface="Open sans" panose="020B0606030504020204"/>
                      </a:endParaRPr>
                    </a:p>
                  </a:txBody>
                  <a:tcPr marL="2800" marR="2800" marT="2800" marB="0"/>
                </a:tc>
                <a:extLst>
                  <a:ext uri="{0D108BD9-81ED-4DB2-BD59-A6C34878D82A}">
                    <a16:rowId xmlns:a16="http://schemas.microsoft.com/office/drawing/2014/main" val="1086348249"/>
                  </a:ext>
                </a:extLst>
              </a:tr>
              <a:tr h="0">
                <a:tc>
                  <a:txBody>
                    <a:bodyPr/>
                    <a:lstStyle/>
                    <a:p>
                      <a:pPr algn="l" fontAlgn="b"/>
                      <a:r>
                        <a:rPr lang="fr-FR" sz="1100" u="none" strike="noStrike">
                          <a:effectLst/>
                          <a:latin typeface="Open sans" panose="020B0606030504020204"/>
                        </a:rPr>
                        <a:t>Bakel</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Climatique</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1918-2022</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2023-2024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14°54'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12°28'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25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-12.467</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14.9</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1877604519"/>
                  </a:ext>
                </a:extLst>
              </a:tr>
              <a:tr h="0">
                <a:tc>
                  <a:txBody>
                    <a:bodyPr/>
                    <a:lstStyle/>
                    <a:p>
                      <a:pPr algn="l" fontAlgn="b"/>
                      <a:r>
                        <a:rPr lang="fr-FR" sz="1100" u="none" strike="noStrike">
                          <a:effectLst/>
                          <a:latin typeface="Open sans" panose="020B0606030504020204"/>
                        </a:rPr>
                        <a:t>Kidira</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1918-2002; 2005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2006-2024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14°28'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12°13'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35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-12.217</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14.4667</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724067703"/>
                  </a:ext>
                </a:extLst>
              </a:tr>
              <a:tr h="0">
                <a:tc>
                  <a:txBody>
                    <a:bodyPr/>
                    <a:lstStyle/>
                    <a:p>
                      <a:pPr algn="l" fontAlgn="b"/>
                      <a:r>
                        <a:rPr lang="fr-FR" sz="1100" u="none" strike="noStrike">
                          <a:effectLst/>
                          <a:latin typeface="Open sans" panose="020B0606030504020204"/>
                        </a:rPr>
                        <a:t>Barkedji</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1947-2005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2006-2024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-14.87</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15.28</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15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-14.867</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15.2833</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1772993203"/>
                  </a:ext>
                </a:extLst>
              </a:tr>
              <a:tr h="0">
                <a:tc>
                  <a:txBody>
                    <a:bodyPr/>
                    <a:lstStyle/>
                    <a:p>
                      <a:pPr algn="l" fontAlgn="b"/>
                      <a:r>
                        <a:rPr lang="fr-FR" sz="1100" u="none" strike="noStrike">
                          <a:effectLst/>
                          <a:latin typeface="Open sans" panose="020B0606030504020204"/>
                        </a:rPr>
                        <a:t>Podor</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Synoptique</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1918-2023</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2024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16°39'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14°58'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dirty="0">
                          <a:effectLst/>
                          <a:latin typeface="Open sans" panose="020B0606030504020204"/>
                        </a:rPr>
                        <a:t>6</a:t>
                      </a:r>
                      <a:endParaRPr lang="fr-FR" sz="1100" b="0" i="0" u="none" strike="noStrike" dirty="0">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-14.967</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16.65</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182902565"/>
                  </a:ext>
                </a:extLst>
              </a:tr>
              <a:tr h="0">
                <a:tc>
                  <a:txBody>
                    <a:bodyPr/>
                    <a:lstStyle/>
                    <a:p>
                      <a:pPr algn="l" fontAlgn="b"/>
                      <a:r>
                        <a:rPr lang="fr-FR" sz="1100" u="none" strike="noStrike">
                          <a:effectLst/>
                          <a:latin typeface="Open sans" panose="020B0606030504020204"/>
                        </a:rPr>
                        <a:t>Matam</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Synoptique</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1918-2023</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2024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15°39'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13°15'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15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-13.25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15.65</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1756110275"/>
                  </a:ext>
                </a:extLst>
              </a:tr>
              <a:tr h="0">
                <a:tc>
                  <a:txBody>
                    <a:bodyPr/>
                    <a:lstStyle/>
                    <a:p>
                      <a:pPr algn="l" fontAlgn="b"/>
                      <a:r>
                        <a:rPr lang="fr-FR" sz="1100" u="none" strike="noStrike">
                          <a:effectLst/>
                          <a:latin typeface="Open sans" panose="020B0606030504020204"/>
                        </a:rPr>
                        <a:t>Dahra</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1933-2005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2006-2024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15°20'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15°29'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39</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-15.483</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15.3333</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1337675132"/>
                  </a:ext>
                </a:extLst>
              </a:tr>
              <a:tr h="0">
                <a:tc>
                  <a:txBody>
                    <a:bodyPr/>
                    <a:lstStyle/>
                    <a:p>
                      <a:pPr algn="l" fontAlgn="b"/>
                      <a:r>
                        <a:rPr lang="fr-FR" sz="1100" u="none" strike="noStrike">
                          <a:effectLst/>
                          <a:latin typeface="Open sans" panose="020B0606030504020204"/>
                        </a:rPr>
                        <a:t>Fanaye Dieri</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1961-2004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2005-2024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16°32'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15°13'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10</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dirty="0">
                          <a:effectLst/>
                          <a:latin typeface="Open sans" panose="020B0606030504020204"/>
                        </a:rPr>
                        <a:t>-15.217</a:t>
                      </a:r>
                      <a:endParaRPr lang="fr-FR" sz="1100" b="0" i="0" u="none" strike="noStrike" dirty="0">
                        <a:solidFill>
                          <a:srgbClr val="000000"/>
                        </a:solidFill>
                        <a:effectLst/>
                        <a:latin typeface="Open sans" panose="020B0606030504020204"/>
                      </a:endParaRPr>
                    </a:p>
                  </a:txBody>
                  <a:tcPr marL="2800" marR="2800" marT="2800" marB="0" anchor="b"/>
                </a:tc>
                <a:tc>
                  <a:txBody>
                    <a:bodyPr/>
                    <a:lstStyle/>
                    <a:p>
                      <a:pPr algn="l" fontAlgn="b"/>
                      <a:r>
                        <a:rPr lang="fr-FR" sz="1100" u="none" strike="noStrike" dirty="0">
                          <a:effectLst/>
                          <a:latin typeface="Open sans" panose="020B0606030504020204"/>
                        </a:rPr>
                        <a:t>16.5333</a:t>
                      </a:r>
                      <a:endParaRPr lang="fr-FR" sz="1100" b="0" i="0" u="none" strike="noStrike" dirty="0">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3062011209"/>
                  </a:ext>
                </a:extLst>
              </a:tr>
              <a:tr h="0">
                <a:tc>
                  <a:txBody>
                    <a:bodyPr/>
                    <a:lstStyle/>
                    <a:p>
                      <a:pPr algn="l" fontAlgn="b"/>
                      <a:r>
                        <a:rPr lang="fr-FR" sz="1100" u="none" strike="noStrike">
                          <a:effectLst/>
                          <a:latin typeface="Open sans" panose="020B0606030504020204"/>
                        </a:rPr>
                        <a:t>Sagatta Linguère</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1933-1934 ; 1936-1959</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t"/>
                      <a:r>
                        <a:rPr lang="fr-FR" sz="1100" u="none" strike="noStrike">
                          <a:effectLst/>
                          <a:latin typeface="Open sans" panose="020B0606030504020204"/>
                        </a:rPr>
                        <a:t>1935; 1960-2024</a:t>
                      </a:r>
                      <a:endParaRPr lang="fr-FR" sz="1100" b="0" i="0" u="none" strike="noStrike">
                        <a:solidFill>
                          <a:srgbClr val="000000"/>
                        </a:solidFill>
                        <a:effectLst/>
                        <a:latin typeface="Open sans" panose="020B0606030504020204"/>
                      </a:endParaRPr>
                    </a:p>
                  </a:txBody>
                  <a:tcPr marL="2800" marR="2800" marT="2800" marB="0"/>
                </a:tc>
                <a:tc>
                  <a:txBody>
                    <a:bodyPr/>
                    <a:lstStyle/>
                    <a:p>
                      <a:pPr algn="l" fontAlgn="b"/>
                      <a:r>
                        <a:rPr lang="fr-FR" sz="1100" u="none" strike="noStrike">
                          <a:effectLst/>
                          <a:latin typeface="Open sans" panose="020B0606030504020204"/>
                        </a:rPr>
                        <a:t>15°13'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15°34'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 </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-15.567</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15.2167</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2002360871"/>
                  </a:ext>
                </a:extLst>
              </a:tr>
              <a:tr h="0">
                <a:tc>
                  <a:txBody>
                    <a:bodyPr/>
                    <a:lstStyle/>
                    <a:p>
                      <a:pPr algn="l" fontAlgn="b"/>
                      <a:r>
                        <a:rPr lang="fr-FR" sz="1100" u="none" strike="noStrike">
                          <a:effectLst/>
                          <a:latin typeface="Open sans" panose="020B0606030504020204"/>
                        </a:rPr>
                        <a:t>Sagatta Djoloff</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1973-1976 ; 1977-2007; 2008-2012</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t"/>
                      <a:r>
                        <a:rPr lang="fr-FR" sz="1100" u="none" strike="noStrike">
                          <a:effectLst/>
                          <a:latin typeface="Open sans" panose="020B0606030504020204"/>
                        </a:rPr>
                        <a:t>2013-2024</a:t>
                      </a:r>
                      <a:endParaRPr lang="fr-FR" sz="1100" b="0" i="0" u="none" strike="noStrike">
                        <a:solidFill>
                          <a:srgbClr val="000000"/>
                        </a:solidFill>
                        <a:effectLst/>
                        <a:latin typeface="Open sans" panose="020B0606030504020204"/>
                      </a:endParaRPr>
                    </a:p>
                  </a:txBody>
                  <a:tcPr marL="2800" marR="2800" marT="2800" marB="0"/>
                </a:tc>
                <a:tc>
                  <a:txBody>
                    <a:bodyPr/>
                    <a:lstStyle/>
                    <a:p>
                      <a:pPr algn="l" fontAlgn="b"/>
                      <a:r>
                        <a:rPr lang="fr-FR" sz="1100" u="none" strike="noStrike">
                          <a:effectLst/>
                          <a:latin typeface="Open sans" panose="020B0606030504020204"/>
                        </a:rPr>
                        <a:t>15°12'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15°32'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 </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-15.533</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15.2</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1231074459"/>
                  </a:ext>
                </a:extLst>
              </a:tr>
              <a:tr h="0">
                <a:tc>
                  <a:txBody>
                    <a:bodyPr/>
                    <a:lstStyle/>
                    <a:p>
                      <a:pPr algn="l" fontAlgn="b"/>
                      <a:r>
                        <a:rPr lang="fr-FR" sz="1100" u="none" strike="noStrike" dirty="0">
                          <a:effectLst/>
                          <a:latin typeface="Open sans" panose="020B0606030504020204"/>
                        </a:rPr>
                        <a:t>Haere Lao</a:t>
                      </a:r>
                      <a:endParaRPr lang="fr-FR" sz="1100" b="0" i="0" u="none" strike="noStrike" dirty="0">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1962-1979; 1986-2005 ; </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t"/>
                      <a:r>
                        <a:rPr lang="fr-FR" sz="1100" u="none" strike="noStrike">
                          <a:effectLst/>
                          <a:latin typeface="Open sans" panose="020B0606030504020204"/>
                        </a:rPr>
                        <a:t>2006-2024</a:t>
                      </a:r>
                      <a:endParaRPr lang="fr-FR" sz="1100" b="0" i="0" u="none" strike="noStrike">
                        <a:solidFill>
                          <a:srgbClr val="000000"/>
                        </a:solidFill>
                        <a:effectLst/>
                        <a:latin typeface="Open sans" panose="020B0606030504020204"/>
                      </a:endParaRPr>
                    </a:p>
                  </a:txBody>
                  <a:tcPr marL="2800" marR="2800" marT="2800" marB="0"/>
                </a:tc>
                <a:tc>
                  <a:txBody>
                    <a:bodyPr/>
                    <a:lstStyle/>
                    <a:p>
                      <a:pPr algn="l" fontAlgn="b"/>
                      <a:r>
                        <a:rPr lang="fr-FR" sz="1100" u="none" strike="noStrike">
                          <a:effectLst/>
                          <a:latin typeface="Open sans" panose="020B0606030504020204"/>
                        </a:rPr>
                        <a:t>16°24'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14°19'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11</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-14.317</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16.4</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2065237076"/>
                  </a:ext>
                </a:extLst>
              </a:tr>
              <a:tr h="0">
                <a:tc>
                  <a:txBody>
                    <a:bodyPr/>
                    <a:lstStyle/>
                    <a:p>
                      <a:pPr algn="l" fontAlgn="b"/>
                      <a:r>
                        <a:rPr lang="fr-FR" sz="1100" u="none" strike="noStrike">
                          <a:effectLst/>
                          <a:latin typeface="Open sans" panose="020B0606030504020204"/>
                        </a:rPr>
                        <a:t>Kanel</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1918-1980; 1986-2005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t"/>
                      <a:r>
                        <a:rPr lang="fr-FR" sz="1100" u="none" strike="noStrike">
                          <a:effectLst/>
                          <a:latin typeface="Open sans" panose="020B0606030504020204"/>
                        </a:rPr>
                        <a:t>2006-2024</a:t>
                      </a:r>
                      <a:endParaRPr lang="fr-FR" sz="1100" b="0" i="0" u="none" strike="noStrike">
                        <a:solidFill>
                          <a:srgbClr val="000000"/>
                        </a:solidFill>
                        <a:effectLst/>
                        <a:latin typeface="Open sans" panose="020B0606030504020204"/>
                      </a:endParaRPr>
                    </a:p>
                  </a:txBody>
                  <a:tcPr marL="2800" marR="2800" marT="2800" marB="0"/>
                </a:tc>
                <a:tc>
                  <a:txBody>
                    <a:bodyPr/>
                    <a:lstStyle/>
                    <a:p>
                      <a:pPr algn="l" fontAlgn="b"/>
                      <a:r>
                        <a:rPr lang="fr-FR" sz="1100" u="none" strike="noStrike">
                          <a:effectLst/>
                          <a:latin typeface="Open sans" panose="020B0606030504020204"/>
                        </a:rPr>
                        <a:t>15°30'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13°10'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20</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-13.167</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15.5</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3998172415"/>
                  </a:ext>
                </a:extLst>
              </a:tr>
              <a:tr h="0">
                <a:tc>
                  <a:txBody>
                    <a:bodyPr/>
                    <a:lstStyle/>
                    <a:p>
                      <a:pPr algn="l" fontAlgn="b"/>
                      <a:r>
                        <a:rPr lang="fr-FR" sz="1100" u="none" strike="noStrike">
                          <a:effectLst/>
                          <a:latin typeface="Open sans" panose="020B0606030504020204"/>
                        </a:rPr>
                        <a:t>Keur Momar Sarr</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1962-2005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2006-2024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15°56'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15°58'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15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-15.967</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15.9333</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973776136"/>
                  </a:ext>
                </a:extLst>
              </a:tr>
              <a:tr h="0">
                <a:tc>
                  <a:txBody>
                    <a:bodyPr/>
                    <a:lstStyle/>
                    <a:p>
                      <a:pPr algn="l" fontAlgn="b"/>
                      <a:r>
                        <a:rPr lang="fr-FR" sz="1100" u="none" strike="noStrike">
                          <a:effectLst/>
                          <a:latin typeface="Open sans" panose="020B0606030504020204"/>
                        </a:rPr>
                        <a:t>Linguère</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Synoptique</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1981-2023</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2004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15°23'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15°07'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20</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-15.117</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15.3833</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856232395"/>
                  </a:ext>
                </a:extLst>
              </a:tr>
              <a:tr h="0">
                <a:tc>
                  <a:txBody>
                    <a:bodyPr/>
                    <a:lstStyle/>
                    <a:p>
                      <a:pPr algn="l" fontAlgn="b"/>
                      <a:r>
                        <a:rPr lang="fr-FR" sz="1100" u="none" strike="noStrike">
                          <a:effectLst/>
                          <a:latin typeface="Open sans" panose="020B0606030504020204"/>
                        </a:rPr>
                        <a:t>Ranerou</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1963-1976; 1980-2016</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1977-1979; 2017-2024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15°18'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13°18'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33</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-13.3</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15.3</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1472029687"/>
                  </a:ext>
                </a:extLst>
              </a:tr>
              <a:tr h="0">
                <a:tc>
                  <a:txBody>
                    <a:bodyPr/>
                    <a:lstStyle/>
                    <a:p>
                      <a:pPr algn="l" fontAlgn="b"/>
                      <a:r>
                        <a:rPr lang="fr-FR" sz="1100" u="none" strike="noStrike">
                          <a:effectLst/>
                          <a:latin typeface="Open sans" panose="020B0606030504020204"/>
                        </a:rPr>
                        <a:t>Thiolgne</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1963-2005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2006-2024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15°58'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13°35'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11</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-13.583</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15.9667</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2636440953"/>
                  </a:ext>
                </a:extLst>
              </a:tr>
              <a:tr h="0">
                <a:tc>
                  <a:txBody>
                    <a:bodyPr/>
                    <a:lstStyle/>
                    <a:p>
                      <a:pPr algn="l" fontAlgn="b"/>
                      <a:r>
                        <a:rPr lang="fr-FR" sz="1100" u="none" strike="noStrike">
                          <a:effectLst/>
                          <a:latin typeface="Open sans" panose="020B0606030504020204"/>
                        </a:rPr>
                        <a:t>Goudiry</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1940-2016</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2017-2024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14°11'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12°43'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59</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-13.583</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15.9667</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2528166392"/>
                  </a:ext>
                </a:extLst>
              </a:tr>
              <a:tr h="0">
                <a:tc>
                  <a:txBody>
                    <a:bodyPr/>
                    <a:lstStyle/>
                    <a:p>
                      <a:pPr algn="l" fontAlgn="b"/>
                      <a:r>
                        <a:rPr lang="fr-FR" sz="1100" u="none" strike="noStrike">
                          <a:effectLst/>
                          <a:latin typeface="Open sans" panose="020B0606030504020204"/>
                        </a:rPr>
                        <a:t>Salde</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1961-1998</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1999-2024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16°10'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13°53'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11</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-13.883</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16.1667</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2938249867"/>
                  </a:ext>
                </a:extLst>
              </a:tr>
              <a:tr h="0">
                <a:tc>
                  <a:txBody>
                    <a:bodyPr/>
                    <a:lstStyle/>
                    <a:p>
                      <a:pPr algn="l" fontAlgn="b"/>
                      <a:r>
                        <a:rPr lang="fr-FR" sz="1100" u="none" strike="noStrike">
                          <a:effectLst/>
                          <a:latin typeface="Open sans" panose="020B0606030504020204"/>
                        </a:rPr>
                        <a:t>Boki Diave</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1967-1994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1995-2024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15°53'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13°29'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16</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-13.483</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15.8833</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1965902615"/>
                  </a:ext>
                </a:extLst>
              </a:tr>
              <a:tr h="0">
                <a:tc>
                  <a:txBody>
                    <a:bodyPr/>
                    <a:lstStyle/>
                    <a:p>
                      <a:pPr algn="l" fontAlgn="b"/>
                      <a:r>
                        <a:rPr lang="fr-FR" sz="1100" u="none" strike="noStrike">
                          <a:effectLst/>
                          <a:latin typeface="Open sans" panose="020B0606030504020204"/>
                        </a:rPr>
                        <a:t>Dahra Elevage</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1956-1994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1995-2024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15°20'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15°27'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 </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-15.45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15.3333</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982555089"/>
                  </a:ext>
                </a:extLst>
              </a:tr>
              <a:tr h="0">
                <a:tc>
                  <a:txBody>
                    <a:bodyPr/>
                    <a:lstStyle/>
                    <a:p>
                      <a:pPr algn="l" fontAlgn="b"/>
                      <a:r>
                        <a:rPr lang="fr-FR" sz="1100" u="none" strike="noStrike">
                          <a:effectLst/>
                          <a:latin typeface="Open sans" panose="020B0606030504020204"/>
                        </a:rPr>
                        <a:t>Yangyang Mbeleukhe</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1918-1982; 1984-1996</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t"/>
                      <a:r>
                        <a:rPr lang="fr-FR" sz="1100" u="none" strike="noStrike">
                          <a:effectLst/>
                          <a:latin typeface="Open sans" panose="020B0606030504020204"/>
                        </a:rPr>
                        <a:t>1997-2023</a:t>
                      </a:r>
                      <a:endParaRPr lang="fr-FR" sz="1100" b="0" i="0" u="none" strike="noStrike">
                        <a:solidFill>
                          <a:srgbClr val="000000"/>
                        </a:solidFill>
                        <a:effectLst/>
                        <a:latin typeface="Open sans" panose="020B0606030504020204"/>
                      </a:endParaRPr>
                    </a:p>
                  </a:txBody>
                  <a:tcPr marL="2800" marR="2800" marT="2800" marB="0"/>
                </a:tc>
                <a:tc>
                  <a:txBody>
                    <a:bodyPr/>
                    <a:lstStyle/>
                    <a:p>
                      <a:pPr algn="l" fontAlgn="b"/>
                      <a:r>
                        <a:rPr lang="fr-FR" sz="1100" u="none" strike="noStrike">
                          <a:effectLst/>
                          <a:latin typeface="Open sans" panose="020B0606030504020204"/>
                        </a:rPr>
                        <a:t>15°39'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15°21'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28</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-15.35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15.65</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845014954"/>
                  </a:ext>
                </a:extLst>
              </a:tr>
              <a:tr h="0">
                <a:tc>
                  <a:txBody>
                    <a:bodyPr/>
                    <a:lstStyle/>
                    <a:p>
                      <a:pPr algn="l" fontAlgn="b"/>
                      <a:r>
                        <a:rPr lang="fr-FR" sz="1100" u="none" strike="noStrike">
                          <a:effectLst/>
                          <a:latin typeface="Open sans" panose="020B0606030504020204"/>
                        </a:rPr>
                        <a:t>Velingara Ferlo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1944-1946; 1956-1980</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t"/>
                      <a:r>
                        <a:rPr lang="fr-FR" sz="1100" u="none" strike="noStrike">
                          <a:effectLst/>
                          <a:latin typeface="Open sans" panose="020B0606030504020204"/>
                        </a:rPr>
                        <a:t>1981-2024</a:t>
                      </a:r>
                      <a:endParaRPr lang="fr-FR" sz="1100" b="0" i="0" u="none" strike="noStrike">
                        <a:solidFill>
                          <a:srgbClr val="000000"/>
                        </a:solidFill>
                        <a:effectLst/>
                        <a:latin typeface="Open sans" panose="020B0606030504020204"/>
                      </a:endParaRPr>
                    </a:p>
                  </a:txBody>
                  <a:tcPr marL="2800" marR="2800" marT="2800" marB="0"/>
                </a:tc>
                <a:tc>
                  <a:txBody>
                    <a:bodyPr/>
                    <a:lstStyle/>
                    <a:p>
                      <a:pPr algn="l" fontAlgn="b"/>
                      <a:r>
                        <a:rPr lang="fr-FR" sz="1100" u="none" strike="noStrike">
                          <a:effectLst/>
                          <a:latin typeface="Open sans" panose="020B0606030504020204"/>
                        </a:rPr>
                        <a:t>15°00'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14°41'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25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-14.683</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dirty="0">
                          <a:effectLst/>
                          <a:latin typeface="Open sans" panose="020B0606030504020204"/>
                        </a:rPr>
                        <a:t>15</a:t>
                      </a:r>
                      <a:endParaRPr lang="fr-FR" sz="1100" b="0" i="0" u="none" strike="noStrike" dirty="0">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1561957188"/>
                  </a:ext>
                </a:extLst>
              </a:tr>
              <a:tr h="0">
                <a:tc>
                  <a:txBody>
                    <a:bodyPr/>
                    <a:lstStyle/>
                    <a:p>
                      <a:pPr algn="l" fontAlgn="b"/>
                      <a:r>
                        <a:rPr lang="fr-FR" sz="1100" u="none" strike="noStrike">
                          <a:effectLst/>
                          <a:latin typeface="Open sans" panose="020B0606030504020204"/>
                        </a:rPr>
                        <a:t>Ndioum</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1963-1966; 1970-1977; 1992-2005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t"/>
                      <a:r>
                        <a:rPr lang="fr-FR" sz="1100" u="none" strike="noStrike">
                          <a:effectLst/>
                          <a:latin typeface="Open sans" panose="020B0606030504020204"/>
                        </a:rPr>
                        <a:t>2006-20024</a:t>
                      </a:r>
                      <a:endParaRPr lang="fr-FR" sz="1100" b="0" i="0" u="none" strike="noStrike">
                        <a:solidFill>
                          <a:srgbClr val="000000"/>
                        </a:solidFill>
                        <a:effectLst/>
                        <a:latin typeface="Open sans" panose="020B0606030504020204"/>
                      </a:endParaRPr>
                    </a:p>
                  </a:txBody>
                  <a:tcPr marL="2800" marR="2800" marT="2800" marB="0"/>
                </a:tc>
                <a:tc>
                  <a:txBody>
                    <a:bodyPr/>
                    <a:lstStyle/>
                    <a:p>
                      <a:pPr algn="l" fontAlgn="b"/>
                      <a:r>
                        <a:rPr lang="fr-FR" sz="1100" u="none" strike="noStrike">
                          <a:effectLst/>
                          <a:latin typeface="Open sans" panose="020B0606030504020204"/>
                        </a:rPr>
                        <a:t>16°27' N</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14°39'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 </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-14.65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16.45</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513108480"/>
                  </a:ext>
                </a:extLst>
              </a:tr>
              <a:tr h="0">
                <a:tc>
                  <a:txBody>
                    <a:bodyPr/>
                    <a:lstStyle/>
                    <a:p>
                      <a:pPr algn="l" fontAlgn="b"/>
                      <a:r>
                        <a:rPr lang="fr-FR" sz="1100" u="none" strike="noStrike">
                          <a:effectLst/>
                          <a:latin typeface="Open sans" panose="020B0606030504020204"/>
                        </a:rPr>
                        <a:t>Thiel</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1956-1987; 1989-1997; 2001-2002</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t"/>
                      <a:r>
                        <a:rPr lang="fr-FR" sz="1100" u="none" strike="noStrike">
                          <a:effectLst/>
                          <a:latin typeface="Open sans" panose="020B0606030504020204"/>
                        </a:rPr>
                        <a:t>2003-2024</a:t>
                      </a:r>
                      <a:endParaRPr lang="fr-FR" sz="1100" b="0" i="0" u="none" strike="noStrike">
                        <a:solidFill>
                          <a:srgbClr val="000000"/>
                        </a:solidFill>
                        <a:effectLst/>
                        <a:latin typeface="Open sans" panose="020B0606030504020204"/>
                      </a:endParaRPr>
                    </a:p>
                  </a:txBody>
                  <a:tcPr marL="2800" marR="2800" marT="2800" marB="0"/>
                </a:tc>
                <a:tc>
                  <a:txBody>
                    <a:bodyPr/>
                    <a:lstStyle/>
                    <a:p>
                      <a:pPr algn="l" fontAlgn="b"/>
                      <a:r>
                        <a:rPr lang="fr-FR" sz="1100" u="none" strike="noStrike" dirty="0">
                          <a:effectLst/>
                          <a:latin typeface="Open sans" panose="020B0606030504020204"/>
                        </a:rPr>
                        <a:t>14°54' N</a:t>
                      </a:r>
                      <a:endParaRPr lang="fr-FR" sz="1100" b="0" i="0" u="none" strike="noStrike" dirty="0">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15°04'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45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-15.05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14.92</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1007632367"/>
                  </a:ext>
                </a:extLst>
              </a:tr>
              <a:tr h="0">
                <a:tc>
                  <a:txBody>
                    <a:bodyPr/>
                    <a:lstStyle/>
                    <a:p>
                      <a:pPr algn="l" fontAlgn="b"/>
                      <a:r>
                        <a:rPr lang="fr-FR" sz="1100" u="none" strike="noStrike">
                          <a:effectLst/>
                          <a:latin typeface="Open sans" panose="020B0606030504020204"/>
                        </a:rPr>
                        <a:t>Semme</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Poste pluvio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1961-1998; 2000-2005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t"/>
                      <a:r>
                        <a:rPr lang="fr-FR" sz="1100" u="none" strike="noStrike">
                          <a:effectLst/>
                          <a:latin typeface="Open sans" panose="020B0606030504020204"/>
                        </a:rPr>
                        <a:t>2006-20024</a:t>
                      </a:r>
                      <a:endParaRPr lang="fr-FR" sz="1100" b="0" i="0" u="none" strike="noStrike">
                        <a:solidFill>
                          <a:srgbClr val="000000"/>
                        </a:solidFill>
                        <a:effectLst/>
                        <a:latin typeface="Open sans" panose="020B0606030504020204"/>
                      </a:endParaRPr>
                    </a:p>
                  </a:txBody>
                  <a:tcPr marL="2800" marR="2800" marT="2800" marB="0"/>
                </a:tc>
                <a:tc>
                  <a:txBody>
                    <a:bodyPr/>
                    <a:lstStyle/>
                    <a:p>
                      <a:pPr algn="l" fontAlgn="b"/>
                      <a:r>
                        <a:rPr lang="fr-FR" sz="1100" u="none" strike="noStrike" dirty="0">
                          <a:effectLst/>
                          <a:latin typeface="Open sans" panose="020B0606030504020204"/>
                        </a:rPr>
                        <a:t>15°12' N</a:t>
                      </a:r>
                    </a:p>
                  </a:txBody>
                  <a:tcPr marL="2800" marR="2800" marT="2800" marB="0" anchor="b"/>
                </a:tc>
                <a:tc>
                  <a:txBody>
                    <a:bodyPr/>
                    <a:lstStyle/>
                    <a:p>
                      <a:pPr algn="l" fontAlgn="b"/>
                      <a:r>
                        <a:rPr lang="fr-FR" sz="1100" u="none" strike="noStrike">
                          <a:effectLst/>
                          <a:latin typeface="Open sans" panose="020B0606030504020204"/>
                        </a:rPr>
                        <a:t>12°57' W</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a:effectLst/>
                          <a:latin typeface="Open sans" panose="020B0606030504020204"/>
                        </a:rPr>
                        <a:t>40</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-12.95</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15.2</a:t>
                      </a:r>
                      <a:endParaRPr lang="fr-FR" sz="1100" b="0" i="0" u="none" strike="noStrike">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1432036135"/>
                  </a:ext>
                </a:extLst>
              </a:tr>
              <a:tr h="0">
                <a:tc>
                  <a:txBody>
                    <a:bodyPr/>
                    <a:lstStyle/>
                    <a:p>
                      <a:pPr algn="l" fontAlgn="b"/>
                      <a:r>
                        <a:rPr lang="fr-FR" sz="1100" u="none" strike="noStrike">
                          <a:effectLst/>
                          <a:latin typeface="Open sans" panose="020B0606030504020204"/>
                        </a:rPr>
                        <a:t>Sadio</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 </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b"/>
                      <a:r>
                        <a:rPr lang="fr-FR" sz="1100" u="none" strike="noStrike">
                          <a:effectLst/>
                          <a:latin typeface="Open sans" panose="020B0606030504020204"/>
                        </a:rPr>
                        <a:t>1949-2004</a:t>
                      </a:r>
                      <a:endParaRPr lang="fr-FR" sz="1100" b="0" i="0" u="none" strike="noStrike">
                        <a:solidFill>
                          <a:srgbClr val="000000"/>
                        </a:solidFill>
                        <a:effectLst/>
                        <a:latin typeface="Open sans" panose="020B0606030504020204"/>
                      </a:endParaRPr>
                    </a:p>
                  </a:txBody>
                  <a:tcPr marL="2800" marR="2800" marT="2800" marB="0" anchor="b"/>
                </a:tc>
                <a:tc>
                  <a:txBody>
                    <a:bodyPr/>
                    <a:lstStyle/>
                    <a:p>
                      <a:pPr algn="l" fontAlgn="t"/>
                      <a:r>
                        <a:rPr lang="fr-FR" sz="1100" u="none" strike="noStrike" dirty="0">
                          <a:effectLst/>
                          <a:latin typeface="Open sans" panose="020B0606030504020204"/>
                        </a:rPr>
                        <a:t>2006-20024</a:t>
                      </a:r>
                      <a:endParaRPr lang="fr-FR" sz="1100" b="0" i="0" u="none" strike="noStrike" dirty="0">
                        <a:solidFill>
                          <a:srgbClr val="000000"/>
                        </a:solidFill>
                        <a:effectLst/>
                        <a:latin typeface="Open sans" panose="020B0606030504020204"/>
                      </a:endParaRPr>
                    </a:p>
                  </a:txBody>
                  <a:tcPr marL="2800" marR="2800" marT="2800" marB="0"/>
                </a:tc>
                <a:tc>
                  <a:txBody>
                    <a:bodyPr/>
                    <a:lstStyle/>
                    <a:p>
                      <a:pPr algn="l" fontAlgn="b"/>
                      <a:r>
                        <a:rPr lang="fr-FR" sz="1100" u="none" strike="noStrike" dirty="0">
                          <a:effectLst/>
                          <a:latin typeface="Open sans" panose="020B0606030504020204"/>
                        </a:rPr>
                        <a:t> 14°48' N</a:t>
                      </a:r>
                      <a:endParaRPr lang="fr-FR" sz="1100" b="0" i="0" u="none" strike="noStrike" dirty="0">
                        <a:solidFill>
                          <a:srgbClr val="000000"/>
                        </a:solidFill>
                        <a:effectLst/>
                        <a:latin typeface="Open sans" panose="020B0606030504020204"/>
                      </a:endParaRPr>
                    </a:p>
                  </a:txBody>
                  <a:tcPr marL="2800" marR="2800" marT="2800" marB="0" anchor="b"/>
                </a:tc>
                <a:tc>
                  <a:txBody>
                    <a:bodyPr/>
                    <a:lstStyle/>
                    <a:p>
                      <a:pPr algn="l" fontAlgn="b"/>
                      <a:r>
                        <a:rPr lang="fr-FR" sz="1100" u="none" strike="noStrike" dirty="0">
                          <a:effectLst/>
                          <a:latin typeface="Open sans" panose="020B0606030504020204"/>
                        </a:rPr>
                        <a:t> 15°33' W</a:t>
                      </a:r>
                      <a:endParaRPr lang="fr-FR" sz="1100" b="0" i="0" u="none" strike="noStrike" dirty="0">
                        <a:solidFill>
                          <a:srgbClr val="000000"/>
                        </a:solidFill>
                        <a:effectLst/>
                        <a:latin typeface="Open sans" panose="020B0606030504020204"/>
                      </a:endParaRPr>
                    </a:p>
                  </a:txBody>
                  <a:tcPr marL="2800" marR="2800" marT="2800" marB="0" anchor="b"/>
                </a:tc>
                <a:tc>
                  <a:txBody>
                    <a:bodyPr/>
                    <a:lstStyle/>
                    <a:p>
                      <a:pPr algn="ctr" fontAlgn="b"/>
                      <a:r>
                        <a:rPr lang="fr-FR" sz="1100" u="none" strike="noStrike" dirty="0">
                          <a:effectLst/>
                          <a:latin typeface="Open sans" panose="020B0606030504020204"/>
                        </a:rPr>
                        <a:t> 22</a:t>
                      </a:r>
                      <a:endParaRPr lang="fr-FR" sz="1100" b="0" i="0" u="none" strike="noStrike" dirty="0">
                        <a:solidFill>
                          <a:srgbClr val="000000"/>
                        </a:solidFill>
                        <a:effectLst/>
                        <a:latin typeface="Open sans" panose="020B0606030504020204"/>
                      </a:endParaRPr>
                    </a:p>
                  </a:txBody>
                  <a:tcPr marL="2800" marR="2800" marT="2800" marB="0" anchor="b"/>
                </a:tc>
                <a:tc>
                  <a:txBody>
                    <a:bodyPr/>
                    <a:lstStyle/>
                    <a:p>
                      <a:pPr algn="l" fontAlgn="b"/>
                      <a:r>
                        <a:rPr lang="fr-FR" sz="1100" u="none" strike="noStrike" dirty="0">
                          <a:effectLst/>
                          <a:latin typeface="Open sans" panose="020B0606030504020204"/>
                        </a:rPr>
                        <a:t> -15.55</a:t>
                      </a:r>
                      <a:endParaRPr lang="fr-FR" sz="1100" b="0" i="0" u="none" strike="noStrike" dirty="0">
                        <a:solidFill>
                          <a:srgbClr val="000000"/>
                        </a:solidFill>
                        <a:effectLst/>
                        <a:latin typeface="Open sans" panose="020B0606030504020204"/>
                      </a:endParaRPr>
                    </a:p>
                  </a:txBody>
                  <a:tcPr marL="2800" marR="2800" marT="2800" marB="0" anchor="b"/>
                </a:tc>
                <a:tc>
                  <a:txBody>
                    <a:bodyPr/>
                    <a:lstStyle/>
                    <a:p>
                      <a:pPr algn="l" fontAlgn="b"/>
                      <a:r>
                        <a:rPr lang="fr-FR" sz="1100" u="none" strike="noStrike" dirty="0">
                          <a:effectLst/>
                          <a:latin typeface="Open sans" panose="020B0606030504020204"/>
                        </a:rPr>
                        <a:t>14.8 </a:t>
                      </a:r>
                      <a:endParaRPr lang="fr-FR" sz="1100" b="0" i="0" u="none" strike="noStrike" dirty="0">
                        <a:solidFill>
                          <a:srgbClr val="000000"/>
                        </a:solidFill>
                        <a:effectLst/>
                        <a:latin typeface="Open sans" panose="020B0606030504020204"/>
                      </a:endParaRPr>
                    </a:p>
                  </a:txBody>
                  <a:tcPr marL="2800" marR="2800" marT="2800" marB="0" anchor="b"/>
                </a:tc>
                <a:extLst>
                  <a:ext uri="{0D108BD9-81ED-4DB2-BD59-A6C34878D82A}">
                    <a16:rowId xmlns:a16="http://schemas.microsoft.com/office/drawing/2014/main" val="4062737996"/>
                  </a:ext>
                </a:extLst>
              </a:tr>
            </a:tbl>
          </a:graphicData>
        </a:graphic>
      </p:graphicFrame>
      <p:sp>
        <p:nvSpPr>
          <p:cNvPr id="15" name="ZoneTexte 14"/>
          <p:cNvSpPr txBox="1"/>
          <p:nvPr/>
        </p:nvSpPr>
        <p:spPr>
          <a:xfrm>
            <a:off x="212680" y="891575"/>
            <a:ext cx="5400000" cy="430887"/>
          </a:xfrm>
          <a:prstGeom prst="rect">
            <a:avLst/>
          </a:prstGeom>
          <a:noFill/>
        </p:spPr>
        <p:txBody>
          <a:bodyPr wrap="square" rtlCol="0">
            <a:spAutoFit/>
          </a:bodyPr>
          <a:lstStyle/>
          <a:p>
            <a:r>
              <a:rPr lang="fr-FR" sz="2200" b="1" dirty="0">
                <a:latin typeface="Open sans" panose="020B0606030504020204"/>
              </a:rPr>
              <a:t>Tableau 1: Situation des données pluviométriques</a:t>
            </a:r>
          </a:p>
        </p:txBody>
      </p:sp>
      <p:sp>
        <p:nvSpPr>
          <p:cNvPr id="8" name="Rectangle 7">
            <a:extLst>
              <a:ext uri="{FF2B5EF4-FFF2-40B4-BE49-F238E27FC236}">
                <a16:creationId xmlns:a16="http://schemas.microsoft.com/office/drawing/2014/main" id="{9B5243E3-9D97-4918-8EB7-16410C90F09D}"/>
              </a:ext>
            </a:extLst>
          </p:cNvPr>
          <p:cNvSpPr/>
          <p:nvPr/>
        </p:nvSpPr>
        <p:spPr>
          <a:xfrm>
            <a:off x="5369596" y="-18278"/>
            <a:ext cx="6837059" cy="756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0601" y="74342"/>
            <a:ext cx="676619" cy="612000"/>
          </a:xfrm>
          <a:prstGeom prst="rect">
            <a:avLst/>
          </a:prstGeom>
        </p:spPr>
      </p:pic>
      <p:sp>
        <p:nvSpPr>
          <p:cNvPr id="12" name="ZoneTexte 11">
            <a:extLst>
              <a:ext uri="{FF2B5EF4-FFF2-40B4-BE49-F238E27FC236}">
                <a16:creationId xmlns:a16="http://schemas.microsoft.com/office/drawing/2014/main" id="{69480740-7E58-9B8D-5DAF-B074BA2E5A59}"/>
              </a:ext>
            </a:extLst>
          </p:cNvPr>
          <p:cNvSpPr txBox="1"/>
          <p:nvPr/>
        </p:nvSpPr>
        <p:spPr>
          <a:xfrm>
            <a:off x="5369596" y="93276"/>
            <a:ext cx="4204914" cy="584775"/>
          </a:xfrm>
          <a:prstGeom prst="rect">
            <a:avLst/>
          </a:prstGeom>
          <a:noFill/>
        </p:spPr>
        <p:txBody>
          <a:bodyPr wrap="square" rtlCol="0">
            <a:spAutoFit/>
          </a:bodyPr>
          <a:lstStyle/>
          <a:p>
            <a:pPr algn="ctr"/>
            <a:r>
              <a:rPr lang="fr-FR" sz="3200" b="1" dirty="0">
                <a:ln w="0"/>
                <a:effectLst>
                  <a:outerShdw blurRad="38100" dist="19050" dir="2700000" algn="tl" rotWithShape="0">
                    <a:schemeClr val="dk1">
                      <a:alpha val="40000"/>
                    </a:schemeClr>
                  </a:outerShdw>
                </a:effectLst>
                <a:latin typeface="DM sans" pitchFamily="2" charset="0"/>
              </a:rPr>
              <a:t>METHODOLOGIE 1/4</a:t>
            </a:r>
          </a:p>
        </p:txBody>
      </p:sp>
      <p:pic>
        <p:nvPicPr>
          <p:cNvPr id="14" name="Image 13">
            <a:extLst>
              <a:ext uri="{FF2B5EF4-FFF2-40B4-BE49-F238E27FC236}">
                <a16:creationId xmlns:a16="http://schemas.microsoft.com/office/drawing/2014/main" id="{DCCAE510-59D9-7FA3-4574-05F54AB09523}"/>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1071876" y="-4885"/>
            <a:ext cx="1120123" cy="748074"/>
          </a:xfrm>
          <a:prstGeom prst="rect">
            <a:avLst/>
          </a:prstGeom>
        </p:spPr>
      </p:pic>
      <p:pic>
        <p:nvPicPr>
          <p:cNvPr id="16" name="Image 15"/>
          <p:cNvPicPr/>
          <p:nvPr/>
        </p:nvPicPr>
        <p:blipFill>
          <a:blip r:embed="rId5">
            <a:extLst>
              <a:ext uri="{28A0092B-C50C-407E-A947-70E740481C1C}">
                <a14:useLocalDpi xmlns:a14="http://schemas.microsoft.com/office/drawing/2010/main" val="0"/>
              </a:ext>
            </a:extLst>
          </a:blip>
          <a:srcRect/>
          <a:stretch>
            <a:fillRect/>
          </a:stretch>
        </p:blipFill>
        <p:spPr bwMode="auto">
          <a:xfrm>
            <a:off x="9589166" y="91425"/>
            <a:ext cx="720000" cy="612000"/>
          </a:xfrm>
          <a:prstGeom prst="rect">
            <a:avLst/>
          </a:prstGeom>
          <a:solidFill>
            <a:schemeClr val="bg1"/>
          </a:solidFill>
        </p:spPr>
      </p:pic>
      <p:grpSp>
        <p:nvGrpSpPr>
          <p:cNvPr id="25" name="Group 6"/>
          <p:cNvGrpSpPr>
            <a:grpSpLocks/>
          </p:cNvGrpSpPr>
          <p:nvPr/>
        </p:nvGrpSpPr>
        <p:grpSpPr>
          <a:xfrm>
            <a:off x="5426375" y="-30585"/>
            <a:ext cx="6768000" cy="72000"/>
            <a:chOff x="0" y="0"/>
            <a:chExt cx="5768644" cy="81915"/>
          </a:xfrm>
        </p:grpSpPr>
        <p:sp>
          <p:nvSpPr>
            <p:cNvPr id="26"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7"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8"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29" name="Group 6"/>
          <p:cNvGrpSpPr>
            <a:grpSpLocks/>
          </p:cNvGrpSpPr>
          <p:nvPr/>
        </p:nvGrpSpPr>
        <p:grpSpPr>
          <a:xfrm>
            <a:off x="5438655" y="793199"/>
            <a:ext cx="6768000" cy="72000"/>
            <a:chOff x="0" y="0"/>
            <a:chExt cx="5768644" cy="81915"/>
          </a:xfrm>
        </p:grpSpPr>
        <p:sp>
          <p:nvSpPr>
            <p:cNvPr id="30"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31"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32"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spTree>
    <p:extLst>
      <p:ext uri="{BB962C8B-B14F-4D97-AF65-F5344CB8AC3E}">
        <p14:creationId xmlns:p14="http://schemas.microsoft.com/office/powerpoint/2010/main" val="1046692475"/>
      </p:ext>
    </p:extLst>
  </p:cSld>
  <p:clrMapOvr>
    <a:masterClrMapping/>
  </p:clrMapOvr>
  <mc:AlternateContent xmlns:mc="http://schemas.openxmlformats.org/markup-compatibility/2006" xmlns:p14="http://schemas.microsoft.com/office/powerpoint/2010/main">
    <mc:Choice Requires="p14">
      <p:transition spd="slow" p14:dur="2000" advTm="24800"/>
    </mc:Choice>
    <mc:Fallback xmlns="">
      <p:transition spd="slow" advTm="248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5243E3-9D97-4918-8EB7-16410C90F09D}"/>
              </a:ext>
            </a:extLst>
          </p:cNvPr>
          <p:cNvSpPr/>
          <p:nvPr/>
        </p:nvSpPr>
        <p:spPr>
          <a:xfrm>
            <a:off x="5426375" y="23415"/>
            <a:ext cx="6744842" cy="720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9480740-7E58-9B8D-5DAF-B074BA2E5A59}"/>
              </a:ext>
            </a:extLst>
          </p:cNvPr>
          <p:cNvSpPr txBox="1"/>
          <p:nvPr/>
        </p:nvSpPr>
        <p:spPr>
          <a:xfrm>
            <a:off x="5427018" y="138014"/>
            <a:ext cx="4212000" cy="584775"/>
          </a:xfrm>
          <a:prstGeom prst="rect">
            <a:avLst/>
          </a:prstGeom>
          <a:noFill/>
        </p:spPr>
        <p:txBody>
          <a:bodyPr wrap="square" rtlCol="0">
            <a:spAutoFit/>
          </a:bodyPr>
          <a:lstStyle/>
          <a:p>
            <a:pPr algn="ctr"/>
            <a:r>
              <a:rPr lang="fr-FR" sz="3200" b="1" dirty="0">
                <a:ln w="0"/>
                <a:effectLst>
                  <a:outerShdw blurRad="38100" dist="19050" dir="2700000" algn="tl" rotWithShape="0">
                    <a:schemeClr val="dk1">
                      <a:alpha val="40000"/>
                    </a:schemeClr>
                  </a:outerShdw>
                </a:effectLst>
                <a:latin typeface="DM sans" pitchFamily="2" charset="0"/>
              </a:rPr>
              <a:t>METHODOLOGIE 1/4</a:t>
            </a:r>
          </a:p>
        </p:txBody>
      </p:sp>
      <p:pic>
        <p:nvPicPr>
          <p:cNvPr id="11" name="Imag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13816" y="129952"/>
            <a:ext cx="684000" cy="618676"/>
          </a:xfrm>
          <a:prstGeom prst="rect">
            <a:avLst/>
          </a:prstGeom>
        </p:spPr>
      </p:pic>
      <p:pic>
        <p:nvPicPr>
          <p:cNvPr id="12" name="Image 11">
            <a:extLst>
              <a:ext uri="{FF2B5EF4-FFF2-40B4-BE49-F238E27FC236}">
                <a16:creationId xmlns:a16="http://schemas.microsoft.com/office/drawing/2014/main" id="{DCCAE510-59D9-7FA3-4574-05F54AB09523}"/>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1179834" y="9378"/>
            <a:ext cx="1005172" cy="748074"/>
          </a:xfrm>
          <a:prstGeom prst="rect">
            <a:avLst/>
          </a:prstGeom>
        </p:spPr>
      </p:pic>
      <p:pic>
        <p:nvPicPr>
          <p:cNvPr id="14" name="Image 13"/>
          <p:cNvPicPr/>
          <p:nvPr/>
        </p:nvPicPr>
        <p:blipFill>
          <a:blip r:embed="rId5">
            <a:extLst>
              <a:ext uri="{28A0092B-C50C-407E-A947-70E740481C1C}">
                <a14:useLocalDpi xmlns:a14="http://schemas.microsoft.com/office/drawing/2010/main" val="0"/>
              </a:ext>
            </a:extLst>
          </a:blip>
          <a:srcRect/>
          <a:stretch>
            <a:fillRect/>
          </a:stretch>
        </p:blipFill>
        <p:spPr bwMode="auto">
          <a:xfrm>
            <a:off x="9652807" y="133290"/>
            <a:ext cx="720000" cy="612000"/>
          </a:xfrm>
          <a:prstGeom prst="rect">
            <a:avLst/>
          </a:prstGeom>
          <a:solidFill>
            <a:schemeClr val="bg1"/>
          </a:solidFill>
        </p:spPr>
      </p:pic>
      <p:grpSp>
        <p:nvGrpSpPr>
          <p:cNvPr id="15" name="Group 6"/>
          <p:cNvGrpSpPr>
            <a:grpSpLocks/>
          </p:cNvGrpSpPr>
          <p:nvPr/>
        </p:nvGrpSpPr>
        <p:grpSpPr>
          <a:xfrm>
            <a:off x="-6993" y="793452"/>
            <a:ext cx="12192000" cy="72000"/>
            <a:chOff x="0" y="0"/>
            <a:chExt cx="5768644" cy="81915"/>
          </a:xfrm>
        </p:grpSpPr>
        <p:sp>
          <p:nvSpPr>
            <p:cNvPr id="16"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17"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18"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011" y="891684"/>
            <a:ext cx="8299448" cy="5868000"/>
          </a:xfrm>
          <a:prstGeom prst="rect">
            <a:avLst/>
          </a:prstGeom>
        </p:spPr>
      </p:pic>
      <p:grpSp>
        <p:nvGrpSpPr>
          <p:cNvPr id="19" name="Group 6"/>
          <p:cNvGrpSpPr>
            <a:grpSpLocks/>
          </p:cNvGrpSpPr>
          <p:nvPr/>
        </p:nvGrpSpPr>
        <p:grpSpPr>
          <a:xfrm>
            <a:off x="5426375" y="-30585"/>
            <a:ext cx="6768000" cy="72000"/>
            <a:chOff x="0" y="0"/>
            <a:chExt cx="5768644" cy="81915"/>
          </a:xfrm>
        </p:grpSpPr>
        <p:sp>
          <p:nvSpPr>
            <p:cNvPr id="20"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1"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2"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spTree>
    <p:extLst>
      <p:ext uri="{BB962C8B-B14F-4D97-AF65-F5344CB8AC3E}">
        <p14:creationId xmlns:p14="http://schemas.microsoft.com/office/powerpoint/2010/main" val="2648868618"/>
      </p:ext>
    </p:extLst>
  </p:cSld>
  <p:clrMapOvr>
    <a:masterClrMapping/>
  </p:clrMapOvr>
  <mc:AlternateContent xmlns:mc="http://schemas.openxmlformats.org/markup-compatibility/2006" xmlns:p14="http://schemas.microsoft.com/office/powerpoint/2010/main">
    <mc:Choice Requires="p14">
      <p:transition spd="slow" p14:dur="2000" advTm="48513"/>
    </mc:Choice>
    <mc:Fallback xmlns="">
      <p:transition spd="slow" advTm="4851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FF5EE5-4561-E2E5-20FB-9C32389557D6}"/>
              </a:ext>
            </a:extLst>
          </p:cNvPr>
          <p:cNvSpPr/>
          <p:nvPr/>
        </p:nvSpPr>
        <p:spPr>
          <a:xfrm>
            <a:off x="96000" y="48349"/>
            <a:ext cx="12096000" cy="756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69480740-7E58-9B8D-5DAF-B074BA2E5A59}"/>
              </a:ext>
            </a:extLst>
          </p:cNvPr>
          <p:cNvSpPr txBox="1"/>
          <p:nvPr/>
        </p:nvSpPr>
        <p:spPr>
          <a:xfrm>
            <a:off x="0" y="106861"/>
            <a:ext cx="4253698" cy="584775"/>
          </a:xfrm>
          <a:prstGeom prst="rect">
            <a:avLst/>
          </a:prstGeom>
          <a:noFill/>
        </p:spPr>
        <p:txBody>
          <a:bodyPr wrap="square" rtlCol="0">
            <a:spAutoFit/>
          </a:bodyPr>
          <a:lstStyle/>
          <a:p>
            <a:pPr algn="ctr"/>
            <a:r>
              <a:rPr lang="fr-FR" sz="3200" b="1" dirty="0">
                <a:ln w="0"/>
                <a:effectLst>
                  <a:outerShdw blurRad="38100" dist="19050" dir="2700000" algn="tl" rotWithShape="0">
                    <a:schemeClr val="dk1">
                      <a:alpha val="40000"/>
                    </a:schemeClr>
                  </a:outerShdw>
                </a:effectLst>
                <a:latin typeface="DM sans" pitchFamily="2" charset="0"/>
              </a:rPr>
              <a:t>METHODOLOGIE 2/4</a:t>
            </a:r>
          </a:p>
        </p:txBody>
      </p:sp>
      <p:sp>
        <p:nvSpPr>
          <p:cNvPr id="2" name="Rectangle 1"/>
          <p:cNvSpPr/>
          <p:nvPr/>
        </p:nvSpPr>
        <p:spPr>
          <a:xfrm>
            <a:off x="0" y="1247253"/>
            <a:ext cx="9072000" cy="461665"/>
          </a:xfrm>
          <a:prstGeom prst="rect">
            <a:avLst/>
          </a:prstGeom>
        </p:spPr>
        <p:txBody>
          <a:bodyPr wrap="square">
            <a:spAutoFit/>
          </a:bodyPr>
          <a:lstStyle/>
          <a:p>
            <a:pPr algn="just" defTabSz="4731958"/>
            <a:r>
              <a:rPr lang="fr-FR" sz="2400" b="1" dirty="0">
                <a:solidFill>
                  <a:prstClr val="black"/>
                </a:solidFill>
                <a:latin typeface="Arial" panose="020B0604020202020204" pitchFamily="34" charset="0"/>
                <a:ea typeface="EB Garamond" panose="020B0604020202020204" charset="0"/>
                <a:cs typeface="Arial" panose="020B0604020202020204" pitchFamily="34" charset="0"/>
              </a:rPr>
              <a:t>2. Critique et homogénéisation des données pluviométriques</a:t>
            </a:r>
            <a:endParaRPr lang="fr-FR" sz="2400" dirty="0">
              <a:solidFill>
                <a:prstClr val="black"/>
              </a:solidFill>
              <a:latin typeface="Arial" panose="020B0604020202020204" pitchFamily="34" charset="0"/>
              <a:ea typeface="EB Garamond" panose="020B0604020202020204" charset="0"/>
              <a:cs typeface="Arial" panose="020B0604020202020204" pitchFamily="34" charset="0"/>
            </a:endParaRPr>
          </a:p>
        </p:txBody>
      </p:sp>
      <p:sp>
        <p:nvSpPr>
          <p:cNvPr id="3" name="Rectangle 2"/>
          <p:cNvSpPr/>
          <p:nvPr/>
        </p:nvSpPr>
        <p:spPr>
          <a:xfrm>
            <a:off x="161777" y="2230158"/>
            <a:ext cx="10044000" cy="396000"/>
          </a:xfrm>
          <a:prstGeom prst="rect">
            <a:avLst/>
          </a:prstGeom>
        </p:spPr>
        <p:txBody>
          <a:bodyPr wrap="square">
            <a:spAutoFit/>
          </a:bodyPr>
          <a:lstStyle/>
          <a:p>
            <a:pPr marL="457200" indent="-457200" algn="just" defTabSz="4731958">
              <a:buFont typeface="Wingdings" panose="05000000000000000000" pitchFamily="2" charset="2"/>
              <a:buChar char="q"/>
            </a:pPr>
            <a:r>
              <a:rPr lang="fr-FR" sz="2400" b="1" dirty="0">
                <a:solidFill>
                  <a:prstClr val="black"/>
                </a:solidFill>
                <a:latin typeface="Arial" panose="020B0604020202020204" pitchFamily="34" charset="0"/>
                <a:ea typeface="EB Garamond" panose="020B0604020202020204" charset="0"/>
                <a:cs typeface="Arial" panose="020B0604020202020204" pitchFamily="34" charset="0"/>
              </a:rPr>
              <a:t>Méthode du Vecteur Régional </a:t>
            </a:r>
            <a:r>
              <a:rPr lang="fr-FR" sz="2400" dirty="0">
                <a:solidFill>
                  <a:prstClr val="black"/>
                </a:solidFill>
                <a:latin typeface="Arial" panose="020B0604020202020204" pitchFamily="34" charset="0"/>
                <a:ea typeface="EB Garamond" panose="020B0604020202020204" charset="0"/>
                <a:cs typeface="Arial" panose="020B0604020202020204" pitchFamily="34" charset="0"/>
              </a:rPr>
              <a:t>réalisée par le logiciel </a:t>
            </a:r>
            <a:r>
              <a:rPr lang="fr-FR" sz="2400" b="1" dirty="0">
                <a:solidFill>
                  <a:prstClr val="black"/>
                </a:solidFill>
                <a:latin typeface="Arial" panose="020B0604020202020204" pitchFamily="34" charset="0"/>
                <a:ea typeface="EB Garamond" panose="020B0604020202020204" charset="0"/>
                <a:cs typeface="Arial" panose="020B0604020202020204" pitchFamily="34" charset="0"/>
              </a:rPr>
              <a:t>HYDRACESS</a:t>
            </a:r>
            <a:r>
              <a:rPr lang="fr-FR" sz="2400" dirty="0">
                <a:solidFill>
                  <a:prstClr val="black"/>
                </a:solidFill>
                <a:latin typeface="Arial" panose="020B0604020202020204" pitchFamily="34" charset="0"/>
                <a:ea typeface="EB Garamond" panose="020B0604020202020204" charset="0"/>
                <a:cs typeface="Arial" panose="020B0604020202020204" pitchFamily="34" charset="0"/>
              </a:rPr>
              <a:t> </a:t>
            </a:r>
          </a:p>
        </p:txBody>
      </p:sp>
      <p:sp>
        <p:nvSpPr>
          <p:cNvPr id="6" name="Rectangle 5"/>
          <p:cNvSpPr/>
          <p:nvPr/>
        </p:nvSpPr>
        <p:spPr>
          <a:xfrm>
            <a:off x="-30933" y="5346438"/>
            <a:ext cx="12192000" cy="1200329"/>
          </a:xfrm>
          <a:prstGeom prst="rect">
            <a:avLst/>
          </a:prstGeom>
        </p:spPr>
        <p:txBody>
          <a:bodyPr wrap="square">
            <a:spAutoFit/>
          </a:bodyPr>
          <a:lstStyle/>
          <a:p>
            <a:pPr marL="342900" indent="-342900" algn="just">
              <a:buFont typeface="Wingdings" panose="05000000000000000000" pitchFamily="2" charset="2"/>
              <a:buChar char="ü"/>
            </a:pPr>
            <a:r>
              <a:rPr lang="fr-FR" sz="2400" dirty="0">
                <a:solidFill>
                  <a:schemeClr val="tx1">
                    <a:lumMod val="95000"/>
                    <a:lumOff val="5000"/>
                  </a:schemeClr>
                </a:solidFill>
                <a:latin typeface="Open sans"/>
              </a:rPr>
              <a:t>Estime une moyenne étendue pour chaque station sur la période de travail, et calcule  les indices annuels de chaque station, obtenus en divisant la valeur observée en une station pour une année par cette moyenne étendue (Brunet-Moret, 1971, 1977, 1979)</a:t>
            </a:r>
          </a:p>
        </p:txBody>
      </p:sp>
      <p:pic>
        <p:nvPicPr>
          <p:cNvPr id="30" name="Image 29"/>
          <p:cNvPicPr>
            <a:picLocks noChangeAspect="1"/>
          </p:cNvPicPr>
          <p:nvPr/>
        </p:nvPicPr>
        <p:blipFill>
          <a:blip r:embed="rId3"/>
          <a:stretch>
            <a:fillRect/>
          </a:stretch>
        </p:blipFill>
        <p:spPr>
          <a:xfrm>
            <a:off x="720074" y="3354844"/>
            <a:ext cx="2813549" cy="1262908"/>
          </a:xfrm>
          <a:prstGeom prst="rect">
            <a:avLst/>
          </a:prstGeom>
        </p:spPr>
      </p:pic>
      <p:sp>
        <p:nvSpPr>
          <p:cNvPr id="31" name="Rectangle 30"/>
          <p:cNvSpPr/>
          <p:nvPr/>
        </p:nvSpPr>
        <p:spPr>
          <a:xfrm>
            <a:off x="5454588" y="3477732"/>
            <a:ext cx="6395194" cy="1323439"/>
          </a:xfrm>
          <a:prstGeom prst="rect">
            <a:avLst/>
          </a:prstGeom>
        </p:spPr>
        <p:txBody>
          <a:bodyPr wrap="square">
            <a:spAutoFit/>
          </a:bodyPr>
          <a:lstStyle/>
          <a:p>
            <a:pPr algn="just"/>
            <a:r>
              <a:rPr lang="fr-FR" sz="2000" dirty="0">
                <a:latin typeface="Open sans"/>
              </a:rPr>
              <a:t>Zi : indice du vecteur pour l’année i ; </a:t>
            </a:r>
          </a:p>
          <a:p>
            <a:pPr algn="just"/>
            <a:r>
              <a:rPr lang="fr-FR" sz="2000" dirty="0" err="1">
                <a:latin typeface="Open sans"/>
              </a:rPr>
              <a:t>Pai</a:t>
            </a:r>
            <a:r>
              <a:rPr lang="fr-FR" sz="2000" dirty="0">
                <a:latin typeface="Open sans"/>
              </a:rPr>
              <a:t> : pluie annuelle à la station a pour l’année i; </a:t>
            </a:r>
          </a:p>
          <a:p>
            <a:pPr algn="just"/>
            <a:r>
              <a:rPr lang="fr-FR" sz="2000" dirty="0">
                <a:latin typeface="Open sans"/>
              </a:rPr>
              <a:t>Pam : moyenne de la série des pluies annuelles à la station a ;</a:t>
            </a:r>
          </a:p>
          <a:p>
            <a:pPr algn="just"/>
            <a:r>
              <a:rPr lang="fr-FR" sz="2000" dirty="0">
                <a:latin typeface="Open sans"/>
              </a:rPr>
              <a:t>n : nombre de stations.</a:t>
            </a:r>
          </a:p>
        </p:txBody>
      </p:sp>
      <p:sp>
        <p:nvSpPr>
          <p:cNvPr id="7" name="Rectangle 6"/>
          <p:cNvSpPr/>
          <p:nvPr/>
        </p:nvSpPr>
        <p:spPr>
          <a:xfrm>
            <a:off x="3805145" y="3719470"/>
            <a:ext cx="897105" cy="461665"/>
          </a:xfrm>
          <a:prstGeom prst="rect">
            <a:avLst/>
          </a:prstGeom>
        </p:spPr>
        <p:txBody>
          <a:bodyPr wrap="none">
            <a:spAutoFit/>
          </a:bodyPr>
          <a:lstStyle/>
          <a:p>
            <a:pPr algn="just"/>
            <a:r>
              <a:rPr lang="fr-FR" sz="2400" dirty="0">
                <a:latin typeface="Open sans"/>
              </a:rPr>
              <a:t>Avec : </a:t>
            </a:r>
          </a:p>
        </p:txBody>
      </p:sp>
      <p:pic>
        <p:nvPicPr>
          <p:cNvPr id="13" name="Imag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63470" y="8160"/>
            <a:ext cx="756221" cy="684000"/>
          </a:xfrm>
          <a:prstGeom prst="rect">
            <a:avLst/>
          </a:prstGeom>
        </p:spPr>
      </p:pic>
      <p:pic>
        <p:nvPicPr>
          <p:cNvPr id="14" name="Image 13">
            <a:extLst>
              <a:ext uri="{FF2B5EF4-FFF2-40B4-BE49-F238E27FC236}">
                <a16:creationId xmlns:a16="http://schemas.microsoft.com/office/drawing/2014/main" id="{DCCAE510-59D9-7FA3-4574-05F54AB09523}"/>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9889777" y="9378"/>
            <a:ext cx="2295230" cy="748074"/>
          </a:xfrm>
          <a:prstGeom prst="rect">
            <a:avLst/>
          </a:prstGeom>
        </p:spPr>
      </p:pic>
      <p:pic>
        <p:nvPicPr>
          <p:cNvPr id="15" name="Image 14"/>
          <p:cNvPicPr/>
          <p:nvPr/>
        </p:nvPicPr>
        <p:blipFill>
          <a:blip r:embed="rId6">
            <a:extLst>
              <a:ext uri="{28A0092B-C50C-407E-A947-70E740481C1C}">
                <a14:useLocalDpi xmlns:a14="http://schemas.microsoft.com/office/drawing/2010/main" val="0"/>
              </a:ext>
            </a:extLst>
          </a:blip>
          <a:srcRect/>
          <a:stretch>
            <a:fillRect/>
          </a:stretch>
        </p:blipFill>
        <p:spPr bwMode="auto">
          <a:xfrm>
            <a:off x="8001384" y="28465"/>
            <a:ext cx="792000" cy="684000"/>
          </a:xfrm>
          <a:prstGeom prst="rect">
            <a:avLst/>
          </a:prstGeom>
          <a:solidFill>
            <a:schemeClr val="bg1"/>
          </a:solidFill>
        </p:spPr>
      </p:pic>
      <p:grpSp>
        <p:nvGrpSpPr>
          <p:cNvPr id="16" name="Group 6"/>
          <p:cNvGrpSpPr>
            <a:grpSpLocks/>
          </p:cNvGrpSpPr>
          <p:nvPr/>
        </p:nvGrpSpPr>
        <p:grpSpPr>
          <a:xfrm>
            <a:off x="15300" y="854552"/>
            <a:ext cx="12192000" cy="72000"/>
            <a:chOff x="0" y="0"/>
            <a:chExt cx="5768644" cy="81915"/>
          </a:xfrm>
        </p:grpSpPr>
        <p:sp>
          <p:nvSpPr>
            <p:cNvPr id="17"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18"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19"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20" name="Group 6"/>
          <p:cNvGrpSpPr>
            <a:grpSpLocks/>
          </p:cNvGrpSpPr>
          <p:nvPr/>
        </p:nvGrpSpPr>
        <p:grpSpPr>
          <a:xfrm>
            <a:off x="-6993" y="-43862"/>
            <a:ext cx="12192000" cy="72000"/>
            <a:chOff x="0" y="0"/>
            <a:chExt cx="5768644" cy="81915"/>
          </a:xfrm>
        </p:grpSpPr>
        <p:sp>
          <p:nvSpPr>
            <p:cNvPr id="21"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2"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3"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spTree>
    <p:extLst>
      <p:ext uri="{BB962C8B-B14F-4D97-AF65-F5344CB8AC3E}">
        <p14:creationId xmlns:p14="http://schemas.microsoft.com/office/powerpoint/2010/main" val="424820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15B30DC-0530-44D9-BD34-808BE37C1A8D}" type="slidenum">
              <a:rPr lang="fr-FR" smtClean="0"/>
              <a:t>7</a:t>
            </a:fld>
            <a:endParaRPr lang="fr-FR"/>
          </a:p>
        </p:txBody>
      </p:sp>
      <p:sp>
        <p:nvSpPr>
          <p:cNvPr id="6" name="Rectangle 5">
            <a:extLst>
              <a:ext uri="{FF2B5EF4-FFF2-40B4-BE49-F238E27FC236}">
                <a16:creationId xmlns:a16="http://schemas.microsoft.com/office/drawing/2014/main" id="{76FF5EE5-4561-E2E5-20FB-9C32389557D6}"/>
              </a:ext>
            </a:extLst>
          </p:cNvPr>
          <p:cNvSpPr/>
          <p:nvPr/>
        </p:nvSpPr>
        <p:spPr>
          <a:xfrm>
            <a:off x="81299" y="54557"/>
            <a:ext cx="12132000" cy="720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69480740-7E58-9B8D-5DAF-B074BA2E5A59}"/>
              </a:ext>
            </a:extLst>
          </p:cNvPr>
          <p:cNvSpPr txBox="1"/>
          <p:nvPr/>
        </p:nvSpPr>
        <p:spPr>
          <a:xfrm>
            <a:off x="0" y="122169"/>
            <a:ext cx="4356000" cy="584775"/>
          </a:xfrm>
          <a:prstGeom prst="rect">
            <a:avLst/>
          </a:prstGeom>
          <a:noFill/>
        </p:spPr>
        <p:txBody>
          <a:bodyPr wrap="square" rtlCol="0">
            <a:spAutoFit/>
          </a:bodyPr>
          <a:lstStyle/>
          <a:p>
            <a:pPr algn="ctr"/>
            <a:r>
              <a:rPr lang="fr-FR" sz="3200" b="1" dirty="0">
                <a:ln w="0"/>
                <a:effectLst>
                  <a:outerShdw blurRad="38100" dist="19050" dir="2700000" algn="tl" rotWithShape="0">
                    <a:schemeClr val="dk1">
                      <a:alpha val="40000"/>
                    </a:schemeClr>
                  </a:outerShdw>
                </a:effectLst>
                <a:latin typeface="DM sans" pitchFamily="2" charset="0"/>
              </a:rPr>
              <a:t>METHODOLOGIE 2/4</a:t>
            </a:r>
          </a:p>
        </p:txBody>
      </p:sp>
      <p:graphicFrame>
        <p:nvGraphicFramePr>
          <p:cNvPr id="10" name="Graphique 9"/>
          <p:cNvGraphicFramePr>
            <a:graphicFrameLocks noGrp="1"/>
          </p:cNvGraphicFramePr>
          <p:nvPr>
            <p:extLst>
              <p:ext uri="{D42A27DB-BD31-4B8C-83A1-F6EECF244321}">
                <p14:modId xmlns:p14="http://schemas.microsoft.com/office/powerpoint/2010/main" val="2650610401"/>
              </p:ext>
            </p:extLst>
          </p:nvPr>
        </p:nvGraphicFramePr>
        <p:xfrm>
          <a:off x="1314809" y="1100350"/>
          <a:ext cx="9455555" cy="525600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1553712" y="6390000"/>
            <a:ext cx="8977747" cy="468000"/>
          </a:xfrm>
          <a:prstGeom prst="rect">
            <a:avLst/>
          </a:prstGeom>
          <a:noFill/>
        </p:spPr>
        <p:txBody>
          <a:bodyPr wrap="square" rtlCol="0">
            <a:spAutoFit/>
          </a:bodyPr>
          <a:lstStyle/>
          <a:p>
            <a:pPr algn="ctr"/>
            <a:r>
              <a:rPr lang="fr-FR" sz="2000" b="1" dirty="0">
                <a:latin typeface="Open sans" panose="020B0606030504020204"/>
              </a:rPr>
              <a:t>Figure 1: indices annuels de précipitations et indices des stations considérées (Brunet Moret)</a:t>
            </a:r>
          </a:p>
          <a:p>
            <a:pPr algn="ctr"/>
            <a:endParaRPr lang="fr-FR" sz="2000" b="1" dirty="0">
              <a:latin typeface="Open sans" panose="020B0606030504020204"/>
            </a:endParaRPr>
          </a:p>
        </p:txBody>
      </p:sp>
      <p:grpSp>
        <p:nvGrpSpPr>
          <p:cNvPr id="11" name="Group 6"/>
          <p:cNvGrpSpPr>
            <a:grpSpLocks/>
          </p:cNvGrpSpPr>
          <p:nvPr/>
        </p:nvGrpSpPr>
        <p:grpSpPr>
          <a:xfrm>
            <a:off x="15300" y="854552"/>
            <a:ext cx="12192000" cy="72000"/>
            <a:chOff x="0" y="0"/>
            <a:chExt cx="5768644" cy="81915"/>
          </a:xfrm>
        </p:grpSpPr>
        <p:sp>
          <p:nvSpPr>
            <p:cNvPr id="12"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13"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14"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15" name="Group 6"/>
          <p:cNvGrpSpPr>
            <a:grpSpLocks/>
          </p:cNvGrpSpPr>
          <p:nvPr/>
        </p:nvGrpSpPr>
        <p:grpSpPr>
          <a:xfrm>
            <a:off x="15621" y="-25674"/>
            <a:ext cx="12192000" cy="72000"/>
            <a:chOff x="0" y="0"/>
            <a:chExt cx="5768644" cy="81915"/>
          </a:xfrm>
        </p:grpSpPr>
        <p:sp>
          <p:nvSpPr>
            <p:cNvPr id="16"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17"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18"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pic>
        <p:nvPicPr>
          <p:cNvPr id="19" name="Image 1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41413" y="86876"/>
            <a:ext cx="676619" cy="612000"/>
          </a:xfrm>
          <a:prstGeom prst="rect">
            <a:avLst/>
          </a:prstGeom>
        </p:spPr>
      </p:pic>
      <p:pic>
        <p:nvPicPr>
          <p:cNvPr id="20" name="Image 19">
            <a:extLst>
              <a:ext uri="{FF2B5EF4-FFF2-40B4-BE49-F238E27FC236}">
                <a16:creationId xmlns:a16="http://schemas.microsoft.com/office/drawing/2014/main" id="{DCCAE510-59D9-7FA3-4574-05F54AB09523}"/>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9889777" y="9378"/>
            <a:ext cx="2295230" cy="748074"/>
          </a:xfrm>
          <a:prstGeom prst="rect">
            <a:avLst/>
          </a:prstGeom>
        </p:spPr>
      </p:pic>
      <p:pic>
        <p:nvPicPr>
          <p:cNvPr id="21" name="Image 20"/>
          <p:cNvPicPr/>
          <p:nvPr/>
        </p:nvPicPr>
        <p:blipFill>
          <a:blip r:embed="rId6">
            <a:extLst>
              <a:ext uri="{28A0092B-C50C-407E-A947-70E740481C1C}">
                <a14:useLocalDpi xmlns:a14="http://schemas.microsoft.com/office/drawing/2010/main" val="0"/>
              </a:ext>
            </a:extLst>
          </a:blip>
          <a:srcRect/>
          <a:stretch>
            <a:fillRect/>
          </a:stretch>
        </p:blipFill>
        <p:spPr bwMode="auto">
          <a:xfrm>
            <a:off x="8185668" y="82562"/>
            <a:ext cx="684000" cy="612000"/>
          </a:xfrm>
          <a:prstGeom prst="rect">
            <a:avLst/>
          </a:prstGeom>
          <a:solidFill>
            <a:schemeClr val="bg1"/>
          </a:solidFill>
        </p:spPr>
      </p:pic>
    </p:spTree>
    <p:extLst>
      <p:ext uri="{BB962C8B-B14F-4D97-AF65-F5344CB8AC3E}">
        <p14:creationId xmlns:p14="http://schemas.microsoft.com/office/powerpoint/2010/main" val="176806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000" y="1078557"/>
            <a:ext cx="11647203" cy="468000"/>
          </a:xfrm>
          <a:prstGeom prst="rect">
            <a:avLst/>
          </a:prstGeom>
        </p:spPr>
        <p:txBody>
          <a:bodyPr wrap="square">
            <a:spAutoFit/>
          </a:bodyPr>
          <a:lstStyle/>
          <a:p>
            <a:r>
              <a:rPr lang="fr-FR" sz="2400" b="1" dirty="0">
                <a:solidFill>
                  <a:prstClr val="black"/>
                </a:solidFill>
                <a:latin typeface="Open sans" panose="020B0606030504020204"/>
                <a:ea typeface="EB Garamond" panose="020B0604020202020204" charset="0"/>
                <a:cs typeface="Arial" panose="020B0604020202020204" pitchFamily="34" charset="0"/>
              </a:rPr>
              <a:t>3</a:t>
            </a:r>
            <a:r>
              <a:rPr lang="fr-FR" sz="2400" dirty="0">
                <a:solidFill>
                  <a:prstClr val="black"/>
                </a:solidFill>
                <a:latin typeface="Open sans" panose="020B0606030504020204"/>
                <a:ea typeface="EB Garamond" panose="020B0604020202020204" charset="0"/>
                <a:cs typeface="Arial" panose="020B0604020202020204" pitchFamily="34" charset="0"/>
              </a:rPr>
              <a:t>. </a:t>
            </a:r>
            <a:r>
              <a:rPr lang="fr-FR" sz="2400" b="1" dirty="0">
                <a:solidFill>
                  <a:prstClr val="black"/>
                </a:solidFill>
                <a:latin typeface="Open sans" panose="020B0606030504020204"/>
                <a:ea typeface="EB Garamond" panose="020B0604020202020204" charset="0"/>
                <a:cs typeface="Arial" panose="020B0604020202020204" pitchFamily="34" charset="0"/>
              </a:rPr>
              <a:t>Détection des ruptures au sein des séries pluviométriques annuelles/ Tests de non-stationnarité </a:t>
            </a:r>
            <a:endParaRPr lang="fr-FR" sz="2400" b="1" dirty="0"/>
          </a:p>
        </p:txBody>
      </p:sp>
      <p:sp>
        <p:nvSpPr>
          <p:cNvPr id="6" name="Rectangle 5"/>
          <p:cNvSpPr/>
          <p:nvPr/>
        </p:nvSpPr>
        <p:spPr>
          <a:xfrm>
            <a:off x="132000" y="1659030"/>
            <a:ext cx="2665923" cy="461665"/>
          </a:xfrm>
          <a:prstGeom prst="rect">
            <a:avLst/>
          </a:prstGeom>
        </p:spPr>
        <p:txBody>
          <a:bodyPr wrap="none">
            <a:spAutoFit/>
          </a:bodyPr>
          <a:lstStyle/>
          <a:p>
            <a:r>
              <a:rPr lang="fr-FR" sz="2400" b="1" dirty="0">
                <a:solidFill>
                  <a:prstClr val="black"/>
                </a:solidFill>
                <a:latin typeface="Open sans" panose="020B0606030504020204"/>
                <a:ea typeface="EB Garamond" panose="020B0604020202020204" charset="0"/>
                <a:cs typeface="Arial" panose="020B0604020202020204" pitchFamily="34" charset="0"/>
              </a:rPr>
              <a:t>Kronostat (IRD, 1998)</a:t>
            </a:r>
            <a:endParaRPr lang="fr-FR" sz="2400" b="1" dirty="0"/>
          </a:p>
        </p:txBody>
      </p:sp>
      <p:sp>
        <p:nvSpPr>
          <p:cNvPr id="17" name="Rectangle 16"/>
          <p:cNvSpPr/>
          <p:nvPr/>
        </p:nvSpPr>
        <p:spPr>
          <a:xfrm>
            <a:off x="1578000" y="2538334"/>
            <a:ext cx="9036000" cy="4154984"/>
          </a:xfrm>
          <a:prstGeom prst="rect">
            <a:avLst/>
          </a:prstGeom>
          <a:ln w="38100">
            <a:solidFill>
              <a:srgbClr val="AA7BC3"/>
            </a:solidFill>
          </a:ln>
        </p:spPr>
        <p:txBody>
          <a:bodyPr wrap="square">
            <a:spAutoFit/>
          </a:bodyPr>
          <a:lstStyle/>
          <a:p>
            <a:pPr marL="342900" indent="-342900">
              <a:buFont typeface="Wingdings" panose="05000000000000000000" pitchFamily="2" charset="2"/>
              <a:buChar char="ü"/>
            </a:pPr>
            <a:r>
              <a:rPr lang="fr-FR" sz="2400" dirty="0">
                <a:latin typeface="Open sans" panose="020B0606030504020204"/>
                <a:ea typeface="Calibri" panose="020F0502020204030204" pitchFamily="34" charset="0"/>
              </a:rPr>
              <a:t>Tests de corrélation sur le RANG de Kendal, </a:t>
            </a:r>
          </a:p>
          <a:p>
            <a:endParaRPr lang="fr-FR" sz="2400" dirty="0">
              <a:latin typeface="Open sans" panose="020B0606030504020204"/>
              <a:ea typeface="Calibri" panose="020F0502020204030204" pitchFamily="34" charset="0"/>
            </a:endParaRPr>
          </a:p>
          <a:p>
            <a:pPr marL="342900" indent="-342900">
              <a:buFont typeface="Wingdings" panose="05000000000000000000" pitchFamily="2" charset="2"/>
              <a:buChar char="ü"/>
            </a:pPr>
            <a:r>
              <a:rPr lang="fr-FR" sz="2400" dirty="0">
                <a:latin typeface="Open sans" panose="020B0606030504020204"/>
                <a:ea typeface="Calibri" panose="020F0502020204030204" pitchFamily="34" charset="0"/>
              </a:rPr>
              <a:t>Mann WHITNEY modifié par A.N. PETTITT (1979), </a:t>
            </a:r>
          </a:p>
          <a:p>
            <a:endParaRPr lang="fr-FR" sz="2400" dirty="0">
              <a:latin typeface="Open sans" panose="020B0606030504020204"/>
              <a:ea typeface="Calibri" panose="020F0502020204030204" pitchFamily="34" charset="0"/>
            </a:endParaRPr>
          </a:p>
          <a:p>
            <a:pPr marL="342900" indent="-342900">
              <a:buFont typeface="Wingdings" panose="05000000000000000000" pitchFamily="2" charset="2"/>
              <a:buChar char="ü"/>
            </a:pPr>
            <a:r>
              <a:rPr lang="fr-FR" sz="2400" dirty="0">
                <a:latin typeface="Open sans" panose="020B0606030504020204"/>
                <a:ea typeface="Calibri" panose="020F0502020204030204" pitchFamily="34" charset="0"/>
              </a:rPr>
              <a:t>Statistique U de A.T. BUISHAND (1982, 1984), </a:t>
            </a:r>
          </a:p>
          <a:p>
            <a:endParaRPr lang="fr-FR" sz="2400" dirty="0">
              <a:latin typeface="Open sans" panose="020B0606030504020204"/>
              <a:ea typeface="Calibri" panose="020F0502020204030204" pitchFamily="34" charset="0"/>
            </a:endParaRPr>
          </a:p>
          <a:p>
            <a:pPr marL="342900" indent="-342900">
              <a:buFont typeface="Wingdings" panose="05000000000000000000" pitchFamily="2" charset="2"/>
              <a:buChar char="ü"/>
            </a:pPr>
            <a:r>
              <a:rPr lang="fr-FR" sz="2400" dirty="0">
                <a:latin typeface="Open sans" panose="020B0606030504020204"/>
                <a:ea typeface="Calibri" panose="020F0502020204030204" pitchFamily="34" charset="0"/>
              </a:rPr>
              <a:t>Procédure de A.F.S. LEE et S.A. HEGHINIAN (1977),</a:t>
            </a:r>
          </a:p>
          <a:p>
            <a:endParaRPr lang="fr-FR" sz="2400" dirty="0">
              <a:latin typeface="Open sans" panose="020B0606030504020204"/>
              <a:ea typeface="Calibri" panose="020F0502020204030204" pitchFamily="34" charset="0"/>
            </a:endParaRPr>
          </a:p>
          <a:p>
            <a:pPr marL="342900" indent="-342900">
              <a:buFont typeface="Wingdings" panose="05000000000000000000" pitchFamily="2" charset="2"/>
              <a:buChar char="ü"/>
            </a:pPr>
            <a:r>
              <a:rPr lang="fr-FR" sz="2400" dirty="0">
                <a:latin typeface="Open sans" panose="020B0606030504020204"/>
                <a:ea typeface="Calibri" panose="020F0502020204030204" pitchFamily="34" charset="0"/>
              </a:rPr>
              <a:t>Ellipse de contrôle de P. BOIS (1971, 1986), </a:t>
            </a:r>
          </a:p>
          <a:p>
            <a:endParaRPr lang="fr-FR" sz="2400" dirty="0">
              <a:latin typeface="Open sans" panose="020B0606030504020204"/>
              <a:ea typeface="Calibri" panose="020F0502020204030204" pitchFamily="34" charset="0"/>
            </a:endParaRPr>
          </a:p>
          <a:p>
            <a:pPr marL="342900" indent="-342900">
              <a:buFont typeface="Wingdings" panose="05000000000000000000" pitchFamily="2" charset="2"/>
              <a:buChar char="ü"/>
            </a:pPr>
            <a:r>
              <a:rPr lang="fr-FR" sz="2400" dirty="0">
                <a:latin typeface="Open sans" panose="020B0606030504020204"/>
                <a:ea typeface="Calibri" panose="020F0502020204030204" pitchFamily="34" charset="0"/>
              </a:rPr>
              <a:t>Segmentation de HUBERT. </a:t>
            </a:r>
            <a:endParaRPr lang="fr-FR" sz="2400" dirty="0">
              <a:latin typeface="Open sans" panose="020B0606030504020204"/>
            </a:endParaRPr>
          </a:p>
        </p:txBody>
      </p:sp>
      <p:sp>
        <p:nvSpPr>
          <p:cNvPr id="11" name="Rectangle 10">
            <a:extLst>
              <a:ext uri="{FF2B5EF4-FFF2-40B4-BE49-F238E27FC236}">
                <a16:creationId xmlns:a16="http://schemas.microsoft.com/office/drawing/2014/main" id="{76FF5EE5-4561-E2E5-20FB-9C32389557D6}"/>
              </a:ext>
            </a:extLst>
          </p:cNvPr>
          <p:cNvSpPr/>
          <p:nvPr/>
        </p:nvSpPr>
        <p:spPr>
          <a:xfrm>
            <a:off x="132000" y="75923"/>
            <a:ext cx="12096000" cy="720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53700" y="88937"/>
            <a:ext cx="720000" cy="651238"/>
          </a:xfrm>
          <a:prstGeom prst="rect">
            <a:avLst/>
          </a:prstGeom>
        </p:spPr>
      </p:pic>
      <p:pic>
        <p:nvPicPr>
          <p:cNvPr id="15" name="Image 14">
            <a:extLst>
              <a:ext uri="{FF2B5EF4-FFF2-40B4-BE49-F238E27FC236}">
                <a16:creationId xmlns:a16="http://schemas.microsoft.com/office/drawing/2014/main" id="{DCCAE510-59D9-7FA3-4574-05F54AB09523}"/>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9932770" y="-30710"/>
            <a:ext cx="2295230" cy="748074"/>
          </a:xfrm>
          <a:prstGeom prst="rect">
            <a:avLst/>
          </a:prstGeom>
        </p:spPr>
      </p:pic>
      <p:pic>
        <p:nvPicPr>
          <p:cNvPr id="16" name="Image 15"/>
          <p:cNvPicPr/>
          <p:nvPr/>
        </p:nvPicPr>
        <p:blipFill>
          <a:blip r:embed="rId5">
            <a:extLst>
              <a:ext uri="{28A0092B-C50C-407E-A947-70E740481C1C}">
                <a14:useLocalDpi xmlns:a14="http://schemas.microsoft.com/office/drawing/2010/main" val="0"/>
              </a:ext>
            </a:extLst>
          </a:blip>
          <a:srcRect/>
          <a:stretch>
            <a:fillRect/>
          </a:stretch>
        </p:blipFill>
        <p:spPr bwMode="auto">
          <a:xfrm>
            <a:off x="8170089" y="38999"/>
            <a:ext cx="720000" cy="684000"/>
          </a:xfrm>
          <a:prstGeom prst="rect">
            <a:avLst/>
          </a:prstGeom>
          <a:solidFill>
            <a:schemeClr val="bg1"/>
          </a:solidFill>
        </p:spPr>
      </p:pic>
      <p:sp>
        <p:nvSpPr>
          <p:cNvPr id="18" name="ZoneTexte 17">
            <a:extLst>
              <a:ext uri="{FF2B5EF4-FFF2-40B4-BE49-F238E27FC236}">
                <a16:creationId xmlns:a16="http://schemas.microsoft.com/office/drawing/2014/main" id="{69480740-7E58-9B8D-5DAF-B074BA2E5A59}"/>
              </a:ext>
            </a:extLst>
          </p:cNvPr>
          <p:cNvSpPr txBox="1"/>
          <p:nvPr/>
        </p:nvSpPr>
        <p:spPr>
          <a:xfrm>
            <a:off x="0" y="122169"/>
            <a:ext cx="4356000" cy="584775"/>
          </a:xfrm>
          <a:prstGeom prst="rect">
            <a:avLst/>
          </a:prstGeom>
          <a:noFill/>
        </p:spPr>
        <p:txBody>
          <a:bodyPr wrap="square" rtlCol="0">
            <a:spAutoFit/>
          </a:bodyPr>
          <a:lstStyle/>
          <a:p>
            <a:pPr algn="ctr"/>
            <a:r>
              <a:rPr lang="fr-FR" sz="3200" b="1" dirty="0">
                <a:ln w="0"/>
                <a:effectLst>
                  <a:outerShdw blurRad="38100" dist="19050" dir="2700000" algn="tl" rotWithShape="0">
                    <a:schemeClr val="dk1">
                      <a:alpha val="40000"/>
                    </a:schemeClr>
                  </a:outerShdw>
                </a:effectLst>
                <a:latin typeface="DM sans" pitchFamily="2" charset="0"/>
              </a:rPr>
              <a:t>METHODOLOGIE 3/4</a:t>
            </a:r>
          </a:p>
        </p:txBody>
      </p:sp>
      <p:grpSp>
        <p:nvGrpSpPr>
          <p:cNvPr id="19" name="Group 6"/>
          <p:cNvGrpSpPr>
            <a:grpSpLocks/>
          </p:cNvGrpSpPr>
          <p:nvPr/>
        </p:nvGrpSpPr>
        <p:grpSpPr>
          <a:xfrm>
            <a:off x="27102" y="894084"/>
            <a:ext cx="12192000" cy="72000"/>
            <a:chOff x="0" y="0"/>
            <a:chExt cx="5768644" cy="81915"/>
          </a:xfrm>
        </p:grpSpPr>
        <p:sp>
          <p:nvSpPr>
            <p:cNvPr id="20"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1"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2"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23" name="Group 6"/>
          <p:cNvGrpSpPr>
            <a:grpSpLocks/>
          </p:cNvGrpSpPr>
          <p:nvPr/>
        </p:nvGrpSpPr>
        <p:grpSpPr>
          <a:xfrm>
            <a:off x="-11143" y="-4535"/>
            <a:ext cx="12192000" cy="72000"/>
            <a:chOff x="0" y="0"/>
            <a:chExt cx="5768644" cy="81915"/>
          </a:xfrm>
        </p:grpSpPr>
        <p:sp>
          <p:nvSpPr>
            <p:cNvPr id="24"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5"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6"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spTree>
    <p:extLst>
      <p:ext uri="{BB962C8B-B14F-4D97-AF65-F5344CB8AC3E}">
        <p14:creationId xmlns:p14="http://schemas.microsoft.com/office/powerpoint/2010/main" val="304113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1502" y="8364446"/>
            <a:ext cx="11908460" cy="707886"/>
          </a:xfrm>
          <a:prstGeom prst="rect">
            <a:avLst/>
          </a:prstGeom>
        </p:spPr>
        <p:txBody>
          <a:bodyPr wrap="square">
            <a:spAutoFit/>
          </a:bodyPr>
          <a:lstStyle/>
          <a:p>
            <a:r>
              <a:rPr lang="fr-FR" sz="2000" dirty="0">
                <a:latin typeface="Open sans" panose="020B0606030504020204"/>
              </a:rPr>
              <a:t>caractérisation de la variabilité des précipitations mensuelles et journalières par rapport aux dates de rupture</a:t>
            </a:r>
          </a:p>
        </p:txBody>
      </p:sp>
      <p:sp>
        <p:nvSpPr>
          <p:cNvPr id="14" name="Rectangle 13"/>
          <p:cNvSpPr/>
          <p:nvPr/>
        </p:nvSpPr>
        <p:spPr>
          <a:xfrm>
            <a:off x="143247" y="975363"/>
            <a:ext cx="12048753" cy="954107"/>
          </a:xfrm>
          <a:prstGeom prst="rect">
            <a:avLst/>
          </a:prstGeom>
        </p:spPr>
        <p:txBody>
          <a:bodyPr wrap="square">
            <a:spAutoFit/>
          </a:bodyPr>
          <a:lstStyle/>
          <a:p>
            <a:r>
              <a:rPr lang="fr-FR" sz="2800" b="1" dirty="0">
                <a:latin typeface="Open sans" panose="020B0606030504020204"/>
              </a:rPr>
              <a:t>4. Caractérisation de la variabilité des précipitations mensuelles et annuelles par rapport aux dates de rupture</a:t>
            </a:r>
          </a:p>
        </p:txBody>
      </p:sp>
      <p:sp>
        <p:nvSpPr>
          <p:cNvPr id="2" name="Rectangle 1"/>
          <p:cNvSpPr/>
          <p:nvPr/>
        </p:nvSpPr>
        <p:spPr>
          <a:xfrm>
            <a:off x="97257" y="2117259"/>
            <a:ext cx="2411238" cy="523220"/>
          </a:xfrm>
          <a:prstGeom prst="rect">
            <a:avLst/>
          </a:prstGeom>
        </p:spPr>
        <p:txBody>
          <a:bodyPr wrap="none">
            <a:spAutoFit/>
          </a:bodyPr>
          <a:lstStyle/>
          <a:p>
            <a:pPr marL="342900" indent="-342900">
              <a:buFont typeface="Wingdings" panose="05000000000000000000" pitchFamily="2" charset="2"/>
              <a:buChar char="q"/>
            </a:pPr>
            <a:r>
              <a:rPr lang="fr-FR" sz="2800" dirty="0">
                <a:solidFill>
                  <a:schemeClr val="tx1">
                    <a:lumMod val="95000"/>
                    <a:lumOff val="5000"/>
                  </a:schemeClr>
                </a:solidFill>
                <a:latin typeface="Open sans" panose="020B0606030504020204"/>
                <a:ea typeface="Calibri" panose="020F0502020204030204" pitchFamily="34" charset="0"/>
              </a:rPr>
              <a:t>Calcul des SPI</a:t>
            </a:r>
            <a:endParaRPr lang="fr-FR" sz="2800" dirty="0">
              <a:solidFill>
                <a:schemeClr val="tx1">
                  <a:lumMod val="95000"/>
                  <a:lumOff val="5000"/>
                </a:schemeClr>
              </a:solidFill>
              <a:latin typeface="Open sans" panose="020B0606030504020204"/>
            </a:endParaRPr>
          </a:p>
        </p:txBody>
      </p:sp>
      <mc:AlternateContent xmlns:mc="http://schemas.openxmlformats.org/markup-compatibility/2006" xmlns:a14="http://schemas.microsoft.com/office/drawing/2010/main">
        <mc:Choice Requires="a14">
          <p:sp>
            <p:nvSpPr>
              <p:cNvPr id="3" name="Rectangle 2"/>
              <p:cNvSpPr/>
              <p:nvPr/>
            </p:nvSpPr>
            <p:spPr>
              <a:xfrm>
                <a:off x="107357" y="2707720"/>
                <a:ext cx="5913965" cy="3988336"/>
              </a:xfrm>
              <a:prstGeom prst="rect">
                <a:avLst/>
              </a:prstGeom>
            </p:spPr>
            <p:txBody>
              <a:bodyPr wrap="square">
                <a:spAutoFit/>
              </a:bodyPr>
              <a:lstStyle/>
              <a:p>
                <a:pPr algn="just">
                  <a:lnSpc>
                    <a:spcPct val="150000"/>
                  </a:lnSpc>
                  <a:spcAft>
                    <a:spcPts val="800"/>
                  </a:spcAft>
                  <a:tabLst>
                    <a:tab pos="2771775" algn="l"/>
                  </a:tabLst>
                </a:pPr>
                <a:r>
                  <a:rPr lang="fr-FR" sz="2400" b="1" dirty="0">
                    <a:solidFill>
                      <a:schemeClr val="tx1">
                        <a:lumMod val="95000"/>
                        <a:lumOff val="5000"/>
                      </a:schemeClr>
                    </a:solidFill>
                    <a:latin typeface="Open sans" panose="020B0606030504020204"/>
                    <a:ea typeface="Calibri" panose="020F0502020204030204" pitchFamily="34" charset="0"/>
                    <a:cs typeface="Times New Roman" panose="02020603050405020304" pitchFamily="18" charset="0"/>
                  </a:rPr>
                  <a:t>SPI </a:t>
                </a:r>
                <a:r>
                  <a:rPr lang="fr-FR" sz="2400" dirty="0">
                    <a:solidFill>
                      <a:schemeClr val="tx1">
                        <a:lumMod val="95000"/>
                        <a:lumOff val="5000"/>
                      </a:schemeClr>
                    </a:solidFill>
                    <a:latin typeface="Open sans" panose="020B0606030504020204"/>
                    <a:ea typeface="Calibri" panose="020F0502020204030204" pitchFamily="34" charset="0"/>
                    <a:cs typeface="Times New Roman" panose="02020603050405020304" pitchFamily="18" charset="0"/>
                  </a:rPr>
                  <a:t>= </a:t>
                </a:r>
                <a:r>
                  <a:rPr lang="fr-FR" sz="3200" dirty="0">
                    <a:solidFill>
                      <a:schemeClr val="tx1">
                        <a:lumMod val="95000"/>
                        <a:lumOff val="5000"/>
                      </a:schemeClr>
                    </a:solidFill>
                    <a:effectLst/>
                    <a:latin typeface="Open sans" panose="020B0606030504020204"/>
                    <a:ea typeface="Calibri" panose="020F0502020204030204" pitchFamily="34" charset="0"/>
                    <a:cs typeface="Times New Roman" panose="02020603050405020304" pitchFamily="18" charset="0"/>
                  </a:rPr>
                  <a:t>( </a:t>
                </a:r>
                <a14:m>
                  <m:oMath xmlns:m="http://schemas.openxmlformats.org/officeDocument/2006/math">
                    <m:f>
                      <m:fPr>
                        <m:ctrlPr>
                          <a:rPr lang="fr-FR" sz="32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2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𝑃𝑖</m:t>
                        </m:r>
                        <m:r>
                          <a:rPr lang="fr-FR" sz="32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2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𝑃𝑚</m:t>
                        </m:r>
                      </m:num>
                      <m:den>
                        <m:r>
                          <a:rPr lang="fr-FR" sz="32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𝜎</m:t>
                        </m:r>
                      </m:den>
                    </m:f>
                    <m:r>
                      <a:rPr lang="fr-FR" sz="32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3200" dirty="0">
                    <a:solidFill>
                      <a:schemeClr val="tx1">
                        <a:lumMod val="95000"/>
                        <a:lumOff val="5000"/>
                      </a:schemeClr>
                    </a:solidFill>
                    <a:effectLst/>
                    <a:latin typeface="Open sans" panose="020B0606030504020204"/>
                    <a:ea typeface="Calibri" panose="020F0502020204030204" pitchFamily="34" charset="0"/>
                    <a:cs typeface="Times New Roman" panose="02020603050405020304" pitchFamily="18" charset="0"/>
                  </a:rPr>
                  <a:t>) </a:t>
                </a:r>
                <a:r>
                  <a:rPr lang="fr-FR" sz="2400" dirty="0">
                    <a:solidFill>
                      <a:schemeClr val="tx1">
                        <a:lumMod val="95000"/>
                        <a:lumOff val="5000"/>
                      </a:schemeClr>
                    </a:solidFill>
                    <a:effectLst/>
                    <a:latin typeface="Open sans" panose="020B0606030504020204"/>
                    <a:ea typeface="Calibri" panose="020F0502020204030204" pitchFamily="34" charset="0"/>
                    <a:cs typeface="Times New Roman" panose="02020603050405020304" pitchFamily="18" charset="0"/>
                  </a:rPr>
                  <a:t>		</a:t>
                </a:r>
              </a:p>
              <a:p>
                <a:pPr algn="just">
                  <a:lnSpc>
                    <a:spcPct val="150000"/>
                  </a:lnSpc>
                  <a:spcAft>
                    <a:spcPts val="800"/>
                  </a:spcAft>
                </a:pPr>
                <a:r>
                  <a:rPr lang="fr-FR" sz="2000" dirty="0">
                    <a:solidFill>
                      <a:schemeClr val="tx1">
                        <a:lumMod val="95000"/>
                        <a:lumOff val="5000"/>
                      </a:schemeClr>
                    </a:solidFill>
                    <a:latin typeface="Open sans" panose="020B0606030504020204"/>
                    <a:ea typeface="Calibri" panose="020F0502020204030204" pitchFamily="34" charset="0"/>
                    <a:cs typeface="Times New Roman" panose="02020603050405020304" pitchFamily="18" charset="0"/>
                  </a:rPr>
                  <a:t>Où:</a:t>
                </a:r>
                <a:endParaRPr lang="fr-FR" sz="2000" dirty="0">
                  <a:solidFill>
                    <a:schemeClr val="tx1">
                      <a:lumMod val="95000"/>
                      <a:lumOff val="5000"/>
                    </a:schemeClr>
                  </a:solidFill>
                  <a:effectLst/>
                  <a:latin typeface="Open sans" panose="020B0606030504020204"/>
                  <a:ea typeface="Calibri" panose="020F0502020204030204" pitchFamily="34" charset="0"/>
                  <a:cs typeface="Times New Roman" panose="02020603050405020304" pitchFamily="18" charset="0"/>
                </a:endParaRPr>
              </a:p>
              <a:p>
                <a:pPr algn="just">
                  <a:lnSpc>
                    <a:spcPct val="150000"/>
                  </a:lnSpc>
                  <a:spcAft>
                    <a:spcPts val="800"/>
                  </a:spcAft>
                </a:pPr>
                <a:r>
                  <a:rPr lang="fr-FR" sz="2000" b="1" dirty="0">
                    <a:solidFill>
                      <a:schemeClr val="tx1">
                        <a:lumMod val="95000"/>
                        <a:lumOff val="5000"/>
                      </a:schemeClr>
                    </a:solidFill>
                    <a:latin typeface="Open sans" panose="020B0606030504020204"/>
                    <a:ea typeface="Calibri" panose="020F0502020204030204" pitchFamily="34" charset="0"/>
                    <a:cs typeface="Times New Roman" panose="02020603050405020304" pitchFamily="18" charset="0"/>
                  </a:rPr>
                  <a:t>SPI</a:t>
                </a:r>
                <a:r>
                  <a:rPr lang="fr-FR" sz="2000" dirty="0">
                    <a:solidFill>
                      <a:schemeClr val="tx1">
                        <a:lumMod val="95000"/>
                        <a:lumOff val="5000"/>
                      </a:schemeClr>
                    </a:solidFill>
                    <a:latin typeface="Open sans" panose="020B0606030504020204"/>
                    <a:ea typeface="Calibri" panose="020F0502020204030204" pitchFamily="34" charset="0"/>
                    <a:cs typeface="Times New Roman" panose="02020603050405020304" pitchFamily="18" charset="0"/>
                  </a:rPr>
                  <a:t> : indice standardisé de précipitations </a:t>
                </a:r>
                <a:endParaRPr lang="fr-FR" sz="2000" dirty="0">
                  <a:solidFill>
                    <a:schemeClr val="tx1">
                      <a:lumMod val="95000"/>
                      <a:lumOff val="5000"/>
                    </a:schemeClr>
                  </a:solidFill>
                  <a:effectLst/>
                  <a:latin typeface="Open sans" panose="020B0606030504020204"/>
                  <a:ea typeface="Calibri" panose="020F0502020204030204" pitchFamily="34" charset="0"/>
                  <a:cs typeface="Times New Roman" panose="02020603050405020304" pitchFamily="18" charset="0"/>
                </a:endParaRPr>
              </a:p>
              <a:p>
                <a:pPr algn="just">
                  <a:lnSpc>
                    <a:spcPct val="150000"/>
                  </a:lnSpc>
                  <a:spcAft>
                    <a:spcPts val="800"/>
                  </a:spcAft>
                </a:pPr>
                <a:r>
                  <a:rPr lang="fr-FR" sz="2000" b="1" dirty="0">
                    <a:solidFill>
                      <a:schemeClr val="tx1">
                        <a:lumMod val="95000"/>
                        <a:lumOff val="5000"/>
                      </a:schemeClr>
                    </a:solidFill>
                    <a:latin typeface="Open sans" panose="020B0606030504020204"/>
                    <a:ea typeface="Calibri" panose="020F0502020204030204" pitchFamily="34" charset="0"/>
                    <a:cs typeface="Times New Roman" panose="02020603050405020304" pitchFamily="18" charset="0"/>
                  </a:rPr>
                  <a:t>P</a:t>
                </a:r>
                <a:r>
                  <a:rPr lang="fr-FR" sz="2000" b="1" baseline="-25000" dirty="0">
                    <a:solidFill>
                      <a:schemeClr val="tx1">
                        <a:lumMod val="95000"/>
                        <a:lumOff val="5000"/>
                      </a:schemeClr>
                    </a:solidFill>
                    <a:latin typeface="Open sans" panose="020B0606030504020204"/>
                    <a:ea typeface="Calibri" panose="020F0502020204030204" pitchFamily="34" charset="0"/>
                    <a:cs typeface="Times New Roman" panose="02020603050405020304" pitchFamily="18" charset="0"/>
                  </a:rPr>
                  <a:t>i</a:t>
                </a:r>
                <a:r>
                  <a:rPr lang="fr-FR" sz="2000" dirty="0">
                    <a:solidFill>
                      <a:schemeClr val="tx1">
                        <a:lumMod val="95000"/>
                        <a:lumOff val="5000"/>
                      </a:schemeClr>
                    </a:solidFill>
                    <a:latin typeface="Open sans" panose="020B0606030504020204"/>
                    <a:ea typeface="Calibri" panose="020F0502020204030204" pitchFamily="34" charset="0"/>
                    <a:cs typeface="Times New Roman" panose="02020603050405020304" pitchFamily="18" charset="0"/>
                  </a:rPr>
                  <a:t>: module annuel l’année considérée.</a:t>
                </a:r>
                <a:endParaRPr lang="fr-FR" sz="2000" dirty="0">
                  <a:solidFill>
                    <a:schemeClr val="tx1">
                      <a:lumMod val="95000"/>
                      <a:lumOff val="5000"/>
                    </a:schemeClr>
                  </a:solidFill>
                  <a:effectLst/>
                  <a:latin typeface="Open sans" panose="020B0606030504020204"/>
                  <a:ea typeface="Calibri" panose="020F0502020204030204" pitchFamily="34" charset="0"/>
                  <a:cs typeface="Times New Roman" panose="02020603050405020304" pitchFamily="18" charset="0"/>
                </a:endParaRPr>
              </a:p>
              <a:p>
                <a:pPr algn="just">
                  <a:lnSpc>
                    <a:spcPct val="150000"/>
                  </a:lnSpc>
                  <a:spcAft>
                    <a:spcPts val="800"/>
                  </a:spcAft>
                </a:pPr>
                <a:r>
                  <a:rPr lang="fr-FR" sz="2000" b="1" dirty="0">
                    <a:solidFill>
                      <a:schemeClr val="tx1">
                        <a:lumMod val="95000"/>
                        <a:lumOff val="5000"/>
                      </a:schemeClr>
                    </a:solidFill>
                    <a:latin typeface="Open sans" panose="020B0606030504020204"/>
                    <a:ea typeface="Calibri" panose="020F0502020204030204" pitchFamily="34" charset="0"/>
                    <a:cs typeface="Times New Roman" panose="02020603050405020304" pitchFamily="18" charset="0"/>
                  </a:rPr>
                  <a:t>P</a:t>
                </a:r>
                <a:r>
                  <a:rPr lang="fr-FR" sz="2000" dirty="0">
                    <a:solidFill>
                      <a:schemeClr val="tx1">
                        <a:lumMod val="95000"/>
                        <a:lumOff val="5000"/>
                      </a:schemeClr>
                    </a:solidFill>
                    <a:latin typeface="Open sans" panose="020B0606030504020204"/>
                    <a:ea typeface="Calibri" panose="020F0502020204030204" pitchFamily="34" charset="0"/>
                    <a:cs typeface="Times New Roman" panose="02020603050405020304" pitchFamily="18" charset="0"/>
                  </a:rPr>
                  <a:t>m: moyenne pluviométrique de la série.</a:t>
                </a:r>
                <a:r>
                  <a:rPr lang="fr-FR" sz="2000" dirty="0">
                    <a:solidFill>
                      <a:schemeClr val="tx1">
                        <a:lumMod val="95000"/>
                        <a:lumOff val="5000"/>
                      </a:schemeClr>
                    </a:solidFill>
                    <a:effectLst/>
                    <a:latin typeface="Open sans" panose="020B0606030504020204"/>
                    <a:ea typeface="Calibri" panose="020F0502020204030204" pitchFamily="34" charset="0"/>
                    <a:cs typeface="Times New Roman" panose="02020603050405020304" pitchFamily="18" charset="0"/>
                  </a:rPr>
                  <a:t> </a:t>
                </a:r>
              </a:p>
              <a:p>
                <a:pPr algn="just">
                  <a:lnSpc>
                    <a:spcPct val="150000"/>
                  </a:lnSpc>
                  <a:spcAft>
                    <a:spcPts val="800"/>
                  </a:spcAft>
                </a:pPr>
                <a:r>
                  <a:rPr lang="fr-FR" sz="2000" b="1" dirty="0">
                    <a:solidFill>
                      <a:schemeClr val="tx1">
                        <a:lumMod val="95000"/>
                        <a:lumOff val="5000"/>
                      </a:schemeClr>
                    </a:solidFill>
                    <a:effectLst/>
                    <a:latin typeface="Open sans" panose="020B0606030504020204"/>
                    <a:ea typeface="Calibri" panose="020F0502020204030204" pitchFamily="34" charset="0"/>
                    <a:cs typeface="Times New Roman" panose="02020603050405020304" pitchFamily="18" charset="0"/>
                  </a:rPr>
                  <a:t>σ </a:t>
                </a:r>
                <a:r>
                  <a:rPr lang="fr-FR" sz="2000" b="1" dirty="0">
                    <a:solidFill>
                      <a:schemeClr val="tx1">
                        <a:lumMod val="95000"/>
                        <a:lumOff val="5000"/>
                      </a:schemeClr>
                    </a:solidFill>
                    <a:latin typeface="Open sans" panose="020B0606030504020204"/>
                    <a:ea typeface="Calibri" panose="020F0502020204030204" pitchFamily="34" charset="0"/>
                    <a:cs typeface="Times New Roman" panose="02020603050405020304" pitchFamily="18" charset="0"/>
                  </a:rPr>
                  <a:t>: </a:t>
                </a:r>
                <a:r>
                  <a:rPr lang="fr-FR" sz="2000" dirty="0">
                    <a:solidFill>
                      <a:schemeClr val="tx1">
                        <a:lumMod val="95000"/>
                        <a:lumOff val="5000"/>
                      </a:schemeClr>
                    </a:solidFill>
                    <a:latin typeface="Open sans" panose="020B0606030504020204"/>
                    <a:ea typeface="Calibri" panose="020F0502020204030204" pitchFamily="34" charset="0"/>
                    <a:cs typeface="Times New Roman" panose="02020603050405020304" pitchFamily="18" charset="0"/>
                  </a:rPr>
                  <a:t>écartype de la série sur l’échelle temporelle considérée.</a:t>
                </a:r>
                <a:endParaRPr lang="fr-FR" sz="2000" dirty="0">
                  <a:solidFill>
                    <a:schemeClr val="tx1">
                      <a:lumMod val="95000"/>
                      <a:lumOff val="5000"/>
                    </a:schemeClr>
                  </a:solidFill>
                  <a:effectLst/>
                  <a:latin typeface="Open sans" panose="020B0606030504020204"/>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7357" y="2707720"/>
                <a:ext cx="5913965" cy="3988336"/>
              </a:xfrm>
              <a:prstGeom prst="rect">
                <a:avLst/>
              </a:prstGeom>
              <a:blipFill>
                <a:blip r:embed="rId2"/>
                <a:stretch>
                  <a:fillRect l="-1649" b="-459"/>
                </a:stretch>
              </a:blipFill>
            </p:spPr>
            <p:txBody>
              <a:bodyPr/>
              <a:lstStyle/>
              <a:p>
                <a:r>
                  <a:rPr lang="fr-FR">
                    <a:noFill/>
                  </a:rPr>
                  <a:t> </a:t>
                </a:r>
              </a:p>
            </p:txBody>
          </p:sp>
        </mc:Fallback>
      </mc:AlternateContent>
      <p:sp>
        <p:nvSpPr>
          <p:cNvPr id="4" name="ZoneTexte 3"/>
          <p:cNvSpPr txBox="1"/>
          <p:nvPr/>
        </p:nvSpPr>
        <p:spPr>
          <a:xfrm>
            <a:off x="6986630" y="2184500"/>
            <a:ext cx="3849984" cy="523220"/>
          </a:xfrm>
          <a:prstGeom prst="rect">
            <a:avLst/>
          </a:prstGeom>
          <a:noFill/>
        </p:spPr>
        <p:txBody>
          <a:bodyPr wrap="square" rtlCol="0">
            <a:spAutoFit/>
          </a:bodyPr>
          <a:lstStyle/>
          <a:p>
            <a:pPr marL="342900" indent="-342900">
              <a:buFont typeface="Wingdings" panose="05000000000000000000" pitchFamily="2" charset="2"/>
              <a:buChar char="q"/>
            </a:pPr>
            <a:r>
              <a:rPr lang="fr-FR" sz="2800" dirty="0">
                <a:solidFill>
                  <a:schemeClr val="tx1">
                    <a:lumMod val="95000"/>
                    <a:lumOff val="5000"/>
                  </a:schemeClr>
                </a:solidFill>
                <a:latin typeface="Open sans" panose="020B0606030504020204"/>
              </a:rPr>
              <a:t>Calcul</a:t>
            </a:r>
            <a:r>
              <a:rPr lang="fr-FR" sz="2800" dirty="0">
                <a:latin typeface="Open sans" panose="020B0606030504020204"/>
              </a:rPr>
              <a:t> des écarts en %</a:t>
            </a:r>
          </a:p>
        </p:txBody>
      </p:sp>
      <mc:AlternateContent xmlns:mc="http://schemas.openxmlformats.org/markup-compatibility/2006" xmlns:a14="http://schemas.microsoft.com/office/drawing/2010/main">
        <mc:Choice Requires="a14">
          <p:sp>
            <p:nvSpPr>
              <p:cNvPr id="5" name="ZoneTexte 4"/>
              <p:cNvSpPr txBox="1"/>
              <p:nvPr/>
            </p:nvSpPr>
            <p:spPr>
              <a:xfrm>
                <a:off x="6903629" y="3357070"/>
                <a:ext cx="5281272" cy="573170"/>
              </a:xfrm>
              <a:prstGeom prst="rect">
                <a:avLst/>
              </a:prstGeom>
              <a:noFill/>
            </p:spPr>
            <p:txBody>
              <a:bodyPr wrap="square" rtlCol="0">
                <a:spAutoFit/>
              </a:bodyPr>
              <a:lstStyle/>
              <a:p>
                <a:r>
                  <a:rPr lang="fr-FR" sz="2200" dirty="0">
                    <a:solidFill>
                      <a:schemeClr val="tx1">
                        <a:lumMod val="95000"/>
                        <a:lumOff val="5000"/>
                      </a:schemeClr>
                    </a:solidFill>
                    <a:latin typeface="Open sans" panose="020B0606030504020204"/>
                  </a:rPr>
                  <a:t>Ecarts/normale : Pourcentages </a:t>
                </a:r>
                <a:r>
                  <a:rPr lang="fr-FR" sz="2200" dirty="0">
                    <a:solidFill>
                      <a:schemeClr val="tx1">
                        <a:lumMod val="95000"/>
                        <a:lumOff val="5000"/>
                      </a:schemeClr>
                    </a:solidFill>
                    <a:latin typeface="Open sans" panose="020B0606030504020204"/>
                    <a:ea typeface="Calibri" panose="020F0502020204030204" pitchFamily="34" charset="0"/>
                    <a:cs typeface="Times New Roman" panose="02020603050405020304" pitchFamily="18" charset="0"/>
                  </a:rPr>
                  <a:t>( </a:t>
                </a:r>
                <a14:m>
                  <m:oMath xmlns:m="http://schemas.openxmlformats.org/officeDocument/2006/math">
                    <m:f>
                      <m:fPr>
                        <m:ctrlPr>
                          <a:rPr lang="fr-FR" sz="2200" i="1">
                            <a:solidFill>
                              <a:schemeClr val="tx1">
                                <a:lumMod val="95000"/>
                                <a:lumOff val="5000"/>
                              </a:schemeClr>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200" i="1">
                            <a:solidFill>
                              <a:schemeClr val="tx1">
                                <a:lumMod val="95000"/>
                                <a:lumOff val="5000"/>
                              </a:schemeClr>
                            </a:solidFill>
                            <a:latin typeface="Cambria Math" panose="02040503050406030204" pitchFamily="18" charset="0"/>
                            <a:ea typeface="Calibri" panose="020F0502020204030204" pitchFamily="34" charset="0"/>
                            <a:cs typeface="Times New Roman" panose="02020603050405020304" pitchFamily="18" charset="0"/>
                          </a:rPr>
                          <m:t>𝑃</m:t>
                        </m:r>
                        <m:r>
                          <a:rPr lang="fr-FR" sz="2200" b="0" i="1" smtClean="0">
                            <a:solidFill>
                              <a:schemeClr val="tx1">
                                <a:lumMod val="95000"/>
                                <a:lumOff val="5000"/>
                              </a:schemeClr>
                            </a:solidFill>
                            <a:latin typeface="Cambria Math" panose="02040503050406030204" pitchFamily="18" charset="0"/>
                            <a:ea typeface="Calibri" panose="020F0502020204030204" pitchFamily="34" charset="0"/>
                            <a:cs typeface="Times New Roman" panose="02020603050405020304" pitchFamily="18" charset="0"/>
                          </a:rPr>
                          <m:t>𝑚</m:t>
                        </m:r>
                        <m:r>
                          <a:rPr lang="fr-FR" sz="2200" b="0" i="1" smtClean="0">
                            <a:solidFill>
                              <a:schemeClr val="tx1">
                                <a:lumMod val="95000"/>
                                <a:lumOff val="5000"/>
                              </a:schemeClr>
                            </a:solidFill>
                            <a:latin typeface="Cambria Math" panose="02040503050406030204" pitchFamily="18" charset="0"/>
                            <a:ea typeface="Calibri" panose="020F0502020204030204" pitchFamily="34" charset="0"/>
                            <a:cs typeface="Times New Roman" panose="02020603050405020304" pitchFamily="18" charset="0"/>
                          </a:rPr>
                          <m:t> </m:t>
                        </m:r>
                        <m:r>
                          <a:rPr lang="fr-FR" sz="2200" b="0" i="1" smtClean="0">
                            <a:solidFill>
                              <a:schemeClr val="tx1">
                                <a:lumMod val="95000"/>
                                <a:lumOff val="5000"/>
                              </a:schemeClr>
                            </a:solidFill>
                            <a:latin typeface="Cambria Math" panose="02040503050406030204" pitchFamily="18" charset="0"/>
                            <a:ea typeface="Calibri" panose="020F0502020204030204" pitchFamily="34" charset="0"/>
                            <a:cs typeface="Times New Roman" panose="02020603050405020304" pitchFamily="18" charset="0"/>
                          </a:rPr>
                          <m:t>𝑋</m:t>
                        </m:r>
                        <m:r>
                          <a:rPr lang="fr-FR" sz="2200" b="0" i="1" smtClean="0">
                            <a:solidFill>
                              <a:schemeClr val="tx1">
                                <a:lumMod val="95000"/>
                                <a:lumOff val="5000"/>
                              </a:schemeClr>
                            </a:solidFill>
                            <a:latin typeface="Cambria Math" panose="02040503050406030204" pitchFamily="18" charset="0"/>
                            <a:ea typeface="Calibri" panose="020F0502020204030204" pitchFamily="34" charset="0"/>
                            <a:cs typeface="Times New Roman" panose="02020603050405020304" pitchFamily="18" charset="0"/>
                          </a:rPr>
                          <m:t> 100</m:t>
                        </m:r>
                      </m:num>
                      <m:den>
                        <m:r>
                          <a:rPr lang="fr-FR" sz="2200" b="0" i="1" smtClean="0">
                            <a:solidFill>
                              <a:schemeClr val="tx1">
                                <a:lumMod val="95000"/>
                                <a:lumOff val="5000"/>
                              </a:schemeClr>
                            </a:solidFill>
                            <a:latin typeface="Cambria Math" panose="02040503050406030204" pitchFamily="18" charset="0"/>
                            <a:ea typeface="Calibri" panose="020F0502020204030204" pitchFamily="34" charset="0"/>
                            <a:cs typeface="Times New Roman" panose="02020603050405020304" pitchFamily="18" charset="0"/>
                          </a:rPr>
                          <m:t>𝑁𝑜𝑟𝑚𝑎𝑙𝑒</m:t>
                        </m:r>
                      </m:den>
                    </m:f>
                  </m:oMath>
                </a14:m>
                <a:r>
                  <a:rPr lang="fr-FR" sz="2200" dirty="0">
                    <a:solidFill>
                      <a:schemeClr val="tx1">
                        <a:lumMod val="95000"/>
                        <a:lumOff val="5000"/>
                      </a:schemeClr>
                    </a:solidFill>
                    <a:latin typeface="Open sans" panose="020B0606030504020204"/>
                  </a:rPr>
                  <a:t> ) -100 </a:t>
                </a:r>
              </a:p>
            </p:txBody>
          </p:sp>
        </mc:Choice>
        <mc:Fallback xmlns="">
          <p:sp>
            <p:nvSpPr>
              <p:cNvPr id="5" name="ZoneTexte 4"/>
              <p:cNvSpPr txBox="1">
                <a:spLocks noRot="1" noChangeAspect="1" noMove="1" noResize="1" noEditPoints="1" noAdjustHandles="1" noChangeArrowheads="1" noChangeShapeType="1" noTextEdit="1"/>
              </p:cNvSpPr>
              <p:nvPr/>
            </p:nvSpPr>
            <p:spPr>
              <a:xfrm>
                <a:off x="6903629" y="3357070"/>
                <a:ext cx="5281272" cy="573170"/>
              </a:xfrm>
              <a:prstGeom prst="rect">
                <a:avLst/>
              </a:prstGeom>
              <a:blipFill>
                <a:blip r:embed="rId3"/>
                <a:stretch>
                  <a:fillRect l="-1499" b="-7447"/>
                </a:stretch>
              </a:blipFill>
            </p:spPr>
            <p:txBody>
              <a:bodyPr/>
              <a:lstStyle/>
              <a:p>
                <a:r>
                  <a:rPr lang="fr-FR">
                    <a:noFill/>
                  </a:rPr>
                  <a:t> </a:t>
                </a:r>
              </a:p>
            </p:txBody>
          </p:sp>
        </mc:Fallback>
      </mc:AlternateContent>
      <p:grpSp>
        <p:nvGrpSpPr>
          <p:cNvPr id="16" name="Group 6"/>
          <p:cNvGrpSpPr>
            <a:grpSpLocks/>
          </p:cNvGrpSpPr>
          <p:nvPr/>
        </p:nvGrpSpPr>
        <p:grpSpPr>
          <a:xfrm>
            <a:off x="0" y="-21594"/>
            <a:ext cx="12204000" cy="72000"/>
            <a:chOff x="0" y="0"/>
            <a:chExt cx="5768644" cy="81915"/>
          </a:xfrm>
        </p:grpSpPr>
        <p:sp>
          <p:nvSpPr>
            <p:cNvPr id="17"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18"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19"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grpSp>
        <p:nvGrpSpPr>
          <p:cNvPr id="20" name="Group 6"/>
          <p:cNvGrpSpPr>
            <a:grpSpLocks/>
          </p:cNvGrpSpPr>
          <p:nvPr/>
        </p:nvGrpSpPr>
        <p:grpSpPr>
          <a:xfrm>
            <a:off x="6321" y="883406"/>
            <a:ext cx="12192000" cy="72000"/>
            <a:chOff x="0" y="0"/>
            <a:chExt cx="5768644" cy="81915"/>
          </a:xfrm>
        </p:grpSpPr>
        <p:sp>
          <p:nvSpPr>
            <p:cNvPr id="21" name="Graphic 7"/>
            <p:cNvSpPr/>
            <p:nvPr/>
          </p:nvSpPr>
          <p:spPr>
            <a:xfrm>
              <a:off x="304" y="0"/>
              <a:ext cx="5761990" cy="81915"/>
            </a:xfrm>
            <a:custGeom>
              <a:avLst/>
              <a:gdLst/>
              <a:ahLst/>
              <a:cxnLst/>
              <a:rect l="l" t="t" r="r" b="b"/>
              <a:pathLst>
                <a:path w="5761990" h="81915">
                  <a:moveTo>
                    <a:pt x="5761558" y="0"/>
                  </a:moveTo>
                  <a:lnTo>
                    <a:pt x="0" y="0"/>
                  </a:lnTo>
                  <a:lnTo>
                    <a:pt x="0" y="81915"/>
                  </a:lnTo>
                  <a:lnTo>
                    <a:pt x="5761558" y="81915"/>
                  </a:lnTo>
                  <a:lnTo>
                    <a:pt x="5761558" y="0"/>
                  </a:lnTo>
                  <a:close/>
                </a:path>
              </a:pathLst>
            </a:custGeom>
            <a:solidFill>
              <a:srgbClr val="8A0000"/>
            </a:solidFill>
          </p:spPr>
          <p:txBody>
            <a:bodyPr wrap="square" lIns="0" tIns="0" rIns="0" bIns="0" rtlCol="0">
              <a:prstTxWarp prst="textNoShape">
                <a:avLst/>
              </a:prstTxWarp>
              <a:noAutofit/>
            </a:bodyPr>
            <a:lstStyle/>
            <a:p>
              <a:endParaRPr lang="fr-FR"/>
            </a:p>
          </p:txBody>
        </p:sp>
        <p:sp>
          <p:nvSpPr>
            <p:cNvPr id="22" name="Graphic 8"/>
            <p:cNvSpPr/>
            <p:nvPr/>
          </p:nvSpPr>
          <p:spPr>
            <a:xfrm>
              <a:off x="0" y="29844"/>
              <a:ext cx="5768340" cy="19685"/>
            </a:xfrm>
            <a:custGeom>
              <a:avLst/>
              <a:gdLst/>
              <a:ahLst/>
              <a:cxnLst/>
              <a:rect l="l" t="t" r="r" b="b"/>
              <a:pathLst>
                <a:path w="5768340" h="19685">
                  <a:moveTo>
                    <a:pt x="5768086" y="508"/>
                  </a:moveTo>
                  <a:lnTo>
                    <a:pt x="5760720" y="508"/>
                  </a:lnTo>
                  <a:lnTo>
                    <a:pt x="5760720" y="0"/>
                  </a:lnTo>
                  <a:lnTo>
                    <a:pt x="0" y="0"/>
                  </a:lnTo>
                  <a:lnTo>
                    <a:pt x="0" y="19558"/>
                  </a:lnTo>
                  <a:lnTo>
                    <a:pt x="5760720" y="19558"/>
                  </a:lnTo>
                  <a:lnTo>
                    <a:pt x="5760720" y="9652"/>
                  </a:lnTo>
                  <a:lnTo>
                    <a:pt x="5768086" y="9652"/>
                  </a:lnTo>
                  <a:lnTo>
                    <a:pt x="5768086" y="508"/>
                  </a:lnTo>
                  <a:close/>
                </a:path>
              </a:pathLst>
            </a:custGeom>
            <a:solidFill>
              <a:srgbClr val="9F9F9F"/>
            </a:solidFill>
          </p:spPr>
          <p:txBody>
            <a:bodyPr wrap="square" lIns="0" tIns="0" rIns="0" bIns="0" rtlCol="0">
              <a:prstTxWarp prst="textNoShape">
                <a:avLst/>
              </a:prstTxWarp>
              <a:noAutofit/>
            </a:bodyPr>
            <a:lstStyle/>
            <a:p>
              <a:endParaRPr lang="fr-FR"/>
            </a:p>
          </p:txBody>
        </p:sp>
        <p:sp>
          <p:nvSpPr>
            <p:cNvPr id="23" name="Graphic 9"/>
            <p:cNvSpPr/>
            <p:nvPr/>
          </p:nvSpPr>
          <p:spPr>
            <a:xfrm>
              <a:off x="304" y="33400"/>
              <a:ext cx="5768340" cy="22860"/>
            </a:xfrm>
            <a:custGeom>
              <a:avLst/>
              <a:gdLst/>
              <a:ahLst/>
              <a:cxnLst/>
              <a:rect l="l" t="t" r="r" b="b"/>
              <a:pathLst>
                <a:path w="5768340" h="22860">
                  <a:moveTo>
                    <a:pt x="5758510" y="13716"/>
                  </a:moveTo>
                  <a:lnTo>
                    <a:pt x="9144" y="13716"/>
                  </a:lnTo>
                  <a:lnTo>
                    <a:pt x="3048" y="13716"/>
                  </a:lnTo>
                  <a:lnTo>
                    <a:pt x="0" y="13716"/>
                  </a:lnTo>
                  <a:lnTo>
                    <a:pt x="0" y="22733"/>
                  </a:lnTo>
                  <a:lnTo>
                    <a:pt x="3048" y="22733"/>
                  </a:lnTo>
                  <a:lnTo>
                    <a:pt x="9144" y="22733"/>
                  </a:lnTo>
                  <a:lnTo>
                    <a:pt x="5758510" y="22733"/>
                  </a:lnTo>
                  <a:lnTo>
                    <a:pt x="5758510" y="13716"/>
                  </a:lnTo>
                  <a:close/>
                </a:path>
                <a:path w="5768340" h="22860">
                  <a:moveTo>
                    <a:pt x="5767781" y="0"/>
                  </a:moveTo>
                  <a:lnTo>
                    <a:pt x="5758637" y="0"/>
                  </a:lnTo>
                  <a:lnTo>
                    <a:pt x="5758637" y="13716"/>
                  </a:lnTo>
                  <a:lnTo>
                    <a:pt x="5758637" y="22733"/>
                  </a:lnTo>
                  <a:lnTo>
                    <a:pt x="5767781" y="22733"/>
                  </a:lnTo>
                  <a:lnTo>
                    <a:pt x="5767781" y="13716"/>
                  </a:lnTo>
                  <a:lnTo>
                    <a:pt x="5767781" y="0"/>
                  </a:lnTo>
                  <a:close/>
                </a:path>
              </a:pathLst>
            </a:custGeom>
            <a:solidFill>
              <a:srgbClr val="E2E2E2"/>
            </a:solidFill>
          </p:spPr>
          <p:txBody>
            <a:bodyPr wrap="square" lIns="0" tIns="0" rIns="0" bIns="0" rtlCol="0">
              <a:prstTxWarp prst="textNoShape">
                <a:avLst/>
              </a:prstTxWarp>
              <a:noAutofit/>
            </a:bodyPr>
            <a:lstStyle/>
            <a:p>
              <a:endParaRPr lang="fr-FR"/>
            </a:p>
          </p:txBody>
        </p:sp>
      </p:grpSp>
      <p:sp>
        <p:nvSpPr>
          <p:cNvPr id="24" name="Rectangle 23">
            <a:extLst>
              <a:ext uri="{FF2B5EF4-FFF2-40B4-BE49-F238E27FC236}">
                <a16:creationId xmlns:a16="http://schemas.microsoft.com/office/drawing/2014/main" id="{76FF5EE5-4561-E2E5-20FB-9C32389557D6}"/>
              </a:ext>
            </a:extLst>
          </p:cNvPr>
          <p:cNvSpPr/>
          <p:nvPr/>
        </p:nvSpPr>
        <p:spPr>
          <a:xfrm>
            <a:off x="107357" y="95292"/>
            <a:ext cx="12096000" cy="720000"/>
          </a:xfrm>
          <a:prstGeom prst="rect">
            <a:avLst/>
          </a:prstGeom>
          <a:solidFill>
            <a:srgbClr val="AA7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69480740-7E58-9B8D-5DAF-B074BA2E5A59}"/>
              </a:ext>
            </a:extLst>
          </p:cNvPr>
          <p:cNvSpPr txBox="1"/>
          <p:nvPr/>
        </p:nvSpPr>
        <p:spPr>
          <a:xfrm>
            <a:off x="0" y="122169"/>
            <a:ext cx="4356000" cy="584775"/>
          </a:xfrm>
          <a:prstGeom prst="rect">
            <a:avLst/>
          </a:prstGeom>
          <a:noFill/>
        </p:spPr>
        <p:txBody>
          <a:bodyPr wrap="square" rtlCol="0">
            <a:spAutoFit/>
          </a:bodyPr>
          <a:lstStyle/>
          <a:p>
            <a:pPr algn="ctr"/>
            <a:r>
              <a:rPr lang="fr-FR" sz="3200" b="1" dirty="0">
                <a:ln w="0"/>
                <a:effectLst>
                  <a:outerShdw blurRad="38100" dist="19050" dir="2700000" algn="tl" rotWithShape="0">
                    <a:schemeClr val="dk1">
                      <a:alpha val="40000"/>
                    </a:schemeClr>
                  </a:outerShdw>
                </a:effectLst>
                <a:latin typeface="DM sans" pitchFamily="2" charset="0"/>
              </a:rPr>
              <a:t>METHODOLOGIE 4/4</a:t>
            </a:r>
          </a:p>
        </p:txBody>
      </p:sp>
      <p:pic>
        <p:nvPicPr>
          <p:cNvPr id="26" name="Image 2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53700" y="88937"/>
            <a:ext cx="720000" cy="651238"/>
          </a:xfrm>
          <a:prstGeom prst="rect">
            <a:avLst/>
          </a:prstGeom>
        </p:spPr>
      </p:pic>
      <p:pic>
        <p:nvPicPr>
          <p:cNvPr id="27" name="Image 26">
            <a:extLst>
              <a:ext uri="{FF2B5EF4-FFF2-40B4-BE49-F238E27FC236}">
                <a16:creationId xmlns:a16="http://schemas.microsoft.com/office/drawing/2014/main" id="{DCCAE510-59D9-7FA3-4574-05F54AB09523}"/>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9932770" y="-30710"/>
            <a:ext cx="2295230" cy="748074"/>
          </a:xfrm>
          <a:prstGeom prst="rect">
            <a:avLst/>
          </a:prstGeom>
        </p:spPr>
      </p:pic>
      <p:pic>
        <p:nvPicPr>
          <p:cNvPr id="28" name="Image 27"/>
          <p:cNvPicPr/>
          <p:nvPr/>
        </p:nvPicPr>
        <p:blipFill>
          <a:blip r:embed="rId6">
            <a:extLst>
              <a:ext uri="{28A0092B-C50C-407E-A947-70E740481C1C}">
                <a14:useLocalDpi xmlns:a14="http://schemas.microsoft.com/office/drawing/2010/main" val="0"/>
              </a:ext>
            </a:extLst>
          </a:blip>
          <a:srcRect/>
          <a:stretch>
            <a:fillRect/>
          </a:stretch>
        </p:blipFill>
        <p:spPr bwMode="auto">
          <a:xfrm>
            <a:off x="8174630" y="94150"/>
            <a:ext cx="720000" cy="684000"/>
          </a:xfrm>
          <a:prstGeom prst="rect">
            <a:avLst/>
          </a:prstGeom>
          <a:solidFill>
            <a:schemeClr val="bg1"/>
          </a:solidFill>
        </p:spPr>
      </p:pic>
    </p:spTree>
    <p:extLst>
      <p:ext uri="{BB962C8B-B14F-4D97-AF65-F5344CB8AC3E}">
        <p14:creationId xmlns:p14="http://schemas.microsoft.com/office/powerpoint/2010/main" val="4229394949"/>
      </p:ext>
    </p:extLst>
  </p:cSld>
  <p:clrMapOvr>
    <a:masterClrMapping/>
  </p:clrMapOvr>
  <mc:AlternateContent xmlns:mc="http://schemas.openxmlformats.org/markup-compatibility/2006" xmlns:p14="http://schemas.microsoft.com/office/powerpoint/2010/main">
    <mc:Choice Requires="p14">
      <p:transition spd="slow" p14:dur="2000" advTm="48513"/>
    </mc:Choice>
    <mc:Fallback xmlns="">
      <p:transition spd="slow" advTm="48513"/>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12163</TotalTime>
  <Words>3576</Words>
  <Application>Microsoft Office PowerPoint</Application>
  <PresentationFormat>Grand écran</PresentationFormat>
  <Paragraphs>754</Paragraphs>
  <Slides>21</Slides>
  <Notes>18</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21</vt:i4>
      </vt:variant>
    </vt:vector>
  </HeadingPairs>
  <TitlesOfParts>
    <vt:vector size="32" baseType="lpstr">
      <vt:lpstr>Arial</vt:lpstr>
      <vt:lpstr>Arial Black</vt:lpstr>
      <vt:lpstr>Calibri</vt:lpstr>
      <vt:lpstr>Calibri Light</vt:lpstr>
      <vt:lpstr>Cambria Math</vt:lpstr>
      <vt:lpstr>Century Gothic</vt:lpstr>
      <vt:lpstr>DM sans</vt:lpstr>
      <vt:lpstr>Open sans</vt:lpstr>
      <vt:lpstr>Tahoma</vt:lpstr>
      <vt:lpstr>Wingdings</vt:lpstr>
      <vt:lpstr>Thème Office</vt:lpstr>
      <vt:lpstr>CARACTERISATION DE LA VARIABILITE PLUVIOMETRIQUE DANS LE BASSIN DE LA MOYENNE VALLEE DU FLEUVE SENEGAL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dc:title>
  <dc:creator>lisa dep</dc:creator>
  <cp:lastModifiedBy>Admin_SOC</cp:lastModifiedBy>
  <cp:revision>320</cp:revision>
  <dcterms:created xsi:type="dcterms:W3CDTF">2023-02-08T15:51:58Z</dcterms:created>
  <dcterms:modified xsi:type="dcterms:W3CDTF">2025-06-18T12:57:12Z</dcterms:modified>
</cp:coreProperties>
</file>