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4120" r:id="rId4"/>
    <p:sldId id="4121" r:id="rId5"/>
    <p:sldId id="4132" r:id="rId6"/>
    <p:sldId id="4125" r:id="rId7"/>
    <p:sldId id="4122" r:id="rId8"/>
    <p:sldId id="4123" r:id="rId9"/>
    <p:sldId id="4127" r:id="rId10"/>
    <p:sldId id="4124" r:id="rId11"/>
    <p:sldId id="4126" r:id="rId12"/>
    <p:sldId id="4128" r:id="rId13"/>
    <p:sldId id="4129" r:id="rId14"/>
    <p:sldId id="4130" r:id="rId15"/>
    <p:sldId id="4131"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29"/>
    <p:restoredTop sz="94706"/>
  </p:normalViewPr>
  <p:slideViewPr>
    <p:cSldViewPr snapToGrid="0">
      <p:cViewPr varScale="1">
        <p:scale>
          <a:sx n="75" d="100"/>
          <a:sy n="75" d="100"/>
        </p:scale>
        <p:origin x="1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C25FFA-9051-BFD7-7C12-01118BC93E6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81C1625D-39B2-8B50-9D7B-91AF7256FD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05241D42-8D7B-47BF-CEEF-D30775C217A2}"/>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5" name="Espace réservé du pied de page 4">
            <a:extLst>
              <a:ext uri="{FF2B5EF4-FFF2-40B4-BE49-F238E27FC236}">
                <a16:creationId xmlns:a16="http://schemas.microsoft.com/office/drawing/2014/main" id="{492DC10C-5C2A-6AE0-5BB5-23D35E79BFC0}"/>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CA82FC21-D6EC-DF01-E20E-A5E1F171673C}"/>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405099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0071D-4A8D-3F3F-3080-1FCA019F66F2}"/>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A86C6379-1C07-16CB-C18E-BE77A10C295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D5901AEF-9DC8-C2B0-5B2E-65D6059C5939}"/>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5" name="Espace réservé du pied de page 4">
            <a:extLst>
              <a:ext uri="{FF2B5EF4-FFF2-40B4-BE49-F238E27FC236}">
                <a16:creationId xmlns:a16="http://schemas.microsoft.com/office/drawing/2014/main" id="{203DAAA3-0DBC-31FA-9F87-31F710EAD9B8}"/>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5FD8CCC-8CDF-45B2-A8C5-C577D0A4869A}"/>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325929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E8B718C-7F25-9436-C8D2-3BA7C824B903}"/>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F50E094B-3564-2D1B-E10E-83A9C177A9A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24FD9A38-3008-1C7E-F29D-3C172C451D37}"/>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5" name="Espace réservé du pied de page 4">
            <a:extLst>
              <a:ext uri="{FF2B5EF4-FFF2-40B4-BE49-F238E27FC236}">
                <a16:creationId xmlns:a16="http://schemas.microsoft.com/office/drawing/2014/main" id="{086217EE-6FB9-AFC3-2BD2-2C2173FD23BD}"/>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859AEFDA-79BB-D87E-5CE0-2CBF34494528}"/>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100106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2BAA1F-72A1-D7FD-34D2-0553BD65F410}"/>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3BBB9F2D-FC4E-C613-9934-AA4F704EDFF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8DD01E61-787E-54D2-F979-6C6F40B57F21}"/>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5" name="Espace réservé du pied de page 4">
            <a:extLst>
              <a:ext uri="{FF2B5EF4-FFF2-40B4-BE49-F238E27FC236}">
                <a16:creationId xmlns:a16="http://schemas.microsoft.com/office/drawing/2014/main" id="{9204147C-B7EB-44B6-6AD8-DC3C62B7341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E96FF8A4-EF87-9333-4893-40EC0F19309F}"/>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227373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3F9D2-6787-7CDE-6245-7EECAAEF324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9D3B8F9B-8AD4-AB51-2CF9-5D42D21CEE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F6251C1-DDBA-BB51-57C2-BB61237E47B6}"/>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5" name="Espace réservé du pied de page 4">
            <a:extLst>
              <a:ext uri="{FF2B5EF4-FFF2-40B4-BE49-F238E27FC236}">
                <a16:creationId xmlns:a16="http://schemas.microsoft.com/office/drawing/2014/main" id="{2B42B274-79B9-4804-313C-9A2AC064A036}"/>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3C36FB18-902C-C20B-2CE0-738D3D3535E5}"/>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149169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BFCB81-58AF-61C9-EF1D-8040CC21D1AC}"/>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913EE751-6219-589C-A960-F4C67FC1F68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698F8A1C-1074-4950-C5C0-EFD5056F7CA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AB30B47D-0A3F-417B-32FB-3DDFA32F30F2}"/>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6" name="Espace réservé du pied de page 5">
            <a:extLst>
              <a:ext uri="{FF2B5EF4-FFF2-40B4-BE49-F238E27FC236}">
                <a16:creationId xmlns:a16="http://schemas.microsoft.com/office/drawing/2014/main" id="{D4E12546-8C5F-86B7-7D31-9D0BB7E80CC5}"/>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CCC280C0-9FE5-DAC4-AD6E-A45278CF80B9}"/>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27287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1EAE27-E3B6-A635-2AF7-E1D69003DEF5}"/>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4D246BCB-EB06-CBC7-48C2-AC6A61A72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593057B-6D83-ABF1-FB17-1B343C8EEA0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E0B43DA2-B6ED-06B1-E38B-D3D1EE1188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FBC9C63-B5F4-A298-60F9-0865FB7C3F3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1B7668C2-3118-DE8E-2670-8C15574ADEAE}"/>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8" name="Espace réservé du pied de page 7">
            <a:extLst>
              <a:ext uri="{FF2B5EF4-FFF2-40B4-BE49-F238E27FC236}">
                <a16:creationId xmlns:a16="http://schemas.microsoft.com/office/drawing/2014/main" id="{740E263B-F9F5-08A4-AB8B-F4C0950043FF}"/>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2272C599-EA16-D0AA-23D2-6F136A59CE87}"/>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84990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BC8A2-812C-61BF-2361-456B92622FE5}"/>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62631CD1-3970-2095-0093-1C6B5956DA50}"/>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4" name="Espace réservé du pied de page 3">
            <a:extLst>
              <a:ext uri="{FF2B5EF4-FFF2-40B4-BE49-F238E27FC236}">
                <a16:creationId xmlns:a16="http://schemas.microsoft.com/office/drawing/2014/main" id="{967EB1E7-482D-AF1D-D31F-978B15E0885B}"/>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C0C651D3-ED5C-2E0E-24F6-88E85835E942}"/>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2920620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ABAFE29-54B5-BD8B-02A8-91DA412D4049}"/>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3" name="Espace réservé du pied de page 2">
            <a:extLst>
              <a:ext uri="{FF2B5EF4-FFF2-40B4-BE49-F238E27FC236}">
                <a16:creationId xmlns:a16="http://schemas.microsoft.com/office/drawing/2014/main" id="{4F4D46C8-CDCD-ABE0-271B-94968568BBB0}"/>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83EB5760-F275-1132-E17E-D57C2554A74A}"/>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2671970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394374-CD02-C3F8-8905-5835E7332FC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F327C33C-5657-725C-EB34-F6B359CFB2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977C534A-8131-EED1-00B9-4475B1667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DE16902-09EA-A124-8332-25AA0AB0D305}"/>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6" name="Espace réservé du pied de page 5">
            <a:extLst>
              <a:ext uri="{FF2B5EF4-FFF2-40B4-BE49-F238E27FC236}">
                <a16:creationId xmlns:a16="http://schemas.microsoft.com/office/drawing/2014/main" id="{4117ACD8-184B-F3AF-CF9D-73DEE8120888}"/>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520AD7CF-1740-1027-C841-08EF7BC857D5}"/>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159630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B9074-E0E4-DA48-7D88-ECB580CB06E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45D2270D-EC69-B2FB-F133-E0360972B7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5FB1DA8B-29AC-D6C3-11E3-6E0DCA17D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3D47398-5BBD-3532-1D54-D58CFB70FA0D}"/>
              </a:ext>
            </a:extLst>
          </p:cNvPr>
          <p:cNvSpPr>
            <a:spLocks noGrp="1"/>
          </p:cNvSpPr>
          <p:nvPr>
            <p:ph type="dt" sz="half" idx="10"/>
          </p:nvPr>
        </p:nvSpPr>
        <p:spPr/>
        <p:txBody>
          <a:bodyPr/>
          <a:lstStyle/>
          <a:p>
            <a:fld id="{3E82B203-2A5F-1549-9408-7D02E4FD5C08}" type="datetimeFigureOut">
              <a:rPr lang="en-GB" smtClean="0"/>
              <a:t>16/06/2025</a:t>
            </a:fld>
            <a:endParaRPr lang="en-GB"/>
          </a:p>
        </p:txBody>
      </p:sp>
      <p:sp>
        <p:nvSpPr>
          <p:cNvPr id="6" name="Espace réservé du pied de page 5">
            <a:extLst>
              <a:ext uri="{FF2B5EF4-FFF2-40B4-BE49-F238E27FC236}">
                <a16:creationId xmlns:a16="http://schemas.microsoft.com/office/drawing/2014/main" id="{4AD0925E-2E52-9A0A-CFBB-5C60A48CEDD6}"/>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6D349E54-F363-2691-71D6-D87F1AF3F519}"/>
              </a:ext>
            </a:extLst>
          </p:cNvPr>
          <p:cNvSpPr>
            <a:spLocks noGrp="1"/>
          </p:cNvSpPr>
          <p:nvPr>
            <p:ph type="sldNum" sz="quarter" idx="12"/>
          </p:nvPr>
        </p:nvSpPr>
        <p:spPr/>
        <p:txBody>
          <a:bodyPr/>
          <a:lstStyle/>
          <a:p>
            <a:fld id="{8AB9BEDB-4E55-354C-A8A0-9F1305945F5A}" type="slidenum">
              <a:rPr lang="en-GB" smtClean="0"/>
              <a:t>‹N°›</a:t>
            </a:fld>
            <a:endParaRPr lang="en-GB"/>
          </a:p>
        </p:txBody>
      </p:sp>
    </p:spTree>
    <p:extLst>
      <p:ext uri="{BB962C8B-B14F-4D97-AF65-F5344CB8AC3E}">
        <p14:creationId xmlns:p14="http://schemas.microsoft.com/office/powerpoint/2010/main" val="146610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6A451B1-9DD3-3DC1-4FB6-204F7A99B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2239034C-F8EC-F0F2-B6EC-8FAAE8A104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7902D095-8F08-901C-E124-BC80DF3BE0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2B203-2A5F-1549-9408-7D02E4FD5C08}" type="datetimeFigureOut">
              <a:rPr lang="en-GB" smtClean="0"/>
              <a:t>16/06/2025</a:t>
            </a:fld>
            <a:endParaRPr lang="en-GB"/>
          </a:p>
        </p:txBody>
      </p:sp>
      <p:sp>
        <p:nvSpPr>
          <p:cNvPr id="5" name="Espace réservé du pied de page 4">
            <a:extLst>
              <a:ext uri="{FF2B5EF4-FFF2-40B4-BE49-F238E27FC236}">
                <a16:creationId xmlns:a16="http://schemas.microsoft.com/office/drawing/2014/main" id="{0EBCBDC1-3097-516D-3DA6-E438FEC92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E4691D78-97C8-90B8-AE0B-2AD64AC61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9BEDB-4E55-354C-A8A0-9F1305945F5A}" type="slidenum">
              <a:rPr lang="en-GB" smtClean="0"/>
              <a:t>‹N°›</a:t>
            </a:fld>
            <a:endParaRPr lang="en-GB"/>
          </a:p>
        </p:txBody>
      </p:sp>
    </p:spTree>
    <p:extLst>
      <p:ext uri="{BB962C8B-B14F-4D97-AF65-F5344CB8AC3E}">
        <p14:creationId xmlns:p14="http://schemas.microsoft.com/office/powerpoint/2010/main" val="257139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09608-9D10-83A4-08DC-15B6DB2131C1}"/>
              </a:ext>
            </a:extLst>
          </p:cNvPr>
          <p:cNvSpPr>
            <a:spLocks noGrp="1"/>
          </p:cNvSpPr>
          <p:nvPr>
            <p:ph type="ctrTitle"/>
          </p:nvPr>
        </p:nvSpPr>
        <p:spPr/>
        <p:txBody>
          <a:bodyPr/>
          <a:lstStyle/>
          <a:p>
            <a:r>
              <a:rPr lang="en-GB" b="1" dirty="0" err="1">
                <a:latin typeface="Arial" panose="020B0604020202020204" pitchFamily="34" charset="0"/>
                <a:cs typeface="Arial" panose="020B0604020202020204" pitchFamily="34" charset="0"/>
              </a:rPr>
              <a:t>Projets</a:t>
            </a:r>
            <a:r>
              <a:rPr lang="en-GB" b="1" dirty="0">
                <a:latin typeface="Arial" panose="020B0604020202020204" pitchFamily="34" charset="0"/>
                <a:cs typeface="Arial" panose="020B0604020202020204" pitchFamily="34" charset="0"/>
              </a:rPr>
              <a:t> du </a:t>
            </a:r>
            <a:r>
              <a:rPr lang="en-GB" b="1" dirty="0" err="1">
                <a:latin typeface="Arial" panose="020B0604020202020204" pitchFamily="34" charset="0"/>
                <a:cs typeface="Arial" panose="020B0604020202020204" pitchFamily="34" charset="0"/>
              </a:rPr>
              <a:t>Sénégal</a:t>
            </a:r>
            <a:endParaRPr lang="en-GB" b="1" dirty="0">
              <a:latin typeface="Arial" panose="020B0604020202020204" pitchFamily="34" charset="0"/>
              <a:cs typeface="Arial" panose="020B0604020202020204" pitchFamily="34" charset="0"/>
            </a:endParaRPr>
          </a:p>
        </p:txBody>
      </p:sp>
      <p:sp>
        <p:nvSpPr>
          <p:cNvPr id="3" name="Sous-titre 2">
            <a:extLst>
              <a:ext uri="{FF2B5EF4-FFF2-40B4-BE49-F238E27FC236}">
                <a16:creationId xmlns:a16="http://schemas.microsoft.com/office/drawing/2014/main" id="{3514F2B1-FAEC-AA1F-89D7-BE01B66B69F3}"/>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84638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C172B9-9F20-8D69-A398-F792B1F5A64F}"/>
              </a:ext>
            </a:extLst>
          </p:cNvPr>
          <p:cNvSpPr>
            <a:spLocks noGrp="1"/>
          </p:cNvSpPr>
          <p:nvPr>
            <p:ph type="title"/>
          </p:nvPr>
        </p:nvSpPr>
        <p:spPr/>
        <p:txBody>
          <a:bodyPr>
            <a:normAutofit/>
          </a:bodyPr>
          <a:lstStyle/>
          <a:p>
            <a:r>
              <a:rPr lang="fr-SN" sz="4400" b="1" dirty="0">
                <a:effectLst/>
                <a:latin typeface="Calibri" panose="020F0502020204030204" pitchFamily="34" charset="0"/>
                <a:ea typeface="Calibri" panose="020F0502020204030204" pitchFamily="34" charset="0"/>
                <a:cs typeface="Times New Roman" panose="02020603050405020304" pitchFamily="18" charset="0"/>
              </a:rPr>
              <a:t>Projet </a:t>
            </a:r>
            <a:r>
              <a:rPr lang="fr-SN" sz="4400" b="1" dirty="0" err="1">
                <a:effectLst/>
                <a:latin typeface="Calibri" panose="020F0502020204030204" pitchFamily="34" charset="0"/>
                <a:ea typeface="Calibri" panose="020F0502020204030204" pitchFamily="34" charset="0"/>
                <a:cs typeface="Times New Roman" panose="02020603050405020304" pitchFamily="18" charset="0"/>
              </a:rPr>
              <a:t>Reimagining</a:t>
            </a:r>
            <a:r>
              <a:rPr lang="fr-SN" sz="4400" b="1" dirty="0">
                <a:effectLst/>
                <a:latin typeface="Calibri" panose="020F0502020204030204" pitchFamily="34" charset="0"/>
                <a:ea typeface="Calibri" panose="020F0502020204030204" pitchFamily="34" charset="0"/>
                <a:cs typeface="Times New Roman" panose="02020603050405020304" pitchFamily="18" charset="0"/>
              </a:rPr>
              <a:t> Food </a:t>
            </a:r>
            <a:r>
              <a:rPr lang="fr-SN" sz="4400" b="1" dirty="0" err="1">
                <a:effectLst/>
                <a:latin typeface="Calibri" panose="020F0502020204030204" pitchFamily="34" charset="0"/>
                <a:ea typeface="Calibri" panose="020F0502020204030204" pitchFamily="34" charset="0"/>
                <a:cs typeface="Times New Roman" panose="02020603050405020304" pitchFamily="18" charset="0"/>
              </a:rPr>
              <a:t>Systems</a:t>
            </a:r>
            <a:r>
              <a:rPr lang="fr-SN" sz="4400" b="1" dirty="0">
                <a:effectLst/>
                <a:latin typeface="Calibri" panose="020F0502020204030204" pitchFamily="34" charset="0"/>
                <a:ea typeface="Calibri" panose="020F0502020204030204" pitchFamily="34" charset="0"/>
                <a:cs typeface="Times New Roman" panose="02020603050405020304" pitchFamily="18" charset="0"/>
              </a:rPr>
              <a:t> </a:t>
            </a:r>
            <a:r>
              <a:rPr lang="fr-SN" sz="4400" b="1" dirty="0" err="1">
                <a:effectLst/>
                <a:latin typeface="Calibri" panose="020F0502020204030204" pitchFamily="34" charset="0"/>
                <a:ea typeface="Calibri" panose="020F0502020204030204" pitchFamily="34" charset="0"/>
                <a:cs typeface="Times New Roman" panose="02020603050405020304" pitchFamily="18" charset="0"/>
              </a:rPr>
              <a:t>research</a:t>
            </a:r>
            <a:r>
              <a:rPr lang="fr-SN" sz="4400" b="1" dirty="0">
                <a:effectLst/>
                <a:latin typeface="Calibri" panose="020F0502020204030204" pitchFamily="34" charset="0"/>
                <a:ea typeface="Calibri" panose="020F0502020204030204" pitchFamily="34" charset="0"/>
                <a:cs typeface="Times New Roman" panose="02020603050405020304" pitchFamily="18" charset="0"/>
              </a:rPr>
              <a:t> (RFS)</a:t>
            </a:r>
            <a:endParaRPr lang="en-GB" dirty="0"/>
          </a:p>
        </p:txBody>
      </p:sp>
      <p:sp>
        <p:nvSpPr>
          <p:cNvPr id="3" name="Espace réservé du contenu 2">
            <a:extLst>
              <a:ext uri="{FF2B5EF4-FFF2-40B4-BE49-F238E27FC236}">
                <a16:creationId xmlns:a16="http://schemas.microsoft.com/office/drawing/2014/main" id="{760FAB06-293B-EF97-596F-EB8DF4CFA816}"/>
              </a:ext>
            </a:extLst>
          </p:cNvPr>
          <p:cNvSpPr>
            <a:spLocks noGrp="1"/>
          </p:cNvSpPr>
          <p:nvPr>
            <p:ph idx="1"/>
          </p:nvPr>
        </p:nvSpPr>
        <p:spPr/>
        <p:txBody>
          <a:bodyPr>
            <a:normAutofit fontScale="92500"/>
          </a:bodyPr>
          <a:lstStyle/>
          <a:p>
            <a:pPr marL="342900" lvl="0" indent="-342900">
              <a:lnSpc>
                <a:spcPct val="107000"/>
              </a:lnSpc>
              <a:buFont typeface="Symbol" pitchFamily="2" charset="2"/>
              <a:buChar char=""/>
            </a:pPr>
            <a:r>
              <a:rPr lang="fr-SN" sz="2000" b="1" dirty="0">
                <a:effectLst/>
                <a:latin typeface="Calibri" panose="020F0502020204030204" pitchFamily="34" charset="0"/>
                <a:ea typeface="Calibri" panose="020F0502020204030204" pitchFamily="34" charset="0"/>
                <a:cs typeface="Times New Roman" panose="02020603050405020304" pitchFamily="18" charset="0"/>
              </a:rPr>
              <a:t>Réinvention les Systèmes alimentaires (RFS)  sur les chaînes de valeur de la pêche artisanale au Sénégal</a:t>
            </a:r>
            <a:r>
              <a:rPr lang="fr-SN" sz="2000" dirty="0">
                <a:effectLst/>
                <a:latin typeface="Calibri" panose="020F0502020204030204" pitchFamily="34" charset="0"/>
                <a:ea typeface="Calibri" panose="020F0502020204030204" pitchFamily="34" charset="0"/>
                <a:cs typeface="Times New Roman" panose="02020603050405020304" pitchFamily="18" charset="0"/>
              </a:rPr>
              <a:t> avec le CENTRE LEIBNIZ POUR LA RECHERCHE MARINE TROPICALE (ZMT), Université de </a:t>
            </a:r>
            <a:r>
              <a:rPr lang="fr-SN" sz="2000" dirty="0" err="1">
                <a:effectLst/>
                <a:latin typeface="Calibri" panose="020F0502020204030204" pitchFamily="34" charset="0"/>
                <a:ea typeface="Calibri" panose="020F0502020204030204" pitchFamily="34" charset="0"/>
                <a:cs typeface="Times New Roman" panose="02020603050405020304" pitchFamily="18" charset="0"/>
              </a:rPr>
              <a:t>BRéme</a:t>
            </a:r>
            <a:r>
              <a:rPr lang="fr-SN" sz="2000" dirty="0">
                <a:effectLst/>
                <a:latin typeface="Calibri" panose="020F0502020204030204" pitchFamily="34" charset="0"/>
                <a:ea typeface="Calibri" panose="020F0502020204030204" pitchFamily="34" charset="0"/>
                <a:cs typeface="Times New Roman" panose="02020603050405020304" pitchFamily="18" charset="0"/>
              </a:rPr>
              <a:t> (</a:t>
            </a:r>
            <a:r>
              <a:rPr lang="fr-SN" sz="2000" dirty="0" err="1">
                <a:effectLst/>
                <a:latin typeface="Calibri" panose="020F0502020204030204" pitchFamily="34" charset="0"/>
                <a:ea typeface="Calibri" panose="020F0502020204030204" pitchFamily="34" charset="0"/>
                <a:cs typeface="Times New Roman" panose="02020603050405020304" pitchFamily="18" charset="0"/>
              </a:rPr>
              <a:t>Allemangne</a:t>
            </a:r>
            <a:r>
              <a:rPr lang="fr-SN" sz="2000" dirty="0">
                <a:effectLst/>
                <a:latin typeface="Calibri" panose="020F0502020204030204" pitchFamily="34" charset="0"/>
                <a:ea typeface="Calibri" panose="020F0502020204030204" pitchFamily="34" charset="0"/>
                <a:cs typeface="Times New Roman" panose="02020603050405020304" pitchFamily="18" charset="0"/>
              </a:rPr>
              <a:t>) . Ce projet entre dans le cadre d’un projet de recherche de consortium international, « </a:t>
            </a:r>
            <a:r>
              <a:rPr lang="fr-SN" sz="2000" dirty="0" err="1">
                <a:effectLst/>
                <a:latin typeface="Calibri" panose="020F0502020204030204" pitchFamily="34" charset="0"/>
                <a:ea typeface="Calibri" panose="020F0502020204030204" pitchFamily="34" charset="0"/>
                <a:cs typeface="Times New Roman" panose="02020603050405020304" pitchFamily="18" charset="0"/>
              </a:rPr>
              <a:t>Reimagining</a:t>
            </a:r>
            <a:r>
              <a:rPr lang="fr-SN" sz="2000" dirty="0">
                <a:effectLst/>
                <a:latin typeface="Calibri" panose="020F0502020204030204" pitchFamily="34" charset="0"/>
                <a:ea typeface="Calibri" panose="020F0502020204030204" pitchFamily="34" charset="0"/>
                <a:cs typeface="Times New Roman" panose="02020603050405020304" pitchFamily="18" charset="0"/>
              </a:rPr>
              <a:t> Food </a:t>
            </a:r>
            <a:r>
              <a:rPr lang="fr-SN" sz="2000" dirty="0" err="1">
                <a:effectLst/>
                <a:latin typeface="Calibri" panose="020F0502020204030204" pitchFamily="34" charset="0"/>
                <a:ea typeface="Calibri" panose="020F0502020204030204" pitchFamily="34" charset="0"/>
                <a:cs typeface="Times New Roman" panose="02020603050405020304" pitchFamily="18" charset="0"/>
              </a:rPr>
              <a:t>Systems</a:t>
            </a:r>
            <a:r>
              <a:rPr lang="fr-SN" sz="2000" dirty="0">
                <a:effectLst/>
                <a:latin typeface="Calibri" panose="020F0502020204030204" pitchFamily="34" charset="0"/>
                <a:ea typeface="Calibri" panose="020F0502020204030204" pitchFamily="34" charset="0"/>
                <a:cs typeface="Times New Roman" panose="02020603050405020304" pitchFamily="18" charset="0"/>
              </a:rPr>
              <a:t> for </a:t>
            </a:r>
            <a:r>
              <a:rPr lang="fr-SN" sz="2000" dirty="0" err="1">
                <a:effectLst/>
                <a:latin typeface="Calibri" panose="020F0502020204030204" pitchFamily="34" charset="0"/>
                <a:ea typeface="Calibri" panose="020F0502020204030204" pitchFamily="34" charset="0"/>
                <a:cs typeface="Times New Roman" panose="02020603050405020304" pitchFamily="18" charset="0"/>
              </a:rPr>
              <a:t>Climate</a:t>
            </a:r>
            <a:r>
              <a:rPr lang="fr-SN" sz="2000" dirty="0">
                <a:effectLst/>
                <a:latin typeface="Calibri" panose="020F0502020204030204" pitchFamily="34" charset="0"/>
                <a:ea typeface="Calibri" panose="020F0502020204030204" pitchFamily="34" charset="0"/>
                <a:cs typeface="Times New Roman" panose="02020603050405020304" pitchFamily="18" charset="0"/>
              </a:rPr>
              <a:t> Change Adaptation, Mitigation, and Social Justice », qui comprend des partenaires de recherche de l’Université du Manitoba, de l’Université de Bergen (</a:t>
            </a:r>
            <a:r>
              <a:rPr lang="fr-SN" sz="2000" dirty="0" err="1">
                <a:effectLst/>
                <a:latin typeface="Calibri" panose="020F0502020204030204" pitchFamily="34" charset="0"/>
                <a:ea typeface="Calibri" panose="020F0502020204030204" pitchFamily="34" charset="0"/>
                <a:cs typeface="Times New Roman" panose="02020603050405020304" pitchFamily="18" charset="0"/>
              </a:rPr>
              <a:t>UiB</a:t>
            </a:r>
            <a:r>
              <a:rPr lang="fr-SN" sz="2000" dirty="0">
                <a:effectLst/>
                <a:latin typeface="Calibri" panose="020F0502020204030204" pitchFamily="34" charset="0"/>
                <a:ea typeface="Calibri" panose="020F0502020204030204" pitchFamily="34" charset="0"/>
                <a:cs typeface="Times New Roman" panose="02020603050405020304" pitchFamily="18" charset="0"/>
              </a:rPr>
              <a:t>), en Norvège. Le projet s’étend en Inde, en Afrique de l’Est et en Afrique de l’Ouest (université de Nouakchott, Mauritanie; Master GIDEL (Sénégal) et l'université Cap </a:t>
            </a:r>
            <a:r>
              <a:rPr lang="fr-SN" sz="2000" dirty="0" err="1">
                <a:effectLst/>
                <a:latin typeface="Calibri" panose="020F0502020204030204" pitchFamily="34" charset="0"/>
                <a:ea typeface="Calibri" panose="020F0502020204030204" pitchFamily="34" charset="0"/>
                <a:cs typeface="Times New Roman" panose="02020603050405020304" pitchFamily="18" charset="0"/>
              </a:rPr>
              <a:t>Coast</a:t>
            </a:r>
            <a:r>
              <a:rPr lang="fr-SN" sz="2000" dirty="0">
                <a:effectLst/>
                <a:latin typeface="Calibri" panose="020F0502020204030204" pitchFamily="34" charset="0"/>
                <a:ea typeface="Calibri" panose="020F0502020204030204" pitchFamily="34" charset="0"/>
                <a:cs typeface="Times New Roman" panose="02020603050405020304" pitchFamily="18" charset="0"/>
              </a:rPr>
              <a:t> du Ghana.</a:t>
            </a:r>
          </a:p>
          <a:p>
            <a:pPr marL="742950" lvl="1" indent="-285750">
              <a:lnSpc>
                <a:spcPct val="107000"/>
              </a:lnSpc>
              <a:buFont typeface="Courier New" panose="02070309020205020404" pitchFamily="49" charset="0"/>
              <a:buChar char="o"/>
            </a:pPr>
            <a:r>
              <a:rPr lang="fr-SN" sz="2000" dirty="0">
                <a:effectLst/>
                <a:latin typeface="Calibri" panose="020F0502020204030204" pitchFamily="34" charset="0"/>
                <a:ea typeface="Calibri" panose="020F0502020204030204" pitchFamily="34" charset="0"/>
                <a:cs typeface="Times New Roman" panose="02020603050405020304" pitchFamily="18" charset="0"/>
              </a:rPr>
              <a:t>Au </a:t>
            </a:r>
            <a:r>
              <a:rPr lang="fr-SN" sz="2000" dirty="0" err="1">
                <a:effectLst/>
                <a:latin typeface="Calibri" panose="020F0502020204030204" pitchFamily="34" charset="0"/>
                <a:ea typeface="Calibri" panose="020F0502020204030204" pitchFamily="34" charset="0"/>
                <a:cs typeface="Times New Roman" panose="02020603050405020304" pitchFamily="18" charset="0"/>
              </a:rPr>
              <a:t>sénégal</a:t>
            </a:r>
            <a:r>
              <a:rPr lang="fr-SN" sz="2000" dirty="0">
                <a:effectLst/>
                <a:latin typeface="Calibri" panose="020F0502020204030204" pitchFamily="34" charset="0"/>
                <a:ea typeface="Calibri" panose="020F0502020204030204" pitchFamily="34" charset="0"/>
                <a:cs typeface="Times New Roman" panose="02020603050405020304" pitchFamily="18" charset="0"/>
              </a:rPr>
              <a:t> : recrutement de 4 étudiants de niveau master 2 sur</a:t>
            </a:r>
          </a:p>
          <a:p>
            <a:pPr marL="1143000" lvl="2" indent="-228600">
              <a:lnSpc>
                <a:spcPct val="107000"/>
              </a:lnSpc>
              <a:buFont typeface="Wingdings" pitchFamily="2" charset="2"/>
              <a:buChar char=""/>
            </a:pPr>
            <a:r>
              <a:rPr lang="fr-SN" dirty="0">
                <a:effectLst/>
                <a:latin typeface="Calibri" panose="020F0502020204030204" pitchFamily="34" charset="0"/>
                <a:ea typeface="Calibri" panose="020F0502020204030204" pitchFamily="34" charset="0"/>
                <a:cs typeface="Times New Roman" panose="02020603050405020304" pitchFamily="18" charset="0"/>
              </a:rPr>
              <a:t>l’accès et l’approvisionnement et accès au poisson</a:t>
            </a:r>
          </a:p>
          <a:p>
            <a:pPr marL="1143000" lvl="2" indent="-228600">
              <a:lnSpc>
                <a:spcPct val="107000"/>
              </a:lnSpc>
              <a:buFont typeface="Wingdings" pitchFamily="2" charset="2"/>
              <a:buChar char=""/>
            </a:pPr>
            <a:r>
              <a:rPr lang="fr-SN" dirty="0">
                <a:effectLst/>
                <a:latin typeface="Calibri" panose="020F0502020204030204" pitchFamily="34" charset="0"/>
                <a:ea typeface="Calibri" panose="020F0502020204030204" pitchFamily="34" charset="0"/>
                <a:cs typeface="Times New Roman" panose="02020603050405020304" pitchFamily="18" charset="0"/>
              </a:rPr>
              <a:t>transformation artisanale : défis du secteur (a) et processus socioculturel et économique (b)</a:t>
            </a:r>
          </a:p>
          <a:p>
            <a:pPr marL="1143000" lvl="2" indent="-228600">
              <a:lnSpc>
                <a:spcPct val="107000"/>
              </a:lnSpc>
              <a:buFont typeface="Wingdings" pitchFamily="2" charset="2"/>
              <a:buChar char=""/>
            </a:pPr>
            <a:r>
              <a:rPr lang="fr-SN" dirty="0">
                <a:effectLst/>
                <a:latin typeface="Calibri" panose="020F0502020204030204" pitchFamily="34" charset="0"/>
                <a:ea typeface="Calibri" panose="020F0502020204030204" pitchFamily="34" charset="0"/>
                <a:cs typeface="Times New Roman" panose="02020603050405020304" pitchFamily="18" charset="0"/>
              </a:rPr>
              <a:t>commercialisation (marchés locaux et sous régionaux)</a:t>
            </a:r>
          </a:p>
          <a:p>
            <a:pPr marL="742950" lvl="1" indent="-285750">
              <a:lnSpc>
                <a:spcPct val="107000"/>
              </a:lnSpc>
              <a:spcAft>
                <a:spcPts val="800"/>
              </a:spcAft>
              <a:buFont typeface="Courier New" panose="02070309020205020404" pitchFamily="49" charset="0"/>
              <a:buChar char="o"/>
            </a:pPr>
            <a:r>
              <a:rPr lang="fr-SN" sz="2000" dirty="0">
                <a:effectLst/>
                <a:latin typeface="Calibri" panose="020F0502020204030204" pitchFamily="34" charset="0"/>
                <a:ea typeface="Calibri" panose="020F0502020204030204" pitchFamily="34" charset="0"/>
                <a:cs typeface="Times New Roman" panose="02020603050405020304" pitchFamily="18" charset="0"/>
              </a:rPr>
              <a:t>financement de 30.000 EUROS </a:t>
            </a:r>
          </a:p>
        </p:txBody>
      </p:sp>
    </p:spTree>
    <p:extLst>
      <p:ext uri="{BB962C8B-B14F-4D97-AF65-F5344CB8AC3E}">
        <p14:creationId xmlns:p14="http://schemas.microsoft.com/office/powerpoint/2010/main" val="241245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BB7E0C-E3D0-886E-E840-3840BA182CDC}"/>
              </a:ext>
            </a:extLst>
          </p:cNvPr>
          <p:cNvSpPr>
            <a:spLocks noGrp="1"/>
          </p:cNvSpPr>
          <p:nvPr>
            <p:ph type="title"/>
          </p:nvPr>
        </p:nvSpPr>
        <p:spPr>
          <a:xfrm>
            <a:off x="838200" y="365125"/>
            <a:ext cx="10515600" cy="1111983"/>
          </a:xfrm>
        </p:spPr>
        <p:txBody>
          <a:bodyPr/>
          <a:lstStyle/>
          <a:p>
            <a:r>
              <a:rPr lang="en-GB" b="1" dirty="0">
                <a:latin typeface="Arial" panose="020B0604020202020204" pitchFamily="34" charset="0"/>
                <a:cs typeface="Arial" panose="020B0604020202020204" pitchFamily="34" charset="0"/>
              </a:rPr>
              <a:t>CLIMARES</a:t>
            </a:r>
          </a:p>
        </p:txBody>
      </p:sp>
      <p:sp>
        <p:nvSpPr>
          <p:cNvPr id="3" name="Espace réservé du contenu 2">
            <a:extLst>
              <a:ext uri="{FF2B5EF4-FFF2-40B4-BE49-F238E27FC236}">
                <a16:creationId xmlns:a16="http://schemas.microsoft.com/office/drawing/2014/main" id="{DC65E82B-14E5-A7CF-3C04-B63DC1C641BB}"/>
              </a:ext>
            </a:extLst>
          </p:cNvPr>
          <p:cNvSpPr>
            <a:spLocks noGrp="1"/>
          </p:cNvSpPr>
          <p:nvPr>
            <p:ph idx="1"/>
          </p:nvPr>
        </p:nvSpPr>
        <p:spPr>
          <a:xfrm>
            <a:off x="731520" y="1477108"/>
            <a:ext cx="10622280" cy="4699855"/>
          </a:xfrm>
        </p:spPr>
        <p:txBody>
          <a:bodyPr>
            <a:normAutofit fontScale="92500" lnSpcReduction="20000"/>
          </a:bodyPr>
          <a:lstStyle/>
          <a:p>
            <a:pPr marL="342900" lvl="0" indent="-342900">
              <a:lnSpc>
                <a:spcPct val="107000"/>
              </a:lnSpc>
              <a:buFont typeface="Symbol" pitchFamily="2" charset="2"/>
              <a:buChar char=""/>
            </a:pPr>
            <a:r>
              <a:rPr lang="fr-SN" sz="2400" dirty="0">
                <a:effectLst/>
                <a:latin typeface="Calibri" panose="020F0502020204030204" pitchFamily="34" charset="0"/>
                <a:ea typeface="Calibri" panose="020F0502020204030204" pitchFamily="34" charset="0"/>
                <a:cs typeface="Times New Roman" panose="02020603050405020304" pitchFamily="18" charset="0"/>
              </a:rPr>
              <a:t>Initiative de recherche visant à améliorer la résilience climatique des communautés vulnérables en Afrique, en particulier les pêcheurs, les agriculteurs, les travailleurs urbains, les pasteurs et les personnes déplacées.</a:t>
            </a:r>
          </a:p>
          <a:p>
            <a:pPr marL="457200">
              <a:lnSpc>
                <a:spcPct val="107000"/>
              </a:lnSpc>
            </a:pPr>
            <a:r>
              <a:rPr lang="fr-SN" sz="2400" dirty="0" err="1">
                <a:effectLst/>
                <a:latin typeface="Calibri" panose="020F0502020204030204" pitchFamily="34" charset="0"/>
                <a:ea typeface="Calibri" panose="020F0502020204030204" pitchFamily="34" charset="0"/>
                <a:cs typeface="Times New Roman" panose="02020603050405020304" pitchFamily="18" charset="0"/>
              </a:rPr>
              <a:t>Aapproche</a:t>
            </a:r>
            <a:r>
              <a:rPr lang="fr-SN" sz="2400" dirty="0">
                <a:effectLst/>
                <a:latin typeface="Calibri" panose="020F0502020204030204" pitchFamily="34" charset="0"/>
                <a:ea typeface="Calibri" panose="020F0502020204030204" pitchFamily="34" charset="0"/>
                <a:cs typeface="Times New Roman" panose="02020603050405020304" pitchFamily="18" charset="0"/>
              </a:rPr>
              <a:t> transdisciplinaire, reconnaissant la pertinence des connaissances des citoyens, du secteur privé et de la recherche académique et non académique. Il met l'accent sur la </a:t>
            </a:r>
            <a:r>
              <a:rPr lang="fr-SN" sz="2400" dirty="0" err="1">
                <a:effectLst/>
                <a:latin typeface="Calibri" panose="020F0502020204030204" pitchFamily="34" charset="0"/>
                <a:ea typeface="Calibri" panose="020F0502020204030204" pitchFamily="34" charset="0"/>
                <a:cs typeface="Times New Roman" panose="02020603050405020304" pitchFamily="18" charset="0"/>
              </a:rPr>
              <a:t>co-création</a:t>
            </a:r>
            <a:r>
              <a:rPr lang="fr-SN" sz="2400" dirty="0">
                <a:effectLst/>
                <a:latin typeface="Calibri" panose="020F0502020204030204" pitchFamily="34" charset="0"/>
                <a:ea typeface="Calibri" panose="020F0502020204030204" pitchFamily="34" charset="0"/>
                <a:cs typeface="Times New Roman" panose="02020603050405020304" pitchFamily="18" charset="0"/>
              </a:rPr>
              <a:t> et les partenariats égaux.</a:t>
            </a:r>
          </a:p>
          <a:p>
            <a:pPr marL="742950" lvl="1" indent="-285750">
              <a:lnSpc>
                <a:spcPct val="107000"/>
              </a:lnSpc>
              <a:buFont typeface="Courier New" panose="02070309020205020404" pitchFamily="49" charset="0"/>
              <a:buChar char="o"/>
            </a:pPr>
            <a:r>
              <a:rPr lang="fr-SN" dirty="0">
                <a:effectLst/>
                <a:latin typeface="Calibri" panose="020F0502020204030204" pitchFamily="34" charset="0"/>
                <a:ea typeface="Calibri" panose="020F0502020204030204" pitchFamily="34" charset="0"/>
                <a:cs typeface="Times New Roman" panose="02020603050405020304" pitchFamily="18" charset="0"/>
              </a:rPr>
              <a:t>Le projet est financé par le Conseil néerlandais de la recherche (NWO) via le programme </a:t>
            </a:r>
            <a:r>
              <a:rPr lang="fr-SN" dirty="0" err="1">
                <a:effectLst/>
                <a:latin typeface="Calibri" panose="020F0502020204030204" pitchFamily="34" charset="0"/>
                <a:ea typeface="Calibri" panose="020F0502020204030204" pitchFamily="34" charset="0"/>
                <a:cs typeface="Times New Roman" panose="02020603050405020304" pitchFamily="18" charset="0"/>
              </a:rPr>
              <a:t>Research</a:t>
            </a:r>
            <a:r>
              <a:rPr lang="fr-SN" dirty="0">
                <a:effectLst/>
                <a:latin typeface="Calibri" panose="020F0502020204030204" pitchFamily="34" charset="0"/>
                <a:ea typeface="Calibri" panose="020F0502020204030204" pitchFamily="34" charset="0"/>
                <a:cs typeface="Times New Roman" panose="02020603050405020304" pitchFamily="18" charset="0"/>
              </a:rPr>
              <a:t> on Routes by Consortia (ORC) et la Dutch </a:t>
            </a:r>
            <a:r>
              <a:rPr lang="fr-SN" dirty="0" err="1">
                <a:effectLst/>
                <a:latin typeface="Calibri" panose="020F0502020204030204" pitchFamily="34" charset="0"/>
                <a:ea typeface="Calibri" panose="020F0502020204030204" pitchFamily="34" charset="0"/>
                <a:cs typeface="Times New Roman" panose="02020603050405020304" pitchFamily="18" charset="0"/>
              </a:rPr>
              <a:t>Research</a:t>
            </a:r>
            <a:r>
              <a:rPr lang="fr-SN" dirty="0">
                <a:effectLst/>
                <a:latin typeface="Calibri" panose="020F0502020204030204" pitchFamily="34" charset="0"/>
                <a:ea typeface="Calibri" panose="020F0502020204030204" pitchFamily="34" charset="0"/>
                <a:cs typeface="Times New Roman" panose="02020603050405020304" pitchFamily="18" charset="0"/>
              </a:rPr>
              <a:t> Agenda (NWA).</a:t>
            </a:r>
          </a:p>
          <a:p>
            <a:pPr marL="742950" lvl="1" indent="-285750">
              <a:lnSpc>
                <a:spcPct val="107000"/>
              </a:lnSpc>
              <a:buFont typeface="Courier New" panose="02070309020205020404" pitchFamily="49" charset="0"/>
              <a:buChar char="o"/>
            </a:pPr>
            <a:r>
              <a:rPr lang="fr-SN" dirty="0">
                <a:effectLst/>
                <a:latin typeface="Calibri" panose="020F0502020204030204" pitchFamily="34" charset="0"/>
                <a:ea typeface="Calibri" panose="020F0502020204030204" pitchFamily="34" charset="0"/>
                <a:cs typeface="Times New Roman" panose="02020603050405020304" pitchFamily="18" charset="0"/>
              </a:rPr>
              <a:t>Zones d’étude : République démocratique du Congo, Maroc, Mozambique, Sénégal et Ouganda</a:t>
            </a:r>
          </a:p>
          <a:p>
            <a:pPr marL="742950" lvl="1" indent="-285750">
              <a:lnSpc>
                <a:spcPct val="107000"/>
              </a:lnSpc>
              <a:spcAft>
                <a:spcPts val="800"/>
              </a:spcAft>
              <a:buFont typeface="Courier New" panose="02070309020205020404" pitchFamily="49" charset="0"/>
              <a:buChar char="o"/>
            </a:pPr>
            <a:r>
              <a:rPr lang="fr-SN" dirty="0">
                <a:effectLst/>
                <a:latin typeface="Calibri" panose="020F0502020204030204" pitchFamily="34" charset="0"/>
                <a:ea typeface="Calibri" panose="020F0502020204030204" pitchFamily="34" charset="0"/>
                <a:cs typeface="Times New Roman" panose="02020603050405020304" pitchFamily="18" charset="0"/>
              </a:rPr>
              <a:t>Implication du Master GIDEL dans le WP5 sur la pêche artisanale  / Financement de 153.000 euros pour une thèse qui sera inscrite à l’EDEQUE (doctorante recruté)</a:t>
            </a:r>
          </a:p>
          <a:p>
            <a:pPr marL="0" indent="0">
              <a:buNone/>
            </a:pPr>
            <a:endParaRPr lang="en-GB" sz="5400" dirty="0"/>
          </a:p>
        </p:txBody>
      </p:sp>
    </p:spTree>
    <p:extLst>
      <p:ext uri="{BB962C8B-B14F-4D97-AF65-F5344CB8AC3E}">
        <p14:creationId xmlns:p14="http://schemas.microsoft.com/office/powerpoint/2010/main" val="321993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175CC5-74AF-F531-EDF4-771CD97544A3}"/>
              </a:ext>
            </a:extLst>
          </p:cNvPr>
          <p:cNvSpPr>
            <a:spLocks noGrp="1"/>
          </p:cNvSpPr>
          <p:nvPr>
            <p:ph type="title"/>
          </p:nvPr>
        </p:nvSpPr>
        <p:spPr>
          <a:xfrm>
            <a:off x="838200" y="365125"/>
            <a:ext cx="10515600" cy="844697"/>
          </a:xfrm>
        </p:spPr>
        <p:txBody>
          <a:bodyPr/>
          <a:lstStyle/>
          <a:p>
            <a:r>
              <a:rPr lang="en-GB" b="1" dirty="0">
                <a:latin typeface="Arial" panose="020B0604020202020204" pitchFamily="34" charset="0"/>
                <a:cs typeface="Arial" panose="020B0604020202020204" pitchFamily="34" charset="0"/>
              </a:rPr>
              <a:t>SEDAD (PRCM)</a:t>
            </a:r>
          </a:p>
        </p:txBody>
      </p:sp>
      <p:sp>
        <p:nvSpPr>
          <p:cNvPr id="3" name="Espace réservé du contenu 2">
            <a:extLst>
              <a:ext uri="{FF2B5EF4-FFF2-40B4-BE49-F238E27FC236}">
                <a16:creationId xmlns:a16="http://schemas.microsoft.com/office/drawing/2014/main" id="{315B9E7F-5F10-85CC-5DF3-6183797E2A80}"/>
              </a:ext>
            </a:extLst>
          </p:cNvPr>
          <p:cNvSpPr>
            <a:spLocks noGrp="1"/>
          </p:cNvSpPr>
          <p:nvPr>
            <p:ph idx="1"/>
          </p:nvPr>
        </p:nvSpPr>
        <p:spPr>
          <a:xfrm>
            <a:off x="838200" y="1350498"/>
            <a:ext cx="10515600" cy="4826465"/>
          </a:xfrm>
        </p:spPr>
        <p:txBody>
          <a:bodyPr>
            <a:normAutofit/>
          </a:bodyPr>
          <a:lstStyle/>
          <a:p>
            <a:pPr marL="342900" lvl="0" indent="-342900" algn="just">
              <a:lnSpc>
                <a:spcPct val="107000"/>
              </a:lnSpc>
              <a:buFont typeface="Symbol" pitchFamily="2" charset="2"/>
              <a:buChar char=""/>
            </a:pPr>
            <a:r>
              <a:rPr lang="fr-SN" sz="2400" dirty="0">
                <a:effectLst/>
                <a:latin typeface="Calibri" panose="020F0502020204030204" pitchFamily="34" charset="0"/>
                <a:ea typeface="Calibri" panose="020F0502020204030204" pitchFamily="34" charset="0"/>
                <a:cs typeface="Times New Roman" panose="02020603050405020304" pitchFamily="18" charset="0"/>
              </a:rPr>
              <a:t>Projet Solutions écosystémiques d’adaptation durable (SEDAD), qui vise à promouvoir l’adaptation aux changements climatiques en Afrique de l’Ouest à travers l’implémentation de solutions basées sur la nature </a:t>
            </a:r>
          </a:p>
          <a:p>
            <a:pPr marL="742950" lvl="1" indent="-285750" algn="just">
              <a:lnSpc>
                <a:spcPct val="107000"/>
              </a:lnSpc>
              <a:spcAft>
                <a:spcPts val="800"/>
              </a:spcAft>
              <a:buFont typeface="Courier New" panose="02070309020205020404" pitchFamily="49" charset="0"/>
              <a:buChar char="o"/>
            </a:pPr>
            <a:r>
              <a:rPr lang="fr-SN" dirty="0">
                <a:effectLst/>
                <a:latin typeface="Calibri" panose="020F0502020204030204" pitchFamily="34" charset="0"/>
                <a:ea typeface="Calibri" panose="020F0502020204030204" pitchFamily="34" charset="0"/>
                <a:cs typeface="Times New Roman" panose="02020603050405020304" pitchFamily="18" charset="0"/>
              </a:rPr>
              <a:t>Financement  de 5000 dollars pour un mémoire de master sur le Évaluation de la contamination microplastique dans les aires marines protégées d’</a:t>
            </a:r>
            <a:r>
              <a:rPr lang="fr-SN" dirty="0" err="1">
                <a:effectLst/>
                <a:latin typeface="Calibri" panose="020F0502020204030204" pitchFamily="34" charset="0"/>
                <a:ea typeface="Calibri" panose="020F0502020204030204" pitchFamily="34" charset="0"/>
                <a:cs typeface="Times New Roman" panose="02020603050405020304" pitchFamily="18" charset="0"/>
              </a:rPr>
              <a:t>Ufoyaal</a:t>
            </a:r>
            <a:r>
              <a:rPr lang="fr-SN" dirty="0">
                <a:effectLst/>
                <a:latin typeface="Calibri" panose="020F0502020204030204" pitchFamily="34" charset="0"/>
                <a:ea typeface="Calibri" panose="020F0502020204030204" pitchFamily="34" charset="0"/>
                <a:cs typeface="Times New Roman" panose="02020603050405020304" pitchFamily="18" charset="0"/>
              </a:rPr>
              <a:t> </a:t>
            </a:r>
            <a:r>
              <a:rPr lang="fr-SN" dirty="0" err="1">
                <a:effectLst/>
                <a:latin typeface="Calibri" panose="020F0502020204030204" pitchFamily="34" charset="0"/>
                <a:ea typeface="Calibri" panose="020F0502020204030204" pitchFamily="34" charset="0"/>
                <a:cs typeface="Times New Roman" panose="02020603050405020304" pitchFamily="18" charset="0"/>
              </a:rPr>
              <a:t>Kassa-Bandial</a:t>
            </a:r>
            <a:r>
              <a:rPr lang="fr-SN" dirty="0">
                <a:effectLst/>
                <a:latin typeface="Calibri" panose="020F0502020204030204" pitchFamily="34" charset="0"/>
                <a:ea typeface="Calibri" panose="020F0502020204030204" pitchFamily="34" charset="0"/>
                <a:cs typeface="Times New Roman" panose="02020603050405020304" pitchFamily="18" charset="0"/>
              </a:rPr>
              <a:t> et de </a:t>
            </a:r>
            <a:r>
              <a:rPr lang="fr-SN" dirty="0" err="1">
                <a:effectLst/>
                <a:latin typeface="Calibri" panose="020F0502020204030204" pitchFamily="34" charset="0"/>
                <a:ea typeface="Calibri" panose="020F0502020204030204" pitchFamily="34" charset="0"/>
                <a:cs typeface="Times New Roman" panose="02020603050405020304" pitchFamily="18" charset="0"/>
              </a:rPr>
              <a:t>Kalone</a:t>
            </a:r>
            <a:r>
              <a:rPr lang="fr-SN" dirty="0">
                <a:effectLst/>
                <a:latin typeface="Calibri" panose="020F0502020204030204" pitchFamily="34" charset="0"/>
                <a:ea typeface="Calibri" panose="020F0502020204030204" pitchFamily="34" charset="0"/>
                <a:cs typeface="Times New Roman" panose="02020603050405020304" pitchFamily="18" charset="0"/>
              </a:rPr>
              <a:t> Bliss </a:t>
            </a:r>
            <a:r>
              <a:rPr lang="fr-SN" dirty="0" err="1">
                <a:effectLst/>
                <a:latin typeface="Calibri" panose="020F0502020204030204" pitchFamily="34" charset="0"/>
                <a:ea typeface="Calibri" panose="020F0502020204030204" pitchFamily="34" charset="0"/>
                <a:cs typeface="Times New Roman" panose="02020603050405020304" pitchFamily="18" charset="0"/>
              </a:rPr>
              <a:t>Kassa</a:t>
            </a:r>
            <a:r>
              <a:rPr lang="fr-SN" dirty="0">
                <a:effectLst/>
                <a:latin typeface="Calibri" panose="020F0502020204030204" pitchFamily="34" charset="0"/>
                <a:ea typeface="Calibri" panose="020F0502020204030204" pitchFamily="34" charset="0"/>
                <a:cs typeface="Times New Roman" panose="02020603050405020304" pitchFamily="18" charset="0"/>
              </a:rPr>
              <a:t> (Sénégal) (pour une meilleure gestion intégrée des écosystèmes)</a:t>
            </a:r>
          </a:p>
          <a:p>
            <a:pPr algn="just"/>
            <a:endParaRPr lang="en-GB" sz="5400" dirty="0"/>
          </a:p>
        </p:txBody>
      </p:sp>
    </p:spTree>
    <p:extLst>
      <p:ext uri="{BB962C8B-B14F-4D97-AF65-F5344CB8AC3E}">
        <p14:creationId xmlns:p14="http://schemas.microsoft.com/office/powerpoint/2010/main" val="4180849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03726-C0BA-0820-BCB7-309E98F2DDD0}"/>
              </a:ext>
            </a:extLst>
          </p:cNvPr>
          <p:cNvSpPr>
            <a:spLocks noGrp="1"/>
          </p:cNvSpPr>
          <p:nvPr>
            <p:ph type="title"/>
          </p:nvPr>
        </p:nvSpPr>
        <p:spPr/>
        <p:txBody>
          <a:bodyPr/>
          <a:lstStyle/>
          <a:p>
            <a:r>
              <a:rPr lang="fr-SN" sz="4400" b="1" dirty="0">
                <a:effectLst/>
                <a:latin typeface="Calibri" panose="020F0502020204030204" pitchFamily="34" charset="0"/>
                <a:ea typeface="Calibri" panose="020F0502020204030204" pitchFamily="34" charset="0"/>
                <a:cs typeface="Times New Roman" panose="02020603050405020304" pitchFamily="18" charset="0"/>
              </a:rPr>
              <a:t>MICROCLI-MAC</a:t>
            </a:r>
            <a:endParaRPr lang="en-GB" dirty="0"/>
          </a:p>
        </p:txBody>
      </p:sp>
      <p:sp>
        <p:nvSpPr>
          <p:cNvPr id="3" name="Espace réservé du contenu 2">
            <a:extLst>
              <a:ext uri="{FF2B5EF4-FFF2-40B4-BE49-F238E27FC236}">
                <a16:creationId xmlns:a16="http://schemas.microsoft.com/office/drawing/2014/main" id="{08FCA2D4-734E-E816-F904-24417ED9918F}"/>
              </a:ext>
            </a:extLst>
          </p:cNvPr>
          <p:cNvSpPr>
            <a:spLocks noGrp="1"/>
          </p:cNvSpPr>
          <p:nvPr>
            <p:ph idx="1"/>
          </p:nvPr>
        </p:nvSpPr>
        <p:spPr>
          <a:xfrm>
            <a:off x="717452" y="1505244"/>
            <a:ext cx="10636348" cy="4671720"/>
          </a:xfrm>
        </p:spPr>
        <p:txBody>
          <a:bodyPr>
            <a:normAutofit/>
          </a:bodyPr>
          <a:lstStyle/>
          <a:p>
            <a:pPr marL="342900" lvl="0" indent="-342900">
              <a:lnSpc>
                <a:spcPct val="107000"/>
              </a:lnSpc>
              <a:buFont typeface="Symbol" pitchFamily="2" charset="2"/>
              <a:buChar char=""/>
            </a:pPr>
            <a:r>
              <a:rPr lang="fr-SN" sz="2000" b="1" dirty="0">
                <a:effectLst/>
                <a:latin typeface="Calibri" panose="020F0502020204030204" pitchFamily="34" charset="0"/>
                <a:ea typeface="Calibri" panose="020F0502020204030204" pitchFamily="34" charset="0"/>
                <a:cs typeface="Times New Roman" panose="02020603050405020304" pitchFamily="18" charset="0"/>
              </a:rPr>
              <a:t>MICROCLIMAC : Technologie appliquée à la gestion intelligente des microclimats pour l’adaptation au changement climatique dans la </a:t>
            </a:r>
            <a:r>
              <a:rPr lang="fr-SN" sz="2000" b="1" dirty="0" err="1">
                <a:effectLst/>
                <a:latin typeface="Calibri" panose="020F0502020204030204" pitchFamily="34" charset="0"/>
                <a:ea typeface="Calibri" panose="020F0502020204030204" pitchFamily="34" charset="0"/>
                <a:cs typeface="Times New Roman" panose="02020603050405020304" pitchFamily="18" charset="0"/>
              </a:rPr>
              <a:t>macrorégion</a:t>
            </a:r>
            <a:r>
              <a:rPr lang="fr-SN" sz="2000" b="1" dirty="0">
                <a:effectLst/>
                <a:latin typeface="Calibri" panose="020F0502020204030204" pitchFamily="34" charset="0"/>
                <a:ea typeface="Calibri" panose="020F0502020204030204" pitchFamily="34" charset="0"/>
                <a:cs typeface="Times New Roman" panose="02020603050405020304" pitchFamily="18" charset="0"/>
              </a:rPr>
              <a:t> de Macaronésie et dans les pays tiers dans le cadre du programme INTERREG MAC 2021-2027 </a:t>
            </a:r>
            <a:endParaRPr lang="fr-SN"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SN" sz="2000" dirty="0">
                <a:effectLst/>
                <a:latin typeface="Calibri" panose="020F0502020204030204" pitchFamily="34" charset="0"/>
                <a:ea typeface="Calibri" panose="020F0502020204030204" pitchFamily="34" charset="0"/>
                <a:cs typeface="Times New Roman" panose="02020603050405020304" pitchFamily="18" charset="0"/>
              </a:rPr>
              <a:t>CONSORTIUM SENEGAL, CAP-VERT, GHANA, CANARIAS, ACORES, MADERE, SAO TOME ET PRINCIPE </a:t>
            </a:r>
          </a:p>
          <a:p>
            <a:pPr marL="742950" lvl="1" indent="-285750">
              <a:lnSpc>
                <a:spcPct val="107000"/>
              </a:lnSpc>
              <a:buFont typeface="Courier New" panose="02070309020205020404" pitchFamily="49" charset="0"/>
              <a:buChar char="o"/>
            </a:pPr>
            <a:r>
              <a:rPr lang="fr-SN" sz="2000" dirty="0">
                <a:effectLst/>
                <a:latin typeface="Calibri" panose="020F0502020204030204" pitchFamily="34" charset="0"/>
                <a:ea typeface="Calibri" panose="020F0502020204030204" pitchFamily="34" charset="0"/>
                <a:cs typeface="Times New Roman" panose="02020603050405020304" pitchFamily="18" charset="0"/>
              </a:rPr>
              <a:t>Améliorer la résilience des pays et des régions dans l’espace de coopération face aux défis du changement climatique :  </a:t>
            </a:r>
          </a:p>
          <a:p>
            <a:pPr marL="1143000" lvl="2" indent="-228600">
              <a:lnSpc>
                <a:spcPct val="107000"/>
              </a:lnSpc>
              <a:buFont typeface="Wingdings" pitchFamily="2" charset="2"/>
              <a:buChar char=""/>
            </a:pPr>
            <a:r>
              <a:rPr lang="fr-SN" dirty="0">
                <a:effectLst/>
                <a:latin typeface="Calibri" panose="020F0502020204030204" pitchFamily="34" charset="0"/>
                <a:ea typeface="Calibri" panose="020F0502020204030204" pitchFamily="34" charset="0"/>
                <a:cs typeface="Times New Roman" panose="02020603050405020304" pitchFamily="18" charset="0"/>
              </a:rPr>
              <a:t>Gérer les conditions météorologiques extrêmes et l’interaction entre les microclimats et les activités physiques, les activités récréatives et les sports de plein air ;</a:t>
            </a:r>
          </a:p>
          <a:p>
            <a:pPr marL="1143000" lvl="2" indent="-228600">
              <a:lnSpc>
                <a:spcPct val="107000"/>
              </a:lnSpc>
              <a:spcAft>
                <a:spcPts val="800"/>
              </a:spcAft>
              <a:buFont typeface="Wingdings" pitchFamily="2" charset="2"/>
              <a:buChar char=""/>
            </a:pPr>
            <a:r>
              <a:rPr lang="fr-SN" dirty="0">
                <a:effectLst/>
                <a:latin typeface="Calibri" panose="020F0502020204030204" pitchFamily="34" charset="0"/>
                <a:ea typeface="Calibri" panose="020F0502020204030204" pitchFamily="34" charset="0"/>
                <a:cs typeface="Times New Roman" panose="02020603050405020304" pitchFamily="18" charset="0"/>
              </a:rPr>
              <a:t> Amoindrir les impacts du changement climatique sur l’attractivité et la compétitivité des systèmes touristiques et le bien-être de la population) </a:t>
            </a:r>
          </a:p>
          <a:p>
            <a:endParaRPr lang="en-GB" sz="4800" dirty="0"/>
          </a:p>
        </p:txBody>
      </p:sp>
    </p:spTree>
    <p:extLst>
      <p:ext uri="{BB962C8B-B14F-4D97-AF65-F5344CB8AC3E}">
        <p14:creationId xmlns:p14="http://schemas.microsoft.com/office/powerpoint/2010/main" val="412911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DA70A-A4CA-ED18-D163-133C47479326}"/>
              </a:ext>
            </a:extLst>
          </p:cNvPr>
          <p:cNvSpPr>
            <a:spLocks noGrp="1"/>
          </p:cNvSpPr>
          <p:nvPr>
            <p:ph type="title"/>
          </p:nvPr>
        </p:nvSpPr>
        <p:spPr/>
        <p:txBody>
          <a:bodyPr/>
          <a:lstStyle/>
          <a:p>
            <a:r>
              <a:rPr lang="fr-SN" sz="4400" b="1" dirty="0">
                <a:effectLst/>
                <a:latin typeface="Calibri" panose="020F0502020204030204" pitchFamily="34" charset="0"/>
                <a:ea typeface="Calibri" panose="020F0502020204030204" pitchFamily="34" charset="0"/>
                <a:cs typeface="Times New Roman" panose="02020603050405020304" pitchFamily="18" charset="0"/>
              </a:rPr>
              <a:t>INOVABLU</a:t>
            </a:r>
            <a:endParaRPr lang="en-GB" dirty="0"/>
          </a:p>
        </p:txBody>
      </p:sp>
      <p:sp>
        <p:nvSpPr>
          <p:cNvPr id="3" name="Espace réservé du contenu 2">
            <a:extLst>
              <a:ext uri="{FF2B5EF4-FFF2-40B4-BE49-F238E27FC236}">
                <a16:creationId xmlns:a16="http://schemas.microsoft.com/office/drawing/2014/main" id="{443A6476-37F0-5DCD-20B3-03914FB38EFE}"/>
              </a:ext>
            </a:extLst>
          </p:cNvPr>
          <p:cNvSpPr>
            <a:spLocks noGrp="1"/>
          </p:cNvSpPr>
          <p:nvPr>
            <p:ph idx="1"/>
          </p:nvPr>
        </p:nvSpPr>
        <p:spPr>
          <a:xfrm>
            <a:off x="731520" y="1491175"/>
            <a:ext cx="10622280" cy="4685788"/>
          </a:xfrm>
        </p:spPr>
        <p:txBody>
          <a:bodyPr>
            <a:normAutofit fontScale="92500"/>
          </a:bodyPr>
          <a:lstStyle/>
          <a:p>
            <a:pPr marL="342900" lvl="0" indent="-342900">
              <a:lnSpc>
                <a:spcPct val="107000"/>
              </a:lnSpc>
              <a:buFont typeface="Symbol" pitchFamily="2" charset="2"/>
              <a:buChar char=""/>
            </a:pPr>
            <a:r>
              <a:rPr lang="fr-SN" sz="2400" b="1" dirty="0">
                <a:effectLst/>
                <a:latin typeface="Calibri" panose="020F0502020204030204" pitchFamily="34" charset="0"/>
                <a:ea typeface="Calibri" panose="020F0502020204030204" pitchFamily="34" charset="0"/>
                <a:cs typeface="Times New Roman" panose="02020603050405020304" pitchFamily="18" charset="0"/>
              </a:rPr>
              <a:t>Croissance numérique et durable du secteur bleue dans les territoires atlantiques, dans le cadre du programme INTERREG MAC 2021-2027 </a:t>
            </a:r>
            <a:endParaRPr lang="fr-SN"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fr-SN" dirty="0">
                <a:effectLst/>
                <a:latin typeface="Calibri" panose="020F0502020204030204" pitchFamily="34" charset="0"/>
                <a:ea typeface="Calibri" panose="020F0502020204030204" pitchFamily="34" charset="0"/>
                <a:cs typeface="Times New Roman" panose="02020603050405020304" pitchFamily="18" charset="0"/>
              </a:rPr>
              <a:t>Ce projet cible les régions </a:t>
            </a:r>
            <a:r>
              <a:rPr lang="fr-SN" dirty="0" err="1">
                <a:effectLst/>
                <a:latin typeface="Calibri" panose="020F0502020204030204" pitchFamily="34" charset="0"/>
                <a:ea typeface="Calibri" panose="020F0502020204030204" pitchFamily="34" charset="0"/>
                <a:cs typeface="Times New Roman" panose="02020603050405020304" pitchFamily="18" charset="0"/>
              </a:rPr>
              <a:t>macaronésiennes</a:t>
            </a:r>
            <a:r>
              <a:rPr lang="fr-SN" dirty="0">
                <a:effectLst/>
                <a:latin typeface="Calibri" panose="020F0502020204030204" pitchFamily="34" charset="0"/>
                <a:ea typeface="Calibri" panose="020F0502020204030204" pitchFamily="34" charset="0"/>
                <a:cs typeface="Times New Roman" panose="02020603050405020304" pitchFamily="18" charset="0"/>
              </a:rPr>
              <a:t> de l'Union européenne et les pays du Cap-Vert, de Sao Tomé-et-Principe et du Ghana, des territoires situés au milieu de l'Atlantique qui offrent des conditions naturelles idéales pour la pratique d'activités de tourisme bleu, notamment les sports nautiques et la voile </a:t>
            </a:r>
          </a:p>
          <a:p>
            <a:pPr marL="742950" lvl="1" indent="-285750">
              <a:lnSpc>
                <a:spcPct val="107000"/>
              </a:lnSpc>
              <a:spcAft>
                <a:spcPts val="800"/>
              </a:spcAft>
              <a:buFont typeface="Courier New" panose="02070309020205020404" pitchFamily="49" charset="0"/>
              <a:buChar char="o"/>
            </a:pPr>
            <a:r>
              <a:rPr lang="fr-SN" dirty="0">
                <a:effectLst/>
                <a:latin typeface="Calibri" panose="020F0502020204030204" pitchFamily="34" charset="0"/>
                <a:ea typeface="Calibri" panose="020F0502020204030204" pitchFamily="34" charset="0"/>
                <a:cs typeface="Times New Roman" panose="02020603050405020304" pitchFamily="18" charset="0"/>
              </a:rPr>
              <a:t>GIDEL impliqué dans l’</a:t>
            </a:r>
            <a:r>
              <a:rPr lang="fr-SN" dirty="0" err="1">
                <a:effectLst/>
                <a:latin typeface="Calibri" panose="020F0502020204030204" pitchFamily="34" charset="0"/>
                <a:ea typeface="Calibri" panose="020F0502020204030204" pitchFamily="34" charset="0"/>
                <a:cs typeface="Times New Roman" panose="02020603050405020304" pitchFamily="18" charset="0"/>
              </a:rPr>
              <a:t>objetif</a:t>
            </a:r>
            <a:r>
              <a:rPr lang="fr-SN" dirty="0">
                <a:effectLst/>
                <a:latin typeface="Calibri" panose="020F0502020204030204" pitchFamily="34" charset="0"/>
                <a:ea typeface="Calibri" panose="020F0502020204030204" pitchFamily="34" charset="0"/>
                <a:cs typeface="Times New Roman" panose="02020603050405020304" pitchFamily="18" charset="0"/>
              </a:rPr>
              <a:t> spécifique 3 sur « Concevoir des expériences touristiques bleues, régénératrices sur le plan environnemental et social, soutenues par un processus de "Design </a:t>
            </a:r>
            <a:r>
              <a:rPr lang="fr-SN" dirty="0" err="1">
                <a:effectLst/>
                <a:latin typeface="Calibri" panose="020F0502020204030204" pitchFamily="34" charset="0"/>
                <a:ea typeface="Calibri" panose="020F0502020204030204" pitchFamily="34" charset="0"/>
                <a:cs typeface="Times New Roman" panose="02020603050405020304" pitchFamily="18" charset="0"/>
              </a:rPr>
              <a:t>Thinking</a:t>
            </a:r>
            <a:r>
              <a:rPr lang="fr-SN" dirty="0">
                <a:effectLst/>
                <a:latin typeface="Calibri" panose="020F0502020204030204" pitchFamily="34" charset="0"/>
                <a:ea typeface="Calibri" panose="020F0502020204030204" pitchFamily="34" charset="0"/>
                <a:cs typeface="Times New Roman" panose="02020603050405020304" pitchFamily="18" charset="0"/>
              </a:rPr>
              <a:t>", avec la participation de la communauté, des entreprises, des touristes et des représentants sectoriels, adaptées aux spécificités locales et aux opportunités de coopération transrégionale ».</a:t>
            </a:r>
          </a:p>
          <a:p>
            <a:endParaRPr lang="en-GB" sz="5400" dirty="0"/>
          </a:p>
        </p:txBody>
      </p:sp>
    </p:spTree>
    <p:extLst>
      <p:ext uri="{BB962C8B-B14F-4D97-AF65-F5344CB8AC3E}">
        <p14:creationId xmlns:p14="http://schemas.microsoft.com/office/powerpoint/2010/main" val="4564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7B2B05-A713-BEEA-FD87-50AE88464E0E}"/>
              </a:ext>
            </a:extLst>
          </p:cNvPr>
          <p:cNvSpPr>
            <a:spLocks noGrp="1"/>
          </p:cNvSpPr>
          <p:nvPr>
            <p:ph type="title"/>
          </p:nvPr>
        </p:nvSpPr>
        <p:spPr/>
        <p:txBody>
          <a:bodyPr/>
          <a:lstStyle/>
          <a:p>
            <a:r>
              <a:rPr lang="fr-SN" sz="4400" b="1" dirty="0">
                <a:effectLst/>
                <a:latin typeface="Calibri" panose="020F0502020204030204" pitchFamily="34" charset="0"/>
                <a:ea typeface="Calibri" panose="020F0502020204030204" pitchFamily="34" charset="0"/>
                <a:cs typeface="Times New Roman" panose="02020603050405020304" pitchFamily="18" charset="0"/>
              </a:rPr>
              <a:t>Programme BCDI 2030</a:t>
            </a:r>
            <a:endParaRPr lang="en-GB" b="1" dirty="0"/>
          </a:p>
        </p:txBody>
      </p:sp>
      <p:sp>
        <p:nvSpPr>
          <p:cNvPr id="3" name="Espace réservé du contenu 2">
            <a:extLst>
              <a:ext uri="{FF2B5EF4-FFF2-40B4-BE49-F238E27FC236}">
                <a16:creationId xmlns:a16="http://schemas.microsoft.com/office/drawing/2014/main" id="{74279673-38A1-F984-8A87-2E845C0937FF}"/>
              </a:ext>
            </a:extLst>
          </p:cNvPr>
          <p:cNvSpPr>
            <a:spLocks noGrp="1"/>
          </p:cNvSpPr>
          <p:nvPr>
            <p:ph idx="1"/>
          </p:nvPr>
        </p:nvSpPr>
        <p:spPr>
          <a:xfrm>
            <a:off x="838200" y="1519311"/>
            <a:ext cx="10515600" cy="4657652"/>
          </a:xfrm>
        </p:spPr>
        <p:txBody>
          <a:bodyPr>
            <a:normAutofit/>
          </a:bodyPr>
          <a:lstStyle/>
          <a:p>
            <a:pPr algn="just"/>
            <a:r>
              <a:rPr lang="fr-SN" sz="3200" dirty="0">
                <a:effectLst/>
                <a:latin typeface="Calibri" panose="020F0502020204030204" pitchFamily="34" charset="0"/>
                <a:ea typeface="Calibri" panose="020F0502020204030204" pitchFamily="34" charset="0"/>
                <a:cs typeface="Times New Roman" panose="02020603050405020304" pitchFamily="18" charset="0"/>
              </a:rPr>
              <a:t>Programme BCDI 2030 financé par Projet financé par Affaires Mondiales Canada, implication du master GIDEL dans le projet « </a:t>
            </a:r>
            <a:r>
              <a:rPr lang="fr-SN" sz="3200" b="1" i="1" dirty="0">
                <a:effectLst/>
                <a:latin typeface="Calibri" panose="020F0502020204030204" pitchFamily="34" charset="0"/>
                <a:ea typeface="Calibri" panose="020F0502020204030204" pitchFamily="34" charset="0"/>
                <a:cs typeface="Times New Roman" panose="02020603050405020304" pitchFamily="18" charset="0"/>
              </a:rPr>
              <a:t>Pour une adaptation maritime et côtière résiliente dans le cadre de l'économie bleue en Afrique de l'Ouest </a:t>
            </a:r>
            <a:r>
              <a:rPr lang="fr-SN" sz="3200" dirty="0">
                <a:effectLst/>
                <a:latin typeface="Calibri" panose="020F0502020204030204" pitchFamily="34" charset="0"/>
                <a:ea typeface="Calibri" panose="020F0502020204030204" pitchFamily="34" charset="0"/>
                <a:cs typeface="Times New Roman" panose="02020603050405020304" pitchFamily="18" charset="0"/>
              </a:rPr>
              <a:t>» : 5 bourses d’études pour des étudiants de niveau Master </a:t>
            </a:r>
          </a:p>
          <a:p>
            <a:pPr algn="just"/>
            <a:r>
              <a:rPr lang="fr-SN" sz="3200" dirty="0">
                <a:latin typeface="Calibri" panose="020F0502020204030204" pitchFamily="34" charset="0"/>
                <a:ea typeface="Calibri" panose="020F0502020204030204" pitchFamily="34" charset="0"/>
                <a:cs typeface="Times New Roman" panose="02020603050405020304" pitchFamily="18" charset="0"/>
              </a:rPr>
              <a:t>P</a:t>
            </a:r>
            <a:r>
              <a:rPr lang="fr-SN" sz="3200" dirty="0">
                <a:effectLst/>
                <a:latin typeface="Calibri" panose="020F0502020204030204" pitchFamily="34" charset="0"/>
                <a:ea typeface="Calibri" panose="020F0502020204030204" pitchFamily="34" charset="0"/>
                <a:cs typeface="Times New Roman" panose="02020603050405020304" pitchFamily="18" charset="0"/>
              </a:rPr>
              <a:t>artenariat avec l’université de de RIMOUSKI</a:t>
            </a:r>
          </a:p>
          <a:p>
            <a:pPr algn="just"/>
            <a:endParaRPr lang="en-GB" sz="4400" dirty="0"/>
          </a:p>
        </p:txBody>
      </p:sp>
    </p:spTree>
    <p:extLst>
      <p:ext uri="{BB962C8B-B14F-4D97-AF65-F5344CB8AC3E}">
        <p14:creationId xmlns:p14="http://schemas.microsoft.com/office/powerpoint/2010/main" val="64503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EF9A1-CF51-7141-E2FC-56CB5123EE94}"/>
              </a:ext>
            </a:extLst>
          </p:cNvPr>
          <p:cNvSpPr>
            <a:spLocks noGrp="1"/>
          </p:cNvSpPr>
          <p:nvPr>
            <p:ph type="title"/>
          </p:nvPr>
        </p:nvSpPr>
        <p:spPr>
          <a:xfrm>
            <a:off x="613117" y="-6362"/>
            <a:ext cx="10515600" cy="1325563"/>
          </a:xfrm>
        </p:spPr>
        <p:txBody>
          <a:bodyPr>
            <a:normAutofit/>
          </a:bodyPr>
          <a:lstStyle/>
          <a:p>
            <a:r>
              <a:rPr lang="en-GB" sz="4000" b="1" dirty="0">
                <a:latin typeface="Arial" panose="020B0604020202020204" pitchFamily="34" charset="0"/>
                <a:cs typeface="Arial" panose="020B0604020202020204" pitchFamily="34" charset="0"/>
              </a:rPr>
              <a:t>Ecole </a:t>
            </a:r>
            <a:r>
              <a:rPr lang="en-GB" sz="4000" b="1" dirty="0" err="1">
                <a:latin typeface="Arial" panose="020B0604020202020204" pitchFamily="34" charset="0"/>
                <a:cs typeface="Arial" panose="020B0604020202020204" pitchFamily="34" charset="0"/>
              </a:rPr>
              <a:t>Doctorale</a:t>
            </a:r>
            <a:r>
              <a:rPr lang="en-GB" sz="4000" b="1" dirty="0">
                <a:latin typeface="Arial" panose="020B0604020202020204" pitchFamily="34" charset="0"/>
                <a:cs typeface="Arial" panose="020B0604020202020204" pitchFamily="34" charset="0"/>
              </a:rPr>
              <a:t> </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a:t>
            </a:r>
            <a:r>
              <a:rPr lang="en-GB" sz="4000" b="1" i="1" dirty="0" err="1">
                <a:latin typeface="Arial" panose="020B0604020202020204" pitchFamily="34" charset="0"/>
                <a:cs typeface="Arial" panose="020B0604020202020204" pitchFamily="34" charset="0"/>
              </a:rPr>
              <a:t>Eau</a:t>
            </a:r>
            <a:r>
              <a:rPr lang="en-GB" sz="4000" b="1" i="1" dirty="0">
                <a:latin typeface="Arial" panose="020B0604020202020204" pitchFamily="34" charset="0"/>
                <a:cs typeface="Arial" panose="020B0604020202020204" pitchFamily="34" charset="0"/>
              </a:rPr>
              <a:t>, </a:t>
            </a:r>
            <a:r>
              <a:rPr lang="en-GB" sz="4000" b="1" i="1" dirty="0" err="1">
                <a:latin typeface="Arial" panose="020B0604020202020204" pitchFamily="34" charset="0"/>
                <a:cs typeface="Arial" panose="020B0604020202020204" pitchFamily="34" charset="0"/>
              </a:rPr>
              <a:t>Qualité</a:t>
            </a:r>
            <a:r>
              <a:rPr lang="en-GB" sz="4000" b="1" i="1" dirty="0">
                <a:latin typeface="Arial" panose="020B0604020202020204" pitchFamily="34" charset="0"/>
                <a:cs typeface="Arial" panose="020B0604020202020204" pitchFamily="34" charset="0"/>
              </a:rPr>
              <a:t> et Usages de </a:t>
            </a:r>
            <a:r>
              <a:rPr lang="en-GB" sz="4000" b="1" i="1" dirty="0" err="1">
                <a:latin typeface="Arial" panose="020B0604020202020204" pitchFamily="34" charset="0"/>
                <a:cs typeface="Arial" panose="020B0604020202020204" pitchFamily="34" charset="0"/>
              </a:rPr>
              <a:t>l’Eau</a:t>
            </a:r>
            <a:r>
              <a:rPr lang="en-GB" sz="4000" b="1" dirty="0">
                <a:latin typeface="Arial" panose="020B0604020202020204" pitchFamily="34" charset="0"/>
                <a:cs typeface="Arial" panose="020B0604020202020204" pitchFamily="34" charset="0"/>
              </a:rPr>
              <a:t>”</a:t>
            </a:r>
          </a:p>
        </p:txBody>
      </p:sp>
      <p:sp>
        <p:nvSpPr>
          <p:cNvPr id="3" name="Espace réservé du contenu 2">
            <a:extLst>
              <a:ext uri="{FF2B5EF4-FFF2-40B4-BE49-F238E27FC236}">
                <a16:creationId xmlns:a16="http://schemas.microsoft.com/office/drawing/2014/main" id="{392C6A5F-9807-2BAD-9B01-B6FB818BA501}"/>
              </a:ext>
            </a:extLst>
          </p:cNvPr>
          <p:cNvSpPr>
            <a:spLocks noGrp="1"/>
          </p:cNvSpPr>
          <p:nvPr>
            <p:ph idx="1"/>
          </p:nvPr>
        </p:nvSpPr>
        <p:spPr>
          <a:xfrm>
            <a:off x="306558" y="1330107"/>
            <a:ext cx="11665048" cy="4857762"/>
          </a:xfrm>
        </p:spPr>
        <p:txBody>
          <a:bodyPr/>
          <a:lstStyle/>
          <a:p>
            <a:r>
              <a:rPr lang="en-GB" b="1" u="sng" dirty="0" err="1"/>
              <a:t>Projet</a:t>
            </a:r>
            <a:r>
              <a:rPr lang="en-GB" b="1" u="sng" dirty="0"/>
              <a:t> ACEWATERIII</a:t>
            </a:r>
            <a:r>
              <a:rPr lang="en-GB" b="1" dirty="0"/>
              <a:t> (2024-2027),  </a:t>
            </a:r>
            <a:r>
              <a:rPr lang="en-GB" dirty="0"/>
              <a:t>: </a:t>
            </a:r>
            <a:r>
              <a:rPr lang="en-ZA" sz="2800" b="1" i="1" u="none" strike="noStrike" dirty="0">
                <a:solidFill>
                  <a:srgbClr val="000000"/>
                </a:solidFill>
                <a:effectLst/>
                <a:latin typeface="+mn-lt"/>
              </a:rPr>
              <a:t>Towards transboundary river eco-socio-system resilience and status of WEFE Nexus implementation</a:t>
            </a:r>
          </a:p>
          <a:p>
            <a:pPr lvl="1"/>
            <a:r>
              <a:rPr lang="en-ZA" dirty="0">
                <a:solidFill>
                  <a:srgbClr val="000000"/>
                </a:solidFill>
              </a:rPr>
              <a:t>27 institutions de recherche et de formations </a:t>
            </a:r>
            <a:r>
              <a:rPr lang="en-ZA" dirty="0" err="1">
                <a:solidFill>
                  <a:srgbClr val="000000"/>
                </a:solidFill>
              </a:rPr>
              <a:t>à</a:t>
            </a:r>
            <a:r>
              <a:rPr lang="en-ZA" dirty="0">
                <a:solidFill>
                  <a:srgbClr val="000000"/>
                </a:solidFill>
              </a:rPr>
              <a:t> travers </a:t>
            </a:r>
            <a:r>
              <a:rPr lang="en-ZA" dirty="0" err="1">
                <a:solidFill>
                  <a:srgbClr val="000000"/>
                </a:solidFill>
              </a:rPr>
              <a:t>l’Afrique</a:t>
            </a:r>
            <a:r>
              <a:rPr lang="en-ZA" dirty="0">
                <a:solidFill>
                  <a:srgbClr val="000000"/>
                </a:solidFill>
              </a:rPr>
              <a:t> et </a:t>
            </a:r>
            <a:r>
              <a:rPr lang="en-ZA" dirty="0" err="1">
                <a:solidFill>
                  <a:srgbClr val="000000"/>
                </a:solidFill>
              </a:rPr>
              <a:t>réparties</a:t>
            </a:r>
            <a:r>
              <a:rPr lang="en-ZA" dirty="0">
                <a:solidFill>
                  <a:srgbClr val="000000"/>
                </a:solidFill>
              </a:rPr>
              <a:t> </a:t>
            </a:r>
            <a:r>
              <a:rPr lang="en-ZA" dirty="0" err="1">
                <a:solidFill>
                  <a:srgbClr val="000000"/>
                </a:solidFill>
              </a:rPr>
              <a:t>en</a:t>
            </a:r>
            <a:r>
              <a:rPr lang="en-ZA" dirty="0">
                <a:solidFill>
                  <a:srgbClr val="000000"/>
                </a:solidFill>
              </a:rPr>
              <a:t> 3 groups (CEANWATCE, SANWATCE, </a:t>
            </a:r>
            <a:r>
              <a:rPr lang="en-ZA" b="1" dirty="0">
                <a:solidFill>
                  <a:srgbClr val="000000"/>
                </a:solidFill>
              </a:rPr>
              <a:t>WANWATCE</a:t>
            </a:r>
            <a:r>
              <a:rPr lang="en-ZA" dirty="0">
                <a:solidFill>
                  <a:srgbClr val="000000"/>
                </a:solidFill>
              </a:rPr>
              <a:t>)</a:t>
            </a:r>
            <a:endParaRPr lang="en-ZA" u="none" strike="noStrike" dirty="0">
              <a:solidFill>
                <a:srgbClr val="000000"/>
              </a:solidFill>
              <a:effectLst/>
              <a:latin typeface="+mn-lt"/>
            </a:endParaRPr>
          </a:p>
          <a:p>
            <a:pPr lvl="1"/>
            <a:r>
              <a:rPr lang="fr-FR" b="0" i="0" u="none" strike="noStrike" dirty="0">
                <a:solidFill>
                  <a:srgbClr val="000000"/>
                </a:solidFill>
                <a:effectLst/>
                <a:latin typeface="+mn-lt"/>
              </a:rPr>
              <a:t>Sites d’étude</a:t>
            </a:r>
            <a:r>
              <a:rPr lang="fr-FR" dirty="0">
                <a:solidFill>
                  <a:srgbClr val="000000"/>
                </a:solidFill>
              </a:rPr>
              <a:t> : BV Sénégal (Abdoulaye FATY, </a:t>
            </a:r>
            <a:r>
              <a:rPr lang="fr-FR" dirty="0" err="1">
                <a:solidFill>
                  <a:srgbClr val="000000"/>
                </a:solidFill>
              </a:rPr>
              <a:t>Coura</a:t>
            </a:r>
            <a:r>
              <a:rPr lang="fr-FR" dirty="0">
                <a:solidFill>
                  <a:srgbClr val="000000"/>
                </a:solidFill>
              </a:rPr>
              <a:t> KANE, </a:t>
            </a:r>
            <a:r>
              <a:rPr lang="fr-FR" dirty="0" err="1">
                <a:solidFill>
                  <a:srgbClr val="000000"/>
                </a:solidFill>
              </a:rPr>
              <a:t>Mbayang</a:t>
            </a:r>
            <a:r>
              <a:rPr lang="fr-FR" dirty="0">
                <a:solidFill>
                  <a:srgbClr val="000000"/>
                </a:solidFill>
              </a:rPr>
              <a:t> THIAM, </a:t>
            </a:r>
            <a:r>
              <a:rPr lang="fr-FR" dirty="0" err="1">
                <a:solidFill>
                  <a:srgbClr val="000000"/>
                </a:solidFill>
              </a:rPr>
              <a:t>Ephigénie</a:t>
            </a:r>
            <a:r>
              <a:rPr lang="fr-FR" dirty="0">
                <a:solidFill>
                  <a:srgbClr val="000000"/>
                </a:solidFill>
              </a:rPr>
              <a:t> MADIOUNE), Casamance (Pape Samba DIOP), Mares du Ferlo (</a:t>
            </a:r>
            <a:r>
              <a:rPr lang="fr-FR" dirty="0" err="1">
                <a:solidFill>
                  <a:srgbClr val="000000"/>
                </a:solidFill>
              </a:rPr>
              <a:t>Madina</a:t>
            </a:r>
            <a:r>
              <a:rPr lang="fr-FR" dirty="0">
                <a:solidFill>
                  <a:srgbClr val="000000"/>
                </a:solidFill>
              </a:rPr>
              <a:t> BA)</a:t>
            </a:r>
          </a:p>
          <a:p>
            <a:pPr lvl="1"/>
            <a:r>
              <a:rPr lang="en-ZA" b="0" i="0" u="none" strike="noStrike" dirty="0">
                <a:solidFill>
                  <a:srgbClr val="000000"/>
                </a:solidFill>
                <a:effectLst/>
                <a:latin typeface="+mn-lt"/>
              </a:rPr>
              <a:t>4 Formation</a:t>
            </a:r>
            <a:r>
              <a:rPr lang="en-ZA" dirty="0">
                <a:solidFill>
                  <a:srgbClr val="000000"/>
                </a:solidFill>
              </a:rPr>
              <a:t>s </a:t>
            </a:r>
            <a:r>
              <a:rPr lang="en-ZA" dirty="0" err="1">
                <a:solidFill>
                  <a:srgbClr val="000000"/>
                </a:solidFill>
              </a:rPr>
              <a:t>interdisciplinaires</a:t>
            </a:r>
            <a:r>
              <a:rPr lang="en-ZA" dirty="0">
                <a:solidFill>
                  <a:srgbClr val="000000"/>
                </a:solidFill>
              </a:rPr>
              <a:t> </a:t>
            </a:r>
          </a:p>
        </p:txBody>
      </p:sp>
      <p:graphicFrame>
        <p:nvGraphicFramePr>
          <p:cNvPr id="5" name="Tableau 4">
            <a:extLst>
              <a:ext uri="{FF2B5EF4-FFF2-40B4-BE49-F238E27FC236}">
                <a16:creationId xmlns:a16="http://schemas.microsoft.com/office/drawing/2014/main" id="{E7D3DE6B-92A2-CF0B-E353-019D4634BA5B}"/>
              </a:ext>
            </a:extLst>
          </p:cNvPr>
          <p:cNvGraphicFramePr>
            <a:graphicFrameLocks noGrp="1"/>
          </p:cNvGraphicFramePr>
          <p:nvPr>
            <p:extLst>
              <p:ext uri="{D42A27DB-BD31-4B8C-83A1-F6EECF244321}">
                <p14:modId xmlns:p14="http://schemas.microsoft.com/office/powerpoint/2010/main" val="2758243093"/>
              </p:ext>
            </p:extLst>
          </p:nvPr>
        </p:nvGraphicFramePr>
        <p:xfrm>
          <a:off x="1324121" y="4065563"/>
          <a:ext cx="9508002" cy="2592485"/>
        </p:xfrm>
        <a:graphic>
          <a:graphicData uri="http://schemas.openxmlformats.org/drawingml/2006/table">
            <a:tbl>
              <a:tblPr/>
              <a:tblGrid>
                <a:gridCol w="9508002">
                  <a:extLst>
                    <a:ext uri="{9D8B030D-6E8A-4147-A177-3AD203B41FA5}">
                      <a16:colId xmlns:a16="http://schemas.microsoft.com/office/drawing/2014/main" val="3901637339"/>
                    </a:ext>
                  </a:extLst>
                </a:gridCol>
              </a:tblGrid>
              <a:tr h="531747">
                <a:tc>
                  <a:txBody>
                    <a:bodyPr/>
                    <a:lstStyle/>
                    <a:p>
                      <a:pPr marL="285750" indent="-285750" algn="l" fontAlgn="b">
                        <a:buFont typeface="Arial" panose="020B0604020202020204" pitchFamily="34" charset="0"/>
                        <a:buChar char="•"/>
                      </a:pPr>
                      <a:r>
                        <a:rPr lang="en-ZA" sz="1800" b="0" i="0" u="none" strike="noStrike" dirty="0" err="1">
                          <a:solidFill>
                            <a:srgbClr val="000000"/>
                          </a:solidFill>
                          <a:effectLst/>
                          <a:latin typeface="Raleway" pitchFamily="2" charset="0"/>
                        </a:rPr>
                        <a:t>Hydrodiplomacy</a:t>
                      </a:r>
                      <a:r>
                        <a:rPr lang="en-ZA" sz="1800" b="0" i="0" u="none" strike="noStrike" dirty="0">
                          <a:solidFill>
                            <a:srgbClr val="000000"/>
                          </a:solidFill>
                          <a:effectLst/>
                          <a:latin typeface="Raleway" pitchFamily="2" charset="0"/>
                        </a:rPr>
                        <a:t> and conflict resolution in shared watersheds (national and/or international) (Prof. </a:t>
                      </a:r>
                      <a:r>
                        <a:rPr lang="en-ZA" sz="1800" b="0" i="0" u="none" strike="noStrike" dirty="0" err="1">
                          <a:solidFill>
                            <a:srgbClr val="000000"/>
                          </a:solidFill>
                          <a:effectLst/>
                          <a:latin typeface="Raleway" pitchFamily="2" charset="0"/>
                        </a:rPr>
                        <a:t>Alioune</a:t>
                      </a:r>
                      <a:r>
                        <a:rPr lang="en-ZA" sz="1800" b="0" i="0" u="none" strike="noStrike" dirty="0">
                          <a:solidFill>
                            <a:srgbClr val="000000"/>
                          </a:solidFill>
                          <a:effectLst/>
                          <a:latin typeface="Raleway" pitchFamily="2" charset="0"/>
                        </a:rPr>
                        <a:t> KANE)</a:t>
                      </a:r>
                    </a:p>
                  </a:txBody>
                  <a:tcPr marL="5599" marR="5599" marT="5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657330"/>
                  </a:ext>
                </a:extLst>
              </a:tr>
              <a:tr h="293695">
                <a:tc>
                  <a:txBody>
                    <a:bodyPr/>
                    <a:lstStyle/>
                    <a:p>
                      <a:pPr marL="285750" indent="-285750" algn="l" fontAlgn="b">
                        <a:buFont typeface="Arial" panose="020B0604020202020204" pitchFamily="34" charset="0"/>
                        <a:buChar char="•"/>
                      </a:pPr>
                      <a:r>
                        <a:rPr lang="en-ZA" sz="1800" b="1" i="0" u="none" strike="noStrike" dirty="0">
                          <a:solidFill>
                            <a:schemeClr val="accent1"/>
                          </a:solidFill>
                          <a:effectLst/>
                          <a:latin typeface="Raleway" pitchFamily="2" charset="0"/>
                        </a:rPr>
                        <a:t>International “</a:t>
                      </a:r>
                      <a:r>
                        <a:rPr lang="en-ZA" sz="1800" b="1" i="0" u="none" strike="noStrike" dirty="0" err="1">
                          <a:solidFill>
                            <a:schemeClr val="accent1"/>
                          </a:solidFill>
                          <a:effectLst/>
                          <a:latin typeface="Raleway" pitchFamily="2" charset="0"/>
                        </a:rPr>
                        <a:t>Doctoriales</a:t>
                      </a:r>
                      <a:r>
                        <a:rPr lang="en-ZA" sz="1800" b="1" i="0" u="none" strike="noStrike" dirty="0">
                          <a:solidFill>
                            <a:schemeClr val="accent1"/>
                          </a:solidFill>
                          <a:effectLst/>
                          <a:latin typeface="Raleway" pitchFamily="2" charset="0"/>
                        </a:rPr>
                        <a:t>” of Water Sciences (24-26 </a:t>
                      </a:r>
                      <a:r>
                        <a:rPr lang="en-ZA" sz="1800" b="1" i="0" u="none" strike="noStrike" dirty="0" err="1">
                          <a:solidFill>
                            <a:schemeClr val="accent1"/>
                          </a:solidFill>
                          <a:effectLst/>
                          <a:latin typeface="Raleway" pitchFamily="2" charset="0"/>
                        </a:rPr>
                        <a:t>juin</a:t>
                      </a:r>
                      <a:r>
                        <a:rPr lang="en-ZA" sz="1800" b="1" i="0" u="none" strike="noStrike" dirty="0">
                          <a:solidFill>
                            <a:schemeClr val="accent1"/>
                          </a:solidFill>
                          <a:effectLst/>
                          <a:latin typeface="Raleway" pitchFamily="2" charset="0"/>
                        </a:rPr>
                        <a:t> 2025 </a:t>
                      </a:r>
                      <a:r>
                        <a:rPr lang="en-ZA" sz="1800" b="1" i="0" u="none" strike="noStrike" dirty="0" err="1">
                          <a:solidFill>
                            <a:schemeClr val="accent1"/>
                          </a:solidFill>
                          <a:effectLst/>
                          <a:latin typeface="Raleway" pitchFamily="2" charset="0"/>
                        </a:rPr>
                        <a:t>à</a:t>
                      </a:r>
                      <a:r>
                        <a:rPr lang="en-ZA" sz="1800" b="1" i="0" u="none" strike="noStrike" dirty="0">
                          <a:solidFill>
                            <a:schemeClr val="accent1"/>
                          </a:solidFill>
                          <a:effectLst/>
                          <a:latin typeface="Raleway" pitchFamily="2" charset="0"/>
                        </a:rPr>
                        <a:t> Dakar)</a:t>
                      </a:r>
                    </a:p>
                  </a:txBody>
                  <a:tcPr marL="5599" marR="5599" marT="5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3911292"/>
                  </a:ext>
                </a:extLst>
              </a:tr>
              <a:tr h="581517">
                <a:tc>
                  <a:txBody>
                    <a:bodyPr/>
                    <a:lstStyle/>
                    <a:p>
                      <a:pPr marL="285750" indent="-285750" algn="l" fontAlgn="b">
                        <a:buFont typeface="Arial" panose="020B0604020202020204" pitchFamily="34" charset="0"/>
                        <a:buChar char="•"/>
                      </a:pPr>
                      <a:r>
                        <a:rPr lang="en-ZA" sz="1800" b="0" i="0" u="none" strike="noStrike" dirty="0">
                          <a:solidFill>
                            <a:srgbClr val="000000"/>
                          </a:solidFill>
                          <a:effectLst/>
                          <a:latin typeface="Raleway" pitchFamily="2" charset="0"/>
                        </a:rPr>
                        <a:t>Allocation of water resources in transboundary river basins: legal instruments, regulatory tools and mechanisms (Prof. </a:t>
                      </a:r>
                      <a:r>
                        <a:rPr lang="en-ZA" sz="1800" b="0" i="0" u="none" strike="noStrike" dirty="0" err="1">
                          <a:solidFill>
                            <a:srgbClr val="000000"/>
                          </a:solidFill>
                          <a:effectLst/>
                          <a:latin typeface="Raleway" pitchFamily="2" charset="0"/>
                        </a:rPr>
                        <a:t>Alioune</a:t>
                      </a:r>
                      <a:r>
                        <a:rPr lang="en-ZA" sz="1800" b="0" i="0" u="none" strike="noStrike" dirty="0">
                          <a:solidFill>
                            <a:srgbClr val="000000"/>
                          </a:solidFill>
                          <a:effectLst/>
                          <a:latin typeface="Raleway" pitchFamily="2" charset="0"/>
                        </a:rPr>
                        <a:t> KANE)</a:t>
                      </a:r>
                    </a:p>
                  </a:txBody>
                  <a:tcPr marL="5599" marR="5599" marT="5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1551752"/>
                  </a:ext>
                </a:extLst>
              </a:tr>
              <a:tr h="581517">
                <a:tc>
                  <a:txBody>
                    <a:bodyPr/>
                    <a:lstStyle/>
                    <a:p>
                      <a:pPr marL="285750" indent="-285750" algn="l" fontAlgn="b">
                        <a:buFont typeface="Arial" panose="020B0604020202020204" pitchFamily="34" charset="0"/>
                        <a:buChar char="•"/>
                      </a:pPr>
                      <a:r>
                        <a:rPr lang="en-ZA" sz="1800" b="0" i="0" u="none" strike="noStrike" dirty="0">
                          <a:solidFill>
                            <a:srgbClr val="000000"/>
                          </a:solidFill>
                          <a:effectLst/>
                          <a:latin typeface="Raleway" pitchFamily="2" charset="0"/>
                        </a:rPr>
                        <a:t>Geomatics and Photogrammetry applied to the assessment and management of water resources (Prof. Awa NIANG FALL, Dr E. A. Karim KEBE)</a:t>
                      </a:r>
                    </a:p>
                  </a:txBody>
                  <a:tcPr marL="5599" marR="5599" marT="5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095983"/>
                  </a:ext>
                </a:extLst>
              </a:tr>
              <a:tr h="581517">
                <a:tc>
                  <a:txBody>
                    <a:bodyPr/>
                    <a:lstStyle/>
                    <a:p>
                      <a:pPr marL="285750" marR="0" lvl="0" indent="-2857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ZA" sz="1800" b="0" i="0" u="none" strike="noStrike" dirty="0">
                          <a:solidFill>
                            <a:srgbClr val="000000"/>
                          </a:solidFill>
                          <a:effectLst/>
                          <a:latin typeface="Raleway" pitchFamily="2" charset="0"/>
                        </a:rPr>
                        <a:t>Groundwater management and surface water/groundwater exchanges (Prof. </a:t>
                      </a:r>
                      <a:r>
                        <a:rPr lang="en-ZA" sz="1800" b="0" i="0" u="none" strike="noStrike" dirty="0" err="1">
                          <a:solidFill>
                            <a:srgbClr val="000000"/>
                          </a:solidFill>
                          <a:effectLst/>
                          <a:latin typeface="Raleway" pitchFamily="2" charset="0"/>
                        </a:rPr>
                        <a:t>Seynabou</a:t>
                      </a:r>
                      <a:r>
                        <a:rPr lang="en-ZA" sz="1800" b="0" i="0" u="none" strike="noStrike" dirty="0">
                          <a:solidFill>
                            <a:srgbClr val="000000"/>
                          </a:solidFill>
                          <a:effectLst/>
                          <a:latin typeface="Raleway" pitchFamily="2" charset="0"/>
                        </a:rPr>
                        <a:t> CISSE FAYE)</a:t>
                      </a:r>
                    </a:p>
                  </a:txBody>
                  <a:tcPr marL="5599" marR="5599" marT="559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5509122"/>
                  </a:ext>
                </a:extLst>
              </a:tr>
            </a:tbl>
          </a:graphicData>
        </a:graphic>
      </p:graphicFrame>
    </p:spTree>
    <p:extLst>
      <p:ext uri="{BB962C8B-B14F-4D97-AF65-F5344CB8AC3E}">
        <p14:creationId xmlns:p14="http://schemas.microsoft.com/office/powerpoint/2010/main" val="3784280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285E712-3A12-4646-8436-CACB3472E718}"/>
              </a:ext>
            </a:extLst>
          </p:cNvPr>
          <p:cNvGrpSpPr/>
          <p:nvPr/>
        </p:nvGrpSpPr>
        <p:grpSpPr>
          <a:xfrm>
            <a:off x="250799" y="365760"/>
            <a:ext cx="9682843" cy="6492240"/>
            <a:chOff x="1224643" y="365760"/>
            <a:chExt cx="9682843" cy="6492240"/>
          </a:xfrm>
        </p:grpSpPr>
        <p:pic>
          <p:nvPicPr>
            <p:cNvPr id="4" name="Image 3">
              <a:extLst>
                <a:ext uri="{FF2B5EF4-FFF2-40B4-BE49-F238E27FC236}">
                  <a16:creationId xmlns:a16="http://schemas.microsoft.com/office/drawing/2014/main" id="{2BDFE3F7-6042-AE44-8778-131E1761A3EE}"/>
                </a:ext>
              </a:extLst>
            </p:cNvPr>
            <p:cNvPicPr>
              <a:picLocks noChangeAspect="1"/>
            </p:cNvPicPr>
            <p:nvPr/>
          </p:nvPicPr>
          <p:blipFill rotWithShape="1">
            <a:blip r:embed="rId2"/>
            <a:srcRect t="5334"/>
            <a:stretch/>
          </p:blipFill>
          <p:spPr>
            <a:xfrm>
              <a:off x="1224643" y="365760"/>
              <a:ext cx="9682843" cy="649224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
          <p:nvSpPr>
            <p:cNvPr id="5" name="Ellipse 4">
              <a:extLst>
                <a:ext uri="{FF2B5EF4-FFF2-40B4-BE49-F238E27FC236}">
                  <a16:creationId xmlns:a16="http://schemas.microsoft.com/office/drawing/2014/main" id="{95281C6A-D7B6-1E4A-A0E7-D73921EF3DEB}"/>
                </a:ext>
              </a:extLst>
            </p:cNvPr>
            <p:cNvSpPr/>
            <p:nvPr/>
          </p:nvSpPr>
          <p:spPr>
            <a:xfrm>
              <a:off x="2628900" y="2661557"/>
              <a:ext cx="881743" cy="5715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8" name="Ellipse 7">
              <a:extLst>
                <a:ext uri="{FF2B5EF4-FFF2-40B4-BE49-F238E27FC236}">
                  <a16:creationId xmlns:a16="http://schemas.microsoft.com/office/drawing/2014/main" id="{001D6180-8216-614C-8A54-4AA0E43E0753}"/>
                </a:ext>
              </a:extLst>
            </p:cNvPr>
            <p:cNvSpPr/>
            <p:nvPr/>
          </p:nvSpPr>
          <p:spPr>
            <a:xfrm>
              <a:off x="4550229" y="3614057"/>
              <a:ext cx="881743" cy="5715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9" name="Ellipse 8">
              <a:extLst>
                <a:ext uri="{FF2B5EF4-FFF2-40B4-BE49-F238E27FC236}">
                  <a16:creationId xmlns:a16="http://schemas.microsoft.com/office/drawing/2014/main" id="{3BCD2945-1058-E54B-BB23-F53FF8BCB6A1}"/>
                </a:ext>
              </a:extLst>
            </p:cNvPr>
            <p:cNvSpPr/>
            <p:nvPr/>
          </p:nvSpPr>
          <p:spPr>
            <a:xfrm>
              <a:off x="5423807" y="2661557"/>
              <a:ext cx="881743" cy="571500"/>
            </a:xfrm>
            <a:prstGeom prst="ellipse">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grpSp>
      <p:sp>
        <p:nvSpPr>
          <p:cNvPr id="2" name="ZoneTexte 1">
            <a:extLst>
              <a:ext uri="{FF2B5EF4-FFF2-40B4-BE49-F238E27FC236}">
                <a16:creationId xmlns:a16="http://schemas.microsoft.com/office/drawing/2014/main" id="{B0B7E86E-8A1F-350B-0F8A-C711379B8638}"/>
              </a:ext>
            </a:extLst>
          </p:cNvPr>
          <p:cNvSpPr txBox="1"/>
          <p:nvPr/>
        </p:nvSpPr>
        <p:spPr>
          <a:xfrm>
            <a:off x="3249637" y="63304"/>
            <a:ext cx="4612347" cy="461665"/>
          </a:xfrm>
          <a:prstGeom prst="rect">
            <a:avLst/>
          </a:prstGeom>
          <a:noFill/>
        </p:spPr>
        <p:txBody>
          <a:bodyPr wrap="square" rtlCol="0">
            <a:spAutoFit/>
          </a:bodyPr>
          <a:lstStyle/>
          <a:p>
            <a:pPr algn="ctr"/>
            <a:r>
              <a:rPr lang="en-GB" sz="2400" b="1" dirty="0"/>
              <a:t>Sites </a:t>
            </a:r>
            <a:r>
              <a:rPr lang="en-GB" sz="2400" b="1" dirty="0" err="1"/>
              <a:t>d’études</a:t>
            </a:r>
            <a:r>
              <a:rPr lang="en-GB" sz="2400" b="1" dirty="0"/>
              <a:t> WANWATCE</a:t>
            </a:r>
          </a:p>
        </p:txBody>
      </p:sp>
      <p:sp>
        <p:nvSpPr>
          <p:cNvPr id="6" name="ZoneTexte 5">
            <a:extLst>
              <a:ext uri="{FF2B5EF4-FFF2-40B4-BE49-F238E27FC236}">
                <a16:creationId xmlns:a16="http://schemas.microsoft.com/office/drawing/2014/main" id="{F9090ED8-1F08-DC0A-0AD8-E70D35F906DD}"/>
              </a:ext>
            </a:extLst>
          </p:cNvPr>
          <p:cNvSpPr txBox="1"/>
          <p:nvPr/>
        </p:nvSpPr>
        <p:spPr>
          <a:xfrm>
            <a:off x="9397219" y="222512"/>
            <a:ext cx="2420206" cy="1631216"/>
          </a:xfrm>
          <a:prstGeom prst="rect">
            <a:avLst/>
          </a:prstGeom>
          <a:noFill/>
        </p:spPr>
        <p:txBody>
          <a:bodyPr wrap="square" rtlCol="0">
            <a:spAutoFit/>
          </a:bodyPr>
          <a:lstStyle/>
          <a:p>
            <a:r>
              <a:rPr lang="en-GB" sz="2000" b="1" dirty="0"/>
              <a:t>- UCAD (</a:t>
            </a:r>
            <a:r>
              <a:rPr lang="en-GB" sz="2000" b="1" dirty="0" err="1"/>
              <a:t>Sénégal</a:t>
            </a:r>
            <a:r>
              <a:rPr lang="en-GB" sz="2000" b="1" dirty="0"/>
              <a:t>)</a:t>
            </a:r>
          </a:p>
          <a:p>
            <a:r>
              <a:rPr lang="en-GB" sz="2000" b="1" dirty="0"/>
              <a:t>- 2iE (Burkina Faso)</a:t>
            </a:r>
          </a:p>
          <a:p>
            <a:r>
              <a:rPr lang="en-GB" sz="2000" b="1" dirty="0"/>
              <a:t>- KNUST (Ghana)</a:t>
            </a:r>
          </a:p>
          <a:p>
            <a:r>
              <a:rPr lang="en-GB" sz="2000" b="1" dirty="0"/>
              <a:t>- NWRI (</a:t>
            </a:r>
            <a:r>
              <a:rPr lang="en-GB" sz="2000" b="1" dirty="0" err="1"/>
              <a:t>Nigéria</a:t>
            </a:r>
            <a:r>
              <a:rPr lang="en-GB" sz="2000" b="1" dirty="0"/>
              <a:t>)</a:t>
            </a:r>
          </a:p>
          <a:p>
            <a:r>
              <a:rPr lang="en-GB" sz="2000" b="1" dirty="0"/>
              <a:t>- UNIBEN (</a:t>
            </a:r>
            <a:r>
              <a:rPr lang="en-GB" sz="2000" b="1" dirty="0" err="1"/>
              <a:t>Nigéria</a:t>
            </a:r>
            <a:r>
              <a:rPr lang="en-GB" sz="2000" b="1" dirty="0"/>
              <a:t>)</a:t>
            </a:r>
          </a:p>
        </p:txBody>
      </p:sp>
    </p:spTree>
    <p:extLst>
      <p:ext uri="{BB962C8B-B14F-4D97-AF65-F5344CB8AC3E}">
        <p14:creationId xmlns:p14="http://schemas.microsoft.com/office/powerpoint/2010/main" val="251066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9B09A47-A97E-BF43-A29B-3A5A5F513C27}"/>
              </a:ext>
            </a:extLst>
          </p:cNvPr>
          <p:cNvPicPr/>
          <p:nvPr/>
        </p:nvPicPr>
        <p:blipFill rotWithShape="1">
          <a:blip r:embed="rId2" cstate="email">
            <a:extLst>
              <a:ext uri="{28A0092B-C50C-407E-A947-70E740481C1C}">
                <a14:useLocalDpi xmlns:a14="http://schemas.microsoft.com/office/drawing/2010/main"/>
              </a:ext>
            </a:extLst>
          </a:blip>
          <a:srcRect t="3829"/>
          <a:stretch/>
        </p:blipFill>
        <p:spPr bwMode="auto">
          <a:xfrm>
            <a:off x="636814" y="0"/>
            <a:ext cx="10482943" cy="6678385"/>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AA487269-26E6-2C43-BA30-73BACF881373}"/>
              </a:ext>
            </a:extLst>
          </p:cNvPr>
          <p:cNvSpPr/>
          <p:nvPr/>
        </p:nvSpPr>
        <p:spPr>
          <a:xfrm>
            <a:off x="375557" y="6278275"/>
            <a:ext cx="4798365" cy="400110"/>
          </a:xfrm>
          <a:prstGeom prst="rect">
            <a:avLst/>
          </a:prstGeom>
        </p:spPr>
        <p:txBody>
          <a:bodyPr wrap="none">
            <a:spAutoFit/>
          </a:bodyPr>
          <a:lstStyle/>
          <a:p>
            <a:r>
              <a:rPr lang="fr-FR" sz="2000" b="1" i="1" dirty="0" err="1"/>
              <a:t>Rainfall</a:t>
            </a:r>
            <a:r>
              <a:rPr lang="fr-FR" sz="2000" b="1" i="1" dirty="0"/>
              <a:t> observation network in West </a:t>
            </a:r>
            <a:r>
              <a:rPr lang="fr-FR" sz="2000" b="1" i="1" dirty="0" err="1"/>
              <a:t>Africa</a:t>
            </a:r>
            <a:endParaRPr lang="fr-FR" sz="2000" b="1" i="1" dirty="0"/>
          </a:p>
        </p:txBody>
      </p:sp>
    </p:spTree>
    <p:extLst>
      <p:ext uri="{BB962C8B-B14F-4D97-AF65-F5344CB8AC3E}">
        <p14:creationId xmlns:p14="http://schemas.microsoft.com/office/powerpoint/2010/main" val="587487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943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E41707D-FF0E-F6A7-F893-FA1FA5B46DFB}"/>
              </a:ext>
            </a:extLst>
          </p:cNvPr>
          <p:cNvPicPr>
            <a:picLocks noChangeAspect="1"/>
          </p:cNvPicPr>
          <p:nvPr/>
        </p:nvPicPr>
        <p:blipFill>
          <a:blip r:embed="rId2"/>
          <a:stretch>
            <a:fillRect/>
          </a:stretch>
        </p:blipFill>
        <p:spPr>
          <a:xfrm>
            <a:off x="0" y="0"/>
            <a:ext cx="5143500" cy="6858000"/>
          </a:xfrm>
          <a:prstGeom prst="rect">
            <a:avLst/>
          </a:prstGeom>
        </p:spPr>
      </p:pic>
      <p:pic>
        <p:nvPicPr>
          <p:cNvPr id="3" name="Image 2">
            <a:extLst>
              <a:ext uri="{FF2B5EF4-FFF2-40B4-BE49-F238E27FC236}">
                <a16:creationId xmlns:a16="http://schemas.microsoft.com/office/drawing/2014/main" id="{1CDD8E4A-93F0-0547-192C-02AAB22B8661}"/>
              </a:ext>
            </a:extLst>
          </p:cNvPr>
          <p:cNvPicPr>
            <a:picLocks noChangeAspect="1"/>
          </p:cNvPicPr>
          <p:nvPr/>
        </p:nvPicPr>
        <p:blipFill>
          <a:blip r:embed="rId3"/>
          <a:stretch>
            <a:fillRect/>
          </a:stretch>
        </p:blipFill>
        <p:spPr>
          <a:xfrm>
            <a:off x="5143500" y="0"/>
            <a:ext cx="4447149" cy="6858000"/>
          </a:xfrm>
          <a:prstGeom prst="rect">
            <a:avLst/>
          </a:prstGeom>
        </p:spPr>
      </p:pic>
      <p:pic>
        <p:nvPicPr>
          <p:cNvPr id="4" name="Image 3">
            <a:extLst>
              <a:ext uri="{FF2B5EF4-FFF2-40B4-BE49-F238E27FC236}">
                <a16:creationId xmlns:a16="http://schemas.microsoft.com/office/drawing/2014/main" id="{E4E476D4-D981-145F-B7C9-DA3C410964E9}"/>
              </a:ext>
            </a:extLst>
          </p:cNvPr>
          <p:cNvPicPr>
            <a:picLocks noChangeAspect="1"/>
          </p:cNvPicPr>
          <p:nvPr/>
        </p:nvPicPr>
        <p:blipFill>
          <a:blip r:embed="rId4"/>
          <a:stretch>
            <a:fillRect/>
          </a:stretch>
        </p:blipFill>
        <p:spPr>
          <a:xfrm>
            <a:off x="9590649" y="0"/>
            <a:ext cx="3857625" cy="6858000"/>
          </a:xfrm>
          <a:prstGeom prst="rect">
            <a:avLst/>
          </a:prstGeom>
        </p:spPr>
      </p:pic>
    </p:spTree>
    <p:extLst>
      <p:ext uri="{BB962C8B-B14F-4D97-AF65-F5344CB8AC3E}">
        <p14:creationId xmlns:p14="http://schemas.microsoft.com/office/powerpoint/2010/main" val="258014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BEF9A1-CF51-7141-E2FC-56CB5123EE94}"/>
              </a:ext>
            </a:extLst>
          </p:cNvPr>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Ecole </a:t>
            </a:r>
            <a:r>
              <a:rPr lang="en-GB" sz="4000" b="1" dirty="0" err="1">
                <a:latin typeface="Arial" panose="020B0604020202020204" pitchFamily="34" charset="0"/>
                <a:cs typeface="Arial" panose="020B0604020202020204" pitchFamily="34" charset="0"/>
              </a:rPr>
              <a:t>Doctorale</a:t>
            </a:r>
            <a:r>
              <a:rPr lang="en-GB" sz="4000" b="1" dirty="0">
                <a:latin typeface="Arial" panose="020B0604020202020204" pitchFamily="34" charset="0"/>
                <a:cs typeface="Arial" panose="020B0604020202020204" pitchFamily="34" charset="0"/>
              </a:rPr>
              <a:t> </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a:t>
            </a:r>
            <a:r>
              <a:rPr lang="en-GB" sz="4000" b="1" i="1" dirty="0" err="1">
                <a:latin typeface="Arial" panose="020B0604020202020204" pitchFamily="34" charset="0"/>
                <a:cs typeface="Arial" panose="020B0604020202020204" pitchFamily="34" charset="0"/>
              </a:rPr>
              <a:t>Eau</a:t>
            </a:r>
            <a:r>
              <a:rPr lang="en-GB" sz="4000" b="1" i="1" dirty="0">
                <a:latin typeface="Arial" panose="020B0604020202020204" pitchFamily="34" charset="0"/>
                <a:cs typeface="Arial" panose="020B0604020202020204" pitchFamily="34" charset="0"/>
              </a:rPr>
              <a:t>, </a:t>
            </a:r>
            <a:r>
              <a:rPr lang="en-GB" sz="4000" b="1" i="1" dirty="0" err="1">
                <a:latin typeface="Arial" panose="020B0604020202020204" pitchFamily="34" charset="0"/>
                <a:cs typeface="Arial" panose="020B0604020202020204" pitchFamily="34" charset="0"/>
              </a:rPr>
              <a:t>Qualité</a:t>
            </a:r>
            <a:r>
              <a:rPr lang="en-GB" sz="4000" b="1" i="1" dirty="0">
                <a:latin typeface="Arial" panose="020B0604020202020204" pitchFamily="34" charset="0"/>
                <a:cs typeface="Arial" panose="020B0604020202020204" pitchFamily="34" charset="0"/>
              </a:rPr>
              <a:t> et Usages de </a:t>
            </a:r>
            <a:r>
              <a:rPr lang="en-GB" sz="4000" b="1" i="1" dirty="0" err="1">
                <a:latin typeface="Arial" panose="020B0604020202020204" pitchFamily="34" charset="0"/>
                <a:cs typeface="Arial" panose="020B0604020202020204" pitchFamily="34" charset="0"/>
              </a:rPr>
              <a:t>l’Eau</a:t>
            </a:r>
            <a:r>
              <a:rPr lang="en-GB" sz="4000" b="1" dirty="0">
                <a:latin typeface="Arial" panose="020B0604020202020204" pitchFamily="34" charset="0"/>
                <a:cs typeface="Arial" panose="020B0604020202020204" pitchFamily="34" charset="0"/>
              </a:rPr>
              <a:t>”</a:t>
            </a:r>
          </a:p>
        </p:txBody>
      </p:sp>
      <p:sp>
        <p:nvSpPr>
          <p:cNvPr id="3" name="Espace réservé du contenu 2">
            <a:extLst>
              <a:ext uri="{FF2B5EF4-FFF2-40B4-BE49-F238E27FC236}">
                <a16:creationId xmlns:a16="http://schemas.microsoft.com/office/drawing/2014/main" id="{392C6A5F-9807-2BAD-9B01-B6FB818BA501}"/>
              </a:ext>
            </a:extLst>
          </p:cNvPr>
          <p:cNvSpPr>
            <a:spLocks noGrp="1"/>
          </p:cNvSpPr>
          <p:nvPr>
            <p:ph idx="1"/>
          </p:nvPr>
        </p:nvSpPr>
        <p:spPr/>
        <p:txBody>
          <a:bodyPr/>
          <a:lstStyle/>
          <a:p>
            <a:r>
              <a:rPr lang="fr-FR" b="1" u="sng" dirty="0"/>
              <a:t>Programme INITIATE </a:t>
            </a:r>
            <a:r>
              <a:rPr lang="fr-FR" dirty="0"/>
              <a:t>(Regroupement International doctorants Sciences de l’Eau) composé d’une vingtaine d’institutions sur les </a:t>
            </a:r>
            <a:r>
              <a:rPr lang="fr-FR" u="sng" dirty="0"/>
              <a:t>5 continents</a:t>
            </a:r>
          </a:p>
          <a:p>
            <a:pPr lvl="1"/>
            <a:r>
              <a:rPr lang="fr-FR" dirty="0"/>
              <a:t>3 boursiers : </a:t>
            </a:r>
            <a:r>
              <a:rPr lang="fr-FR" dirty="0" err="1"/>
              <a:t>Madina</a:t>
            </a:r>
            <a:r>
              <a:rPr lang="fr-FR" dirty="0"/>
              <a:t> BA, Fatou DIOUF, Pape Samba DIOP</a:t>
            </a:r>
          </a:p>
          <a:p>
            <a:pPr lvl="1"/>
            <a:r>
              <a:rPr lang="fr-FR" dirty="0"/>
              <a:t>1er regroupement en novembre 2024 à Marrakech</a:t>
            </a:r>
          </a:p>
          <a:p>
            <a:pPr lvl="1"/>
            <a:r>
              <a:rPr lang="fr-FR" dirty="0"/>
              <a:t>2eme regroupement prévu à Montpellier en octobre 2025, en marge de la semaine internationale de la science</a:t>
            </a:r>
          </a:p>
          <a:p>
            <a:pPr lvl="1"/>
            <a:endParaRPr lang="en-GB" dirty="0"/>
          </a:p>
          <a:p>
            <a:pPr lvl="1"/>
            <a:endParaRPr lang="en-GB" dirty="0"/>
          </a:p>
        </p:txBody>
      </p:sp>
    </p:spTree>
    <p:extLst>
      <p:ext uri="{BB962C8B-B14F-4D97-AF65-F5344CB8AC3E}">
        <p14:creationId xmlns:p14="http://schemas.microsoft.com/office/powerpoint/2010/main" val="123950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953C78-D567-2E68-75C7-6EAA10285014}"/>
              </a:ext>
            </a:extLst>
          </p:cNvPr>
          <p:cNvSpPr>
            <a:spLocks noGrp="1"/>
          </p:cNvSpPr>
          <p:nvPr>
            <p:ph type="title"/>
          </p:nvPr>
        </p:nvSpPr>
        <p:spPr/>
        <p:txBody>
          <a:bodyPr/>
          <a:lstStyle/>
          <a:p>
            <a:endParaRPr lang="en-GB"/>
          </a:p>
        </p:txBody>
      </p:sp>
      <p:pic>
        <p:nvPicPr>
          <p:cNvPr id="9" name="Espace réservé du contenu 8">
            <a:extLst>
              <a:ext uri="{FF2B5EF4-FFF2-40B4-BE49-F238E27FC236}">
                <a16:creationId xmlns:a16="http://schemas.microsoft.com/office/drawing/2014/main" id="{E7B1182B-FB7F-BD71-253E-ABE9E226EA32}"/>
              </a:ext>
            </a:extLst>
          </p:cNvPr>
          <p:cNvPicPr>
            <a:picLocks noGrp="1" noChangeAspect="1"/>
          </p:cNvPicPr>
          <p:nvPr>
            <p:ph idx="1"/>
          </p:nvPr>
        </p:nvPicPr>
        <p:blipFill rotWithShape="1">
          <a:blip r:embed="rId2"/>
          <a:srcRect t="9499"/>
          <a:stretch/>
        </p:blipFill>
        <p:spPr>
          <a:xfrm>
            <a:off x="436098" y="0"/>
            <a:ext cx="11100582" cy="6858000"/>
          </a:xfrm>
        </p:spPr>
      </p:pic>
    </p:spTree>
    <p:extLst>
      <p:ext uri="{BB962C8B-B14F-4D97-AF65-F5344CB8AC3E}">
        <p14:creationId xmlns:p14="http://schemas.microsoft.com/office/powerpoint/2010/main" val="1916137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82F3BF-AE35-9022-2306-115C7BB0A7A9}"/>
              </a:ext>
            </a:extLst>
          </p:cNvPr>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Master GIDEL (Gestion </a:t>
            </a:r>
            <a:r>
              <a:rPr lang="en-GB" dirty="0" err="1">
                <a:latin typeface="Arial" panose="020B0604020202020204" pitchFamily="34" charset="0"/>
                <a:cs typeface="Arial" panose="020B0604020202020204" pitchFamily="34" charset="0"/>
              </a:rPr>
              <a:t>Intégrée</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Développement</a:t>
            </a:r>
            <a:r>
              <a:rPr lang="en-GB" dirty="0">
                <a:latin typeface="Arial" panose="020B0604020202020204" pitchFamily="34" charset="0"/>
                <a:cs typeface="Arial" panose="020B0604020202020204" pitchFamily="34" charset="0"/>
              </a:rPr>
              <a:t> durable du Littoral oust-</a:t>
            </a:r>
            <a:r>
              <a:rPr lang="en-GB" dirty="0" err="1">
                <a:latin typeface="Arial" panose="020B0604020202020204" pitchFamily="34" charset="0"/>
                <a:cs typeface="Arial" panose="020B0604020202020204" pitchFamily="34" charset="0"/>
              </a:rPr>
              <a:t>africain</a:t>
            </a:r>
            <a:r>
              <a:rPr lang="en-GB" dirty="0">
                <a:latin typeface="Arial" panose="020B0604020202020204" pitchFamily="34" charset="0"/>
                <a:cs typeface="Arial" panose="020B0604020202020204" pitchFamily="34" charset="0"/>
              </a:rPr>
              <a:t>)</a:t>
            </a:r>
          </a:p>
        </p:txBody>
      </p:sp>
      <p:sp>
        <p:nvSpPr>
          <p:cNvPr id="5" name="Sous-titre 4">
            <a:extLst>
              <a:ext uri="{FF2B5EF4-FFF2-40B4-BE49-F238E27FC236}">
                <a16:creationId xmlns:a16="http://schemas.microsoft.com/office/drawing/2014/main" id="{7E157C3E-F616-363D-4AF3-D012D20789A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941077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999</Words>
  <Application>Microsoft Office PowerPoint</Application>
  <PresentationFormat>Grand écran</PresentationFormat>
  <Paragraphs>53</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Arial</vt:lpstr>
      <vt:lpstr>Calibri</vt:lpstr>
      <vt:lpstr>Calibri Light</vt:lpstr>
      <vt:lpstr>Courier New</vt:lpstr>
      <vt:lpstr>Raleway</vt:lpstr>
      <vt:lpstr>Symbol</vt:lpstr>
      <vt:lpstr>Wingdings</vt:lpstr>
      <vt:lpstr>Thème Office</vt:lpstr>
      <vt:lpstr>Projets du Sénégal</vt:lpstr>
      <vt:lpstr>Ecole Doctorale  “Eau, Qualité et Usages de l’Eau”</vt:lpstr>
      <vt:lpstr>Présentation PowerPoint</vt:lpstr>
      <vt:lpstr>Présentation PowerPoint</vt:lpstr>
      <vt:lpstr>Présentation PowerPoint</vt:lpstr>
      <vt:lpstr>Présentation PowerPoint</vt:lpstr>
      <vt:lpstr>Ecole Doctorale  “Eau, Qualité et Usages de l’Eau”</vt:lpstr>
      <vt:lpstr>Présentation PowerPoint</vt:lpstr>
      <vt:lpstr>Master GIDEL (Gestion Intégrée et Développement durable du Littoral oust-africain)</vt:lpstr>
      <vt:lpstr>Projet Reimagining Food Systems research (RFS)</vt:lpstr>
      <vt:lpstr>CLIMARES</vt:lpstr>
      <vt:lpstr>SEDAD (PRCM)</vt:lpstr>
      <vt:lpstr>MICROCLI-MAC</vt:lpstr>
      <vt:lpstr>INOVABLU</vt:lpstr>
      <vt:lpstr>Programme BCDI 2030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Projets de l’antenne Sénégal</dc:title>
  <dc:creator>Awa NIANG FALL</dc:creator>
  <cp:lastModifiedBy>Admin_SOC</cp:lastModifiedBy>
  <cp:revision>1</cp:revision>
  <dcterms:created xsi:type="dcterms:W3CDTF">2025-06-16T06:40:52Z</dcterms:created>
  <dcterms:modified xsi:type="dcterms:W3CDTF">2025-06-16T09:22:06Z</dcterms:modified>
</cp:coreProperties>
</file>