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37" r:id="rId2"/>
    <p:sldId id="270" r:id="rId3"/>
    <p:sldId id="327" r:id="rId4"/>
    <p:sldId id="293" r:id="rId5"/>
    <p:sldId id="2147478818" r:id="rId6"/>
    <p:sldId id="2147478826" r:id="rId7"/>
    <p:sldId id="2147478792" r:id="rId8"/>
    <p:sldId id="2147478820" r:id="rId9"/>
    <p:sldId id="2147478819" r:id="rId10"/>
    <p:sldId id="2147478821" r:id="rId11"/>
    <p:sldId id="2147478816" r:id="rId12"/>
    <p:sldId id="2147478810" r:id="rId13"/>
    <p:sldId id="2147478805" r:id="rId14"/>
    <p:sldId id="312" r:id="rId15"/>
    <p:sldId id="328" r:id="rId16"/>
    <p:sldId id="2147478807" r:id="rId17"/>
    <p:sldId id="2147478811" r:id="rId18"/>
    <p:sldId id="2147478822" r:id="rId19"/>
    <p:sldId id="2147478823" r:id="rId20"/>
    <p:sldId id="263" r:id="rId21"/>
    <p:sldId id="2147478828" r:id="rId22"/>
    <p:sldId id="2147478827" r:id="rId23"/>
    <p:sldId id="2147478808" r:id="rId24"/>
    <p:sldId id="323" r:id="rId25"/>
    <p:sldId id="319" r:id="rId26"/>
    <p:sldId id="321" r:id="rId27"/>
    <p:sldId id="322" r:id="rId28"/>
    <p:sldId id="320" r:id="rId29"/>
    <p:sldId id="2147478803" r:id="rId30"/>
    <p:sldId id="2147478824" r:id="rId31"/>
    <p:sldId id="2147478825" r:id="rId32"/>
    <p:sldId id="285" r:id="rId33"/>
    <p:sldId id="2147478799" r:id="rId34"/>
    <p:sldId id="308" r:id="rId35"/>
    <p:sldId id="268" r:id="rId36"/>
    <p:sldId id="332" r:id="rId37"/>
    <p:sldId id="284" r:id="rId38"/>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lde LAINE" initials="M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15D216-15F8-AC49-1EBF-C42F30605D82}">
  <a:tblStyle styleId="{F715D216-15F8-AC49-1EBF-C42F30605D82}"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00"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09217F94-0E27-4180-80E0-4409E94CE20E}" type="datetimeFigureOut">
              <a:rPr lang="fr-FR"/>
              <a:t>17/06/2025</a:t>
            </a:fld>
            <a:endParaRPr lang="fr-FR"/>
          </a:p>
        </p:txBody>
      </p:sp>
      <p:sp>
        <p:nvSpPr>
          <p:cNvPr id="4" name="Espace réservé de l'image des diapositives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notes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85C74252-D2F7-476F-B625-8A185848C469}"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buNone/>
            </a:pPr>
            <a:r>
              <a:rPr lang="fr-FR" sz="1200" dirty="0">
                <a:ea typeface="Times New Roman" panose="02020603050405020304" pitchFamily="18" charset="0"/>
                <a:cs typeface="Arial" panose="020B0604020202020204" pitchFamily="34" charset="0"/>
              </a:rPr>
              <a:t>E</a:t>
            </a:r>
            <a:r>
              <a:rPr lang="fr-FR" sz="1200" dirty="0">
                <a:effectLst/>
                <a:latin typeface="Trebuchet MS" panose="020B0603020202020204" pitchFamily="34" charset="0"/>
                <a:ea typeface="Times New Roman" panose="02020603050405020304" pitchFamily="18" charset="0"/>
                <a:cs typeface="Arial" panose="020B0604020202020204" pitchFamily="34" charset="0"/>
              </a:rPr>
              <a:t>ducation par le biais du travail domestique quotidien aux côtés des parents ou des grands frères et sœurs (notamment l’agriculture ou l’élevage) et par la participation aux activités économiques qui commencent tôt, au fil du développement des capacités physiques de l’enfant. En général, et surtout en milieu rural, la condition des enfants est difficile et ne laisse que peu de place aux moments de détente et de jeux, notamment si leurs responsabilités économiques et sociales sont combinées avec l’école </a:t>
            </a:r>
            <a:endParaRPr lang="fr-FR" sz="1400" kern="0" dirty="0">
              <a:cs typeface="Arial" panose="020B0604020202020204" pitchFamily="34" charset="0"/>
            </a:endParaRPr>
          </a:p>
          <a:p>
            <a:pPr>
              <a:lnSpc>
                <a:spcPct val="100000"/>
              </a:lnSpc>
              <a:spcBef>
                <a:spcPts val="0"/>
              </a:spcBef>
              <a:defRPr/>
            </a:pPr>
            <a:endParaRPr lang="fr-FR" sz="1600" kern="0" dirty="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B2C27491-66A5-48D8-B56C-3CB8C1226E0B}" type="slidenum">
              <a:rPr lang="fr-FR" smtClean="0"/>
              <a:t>7</a:t>
            </a:fld>
            <a:endParaRPr lang="fr-FR"/>
          </a:p>
        </p:txBody>
      </p:sp>
    </p:spTree>
    <p:extLst>
      <p:ext uri="{BB962C8B-B14F-4D97-AF65-F5344CB8AC3E}">
        <p14:creationId xmlns:p14="http://schemas.microsoft.com/office/powerpoint/2010/main" val="1497676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Le développement est un processus multidimensionnel</a:t>
            </a:r>
          </a:p>
          <a:p>
            <a:r>
              <a:rPr lang="fr-FR" dirty="0"/>
              <a:t>L’interaction entre les dimensions du</a:t>
            </a:r>
            <a:r>
              <a:rPr lang="fr-FR" baseline="0" dirty="0"/>
              <a:t> développement et les </a:t>
            </a:r>
            <a:endParaRPr lang="fr-FR" dirty="0"/>
          </a:p>
        </p:txBody>
      </p:sp>
      <p:sp>
        <p:nvSpPr>
          <p:cNvPr id="4" name="Espace réservé du numéro de diapositive 3"/>
          <p:cNvSpPr>
            <a:spLocks noGrp="1"/>
          </p:cNvSpPr>
          <p:nvPr>
            <p:ph type="sldNum" sz="quarter" idx="10"/>
          </p:nvPr>
        </p:nvSpPr>
        <p:spPr/>
        <p:txBody>
          <a:bodyPr/>
          <a:lstStyle/>
          <a:p>
            <a:pPr>
              <a:defRPr/>
            </a:pPr>
            <a:fld id="{85C74252-D2F7-476F-B625-8A185848C469}" type="slidenum">
              <a:rPr lang="fr-FR" smtClean="0"/>
              <a:t>15</a:t>
            </a:fld>
            <a:endParaRPr lang="fr-FR"/>
          </a:p>
        </p:txBody>
      </p:sp>
    </p:spTree>
    <p:extLst>
      <p:ext uri="{BB962C8B-B14F-4D97-AF65-F5344CB8AC3E}">
        <p14:creationId xmlns:p14="http://schemas.microsoft.com/office/powerpoint/2010/main" val="5170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marL="0" indent="0" algn="just">
              <a:buNone/>
              <a:defRPr/>
            </a:pPr>
            <a:r>
              <a:rPr lang="fr-FR" sz="1200">
                <a:ea typeface="Times New Roman"/>
                <a:cs typeface="Arial"/>
              </a:rPr>
              <a:t>E</a:t>
            </a:r>
            <a:r>
              <a:rPr lang="fr-FR" sz="1200">
                <a:latin typeface="Trebuchet MS"/>
                <a:ea typeface="Times New Roman"/>
                <a:cs typeface="Arial"/>
              </a:rPr>
              <a:t>ducation par le biais du travail domestique quotidien aux côtés des parents ou des grands frères et sœurs (notamment l’agriculture ou l’élevage) et par la participation aux activités économiques qui commencent tôt, au fil du développement des capacités physiques de l’enfant. En général, et surtout en milieu rural, la condition des enfants est difficile et ne laisse que peu de place aux moments de détente et de jeux, notamment si leurs responsabilités économiques et sociales sont combinées avec l’école </a:t>
            </a:r>
            <a:endParaRPr lang="fr-FR" sz="1400">
              <a:cs typeface="Arial"/>
            </a:endParaRPr>
          </a:p>
          <a:p>
            <a:pPr>
              <a:lnSpc>
                <a:spcPct val="100000"/>
              </a:lnSpc>
              <a:spcBef>
                <a:spcPts val="0"/>
              </a:spcBef>
              <a:defRPr/>
            </a:pPr>
            <a:endParaRPr lang="fr-FR" sz="1600">
              <a:cs typeface="Arial"/>
            </a:endParaRPr>
          </a:p>
          <a:p>
            <a:pPr>
              <a:defRPr/>
            </a:pPr>
            <a:endParaRPr lang="fr-FR"/>
          </a:p>
        </p:txBody>
      </p:sp>
      <p:sp>
        <p:nvSpPr>
          <p:cNvPr id="4" name="Espace réservé du numéro de diapositive 3"/>
          <p:cNvSpPr>
            <a:spLocks noGrp="1"/>
          </p:cNvSpPr>
          <p:nvPr>
            <p:ph type="sldNum" sz="quarter" idx="5"/>
          </p:nvPr>
        </p:nvSpPr>
        <p:spPr bwMode="auto"/>
        <p:txBody>
          <a:bodyPr/>
          <a:lstStyle/>
          <a:p>
            <a:pPr>
              <a:defRPr/>
            </a:pPr>
            <a:fld id="{B2C27491-66A5-48D8-B56C-3CB8C1226E0B}" type="slidenum">
              <a:rPr lang="fr-FR"/>
              <a:t>18</a:t>
            </a:fld>
            <a:endParaRPr lang="fr-FR"/>
          </a:p>
        </p:txBody>
      </p:sp>
    </p:spTree>
    <p:extLst>
      <p:ext uri="{BB962C8B-B14F-4D97-AF65-F5344CB8AC3E}">
        <p14:creationId xmlns:p14="http://schemas.microsoft.com/office/powerpoint/2010/main" val="73752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Interactions entre les niveaux</a:t>
            </a:r>
            <a:r>
              <a:rPr lang="fr-FR" baseline="0" dirty="0"/>
              <a:t> d’analyse</a:t>
            </a:r>
          </a:p>
          <a:p>
            <a:r>
              <a:rPr lang="fr-FR" baseline="0" dirty="0"/>
              <a:t>- </a:t>
            </a:r>
            <a:r>
              <a:rPr lang="fr-FR" baseline="0" dirty="0" err="1"/>
              <a:t>Lesmonographies</a:t>
            </a:r>
            <a:r>
              <a:rPr lang="fr-FR" baseline="0" dirty="0"/>
              <a:t> de site permettent d’avoir des éléments d’</a:t>
            </a:r>
            <a:r>
              <a:rPr lang="fr-FR" baseline="0" dirty="0" err="1"/>
              <a:t>anlayse</a:t>
            </a:r>
            <a:r>
              <a:rPr lang="fr-FR" baseline="0" dirty="0"/>
              <a:t> plus fins au niveau des études 2, 3 et 4</a:t>
            </a:r>
            <a:endParaRPr lang="fr-FR" dirty="0"/>
          </a:p>
        </p:txBody>
      </p:sp>
      <p:sp>
        <p:nvSpPr>
          <p:cNvPr id="4" name="Espace réservé du numéro de diapositive 3"/>
          <p:cNvSpPr>
            <a:spLocks noGrp="1"/>
          </p:cNvSpPr>
          <p:nvPr>
            <p:ph type="sldNum" sz="quarter" idx="10"/>
          </p:nvPr>
        </p:nvSpPr>
        <p:spPr/>
        <p:txBody>
          <a:bodyPr/>
          <a:lstStyle/>
          <a:p>
            <a:fld id="{059118E8-8B6C-4C90-A179-19C0C86E99C2}" type="slidenum">
              <a:rPr lang="fr-FR" smtClean="0"/>
              <a:t>20</a:t>
            </a:fld>
            <a:endParaRPr lang="fr-FR"/>
          </a:p>
        </p:txBody>
      </p:sp>
    </p:spTree>
    <p:extLst>
      <p:ext uri="{BB962C8B-B14F-4D97-AF65-F5344CB8AC3E}">
        <p14:creationId xmlns:p14="http://schemas.microsoft.com/office/powerpoint/2010/main" val="2046425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FR" dirty="0"/>
              <a:t>Le financement et les porteurs </a:t>
            </a:r>
          </a:p>
          <a:p>
            <a:pPr marL="228600" marR="0" lvl="0" indent="-228600" algn="l" defTabSz="914400" eaLnBrk="1" fontAlgn="auto" latinLnBrk="0" hangingPunct="1">
              <a:lnSpc>
                <a:spcPct val="100000"/>
              </a:lnSpc>
              <a:spcBef>
                <a:spcPts val="0"/>
              </a:spcBef>
              <a:spcAft>
                <a:spcPts val="0"/>
              </a:spcAft>
              <a:buClrTx/>
              <a:buSzTx/>
              <a:buFontTx/>
              <a:buAutoNum type="arabicPeriod"/>
              <a:tabLst/>
              <a:defRPr/>
            </a:pPr>
            <a:r>
              <a:rPr lang="fr-FR" dirty="0"/>
              <a:t>Les partenariats: Des partenariats anciens et solides à </a:t>
            </a:r>
            <a:r>
              <a:rPr lang="fr-FR" dirty="0" err="1"/>
              <a:t>Madgascar</a:t>
            </a:r>
            <a:r>
              <a:rPr lang="fr-FR" dirty="0"/>
              <a:t>,</a:t>
            </a:r>
            <a:r>
              <a:rPr lang="fr-FR" baseline="0" dirty="0"/>
              <a:t> académique et acteurs du développement</a:t>
            </a:r>
            <a:endParaRPr lang="fr-FR" dirty="0"/>
          </a:p>
          <a:p>
            <a:pPr marL="228600" indent="-228600">
              <a:buAutoNum type="arabicPeriod"/>
            </a:pPr>
            <a:r>
              <a:rPr lang="fr-FR" dirty="0"/>
              <a:t>Le</a:t>
            </a:r>
            <a:r>
              <a:rPr lang="fr-FR" baseline="0" dirty="0"/>
              <a:t> dialogue science-société</a:t>
            </a:r>
          </a:p>
          <a:p>
            <a:pPr marL="228600" indent="-228600">
              <a:buAutoNum type="arabicPeriod"/>
            </a:pPr>
            <a:r>
              <a:rPr lang="fr-FR" baseline="0" dirty="0"/>
              <a:t>L’objectif de l’atelier</a:t>
            </a:r>
            <a:endParaRPr lang="fr-FR" dirty="0"/>
          </a:p>
        </p:txBody>
      </p:sp>
      <p:sp>
        <p:nvSpPr>
          <p:cNvPr id="4" name="Espace réservé du numéro de diapositive 3"/>
          <p:cNvSpPr>
            <a:spLocks noGrp="1"/>
          </p:cNvSpPr>
          <p:nvPr>
            <p:ph type="sldNum" sz="quarter" idx="10"/>
          </p:nvPr>
        </p:nvSpPr>
        <p:spPr/>
        <p:txBody>
          <a:bodyPr/>
          <a:lstStyle/>
          <a:p>
            <a:pPr>
              <a:defRPr/>
            </a:pPr>
            <a:fld id="{85C74252-D2F7-476F-B625-8A185848C469}" type="slidenum">
              <a:rPr lang="fr-FR" smtClean="0"/>
              <a:t>34</a:t>
            </a:fld>
            <a:endParaRPr lang="fr-FR"/>
          </a:p>
        </p:txBody>
      </p:sp>
    </p:spTree>
    <p:extLst>
      <p:ext uri="{BB962C8B-B14F-4D97-AF65-F5344CB8AC3E}">
        <p14:creationId xmlns:p14="http://schemas.microsoft.com/office/powerpoint/2010/main" val="340842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Objectif un </a:t>
            </a:r>
            <a:r>
              <a:rPr lang="fr-FR" dirty="0" err="1"/>
              <a:t>cenr</a:t>
            </a:r>
            <a:r>
              <a:rPr lang="fr-FR" dirty="0"/>
              <a:t>*</a:t>
            </a:r>
            <a:r>
              <a:rPr lang="fr-FR" dirty="0" err="1"/>
              <a:t>tre</a:t>
            </a:r>
            <a:r>
              <a:rPr lang="fr-FR" dirty="0"/>
              <a:t> de </a:t>
            </a:r>
            <a:r>
              <a:rPr lang="fr-FR" dirty="0" err="1"/>
              <a:t>ressurce</a:t>
            </a:r>
            <a:r>
              <a:rPr lang="fr-FR" dirty="0"/>
              <a:t> pour appuyer </a:t>
            </a:r>
            <a:r>
              <a:rPr lang="fr-FR" dirty="0" err="1"/>
              <a:t>kes</a:t>
            </a:r>
            <a:r>
              <a:rPr lang="fr-FR" dirty="0"/>
              <a:t> acteurs (biblio, données, mis en relation experts et centres de recherche</a:t>
            </a:r>
          </a:p>
        </p:txBody>
      </p:sp>
      <p:sp>
        <p:nvSpPr>
          <p:cNvPr id="4" name="Espace réservé du numéro de diapositive 3"/>
          <p:cNvSpPr>
            <a:spLocks noGrp="1"/>
          </p:cNvSpPr>
          <p:nvPr>
            <p:ph type="sldNum" sz="quarter" idx="5"/>
          </p:nvPr>
        </p:nvSpPr>
        <p:spPr/>
        <p:txBody>
          <a:bodyPr/>
          <a:lstStyle/>
          <a:p>
            <a:pPr>
              <a:defRPr/>
            </a:pPr>
            <a:fld id="{85C74252-D2F7-476F-B625-8A185848C469}" type="slidenum">
              <a:rPr lang="fr-FR" smtClean="0"/>
              <a:t>36</a:t>
            </a:fld>
            <a:endParaRPr lang="fr-FR"/>
          </a:p>
        </p:txBody>
      </p:sp>
    </p:spTree>
    <p:extLst>
      <p:ext uri="{BB962C8B-B14F-4D97-AF65-F5344CB8AC3E}">
        <p14:creationId xmlns:p14="http://schemas.microsoft.com/office/powerpoint/2010/main" val="57248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endParaRPr/>
          </a:p>
        </p:txBody>
      </p:sp>
      <p:sp>
        <p:nvSpPr>
          <p:cNvPr id="3"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endParaRPr/>
          </a:p>
        </p:txBody>
      </p:sp>
      <p:sp>
        <p:nvSpPr>
          <p:cNvPr id="4" name="Espace réservé de la date 3"/>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texte vertical 2"/>
          <p:cNvSpPr>
            <a:spLocks noGrp="1"/>
          </p:cNvSpPr>
          <p:nvPr>
            <p:ph type="body" orient="vert" idx="1"/>
          </p:nvPr>
        </p:nvSpPr>
        <p:spPr bwMode="auto"/>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Titre vertical 1"/>
          <p:cNvSpPr>
            <a:spLocks noGrp="1"/>
          </p:cNvSpPr>
          <p:nvPr>
            <p:ph type="title" orient="vert"/>
          </p:nvPr>
        </p:nvSpPr>
        <p:spPr bwMode="auto">
          <a:xfrm>
            <a:off x="8724900" y="365125"/>
            <a:ext cx="2628900" cy="5811838"/>
          </a:xfrm>
        </p:spPr>
        <p:txBody>
          <a:bodyPr vert="eaVert"/>
          <a:lstStyle/>
          <a:p>
            <a:pPr>
              <a:defRPr/>
            </a:pPr>
            <a:r>
              <a:rPr lang="fr-FR"/>
              <a:t>Modifiez le style du titre</a:t>
            </a:r>
            <a:endParaRPr/>
          </a:p>
        </p:txBody>
      </p:sp>
      <p:sp>
        <p:nvSpPr>
          <p:cNvPr id="3" name="Espace réservé du texte vertical 2"/>
          <p:cNvSpPr>
            <a:spLocks noGrp="1"/>
          </p:cNvSpPr>
          <p:nvPr>
            <p:ph type="body" orient="vert" idx="1"/>
          </p:nvPr>
        </p:nvSpPr>
        <p:spPr bwMode="auto">
          <a:xfrm>
            <a:off x="838200" y="365125"/>
            <a:ext cx="7734300" cy="5811838"/>
          </a:xfrm>
        </p:spPr>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25_Full Image">
    <p:spTree>
      <p:nvGrpSpPr>
        <p:cNvPr id="1" name=""/>
        <p:cNvGrpSpPr/>
        <p:nvPr/>
      </p:nvGrpSpPr>
      <p:grpSpPr bwMode="auto">
        <a:xfrm>
          <a:off x="0" y="0"/>
          <a:ext cx="0" cy="0"/>
          <a:chOff x="0" y="0"/>
          <a:chExt cx="0" cy="0"/>
        </a:xfrm>
      </p:grpSpPr>
      <p:sp>
        <p:nvSpPr>
          <p:cNvPr id="4" name="Picture Placeholder 3"/>
          <p:cNvSpPr>
            <a:spLocks noGrp="1"/>
          </p:cNvSpPr>
          <p:nvPr>
            <p:ph type="pic" sz="quarter" idx="10"/>
          </p:nvPr>
        </p:nvSpPr>
        <p:spPr bwMode="auto">
          <a:xfrm>
            <a:off x="0" y="0"/>
            <a:ext cx="12192000" cy="6858000"/>
          </a:xfrm>
          <a:prstGeom prst="rect">
            <a:avLst/>
          </a:prstGeom>
        </p:spPr>
        <p:txBody>
          <a:bodyPr anchor="ctr"/>
          <a:lstStyle>
            <a:lvl1pPr marL="0" indent="0" algn="ctr">
              <a:buNone/>
              <a:defRPr sz="1600"/>
            </a:lvl1pPr>
          </a:lstStyle>
          <a:p>
            <a:pPr>
              <a:defRPr/>
            </a:pPr>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2_Disposition personnalisé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8200" y="1041906"/>
            <a:ext cx="10515600" cy="648782"/>
          </a:xfrm>
          <a:prstGeom prst="rect">
            <a:avLst/>
          </a:prstGeom>
        </p:spPr>
        <p:txBody>
          <a:bodyPr/>
          <a:lstStyle>
            <a:lvl1pPr algn="ctr">
              <a:defRPr sz="3200" b="1">
                <a:latin typeface="Trebuchet MS"/>
              </a:defRPr>
            </a:lvl1pPr>
          </a:lstStyle>
          <a:p>
            <a:pPr>
              <a:defRPr/>
            </a:pPr>
            <a:r>
              <a:rPr lang="fr-FR"/>
              <a:t>Modifiez le style du titre</a:t>
            </a:r>
            <a:endParaRPr/>
          </a:p>
        </p:txBody>
      </p:sp>
      <p:grpSp>
        <p:nvGrpSpPr>
          <p:cNvPr id="3" name="Group 2"/>
          <p:cNvGrpSpPr/>
          <p:nvPr userDrawn="1"/>
        </p:nvGrpSpPr>
        <p:grpSpPr bwMode="auto">
          <a:xfrm>
            <a:off x="5854525" y="409575"/>
            <a:ext cx="482950" cy="471982"/>
            <a:chOff x="314003" y="6334796"/>
            <a:chExt cx="424636" cy="414994"/>
          </a:xfrm>
        </p:grpSpPr>
        <p:sp>
          <p:nvSpPr>
            <p:cNvPr id="4" name="Freeform: Shape 3"/>
            <p:cNvSpPr/>
            <p:nvPr/>
          </p:nvSpPr>
          <p:spPr bwMode="auto">
            <a:xfrm>
              <a:off x="314003" y="6475784"/>
              <a:ext cx="230526" cy="274006"/>
            </a:xfrm>
            <a:custGeom>
              <a:avLst/>
              <a:gdLst>
                <a:gd name="connsiteX0" fmla="*/ 503420 w 1372854"/>
                <a:gd name="connsiteY0" fmla="*/ 156843 h 1631788"/>
                <a:gd name="connsiteX1" fmla="*/ 528566 w 1372854"/>
                <a:gd name="connsiteY1" fmla="*/ 447069 h 1631788"/>
                <a:gd name="connsiteX2" fmla="*/ 522089 w 1372854"/>
                <a:gd name="connsiteY2" fmla="*/ 724914 h 1631788"/>
                <a:gd name="connsiteX3" fmla="*/ 452747 w 1372854"/>
                <a:gd name="connsiteY3" fmla="*/ 497933 h 1631788"/>
                <a:gd name="connsiteX4" fmla="*/ 414647 w 1372854"/>
                <a:gd name="connsiteY4" fmla="*/ 278858 h 1631788"/>
                <a:gd name="connsiteX5" fmla="*/ 324255 w 1372854"/>
                <a:gd name="connsiteY5" fmla="*/ 162843 h 1631788"/>
                <a:gd name="connsiteX6" fmla="*/ 295299 w 1372854"/>
                <a:gd name="connsiteY6" fmla="*/ 337627 h 1631788"/>
                <a:gd name="connsiteX7" fmla="*/ 313587 w 1372854"/>
                <a:gd name="connsiteY7" fmla="*/ 487265 h 1631788"/>
                <a:gd name="connsiteX8" fmla="*/ 340257 w 1372854"/>
                <a:gd name="connsiteY8" fmla="*/ 643761 h 1631788"/>
                <a:gd name="connsiteX9" fmla="*/ 370737 w 1372854"/>
                <a:gd name="connsiteY9" fmla="*/ 779016 h 1631788"/>
                <a:gd name="connsiteX10" fmla="*/ 318540 w 1372854"/>
                <a:gd name="connsiteY10" fmla="*/ 853977 h 1631788"/>
                <a:gd name="connsiteX11" fmla="*/ 259675 w 1372854"/>
                <a:gd name="connsiteY11" fmla="*/ 762252 h 1631788"/>
                <a:gd name="connsiteX12" fmla="*/ 134422 w 1372854"/>
                <a:gd name="connsiteY12" fmla="*/ 578419 h 1631788"/>
                <a:gd name="connsiteX13" fmla="*/ 4024 w 1372854"/>
                <a:gd name="connsiteY13" fmla="*/ 501743 h 1631788"/>
                <a:gd name="connsiteX14" fmla="*/ 81367 w 1372854"/>
                <a:gd name="connsiteY14" fmla="*/ 732819 h 1631788"/>
                <a:gd name="connsiteX15" fmla="*/ 186714 w 1372854"/>
                <a:gd name="connsiteY15" fmla="*/ 936178 h 1631788"/>
                <a:gd name="connsiteX16" fmla="*/ 209669 w 1372854"/>
                <a:gd name="connsiteY16" fmla="*/ 1035714 h 1631788"/>
                <a:gd name="connsiteX17" fmla="*/ 232529 w 1372854"/>
                <a:gd name="connsiteY17" fmla="*/ 1135155 h 1631788"/>
                <a:gd name="connsiteX18" fmla="*/ 375404 w 1372854"/>
                <a:gd name="connsiteY18" fmla="*/ 1577211 h 1631788"/>
                <a:gd name="connsiteX19" fmla="*/ 460653 w 1372854"/>
                <a:gd name="connsiteY19" fmla="*/ 1631789 h 1631788"/>
                <a:gd name="connsiteX20" fmla="*/ 395311 w 1372854"/>
                <a:gd name="connsiteY20" fmla="*/ 1409952 h 1631788"/>
                <a:gd name="connsiteX21" fmla="*/ 382738 w 1372854"/>
                <a:gd name="connsiteY21" fmla="*/ 1356040 h 1631788"/>
                <a:gd name="connsiteX22" fmla="*/ 370356 w 1372854"/>
                <a:gd name="connsiteY22" fmla="*/ 1301938 h 1631788"/>
                <a:gd name="connsiteX23" fmla="*/ 313206 w 1372854"/>
                <a:gd name="connsiteY23" fmla="*/ 1191448 h 1631788"/>
                <a:gd name="connsiteX24" fmla="*/ 271201 w 1372854"/>
                <a:gd name="connsiteY24" fmla="*/ 1066099 h 1631788"/>
                <a:gd name="connsiteX25" fmla="*/ 342067 w 1372854"/>
                <a:gd name="connsiteY25" fmla="*/ 1107723 h 1631788"/>
                <a:gd name="connsiteX26" fmla="*/ 410170 w 1372854"/>
                <a:gd name="connsiteY26" fmla="*/ 1207545 h 1631788"/>
                <a:gd name="connsiteX27" fmla="*/ 441889 w 1372854"/>
                <a:gd name="connsiteY27" fmla="*/ 1257266 h 1631788"/>
                <a:gd name="connsiteX28" fmla="*/ 470464 w 1372854"/>
                <a:gd name="connsiteY28" fmla="*/ 1216689 h 1631788"/>
                <a:gd name="connsiteX29" fmla="*/ 453985 w 1372854"/>
                <a:gd name="connsiteY29" fmla="*/ 1143156 h 1631788"/>
                <a:gd name="connsiteX30" fmla="*/ 439507 w 1372854"/>
                <a:gd name="connsiteY30" fmla="*/ 1058289 h 1631788"/>
                <a:gd name="connsiteX31" fmla="*/ 429982 w 1372854"/>
                <a:gd name="connsiteY31" fmla="*/ 977040 h 1631788"/>
                <a:gd name="connsiteX32" fmla="*/ 445889 w 1372854"/>
                <a:gd name="connsiteY32" fmla="*/ 882267 h 1631788"/>
                <a:gd name="connsiteX33" fmla="*/ 495038 w 1372854"/>
                <a:gd name="connsiteY33" fmla="*/ 945322 h 1631788"/>
                <a:gd name="connsiteX34" fmla="*/ 515422 w 1372854"/>
                <a:gd name="connsiteY34" fmla="*/ 1064004 h 1631788"/>
                <a:gd name="connsiteX35" fmla="*/ 553522 w 1372854"/>
                <a:gd name="connsiteY35" fmla="*/ 1187162 h 1631788"/>
                <a:gd name="connsiteX36" fmla="*/ 557046 w 1372854"/>
                <a:gd name="connsiteY36" fmla="*/ 1036381 h 1631788"/>
                <a:gd name="connsiteX37" fmla="*/ 543330 w 1372854"/>
                <a:gd name="connsiteY37" fmla="*/ 878933 h 1631788"/>
                <a:gd name="connsiteX38" fmla="*/ 591526 w 1372854"/>
                <a:gd name="connsiteY38" fmla="*/ 797494 h 1631788"/>
                <a:gd name="connsiteX39" fmla="*/ 627055 w 1372854"/>
                <a:gd name="connsiteY39" fmla="*/ 916366 h 1631788"/>
                <a:gd name="connsiteX40" fmla="*/ 645343 w 1372854"/>
                <a:gd name="connsiteY40" fmla="*/ 1039334 h 1631788"/>
                <a:gd name="connsiteX41" fmla="*/ 642104 w 1372854"/>
                <a:gd name="connsiteY41" fmla="*/ 1159920 h 1631788"/>
                <a:gd name="connsiteX42" fmla="*/ 677061 w 1372854"/>
                <a:gd name="connsiteY42" fmla="*/ 1108485 h 1631788"/>
                <a:gd name="connsiteX43" fmla="*/ 690205 w 1372854"/>
                <a:gd name="connsiteY43" fmla="*/ 986184 h 1631788"/>
                <a:gd name="connsiteX44" fmla="*/ 689062 w 1372854"/>
                <a:gd name="connsiteY44" fmla="*/ 874170 h 1631788"/>
                <a:gd name="connsiteX45" fmla="*/ 757833 w 1372854"/>
                <a:gd name="connsiteY45" fmla="*/ 881124 h 1631788"/>
                <a:gd name="connsiteX46" fmla="*/ 765834 w 1372854"/>
                <a:gd name="connsiteY46" fmla="*/ 985899 h 1631788"/>
                <a:gd name="connsiteX47" fmla="*/ 768691 w 1372854"/>
                <a:gd name="connsiteY47" fmla="*/ 1122582 h 1631788"/>
                <a:gd name="connsiteX48" fmla="*/ 762881 w 1372854"/>
                <a:gd name="connsiteY48" fmla="*/ 1282126 h 1631788"/>
                <a:gd name="connsiteX49" fmla="*/ 793647 w 1372854"/>
                <a:gd name="connsiteY49" fmla="*/ 1363279 h 1631788"/>
                <a:gd name="connsiteX50" fmla="*/ 849082 w 1372854"/>
                <a:gd name="connsiteY50" fmla="*/ 1287079 h 1631788"/>
                <a:gd name="connsiteX51" fmla="*/ 977098 w 1372854"/>
                <a:gd name="connsiteY51" fmla="*/ 1204212 h 1631788"/>
                <a:gd name="connsiteX52" fmla="*/ 971860 w 1372854"/>
                <a:gd name="connsiteY52" fmla="*/ 1296795 h 1631788"/>
                <a:gd name="connsiteX53" fmla="*/ 893183 w 1372854"/>
                <a:gd name="connsiteY53" fmla="*/ 1412619 h 1631788"/>
                <a:gd name="connsiteX54" fmla="*/ 866608 w 1372854"/>
                <a:gd name="connsiteY54" fmla="*/ 1485580 h 1631788"/>
                <a:gd name="connsiteX55" fmla="*/ 831747 w 1372854"/>
                <a:gd name="connsiteY55" fmla="*/ 1537015 h 1631788"/>
                <a:gd name="connsiteX56" fmla="*/ 791551 w 1372854"/>
                <a:gd name="connsiteY56" fmla="*/ 1620454 h 1631788"/>
                <a:gd name="connsiteX57" fmla="*/ 899374 w 1372854"/>
                <a:gd name="connsiteY57" fmla="*/ 1593975 h 1631788"/>
                <a:gd name="connsiteX58" fmla="*/ 1036439 w 1372854"/>
                <a:gd name="connsiteY58" fmla="*/ 1368899 h 1631788"/>
                <a:gd name="connsiteX59" fmla="*/ 1100828 w 1372854"/>
                <a:gd name="connsiteY59" fmla="*/ 1274220 h 1631788"/>
                <a:gd name="connsiteX60" fmla="*/ 1149691 w 1372854"/>
                <a:gd name="connsiteY60" fmla="*/ 1139727 h 1631788"/>
                <a:gd name="connsiteX61" fmla="*/ 1294471 w 1372854"/>
                <a:gd name="connsiteY61" fmla="*/ 926558 h 1631788"/>
                <a:gd name="connsiteX62" fmla="*/ 1303996 w 1372854"/>
                <a:gd name="connsiteY62" fmla="*/ 755965 h 1631788"/>
                <a:gd name="connsiteX63" fmla="*/ 1068443 w 1372854"/>
                <a:gd name="connsiteY63" fmla="*/ 908365 h 1631788"/>
                <a:gd name="connsiteX64" fmla="*/ 966240 w 1372854"/>
                <a:gd name="connsiteY64" fmla="*/ 1048764 h 1631788"/>
                <a:gd name="connsiteX65" fmla="*/ 967859 w 1372854"/>
                <a:gd name="connsiteY65" fmla="*/ 1050478 h 1631788"/>
                <a:gd name="connsiteX66" fmla="*/ 963954 w 1372854"/>
                <a:gd name="connsiteY66" fmla="*/ 1050478 h 1631788"/>
                <a:gd name="connsiteX67" fmla="*/ 966240 w 1372854"/>
                <a:gd name="connsiteY67" fmla="*/ 1048764 h 1631788"/>
                <a:gd name="connsiteX68" fmla="*/ 909661 w 1372854"/>
                <a:gd name="connsiteY68" fmla="*/ 899126 h 1631788"/>
                <a:gd name="connsiteX69" fmla="*/ 920329 w 1372854"/>
                <a:gd name="connsiteY69" fmla="*/ 605375 h 1631788"/>
                <a:gd name="connsiteX70" fmla="*/ 915186 w 1372854"/>
                <a:gd name="connsiteY70" fmla="*/ 353534 h 1631788"/>
                <a:gd name="connsiteX71" fmla="*/ 900422 w 1372854"/>
                <a:gd name="connsiteY71" fmla="*/ 160367 h 1631788"/>
                <a:gd name="connsiteX72" fmla="*/ 773454 w 1372854"/>
                <a:gd name="connsiteY72" fmla="*/ 147413 h 1631788"/>
                <a:gd name="connsiteX73" fmla="*/ 775454 w 1372854"/>
                <a:gd name="connsiteY73" fmla="*/ 353820 h 1631788"/>
                <a:gd name="connsiteX74" fmla="*/ 749832 w 1372854"/>
                <a:gd name="connsiteY74" fmla="*/ 580038 h 1631788"/>
                <a:gd name="connsiteX75" fmla="*/ 685443 w 1372854"/>
                <a:gd name="connsiteY75" fmla="*/ 675288 h 1631788"/>
                <a:gd name="connsiteX76" fmla="*/ 691253 w 1372854"/>
                <a:gd name="connsiteY76" fmla="*/ 452784 h 1631788"/>
                <a:gd name="connsiteX77" fmla="*/ 657249 w 1372854"/>
                <a:gd name="connsiteY77" fmla="*/ 225708 h 1631788"/>
                <a:gd name="connsiteX78" fmla="*/ 591717 w 1372854"/>
                <a:gd name="connsiteY78" fmla="*/ 6633 h 1631788"/>
                <a:gd name="connsiteX79" fmla="*/ 503420 w 1372854"/>
                <a:gd name="connsiteY79" fmla="*/ 156843 h 16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372854" h="1631788" extrusionOk="0">
                  <a:moveTo>
                    <a:pt x="503420" y="156843"/>
                  </a:moveTo>
                  <a:cubicBezTo>
                    <a:pt x="534281" y="256474"/>
                    <a:pt x="517517" y="343628"/>
                    <a:pt x="528566" y="447069"/>
                  </a:cubicBezTo>
                  <a:cubicBezTo>
                    <a:pt x="531900" y="518412"/>
                    <a:pt x="569809" y="717389"/>
                    <a:pt x="522089" y="724914"/>
                  </a:cubicBezTo>
                  <a:cubicBezTo>
                    <a:pt x="478560" y="716532"/>
                    <a:pt x="479893" y="565751"/>
                    <a:pt x="452747" y="497933"/>
                  </a:cubicBezTo>
                  <a:cubicBezTo>
                    <a:pt x="425506" y="422209"/>
                    <a:pt x="430173" y="355058"/>
                    <a:pt x="414647" y="278858"/>
                  </a:cubicBezTo>
                  <a:cubicBezTo>
                    <a:pt x="403122" y="227042"/>
                    <a:pt x="395597" y="139602"/>
                    <a:pt x="324255" y="162843"/>
                  </a:cubicBezTo>
                  <a:cubicBezTo>
                    <a:pt x="253008" y="190371"/>
                    <a:pt x="291870" y="282001"/>
                    <a:pt x="295299" y="337627"/>
                  </a:cubicBezTo>
                  <a:cubicBezTo>
                    <a:pt x="300061" y="385252"/>
                    <a:pt x="306253" y="435925"/>
                    <a:pt x="313587" y="487265"/>
                  </a:cubicBezTo>
                  <a:cubicBezTo>
                    <a:pt x="321397" y="540891"/>
                    <a:pt x="330446" y="594516"/>
                    <a:pt x="340257" y="643761"/>
                  </a:cubicBezTo>
                  <a:cubicBezTo>
                    <a:pt x="350353" y="694624"/>
                    <a:pt x="371213" y="729486"/>
                    <a:pt x="370737" y="779016"/>
                  </a:cubicBezTo>
                  <a:cubicBezTo>
                    <a:pt x="370737" y="814830"/>
                    <a:pt x="362069" y="866360"/>
                    <a:pt x="318540" y="853977"/>
                  </a:cubicBezTo>
                  <a:cubicBezTo>
                    <a:pt x="286726" y="845881"/>
                    <a:pt x="275392" y="790065"/>
                    <a:pt x="259675" y="762252"/>
                  </a:cubicBezTo>
                  <a:cubicBezTo>
                    <a:pt x="224528" y="698339"/>
                    <a:pt x="169474" y="646142"/>
                    <a:pt x="134422" y="578419"/>
                  </a:cubicBezTo>
                  <a:cubicBezTo>
                    <a:pt x="114800" y="538509"/>
                    <a:pt x="44791" y="375156"/>
                    <a:pt x="4024" y="501743"/>
                  </a:cubicBezTo>
                  <a:cubicBezTo>
                    <a:pt x="-16454" y="569085"/>
                    <a:pt x="46125" y="673193"/>
                    <a:pt x="81367" y="732819"/>
                  </a:cubicBezTo>
                  <a:cubicBezTo>
                    <a:pt x="127373" y="812829"/>
                    <a:pt x="131755" y="864264"/>
                    <a:pt x="186714" y="936178"/>
                  </a:cubicBezTo>
                  <a:cubicBezTo>
                    <a:pt x="207764" y="963705"/>
                    <a:pt x="204907" y="1004853"/>
                    <a:pt x="209669" y="1035714"/>
                  </a:cubicBezTo>
                  <a:cubicBezTo>
                    <a:pt x="215003" y="1071243"/>
                    <a:pt x="226528" y="1096770"/>
                    <a:pt x="232529" y="1135155"/>
                  </a:cubicBezTo>
                  <a:cubicBezTo>
                    <a:pt x="250912" y="1294128"/>
                    <a:pt x="285298" y="1453290"/>
                    <a:pt x="375404" y="1577211"/>
                  </a:cubicBezTo>
                  <a:cubicBezTo>
                    <a:pt x="409123" y="1624074"/>
                    <a:pt x="426363" y="1629503"/>
                    <a:pt x="460653" y="1631789"/>
                  </a:cubicBezTo>
                  <a:cubicBezTo>
                    <a:pt x="420743" y="1567590"/>
                    <a:pt x="404360" y="1488914"/>
                    <a:pt x="395311" y="1409952"/>
                  </a:cubicBezTo>
                  <a:cubicBezTo>
                    <a:pt x="391978" y="1389187"/>
                    <a:pt x="385786" y="1375185"/>
                    <a:pt x="382738" y="1356040"/>
                  </a:cubicBezTo>
                  <a:cubicBezTo>
                    <a:pt x="380262" y="1339276"/>
                    <a:pt x="381691" y="1316797"/>
                    <a:pt x="370356" y="1301938"/>
                  </a:cubicBezTo>
                  <a:cubicBezTo>
                    <a:pt x="340543" y="1262981"/>
                    <a:pt x="338161" y="1235263"/>
                    <a:pt x="313206" y="1191448"/>
                  </a:cubicBezTo>
                  <a:cubicBezTo>
                    <a:pt x="294156" y="1159063"/>
                    <a:pt x="260152" y="1102770"/>
                    <a:pt x="271201" y="1066099"/>
                  </a:cubicBezTo>
                  <a:cubicBezTo>
                    <a:pt x="293394" y="997424"/>
                    <a:pt x="331399" y="1086102"/>
                    <a:pt x="342067" y="1107723"/>
                  </a:cubicBezTo>
                  <a:cubicBezTo>
                    <a:pt x="361117" y="1144490"/>
                    <a:pt x="391120" y="1172874"/>
                    <a:pt x="410170" y="1207545"/>
                  </a:cubicBezTo>
                  <a:cubicBezTo>
                    <a:pt x="418552" y="1222690"/>
                    <a:pt x="424839" y="1252884"/>
                    <a:pt x="441889" y="1257266"/>
                  </a:cubicBezTo>
                  <a:cubicBezTo>
                    <a:pt x="465606" y="1264029"/>
                    <a:pt x="470464" y="1236025"/>
                    <a:pt x="470464" y="1216689"/>
                  </a:cubicBezTo>
                  <a:cubicBezTo>
                    <a:pt x="470464" y="1189924"/>
                    <a:pt x="459510" y="1170779"/>
                    <a:pt x="453985" y="1143156"/>
                  </a:cubicBezTo>
                  <a:cubicBezTo>
                    <a:pt x="448461" y="1115534"/>
                    <a:pt x="443698" y="1087340"/>
                    <a:pt x="439507" y="1058289"/>
                  </a:cubicBezTo>
                  <a:cubicBezTo>
                    <a:pt x="435316" y="1029237"/>
                    <a:pt x="432078" y="1002567"/>
                    <a:pt x="429982" y="977040"/>
                  </a:cubicBezTo>
                  <a:cubicBezTo>
                    <a:pt x="428077" y="946751"/>
                    <a:pt x="406932" y="897030"/>
                    <a:pt x="445889" y="882267"/>
                  </a:cubicBezTo>
                  <a:cubicBezTo>
                    <a:pt x="484846" y="869789"/>
                    <a:pt x="488752" y="917223"/>
                    <a:pt x="495038" y="945322"/>
                  </a:cubicBezTo>
                  <a:cubicBezTo>
                    <a:pt x="503134" y="986184"/>
                    <a:pt x="500658" y="1022856"/>
                    <a:pt x="515422" y="1064004"/>
                  </a:cubicBezTo>
                  <a:cubicBezTo>
                    <a:pt x="530090" y="1100770"/>
                    <a:pt x="529423" y="1182780"/>
                    <a:pt x="553522" y="1187162"/>
                  </a:cubicBezTo>
                  <a:cubicBezTo>
                    <a:pt x="579430" y="1183161"/>
                    <a:pt x="558856" y="1075243"/>
                    <a:pt x="557046" y="1036381"/>
                  </a:cubicBezTo>
                  <a:cubicBezTo>
                    <a:pt x="551140" y="980184"/>
                    <a:pt x="560094" y="932940"/>
                    <a:pt x="543330" y="878933"/>
                  </a:cubicBezTo>
                  <a:cubicBezTo>
                    <a:pt x="532852" y="844262"/>
                    <a:pt x="533805" y="777396"/>
                    <a:pt x="591526" y="797494"/>
                  </a:cubicBezTo>
                  <a:cubicBezTo>
                    <a:pt x="621435" y="807591"/>
                    <a:pt x="623149" y="875028"/>
                    <a:pt x="627055" y="916366"/>
                  </a:cubicBezTo>
                  <a:cubicBezTo>
                    <a:pt x="633055" y="957324"/>
                    <a:pt x="639247" y="998376"/>
                    <a:pt x="645343" y="1039334"/>
                  </a:cubicBezTo>
                  <a:cubicBezTo>
                    <a:pt x="651534" y="1073814"/>
                    <a:pt x="629436" y="1127631"/>
                    <a:pt x="642104" y="1159920"/>
                  </a:cubicBezTo>
                  <a:cubicBezTo>
                    <a:pt x="665250" y="1218404"/>
                    <a:pt x="676775" y="1130107"/>
                    <a:pt x="677061" y="1108485"/>
                  </a:cubicBezTo>
                  <a:cubicBezTo>
                    <a:pt x="676055" y="1067318"/>
                    <a:pt x="680475" y="1026198"/>
                    <a:pt x="690205" y="986184"/>
                  </a:cubicBezTo>
                  <a:cubicBezTo>
                    <a:pt x="694777" y="947417"/>
                    <a:pt x="680014" y="908460"/>
                    <a:pt x="689062" y="874170"/>
                  </a:cubicBezTo>
                  <a:cubicBezTo>
                    <a:pt x="700207" y="824640"/>
                    <a:pt x="747451" y="842262"/>
                    <a:pt x="757833" y="881124"/>
                  </a:cubicBezTo>
                  <a:cubicBezTo>
                    <a:pt x="765072" y="910937"/>
                    <a:pt x="763834" y="949323"/>
                    <a:pt x="765834" y="985899"/>
                  </a:cubicBezTo>
                  <a:cubicBezTo>
                    <a:pt x="768501" y="1034476"/>
                    <a:pt x="772692" y="1082101"/>
                    <a:pt x="768691" y="1122582"/>
                  </a:cubicBezTo>
                  <a:cubicBezTo>
                    <a:pt x="764215" y="1170207"/>
                    <a:pt x="757166" y="1229834"/>
                    <a:pt x="762881" y="1282126"/>
                  </a:cubicBezTo>
                  <a:cubicBezTo>
                    <a:pt x="766310" y="1313082"/>
                    <a:pt x="769644" y="1340038"/>
                    <a:pt x="793647" y="1363279"/>
                  </a:cubicBezTo>
                  <a:cubicBezTo>
                    <a:pt x="824984" y="1342038"/>
                    <a:pt x="831747" y="1306129"/>
                    <a:pt x="849082" y="1287079"/>
                  </a:cubicBezTo>
                  <a:cubicBezTo>
                    <a:pt x="877657" y="1255075"/>
                    <a:pt x="929664" y="1201354"/>
                    <a:pt x="977098" y="1204212"/>
                  </a:cubicBezTo>
                  <a:cubicBezTo>
                    <a:pt x="1050250" y="1209165"/>
                    <a:pt x="997863" y="1273268"/>
                    <a:pt x="971860" y="1296795"/>
                  </a:cubicBezTo>
                  <a:cubicBezTo>
                    <a:pt x="932807" y="1333085"/>
                    <a:pt x="914710" y="1365279"/>
                    <a:pt x="893183" y="1412619"/>
                  </a:cubicBezTo>
                  <a:cubicBezTo>
                    <a:pt x="880324" y="1436526"/>
                    <a:pt x="878229" y="1460720"/>
                    <a:pt x="866608" y="1485580"/>
                  </a:cubicBezTo>
                  <a:cubicBezTo>
                    <a:pt x="858703" y="1502916"/>
                    <a:pt x="841653" y="1521204"/>
                    <a:pt x="831747" y="1537015"/>
                  </a:cubicBezTo>
                  <a:cubicBezTo>
                    <a:pt x="818031" y="1559685"/>
                    <a:pt x="806982" y="1593213"/>
                    <a:pt x="791551" y="1620454"/>
                  </a:cubicBezTo>
                  <a:cubicBezTo>
                    <a:pt x="838224" y="1614072"/>
                    <a:pt x="878134" y="1605595"/>
                    <a:pt x="899374" y="1593975"/>
                  </a:cubicBezTo>
                  <a:cubicBezTo>
                    <a:pt x="967288" y="1554922"/>
                    <a:pt x="996148" y="1436050"/>
                    <a:pt x="1036439" y="1368899"/>
                  </a:cubicBezTo>
                  <a:cubicBezTo>
                    <a:pt x="1054632" y="1339657"/>
                    <a:pt x="1086064" y="1306129"/>
                    <a:pt x="1100828" y="1274220"/>
                  </a:cubicBezTo>
                  <a:cubicBezTo>
                    <a:pt x="1122069" y="1228596"/>
                    <a:pt x="1125879" y="1183733"/>
                    <a:pt x="1149691" y="1139727"/>
                  </a:cubicBezTo>
                  <a:cubicBezTo>
                    <a:pt x="1190173" y="1052669"/>
                    <a:pt x="1222462" y="993423"/>
                    <a:pt x="1294471" y="926558"/>
                  </a:cubicBezTo>
                  <a:cubicBezTo>
                    <a:pt x="1342096" y="883314"/>
                    <a:pt x="1438966" y="765204"/>
                    <a:pt x="1303996" y="755965"/>
                  </a:cubicBezTo>
                  <a:cubicBezTo>
                    <a:pt x="1216652" y="751107"/>
                    <a:pt x="1120545" y="849501"/>
                    <a:pt x="1068443" y="908365"/>
                  </a:cubicBezTo>
                  <a:cubicBezTo>
                    <a:pt x="1036725" y="943417"/>
                    <a:pt x="1024057" y="1009425"/>
                    <a:pt x="966240" y="1048764"/>
                  </a:cubicBezTo>
                  <a:lnTo>
                    <a:pt x="967859" y="1050478"/>
                  </a:lnTo>
                  <a:lnTo>
                    <a:pt x="963954" y="1050478"/>
                  </a:lnTo>
                  <a:lnTo>
                    <a:pt x="966240" y="1048764"/>
                  </a:lnTo>
                  <a:cubicBezTo>
                    <a:pt x="922044" y="1005615"/>
                    <a:pt x="916043" y="956085"/>
                    <a:pt x="909661" y="899126"/>
                  </a:cubicBezTo>
                  <a:cubicBezTo>
                    <a:pt x="898993" y="802828"/>
                    <a:pt x="911947" y="692148"/>
                    <a:pt x="920329" y="605375"/>
                  </a:cubicBezTo>
                  <a:cubicBezTo>
                    <a:pt x="927759" y="530699"/>
                    <a:pt x="920329" y="443450"/>
                    <a:pt x="915186" y="353534"/>
                  </a:cubicBezTo>
                  <a:cubicBezTo>
                    <a:pt x="911281" y="285811"/>
                    <a:pt x="913662" y="215326"/>
                    <a:pt x="900422" y="160367"/>
                  </a:cubicBezTo>
                  <a:cubicBezTo>
                    <a:pt x="881372" y="88834"/>
                    <a:pt x="794218" y="56354"/>
                    <a:pt x="773454" y="147413"/>
                  </a:cubicBezTo>
                  <a:cubicBezTo>
                    <a:pt x="757166" y="210754"/>
                    <a:pt x="784312" y="282573"/>
                    <a:pt x="775454" y="353820"/>
                  </a:cubicBezTo>
                  <a:cubicBezTo>
                    <a:pt x="758881" y="433734"/>
                    <a:pt x="746498" y="500409"/>
                    <a:pt x="749832" y="580038"/>
                  </a:cubicBezTo>
                  <a:cubicBezTo>
                    <a:pt x="749832" y="619662"/>
                    <a:pt x="728020" y="782254"/>
                    <a:pt x="685443" y="675288"/>
                  </a:cubicBezTo>
                  <a:cubicBezTo>
                    <a:pt x="662107" y="614709"/>
                    <a:pt x="702683" y="516030"/>
                    <a:pt x="691253" y="452784"/>
                  </a:cubicBezTo>
                  <a:cubicBezTo>
                    <a:pt x="680141" y="377029"/>
                    <a:pt x="668806" y="301337"/>
                    <a:pt x="657249" y="225708"/>
                  </a:cubicBezTo>
                  <a:cubicBezTo>
                    <a:pt x="650010" y="149985"/>
                    <a:pt x="646771" y="25683"/>
                    <a:pt x="591717" y="6633"/>
                  </a:cubicBezTo>
                  <a:cubicBezTo>
                    <a:pt x="485799" y="-29847"/>
                    <a:pt x="484180" y="93120"/>
                    <a:pt x="503420" y="156843"/>
                  </a:cubicBezTo>
                </a:path>
              </a:pathLst>
            </a:custGeom>
            <a:solidFill>
              <a:srgbClr val="164076"/>
            </a:solidFill>
            <a:ln w="9525" cap="flat">
              <a:noFill/>
              <a:prstDash val="solid"/>
              <a:miter/>
            </a:ln>
          </p:spPr>
          <p:txBody>
            <a:bodyPr rtlCol="0" anchor="ctr"/>
            <a:lstStyle/>
            <a:p>
              <a:pPr>
                <a:defRPr/>
              </a:pPr>
              <a:endParaRPr lang="en-US"/>
            </a:p>
          </p:txBody>
        </p:sp>
        <p:sp>
          <p:nvSpPr>
            <p:cNvPr id="5" name="Freeform: Shape 4"/>
            <p:cNvSpPr/>
            <p:nvPr/>
          </p:nvSpPr>
          <p:spPr bwMode="auto">
            <a:xfrm>
              <a:off x="503499" y="6334796"/>
              <a:ext cx="235140" cy="268603"/>
            </a:xfrm>
            <a:custGeom>
              <a:avLst/>
              <a:gdLst>
                <a:gd name="connsiteX0" fmla="*/ 1019235 w 1400329"/>
                <a:gd name="connsiteY0" fmla="*/ 1430773 h 1599611"/>
                <a:gd name="connsiteX1" fmla="*/ 912840 w 1400329"/>
                <a:gd name="connsiteY1" fmla="*/ 1159692 h 1599611"/>
                <a:gd name="connsiteX2" fmla="*/ 840355 w 1400329"/>
                <a:gd name="connsiteY2" fmla="*/ 891277 h 1599611"/>
                <a:gd name="connsiteX3" fmla="*/ 971324 w 1400329"/>
                <a:gd name="connsiteY3" fmla="*/ 1089302 h 1599611"/>
                <a:gd name="connsiteX4" fmla="*/ 1069336 w 1400329"/>
                <a:gd name="connsiteY4" fmla="*/ 1288374 h 1599611"/>
                <a:gd name="connsiteX5" fmla="*/ 1188780 w 1400329"/>
                <a:gd name="connsiteY5" fmla="*/ 1374099 h 1599611"/>
                <a:gd name="connsiteX6" fmla="*/ 1167539 w 1400329"/>
                <a:gd name="connsiteY6" fmla="*/ 1198458 h 1599611"/>
                <a:gd name="connsiteX7" fmla="*/ 1107627 w 1400329"/>
                <a:gd name="connsiteY7" fmla="*/ 1060155 h 1599611"/>
                <a:gd name="connsiteX8" fmla="*/ 1037904 w 1400329"/>
                <a:gd name="connsiteY8" fmla="*/ 917280 h 1599611"/>
                <a:gd name="connsiteX9" fmla="*/ 970276 w 1400329"/>
                <a:gd name="connsiteY9" fmla="*/ 796313 h 1599611"/>
                <a:gd name="connsiteX10" fmla="*/ 998851 w 1400329"/>
                <a:gd name="connsiteY10" fmla="*/ 709540 h 1599611"/>
                <a:gd name="connsiteX11" fmla="*/ 1081338 w 1400329"/>
                <a:gd name="connsiteY11" fmla="*/ 781073 h 1599611"/>
                <a:gd name="connsiteX12" fmla="*/ 1253550 w 1400329"/>
                <a:gd name="connsiteY12" fmla="*/ 921757 h 1599611"/>
                <a:gd name="connsiteX13" fmla="*/ 1400330 w 1400329"/>
                <a:gd name="connsiteY13" fmla="*/ 958333 h 1599611"/>
                <a:gd name="connsiteX14" fmla="*/ 1260693 w 1400329"/>
                <a:gd name="connsiteY14" fmla="*/ 758308 h 1599611"/>
                <a:gd name="connsiteX15" fmla="*/ 1102102 w 1400329"/>
                <a:gd name="connsiteY15" fmla="*/ 593049 h 1599611"/>
                <a:gd name="connsiteX16" fmla="*/ 1051810 w 1400329"/>
                <a:gd name="connsiteY16" fmla="*/ 504086 h 1599611"/>
                <a:gd name="connsiteX17" fmla="*/ 1001709 w 1400329"/>
                <a:gd name="connsiteY17" fmla="*/ 415218 h 1599611"/>
                <a:gd name="connsiteX18" fmla="*/ 739485 w 1400329"/>
                <a:gd name="connsiteY18" fmla="*/ 32313 h 1599611"/>
                <a:gd name="connsiteX19" fmla="*/ 642235 w 1400329"/>
                <a:gd name="connsiteY19" fmla="*/ 3738 h 1599611"/>
                <a:gd name="connsiteX20" fmla="*/ 767870 w 1400329"/>
                <a:gd name="connsiteY20" fmla="*/ 198048 h 1599611"/>
                <a:gd name="connsiteX21" fmla="*/ 795016 w 1400329"/>
                <a:gd name="connsiteY21" fmla="*/ 246244 h 1599611"/>
                <a:gd name="connsiteX22" fmla="*/ 822258 w 1400329"/>
                <a:gd name="connsiteY22" fmla="*/ 294631 h 1599611"/>
                <a:gd name="connsiteX23" fmla="*/ 907983 w 1400329"/>
                <a:gd name="connsiteY23" fmla="*/ 384357 h 1599611"/>
                <a:gd name="connsiteX24" fmla="*/ 984183 w 1400329"/>
                <a:gd name="connsiteY24" fmla="*/ 492656 h 1599611"/>
                <a:gd name="connsiteX25" fmla="*/ 904458 w 1400329"/>
                <a:gd name="connsiteY25" fmla="*/ 472939 h 1599611"/>
                <a:gd name="connsiteX26" fmla="*/ 811018 w 1400329"/>
                <a:gd name="connsiteY26" fmla="*/ 396739 h 1599611"/>
                <a:gd name="connsiteX27" fmla="*/ 766441 w 1400329"/>
                <a:gd name="connsiteY27" fmla="*/ 357877 h 1599611"/>
                <a:gd name="connsiteX28" fmla="*/ 750630 w 1400329"/>
                <a:gd name="connsiteY28" fmla="*/ 405502 h 1599611"/>
                <a:gd name="connsiteX29" fmla="*/ 787301 w 1400329"/>
                <a:gd name="connsiteY29" fmla="*/ 471225 h 1599611"/>
                <a:gd name="connsiteX30" fmla="*/ 825401 w 1400329"/>
                <a:gd name="connsiteY30" fmla="*/ 548758 h 1599611"/>
                <a:gd name="connsiteX31" fmla="*/ 857976 w 1400329"/>
                <a:gd name="connsiteY31" fmla="*/ 623720 h 1599611"/>
                <a:gd name="connsiteX32" fmla="*/ 869597 w 1400329"/>
                <a:gd name="connsiteY32" fmla="*/ 718970 h 1599611"/>
                <a:gd name="connsiteX33" fmla="*/ 804732 w 1400329"/>
                <a:gd name="connsiteY33" fmla="*/ 672583 h 1599611"/>
                <a:gd name="connsiteX34" fmla="*/ 751487 w 1400329"/>
                <a:gd name="connsiteY34" fmla="*/ 564474 h 1599611"/>
                <a:gd name="connsiteX35" fmla="*/ 680430 w 1400329"/>
                <a:gd name="connsiteY35" fmla="*/ 456937 h 1599611"/>
                <a:gd name="connsiteX36" fmla="*/ 719769 w 1400329"/>
                <a:gd name="connsiteY36" fmla="*/ 602574 h 1599611"/>
                <a:gd name="connsiteX37" fmla="*/ 777490 w 1400329"/>
                <a:gd name="connsiteY37" fmla="*/ 749736 h 1599611"/>
                <a:gd name="connsiteX38" fmla="*/ 754344 w 1400329"/>
                <a:gd name="connsiteY38" fmla="*/ 841461 h 1599611"/>
                <a:gd name="connsiteX39" fmla="*/ 686622 w 1400329"/>
                <a:gd name="connsiteY39" fmla="*/ 737639 h 1599611"/>
                <a:gd name="connsiteX40" fmla="*/ 634139 w 1400329"/>
                <a:gd name="connsiteY40" fmla="*/ 624672 h 1599611"/>
                <a:gd name="connsiteX41" fmla="*/ 603183 w 1400329"/>
                <a:gd name="connsiteY41" fmla="*/ 508086 h 1599611"/>
                <a:gd name="connsiteX42" fmla="*/ 584133 w 1400329"/>
                <a:gd name="connsiteY42" fmla="*/ 567332 h 1599611"/>
                <a:gd name="connsiteX43" fmla="*/ 605278 w 1400329"/>
                <a:gd name="connsiteY43" fmla="*/ 689061 h 1599611"/>
                <a:gd name="connsiteX44" fmla="*/ 638139 w 1400329"/>
                <a:gd name="connsiteY44" fmla="*/ 796122 h 1599611"/>
                <a:gd name="connsiteX45" fmla="*/ 570131 w 1400329"/>
                <a:gd name="connsiteY45" fmla="*/ 808886 h 1599611"/>
                <a:gd name="connsiteX46" fmla="*/ 532793 w 1400329"/>
                <a:gd name="connsiteY46" fmla="*/ 710588 h 1599611"/>
                <a:gd name="connsiteX47" fmla="*/ 491359 w 1400329"/>
                <a:gd name="connsiteY47" fmla="*/ 580381 h 1599611"/>
                <a:gd name="connsiteX48" fmla="*/ 451735 w 1400329"/>
                <a:gd name="connsiteY48" fmla="*/ 425790 h 1599611"/>
                <a:gd name="connsiteX49" fmla="*/ 399348 w 1400329"/>
                <a:gd name="connsiteY49" fmla="*/ 356544 h 1599611"/>
                <a:gd name="connsiteX50" fmla="*/ 367725 w 1400329"/>
                <a:gd name="connsiteY50" fmla="*/ 445221 h 1599611"/>
                <a:gd name="connsiteX51" fmla="*/ 268379 w 1400329"/>
                <a:gd name="connsiteY51" fmla="*/ 561045 h 1599611"/>
                <a:gd name="connsiteX52" fmla="*/ 247138 w 1400329"/>
                <a:gd name="connsiteY52" fmla="*/ 470748 h 1599611"/>
                <a:gd name="connsiteX53" fmla="*/ 289905 w 1400329"/>
                <a:gd name="connsiteY53" fmla="*/ 337398 h 1599611"/>
                <a:gd name="connsiteX54" fmla="*/ 294668 w 1400329"/>
                <a:gd name="connsiteY54" fmla="*/ 259770 h 1599611"/>
                <a:gd name="connsiteX55" fmla="*/ 313718 w 1400329"/>
                <a:gd name="connsiteY55" fmla="*/ 200524 h 1599611"/>
                <a:gd name="connsiteX56" fmla="*/ 328672 w 1400329"/>
                <a:gd name="connsiteY56" fmla="*/ 108989 h 1599611"/>
                <a:gd name="connsiteX57" fmla="*/ 232660 w 1400329"/>
                <a:gd name="connsiteY57" fmla="*/ 164996 h 1599611"/>
                <a:gd name="connsiteX58" fmla="*/ 165033 w 1400329"/>
                <a:gd name="connsiteY58" fmla="*/ 419599 h 1599611"/>
                <a:gd name="connsiteX59" fmla="*/ 130171 w 1400329"/>
                <a:gd name="connsiteY59" fmla="*/ 528660 h 1599611"/>
                <a:gd name="connsiteX60" fmla="*/ 121218 w 1400329"/>
                <a:gd name="connsiteY60" fmla="*/ 671535 h 1599611"/>
                <a:gd name="connsiteX61" fmla="*/ 42732 w 1400329"/>
                <a:gd name="connsiteY61" fmla="*/ 916995 h 1599611"/>
                <a:gd name="connsiteX62" fmla="*/ 82070 w 1400329"/>
                <a:gd name="connsiteY62" fmla="*/ 1083396 h 1599611"/>
                <a:gd name="connsiteX63" fmla="*/ 264759 w 1400329"/>
                <a:gd name="connsiteY63" fmla="*/ 870227 h 1599611"/>
                <a:gd name="connsiteX64" fmla="*/ 323052 w 1400329"/>
                <a:gd name="connsiteY64" fmla="*/ 706683 h 1599611"/>
                <a:gd name="connsiteX65" fmla="*/ 320385 w 1400329"/>
                <a:gd name="connsiteY65" fmla="*/ 704968 h 1599611"/>
                <a:gd name="connsiteX66" fmla="*/ 324195 w 1400329"/>
                <a:gd name="connsiteY66" fmla="*/ 703825 h 1599611"/>
                <a:gd name="connsiteX67" fmla="*/ 322481 w 1400329"/>
                <a:gd name="connsiteY67" fmla="*/ 706111 h 1599611"/>
                <a:gd name="connsiteX68" fmla="*/ 418969 w 1400329"/>
                <a:gd name="connsiteY68" fmla="*/ 833651 h 1599611"/>
                <a:gd name="connsiteX69" fmla="*/ 492026 w 1400329"/>
                <a:gd name="connsiteY69" fmla="*/ 1118258 h 1599611"/>
                <a:gd name="connsiteX70" fmla="*/ 568226 w 1400329"/>
                <a:gd name="connsiteY70" fmla="*/ 1358478 h 1599611"/>
                <a:gd name="connsiteX71" fmla="*/ 636996 w 1400329"/>
                <a:gd name="connsiteY71" fmla="*/ 1539453 h 1599611"/>
                <a:gd name="connsiteX72" fmla="*/ 762441 w 1400329"/>
                <a:gd name="connsiteY72" fmla="*/ 1516022 h 1599611"/>
                <a:gd name="connsiteX73" fmla="*/ 702052 w 1400329"/>
                <a:gd name="connsiteY73" fmla="*/ 1318473 h 1599611"/>
                <a:gd name="connsiteX74" fmla="*/ 662714 w 1400329"/>
                <a:gd name="connsiteY74" fmla="*/ 1094350 h 1599611"/>
                <a:gd name="connsiteX75" fmla="*/ 697671 w 1400329"/>
                <a:gd name="connsiteY75" fmla="*/ 985289 h 1599611"/>
                <a:gd name="connsiteX76" fmla="*/ 754821 w 1400329"/>
                <a:gd name="connsiteY76" fmla="*/ 1200173 h 1599611"/>
                <a:gd name="connsiteX77" fmla="*/ 851214 w 1400329"/>
                <a:gd name="connsiteY77" fmla="*/ 1408008 h 1599611"/>
                <a:gd name="connsiteX78" fmla="*/ 976182 w 1400329"/>
                <a:gd name="connsiteY78" fmla="*/ 1599461 h 1599611"/>
                <a:gd name="connsiteX79" fmla="*/ 1018758 w 1400329"/>
                <a:gd name="connsiteY79" fmla="*/ 1430487 h 159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00329" h="1599611" extrusionOk="0">
                  <a:moveTo>
                    <a:pt x="1019235" y="1430773"/>
                  </a:moveTo>
                  <a:cubicBezTo>
                    <a:pt x="961418" y="1344000"/>
                    <a:pt x="952560" y="1255608"/>
                    <a:pt x="912840" y="1159692"/>
                  </a:cubicBezTo>
                  <a:cubicBezTo>
                    <a:pt x="889409" y="1091874"/>
                    <a:pt x="796731" y="912042"/>
                    <a:pt x="840355" y="891277"/>
                  </a:cubicBezTo>
                  <a:cubicBezTo>
                    <a:pt x="884551" y="886896"/>
                    <a:pt x="926080" y="1032057"/>
                    <a:pt x="971324" y="1089302"/>
                  </a:cubicBezTo>
                  <a:cubicBezTo>
                    <a:pt x="1018949" y="1154262"/>
                    <a:pt x="1033332" y="1220271"/>
                    <a:pt x="1069336" y="1288374"/>
                  </a:cubicBezTo>
                  <a:cubicBezTo>
                    <a:pt x="1094959" y="1334761"/>
                    <a:pt x="1126486" y="1416581"/>
                    <a:pt x="1188780" y="1374099"/>
                  </a:cubicBezTo>
                  <a:cubicBezTo>
                    <a:pt x="1249835" y="1327808"/>
                    <a:pt x="1186684" y="1250846"/>
                    <a:pt x="1167539" y="1198458"/>
                  </a:cubicBezTo>
                  <a:cubicBezTo>
                    <a:pt x="1149727" y="1154643"/>
                    <a:pt x="1129439" y="1107399"/>
                    <a:pt x="1107627" y="1060155"/>
                  </a:cubicBezTo>
                  <a:cubicBezTo>
                    <a:pt x="1085052" y="1011006"/>
                    <a:pt x="1061145" y="962143"/>
                    <a:pt x="1037904" y="917280"/>
                  </a:cubicBezTo>
                  <a:cubicBezTo>
                    <a:pt x="1014663" y="872418"/>
                    <a:pt x="983802" y="843747"/>
                    <a:pt x="970276" y="796313"/>
                  </a:cubicBezTo>
                  <a:cubicBezTo>
                    <a:pt x="960751" y="761928"/>
                    <a:pt x="953893" y="710016"/>
                    <a:pt x="998851" y="709540"/>
                  </a:cubicBezTo>
                  <a:cubicBezTo>
                    <a:pt x="1031808" y="708397"/>
                    <a:pt x="1058382" y="758594"/>
                    <a:pt x="1081338" y="781073"/>
                  </a:cubicBezTo>
                  <a:cubicBezTo>
                    <a:pt x="1133154" y="832317"/>
                    <a:pt x="1200781" y="866798"/>
                    <a:pt x="1253550" y="921757"/>
                  </a:cubicBezTo>
                  <a:cubicBezTo>
                    <a:pt x="1283649" y="954428"/>
                    <a:pt x="1397091" y="1091493"/>
                    <a:pt x="1400330" y="958333"/>
                  </a:cubicBezTo>
                  <a:cubicBezTo>
                    <a:pt x="1400330" y="888039"/>
                    <a:pt x="1311462" y="805933"/>
                    <a:pt x="1260693" y="758308"/>
                  </a:cubicBezTo>
                  <a:cubicBezTo>
                    <a:pt x="1194018" y="694681"/>
                    <a:pt x="1174968" y="646485"/>
                    <a:pt x="1102102" y="593049"/>
                  </a:cubicBezTo>
                  <a:cubicBezTo>
                    <a:pt x="1074099" y="572571"/>
                    <a:pt x="1065145" y="532280"/>
                    <a:pt x="1051810" y="504086"/>
                  </a:cubicBezTo>
                  <a:cubicBezTo>
                    <a:pt x="1036570" y="471606"/>
                    <a:pt x="1018473" y="450270"/>
                    <a:pt x="1001709" y="415218"/>
                  </a:cubicBezTo>
                  <a:cubicBezTo>
                    <a:pt x="939510" y="268533"/>
                    <a:pt x="861310" y="125562"/>
                    <a:pt x="739485" y="32313"/>
                  </a:cubicBezTo>
                  <a:cubicBezTo>
                    <a:pt x="693956" y="-3216"/>
                    <a:pt x="675858" y="-3501"/>
                    <a:pt x="642235" y="3738"/>
                  </a:cubicBezTo>
                  <a:cubicBezTo>
                    <a:pt x="698718" y="54125"/>
                    <a:pt x="736818" y="125086"/>
                    <a:pt x="767870" y="198048"/>
                  </a:cubicBezTo>
                  <a:cubicBezTo>
                    <a:pt x="776823" y="217098"/>
                    <a:pt x="786920" y="228528"/>
                    <a:pt x="795016" y="246244"/>
                  </a:cubicBezTo>
                  <a:cubicBezTo>
                    <a:pt x="802255" y="261579"/>
                    <a:pt x="807018" y="283487"/>
                    <a:pt x="822258" y="294631"/>
                  </a:cubicBezTo>
                  <a:cubicBezTo>
                    <a:pt x="861977" y="323206"/>
                    <a:pt x="872169" y="349686"/>
                    <a:pt x="907983" y="384357"/>
                  </a:cubicBezTo>
                  <a:cubicBezTo>
                    <a:pt x="935605" y="410074"/>
                    <a:pt x="984183" y="454461"/>
                    <a:pt x="984183" y="492656"/>
                  </a:cubicBezTo>
                  <a:cubicBezTo>
                    <a:pt x="982468" y="564855"/>
                    <a:pt x="920937" y="490465"/>
                    <a:pt x="904458" y="472939"/>
                  </a:cubicBezTo>
                  <a:cubicBezTo>
                    <a:pt x="875883" y="442840"/>
                    <a:pt x="839117" y="424171"/>
                    <a:pt x="811018" y="396739"/>
                  </a:cubicBezTo>
                  <a:cubicBezTo>
                    <a:pt x="798540" y="384642"/>
                    <a:pt x="784062" y="357401"/>
                    <a:pt x="766441" y="357877"/>
                  </a:cubicBezTo>
                  <a:cubicBezTo>
                    <a:pt x="741771" y="357877"/>
                    <a:pt x="745296" y="386452"/>
                    <a:pt x="750630" y="405502"/>
                  </a:cubicBezTo>
                  <a:cubicBezTo>
                    <a:pt x="757964" y="431220"/>
                    <a:pt x="774156" y="446364"/>
                    <a:pt x="787301" y="471225"/>
                  </a:cubicBezTo>
                  <a:cubicBezTo>
                    <a:pt x="800445" y="496085"/>
                    <a:pt x="812923" y="521898"/>
                    <a:pt x="825401" y="548758"/>
                  </a:cubicBezTo>
                  <a:cubicBezTo>
                    <a:pt x="837879" y="575619"/>
                    <a:pt x="848451" y="600003"/>
                    <a:pt x="857976" y="623720"/>
                  </a:cubicBezTo>
                  <a:cubicBezTo>
                    <a:pt x="868359" y="652295"/>
                    <a:pt x="902839" y="693824"/>
                    <a:pt x="869597" y="718970"/>
                  </a:cubicBezTo>
                  <a:cubicBezTo>
                    <a:pt x="835783" y="742116"/>
                    <a:pt x="818638" y="697634"/>
                    <a:pt x="804732" y="672583"/>
                  </a:cubicBezTo>
                  <a:cubicBezTo>
                    <a:pt x="785205" y="635436"/>
                    <a:pt x="777204" y="599622"/>
                    <a:pt x="751487" y="564474"/>
                  </a:cubicBezTo>
                  <a:cubicBezTo>
                    <a:pt x="727008" y="533328"/>
                    <a:pt x="704433" y="454556"/>
                    <a:pt x="680430" y="456937"/>
                  </a:cubicBezTo>
                  <a:cubicBezTo>
                    <a:pt x="656713" y="468177"/>
                    <a:pt x="707100" y="565903"/>
                    <a:pt x="719769" y="602574"/>
                  </a:cubicBezTo>
                  <a:cubicBezTo>
                    <a:pt x="741390" y="654771"/>
                    <a:pt x="746058" y="702682"/>
                    <a:pt x="777490" y="749736"/>
                  </a:cubicBezTo>
                  <a:cubicBezTo>
                    <a:pt x="797397" y="779930"/>
                    <a:pt x="815590" y="844224"/>
                    <a:pt x="754344" y="841461"/>
                  </a:cubicBezTo>
                  <a:cubicBezTo>
                    <a:pt x="722721" y="840223"/>
                    <a:pt x="702052" y="775929"/>
                    <a:pt x="686622" y="737639"/>
                  </a:cubicBezTo>
                  <a:cubicBezTo>
                    <a:pt x="669096" y="700047"/>
                    <a:pt x="651601" y="662391"/>
                    <a:pt x="634139" y="624672"/>
                  </a:cubicBezTo>
                  <a:cubicBezTo>
                    <a:pt x="618423" y="593430"/>
                    <a:pt x="624614" y="535614"/>
                    <a:pt x="603183" y="508086"/>
                  </a:cubicBezTo>
                  <a:cubicBezTo>
                    <a:pt x="564416" y="458652"/>
                    <a:pt x="578322" y="546186"/>
                    <a:pt x="584133" y="567332"/>
                  </a:cubicBezTo>
                  <a:cubicBezTo>
                    <a:pt x="596401" y="606827"/>
                    <a:pt x="603509" y="647743"/>
                    <a:pt x="605278" y="689061"/>
                  </a:cubicBezTo>
                  <a:cubicBezTo>
                    <a:pt x="611946" y="727161"/>
                    <a:pt x="637187" y="760689"/>
                    <a:pt x="638139" y="796122"/>
                  </a:cubicBezTo>
                  <a:cubicBezTo>
                    <a:pt x="641473" y="846795"/>
                    <a:pt x="591086" y="843747"/>
                    <a:pt x="570131" y="808886"/>
                  </a:cubicBezTo>
                  <a:cubicBezTo>
                    <a:pt x="554796" y="782406"/>
                    <a:pt x="545080" y="745354"/>
                    <a:pt x="532793" y="710588"/>
                  </a:cubicBezTo>
                  <a:cubicBezTo>
                    <a:pt x="516410" y="664868"/>
                    <a:pt x="498884" y="620386"/>
                    <a:pt x="491359" y="580381"/>
                  </a:cubicBezTo>
                  <a:cubicBezTo>
                    <a:pt x="482310" y="533804"/>
                    <a:pt x="472309" y="474368"/>
                    <a:pt x="451735" y="425790"/>
                  </a:cubicBezTo>
                  <a:cubicBezTo>
                    <a:pt x="439734" y="397215"/>
                    <a:pt x="428875" y="372165"/>
                    <a:pt x="399348" y="356544"/>
                  </a:cubicBezTo>
                  <a:cubicBezTo>
                    <a:pt x="375249" y="385881"/>
                    <a:pt x="378774" y="422266"/>
                    <a:pt x="367725" y="445221"/>
                  </a:cubicBezTo>
                  <a:cubicBezTo>
                    <a:pt x="349627" y="484083"/>
                    <a:pt x="314575" y="549996"/>
                    <a:pt x="268379" y="561045"/>
                  </a:cubicBezTo>
                  <a:cubicBezTo>
                    <a:pt x="196846" y="576952"/>
                    <a:pt x="228755" y="500562"/>
                    <a:pt x="247138" y="470748"/>
                  </a:cubicBezTo>
                  <a:cubicBezTo>
                    <a:pt x="274380" y="424933"/>
                    <a:pt x="282190" y="389024"/>
                    <a:pt x="289905" y="337398"/>
                  </a:cubicBezTo>
                  <a:cubicBezTo>
                    <a:pt x="295525" y="310633"/>
                    <a:pt x="290477" y="286725"/>
                    <a:pt x="294668" y="259770"/>
                  </a:cubicBezTo>
                  <a:cubicBezTo>
                    <a:pt x="297430" y="240720"/>
                    <a:pt x="308574" y="218431"/>
                    <a:pt x="313718" y="200524"/>
                  </a:cubicBezTo>
                  <a:cubicBezTo>
                    <a:pt x="320385" y="174902"/>
                    <a:pt x="321624" y="139564"/>
                    <a:pt x="328672" y="108989"/>
                  </a:cubicBezTo>
                  <a:cubicBezTo>
                    <a:pt x="285619" y="128039"/>
                    <a:pt x="249900" y="147946"/>
                    <a:pt x="232660" y="164996"/>
                  </a:cubicBezTo>
                  <a:cubicBezTo>
                    <a:pt x="178749" y="222146"/>
                    <a:pt x="184559" y="343875"/>
                    <a:pt x="165033" y="419599"/>
                  </a:cubicBezTo>
                  <a:cubicBezTo>
                    <a:pt x="155508" y="452937"/>
                    <a:pt x="135219" y="493894"/>
                    <a:pt x="130171" y="528660"/>
                  </a:cubicBezTo>
                  <a:cubicBezTo>
                    <a:pt x="122742" y="578571"/>
                    <a:pt x="131600" y="622577"/>
                    <a:pt x="121218" y="671535"/>
                  </a:cubicBezTo>
                  <a:cubicBezTo>
                    <a:pt x="107121" y="766785"/>
                    <a:pt x="92643" y="832413"/>
                    <a:pt x="42732" y="916995"/>
                  </a:cubicBezTo>
                  <a:cubicBezTo>
                    <a:pt x="9013" y="972049"/>
                    <a:pt x="-50042" y="1112829"/>
                    <a:pt x="82070" y="1083396"/>
                  </a:cubicBezTo>
                  <a:cubicBezTo>
                    <a:pt x="167033" y="1063203"/>
                    <a:pt x="231422" y="941569"/>
                    <a:pt x="264759" y="870227"/>
                  </a:cubicBezTo>
                  <a:cubicBezTo>
                    <a:pt x="285143" y="827650"/>
                    <a:pt x="278571" y="760689"/>
                    <a:pt x="323052" y="706683"/>
                  </a:cubicBezTo>
                  <a:lnTo>
                    <a:pt x="320385" y="704968"/>
                  </a:lnTo>
                  <a:lnTo>
                    <a:pt x="324195" y="703825"/>
                  </a:lnTo>
                  <a:cubicBezTo>
                    <a:pt x="323571" y="704546"/>
                    <a:pt x="322998" y="705310"/>
                    <a:pt x="322481" y="706111"/>
                  </a:cubicBezTo>
                  <a:cubicBezTo>
                    <a:pt x="377059" y="734686"/>
                    <a:pt x="396776" y="780692"/>
                    <a:pt x="418969" y="833651"/>
                  </a:cubicBezTo>
                  <a:cubicBezTo>
                    <a:pt x="457069" y="922900"/>
                    <a:pt x="475262" y="1032723"/>
                    <a:pt x="492026" y="1118258"/>
                  </a:cubicBezTo>
                  <a:cubicBezTo>
                    <a:pt x="506028" y="1191981"/>
                    <a:pt x="538222" y="1274087"/>
                    <a:pt x="568226" y="1358478"/>
                  </a:cubicBezTo>
                  <a:cubicBezTo>
                    <a:pt x="590895" y="1422201"/>
                    <a:pt x="608898" y="1490495"/>
                    <a:pt x="636996" y="1539453"/>
                  </a:cubicBezTo>
                  <a:cubicBezTo>
                    <a:pt x="675668" y="1602699"/>
                    <a:pt x="768441" y="1609272"/>
                    <a:pt x="762441" y="1516022"/>
                  </a:cubicBezTo>
                  <a:cubicBezTo>
                    <a:pt x="760345" y="1450490"/>
                    <a:pt x="713958" y="1389339"/>
                    <a:pt x="702052" y="1318473"/>
                  </a:cubicBezTo>
                  <a:cubicBezTo>
                    <a:pt x="695480" y="1237892"/>
                    <a:pt x="688336" y="1169598"/>
                    <a:pt x="662714" y="1094350"/>
                  </a:cubicBezTo>
                  <a:cubicBezTo>
                    <a:pt x="651951" y="1056250"/>
                    <a:pt x="626328" y="894325"/>
                    <a:pt x="697671" y="985289"/>
                  </a:cubicBezTo>
                  <a:cubicBezTo>
                    <a:pt x="736914" y="1036057"/>
                    <a:pt x="726246" y="1142356"/>
                    <a:pt x="754821" y="1200173"/>
                  </a:cubicBezTo>
                  <a:cubicBezTo>
                    <a:pt x="786952" y="1269515"/>
                    <a:pt x="819083" y="1338793"/>
                    <a:pt x="851214" y="1408008"/>
                  </a:cubicBezTo>
                  <a:cubicBezTo>
                    <a:pt x="879789" y="1478589"/>
                    <a:pt x="917889" y="1596984"/>
                    <a:pt x="976182" y="1599461"/>
                  </a:cubicBezTo>
                  <a:cubicBezTo>
                    <a:pt x="1088958" y="1604414"/>
                    <a:pt x="1055239" y="1486018"/>
                    <a:pt x="1018758" y="1430487"/>
                  </a:cubicBezTo>
                </a:path>
              </a:pathLst>
            </a:custGeom>
            <a:solidFill>
              <a:srgbClr val="F8B50F"/>
            </a:solidFill>
            <a:ln w="9525" cap="flat">
              <a:noFill/>
              <a:prstDash val="solid"/>
              <a:miter/>
            </a:ln>
          </p:spPr>
          <p:txBody>
            <a:bodyPr rtlCol="0" anchor="ctr"/>
            <a:lstStyle/>
            <a:p>
              <a:pPr>
                <a:defRPr/>
              </a:pPr>
              <a:endParaRPr lang="en-US"/>
            </a:p>
          </p:txBody>
        </p:sp>
      </p:grpSp>
      <p:sp>
        <p:nvSpPr>
          <p:cNvPr id="7" name="Espace réservé du contenu 6"/>
          <p:cNvSpPr>
            <a:spLocks noGrp="1"/>
          </p:cNvSpPr>
          <p:nvPr>
            <p:ph sz="quarter" idx="10"/>
          </p:nvPr>
        </p:nvSpPr>
        <p:spPr bwMode="auto">
          <a:xfrm>
            <a:off x="838200" y="2017531"/>
            <a:ext cx="10515599" cy="3995342"/>
          </a:xfrm>
          <a:prstGeom prst="rect">
            <a:avLst/>
          </a:prstGeom>
        </p:spPr>
        <p:txBody>
          <a:bodyPr/>
          <a:lstStyle>
            <a:lvl1pPr>
              <a:defRPr sz="2000">
                <a:solidFill>
                  <a:schemeClr val="tx1">
                    <a:lumMod val="65000"/>
                    <a:lumOff val="35000"/>
                  </a:schemeClr>
                </a:solidFill>
                <a:latin typeface="Trebuchet MS"/>
              </a:defRPr>
            </a:lvl1pPr>
            <a:lvl2pPr>
              <a:defRPr sz="1800">
                <a:solidFill>
                  <a:schemeClr val="tx1">
                    <a:lumMod val="65000"/>
                    <a:lumOff val="35000"/>
                  </a:schemeClr>
                </a:solidFill>
                <a:latin typeface="Trebuchet MS"/>
              </a:defRPr>
            </a:lvl2pPr>
            <a:lvl3pPr>
              <a:defRPr sz="1600">
                <a:solidFill>
                  <a:schemeClr val="tx1">
                    <a:lumMod val="65000"/>
                    <a:lumOff val="35000"/>
                  </a:schemeClr>
                </a:solidFill>
                <a:latin typeface="Trebuchet MS"/>
              </a:defRPr>
            </a:lvl3pPr>
            <a:lvl4pPr>
              <a:defRPr sz="1400">
                <a:solidFill>
                  <a:schemeClr val="tx1">
                    <a:lumMod val="65000"/>
                    <a:lumOff val="35000"/>
                  </a:schemeClr>
                </a:solidFill>
                <a:latin typeface="Trebuchet MS"/>
              </a:defRPr>
            </a:lvl4pPr>
            <a:lvl5pPr>
              <a:defRPr sz="1400">
                <a:solidFill>
                  <a:schemeClr val="tx1">
                    <a:lumMod val="65000"/>
                    <a:lumOff val="35000"/>
                  </a:schemeClr>
                </a:solidFill>
                <a:latin typeface="Trebuchet MS"/>
              </a:defRPr>
            </a:lvl5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1850" y="1709738"/>
            <a:ext cx="10515600" cy="2852737"/>
          </a:xfrm>
        </p:spPr>
        <p:txBody>
          <a:bodyPr anchor="b"/>
          <a:lstStyle>
            <a:lvl1pPr>
              <a:defRPr sz="6000"/>
            </a:lvl1pPr>
          </a:lstStyle>
          <a:p>
            <a:pPr>
              <a:defRPr/>
            </a:pPr>
            <a:r>
              <a:rPr lang="fr-FR"/>
              <a:t>Modifiez le style du titre</a:t>
            </a:r>
            <a:endParaRPr/>
          </a:p>
        </p:txBody>
      </p:sp>
      <p:sp>
        <p:nvSpPr>
          <p:cNvPr id="3" name="Espace réservé du text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4" name="Espace réservé de la date 3"/>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sz="half" idx="1"/>
          </p:nvPr>
        </p:nvSpPr>
        <p:spPr bwMode="auto">
          <a:xfrm>
            <a:off x="838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u contenu 3"/>
          <p:cNvSpPr>
            <a:spLocks noGrp="1"/>
          </p:cNvSpPr>
          <p:nvPr>
            <p:ph sz="half" idx="2"/>
          </p:nvPr>
        </p:nvSpPr>
        <p:spPr bwMode="auto">
          <a:xfrm>
            <a:off x="6172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e la date 4"/>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365125"/>
            <a:ext cx="10515600" cy="1325563"/>
          </a:xfrm>
        </p:spPr>
        <p:txBody>
          <a:bodyPr/>
          <a:lstStyle/>
          <a:p>
            <a:pPr>
              <a:defRPr/>
            </a:pPr>
            <a:r>
              <a:rPr lang="fr-FR"/>
              <a:t>Modifiez le style du titre</a:t>
            </a:r>
            <a:endParaRPr/>
          </a:p>
        </p:txBody>
      </p:sp>
      <p:sp>
        <p:nvSpPr>
          <p:cNvPr id="3" name="Espace réservé du text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4" name="Espace réservé du contenu 3"/>
          <p:cNvSpPr>
            <a:spLocks noGrp="1"/>
          </p:cNvSpPr>
          <p:nvPr>
            <p:ph sz="half" idx="2"/>
          </p:nvPr>
        </p:nvSpPr>
        <p:spPr bwMode="auto">
          <a:xfrm>
            <a:off x="839788" y="2505074"/>
            <a:ext cx="5157787"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Espace réservé du contenu 5"/>
          <p:cNvSpPr>
            <a:spLocks noGrp="1"/>
          </p:cNvSpPr>
          <p:nvPr>
            <p:ph sz="quarter" idx="4"/>
          </p:nvPr>
        </p:nvSpPr>
        <p:spPr bwMode="auto">
          <a:xfrm>
            <a:off x="6172200" y="2505074"/>
            <a:ext cx="5183188"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8" name="Espace réservé du pied de page 7"/>
          <p:cNvSpPr>
            <a:spLocks noGrp="1"/>
          </p:cNvSpPr>
          <p:nvPr>
            <p:ph type="ftr" sz="quarter" idx="11"/>
          </p:nvPr>
        </p:nvSpPr>
        <p:spPr bwMode="auto"/>
        <p:txBody>
          <a:bodyPr/>
          <a:lstStyle/>
          <a:p>
            <a:pPr>
              <a:defRPr/>
            </a:pPr>
            <a:endParaRPr lang="fr-FR"/>
          </a:p>
        </p:txBody>
      </p:sp>
      <p:sp>
        <p:nvSpPr>
          <p:cNvPr id="9" name="Espace réservé du numéro de diapositive 8"/>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e la date 2"/>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4" name="Espace réservé du pied de page 3"/>
          <p:cNvSpPr>
            <a:spLocks noGrp="1"/>
          </p:cNvSpPr>
          <p:nvPr>
            <p:ph type="ftr" sz="quarter" idx="11"/>
          </p:nvPr>
        </p:nvSpPr>
        <p:spPr bwMode="auto"/>
        <p:txBody>
          <a:bodyPr/>
          <a:lstStyle/>
          <a:p>
            <a:pPr>
              <a:defRPr/>
            </a:pPr>
            <a:endParaRPr lang="fr-FR"/>
          </a:p>
        </p:txBody>
      </p:sp>
      <p:sp>
        <p:nvSpPr>
          <p:cNvPr id="5" name="Espace réservé du numéro de diapositive 4"/>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Espace réservé de la date 1"/>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3" name="Espace réservé du pied de page 2"/>
          <p:cNvSpPr>
            <a:spLocks noGrp="1"/>
          </p:cNvSpPr>
          <p:nvPr>
            <p:ph type="ftr" sz="quarter" idx="11"/>
          </p:nvPr>
        </p:nvSpPr>
        <p:spPr bwMode="auto"/>
        <p:txBody>
          <a:bodyPr/>
          <a:lstStyle/>
          <a:p>
            <a:pPr>
              <a:defRPr/>
            </a:pPr>
            <a:endParaRPr lang="fr-FR"/>
          </a:p>
        </p:txBody>
      </p:sp>
      <p:sp>
        <p:nvSpPr>
          <p:cNvPr id="4" name="Espace réservé du numéro de diapositive 3"/>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du contenu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pour une imag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85E71C3E-89FC-49F6-9943-F9AC26A1F35F}" type="datetimeFigureOut">
              <a:rPr lang="fr-FR"/>
              <a:t>17/06/2025</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CA7F9724-5CDF-4E39-A552-E865CE5E946E}" type="slidenum">
              <a:rPr lang="fr-F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5E71C3E-89FC-49F6-9943-F9AC26A1F35F}" type="datetimeFigureOut">
              <a:rPr lang="fr-FR"/>
              <a:t>17/06/2025</a:t>
            </a:fld>
            <a:endParaRPr lang="fr-FR"/>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A7F9724-5CDF-4E39-A552-E865CE5E946E}" type="slidenum">
              <a:rPr lang="fr-F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55089" y="2616704"/>
            <a:ext cx="9144000" cy="1702804"/>
          </a:xfrm>
        </p:spPr>
        <p:txBody>
          <a:bodyPr>
            <a:normAutofit fontScale="90000"/>
          </a:bodyPr>
          <a:lstStyle/>
          <a:p>
            <a:br>
              <a:rPr lang="fr-FR" sz="4900" b="1" dirty="0">
                <a:solidFill>
                  <a:schemeClr val="accent5"/>
                </a:solidFill>
              </a:rPr>
            </a:br>
            <a:br>
              <a:rPr lang="fr-FR" sz="4900" b="1" dirty="0">
                <a:solidFill>
                  <a:schemeClr val="accent5"/>
                </a:solidFill>
              </a:rPr>
            </a:br>
            <a:r>
              <a:rPr lang="fr-FR" sz="4900" b="1" dirty="0">
                <a:solidFill>
                  <a:schemeClr val="accent5"/>
                </a:solidFill>
              </a:rPr>
              <a:t>Projet DynAtsimo</a:t>
            </a:r>
            <a:br>
              <a:rPr lang="fr-FR" sz="4900" b="1" dirty="0">
                <a:solidFill>
                  <a:schemeClr val="accent5"/>
                </a:solidFill>
              </a:rPr>
            </a:br>
            <a:r>
              <a:rPr lang="fr-FR" sz="3100" dirty="0">
                <a:solidFill>
                  <a:schemeClr val="accent5"/>
                </a:solidFill>
              </a:rPr>
              <a:t>Dynamiques de développement dans le Sud de Madagascar</a:t>
            </a:r>
            <a:br>
              <a:rPr lang="fr-FR" sz="3100" dirty="0">
                <a:solidFill>
                  <a:schemeClr val="accent5"/>
                </a:solidFill>
              </a:rPr>
            </a:br>
            <a:br>
              <a:rPr lang="fr-FR" sz="3600" dirty="0"/>
            </a:br>
            <a:r>
              <a:rPr lang="fr-FR" sz="3600" dirty="0"/>
              <a:t>Evaluation AFAFI Sud &amp; Capitalisation Grand Sud</a:t>
            </a:r>
          </a:p>
        </p:txBody>
      </p:sp>
      <p:sp>
        <p:nvSpPr>
          <p:cNvPr id="3" name="Sous-titre 2"/>
          <p:cNvSpPr>
            <a:spLocks noGrp="1"/>
          </p:cNvSpPr>
          <p:nvPr>
            <p:ph type="subTitle" idx="1"/>
          </p:nvPr>
        </p:nvSpPr>
        <p:spPr>
          <a:xfrm>
            <a:off x="1021690" y="4526105"/>
            <a:ext cx="10210799" cy="2139856"/>
          </a:xfrm>
        </p:spPr>
        <p:txBody>
          <a:bodyPr>
            <a:normAutofit/>
          </a:bodyPr>
          <a:lstStyle/>
          <a:p>
            <a:endParaRPr lang="fr-FR" sz="3200" dirty="0"/>
          </a:p>
          <a:p>
            <a:endParaRPr lang="fr-FR" b="1" dirty="0"/>
          </a:p>
          <a:p>
            <a:r>
              <a:rPr lang="fr-FR" b="1" dirty="0"/>
              <a:t>Journée de l’UMI Résiliences</a:t>
            </a:r>
          </a:p>
          <a:p>
            <a:r>
              <a:rPr lang="fr-FR" sz="2000" b="1" dirty="0"/>
              <a:t>17 juin 2025 – </a:t>
            </a:r>
            <a:r>
              <a:rPr lang="fr-FR" sz="2000" b="1" dirty="0" err="1"/>
              <a:t>Mahajunga</a:t>
            </a:r>
            <a:r>
              <a:rPr lang="fr-FR" sz="2000" b="1" dirty="0"/>
              <a:t> - Madagascar</a:t>
            </a:r>
          </a:p>
          <a:p>
            <a:endParaRPr lang="fr-FR" sz="3200" b="1" dirty="0"/>
          </a:p>
          <a:p>
            <a:endParaRPr lang="fr-FR" sz="3200" b="1" dirty="0"/>
          </a:p>
        </p:txBody>
      </p:sp>
      <p:grpSp>
        <p:nvGrpSpPr>
          <p:cNvPr id="4" name="Groupe 3">
            <a:extLst>
              <a:ext uri="{FF2B5EF4-FFF2-40B4-BE49-F238E27FC236}">
                <a16:creationId xmlns:a16="http://schemas.microsoft.com/office/drawing/2014/main" id="{115AB1F1-7345-E0A4-29A6-F663EAC1634A}"/>
              </a:ext>
            </a:extLst>
          </p:cNvPr>
          <p:cNvGrpSpPr>
            <a:grpSpLocks noChangeAspect="1"/>
          </p:cNvGrpSpPr>
          <p:nvPr/>
        </p:nvGrpSpPr>
        <p:grpSpPr>
          <a:xfrm>
            <a:off x="1415480" y="629522"/>
            <a:ext cx="7582080" cy="1027646"/>
            <a:chOff x="2596122" y="722340"/>
            <a:chExt cx="8905999" cy="1181202"/>
          </a:xfrm>
        </p:grpSpPr>
        <p:pic>
          <p:nvPicPr>
            <p:cNvPr id="9" name="Imag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90248" y="928149"/>
              <a:ext cx="2565927" cy="756000"/>
            </a:xfrm>
            <a:prstGeom prst="rect">
              <a:avLst/>
            </a:prstGeom>
          </p:spPr>
        </p:pic>
        <p:pic>
          <p:nvPicPr>
            <p:cNvPr id="8" name="Image 7"/>
            <p:cNvPicPr>
              <a:picLocks noChangeAspect="1"/>
            </p:cNvPicPr>
            <p:nvPr/>
          </p:nvPicPr>
          <p:blipFill>
            <a:blip r:embed="rId3"/>
            <a:stretch>
              <a:fillRect/>
            </a:stretch>
          </p:blipFill>
          <p:spPr>
            <a:xfrm>
              <a:off x="9882731" y="722340"/>
              <a:ext cx="1619390" cy="1181202"/>
            </a:xfrm>
            <a:prstGeom prst="rect">
              <a:avLst/>
            </a:prstGeom>
          </p:spPr>
        </p:pic>
        <p:pic>
          <p:nvPicPr>
            <p:cNvPr id="11" name="Image 10"/>
            <p:cNvPicPr>
              <a:picLocks noChangeAspect="1"/>
            </p:cNvPicPr>
            <p:nvPr/>
          </p:nvPicPr>
          <p:blipFill>
            <a:blip r:embed="rId4"/>
            <a:stretch>
              <a:fillRect/>
            </a:stretch>
          </p:blipFill>
          <p:spPr>
            <a:xfrm>
              <a:off x="2596122" y="722340"/>
              <a:ext cx="4267570" cy="1074513"/>
            </a:xfrm>
            <a:prstGeom prst="rect">
              <a:avLst/>
            </a:prstGeom>
          </p:spPr>
        </p:pic>
      </p:grpSp>
      <p:pic>
        <p:nvPicPr>
          <p:cNvPr id="12" name="Image 11" descr="Une image contenant clipart, Graphique, dessin, logo&#10;&#10;Description générée automatiquement">
            <a:extLst>
              <a:ext uri="{FF2B5EF4-FFF2-40B4-BE49-F238E27FC236}">
                <a16:creationId xmlns:a16="http://schemas.microsoft.com/office/drawing/2014/main" id="{6F272809-89C7-6AA9-609F-26A5155E757D}"/>
              </a:ext>
            </a:extLst>
          </p:cNvPr>
          <p:cNvPicPr>
            <a:picLocks noChangeAspect="1"/>
          </p:cNvPicPr>
          <p:nvPr/>
        </p:nvPicPr>
        <p:blipFill>
          <a:blip r:embed="rId5" cstate="print">
            <a:extLst>
              <a:ext uri="{28A0092B-C50C-407E-A947-70E740481C1C}">
                <a14:useLocalDpi xmlns:a14="http://schemas.microsoft.com/office/drawing/2010/main" val="0"/>
              </a:ext>
            </a:extLst>
          </a:blip>
          <a:srcRect b="20000"/>
          <a:stretch/>
        </p:blipFill>
        <p:spPr>
          <a:xfrm>
            <a:off x="8760296" y="4491835"/>
            <a:ext cx="2006538" cy="1980000"/>
          </a:xfrm>
          <a:prstGeom prst="rect">
            <a:avLst/>
          </a:prstGeom>
        </p:spPr>
      </p:pic>
      <p:pic>
        <p:nvPicPr>
          <p:cNvPr id="13" name="Image 12">
            <a:extLst>
              <a:ext uri="{FF2B5EF4-FFF2-40B4-BE49-F238E27FC236}">
                <a16:creationId xmlns:a16="http://schemas.microsoft.com/office/drawing/2014/main" id="{FB484266-F585-2D83-BBFB-607E98548AC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028" y="5461851"/>
            <a:ext cx="3347104" cy="1080000"/>
          </a:xfrm>
          <a:prstGeom prst="rect">
            <a:avLst/>
          </a:prstGeom>
          <a:noFill/>
          <a:ln>
            <a:noFill/>
          </a:ln>
        </p:spPr>
      </p:pic>
      <p:pic>
        <p:nvPicPr>
          <p:cNvPr id="6" name="Image 5">
            <a:extLst>
              <a:ext uri="{FF2B5EF4-FFF2-40B4-BE49-F238E27FC236}">
                <a16:creationId xmlns:a16="http://schemas.microsoft.com/office/drawing/2014/main" id="{07714DD1-9286-105A-F237-C9F3831B8A22}"/>
              </a:ext>
            </a:extLst>
          </p:cNvPr>
          <p:cNvPicPr>
            <a:picLocks noChangeAspect="1"/>
          </p:cNvPicPr>
          <p:nvPr/>
        </p:nvPicPr>
        <p:blipFill>
          <a:blip r:embed="rId7"/>
          <a:stretch>
            <a:fillRect/>
          </a:stretch>
        </p:blipFill>
        <p:spPr>
          <a:xfrm>
            <a:off x="9220814" y="511815"/>
            <a:ext cx="1783556" cy="1126808"/>
          </a:xfrm>
          <a:prstGeom prst="rect">
            <a:avLst/>
          </a:prstGeom>
        </p:spPr>
      </p:pic>
      <p:sp>
        <p:nvSpPr>
          <p:cNvPr id="5" name="ZoneTexte 4">
            <a:extLst>
              <a:ext uri="{FF2B5EF4-FFF2-40B4-BE49-F238E27FC236}">
                <a16:creationId xmlns:a16="http://schemas.microsoft.com/office/drawing/2014/main" id="{60036BCA-7319-4EE3-748F-38CD8FCC5BDE}"/>
              </a:ext>
            </a:extLst>
          </p:cNvPr>
          <p:cNvSpPr txBox="1"/>
          <p:nvPr/>
        </p:nvSpPr>
        <p:spPr>
          <a:xfrm>
            <a:off x="3931064" y="4697199"/>
            <a:ext cx="5439001" cy="369332"/>
          </a:xfrm>
          <a:prstGeom prst="rect">
            <a:avLst/>
          </a:prstGeom>
          <a:noFill/>
        </p:spPr>
        <p:txBody>
          <a:bodyPr wrap="square" rtlCol="0">
            <a:spAutoFit/>
          </a:bodyPr>
          <a:lstStyle/>
          <a:p>
            <a:r>
              <a:rPr lang="fr-FR" i="1" dirty="0"/>
              <a:t>Isabelle </a:t>
            </a:r>
            <a:r>
              <a:rPr lang="fr-FR" i="1" dirty="0" err="1"/>
              <a:t>Droy</a:t>
            </a:r>
            <a:r>
              <a:rPr lang="fr-FR" i="1" dirty="0"/>
              <a:t> – Claire Gondard – Mathilde </a:t>
            </a:r>
            <a:r>
              <a:rPr lang="fr-FR" i="1" dirty="0" err="1"/>
              <a:t>Laîné</a:t>
            </a:r>
            <a:endParaRPr lang="fr-FR" i="1" dirty="0"/>
          </a:p>
        </p:txBody>
      </p:sp>
    </p:spTree>
    <p:extLst>
      <p:ext uri="{BB962C8B-B14F-4D97-AF65-F5344CB8AC3E}">
        <p14:creationId xmlns:p14="http://schemas.microsoft.com/office/powerpoint/2010/main" val="265416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786" y="44614"/>
            <a:ext cx="10515600" cy="1325563"/>
          </a:xfrm>
        </p:spPr>
        <p:txBody>
          <a:bodyPr>
            <a:normAutofit/>
          </a:bodyPr>
          <a:lstStyle/>
          <a:p>
            <a:pPr marL="0" indent="0">
              <a:buNone/>
            </a:pPr>
            <a:r>
              <a:rPr lang="fr-FR" sz="3200" dirty="0">
                <a:solidFill>
                  <a:schemeClr val="accent5"/>
                </a:solidFill>
              </a:rPr>
              <a:t>Le Sud de Madagascar met le développement au défi </a:t>
            </a:r>
          </a:p>
        </p:txBody>
      </p:sp>
      <p:sp>
        <p:nvSpPr>
          <p:cNvPr id="3" name="Espace réservé du contenu 2"/>
          <p:cNvSpPr>
            <a:spLocks noGrp="1"/>
          </p:cNvSpPr>
          <p:nvPr>
            <p:ph idx="1"/>
          </p:nvPr>
        </p:nvSpPr>
        <p:spPr>
          <a:xfrm>
            <a:off x="826781" y="1315038"/>
            <a:ext cx="10515600" cy="5180029"/>
          </a:xfrm>
        </p:spPr>
        <p:txBody>
          <a:bodyPr>
            <a:normAutofit/>
          </a:bodyPr>
          <a:lstStyle/>
          <a:p>
            <a:endParaRPr lang="fr-FR" dirty="0"/>
          </a:p>
          <a:p>
            <a:r>
              <a:rPr lang="fr-FR" dirty="0"/>
              <a:t>Un contexte socio-politique de désengagement de l’Etat</a:t>
            </a:r>
          </a:p>
          <a:p>
            <a:pPr lvl="1"/>
            <a:r>
              <a:rPr lang="fr-FR" dirty="0"/>
              <a:t>Manque d’infrastructures (routes, centres de santé, écoles,…) et sous administration</a:t>
            </a:r>
          </a:p>
          <a:p>
            <a:pPr lvl="1"/>
            <a:r>
              <a:rPr lang="fr-FR" dirty="0"/>
              <a:t>Ne joue pas son rôle de coordination du développement</a:t>
            </a:r>
          </a:p>
          <a:p>
            <a:r>
              <a:rPr lang="fr-FR" dirty="0"/>
              <a:t>Faiblesse des organisations de la société civile</a:t>
            </a:r>
          </a:p>
          <a:p>
            <a:r>
              <a:rPr lang="fr-FR" dirty="0"/>
              <a:t>Coordination limitée entre acteurs du développement </a:t>
            </a:r>
          </a:p>
          <a:p>
            <a:pPr lvl="1"/>
            <a:r>
              <a:rPr lang="fr-FR" dirty="0"/>
              <a:t>La coordination des acteurs de l’aide </a:t>
            </a:r>
          </a:p>
          <a:p>
            <a:pPr lvl="1"/>
            <a:r>
              <a:rPr lang="fr-FR" dirty="0"/>
              <a:t>Concurrence entre les logiques de développement et les logiques d’urgence</a:t>
            </a:r>
          </a:p>
          <a:p>
            <a:pPr lvl="1"/>
            <a:r>
              <a:rPr lang="fr-FR" dirty="0"/>
              <a:t>Les limites de la logique projet (temporalité des projets versus du développement)</a:t>
            </a:r>
          </a:p>
          <a:p>
            <a:pPr lvl="1"/>
            <a:r>
              <a:rPr lang="fr-FR" dirty="0"/>
              <a:t>Pas d’effet structurant de l’aide au développement</a:t>
            </a:r>
          </a:p>
          <a:p>
            <a:endParaRPr lang="fr-FR" dirty="0"/>
          </a:p>
          <a:p>
            <a:endParaRPr lang="fr-FR" dirty="0"/>
          </a:p>
        </p:txBody>
      </p:sp>
      <p:sp>
        <p:nvSpPr>
          <p:cNvPr id="4" name="Titre 1">
            <a:extLst>
              <a:ext uri="{FF2B5EF4-FFF2-40B4-BE49-F238E27FC236}">
                <a16:creationId xmlns:a16="http://schemas.microsoft.com/office/drawing/2014/main" id="{92E7527A-2A39-1BEC-CE8E-27CBE6C16EF0}"/>
              </a:ext>
            </a:extLst>
          </p:cNvPr>
          <p:cNvSpPr txBox="1">
            <a:spLocks/>
          </p:cNvSpPr>
          <p:nvPr/>
        </p:nvSpPr>
        <p:spPr>
          <a:xfrm>
            <a:off x="838200" y="365125"/>
            <a:ext cx="10515600" cy="970189"/>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rgbClr val="0F4761"/>
                </a:solidFill>
                <a:latin typeface="Aptos Display" panose="020B0004020202020204" pitchFamily="34" charset="0"/>
                <a:ea typeface="+mn-ea"/>
                <a:cs typeface="Times New Roman" panose="02020603050405020304" pitchFamily="18" charset="0"/>
              </a:rPr>
              <a:t>1. Le Sud de Madagascar met le développement au défi</a:t>
            </a:r>
          </a:p>
        </p:txBody>
      </p:sp>
      <p:sp>
        <p:nvSpPr>
          <p:cNvPr id="6" name="Flèche : droite 5">
            <a:extLst>
              <a:ext uri="{FF2B5EF4-FFF2-40B4-BE49-F238E27FC236}">
                <a16:creationId xmlns:a16="http://schemas.microsoft.com/office/drawing/2014/main" id="{18354D2A-5610-9EEB-3FC2-D7C7E83A4534}"/>
              </a:ext>
            </a:extLst>
          </p:cNvPr>
          <p:cNvSpPr/>
          <p:nvPr/>
        </p:nvSpPr>
        <p:spPr>
          <a:xfrm>
            <a:off x="1127448" y="5877272"/>
            <a:ext cx="432048"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597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256094C-8560-E5E7-8031-6F787EBE1F7C}"/>
              </a:ext>
            </a:extLst>
          </p:cNvPr>
          <p:cNvSpPr>
            <a:spLocks noGrp="1"/>
          </p:cNvSpPr>
          <p:nvPr>
            <p:ph idx="1"/>
          </p:nvPr>
        </p:nvSpPr>
        <p:spPr>
          <a:xfrm>
            <a:off x="275573" y="1599743"/>
            <a:ext cx="10612655" cy="5201889"/>
          </a:xfrm>
        </p:spPr>
        <p:txBody>
          <a:bodyPr>
            <a:normAutofit/>
          </a:bodyPr>
          <a:lstStyle/>
          <a:p>
            <a:pPr marL="0" indent="0" algn="ctr">
              <a:buNone/>
            </a:pPr>
            <a:endParaRPr lang="fr-FR" sz="2400" b="1" kern="0" dirty="0">
              <a:solidFill>
                <a:srgbClr val="000000"/>
              </a:solidFill>
              <a:effectLst/>
              <a:latin typeface="Times New Roman" panose="02020603050405020304" pitchFamily="18" charset="0"/>
              <a:ea typeface="Times New Roman" panose="02020603050405020304" pitchFamily="18" charset="0"/>
            </a:endParaRPr>
          </a:p>
          <a:p>
            <a:pPr lvl="2"/>
            <a:endParaRPr lang="fr-FR" sz="2400" dirty="0"/>
          </a:p>
          <a:p>
            <a:pPr lvl="2"/>
            <a:endParaRPr lang="fr-FR" dirty="0"/>
          </a:p>
          <a:p>
            <a:pPr marL="0" indent="0">
              <a:buNone/>
            </a:pPr>
            <a:endParaRPr lang="fr-FR" sz="2400" b="1" kern="0" dirty="0">
              <a:solidFill>
                <a:srgbClr val="000000"/>
              </a:solidFill>
              <a:effectLst/>
              <a:latin typeface="Times New Roman" panose="02020603050405020304"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50FA42EF-F59F-49B1-A4FE-F771C51CA5D8}"/>
              </a:ext>
            </a:extLst>
          </p:cNvPr>
          <p:cNvPicPr>
            <a:picLocks noChangeAspect="1"/>
          </p:cNvPicPr>
          <p:nvPr/>
        </p:nvPicPr>
        <p:blipFill rotWithShape="1">
          <a:blip r:embed="rId2"/>
          <a:srcRect l="-32635" t="-3718" r="-3562" b="-3617"/>
          <a:stretch/>
        </p:blipFill>
        <p:spPr>
          <a:xfrm>
            <a:off x="-2966010" y="801175"/>
            <a:ext cx="14863279" cy="5529528"/>
          </a:xfrm>
          <a:prstGeom prst="rect">
            <a:avLst/>
          </a:prstGeom>
        </p:spPr>
      </p:pic>
      <p:sp>
        <p:nvSpPr>
          <p:cNvPr id="6" name="ZoneTexte 5">
            <a:extLst>
              <a:ext uri="{FF2B5EF4-FFF2-40B4-BE49-F238E27FC236}">
                <a16:creationId xmlns:a16="http://schemas.microsoft.com/office/drawing/2014/main" id="{86C7F434-E902-4456-8E80-A033E9B7EA62}"/>
              </a:ext>
            </a:extLst>
          </p:cNvPr>
          <p:cNvSpPr txBox="1"/>
          <p:nvPr/>
        </p:nvSpPr>
        <p:spPr>
          <a:xfrm flipH="1">
            <a:off x="552700" y="5586628"/>
            <a:ext cx="10058400" cy="1477328"/>
          </a:xfrm>
          <a:prstGeom prst="rect">
            <a:avLst/>
          </a:prstGeom>
          <a:noFill/>
        </p:spPr>
        <p:txBody>
          <a:bodyPr wrap="square" rtlCol="0">
            <a:spAutoFit/>
          </a:bodyPr>
          <a:lstStyle/>
          <a:p>
            <a:r>
              <a:rPr lang="fr-FR" dirty="0"/>
              <a:t>Source : IRAM, rapport d’évaluation </a:t>
            </a:r>
            <a:r>
              <a:rPr lang="fr-FR" dirty="0" err="1"/>
              <a:t>Afafi</a:t>
            </a:r>
            <a:r>
              <a:rPr lang="fr-FR" dirty="0"/>
              <a:t> Sud, p.41</a:t>
            </a:r>
          </a:p>
          <a:p>
            <a:r>
              <a:rPr lang="fr-FR" i="1" dirty="0"/>
              <a:t>Analyse Integrated Food Security Phase Classification (IPC) de l’insécurité alimentaire aigüe et de la malnutrition aigüe Octobre 2020 à Avril 2021 – Madagascar – Décembre 2020 – Cadre Intégré de Classification de la Sécurité Alimentaire</a:t>
            </a:r>
            <a:endParaRPr lang="fr-FR" dirty="0"/>
          </a:p>
          <a:p>
            <a:endParaRPr lang="fr-FR" dirty="0"/>
          </a:p>
        </p:txBody>
      </p:sp>
      <p:sp>
        <p:nvSpPr>
          <p:cNvPr id="7" name="Ellipse 6">
            <a:extLst>
              <a:ext uri="{FF2B5EF4-FFF2-40B4-BE49-F238E27FC236}">
                <a16:creationId xmlns:a16="http://schemas.microsoft.com/office/drawing/2014/main" id="{6AE4602B-9B95-4C3F-BC52-4BE2A842F067}"/>
              </a:ext>
            </a:extLst>
          </p:cNvPr>
          <p:cNvSpPr/>
          <p:nvPr/>
        </p:nvSpPr>
        <p:spPr>
          <a:xfrm>
            <a:off x="4359527" y="3429000"/>
            <a:ext cx="1534438" cy="1311271"/>
          </a:xfrm>
          <a:prstGeom prst="ellipse">
            <a:avLst/>
          </a:prstGeom>
          <a:no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1A6E8E39-C352-AC45-B163-88D7669B9B31}"/>
              </a:ext>
            </a:extLst>
          </p:cNvPr>
          <p:cNvSpPr txBox="1"/>
          <p:nvPr/>
        </p:nvSpPr>
        <p:spPr>
          <a:xfrm>
            <a:off x="1663456" y="349223"/>
            <a:ext cx="9224772" cy="461665"/>
          </a:xfrm>
          <a:prstGeom prst="rect">
            <a:avLst/>
          </a:prstGeom>
          <a:noFill/>
        </p:spPr>
        <p:txBody>
          <a:bodyPr wrap="square">
            <a:spAutoFit/>
          </a:bodyPr>
          <a:lstStyle/>
          <a:p>
            <a:r>
              <a:rPr lang="fr-FR" sz="2400" b="1" dirty="0"/>
              <a:t>Des crises humanitaires récurrentes, dont celle de 2020-2021</a:t>
            </a:r>
          </a:p>
        </p:txBody>
      </p:sp>
      <p:sp>
        <p:nvSpPr>
          <p:cNvPr id="9" name="Flèche : droite 8">
            <a:extLst>
              <a:ext uri="{FF2B5EF4-FFF2-40B4-BE49-F238E27FC236}">
                <a16:creationId xmlns:a16="http://schemas.microsoft.com/office/drawing/2014/main" id="{14E98BD0-0AF5-1DF0-A74F-FA96A6840E47}"/>
              </a:ext>
            </a:extLst>
          </p:cNvPr>
          <p:cNvSpPr/>
          <p:nvPr/>
        </p:nvSpPr>
        <p:spPr>
          <a:xfrm>
            <a:off x="1123576" y="400510"/>
            <a:ext cx="504056" cy="454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2536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8200" y="365125"/>
            <a:ext cx="10515600" cy="970189"/>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FR" sz="4000" b="1" dirty="0"/>
              <a:t>Pourquoi le projet DynAtsimo? </a:t>
            </a:r>
            <a:endParaRPr lang="fr-FR" sz="4000" dirty="0"/>
          </a:p>
        </p:txBody>
      </p:sp>
      <p:sp>
        <p:nvSpPr>
          <p:cNvPr id="3" name="Espace réservé du contenu 2"/>
          <p:cNvSpPr>
            <a:spLocks noGrp="1"/>
          </p:cNvSpPr>
          <p:nvPr>
            <p:ph idx="1"/>
          </p:nvPr>
        </p:nvSpPr>
        <p:spPr bwMode="auto">
          <a:xfrm>
            <a:off x="838200" y="1689315"/>
            <a:ext cx="10515600" cy="4959457"/>
          </a:xfrm>
        </p:spPr>
        <p:txBody>
          <a:bodyPr>
            <a:noAutofit/>
          </a:bodyPr>
          <a:lstStyle/>
          <a:p>
            <a:pPr lvl="0"/>
            <a:r>
              <a:rPr lang="fr-FR" sz="2400" b="1" dirty="0"/>
              <a:t>Pour analyser les trajectoires de développement </a:t>
            </a:r>
            <a:r>
              <a:rPr lang="fr-FR" sz="2400" dirty="0"/>
              <a:t>comme produit d’interactions complexes entre environnement </a:t>
            </a:r>
            <a:r>
              <a:rPr lang="fr-FR" sz="2400" dirty="0" err="1"/>
              <a:t>agro-écologique</a:t>
            </a:r>
            <a:r>
              <a:rPr lang="fr-FR" sz="2400" dirty="0"/>
              <a:t>, structures socio-économiques et projets de développement </a:t>
            </a:r>
          </a:p>
          <a:p>
            <a:pPr lvl="0"/>
            <a:r>
              <a:rPr lang="fr-FR" sz="2400" b="1" dirty="0"/>
              <a:t>Pour évaluer l’effet des projets et de l’aide </a:t>
            </a:r>
            <a:r>
              <a:rPr lang="fr-FR" sz="2400" dirty="0"/>
              <a:t>sur les dynamiques de développement </a:t>
            </a:r>
          </a:p>
          <a:p>
            <a:pPr lvl="0"/>
            <a:r>
              <a:rPr lang="fr-FR" sz="2400" b="1" dirty="0"/>
              <a:t>Pour mieux appréhender les facteurs de réussite et d’échec </a:t>
            </a:r>
            <a:r>
              <a:rPr lang="fr-FR" sz="2400" dirty="0"/>
              <a:t>et les défis posés par les interventions de développement dans le Grand Sud</a:t>
            </a:r>
          </a:p>
          <a:p>
            <a:pPr lvl="0"/>
            <a:r>
              <a:rPr lang="fr-FR" sz="2400" b="1" dirty="0"/>
              <a:t>Pour informer les acteurs du développement</a:t>
            </a:r>
          </a:p>
          <a:p>
            <a:pPr lvl="0"/>
            <a:r>
              <a:rPr lang="fr-FR" sz="2400" b="1" dirty="0"/>
              <a:t>Pour appuyer la coordination </a:t>
            </a:r>
            <a:r>
              <a:rPr lang="fr-FR" sz="2400" dirty="0"/>
              <a:t>des actions sur le Grand Sud menées par les </a:t>
            </a:r>
            <a:r>
              <a:rPr lang="fr-FR" sz="2400" b="1" dirty="0"/>
              <a:t>institutions</a:t>
            </a:r>
            <a:r>
              <a:rPr lang="fr-FR" sz="2400" dirty="0"/>
              <a:t>, les </a:t>
            </a:r>
            <a:r>
              <a:rPr lang="fr-FR" sz="2400" b="1" dirty="0"/>
              <a:t>acteurs du développement </a:t>
            </a:r>
            <a:r>
              <a:rPr lang="fr-FR" sz="2400" dirty="0"/>
              <a:t>et la </a:t>
            </a:r>
            <a:r>
              <a:rPr lang="fr-FR" sz="2400" b="1" dirty="0"/>
              <a:t>recherche</a:t>
            </a:r>
            <a:endParaRPr lang="fr-FR" sz="2400" dirty="0"/>
          </a:p>
          <a:p>
            <a:pPr lvl="1"/>
            <a:r>
              <a:rPr lang="fr-FR" dirty="0"/>
              <a:t>Projet MAKIS, MADATLAS, plateformes </a:t>
            </a:r>
            <a:r>
              <a:rPr lang="fr-FR" dirty="0" err="1"/>
              <a:t>Manaboost</a:t>
            </a:r>
            <a:r>
              <a:rPr lang="fr-FR" dirty="0"/>
              <a:t>, KOROBO, AMP (MEP), etc.</a:t>
            </a:r>
          </a:p>
          <a:p>
            <a:pPr lvl="1"/>
            <a:r>
              <a:rPr lang="fr-FR" dirty="0"/>
              <a:t>NEXUS HDP, GIS TASK FORCE, etc.</a:t>
            </a:r>
          </a:p>
          <a:p>
            <a:pPr lvl="1">
              <a:defRPr/>
            </a:pPr>
            <a:endParaRPr lang="fr-FR" sz="2400" dirty="0"/>
          </a:p>
          <a:p>
            <a:pPr marL="457200" lvl="1" indent="0">
              <a:buNone/>
              <a:defRPr/>
            </a:pPr>
            <a:endParaRPr lang="fr-FR" sz="2400" dirty="0"/>
          </a:p>
          <a:p>
            <a:pPr lvl="1">
              <a:defRPr/>
            </a:pPr>
            <a:endParaRPr lang="fr-FR" sz="2400" dirty="0"/>
          </a:p>
        </p:txBody>
      </p:sp>
    </p:spTree>
    <p:extLst>
      <p:ext uri="{BB962C8B-B14F-4D97-AF65-F5344CB8AC3E}">
        <p14:creationId xmlns:p14="http://schemas.microsoft.com/office/powerpoint/2010/main" val="36703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useBgFill="1">
        <p:nvSpPr>
          <p:cNvPr id="16" name="Slide Background"/>
          <p:cNvSpPr>
            <a:spLocks noGrp="1" noRot="1" noChangeAspect="1" noMove="1" noResize="1" noEditPoints="1" noAdjustHandles="1" noChangeArrowheads="1" noChangeShapeType="1" noTextEdit="1"/>
          </p:cNvSpPr>
          <p:nvPr/>
        </p:nvSpPr>
        <p:spPr bwMode="auto">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useBgFill="1">
        <p:nvSpPr>
          <p:cNvPr id="17" name="Rectangle 16"/>
          <p:cNvSpPr>
            <a:spLocks noGrp="1" noRot="1" noChangeAspect="1" noMove="1" noResize="1" noEditPoints="1" noAdjustHandles="1" noChangeArrowheads="1" noChangeShapeType="1" noTextEdit="1"/>
          </p:cNvSpPr>
          <p:nvPr/>
        </p:nvSpPr>
        <p:spPr bwMode="auto">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Rectangle 4"/>
          <p:cNvSpPr/>
          <p:nvPr/>
        </p:nvSpPr>
        <p:spPr bwMode="auto">
          <a:xfrm>
            <a:off x="589556" y="5746071"/>
            <a:ext cx="11602443" cy="852260"/>
          </a:xfrm>
          <a:prstGeom prst="rect">
            <a:avLst/>
          </a:prstGeom>
        </p:spPr>
        <p:txBody>
          <a:bodyPr vert="horz" lIns="91440" tIns="45720" rIns="91440" bIns="45720" rtlCol="0" anchor="ctr">
            <a:noAutofit/>
          </a:bodyPr>
          <a:lstStyle/>
          <a:p>
            <a:pPr>
              <a:lnSpc>
                <a:spcPct val="90000"/>
              </a:lnSpc>
              <a:spcBef>
                <a:spcPts val="0"/>
              </a:spcBef>
              <a:spcAft>
                <a:spcPts val="600"/>
              </a:spcAft>
              <a:defRPr/>
            </a:pPr>
            <a:r>
              <a:rPr lang="en-US" sz="4400" b="1" dirty="0">
                <a:solidFill>
                  <a:schemeClr val="accent2"/>
                </a:solidFill>
                <a:latin typeface="Calibri Light"/>
                <a:ea typeface="Arial"/>
                <a:cs typeface="Arial"/>
              </a:rPr>
              <a:t>Le </a:t>
            </a:r>
            <a:r>
              <a:rPr lang="en-US" sz="4400" b="1" dirty="0" err="1">
                <a:solidFill>
                  <a:schemeClr val="accent2"/>
                </a:solidFill>
                <a:latin typeface="Calibri Light"/>
                <a:ea typeface="Arial"/>
                <a:cs typeface="Arial"/>
              </a:rPr>
              <a:t>projet</a:t>
            </a:r>
            <a:r>
              <a:rPr lang="en-US" sz="4400" b="1" dirty="0">
                <a:solidFill>
                  <a:schemeClr val="accent2"/>
                </a:solidFill>
                <a:latin typeface="Calibri Light"/>
                <a:ea typeface="Arial"/>
                <a:cs typeface="Arial"/>
              </a:rPr>
              <a:t> </a:t>
            </a:r>
            <a:r>
              <a:rPr lang="en-US" sz="4400" b="1" dirty="0" err="1">
                <a:solidFill>
                  <a:schemeClr val="accent2"/>
                </a:solidFill>
                <a:latin typeface="Calibri Light"/>
                <a:ea typeface="Arial"/>
                <a:cs typeface="Arial"/>
              </a:rPr>
              <a:t>DynAtsimo</a:t>
            </a:r>
            <a:endParaRPr lang="en-US" sz="3200" b="1" dirty="0">
              <a:solidFill>
                <a:schemeClr val="accent2"/>
              </a:solidFill>
              <a:latin typeface="Calibri Light"/>
              <a:ea typeface="Arial"/>
              <a:cs typeface="Arial"/>
            </a:endParaRPr>
          </a:p>
        </p:txBody>
      </p:sp>
      <p:sp>
        <p:nvSpPr>
          <p:cNvPr id="4" name="Espace réservé pour une image  3">
            <a:extLst>
              <a:ext uri="{FF2B5EF4-FFF2-40B4-BE49-F238E27FC236}">
                <a16:creationId xmlns:a16="http://schemas.microsoft.com/office/drawing/2014/main" id="{0A2A18A2-8FFD-9BAF-6E32-EA4C1800514A}"/>
              </a:ext>
            </a:extLst>
          </p:cNvPr>
          <p:cNvSpPr>
            <a:spLocks noGrp="1"/>
          </p:cNvSpPr>
          <p:nvPr>
            <p:ph type="pic" sz="quarter" idx="10"/>
          </p:nvPr>
        </p:nvSpPr>
        <p:spPr/>
      </p:sp>
      <p:pic>
        <p:nvPicPr>
          <p:cNvPr id="7" name="Image 6">
            <a:extLst>
              <a:ext uri="{FF2B5EF4-FFF2-40B4-BE49-F238E27FC236}">
                <a16:creationId xmlns:a16="http://schemas.microsoft.com/office/drawing/2014/main" id="{8E7192C6-30A0-D798-5874-977579C6C878}"/>
              </a:ext>
            </a:extLst>
          </p:cNvPr>
          <p:cNvPicPr>
            <a:picLocks noChangeAspect="1"/>
          </p:cNvPicPr>
          <p:nvPr/>
        </p:nvPicPr>
        <p:blipFill>
          <a:blip r:embed="rId2"/>
          <a:stretch>
            <a:fillRect/>
          </a:stretch>
        </p:blipFill>
        <p:spPr>
          <a:xfrm>
            <a:off x="28599" y="32614"/>
            <a:ext cx="12192000" cy="5542586"/>
          </a:xfrm>
          <a:prstGeom prst="rect">
            <a:avLst/>
          </a:prstGeom>
        </p:spPr>
      </p:pic>
    </p:spTree>
    <p:extLst>
      <p:ext uri="{BB962C8B-B14F-4D97-AF65-F5344CB8AC3E}">
        <p14:creationId xmlns:p14="http://schemas.microsoft.com/office/powerpoint/2010/main" val="2642605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8200" y="365125"/>
            <a:ext cx="10515600" cy="970189"/>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4000" b="1" dirty="0">
                <a:solidFill>
                  <a:srgbClr val="0F4761"/>
                </a:solidFill>
                <a:latin typeface="Aptos Display"/>
                <a:ea typeface="Arial"/>
                <a:cs typeface="Times New Roman"/>
              </a:rPr>
              <a:t>L’ambition du projet </a:t>
            </a:r>
            <a:r>
              <a:rPr lang="fr-FR" sz="4000" b="1" dirty="0" err="1">
                <a:solidFill>
                  <a:srgbClr val="0F4761"/>
                </a:solidFill>
                <a:latin typeface="Aptos Display"/>
                <a:ea typeface="Arial"/>
                <a:cs typeface="Times New Roman"/>
              </a:rPr>
              <a:t>DynAtsimo</a:t>
            </a:r>
            <a:endParaRPr lang="fr-FR" sz="4000" b="1" dirty="0">
              <a:solidFill>
                <a:srgbClr val="0F4761"/>
              </a:solidFill>
              <a:latin typeface="Aptos Display"/>
              <a:ea typeface="Arial"/>
              <a:cs typeface="Times New Roman"/>
            </a:endParaRPr>
          </a:p>
        </p:txBody>
      </p:sp>
      <p:sp>
        <p:nvSpPr>
          <p:cNvPr id="3" name="Espace réservé du contenu 2"/>
          <p:cNvSpPr>
            <a:spLocks noGrp="1"/>
          </p:cNvSpPr>
          <p:nvPr>
            <p:ph idx="1"/>
          </p:nvPr>
        </p:nvSpPr>
        <p:spPr bwMode="auto">
          <a:xfrm>
            <a:off x="838200" y="1689315"/>
            <a:ext cx="10515600" cy="4959457"/>
          </a:xfrm>
        </p:spPr>
        <p:txBody>
          <a:bodyPr>
            <a:noAutofit/>
          </a:bodyPr>
          <a:lstStyle/>
          <a:p>
            <a:pPr marL="0" indent="0" algn="ctr">
              <a:buNone/>
              <a:defRPr/>
            </a:pPr>
            <a:endParaRPr lang="fr-FR" sz="3600" dirty="0"/>
          </a:p>
          <a:p>
            <a:pPr marL="0" indent="0" algn="ctr">
              <a:buNone/>
            </a:pPr>
            <a:r>
              <a:rPr lang="fr-FR" b="1" dirty="0"/>
              <a:t>Produire une recherche publique, collaborative, vivante et accessible </a:t>
            </a:r>
            <a:br>
              <a:rPr lang="fr-FR" b="1" dirty="0"/>
            </a:br>
            <a:r>
              <a:rPr lang="fr-FR" b="1" dirty="0"/>
              <a:t>pour analyser l’effet de l’aide sur le développement </a:t>
            </a:r>
            <a:br>
              <a:rPr lang="fr-FR" b="1" dirty="0"/>
            </a:br>
            <a:r>
              <a:rPr lang="fr-FR" b="1" dirty="0"/>
              <a:t>dans le Sud de Madagascar</a:t>
            </a:r>
            <a:endParaRPr lang="fr-FR" dirty="0"/>
          </a:p>
          <a:p>
            <a:pPr lvl="2">
              <a:buFont typeface="Wingdings"/>
              <a:buChar char="Ø"/>
              <a:defRPr/>
            </a:pPr>
            <a:endParaRPr dirty="0"/>
          </a:p>
        </p:txBody>
      </p:sp>
      <p:sp>
        <p:nvSpPr>
          <p:cNvPr id="4" name="Flèche vers le bas 3"/>
          <p:cNvSpPr/>
          <p:nvPr/>
        </p:nvSpPr>
        <p:spPr>
          <a:xfrm>
            <a:off x="5231904" y="3811844"/>
            <a:ext cx="64807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96616" y="4603932"/>
            <a:ext cx="10657184" cy="830997"/>
          </a:xfrm>
          <a:prstGeom prst="rect">
            <a:avLst/>
          </a:prstGeom>
          <a:noFill/>
        </p:spPr>
        <p:txBody>
          <a:bodyPr wrap="square" rtlCol="0">
            <a:spAutoFit/>
          </a:bodyPr>
          <a:lstStyle/>
          <a:p>
            <a:pPr marL="342900" indent="-342900" algn="ctr">
              <a:buFont typeface="Arial" panose="020B0604020202020204" pitchFamily="34" charset="0"/>
              <a:buChar char="•"/>
            </a:pPr>
            <a:r>
              <a:rPr lang="fr-FR" sz="2400" b="1" dirty="0"/>
              <a:t>L’Observatoire des dynamiques de développement </a:t>
            </a:r>
            <a:r>
              <a:rPr lang="fr-FR" sz="2400" dirty="0"/>
              <a:t>dans le Sud de Madagascar</a:t>
            </a:r>
          </a:p>
          <a:p>
            <a:pPr marL="342900" indent="-342900" algn="ctr">
              <a:buFont typeface="Arial" panose="020B0604020202020204" pitchFamily="34" charset="0"/>
              <a:buChar char="•"/>
            </a:pPr>
            <a:r>
              <a:rPr lang="fr-FR" sz="2400" b="1" dirty="0"/>
              <a:t>The Living </a:t>
            </a:r>
            <a:r>
              <a:rPr lang="fr-FR" sz="2400" b="1" dirty="0" err="1"/>
              <a:t>lab</a:t>
            </a:r>
            <a:r>
              <a:rPr lang="fr-FR" sz="2400" b="1" dirty="0"/>
              <a:t> </a:t>
            </a:r>
            <a:r>
              <a:rPr lang="en-US" sz="2400" b="1" dirty="0"/>
              <a:t>of Development Dynamics </a:t>
            </a:r>
            <a:r>
              <a:rPr lang="en-US" sz="2400" dirty="0"/>
              <a:t>in Southern Madagascar</a:t>
            </a:r>
            <a:endParaRPr lang="fr-FR" sz="2400" dirty="0"/>
          </a:p>
        </p:txBody>
      </p:sp>
    </p:spTree>
    <p:extLst>
      <p:ext uri="{BB962C8B-B14F-4D97-AF65-F5344CB8AC3E}">
        <p14:creationId xmlns:p14="http://schemas.microsoft.com/office/powerpoint/2010/main" val="3154737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56461" y="365126"/>
            <a:ext cx="10997339"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4000" b="1" dirty="0">
                <a:solidFill>
                  <a:srgbClr val="0F4761"/>
                </a:solidFill>
                <a:latin typeface="Aptos Display"/>
                <a:ea typeface="Arial"/>
                <a:cs typeface="Times New Roman"/>
              </a:rPr>
              <a:t>L’ Approche conceptuelle du projet </a:t>
            </a:r>
            <a:r>
              <a:rPr lang="fr-FR" sz="4000" b="1" dirty="0" err="1">
                <a:solidFill>
                  <a:srgbClr val="0F4761"/>
                </a:solidFill>
                <a:latin typeface="Aptos Display"/>
                <a:ea typeface="Arial"/>
                <a:cs typeface="Times New Roman"/>
              </a:rPr>
              <a:t>Dynatsimo</a:t>
            </a:r>
            <a:endParaRPr lang="fr-FR" sz="4000" b="1" dirty="0">
              <a:solidFill>
                <a:srgbClr val="0F4761"/>
              </a:solidFill>
              <a:latin typeface="Aptos Display"/>
              <a:ea typeface="Arial"/>
              <a:cs typeface="Times New Roman"/>
            </a:endParaRPr>
          </a:p>
        </p:txBody>
      </p:sp>
      <p:pic>
        <p:nvPicPr>
          <p:cNvPr id="7" name="Image 6"/>
          <p:cNvPicPr>
            <a:picLocks noChangeAspect="1"/>
          </p:cNvPicPr>
          <p:nvPr/>
        </p:nvPicPr>
        <p:blipFill>
          <a:blip r:embed="rId3"/>
          <a:srcRect l="14561" r="21229" b="18792"/>
          <a:stretch/>
        </p:blipFill>
        <p:spPr bwMode="auto">
          <a:xfrm>
            <a:off x="868699" y="1804638"/>
            <a:ext cx="7078791" cy="4688236"/>
          </a:xfrm>
          <a:prstGeom prst="rect">
            <a:avLst/>
          </a:prstGeom>
        </p:spPr>
      </p:pic>
      <p:sp>
        <p:nvSpPr>
          <p:cNvPr id="5" name="ZoneTexte 4"/>
          <p:cNvSpPr txBox="1"/>
          <p:nvPr/>
        </p:nvSpPr>
        <p:spPr>
          <a:xfrm>
            <a:off x="1199456" y="1165683"/>
            <a:ext cx="10009112" cy="830997"/>
          </a:xfrm>
          <a:prstGeom prst="rect">
            <a:avLst/>
          </a:prstGeom>
          <a:noFill/>
        </p:spPr>
        <p:txBody>
          <a:bodyPr wrap="square" rtlCol="0">
            <a:spAutoFit/>
          </a:bodyPr>
          <a:lstStyle/>
          <a:p>
            <a:pPr algn="ctr"/>
            <a:r>
              <a:rPr lang="fr-FR" sz="2400" b="1" dirty="0"/>
              <a:t>Le cadre analytique des socio-écosystèmes étendu à la prise en compte de l’interaction avec les projets</a:t>
            </a:r>
          </a:p>
        </p:txBody>
      </p:sp>
      <p:sp>
        <p:nvSpPr>
          <p:cNvPr id="4" name="Rectangle 3"/>
          <p:cNvSpPr/>
          <p:nvPr/>
        </p:nvSpPr>
        <p:spPr>
          <a:xfrm>
            <a:off x="7934836" y="2222257"/>
            <a:ext cx="4092153" cy="3293209"/>
          </a:xfrm>
          <a:prstGeom prst="rect">
            <a:avLst/>
          </a:prstGeom>
        </p:spPr>
        <p:txBody>
          <a:bodyPr wrap="square">
            <a:spAutoFit/>
          </a:bodyPr>
          <a:lstStyle/>
          <a:p>
            <a:pPr marL="342900" indent="-342900">
              <a:buFont typeface="Arial" panose="020B0604020202020204" pitchFamily="34" charset="0"/>
              <a:buChar char="•"/>
            </a:pPr>
            <a:r>
              <a:rPr lang="fr-FR" sz="2400" dirty="0"/>
              <a:t>Le développement est un processus produit par l’interaction</a:t>
            </a:r>
          </a:p>
          <a:p>
            <a:pPr marL="800100" lvl="1" indent="-342900">
              <a:buFont typeface="Wingdings" panose="05000000000000000000" pitchFamily="2" charset="2"/>
              <a:buChar char="Ø"/>
            </a:pPr>
            <a:r>
              <a:rPr lang="fr-FR" sz="2200" dirty="0"/>
              <a:t>Entre les dimensions du développement</a:t>
            </a:r>
          </a:p>
          <a:p>
            <a:pPr marL="800100" lvl="1" indent="-342900">
              <a:buFont typeface="Wingdings" panose="05000000000000000000" pitchFamily="2" charset="2"/>
              <a:buChar char="Ø"/>
            </a:pPr>
            <a:r>
              <a:rPr lang="fr-FR" sz="2200" dirty="0"/>
              <a:t>Entre les normes locales et les normes des projets</a:t>
            </a:r>
          </a:p>
          <a:p>
            <a:pPr marL="800100" lvl="1" indent="-342900">
              <a:buFont typeface="Arial" panose="020B0604020202020204" pitchFamily="34" charset="0"/>
              <a:buChar char="•"/>
            </a:pPr>
            <a:endParaRPr lang="fr-FR" sz="2400" dirty="0"/>
          </a:p>
          <a:p>
            <a:pPr marL="342900" indent="-342900">
              <a:buFont typeface="Arial" panose="020B0604020202020204" pitchFamily="34" charset="0"/>
              <a:buChar char="•"/>
            </a:pPr>
            <a:endParaRPr lang="fr-FR" sz="2400" dirty="0"/>
          </a:p>
        </p:txBody>
      </p:sp>
      <p:sp>
        <p:nvSpPr>
          <p:cNvPr id="9" name="Rectangle 8"/>
          <p:cNvSpPr/>
          <p:nvPr/>
        </p:nvSpPr>
        <p:spPr bwMode="auto">
          <a:xfrm>
            <a:off x="7913134" y="5725392"/>
            <a:ext cx="4092153" cy="1200329"/>
          </a:xfrm>
          <a:prstGeom prst="rect">
            <a:avLst/>
          </a:prstGeom>
        </p:spPr>
        <p:txBody>
          <a:bodyPr wrap="square">
            <a:spAutoFit/>
          </a:bodyPr>
          <a:lstStyle/>
          <a:p>
            <a:pPr marL="342900" indent="-342900">
              <a:buFont typeface="Arial" panose="020B0604020202020204" pitchFamily="34" charset="0"/>
              <a:buChar char="•"/>
            </a:pPr>
            <a:r>
              <a:rPr lang="fr-FR" sz="2400" dirty="0"/>
              <a:t>Des dynamiques ancrées localement et  spatialement diversifiées</a:t>
            </a:r>
          </a:p>
        </p:txBody>
      </p:sp>
      <p:sp>
        <p:nvSpPr>
          <p:cNvPr id="12" name="Flèche vers le bas 11"/>
          <p:cNvSpPr/>
          <p:nvPr/>
        </p:nvSpPr>
        <p:spPr>
          <a:xfrm>
            <a:off x="9663648" y="5097529"/>
            <a:ext cx="591123"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673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FFD7EA-E6FB-D5D5-21AD-40DD40C51142}"/>
              </a:ext>
            </a:extLst>
          </p:cNvPr>
          <p:cNvSpPr>
            <a:spLocks noGrp="1"/>
          </p:cNvSpPr>
          <p:nvPr>
            <p:ph type="title"/>
          </p:nvPr>
        </p:nvSpPr>
        <p:spPr>
          <a:xfrm>
            <a:off x="838200" y="365125"/>
            <a:ext cx="10515600" cy="668699"/>
          </a:xfr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FR" sz="4000" b="1" dirty="0">
                <a:solidFill>
                  <a:srgbClr val="0F4761"/>
                </a:solidFill>
                <a:latin typeface="Aptos Display" panose="020B0004020202020204" pitchFamily="34" charset="0"/>
                <a:ea typeface="+mn-ea"/>
                <a:cs typeface="Times New Roman" panose="02020603050405020304" pitchFamily="18" charset="0"/>
              </a:rPr>
              <a:t>Les trois volets du projet</a:t>
            </a:r>
          </a:p>
        </p:txBody>
      </p:sp>
      <p:sp>
        <p:nvSpPr>
          <p:cNvPr id="3" name="Espace réservé du contenu 2">
            <a:extLst>
              <a:ext uri="{FF2B5EF4-FFF2-40B4-BE49-F238E27FC236}">
                <a16:creationId xmlns:a16="http://schemas.microsoft.com/office/drawing/2014/main" id="{9256094C-8560-E5E7-8031-6F787EBE1F7C}"/>
              </a:ext>
            </a:extLst>
          </p:cNvPr>
          <p:cNvSpPr>
            <a:spLocks noGrp="1"/>
          </p:cNvSpPr>
          <p:nvPr>
            <p:ph sz="half" idx="1"/>
          </p:nvPr>
        </p:nvSpPr>
        <p:spPr/>
        <p:txBody>
          <a:bodyPr>
            <a:normAutofit/>
          </a:bodyPr>
          <a:lstStyle/>
          <a:p>
            <a:pPr marL="0" indent="0" algn="ctr">
              <a:buNone/>
            </a:pPr>
            <a:endParaRPr lang="fr-FR" sz="3600" kern="0" dirty="0">
              <a:solidFill>
                <a:srgbClr val="000000"/>
              </a:solidFill>
              <a:latin typeface="Times New Roman" panose="02020603050405020304" pitchFamily="18" charset="0"/>
              <a:ea typeface="Times New Roman" panose="02020603050405020304" pitchFamily="18" charset="0"/>
            </a:endParaRPr>
          </a:p>
          <a:p>
            <a:pPr marL="0" indent="0" algn="ctr">
              <a:buNone/>
            </a:pPr>
            <a:endParaRPr lang="fr-FR" dirty="0"/>
          </a:p>
          <a:p>
            <a:pPr marL="0" indent="0" algn="ctr">
              <a:buNone/>
            </a:pPr>
            <a:r>
              <a:rPr lang="fr-FR" dirty="0"/>
              <a:t> </a:t>
            </a:r>
          </a:p>
          <a:p>
            <a:pPr marL="0" indent="0">
              <a:buNone/>
            </a:pPr>
            <a:endParaRPr lang="fr-FR" sz="2400" b="1" kern="0" dirty="0">
              <a:solidFill>
                <a:srgbClr val="000000"/>
              </a:solidFill>
              <a:effectLst/>
              <a:latin typeface="Times New Roman" panose="02020603050405020304" pitchFamily="18" charset="0"/>
              <a:ea typeface="Times New Roman" panose="02020603050405020304" pitchFamily="18" charset="0"/>
            </a:endParaRPr>
          </a:p>
        </p:txBody>
      </p:sp>
      <p:cxnSp>
        <p:nvCxnSpPr>
          <p:cNvPr id="11" name="Connecteur droit avec flèche 10">
            <a:extLst>
              <a:ext uri="{FF2B5EF4-FFF2-40B4-BE49-F238E27FC236}">
                <a16:creationId xmlns:a16="http://schemas.microsoft.com/office/drawing/2014/main" id="{74130A88-7D8F-430B-888B-13F6732C9F43}"/>
              </a:ext>
            </a:extLst>
          </p:cNvPr>
          <p:cNvCxnSpPr>
            <a:cxnSpLocks/>
          </p:cNvCxnSpPr>
          <p:nvPr/>
        </p:nvCxnSpPr>
        <p:spPr>
          <a:xfrm>
            <a:off x="6391175" y="3628724"/>
            <a:ext cx="0" cy="182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7E9641EF-9C2F-4500-A664-82CCF693D530}"/>
              </a:ext>
            </a:extLst>
          </p:cNvPr>
          <p:cNvPicPr>
            <a:picLocks noChangeAspect="1"/>
          </p:cNvPicPr>
          <p:nvPr/>
        </p:nvPicPr>
        <p:blipFill>
          <a:blip r:embed="rId2"/>
          <a:stretch>
            <a:fillRect/>
          </a:stretch>
        </p:blipFill>
        <p:spPr>
          <a:xfrm>
            <a:off x="497303" y="1110682"/>
            <a:ext cx="11197394" cy="5747318"/>
          </a:xfrm>
          <a:prstGeom prst="rect">
            <a:avLst/>
          </a:prstGeom>
        </p:spPr>
      </p:pic>
      <p:sp>
        <p:nvSpPr>
          <p:cNvPr id="10" name="Rectangle : coins arrondis 9">
            <a:extLst>
              <a:ext uri="{FF2B5EF4-FFF2-40B4-BE49-F238E27FC236}">
                <a16:creationId xmlns:a16="http://schemas.microsoft.com/office/drawing/2014/main" id="{56552858-9C87-41FF-AA07-8ACF2AAA373C}"/>
              </a:ext>
            </a:extLst>
          </p:cNvPr>
          <p:cNvSpPr/>
          <p:nvPr/>
        </p:nvSpPr>
        <p:spPr>
          <a:xfrm>
            <a:off x="40449" y="3720164"/>
            <a:ext cx="3356975" cy="2811296"/>
          </a:xfrm>
          <a:prstGeom prst="roundRect">
            <a:avLst/>
          </a:pr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2667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56461" y="365126"/>
            <a:ext cx="10997339"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4000" b="1" dirty="0">
                <a:solidFill>
                  <a:srgbClr val="0F4761"/>
                </a:solidFill>
                <a:latin typeface="Aptos Display"/>
                <a:ea typeface="Arial"/>
                <a:cs typeface="Times New Roman"/>
              </a:rPr>
              <a:t>Le cadre méthodologique du projet </a:t>
            </a:r>
            <a:r>
              <a:rPr lang="fr-FR" sz="4000" b="1" dirty="0" err="1">
                <a:solidFill>
                  <a:srgbClr val="0F4761"/>
                </a:solidFill>
                <a:latin typeface="Aptos Display"/>
                <a:ea typeface="Arial"/>
                <a:cs typeface="Times New Roman"/>
              </a:rPr>
              <a:t>Dynatsimo</a:t>
            </a:r>
            <a:endParaRPr lang="fr-FR" sz="4000" b="1" dirty="0">
              <a:solidFill>
                <a:srgbClr val="0F4761"/>
              </a:solidFill>
              <a:latin typeface="Aptos Display"/>
              <a:ea typeface="Arial"/>
              <a:cs typeface="Times New Roman"/>
            </a:endParaRPr>
          </a:p>
        </p:txBody>
      </p:sp>
      <p:sp>
        <p:nvSpPr>
          <p:cNvPr id="3" name="Espace réservé du contenu 2"/>
          <p:cNvSpPr>
            <a:spLocks noGrp="1"/>
          </p:cNvSpPr>
          <p:nvPr>
            <p:ph idx="1"/>
          </p:nvPr>
        </p:nvSpPr>
        <p:spPr bwMode="auto">
          <a:xfrm>
            <a:off x="232475" y="1340768"/>
            <a:ext cx="11121325" cy="5517231"/>
          </a:xfrm>
        </p:spPr>
        <p:txBody>
          <a:bodyPr>
            <a:noAutofit/>
          </a:bodyPr>
          <a:lstStyle/>
          <a:p>
            <a:pPr marL="0" indent="0">
              <a:buNone/>
              <a:defRPr/>
            </a:pPr>
            <a:r>
              <a:rPr lang="fr-FR" b="1" dirty="0"/>
              <a:t>L’observatoire des dynamiques de développement</a:t>
            </a:r>
          </a:p>
          <a:p>
            <a:pPr>
              <a:buFont typeface="Arial" panose="020B0604020202020204" pitchFamily="34" charset="0"/>
              <a:buChar char="•"/>
              <a:defRPr/>
            </a:pPr>
            <a:r>
              <a:rPr lang="fr-FR" b="1" dirty="0"/>
              <a:t> Un système d’information pérenne </a:t>
            </a:r>
            <a:endParaRPr dirty="0"/>
          </a:p>
          <a:p>
            <a:pPr marL="1069975" lvl="1" indent="-357188">
              <a:buFont typeface="Wingdings"/>
              <a:buChar char="Ø"/>
              <a:defRPr/>
            </a:pPr>
            <a:r>
              <a:rPr lang="fr-FR" dirty="0"/>
              <a:t> Une logique illustrative de dynamiques caractéristiques de la région d’étude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re 1"/>
          <p:cNvSpPr txBox="1"/>
          <p:nvPr/>
        </p:nvSpPr>
        <p:spPr bwMode="auto">
          <a:xfrm>
            <a:off x="8112224" y="308795"/>
            <a:ext cx="4079776" cy="648782"/>
          </a:xfrm>
          <a:prstGeom prst="rect">
            <a:avLst/>
          </a:prstGeom>
        </p:spPr>
        <p:txBody>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fr-FR" sz="2700" b="1" dirty="0">
                <a:latin typeface="Trebuchet MS"/>
              </a:rPr>
              <a:t>Les 5 sites de l’observatoire</a:t>
            </a:r>
            <a:endParaRPr dirty="0"/>
          </a:p>
        </p:txBody>
      </p:sp>
      <p:sp>
        <p:nvSpPr>
          <p:cNvPr id="7" name="Espace réservé du contenu 2"/>
          <p:cNvSpPr txBox="1"/>
          <p:nvPr/>
        </p:nvSpPr>
        <p:spPr bwMode="auto">
          <a:xfrm>
            <a:off x="7608168" y="1763601"/>
            <a:ext cx="4680520" cy="4905213"/>
          </a:xfrm>
          <a:prstGeom prst="rect">
            <a:avLst/>
          </a:prstGeom>
          <a:solidFill>
            <a:srgbClr val="FFFFFF">
              <a:alpha val="69020"/>
            </a:srgbClr>
          </a:solidFill>
        </p:spPr>
        <p:txBody>
          <a:bodyPr/>
          <a:lstStyle>
            <a:lvl1pPr marL="228600" indent="-228600" algn="l" defTabSz="914400">
              <a:lnSpc>
                <a:spcPct val="90000"/>
              </a:lnSpc>
              <a:spcBef>
                <a:spcPts val="1000"/>
              </a:spcBef>
              <a:buFont typeface="Arial"/>
              <a:buChar char="•"/>
              <a:defRPr sz="2000">
                <a:solidFill>
                  <a:schemeClr val="tx1">
                    <a:lumMod val="65000"/>
                    <a:lumOff val="35000"/>
                  </a:schemeClr>
                </a:solidFill>
                <a:latin typeface="Trebuchet MS"/>
                <a:ea typeface="+mn-ea"/>
                <a:cs typeface="+mn-cs"/>
              </a:defRPr>
            </a:lvl1pPr>
            <a:lvl2pPr marL="685800" indent="-228600" algn="l" defTabSz="914400">
              <a:lnSpc>
                <a:spcPct val="90000"/>
              </a:lnSpc>
              <a:spcBef>
                <a:spcPts val="500"/>
              </a:spcBef>
              <a:buFont typeface="Arial"/>
              <a:buChar char="•"/>
              <a:defRPr sz="1800">
                <a:solidFill>
                  <a:schemeClr val="tx1">
                    <a:lumMod val="65000"/>
                    <a:lumOff val="35000"/>
                  </a:schemeClr>
                </a:solidFill>
                <a:latin typeface="Trebuchet MS"/>
                <a:ea typeface="+mn-ea"/>
                <a:cs typeface="+mn-cs"/>
              </a:defRPr>
            </a:lvl2pPr>
            <a:lvl3pPr marL="1143000" indent="-228600" algn="l" defTabSz="914400">
              <a:lnSpc>
                <a:spcPct val="90000"/>
              </a:lnSpc>
              <a:spcBef>
                <a:spcPts val="500"/>
              </a:spcBef>
              <a:buFont typeface="Arial"/>
              <a:buChar char="•"/>
              <a:defRPr sz="1600">
                <a:solidFill>
                  <a:schemeClr val="tx1">
                    <a:lumMod val="65000"/>
                    <a:lumOff val="35000"/>
                  </a:schemeClr>
                </a:solidFill>
                <a:latin typeface="Trebuchet MS"/>
                <a:ea typeface="+mn-ea"/>
                <a:cs typeface="+mn-cs"/>
              </a:defRPr>
            </a:lvl3pPr>
            <a:lvl4pPr marL="1600200" indent="-228600" algn="l" defTabSz="914400">
              <a:lnSpc>
                <a:spcPct val="90000"/>
              </a:lnSpc>
              <a:spcBef>
                <a:spcPts val="500"/>
              </a:spcBef>
              <a:buFont typeface="Arial"/>
              <a:buChar char="•"/>
              <a:defRPr sz="1400">
                <a:solidFill>
                  <a:schemeClr val="tx1">
                    <a:lumMod val="65000"/>
                    <a:lumOff val="35000"/>
                  </a:schemeClr>
                </a:solidFill>
                <a:latin typeface="Trebuchet MS"/>
                <a:ea typeface="+mn-ea"/>
                <a:cs typeface="+mn-cs"/>
              </a:defRPr>
            </a:lvl4pPr>
            <a:lvl5pPr marL="2057400" indent="-228600" algn="l" defTabSz="914400">
              <a:lnSpc>
                <a:spcPct val="90000"/>
              </a:lnSpc>
              <a:spcBef>
                <a:spcPts val="500"/>
              </a:spcBef>
              <a:buFont typeface="Arial"/>
              <a:buChar char="•"/>
              <a:defRPr sz="1400">
                <a:solidFill>
                  <a:schemeClr val="tx1">
                    <a:lumMod val="65000"/>
                    <a:lumOff val="35000"/>
                  </a:schemeClr>
                </a:solidFill>
                <a:latin typeface="Trebuchet MS"/>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42900" lvl="1" indent="-342900" algn="ctr">
              <a:lnSpc>
                <a:spcPct val="150000"/>
              </a:lnSpc>
              <a:spcBef>
                <a:spcPts val="1000"/>
              </a:spcBef>
              <a:buFont typeface="Arial" panose="020B0604020202020204" pitchFamily="34" charset="0"/>
              <a:buChar char="•"/>
              <a:defRPr/>
            </a:pPr>
            <a:r>
              <a:rPr lang="fr-FR" sz="2000" b="1" u="sng" dirty="0">
                <a:solidFill>
                  <a:srgbClr val="0F4761"/>
                </a:solidFill>
                <a:latin typeface="Aptos Display"/>
                <a:cs typeface="Times New Roman"/>
              </a:rPr>
              <a:t>REGION ANOSY </a:t>
            </a:r>
            <a:r>
              <a:rPr lang="fr-FR" sz="2000" b="1" dirty="0"/>
              <a:t>:</a:t>
            </a:r>
          </a:p>
          <a:p>
            <a:pPr marL="342900" lvl="1" indent="-342900">
              <a:lnSpc>
                <a:spcPct val="150000"/>
              </a:lnSpc>
              <a:spcBef>
                <a:spcPts val="1000"/>
              </a:spcBef>
              <a:buFont typeface="Wingdings" panose="05000000000000000000" pitchFamily="2" charset="2"/>
              <a:buChar char="Ø"/>
              <a:defRPr/>
            </a:pPr>
            <a:r>
              <a:rPr lang="fr-FR" sz="2000" b="1" u="sng" dirty="0">
                <a:solidFill>
                  <a:srgbClr val="0F4761"/>
                </a:solidFill>
                <a:latin typeface="Aptos Display"/>
                <a:cs typeface="Times New Roman"/>
              </a:rPr>
              <a:t>MAHATALAKY</a:t>
            </a:r>
            <a:r>
              <a:rPr lang="fr-FR" sz="2000" b="1" dirty="0">
                <a:solidFill>
                  <a:srgbClr val="0F4761"/>
                </a:solidFill>
                <a:latin typeface="Aptos Display"/>
                <a:cs typeface="Times New Roman"/>
              </a:rPr>
              <a:t> (District de Fort-Dauphin)</a:t>
            </a:r>
          </a:p>
          <a:p>
            <a:pPr marL="342900" lvl="1" indent="-342900">
              <a:lnSpc>
                <a:spcPct val="150000"/>
              </a:lnSpc>
              <a:spcBef>
                <a:spcPts val="1000"/>
              </a:spcBef>
              <a:buFont typeface="Wingdings" panose="05000000000000000000" pitchFamily="2" charset="2"/>
              <a:buChar char="Ø"/>
              <a:defRPr/>
            </a:pPr>
            <a:r>
              <a:rPr lang="fr-FR" sz="2000" b="1" u="sng" dirty="0">
                <a:solidFill>
                  <a:srgbClr val="0F4761"/>
                </a:solidFill>
                <a:latin typeface="Aptos Display"/>
                <a:cs typeface="Times New Roman"/>
              </a:rPr>
              <a:t>IFOTAKA</a:t>
            </a:r>
            <a:r>
              <a:rPr lang="fr-FR" sz="2000" b="1" dirty="0">
                <a:solidFill>
                  <a:srgbClr val="0F4761"/>
                </a:solidFill>
                <a:latin typeface="Aptos Display"/>
                <a:cs typeface="Times New Roman"/>
              </a:rPr>
              <a:t> (District d’</a:t>
            </a:r>
            <a:r>
              <a:rPr lang="fr-FR" sz="2000" b="1" dirty="0" err="1">
                <a:solidFill>
                  <a:srgbClr val="0F4761"/>
                </a:solidFill>
                <a:latin typeface="Aptos Display"/>
                <a:cs typeface="Times New Roman"/>
              </a:rPr>
              <a:t>Amboasary</a:t>
            </a:r>
            <a:r>
              <a:rPr lang="fr-FR" sz="2000" b="1" dirty="0">
                <a:solidFill>
                  <a:srgbClr val="0F4761"/>
                </a:solidFill>
                <a:latin typeface="Aptos Display"/>
                <a:cs typeface="Times New Roman"/>
              </a:rPr>
              <a:t>-Sud)</a:t>
            </a:r>
          </a:p>
          <a:p>
            <a:pPr marL="342900" lvl="1" indent="-342900">
              <a:lnSpc>
                <a:spcPct val="150000"/>
              </a:lnSpc>
              <a:spcBef>
                <a:spcPts val="1000"/>
              </a:spcBef>
              <a:buFont typeface="Wingdings" panose="05000000000000000000" pitchFamily="2" charset="2"/>
              <a:buChar char="Ø"/>
              <a:defRPr/>
            </a:pPr>
            <a:r>
              <a:rPr lang="fr-FR" sz="2000" b="1" u="sng" dirty="0">
                <a:solidFill>
                  <a:srgbClr val="0F4761"/>
                </a:solidFill>
                <a:latin typeface="Aptos Display"/>
                <a:cs typeface="Times New Roman"/>
              </a:rPr>
              <a:t>IVAHONA</a:t>
            </a:r>
            <a:r>
              <a:rPr lang="fr-FR" sz="2000" b="1" dirty="0">
                <a:solidFill>
                  <a:srgbClr val="0F4761"/>
                </a:solidFill>
                <a:latin typeface="Aptos Display"/>
                <a:cs typeface="Times New Roman"/>
              </a:rPr>
              <a:t> (District de Betroka)</a:t>
            </a:r>
          </a:p>
          <a:p>
            <a:pPr marL="342900" lvl="1" indent="-342900" algn="ctr">
              <a:lnSpc>
                <a:spcPct val="150000"/>
              </a:lnSpc>
              <a:spcBef>
                <a:spcPts val="1000"/>
              </a:spcBef>
              <a:buFont typeface="Arial" panose="020B0604020202020204" pitchFamily="34" charset="0"/>
              <a:buChar char="•"/>
              <a:defRPr/>
            </a:pPr>
            <a:r>
              <a:rPr lang="fr-FR" sz="2000" b="1" u="sng" dirty="0">
                <a:solidFill>
                  <a:srgbClr val="0F4761"/>
                </a:solidFill>
                <a:latin typeface="Aptos Display"/>
                <a:cs typeface="Times New Roman"/>
              </a:rPr>
              <a:t>REGION ANDROY</a:t>
            </a:r>
            <a:r>
              <a:rPr lang="fr-FR" sz="2000" b="1" u="sng" dirty="0"/>
              <a:t> </a:t>
            </a:r>
            <a:r>
              <a:rPr lang="fr-FR" sz="2000" b="1" dirty="0"/>
              <a:t>:</a:t>
            </a:r>
          </a:p>
          <a:p>
            <a:pPr marL="342900" lvl="1" indent="-342900">
              <a:lnSpc>
                <a:spcPct val="150000"/>
              </a:lnSpc>
              <a:spcBef>
                <a:spcPts val="1000"/>
              </a:spcBef>
              <a:buFont typeface="Wingdings" panose="05000000000000000000" pitchFamily="2" charset="2"/>
              <a:buChar char="Ø"/>
              <a:defRPr/>
            </a:pPr>
            <a:r>
              <a:rPr lang="fr-FR" sz="2000" b="1" u="sng" dirty="0">
                <a:solidFill>
                  <a:srgbClr val="0F4761"/>
                </a:solidFill>
                <a:latin typeface="Aptos Display"/>
                <a:cs typeface="Times New Roman"/>
              </a:rPr>
              <a:t>ANTARITARIKA</a:t>
            </a:r>
            <a:r>
              <a:rPr lang="fr-FR" sz="2000" b="1" dirty="0">
                <a:solidFill>
                  <a:srgbClr val="0F4761"/>
                </a:solidFill>
                <a:latin typeface="Aptos Display"/>
                <a:cs typeface="Times New Roman"/>
              </a:rPr>
              <a:t> (District de </a:t>
            </a:r>
            <a:r>
              <a:rPr lang="fr-FR" sz="2000" b="1" dirty="0" err="1">
                <a:solidFill>
                  <a:srgbClr val="0F4761"/>
                </a:solidFill>
                <a:latin typeface="Aptos Display"/>
                <a:cs typeface="Times New Roman"/>
              </a:rPr>
              <a:t>Tsihombe</a:t>
            </a:r>
            <a:r>
              <a:rPr lang="fr-FR" sz="2000" b="1" dirty="0">
                <a:solidFill>
                  <a:srgbClr val="0F4761"/>
                </a:solidFill>
                <a:latin typeface="Aptos Display"/>
                <a:cs typeface="Times New Roman"/>
              </a:rPr>
              <a:t>)</a:t>
            </a:r>
          </a:p>
          <a:p>
            <a:pPr marL="342900" lvl="1" indent="-342900">
              <a:lnSpc>
                <a:spcPct val="150000"/>
              </a:lnSpc>
              <a:spcBef>
                <a:spcPts val="1000"/>
              </a:spcBef>
              <a:buFont typeface="Wingdings" panose="05000000000000000000" pitchFamily="2" charset="2"/>
              <a:buChar char="Ø"/>
              <a:defRPr/>
            </a:pPr>
            <a:r>
              <a:rPr lang="fr-FR" sz="2000" b="1" u="sng" dirty="0">
                <a:solidFill>
                  <a:srgbClr val="0F4761"/>
                </a:solidFill>
                <a:latin typeface="Aptos Display"/>
                <a:cs typeface="Times New Roman"/>
              </a:rPr>
              <a:t>AMBAHITA</a:t>
            </a:r>
            <a:r>
              <a:rPr lang="fr-FR" sz="2000" b="1" dirty="0">
                <a:solidFill>
                  <a:srgbClr val="0F4761"/>
                </a:solidFill>
                <a:latin typeface="Aptos Display"/>
                <a:cs typeface="Times New Roman"/>
              </a:rPr>
              <a:t> (District de </a:t>
            </a:r>
            <a:r>
              <a:rPr lang="fr-FR" sz="2000" b="1" dirty="0" err="1">
                <a:solidFill>
                  <a:srgbClr val="0F4761"/>
                </a:solidFill>
                <a:latin typeface="Aptos Display"/>
                <a:cs typeface="Times New Roman"/>
              </a:rPr>
              <a:t>Bekily</a:t>
            </a:r>
            <a:r>
              <a:rPr lang="fr-FR" sz="2000" b="1" dirty="0">
                <a:solidFill>
                  <a:srgbClr val="0F4761"/>
                </a:solidFill>
                <a:latin typeface="Aptos Display"/>
                <a:cs typeface="Times New Roman"/>
              </a:rPr>
              <a:t>)</a:t>
            </a:r>
          </a:p>
          <a:p>
            <a:pPr marL="342900" lvl="1" indent="-342900" algn="ctr">
              <a:lnSpc>
                <a:spcPct val="150000"/>
              </a:lnSpc>
              <a:spcBef>
                <a:spcPts val="1000"/>
              </a:spcBef>
              <a:buFont typeface="Wingdings" panose="05000000000000000000" pitchFamily="2" charset="2"/>
              <a:buChar char="Ø"/>
              <a:defRPr/>
            </a:pPr>
            <a:endParaRPr lang="fr-FR" sz="2000" b="1" dirty="0">
              <a:solidFill>
                <a:srgbClr val="0F4761"/>
              </a:solidFill>
              <a:latin typeface="Aptos Display"/>
              <a:cs typeface="Times New Roma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8572" t="253" b="253"/>
          <a:stretch/>
        </p:blipFill>
        <p:spPr bwMode="auto">
          <a:xfrm>
            <a:off x="0" y="0"/>
            <a:ext cx="7608168" cy="6858000"/>
          </a:xfrm>
          <a:prstGeom prst="rect">
            <a:avLst/>
          </a:prstGeom>
        </p:spPr>
      </p:pic>
      <p:sp>
        <p:nvSpPr>
          <p:cNvPr id="2" name="ZoneTexte 1"/>
          <p:cNvSpPr txBox="1"/>
          <p:nvPr/>
        </p:nvSpPr>
        <p:spPr bwMode="auto">
          <a:xfrm>
            <a:off x="11366938" y="6251330"/>
            <a:ext cx="630721" cy="417484"/>
          </a:xfrm>
          <a:prstGeom prst="rect">
            <a:avLst/>
          </a:prstGeom>
          <a:solidFill>
            <a:srgbClr val="FFFFFF"/>
          </a:solidFill>
        </p:spPr>
        <p:txBody>
          <a:bodyPr wrap="square" rtlCol="0">
            <a:spAutoFit/>
          </a:bodyPr>
          <a:lstStyle/>
          <a:p>
            <a:pPr algn="l">
              <a:lnSpc>
                <a:spcPct val="120000"/>
              </a:lnSpc>
              <a:spcAft>
                <a:spcPts val="600"/>
              </a:spcAft>
              <a:defRPr/>
            </a:pPr>
            <a:endParaRPr lang="fr-FR" sz="1400">
              <a:solidFill>
                <a:schemeClr val="tx1">
                  <a:lumMod val="65000"/>
                  <a:lumOff val="35000"/>
                </a:schemeClr>
              </a:solidFill>
            </a:endParaRPr>
          </a:p>
        </p:txBody>
      </p:sp>
      <p:sp>
        <p:nvSpPr>
          <p:cNvPr id="3" name="ZoneTexte 2"/>
          <p:cNvSpPr txBox="1"/>
          <p:nvPr/>
        </p:nvSpPr>
        <p:spPr bwMode="auto">
          <a:xfrm>
            <a:off x="9853448" y="6251330"/>
            <a:ext cx="2144211" cy="417484"/>
          </a:xfrm>
          <a:prstGeom prst="rect">
            <a:avLst/>
          </a:prstGeom>
          <a:solidFill>
            <a:srgbClr val="FFFFFF"/>
          </a:solidFill>
        </p:spPr>
        <p:txBody>
          <a:bodyPr wrap="square" rtlCol="0">
            <a:spAutoFit/>
          </a:bodyPr>
          <a:lstStyle/>
          <a:p>
            <a:pPr algn="l">
              <a:lnSpc>
                <a:spcPct val="120000"/>
              </a:lnSpc>
              <a:spcAft>
                <a:spcPts val="600"/>
              </a:spcAft>
              <a:defRPr/>
            </a:pPr>
            <a:endParaRPr lang="fr-FR" sz="1400">
              <a:solidFill>
                <a:schemeClr val="tx1">
                  <a:lumMod val="65000"/>
                  <a:lumOff val="35000"/>
                </a:schemeClr>
              </a:solidFill>
            </a:endParaRPr>
          </a:p>
        </p:txBody>
      </p:sp>
    </p:spTree>
    <p:extLst>
      <p:ext uri="{BB962C8B-B14F-4D97-AF65-F5344CB8AC3E}">
        <p14:creationId xmlns:p14="http://schemas.microsoft.com/office/powerpoint/2010/main" val="2048349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56461" y="365126"/>
            <a:ext cx="10997339"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4000" b="1" dirty="0">
                <a:solidFill>
                  <a:srgbClr val="0F4761"/>
                </a:solidFill>
                <a:latin typeface="Aptos Display"/>
                <a:ea typeface="Arial"/>
                <a:cs typeface="Times New Roman"/>
              </a:rPr>
              <a:t>Le cadre méthodologique du projet </a:t>
            </a:r>
            <a:r>
              <a:rPr lang="fr-FR" sz="4000" b="1" dirty="0" err="1">
                <a:solidFill>
                  <a:srgbClr val="0F4761"/>
                </a:solidFill>
                <a:latin typeface="Aptos Display"/>
                <a:ea typeface="Arial"/>
                <a:cs typeface="Times New Roman"/>
              </a:rPr>
              <a:t>Dynatsimo</a:t>
            </a:r>
            <a:endParaRPr lang="fr-FR" sz="4000" b="1" dirty="0">
              <a:solidFill>
                <a:srgbClr val="0F4761"/>
              </a:solidFill>
              <a:latin typeface="Aptos Display"/>
              <a:ea typeface="Arial"/>
              <a:cs typeface="Times New Roman"/>
            </a:endParaRPr>
          </a:p>
        </p:txBody>
      </p:sp>
      <p:sp>
        <p:nvSpPr>
          <p:cNvPr id="3" name="Espace réservé du contenu 2"/>
          <p:cNvSpPr>
            <a:spLocks noGrp="1"/>
          </p:cNvSpPr>
          <p:nvPr>
            <p:ph idx="1"/>
          </p:nvPr>
        </p:nvSpPr>
        <p:spPr bwMode="auto">
          <a:xfrm>
            <a:off x="232475" y="1084882"/>
            <a:ext cx="11121325" cy="5773117"/>
          </a:xfrm>
        </p:spPr>
        <p:txBody>
          <a:bodyPr>
            <a:noAutofit/>
          </a:bodyPr>
          <a:lstStyle/>
          <a:p>
            <a:pPr marL="0" indent="0">
              <a:buNone/>
              <a:defRPr/>
            </a:pPr>
            <a:r>
              <a:rPr lang="fr-FR" b="1" dirty="0"/>
              <a:t>L’observatoire des dynamiques de développement</a:t>
            </a:r>
          </a:p>
          <a:p>
            <a:pPr>
              <a:buFont typeface="Arial" panose="020B0604020202020204" pitchFamily="34" charset="0"/>
              <a:buChar char="•"/>
              <a:defRPr/>
            </a:pPr>
            <a:r>
              <a:rPr lang="fr-FR" b="1" dirty="0"/>
              <a:t> Un système d’information pérenne </a:t>
            </a:r>
            <a:endParaRPr dirty="0"/>
          </a:p>
          <a:p>
            <a:pPr marL="1069975" lvl="1" indent="-357188">
              <a:buFont typeface="Wingdings"/>
              <a:buChar char="Ø"/>
              <a:defRPr/>
            </a:pPr>
            <a:r>
              <a:rPr lang="fr-FR" dirty="0"/>
              <a:t> Une logique illustrative de dynamiques caractéristiques de la région d’étude</a:t>
            </a:r>
            <a:endParaRPr dirty="0"/>
          </a:p>
          <a:p>
            <a:pPr marL="1069975" lvl="1" indent="-357188">
              <a:buFont typeface="Wingdings"/>
              <a:buChar char="Ø"/>
              <a:defRPr/>
            </a:pPr>
            <a:r>
              <a:rPr lang="fr-FR" dirty="0"/>
              <a:t> Des données pour capter la </a:t>
            </a:r>
            <a:r>
              <a:rPr lang="fr-FR" dirty="0" err="1"/>
              <a:t>multi-dimensionnalité</a:t>
            </a:r>
            <a:r>
              <a:rPr lang="fr-FR" dirty="0"/>
              <a:t> du développement</a:t>
            </a:r>
          </a:p>
          <a:p>
            <a:pPr marL="1069975" lvl="1" indent="-357188">
              <a:buFont typeface="Wingdings"/>
              <a:buChar char="Ø"/>
              <a:defRPr/>
            </a:pPr>
            <a:r>
              <a:rPr lang="fr-FR" dirty="0"/>
              <a:t> Des données multi-niveaux  : échelle individu, famille, groupe territorial fokontany, commune, région</a:t>
            </a:r>
          </a:p>
          <a:p>
            <a:pPr marL="1069975" lvl="1" indent="-357188">
              <a:buFont typeface="Wingdings"/>
              <a:buChar char="Ø"/>
              <a:defRPr/>
            </a:pPr>
            <a:r>
              <a:rPr lang="fr-FR" dirty="0"/>
              <a:t> Des données qualitatives et quantitatives</a:t>
            </a:r>
          </a:p>
          <a:p>
            <a:pPr marL="1069975" lvl="1" indent="-357188">
              <a:buFont typeface="Wingdings"/>
              <a:buChar char="Ø"/>
              <a:defRPr/>
            </a:pPr>
            <a:endParaRPr dirty="0"/>
          </a:p>
          <a:p>
            <a:pPr>
              <a:defRPr/>
            </a:pPr>
            <a:r>
              <a:rPr lang="fr-FR" b="1" dirty="0"/>
              <a:t>Méthode analytique</a:t>
            </a:r>
            <a:endParaRPr b="1" dirty="0"/>
          </a:p>
          <a:p>
            <a:pPr lvl="1">
              <a:defRPr/>
            </a:pPr>
            <a:r>
              <a:rPr lang="fr-FR" dirty="0"/>
              <a:t>Méthode mixte (</a:t>
            </a:r>
            <a:r>
              <a:rPr lang="fr-FR" dirty="0" err="1"/>
              <a:t>quali</a:t>
            </a:r>
            <a:r>
              <a:rPr lang="fr-FR" dirty="0"/>
              <a:t>-quanti) </a:t>
            </a:r>
            <a:r>
              <a:rPr lang="fr-FR" sz="2400" dirty="0"/>
              <a:t>comparative et illustrative </a:t>
            </a:r>
            <a:br>
              <a:rPr lang="fr-FR" sz="2400" dirty="0"/>
            </a:br>
            <a:r>
              <a:rPr lang="fr-FR" sz="2400" dirty="0"/>
              <a:t>(Qualitative Comparative </a:t>
            </a:r>
            <a:r>
              <a:rPr lang="fr-FR" sz="2400" dirty="0" err="1"/>
              <a:t>Analysis</a:t>
            </a:r>
            <a:r>
              <a:rPr lang="fr-FR" sz="2400" dirty="0"/>
              <a:t>) </a:t>
            </a:r>
            <a:endParaRPr dirty="0"/>
          </a:p>
          <a:p>
            <a:pPr lvl="1">
              <a:defRPr/>
            </a:pPr>
            <a:r>
              <a:rPr lang="fr-FR" dirty="0"/>
              <a:t>A plusieurs échelles</a:t>
            </a:r>
            <a:endParaRPr dirty="0"/>
          </a:p>
        </p:txBody>
      </p:sp>
      <p:sp>
        <p:nvSpPr>
          <p:cNvPr id="4" name="Flèche droite 3"/>
          <p:cNvSpPr/>
          <p:nvPr/>
        </p:nvSpPr>
        <p:spPr bwMode="auto">
          <a:xfrm>
            <a:off x="3647728" y="6145321"/>
            <a:ext cx="662940" cy="59436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ZoneTexte 4"/>
          <p:cNvSpPr txBox="1"/>
          <p:nvPr/>
        </p:nvSpPr>
        <p:spPr bwMode="auto">
          <a:xfrm>
            <a:off x="4573907" y="6027003"/>
            <a:ext cx="7943850" cy="830997"/>
          </a:xfrm>
          <a:prstGeom prst="rect">
            <a:avLst/>
          </a:prstGeom>
          <a:noFill/>
        </p:spPr>
        <p:txBody>
          <a:bodyPr wrap="square" rtlCol="0">
            <a:spAutoFit/>
          </a:bodyPr>
          <a:lstStyle/>
          <a:p>
            <a:pPr>
              <a:defRPr/>
            </a:pPr>
            <a:r>
              <a:rPr lang="fr-FR" sz="2400" b="1" dirty="0">
                <a:solidFill>
                  <a:schemeClr val="accent5"/>
                </a:solidFill>
              </a:rPr>
              <a:t>Comprendre les causalité complexes </a:t>
            </a:r>
            <a:br>
              <a:rPr lang="fr-FR" sz="2400" b="1" dirty="0">
                <a:solidFill>
                  <a:schemeClr val="accent5"/>
                </a:solidFill>
              </a:rPr>
            </a:br>
            <a:r>
              <a:rPr lang="fr-FR" sz="2400" b="1" dirty="0">
                <a:solidFill>
                  <a:schemeClr val="accent5"/>
                </a:solidFill>
              </a:rPr>
              <a:t>qui expliquent les dynamiques de développement</a:t>
            </a:r>
            <a:endParaRPr dirty="0"/>
          </a:p>
        </p:txBody>
      </p:sp>
    </p:spTree>
    <p:extLst>
      <p:ext uri="{BB962C8B-B14F-4D97-AF65-F5344CB8AC3E}">
        <p14:creationId xmlns:p14="http://schemas.microsoft.com/office/powerpoint/2010/main" val="29262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useBgFill="1">
        <p:nvSpPr>
          <p:cNvPr id="16" name="Slide Background"/>
          <p:cNvSpPr>
            <a:spLocks noGrp="1" noRot="1" noChangeAspect="1" noMove="1" noResize="1" noEditPoints="1" noAdjustHandles="1" noChangeArrowheads="1" noChangeShapeType="1" noTextEdit="1"/>
          </p:cNvSpPr>
          <p:nvPr/>
        </p:nvSpPr>
        <p:spPr bwMode="auto">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3" name="Espace réservé pour une image  2"/>
          <p:cNvPicPr>
            <a:picLocks noGrp="1" noChangeAspect="1"/>
          </p:cNvPicPr>
          <p:nvPr>
            <p:ph type="pic" sz="quarter" idx="10"/>
          </p:nvPr>
        </p:nvPicPr>
        <p:blipFill>
          <a:blip r:embed="rId2"/>
          <a:srcRect l="4594" r="17073" b="1"/>
          <a:stretch/>
        </p:blipFill>
        <p:spPr bwMode="auto">
          <a:xfrm>
            <a:off x="20" y="10"/>
            <a:ext cx="12191979" cy="5486389"/>
          </a:xfrm>
          <a:prstGeom prst="rect">
            <a:avLst/>
          </a:prstGeom>
          <a:effectLst>
            <a:outerShdw blurRad="596900" dist="330200" dir="8820000" sx="87000" sy="87000" algn="ctr" rotWithShape="0">
              <a:srgbClr val="000000">
                <a:alpha val="29000"/>
              </a:srgbClr>
            </a:outerShdw>
          </a:effectLst>
        </p:spPr>
      </p:pic>
      <p:sp useBgFill="1">
        <p:nvSpPr>
          <p:cNvPr id="17" name="Rectangle 16"/>
          <p:cNvSpPr>
            <a:spLocks noGrp="1" noRot="1" noChangeAspect="1" noMove="1" noResize="1" noEditPoints="1" noAdjustHandles="1" noChangeArrowheads="1" noChangeShapeType="1" noTextEdit="1"/>
          </p:cNvSpPr>
          <p:nvPr/>
        </p:nvSpPr>
        <p:spPr bwMode="auto">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Rectangle 4"/>
          <p:cNvSpPr/>
          <p:nvPr/>
        </p:nvSpPr>
        <p:spPr bwMode="auto">
          <a:xfrm>
            <a:off x="589556" y="5746071"/>
            <a:ext cx="11602443" cy="852260"/>
          </a:xfrm>
          <a:prstGeom prst="rect">
            <a:avLst/>
          </a:prstGeom>
        </p:spPr>
        <p:txBody>
          <a:bodyPr vert="horz" lIns="91440" tIns="45720" rIns="91440" bIns="45720" rtlCol="0" anchor="ctr">
            <a:noAutofit/>
          </a:bodyPr>
          <a:lstStyle/>
          <a:p>
            <a:pPr>
              <a:lnSpc>
                <a:spcPct val="90000"/>
              </a:lnSpc>
              <a:spcBef>
                <a:spcPts val="0"/>
              </a:spcBef>
              <a:spcAft>
                <a:spcPts val="600"/>
              </a:spcAft>
              <a:defRPr/>
            </a:pPr>
            <a:r>
              <a:rPr lang="en-US" sz="4400" b="1" dirty="0">
                <a:solidFill>
                  <a:schemeClr val="accent2"/>
                </a:solidFill>
                <a:latin typeface="Calibri Light"/>
                <a:ea typeface="Arial"/>
                <a:cs typeface="Arial"/>
              </a:rPr>
              <a:t>Le </a:t>
            </a:r>
            <a:r>
              <a:rPr lang="en-US" sz="4400" b="1" dirty="0" err="1">
                <a:solidFill>
                  <a:schemeClr val="accent2"/>
                </a:solidFill>
                <a:latin typeface="Calibri Light"/>
                <a:ea typeface="Arial"/>
                <a:cs typeface="Arial"/>
              </a:rPr>
              <a:t>contexte</a:t>
            </a:r>
            <a:endParaRPr lang="en-US" sz="3200" b="1" dirty="0">
              <a:solidFill>
                <a:schemeClr val="accent2"/>
              </a:solidFill>
              <a:latin typeface="Calibri Light"/>
              <a:ea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4406" y="0"/>
            <a:ext cx="11864285" cy="1325563"/>
          </a:xfrm>
        </p:spPr>
        <p:txBody>
          <a:bodyPr>
            <a:normAutofit/>
          </a:bodyPr>
          <a:lstStyle/>
          <a:p>
            <a:r>
              <a:rPr lang="fr-FR" sz="3200" dirty="0">
                <a:solidFill>
                  <a:schemeClr val="accent5"/>
                </a:solidFill>
              </a:rPr>
              <a:t>Evaluer l’effet des projets sur les dynamiques de développement</a:t>
            </a:r>
          </a:p>
        </p:txBody>
      </p:sp>
      <p:sp>
        <p:nvSpPr>
          <p:cNvPr id="3" name="Espace réservé du contenu 2"/>
          <p:cNvSpPr>
            <a:spLocks noGrp="1"/>
          </p:cNvSpPr>
          <p:nvPr>
            <p:ph idx="1"/>
          </p:nvPr>
        </p:nvSpPr>
        <p:spPr>
          <a:xfrm>
            <a:off x="2892851" y="1162921"/>
            <a:ext cx="8098971" cy="5497371"/>
          </a:xfrm>
        </p:spPr>
        <p:txBody>
          <a:bodyPr>
            <a:normAutofit fontScale="55000" lnSpcReduction="20000"/>
          </a:bodyPr>
          <a:lstStyle/>
          <a:p>
            <a:r>
              <a:rPr lang="fr-FR" b="1" dirty="0"/>
              <a:t>Evaluer le lien entre projets et dynamiques de développement</a:t>
            </a:r>
          </a:p>
          <a:p>
            <a:pPr lvl="1"/>
            <a:r>
              <a:rPr lang="fr-FR" dirty="0"/>
              <a:t>Un modèle conceptuel sous-jacent : concept de développement multidimensionnel, littérature échec des projets, …</a:t>
            </a:r>
          </a:p>
          <a:p>
            <a:pPr lvl="1"/>
            <a:r>
              <a:rPr lang="fr-FR" dirty="0"/>
              <a:t>Méthode : Monographies de sites + Qualitative Comparative </a:t>
            </a:r>
            <a:r>
              <a:rPr lang="fr-FR" dirty="0" err="1"/>
              <a:t>Analysis</a:t>
            </a:r>
            <a:r>
              <a:rPr lang="fr-FR" dirty="0"/>
              <a:t> (</a:t>
            </a:r>
            <a:r>
              <a:rPr lang="fr-FR" dirty="0" err="1"/>
              <a:t>Ragin</a:t>
            </a:r>
            <a:r>
              <a:rPr lang="fr-FR" dirty="0"/>
              <a:t>)</a:t>
            </a:r>
          </a:p>
          <a:p>
            <a:pPr lvl="1"/>
            <a:r>
              <a:rPr lang="fr-FR" dirty="0"/>
              <a:t>Critères de choix des sites (illustrer diversité des trajectoires de développement, lien avec </a:t>
            </a:r>
            <a:r>
              <a:rPr lang="fr-FR" dirty="0" err="1"/>
              <a:t>Afafi</a:t>
            </a:r>
            <a:r>
              <a:rPr lang="fr-FR" dirty="0"/>
              <a:t> Sud et Pacte vert - Résilience)</a:t>
            </a:r>
          </a:p>
          <a:p>
            <a:pPr lvl="1"/>
            <a:r>
              <a:rPr lang="fr-FR" dirty="0"/>
              <a:t>Production de variables à « injecter » dans l’analyse quanti au niveau des personnes)</a:t>
            </a:r>
          </a:p>
          <a:p>
            <a:pPr lvl="1"/>
            <a:r>
              <a:rPr lang="fr-FR" dirty="0"/>
              <a:t>Valorisation : Article de recherche (communication ATM)</a:t>
            </a:r>
            <a:br>
              <a:rPr lang="fr-FR" dirty="0"/>
            </a:br>
            <a:endParaRPr lang="fr-FR" dirty="0"/>
          </a:p>
          <a:p>
            <a:r>
              <a:rPr lang="fr-FR" b="1" dirty="0"/>
              <a:t>Evaluer l'effet des projets sur :</a:t>
            </a:r>
          </a:p>
          <a:p>
            <a:pPr lvl="1"/>
            <a:r>
              <a:rPr lang="fr-FR" dirty="0"/>
              <a:t>Différentes variables de conditions de vie (sécurité alimentaire, Pauvreté multidimensionnelles, évaluation subjective du niveau de vie, résilience...), l'</a:t>
            </a:r>
            <a:r>
              <a:rPr lang="fr-FR" dirty="0" err="1"/>
              <a:t>empowerment</a:t>
            </a:r>
            <a:r>
              <a:rPr lang="fr-FR" dirty="0"/>
              <a:t>, </a:t>
            </a:r>
            <a:r>
              <a:rPr lang="fr-FR" dirty="0" err="1"/>
              <a:t>l’agency</a:t>
            </a:r>
            <a:endParaRPr lang="fr-FR" dirty="0"/>
          </a:p>
          <a:p>
            <a:pPr lvl="1"/>
            <a:r>
              <a:rPr lang="fr-FR" dirty="0"/>
              <a:t>Analyse statistique multidimensionnelle</a:t>
            </a:r>
          </a:p>
          <a:p>
            <a:pPr lvl="1"/>
            <a:r>
              <a:rPr lang="fr-FR" dirty="0"/>
              <a:t>Analyses économétriques</a:t>
            </a:r>
          </a:p>
          <a:p>
            <a:pPr lvl="1"/>
            <a:endParaRPr lang="fr-FR" dirty="0"/>
          </a:p>
          <a:p>
            <a:r>
              <a:rPr lang="fr-FR" b="1" dirty="0"/>
              <a:t>Evaluer l'interaction entre les normes de projets et les normes locales</a:t>
            </a:r>
            <a:endParaRPr lang="fr-FR" dirty="0"/>
          </a:p>
          <a:p>
            <a:pPr lvl="1"/>
            <a:r>
              <a:rPr lang="fr-FR" dirty="0"/>
              <a:t>Analyser les effets inattendus ou échecs de projet</a:t>
            </a:r>
          </a:p>
          <a:p>
            <a:pPr lvl="1"/>
            <a:r>
              <a:rPr lang="fr-FR" dirty="0"/>
              <a:t>En lien avec les structures sociales, structures familiales et rapports de pouvoir</a:t>
            </a:r>
          </a:p>
          <a:p>
            <a:pPr lvl="1"/>
            <a:r>
              <a:rPr lang="fr-FR" dirty="0"/>
              <a:t>Permet d’aborder les questions d’appropriation-</a:t>
            </a:r>
            <a:r>
              <a:rPr lang="fr-FR" dirty="0" err="1"/>
              <a:t>endognénéisation</a:t>
            </a:r>
            <a:r>
              <a:rPr lang="fr-FR" dirty="0"/>
              <a:t>, captation de l’aide-ciblage</a:t>
            </a:r>
          </a:p>
          <a:p>
            <a:pPr lvl="1"/>
            <a:r>
              <a:rPr lang="fr-FR" dirty="0"/>
              <a:t>Analyse </a:t>
            </a:r>
            <a:r>
              <a:rPr lang="fr-FR" dirty="0" err="1"/>
              <a:t>quali</a:t>
            </a:r>
            <a:endParaRPr lang="fr-FR" dirty="0"/>
          </a:p>
          <a:p>
            <a:pPr lvl="1"/>
            <a:endParaRPr lang="fr-FR" dirty="0"/>
          </a:p>
          <a:p>
            <a:r>
              <a:rPr lang="fr-FR" b="1" dirty="0"/>
              <a:t>Interactions spatiales entre dynamiques environnementales, dynamiques sociales et projets</a:t>
            </a:r>
          </a:p>
          <a:p>
            <a:pPr lvl="1"/>
            <a:r>
              <a:rPr lang="fr-FR" dirty="0"/>
              <a:t>Architecture spatiale de données</a:t>
            </a:r>
          </a:p>
          <a:p>
            <a:pPr lvl="1"/>
            <a:r>
              <a:rPr lang="fr-FR" dirty="0"/>
              <a:t>Récupérer les données existantes sur dynamiques environnementales, humaines, projets </a:t>
            </a:r>
          </a:p>
          <a:p>
            <a:pPr lvl="1"/>
            <a:r>
              <a:rPr lang="fr-FR" dirty="0"/>
              <a:t>Production cartographique (Cartes illustratives / Cartes analytiques)</a:t>
            </a:r>
          </a:p>
          <a:p>
            <a:pPr lvl="1"/>
            <a:r>
              <a:rPr lang="fr-FR" dirty="0"/>
              <a:t>Production de variables spatialisées</a:t>
            </a:r>
          </a:p>
        </p:txBody>
      </p:sp>
      <p:sp>
        <p:nvSpPr>
          <p:cNvPr id="22" name="Espace réservé du contenu 2"/>
          <p:cNvSpPr txBox="1">
            <a:spLocks/>
          </p:cNvSpPr>
          <p:nvPr/>
        </p:nvSpPr>
        <p:spPr>
          <a:xfrm>
            <a:off x="124406" y="1314694"/>
            <a:ext cx="2930293" cy="5500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a:t>1</a:t>
            </a:r>
            <a:r>
              <a:rPr lang="fr-FR" sz="1800" b="1" dirty="0"/>
              <a:t>. Au niveau des hameaux</a:t>
            </a:r>
          </a:p>
          <a:p>
            <a:pPr marL="0" indent="0">
              <a:buNone/>
            </a:pPr>
            <a:endParaRPr lang="fr-FR" sz="1800" dirty="0"/>
          </a:p>
          <a:p>
            <a:pPr marL="0" indent="0">
              <a:buNone/>
            </a:pPr>
            <a:endParaRPr lang="fr-FR" sz="1800" dirty="0"/>
          </a:p>
          <a:p>
            <a:pPr marL="0" indent="0">
              <a:buNone/>
            </a:pPr>
            <a:endParaRPr lang="fr-FR" sz="1800" dirty="0"/>
          </a:p>
          <a:p>
            <a:pPr marL="0" indent="0">
              <a:buNone/>
            </a:pPr>
            <a:r>
              <a:rPr lang="fr-FR" sz="1800" dirty="0"/>
              <a:t>2</a:t>
            </a:r>
            <a:r>
              <a:rPr lang="fr-FR" sz="1800" b="1" dirty="0"/>
              <a:t>. Au niveau des personnes,  groupes de commensalité, unités de résidence</a:t>
            </a:r>
          </a:p>
          <a:p>
            <a:pPr marL="0" indent="0">
              <a:buNone/>
            </a:pPr>
            <a:br>
              <a:rPr lang="fr-FR" sz="1800" b="1" dirty="0"/>
            </a:br>
            <a:r>
              <a:rPr lang="fr-FR" sz="1800" dirty="0"/>
              <a:t>3</a:t>
            </a:r>
            <a:r>
              <a:rPr lang="fr-FR" sz="1800" b="1" dirty="0"/>
              <a:t>. Interaction entre les normes de projets et les normes locales</a:t>
            </a:r>
            <a:endParaRPr lang="fr-FR" sz="1800" dirty="0"/>
          </a:p>
          <a:p>
            <a:pPr lvl="1"/>
            <a:endParaRPr lang="fr-FR" sz="1800" dirty="0"/>
          </a:p>
          <a:p>
            <a:pPr lvl="1"/>
            <a:endParaRPr lang="fr-FR" sz="1800" dirty="0"/>
          </a:p>
          <a:p>
            <a:pPr marL="0" indent="0">
              <a:buNone/>
            </a:pPr>
            <a:r>
              <a:rPr lang="fr-FR" sz="1800" dirty="0"/>
              <a:t>4. </a:t>
            </a:r>
            <a:r>
              <a:rPr lang="fr-FR" sz="1800" b="1" dirty="0"/>
              <a:t>Analyse spatialisée</a:t>
            </a:r>
            <a:endParaRPr lang="fr-FR" sz="1800" dirty="0"/>
          </a:p>
        </p:txBody>
      </p:sp>
      <p:sp>
        <p:nvSpPr>
          <p:cNvPr id="18" name="ZoneTexte 17"/>
          <p:cNvSpPr txBox="1"/>
          <p:nvPr/>
        </p:nvSpPr>
        <p:spPr>
          <a:xfrm>
            <a:off x="10664651" y="3614268"/>
            <a:ext cx="1527349" cy="923330"/>
          </a:xfrm>
          <a:prstGeom prst="rect">
            <a:avLst/>
          </a:prstGeom>
          <a:noFill/>
        </p:spPr>
        <p:txBody>
          <a:bodyPr wrap="square" rtlCol="0">
            <a:spAutoFit/>
          </a:bodyPr>
          <a:lstStyle/>
          <a:p>
            <a:r>
              <a:rPr lang="fr-FR" dirty="0">
                <a:solidFill>
                  <a:schemeClr val="accent5"/>
                </a:solidFill>
              </a:rPr>
              <a:t>Interactions entre niveaux d’analyses</a:t>
            </a:r>
          </a:p>
        </p:txBody>
      </p:sp>
      <p:sp>
        <p:nvSpPr>
          <p:cNvPr id="19" name="Flèche courbée vers le haut 18"/>
          <p:cNvSpPr/>
          <p:nvPr/>
        </p:nvSpPr>
        <p:spPr>
          <a:xfrm rot="4400575" flipV="1">
            <a:off x="10509043" y="2451189"/>
            <a:ext cx="1912184" cy="557384"/>
          </a:xfrm>
          <a:prstGeom prst="curvedUpArrow">
            <a:avLst>
              <a:gd name="adj1" fmla="val 25000"/>
              <a:gd name="adj2" fmla="val 50000"/>
              <a:gd name="adj3" fmla="val 55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Flèche courbée vers le haut 37"/>
          <p:cNvSpPr/>
          <p:nvPr/>
        </p:nvSpPr>
        <p:spPr>
          <a:xfrm rot="18849649">
            <a:off x="10091821" y="5047090"/>
            <a:ext cx="1912184" cy="625743"/>
          </a:xfrm>
          <a:prstGeom prst="curvedUpArrow">
            <a:avLst>
              <a:gd name="adj1" fmla="val 25000"/>
              <a:gd name="adj2" fmla="val 50000"/>
              <a:gd name="adj3" fmla="val 55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55491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8" end="1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9" end="1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0" end="2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56461" y="365126"/>
            <a:ext cx="10997339" cy="1767730"/>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4000" b="1" dirty="0">
                <a:solidFill>
                  <a:srgbClr val="0F4761"/>
                </a:solidFill>
                <a:latin typeface="Aptos Display"/>
                <a:ea typeface="Arial"/>
                <a:cs typeface="Times New Roman"/>
              </a:rPr>
              <a:t>Un outil d’information commun pour beaucoup de questions de recherche</a:t>
            </a:r>
          </a:p>
        </p:txBody>
      </p:sp>
      <p:sp>
        <p:nvSpPr>
          <p:cNvPr id="3" name="Espace réservé du contenu 2"/>
          <p:cNvSpPr>
            <a:spLocks noGrp="1"/>
          </p:cNvSpPr>
          <p:nvPr>
            <p:ph idx="1"/>
          </p:nvPr>
        </p:nvSpPr>
        <p:spPr bwMode="auto">
          <a:xfrm>
            <a:off x="242714" y="2276872"/>
            <a:ext cx="11121325" cy="3816424"/>
          </a:xfrm>
        </p:spPr>
        <p:txBody>
          <a:bodyPr>
            <a:noAutofit/>
          </a:bodyPr>
          <a:lstStyle/>
          <a:p>
            <a:pPr marL="0" indent="0">
              <a:buNone/>
              <a:defRPr/>
            </a:pPr>
            <a:r>
              <a:rPr lang="fr-FR" b="1" dirty="0">
                <a:solidFill>
                  <a:srgbClr val="0F4761"/>
                </a:solidFill>
                <a:latin typeface="Aptos Display"/>
                <a:cs typeface="Times New Roman"/>
              </a:rPr>
              <a:t>Quand on analyse l’effet des projets/de l’aide sur le développement :</a:t>
            </a:r>
          </a:p>
          <a:p>
            <a:pPr>
              <a:defRPr/>
            </a:pPr>
            <a:r>
              <a:rPr lang="fr-FR" dirty="0"/>
              <a:t>La résilience des personnes, des groupes familiaux?</a:t>
            </a:r>
          </a:p>
          <a:p>
            <a:pPr>
              <a:defRPr/>
            </a:pPr>
            <a:r>
              <a:rPr lang="fr-FR" dirty="0"/>
              <a:t>Les réseaux de protections?</a:t>
            </a:r>
          </a:p>
          <a:p>
            <a:pPr>
              <a:defRPr/>
            </a:pPr>
            <a:r>
              <a:rPr lang="fr-FR" dirty="0"/>
              <a:t>Les inégalités intra-familiales</a:t>
            </a:r>
          </a:p>
          <a:p>
            <a:pPr>
              <a:defRPr/>
            </a:pPr>
            <a:r>
              <a:rPr lang="fr-FR" dirty="0"/>
              <a:t>L’« appropriation » de l’innovation (blocs agroécologiques)?</a:t>
            </a:r>
          </a:p>
          <a:p>
            <a:pPr>
              <a:defRPr/>
            </a:pPr>
            <a:r>
              <a:rPr lang="fr-FR" dirty="0"/>
              <a:t>Le rapport à l’environnement?</a:t>
            </a:r>
          </a:p>
          <a:p>
            <a:pPr>
              <a:defRPr/>
            </a:pPr>
            <a:r>
              <a:rPr lang="fr-FR" dirty="0"/>
              <a:t>L’insécurité?</a:t>
            </a:r>
          </a:p>
          <a:p>
            <a:pPr>
              <a:defRPr/>
            </a:pPr>
            <a:r>
              <a:rPr lang="fr-FR" dirty="0"/>
              <a:t>Les questions d’accès à l’eau? Gestion intégrée des ressources en eau?</a:t>
            </a:r>
          </a:p>
          <a:p>
            <a:pPr>
              <a:defRPr/>
            </a:pPr>
            <a:r>
              <a:rPr lang="fr-FR" dirty="0"/>
              <a:t>….</a:t>
            </a:r>
          </a:p>
        </p:txBody>
      </p:sp>
    </p:spTree>
    <p:extLst>
      <p:ext uri="{BB962C8B-B14F-4D97-AF65-F5344CB8AC3E}">
        <p14:creationId xmlns:p14="http://schemas.microsoft.com/office/powerpoint/2010/main" val="1067062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2AFE79-E27D-F68F-D917-CAF32986FAC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B7603F9-9408-B517-47EB-68631D66DFB9}"/>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785894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useBgFill="1">
        <p:nvSpPr>
          <p:cNvPr id="16" name="Slide Background"/>
          <p:cNvSpPr>
            <a:spLocks noGrp="1" noRot="1" noChangeAspect="1" noMove="1" noResize="1" noEditPoints="1" noAdjustHandles="1" noChangeArrowheads="1" noChangeShapeType="1" noTextEdit="1"/>
          </p:cNvSpPr>
          <p:nvPr/>
        </p:nvSpPr>
        <p:spPr bwMode="auto">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3" name="Espace réservé pour une image  2"/>
          <p:cNvPicPr>
            <a:picLocks noGrp="1" noChangeAspect="1"/>
          </p:cNvPicPr>
          <p:nvPr>
            <p:ph type="pic" sz="quarter" idx="10"/>
          </p:nvPr>
        </p:nvPicPr>
        <p:blipFill>
          <a:blip r:embed="rId2"/>
          <a:srcRect l="4594" r="17073" b="1"/>
          <a:stretch/>
        </p:blipFill>
        <p:spPr bwMode="auto">
          <a:xfrm>
            <a:off x="20" y="10"/>
            <a:ext cx="12191979" cy="5486389"/>
          </a:xfrm>
          <a:prstGeom prst="rect">
            <a:avLst/>
          </a:prstGeom>
          <a:effectLst>
            <a:outerShdw blurRad="596900" dist="330200" dir="8820000" sx="87000" sy="87000" algn="ctr" rotWithShape="0">
              <a:srgbClr val="000000">
                <a:alpha val="29000"/>
              </a:srgbClr>
            </a:outerShdw>
          </a:effectLst>
        </p:spPr>
      </p:pic>
      <p:sp useBgFill="1">
        <p:nvSpPr>
          <p:cNvPr id="17" name="Rectangle 16"/>
          <p:cNvSpPr>
            <a:spLocks noGrp="1" noRot="1" noChangeAspect="1" noMove="1" noResize="1" noEditPoints="1" noAdjustHandles="1" noChangeArrowheads="1" noChangeShapeType="1" noTextEdit="1"/>
          </p:cNvSpPr>
          <p:nvPr/>
        </p:nvSpPr>
        <p:spPr bwMode="auto">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Rectangle 4"/>
          <p:cNvSpPr/>
          <p:nvPr/>
        </p:nvSpPr>
        <p:spPr bwMode="auto">
          <a:xfrm>
            <a:off x="589556" y="5746071"/>
            <a:ext cx="11602443" cy="852260"/>
          </a:xfrm>
          <a:prstGeom prst="rect">
            <a:avLst/>
          </a:prstGeom>
        </p:spPr>
        <p:txBody>
          <a:bodyPr vert="horz" lIns="91440" tIns="45720" rIns="91440" bIns="45720" rtlCol="0" anchor="ctr">
            <a:noAutofit/>
          </a:bodyPr>
          <a:lstStyle/>
          <a:p>
            <a:pPr>
              <a:lnSpc>
                <a:spcPct val="90000"/>
              </a:lnSpc>
              <a:spcBef>
                <a:spcPts val="0"/>
              </a:spcBef>
              <a:spcAft>
                <a:spcPts val="600"/>
              </a:spcAft>
              <a:defRPr/>
            </a:pPr>
            <a:r>
              <a:rPr lang="en-US" sz="4400" b="1" dirty="0">
                <a:solidFill>
                  <a:schemeClr val="accent2"/>
                </a:solidFill>
                <a:latin typeface="Calibri Light"/>
                <a:ea typeface="Arial"/>
                <a:cs typeface="Arial"/>
              </a:rPr>
              <a:t>Les productions </a:t>
            </a:r>
            <a:r>
              <a:rPr lang="en-US" sz="4400" b="1" dirty="0" err="1">
                <a:solidFill>
                  <a:schemeClr val="accent2"/>
                </a:solidFill>
                <a:latin typeface="Calibri Light"/>
                <a:ea typeface="Arial"/>
                <a:cs typeface="Arial"/>
              </a:rPr>
              <a:t>attendues</a:t>
            </a:r>
            <a:endParaRPr lang="en-US" sz="3200" b="1" dirty="0">
              <a:solidFill>
                <a:schemeClr val="accent2"/>
              </a:solidFill>
              <a:latin typeface="Calibri Light"/>
              <a:ea typeface="Arial"/>
              <a:cs typeface="Arial"/>
            </a:endParaRPr>
          </a:p>
        </p:txBody>
      </p:sp>
      <p:pic>
        <p:nvPicPr>
          <p:cNvPr id="8" name="Image 7">
            <a:extLst>
              <a:ext uri="{FF2B5EF4-FFF2-40B4-BE49-F238E27FC236}">
                <a16:creationId xmlns:a16="http://schemas.microsoft.com/office/drawing/2014/main" id="{DFA5E45C-5A34-5FDF-A86F-EC8489D322DD}"/>
              </a:ext>
            </a:extLst>
          </p:cNvPr>
          <p:cNvPicPr>
            <a:picLocks noChangeAspect="1"/>
          </p:cNvPicPr>
          <p:nvPr/>
        </p:nvPicPr>
        <p:blipFill>
          <a:blip r:embed="rId3"/>
          <a:stretch>
            <a:fillRect/>
          </a:stretch>
        </p:blipFill>
        <p:spPr>
          <a:xfrm>
            <a:off x="0" y="-2449"/>
            <a:ext cx="12192000" cy="5842576"/>
          </a:xfrm>
          <a:prstGeom prst="rect">
            <a:avLst/>
          </a:prstGeom>
        </p:spPr>
      </p:pic>
    </p:spTree>
    <p:extLst>
      <p:ext uri="{BB962C8B-B14F-4D97-AF65-F5344CB8AC3E}">
        <p14:creationId xmlns:p14="http://schemas.microsoft.com/office/powerpoint/2010/main" val="2278985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a:xfrm>
            <a:off x="551384" y="908720"/>
            <a:ext cx="11089232" cy="5855726"/>
          </a:xfrm>
        </p:spPr>
        <p:txBody>
          <a:bodyPr>
            <a:normAutofit/>
          </a:bodyPr>
          <a:lstStyle/>
          <a:p>
            <a:pPr marL="457200" indent="-457200">
              <a:buFont typeface="+mj-lt"/>
              <a:buAutoNum type="arabicPeriod"/>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457200" indent="-457200">
              <a:buFont typeface="+mj-lt"/>
              <a:buAutoNum type="arabicPeriod"/>
              <a:defRPr/>
            </a:pPr>
            <a:endParaRPr lang="fr-FR" sz="2000" b="1"/>
          </a:p>
        </p:txBody>
      </p:sp>
      <p:sp>
        <p:nvSpPr>
          <p:cNvPr id="5" name="Rectangle 4"/>
          <p:cNvSpPr/>
          <p:nvPr/>
        </p:nvSpPr>
        <p:spPr bwMode="auto">
          <a:xfrm>
            <a:off x="623392" y="1313693"/>
            <a:ext cx="4547754" cy="1223133"/>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defRPr/>
            </a:pPr>
            <a:r>
              <a:rPr lang="fr-FR" b="1" dirty="0"/>
              <a:t>Cartographie et suivi satellitaire</a:t>
            </a:r>
            <a:endParaRPr lang="fr-FR" dirty="0"/>
          </a:p>
        </p:txBody>
      </p:sp>
      <p:sp>
        <p:nvSpPr>
          <p:cNvPr id="8" name="Rectangle 7"/>
          <p:cNvSpPr/>
          <p:nvPr/>
        </p:nvSpPr>
        <p:spPr bwMode="auto">
          <a:xfrm>
            <a:off x="633756" y="2636450"/>
            <a:ext cx="4547754" cy="1223133"/>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defRPr/>
            </a:pPr>
            <a:r>
              <a:rPr lang="fr-FR" b="1" dirty="0"/>
              <a:t>Enquêtes socio-économiques qualitatives et quantitatives multi-niveaux</a:t>
            </a:r>
            <a:endParaRPr lang="fr-FR" dirty="0"/>
          </a:p>
        </p:txBody>
      </p:sp>
      <p:sp>
        <p:nvSpPr>
          <p:cNvPr id="11" name="Rectangle 10"/>
          <p:cNvSpPr/>
          <p:nvPr/>
        </p:nvSpPr>
        <p:spPr bwMode="auto">
          <a:xfrm>
            <a:off x="633756" y="4058633"/>
            <a:ext cx="4547754" cy="1223133"/>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defRPr/>
            </a:pPr>
            <a:r>
              <a:rPr lang="fr-FR" b="1" dirty="0"/>
              <a:t>Analyses thématiques transversales</a:t>
            </a:r>
            <a:endParaRPr lang="fr-FR" dirty="0"/>
          </a:p>
        </p:txBody>
      </p:sp>
      <p:sp>
        <p:nvSpPr>
          <p:cNvPr id="14" name="Titre 1"/>
          <p:cNvSpPr>
            <a:spLocks noGrp="1"/>
          </p:cNvSpPr>
          <p:nvPr>
            <p:ph type="title"/>
          </p:nvPr>
        </p:nvSpPr>
        <p:spPr bwMode="auto">
          <a:xfrm>
            <a:off x="551384" y="234966"/>
            <a:ext cx="11450114"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3200" b="1" dirty="0">
                <a:solidFill>
                  <a:srgbClr val="0F4761"/>
                </a:solidFill>
                <a:latin typeface="Aptos Display"/>
                <a:ea typeface="Arial"/>
                <a:cs typeface="Times New Roman"/>
              </a:rPr>
              <a:t>Des outils d’analyse et de recherche</a:t>
            </a:r>
            <a:endParaRPr dirty="0"/>
          </a:p>
        </p:txBody>
      </p:sp>
      <p:sp>
        <p:nvSpPr>
          <p:cNvPr id="7" name="Rectangle 6"/>
          <p:cNvSpPr/>
          <p:nvPr/>
        </p:nvSpPr>
        <p:spPr bwMode="auto">
          <a:xfrm>
            <a:off x="633756" y="5405798"/>
            <a:ext cx="4547754" cy="1223133"/>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defRPr/>
            </a:pPr>
            <a:r>
              <a:rPr lang="fr-FR" b="1" dirty="0"/>
              <a:t>Analyse systémique de l’interaction entre projets et dynamiques de développement </a:t>
            </a:r>
            <a:r>
              <a:rPr lang="fr-FR" dirty="0"/>
              <a:t>dans le Sud de Madagascar </a:t>
            </a:r>
          </a:p>
        </p:txBody>
      </p:sp>
      <p:sp>
        <p:nvSpPr>
          <p:cNvPr id="9" name="Rectangle 8"/>
          <p:cNvSpPr/>
          <p:nvPr/>
        </p:nvSpPr>
        <p:spPr bwMode="auto">
          <a:xfrm>
            <a:off x="5375920" y="1313693"/>
            <a:ext cx="6625578" cy="1223133"/>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b="1" dirty="0">
                <a:solidFill>
                  <a:schemeClr val="tx1"/>
                </a:solidFill>
              </a:rPr>
              <a:t>E</a:t>
            </a:r>
            <a:r>
              <a:rPr lang="fr-FR" dirty="0">
                <a:solidFill>
                  <a:schemeClr val="tx1"/>
                </a:solidFill>
              </a:rPr>
              <a:t>volution du couvert végétal, des équipements et des aménagements depuis 30 ans</a:t>
            </a:r>
          </a:p>
        </p:txBody>
      </p:sp>
      <p:sp>
        <p:nvSpPr>
          <p:cNvPr id="10" name="Rectangle 9"/>
          <p:cNvSpPr/>
          <p:nvPr/>
        </p:nvSpPr>
        <p:spPr bwMode="auto">
          <a:xfrm>
            <a:off x="5375920" y="2636450"/>
            <a:ext cx="6625578" cy="1223133"/>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rPr>
              <a:t>Sélection de (5) sites d’observatoire illustratifs des dynamiques de développement du Grand Sud (Régions </a:t>
            </a:r>
            <a:r>
              <a:rPr lang="fr-FR" dirty="0" err="1">
                <a:solidFill>
                  <a:schemeClr val="tx1"/>
                </a:solidFill>
              </a:rPr>
              <a:t>Anosy</a:t>
            </a:r>
            <a:r>
              <a:rPr lang="fr-FR" dirty="0">
                <a:solidFill>
                  <a:schemeClr val="tx1"/>
                </a:solidFill>
              </a:rPr>
              <a:t> et </a:t>
            </a:r>
            <a:r>
              <a:rPr lang="fr-FR" dirty="0" err="1">
                <a:solidFill>
                  <a:schemeClr val="tx1"/>
                </a:solidFill>
              </a:rPr>
              <a:t>Androy</a:t>
            </a:r>
            <a:r>
              <a:rPr lang="fr-FR" dirty="0">
                <a:solidFill>
                  <a:schemeClr val="tx1"/>
                </a:solidFill>
              </a:rPr>
              <a:t>)</a:t>
            </a:r>
          </a:p>
        </p:txBody>
      </p:sp>
      <p:sp>
        <p:nvSpPr>
          <p:cNvPr id="12" name="Rectangle 11"/>
          <p:cNvSpPr/>
          <p:nvPr/>
        </p:nvSpPr>
        <p:spPr bwMode="auto">
          <a:xfrm>
            <a:off x="5375920" y="4075105"/>
            <a:ext cx="6625578" cy="1223133"/>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rPr>
              <a:t>Structure familiales et genre, vulnérabilités et résilience, dynamiques productives, dynamique spatiale et mémoire des projets </a:t>
            </a:r>
          </a:p>
        </p:txBody>
      </p:sp>
      <p:sp>
        <p:nvSpPr>
          <p:cNvPr id="15" name="Rectangle 14"/>
          <p:cNvSpPr/>
          <p:nvPr/>
        </p:nvSpPr>
        <p:spPr bwMode="auto">
          <a:xfrm>
            <a:off x="5375920" y="5405797"/>
            <a:ext cx="6625578" cy="1223133"/>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rPr>
              <a:t>Evaluer les effets des projets en général et </a:t>
            </a:r>
            <a:r>
              <a:rPr lang="fr-FR" dirty="0" err="1">
                <a:solidFill>
                  <a:schemeClr val="tx1"/>
                </a:solidFill>
              </a:rPr>
              <a:t>Afafi</a:t>
            </a:r>
            <a:r>
              <a:rPr lang="fr-FR" dirty="0">
                <a:solidFill>
                  <a:schemeClr val="tx1"/>
                </a:solidFill>
              </a:rPr>
              <a:t> sud en particulier sur les dynamiques de développement</a:t>
            </a:r>
          </a:p>
        </p:txBody>
      </p:sp>
    </p:spTree>
    <p:extLst>
      <p:ext uri="{BB962C8B-B14F-4D97-AF65-F5344CB8AC3E}">
        <p14:creationId xmlns:p14="http://schemas.microsoft.com/office/powerpoint/2010/main" val="1900956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a:xfrm>
            <a:off x="551384" y="908720"/>
            <a:ext cx="11089232" cy="5855726"/>
          </a:xfrm>
        </p:spPr>
        <p:txBody>
          <a:bodyPr>
            <a:normAutofit/>
          </a:bodyPr>
          <a:lstStyle/>
          <a:p>
            <a:pPr marL="457200" indent="-457200">
              <a:buFont typeface="+mj-lt"/>
              <a:buAutoNum type="arabicPeriod"/>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0" indent="0">
              <a:buNone/>
              <a:defRPr/>
            </a:pPr>
            <a:endParaRPr lang="fr-FR" sz="2000" b="1"/>
          </a:p>
          <a:p>
            <a:pPr marL="457200" indent="-457200">
              <a:buFont typeface="+mj-lt"/>
              <a:buAutoNum type="arabicPeriod"/>
              <a:defRPr/>
            </a:pPr>
            <a:endParaRPr lang="fr-FR" sz="2000" b="1"/>
          </a:p>
        </p:txBody>
      </p:sp>
      <p:sp>
        <p:nvSpPr>
          <p:cNvPr id="5" name="Rectangle 4"/>
          <p:cNvSpPr/>
          <p:nvPr/>
        </p:nvSpPr>
        <p:spPr bwMode="auto">
          <a:xfrm>
            <a:off x="529680" y="1593083"/>
            <a:ext cx="4547754" cy="1223133"/>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b="1"/>
              <a:t>UNE BIBLIOTHEQUE NUMERIQUE</a:t>
            </a:r>
            <a:endParaRPr b="1"/>
          </a:p>
        </p:txBody>
      </p:sp>
      <p:sp>
        <p:nvSpPr>
          <p:cNvPr id="8" name="Rectangle 7"/>
          <p:cNvSpPr/>
          <p:nvPr/>
        </p:nvSpPr>
        <p:spPr bwMode="auto">
          <a:xfrm>
            <a:off x="551384" y="3248017"/>
            <a:ext cx="4547754" cy="1223133"/>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b="1" dirty="0"/>
              <a:t>UN GEOPORTAIL</a:t>
            </a:r>
            <a:endParaRPr b="1" dirty="0"/>
          </a:p>
        </p:txBody>
      </p:sp>
      <p:sp>
        <p:nvSpPr>
          <p:cNvPr id="11" name="Rectangle 10"/>
          <p:cNvSpPr/>
          <p:nvPr/>
        </p:nvSpPr>
        <p:spPr bwMode="auto">
          <a:xfrm>
            <a:off x="551384" y="5111132"/>
            <a:ext cx="4547754" cy="1223133"/>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b="1"/>
              <a:t>UN SITE INTERNET</a:t>
            </a:r>
            <a:endParaRPr b="1"/>
          </a:p>
        </p:txBody>
      </p:sp>
      <p:sp>
        <p:nvSpPr>
          <p:cNvPr id="14" name="Titre 1"/>
          <p:cNvSpPr>
            <a:spLocks noGrp="1"/>
          </p:cNvSpPr>
          <p:nvPr>
            <p:ph type="title"/>
          </p:nvPr>
        </p:nvSpPr>
        <p:spPr bwMode="auto">
          <a:xfrm>
            <a:off x="551384" y="234966"/>
            <a:ext cx="11450114"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3200" b="1" dirty="0">
                <a:solidFill>
                  <a:srgbClr val="0F4761"/>
                </a:solidFill>
                <a:latin typeface="Aptos Display"/>
                <a:ea typeface="Arial"/>
                <a:cs typeface="Times New Roman"/>
              </a:rPr>
              <a:t>Des outils pratiques à disposition des acteurs du développement</a:t>
            </a:r>
            <a:endParaRPr dirty="0"/>
          </a:p>
        </p:txBody>
      </p:sp>
      <p:sp>
        <p:nvSpPr>
          <p:cNvPr id="15" name="Rectangle 14"/>
          <p:cNvSpPr/>
          <p:nvPr/>
        </p:nvSpPr>
        <p:spPr bwMode="auto">
          <a:xfrm>
            <a:off x="5371096" y="5182332"/>
            <a:ext cx="6627505" cy="1223731"/>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rPr>
              <a:t>Accès au </a:t>
            </a:r>
            <a:r>
              <a:rPr lang="fr-FR" dirty="0" err="1">
                <a:solidFill>
                  <a:schemeClr val="tx1"/>
                </a:solidFill>
              </a:rPr>
              <a:t>géoportail</a:t>
            </a:r>
            <a:r>
              <a:rPr lang="fr-FR" dirty="0">
                <a:solidFill>
                  <a:schemeClr val="tx1"/>
                </a:solidFill>
              </a:rPr>
              <a:t>, à la bibliothèque numérique, aux documents de travail et </a:t>
            </a:r>
            <a:r>
              <a:rPr lang="fr-FR" dirty="0" err="1">
                <a:solidFill>
                  <a:schemeClr val="tx1"/>
                </a:solidFill>
              </a:rPr>
              <a:t>policy</a:t>
            </a:r>
            <a:r>
              <a:rPr lang="fr-FR" dirty="0">
                <a:solidFill>
                  <a:schemeClr val="tx1"/>
                </a:solidFill>
              </a:rPr>
              <a:t> </a:t>
            </a:r>
            <a:r>
              <a:rPr lang="fr-FR" dirty="0" err="1">
                <a:solidFill>
                  <a:schemeClr val="tx1"/>
                </a:solidFill>
              </a:rPr>
              <a:t>briefs</a:t>
            </a:r>
            <a:endParaRPr dirty="0"/>
          </a:p>
        </p:txBody>
      </p:sp>
      <p:sp>
        <p:nvSpPr>
          <p:cNvPr id="16" name="Rectangle 15"/>
          <p:cNvSpPr/>
          <p:nvPr/>
        </p:nvSpPr>
        <p:spPr bwMode="auto">
          <a:xfrm>
            <a:off x="5371095" y="1607366"/>
            <a:ext cx="6627505" cy="1223731"/>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rPr>
              <a:t>Capitalisation des rapports et articles sur le Sud + Accès grand public</a:t>
            </a:r>
            <a:endParaRPr dirty="0"/>
          </a:p>
        </p:txBody>
      </p:sp>
      <p:sp>
        <p:nvSpPr>
          <p:cNvPr id="17" name="Rectangle 16"/>
          <p:cNvSpPr/>
          <p:nvPr/>
        </p:nvSpPr>
        <p:spPr bwMode="auto">
          <a:xfrm>
            <a:off x="5371096" y="3247718"/>
            <a:ext cx="6627505" cy="1223731"/>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rPr>
              <a:t>Carte interactive pour garder active </a:t>
            </a:r>
            <a:br>
              <a:rPr lang="fr-FR" dirty="0">
                <a:solidFill>
                  <a:schemeClr val="tx1"/>
                </a:solidFill>
              </a:rPr>
            </a:br>
            <a:r>
              <a:rPr lang="fr-FR" dirty="0">
                <a:solidFill>
                  <a:schemeClr val="tx1"/>
                </a:solidFill>
              </a:rPr>
              <a:t>la mémoire du développement</a:t>
            </a:r>
            <a:endParaRPr dirty="0">
              <a:solidFill>
                <a:schemeClr val="tx1"/>
              </a:solidFill>
            </a:endParaRPr>
          </a:p>
        </p:txBody>
      </p:sp>
    </p:spTree>
    <p:extLst>
      <p:ext uri="{BB962C8B-B14F-4D97-AF65-F5344CB8AC3E}">
        <p14:creationId xmlns:p14="http://schemas.microsoft.com/office/powerpoint/2010/main" val="2938725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87611"/>
          </a:xfrm>
        </p:spPr>
        <p:txBody>
          <a:bodyPr>
            <a:normAutofit fontScale="90000"/>
          </a:bodyPr>
          <a:lstStyle/>
          <a:p>
            <a:r>
              <a:rPr lang="fr-FR" dirty="0"/>
              <a:t>La bibliothèque numérique</a:t>
            </a: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51384" y="1694594"/>
            <a:ext cx="10419259" cy="4806733"/>
          </a:xfrm>
          <a:prstGeom prst="rect">
            <a:avLst/>
          </a:prstGeom>
        </p:spPr>
      </p:pic>
      <p:sp>
        <p:nvSpPr>
          <p:cNvPr id="5" name="Titre 1">
            <a:extLst>
              <a:ext uri="{FF2B5EF4-FFF2-40B4-BE49-F238E27FC236}">
                <a16:creationId xmlns:a16="http://schemas.microsoft.com/office/drawing/2014/main" id="{AD5ACA8B-CBFE-22A1-8025-ED5A3703C34F}"/>
              </a:ext>
            </a:extLst>
          </p:cNvPr>
          <p:cNvSpPr txBox="1">
            <a:spLocks/>
          </p:cNvSpPr>
          <p:nvPr/>
        </p:nvSpPr>
        <p:spPr bwMode="auto">
          <a:xfrm>
            <a:off x="551384" y="234966"/>
            <a:ext cx="11450114"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fr-FR" sz="3200" b="1" dirty="0">
                <a:solidFill>
                  <a:srgbClr val="0F4761"/>
                </a:solidFill>
                <a:latin typeface="Aptos Display"/>
                <a:ea typeface="Arial"/>
                <a:cs typeface="Times New Roman"/>
              </a:rPr>
              <a:t>La Bibliothèque numérique</a:t>
            </a:r>
            <a:endParaRPr lang="fr-FR" dirty="0"/>
          </a:p>
        </p:txBody>
      </p:sp>
    </p:spTree>
    <p:extLst>
      <p:ext uri="{BB962C8B-B14F-4D97-AF65-F5344CB8AC3E}">
        <p14:creationId xmlns:p14="http://schemas.microsoft.com/office/powerpoint/2010/main" val="3685302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281" y="235094"/>
            <a:ext cx="11090448" cy="543595"/>
          </a:xfrm>
        </p:spPr>
        <p:txBody>
          <a:bodyPr>
            <a:normAutofit fontScale="90000"/>
          </a:bodyPr>
          <a:lstStyle/>
          <a:p>
            <a:r>
              <a:rPr lang="fr-FR" dirty="0"/>
              <a:t>Un outil de recherche des contenus bibliographiques</a:t>
            </a: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91344" y="764704"/>
            <a:ext cx="11338322" cy="5801952"/>
          </a:xfrm>
          <a:prstGeom prst="rect">
            <a:avLst/>
          </a:prstGeom>
        </p:spPr>
      </p:pic>
    </p:spTree>
    <p:extLst>
      <p:ext uri="{BB962C8B-B14F-4D97-AF65-F5344CB8AC3E}">
        <p14:creationId xmlns:p14="http://schemas.microsoft.com/office/powerpoint/2010/main" val="22686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87611"/>
          </a:xfrm>
        </p:spPr>
        <p:txBody>
          <a:bodyPr>
            <a:normAutofit/>
          </a:bodyPr>
          <a:lstStyle/>
          <a:p>
            <a:r>
              <a:rPr lang="fr-FR" sz="3200" dirty="0"/>
              <a:t>Le </a:t>
            </a:r>
            <a:r>
              <a:rPr lang="fr-FR" sz="3200" dirty="0" err="1"/>
              <a:t>géoportail</a:t>
            </a:r>
            <a:endParaRPr lang="fr-FR" sz="3200" dirty="0"/>
          </a:p>
        </p:txBody>
      </p:sp>
      <p:pic>
        <p:nvPicPr>
          <p:cNvPr id="4" name="Image 3"/>
          <p:cNvPicPr>
            <a:picLocks noChangeAspect="1"/>
          </p:cNvPicPr>
          <p:nvPr/>
        </p:nvPicPr>
        <p:blipFill>
          <a:blip r:embed="rId2"/>
          <a:stretch>
            <a:fillRect/>
          </a:stretch>
        </p:blipFill>
        <p:spPr>
          <a:xfrm>
            <a:off x="1437084" y="1182895"/>
            <a:ext cx="9916716" cy="5742372"/>
          </a:xfrm>
          <a:prstGeom prst="rect">
            <a:avLst/>
          </a:prstGeom>
        </p:spPr>
      </p:pic>
      <p:sp>
        <p:nvSpPr>
          <p:cNvPr id="5" name="Titre 1">
            <a:extLst>
              <a:ext uri="{FF2B5EF4-FFF2-40B4-BE49-F238E27FC236}">
                <a16:creationId xmlns:a16="http://schemas.microsoft.com/office/drawing/2014/main" id="{883E5A98-0713-58BE-BB4D-38EC5CF2BE65}"/>
              </a:ext>
            </a:extLst>
          </p:cNvPr>
          <p:cNvSpPr txBox="1">
            <a:spLocks/>
          </p:cNvSpPr>
          <p:nvPr/>
        </p:nvSpPr>
        <p:spPr bwMode="auto">
          <a:xfrm>
            <a:off x="551384" y="234966"/>
            <a:ext cx="11450114"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fr-FR" sz="3200" b="1" dirty="0">
                <a:solidFill>
                  <a:srgbClr val="0F4761"/>
                </a:solidFill>
                <a:latin typeface="Aptos Display"/>
                <a:ea typeface="Arial"/>
                <a:cs typeface="Times New Roman"/>
              </a:rPr>
              <a:t>Le Géoportail</a:t>
            </a:r>
            <a:endParaRPr lang="fr-FR" dirty="0"/>
          </a:p>
        </p:txBody>
      </p:sp>
    </p:spTree>
    <p:extLst>
      <p:ext uri="{BB962C8B-B14F-4D97-AF65-F5344CB8AC3E}">
        <p14:creationId xmlns:p14="http://schemas.microsoft.com/office/powerpoint/2010/main" val="3889413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56461" y="365126"/>
            <a:ext cx="10997339"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3200" b="1" dirty="0">
                <a:solidFill>
                  <a:srgbClr val="0F4761"/>
                </a:solidFill>
                <a:latin typeface="Aptos Display"/>
                <a:ea typeface="Arial"/>
                <a:cs typeface="Times New Roman"/>
              </a:rPr>
              <a:t>Une recherche orientée vers les acteurs du développement</a:t>
            </a:r>
          </a:p>
        </p:txBody>
      </p:sp>
      <p:sp>
        <p:nvSpPr>
          <p:cNvPr id="3" name="Espace réservé du contenu 2"/>
          <p:cNvSpPr>
            <a:spLocks noGrp="1"/>
          </p:cNvSpPr>
          <p:nvPr>
            <p:ph idx="1"/>
          </p:nvPr>
        </p:nvSpPr>
        <p:spPr bwMode="auto">
          <a:xfrm>
            <a:off x="232475" y="1844824"/>
            <a:ext cx="11121325" cy="5013175"/>
          </a:xfrm>
        </p:spPr>
        <p:txBody>
          <a:bodyPr>
            <a:noAutofit/>
          </a:bodyPr>
          <a:lstStyle/>
          <a:p>
            <a:pPr marL="0" indent="0">
              <a:buNone/>
              <a:defRPr/>
            </a:pPr>
            <a:r>
              <a:rPr lang="fr-FR" sz="2800" b="1" dirty="0"/>
              <a:t>RENFORCER LES OSC ENGAGEES SUR LES QUESTIONS DE DEVELOPPEMENT ET DE LES IMPLIQUER DANS LA VIE DE L’OBSERVATOIRE</a:t>
            </a:r>
          </a:p>
          <a:p>
            <a:pPr marL="0" indent="0">
              <a:buNone/>
              <a:defRPr/>
            </a:pPr>
            <a:endParaRPr lang="fr-FR" b="1" dirty="0"/>
          </a:p>
          <a:p>
            <a:pPr>
              <a:buFontTx/>
              <a:buChar char="-"/>
              <a:defRPr/>
            </a:pPr>
            <a:r>
              <a:rPr lang="fr-FR" dirty="0"/>
              <a:t>Des outils facilitant le partage des connaissances</a:t>
            </a:r>
          </a:p>
          <a:p>
            <a:pPr lvl="1">
              <a:buFontTx/>
              <a:buChar char="-"/>
              <a:defRPr/>
            </a:pPr>
            <a:r>
              <a:rPr lang="fr-FR" dirty="0"/>
              <a:t>Bibliothèque numérique et </a:t>
            </a:r>
            <a:r>
              <a:rPr lang="fr-FR" dirty="0" err="1"/>
              <a:t>géoportail</a:t>
            </a:r>
            <a:endParaRPr lang="fr-FR" dirty="0"/>
          </a:p>
          <a:p>
            <a:pPr lvl="1">
              <a:buFontTx/>
              <a:buChar char="-"/>
              <a:defRPr/>
            </a:pPr>
            <a:r>
              <a:rPr lang="fr-FR" dirty="0"/>
              <a:t>Série de documents de travail et </a:t>
            </a:r>
            <a:r>
              <a:rPr lang="fr-FR" dirty="0" err="1"/>
              <a:t>policy</a:t>
            </a:r>
            <a:r>
              <a:rPr lang="fr-FR" dirty="0"/>
              <a:t> briefs</a:t>
            </a:r>
          </a:p>
          <a:p>
            <a:pPr lvl="1">
              <a:buFontTx/>
              <a:buChar char="-"/>
              <a:defRPr/>
            </a:pPr>
            <a:r>
              <a:rPr lang="fr-FR" dirty="0"/>
              <a:t>Réunion régulières d’échanges entre chercheurs et acteurs </a:t>
            </a:r>
          </a:p>
        </p:txBody>
      </p:sp>
    </p:spTree>
    <p:extLst>
      <p:ext uri="{BB962C8B-B14F-4D97-AF65-F5344CB8AC3E}">
        <p14:creationId xmlns:p14="http://schemas.microsoft.com/office/powerpoint/2010/main" val="132667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1738520" cy="682608"/>
          </a:xfrm>
        </p:spPr>
        <p:txBody>
          <a:bodyPr>
            <a:normAutofit/>
          </a:bodyPr>
          <a:lstStyle/>
          <a:p>
            <a:r>
              <a:rPr lang="fr-FR" sz="3000" b="1" dirty="0"/>
              <a:t>Figure 1. Les régions du projet DynAtsimo</a:t>
            </a:r>
          </a:p>
        </p:txBody>
      </p:sp>
      <p:pic>
        <p:nvPicPr>
          <p:cNvPr id="8" name="Espace réservé du contenu 7">
            <a:extLst>
              <a:ext uri="{FF2B5EF4-FFF2-40B4-BE49-F238E27FC236}">
                <a16:creationId xmlns:a16="http://schemas.microsoft.com/office/drawing/2014/main" id="{0343B690-F943-4BAB-9A82-D44D939F46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010" y="1496158"/>
            <a:ext cx="3693973" cy="5150605"/>
          </a:xfrm>
        </p:spPr>
      </p:pic>
      <p:pic>
        <p:nvPicPr>
          <p:cNvPr id="4" name="Image 3"/>
          <p:cNvPicPr>
            <a:picLocks noChangeAspect="1"/>
          </p:cNvPicPr>
          <p:nvPr/>
        </p:nvPicPr>
        <p:blipFill>
          <a:blip r:embed="rId3"/>
          <a:stretch>
            <a:fillRect/>
          </a:stretch>
        </p:blipFill>
        <p:spPr>
          <a:xfrm>
            <a:off x="4211743" y="2212988"/>
            <a:ext cx="7795249" cy="4053529"/>
          </a:xfrm>
          <a:prstGeom prst="rect">
            <a:avLst/>
          </a:prstGeom>
        </p:spPr>
      </p:pic>
      <p:sp>
        <p:nvSpPr>
          <p:cNvPr id="5" name="ZoneTexte 4"/>
          <p:cNvSpPr txBox="1"/>
          <p:nvPr/>
        </p:nvSpPr>
        <p:spPr>
          <a:xfrm>
            <a:off x="4829885" y="6338986"/>
            <a:ext cx="6211878" cy="307777"/>
          </a:xfrm>
          <a:prstGeom prst="rect">
            <a:avLst/>
          </a:prstGeom>
          <a:noFill/>
        </p:spPr>
        <p:txBody>
          <a:bodyPr wrap="square" rtlCol="0">
            <a:spAutoFit/>
          </a:bodyPr>
          <a:lstStyle/>
          <a:p>
            <a:r>
              <a:rPr lang="fr-FR" sz="1400" i="1" dirty="0"/>
              <a:t>Source: </a:t>
            </a:r>
            <a:r>
              <a:rPr lang="fr-FR" sz="1400" i="1" dirty="0" err="1"/>
              <a:t>Canevosio</a:t>
            </a:r>
            <a:r>
              <a:rPr lang="fr-FR" sz="1400" i="1" dirty="0"/>
              <a:t>, 2016</a:t>
            </a:r>
          </a:p>
        </p:txBody>
      </p:sp>
      <p:sp>
        <p:nvSpPr>
          <p:cNvPr id="10" name="Explosion : 8 points 9">
            <a:extLst>
              <a:ext uri="{FF2B5EF4-FFF2-40B4-BE49-F238E27FC236}">
                <a16:creationId xmlns:a16="http://schemas.microsoft.com/office/drawing/2014/main" id="{6714117F-E69E-43EE-BF7B-11BDA140B00D}"/>
              </a:ext>
            </a:extLst>
          </p:cNvPr>
          <p:cNvSpPr/>
          <p:nvPr/>
        </p:nvSpPr>
        <p:spPr>
          <a:xfrm>
            <a:off x="1838425" y="5746282"/>
            <a:ext cx="125129" cy="17325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xplosion : 8 points 10">
            <a:extLst>
              <a:ext uri="{FF2B5EF4-FFF2-40B4-BE49-F238E27FC236}">
                <a16:creationId xmlns:a16="http://schemas.microsoft.com/office/drawing/2014/main" id="{7FA37535-DD2B-4375-8742-09AA167B1B06}"/>
              </a:ext>
            </a:extLst>
          </p:cNvPr>
          <p:cNvSpPr/>
          <p:nvPr/>
        </p:nvSpPr>
        <p:spPr>
          <a:xfrm>
            <a:off x="1634690" y="5946477"/>
            <a:ext cx="125128" cy="251861"/>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9009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56461" y="365126"/>
            <a:ext cx="10997339"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3200" b="1" dirty="0">
                <a:solidFill>
                  <a:srgbClr val="0F4761"/>
                </a:solidFill>
                <a:latin typeface="Aptos Display"/>
                <a:ea typeface="Arial"/>
                <a:cs typeface="Times New Roman"/>
              </a:rPr>
              <a:t>Les partenariats</a:t>
            </a:r>
          </a:p>
        </p:txBody>
      </p:sp>
      <p:sp>
        <p:nvSpPr>
          <p:cNvPr id="3" name="Espace réservé du contenu 2"/>
          <p:cNvSpPr>
            <a:spLocks noGrp="1"/>
          </p:cNvSpPr>
          <p:nvPr>
            <p:ph idx="1"/>
          </p:nvPr>
        </p:nvSpPr>
        <p:spPr bwMode="auto">
          <a:xfrm>
            <a:off x="214359" y="1196752"/>
            <a:ext cx="11121325" cy="5013175"/>
          </a:xfrm>
        </p:spPr>
        <p:txBody>
          <a:bodyPr>
            <a:noAutofit/>
          </a:bodyPr>
          <a:lstStyle/>
          <a:p>
            <a:r>
              <a:rPr lang="fr-FR" b="1" dirty="0">
                <a:solidFill>
                  <a:schemeClr val="tx1"/>
                </a:solidFill>
              </a:rPr>
              <a:t>Institutionnels</a:t>
            </a:r>
          </a:p>
          <a:p>
            <a:pPr marL="742950" lvl="1" indent="-285750">
              <a:buFont typeface="Arial" panose="020B0604020202020204" pitchFamily="34" charset="0"/>
              <a:buChar char="•"/>
            </a:pPr>
            <a:r>
              <a:rPr lang="fr-FR" dirty="0">
                <a:solidFill>
                  <a:schemeClr val="tx1"/>
                </a:solidFill>
              </a:rPr>
              <a:t>Ministère de l’économie (division évaluation)</a:t>
            </a:r>
          </a:p>
          <a:p>
            <a:pPr marL="742950" lvl="1" indent="-285750">
              <a:buFont typeface="Arial" panose="020B0604020202020204" pitchFamily="34" charset="0"/>
              <a:buChar char="•"/>
            </a:pPr>
            <a:r>
              <a:rPr lang="fr-FR" dirty="0">
                <a:solidFill>
                  <a:schemeClr val="tx1"/>
                </a:solidFill>
              </a:rPr>
              <a:t>INIST CNRS</a:t>
            </a:r>
          </a:p>
          <a:p>
            <a:r>
              <a:rPr lang="fr-FR" b="1" dirty="0">
                <a:solidFill>
                  <a:schemeClr val="tx1"/>
                </a:solidFill>
              </a:rPr>
              <a:t>Académiques</a:t>
            </a:r>
          </a:p>
          <a:p>
            <a:pPr marL="742950" lvl="1" indent="-285750">
              <a:buFont typeface="Arial" panose="020B0604020202020204" pitchFamily="34" charset="0"/>
              <a:buChar char="•"/>
            </a:pPr>
            <a:r>
              <a:rPr lang="fr-FR" dirty="0" err="1">
                <a:solidFill>
                  <a:schemeClr val="tx1"/>
                </a:solidFill>
              </a:rPr>
              <a:t>MadAtlas</a:t>
            </a:r>
            <a:endParaRPr lang="fr-FR" dirty="0">
              <a:solidFill>
                <a:schemeClr val="tx1"/>
              </a:solidFill>
            </a:endParaRPr>
          </a:p>
          <a:p>
            <a:pPr marL="742950" lvl="1" indent="-285750">
              <a:buFont typeface="Arial" panose="020B0604020202020204" pitchFamily="34" charset="0"/>
              <a:buChar char="•"/>
            </a:pPr>
            <a:r>
              <a:rPr lang="fr-FR" dirty="0">
                <a:solidFill>
                  <a:schemeClr val="tx1"/>
                </a:solidFill>
              </a:rPr>
              <a:t>LMI Paysages</a:t>
            </a:r>
          </a:p>
          <a:p>
            <a:pPr marL="742950" lvl="1" indent="-285750">
              <a:buFont typeface="Arial" panose="020B0604020202020204" pitchFamily="34" charset="0"/>
              <a:buChar char="•"/>
            </a:pPr>
            <a:r>
              <a:rPr lang="fr-FR" dirty="0">
                <a:solidFill>
                  <a:schemeClr val="tx1"/>
                </a:solidFill>
              </a:rPr>
              <a:t>EMIT (U. Fianarantsoa)</a:t>
            </a:r>
          </a:p>
          <a:p>
            <a:pPr marL="742950" lvl="1" indent="-285750">
              <a:buFont typeface="Arial" panose="020B0604020202020204" pitchFamily="34" charset="0"/>
              <a:buChar char="•"/>
            </a:pPr>
            <a:r>
              <a:rPr lang="fr-FR" dirty="0">
                <a:solidFill>
                  <a:schemeClr val="tx1"/>
                </a:solidFill>
              </a:rPr>
              <a:t>CERED (U. Tana)</a:t>
            </a:r>
          </a:p>
          <a:p>
            <a:r>
              <a:rPr lang="fr-FR" b="1" dirty="0">
                <a:solidFill>
                  <a:schemeClr val="tx1"/>
                </a:solidFill>
              </a:rPr>
              <a:t>ONG</a:t>
            </a:r>
          </a:p>
          <a:p>
            <a:pPr marL="742950" lvl="1" indent="-285750">
              <a:buFont typeface="Arial" panose="020B0604020202020204" pitchFamily="34" charset="0"/>
              <a:buChar char="•"/>
            </a:pPr>
            <a:r>
              <a:rPr lang="fr-FR" dirty="0" err="1">
                <a:solidFill>
                  <a:schemeClr val="tx1"/>
                </a:solidFill>
              </a:rPr>
              <a:t>Ran’Eau</a:t>
            </a:r>
            <a:r>
              <a:rPr lang="fr-FR" dirty="0">
                <a:solidFill>
                  <a:schemeClr val="tx1"/>
                </a:solidFill>
              </a:rPr>
              <a:t> (Antananarivo)</a:t>
            </a:r>
          </a:p>
          <a:p>
            <a:pPr marL="742950" lvl="1" indent="-285750">
              <a:buFont typeface="Arial" panose="020B0604020202020204" pitchFamily="34" charset="0"/>
              <a:buChar char="•"/>
            </a:pPr>
            <a:r>
              <a:rPr lang="fr-FR" dirty="0">
                <a:solidFill>
                  <a:schemeClr val="tx1"/>
                </a:solidFill>
              </a:rPr>
              <a:t>IISS (Antanarivo)</a:t>
            </a:r>
          </a:p>
          <a:p>
            <a:pPr marL="742950" lvl="1" indent="-285750">
              <a:buFont typeface="Arial" panose="020B0604020202020204" pitchFamily="34" charset="0"/>
              <a:buChar char="•"/>
            </a:pPr>
            <a:r>
              <a:rPr lang="fr-FR" dirty="0">
                <a:solidFill>
                  <a:schemeClr val="tx1"/>
                </a:solidFill>
              </a:rPr>
              <a:t>ABRA (Région </a:t>
            </a:r>
            <a:r>
              <a:rPr lang="fr-FR" dirty="0" err="1">
                <a:solidFill>
                  <a:schemeClr val="tx1"/>
                </a:solidFill>
              </a:rPr>
              <a:t>Anosy</a:t>
            </a:r>
            <a:r>
              <a:rPr lang="fr-FR" dirty="0">
                <a:solidFill>
                  <a:schemeClr val="tx1"/>
                </a:solidFill>
              </a:rPr>
              <a:t>)</a:t>
            </a:r>
          </a:p>
          <a:p>
            <a:pPr marL="0" indent="0">
              <a:buNone/>
              <a:defRPr/>
            </a:pPr>
            <a:endParaRPr lang="fr-FR" dirty="0"/>
          </a:p>
        </p:txBody>
      </p:sp>
      <p:sp>
        <p:nvSpPr>
          <p:cNvPr id="4" name="ZoneTexte 3">
            <a:extLst>
              <a:ext uri="{FF2B5EF4-FFF2-40B4-BE49-F238E27FC236}">
                <a16:creationId xmlns:a16="http://schemas.microsoft.com/office/drawing/2014/main" id="{C2D86CD7-668D-E0A1-3E3D-FBCCD27FBF0E}"/>
              </a:ext>
            </a:extLst>
          </p:cNvPr>
          <p:cNvSpPr txBox="1"/>
          <p:nvPr/>
        </p:nvSpPr>
        <p:spPr>
          <a:xfrm>
            <a:off x="7392144" y="1772816"/>
            <a:ext cx="3312368" cy="461665"/>
          </a:xfrm>
          <a:prstGeom prst="rect">
            <a:avLst/>
          </a:prstGeom>
          <a:noFill/>
        </p:spPr>
        <p:txBody>
          <a:bodyPr wrap="square" rtlCol="0">
            <a:spAutoFit/>
          </a:bodyPr>
          <a:lstStyle/>
          <a:p>
            <a:r>
              <a:rPr lang="fr-FR" sz="2400" b="1" dirty="0"/>
              <a:t>Bibliothèque numérique</a:t>
            </a:r>
          </a:p>
        </p:txBody>
      </p:sp>
      <p:sp>
        <p:nvSpPr>
          <p:cNvPr id="5" name="ZoneTexte 4">
            <a:extLst>
              <a:ext uri="{FF2B5EF4-FFF2-40B4-BE49-F238E27FC236}">
                <a16:creationId xmlns:a16="http://schemas.microsoft.com/office/drawing/2014/main" id="{5E8E6142-A294-CA76-6EC8-FFD999CADCD5}"/>
              </a:ext>
            </a:extLst>
          </p:cNvPr>
          <p:cNvSpPr txBox="1"/>
          <p:nvPr/>
        </p:nvSpPr>
        <p:spPr bwMode="auto">
          <a:xfrm>
            <a:off x="7392144" y="2579712"/>
            <a:ext cx="3312368" cy="461665"/>
          </a:xfrm>
          <a:prstGeom prst="rect">
            <a:avLst/>
          </a:prstGeom>
          <a:noFill/>
        </p:spPr>
        <p:txBody>
          <a:bodyPr wrap="square" rtlCol="0">
            <a:spAutoFit/>
          </a:bodyPr>
          <a:lstStyle/>
          <a:p>
            <a:r>
              <a:rPr lang="fr-FR" sz="2400" b="1" dirty="0"/>
              <a:t>Evaluation</a:t>
            </a:r>
          </a:p>
        </p:txBody>
      </p:sp>
      <p:sp>
        <p:nvSpPr>
          <p:cNvPr id="6" name="ZoneTexte 5">
            <a:extLst>
              <a:ext uri="{FF2B5EF4-FFF2-40B4-BE49-F238E27FC236}">
                <a16:creationId xmlns:a16="http://schemas.microsoft.com/office/drawing/2014/main" id="{62D05156-28D7-9CC4-3FB2-56257EA4D3FE}"/>
              </a:ext>
            </a:extLst>
          </p:cNvPr>
          <p:cNvSpPr txBox="1"/>
          <p:nvPr/>
        </p:nvSpPr>
        <p:spPr bwMode="auto">
          <a:xfrm>
            <a:off x="7399622" y="3429000"/>
            <a:ext cx="3312368" cy="830997"/>
          </a:xfrm>
          <a:prstGeom prst="rect">
            <a:avLst/>
          </a:prstGeom>
          <a:noFill/>
        </p:spPr>
        <p:txBody>
          <a:bodyPr wrap="square" rtlCol="0">
            <a:spAutoFit/>
          </a:bodyPr>
          <a:lstStyle/>
          <a:p>
            <a:r>
              <a:rPr lang="fr-FR" sz="2400" b="1" dirty="0"/>
              <a:t>Architecture spatiale des données</a:t>
            </a:r>
          </a:p>
        </p:txBody>
      </p:sp>
      <p:sp>
        <p:nvSpPr>
          <p:cNvPr id="7" name="ZoneTexte 6">
            <a:extLst>
              <a:ext uri="{FF2B5EF4-FFF2-40B4-BE49-F238E27FC236}">
                <a16:creationId xmlns:a16="http://schemas.microsoft.com/office/drawing/2014/main" id="{AE5F0C6B-9F61-B208-47CD-38B2AF2BB05B}"/>
              </a:ext>
            </a:extLst>
          </p:cNvPr>
          <p:cNvSpPr txBox="1"/>
          <p:nvPr/>
        </p:nvSpPr>
        <p:spPr bwMode="auto">
          <a:xfrm>
            <a:off x="7403845" y="4604505"/>
            <a:ext cx="3312368" cy="461665"/>
          </a:xfrm>
          <a:prstGeom prst="rect">
            <a:avLst/>
          </a:prstGeom>
          <a:noFill/>
        </p:spPr>
        <p:txBody>
          <a:bodyPr wrap="square" rtlCol="0">
            <a:spAutoFit/>
          </a:bodyPr>
          <a:lstStyle/>
          <a:p>
            <a:r>
              <a:rPr lang="fr-FR" sz="2400" b="1" dirty="0"/>
              <a:t>Accès à l’eau</a:t>
            </a:r>
          </a:p>
        </p:txBody>
      </p:sp>
      <p:sp>
        <p:nvSpPr>
          <p:cNvPr id="8" name="ZoneTexte 7">
            <a:extLst>
              <a:ext uri="{FF2B5EF4-FFF2-40B4-BE49-F238E27FC236}">
                <a16:creationId xmlns:a16="http://schemas.microsoft.com/office/drawing/2014/main" id="{9193CF38-BA5F-FDD1-1164-2BB4E0B19121}"/>
              </a:ext>
            </a:extLst>
          </p:cNvPr>
          <p:cNvSpPr txBox="1"/>
          <p:nvPr/>
        </p:nvSpPr>
        <p:spPr bwMode="auto">
          <a:xfrm>
            <a:off x="7426262" y="5484631"/>
            <a:ext cx="3312368" cy="461665"/>
          </a:xfrm>
          <a:prstGeom prst="rect">
            <a:avLst/>
          </a:prstGeom>
          <a:noFill/>
        </p:spPr>
        <p:txBody>
          <a:bodyPr wrap="square" rtlCol="0">
            <a:spAutoFit/>
          </a:bodyPr>
          <a:lstStyle/>
          <a:p>
            <a:r>
              <a:rPr lang="fr-FR" sz="2400" b="1" dirty="0"/>
              <a:t>Cartographie</a:t>
            </a:r>
          </a:p>
        </p:txBody>
      </p:sp>
    </p:spTree>
    <p:extLst>
      <p:ext uri="{BB962C8B-B14F-4D97-AF65-F5344CB8AC3E}">
        <p14:creationId xmlns:p14="http://schemas.microsoft.com/office/powerpoint/2010/main" val="53306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56461" y="365126"/>
            <a:ext cx="10997339" cy="719756"/>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3200" b="1" dirty="0">
                <a:solidFill>
                  <a:srgbClr val="0F4761"/>
                </a:solidFill>
                <a:latin typeface="Aptos Display"/>
                <a:ea typeface="Arial"/>
                <a:cs typeface="Times New Roman"/>
              </a:rPr>
              <a:t>Formation</a:t>
            </a:r>
          </a:p>
        </p:txBody>
      </p:sp>
      <p:sp>
        <p:nvSpPr>
          <p:cNvPr id="3" name="Espace réservé du contenu 2"/>
          <p:cNvSpPr>
            <a:spLocks noGrp="1"/>
          </p:cNvSpPr>
          <p:nvPr>
            <p:ph idx="1"/>
          </p:nvPr>
        </p:nvSpPr>
        <p:spPr bwMode="auto">
          <a:xfrm>
            <a:off x="214359" y="1196752"/>
            <a:ext cx="11121325" cy="5013175"/>
          </a:xfrm>
        </p:spPr>
        <p:txBody>
          <a:bodyPr>
            <a:noAutofit/>
          </a:bodyPr>
          <a:lstStyle/>
          <a:p>
            <a:r>
              <a:rPr lang="fr-FR" b="1" dirty="0">
                <a:solidFill>
                  <a:schemeClr val="tx1"/>
                </a:solidFill>
              </a:rPr>
              <a:t>Montée en compétences des partenaires</a:t>
            </a:r>
          </a:p>
          <a:p>
            <a:pPr lvl="1"/>
            <a:r>
              <a:rPr lang="fr-FR" dirty="0"/>
              <a:t>Formation des membres de l’IISS sur la </a:t>
            </a:r>
            <a:r>
              <a:rPr lang="fr-FR" dirty="0" err="1"/>
              <a:t>bibliothèqie</a:t>
            </a:r>
            <a:r>
              <a:rPr lang="fr-FR" dirty="0"/>
              <a:t> numérique</a:t>
            </a:r>
          </a:p>
          <a:p>
            <a:pPr lvl="2"/>
            <a:r>
              <a:rPr lang="fr-FR" dirty="0"/>
              <a:t>Formation Zotero IRD</a:t>
            </a:r>
          </a:p>
          <a:p>
            <a:pPr lvl="2"/>
            <a:r>
              <a:rPr lang="fr-FR" dirty="0"/>
              <a:t>Formation par le CNRS sur le bibliothèque numérique</a:t>
            </a:r>
          </a:p>
          <a:p>
            <a:endParaRPr lang="fr-FR" b="1" dirty="0"/>
          </a:p>
          <a:p>
            <a:r>
              <a:rPr lang="fr-FR" b="1" dirty="0"/>
              <a:t>Stages et thèse de doctorat</a:t>
            </a:r>
          </a:p>
          <a:p>
            <a:pPr lvl="1"/>
            <a:r>
              <a:rPr lang="fr-FR" dirty="0"/>
              <a:t>Maxime Galon: accessibilité à la protection sociale dans le Sud de Madagascar</a:t>
            </a:r>
          </a:p>
          <a:p>
            <a:pPr lvl="1"/>
            <a:r>
              <a:rPr lang="fr-FR" dirty="0" err="1"/>
              <a:t>Taïs</a:t>
            </a:r>
            <a:r>
              <a:rPr lang="fr-FR" dirty="0"/>
              <a:t> Martineau: appropriation d’un dispositif agroécologie dans une perspective d’</a:t>
            </a:r>
            <a:r>
              <a:rPr lang="fr-FR" dirty="0" err="1"/>
              <a:t>anlayse</a:t>
            </a:r>
            <a:r>
              <a:rPr lang="fr-FR" dirty="0"/>
              <a:t> des communs (</a:t>
            </a:r>
            <a:r>
              <a:rPr lang="fr-FR" dirty="0" err="1"/>
              <a:t>Ostrom</a:t>
            </a:r>
            <a:r>
              <a:rPr lang="fr-FR" dirty="0"/>
              <a:t>)</a:t>
            </a:r>
          </a:p>
          <a:p>
            <a:pPr lvl="1"/>
            <a:r>
              <a:rPr lang="fr-FR" dirty="0"/>
              <a:t>Ecole d’ingénieurs de la ville de Paris: cartographie sur l’accès à l’eau</a:t>
            </a:r>
          </a:p>
          <a:p>
            <a:endParaRPr lang="fr-FR" b="1" dirty="0"/>
          </a:p>
          <a:p>
            <a:r>
              <a:rPr lang="fr-FR" b="1" dirty="0"/>
              <a:t>Possibilités pour d’autres stages (CERED, …)</a:t>
            </a:r>
          </a:p>
          <a:p>
            <a:endParaRPr lang="fr-FR" dirty="0"/>
          </a:p>
          <a:p>
            <a:endParaRPr lang="fr-FR" dirty="0"/>
          </a:p>
        </p:txBody>
      </p:sp>
    </p:spTree>
    <p:extLst>
      <p:ext uri="{BB962C8B-B14F-4D97-AF65-F5344CB8AC3E}">
        <p14:creationId xmlns:p14="http://schemas.microsoft.com/office/powerpoint/2010/main" val="3547284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356461" y="365126"/>
            <a:ext cx="10997339" cy="679903"/>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4000" b="1" dirty="0">
                <a:solidFill>
                  <a:srgbClr val="0F4761"/>
                </a:solidFill>
                <a:latin typeface="Aptos Display"/>
                <a:ea typeface="Arial"/>
                <a:cs typeface="Times New Roman"/>
              </a:rPr>
              <a:t>Les moyens humains du projet </a:t>
            </a:r>
            <a:r>
              <a:rPr lang="fr-FR" sz="4000" b="1" dirty="0" err="1">
                <a:solidFill>
                  <a:srgbClr val="0F4761"/>
                </a:solidFill>
                <a:latin typeface="Aptos Display"/>
                <a:ea typeface="Arial"/>
                <a:cs typeface="Times New Roman"/>
              </a:rPr>
              <a:t>DynAtsimo</a:t>
            </a:r>
            <a:r>
              <a:rPr lang="fr-FR" sz="4000" b="1" dirty="0">
                <a:solidFill>
                  <a:srgbClr val="0F4761"/>
                </a:solidFill>
                <a:latin typeface="Aptos Display"/>
                <a:ea typeface="Arial"/>
                <a:cs typeface="Times New Roman"/>
              </a:rPr>
              <a:t> (1)</a:t>
            </a:r>
          </a:p>
        </p:txBody>
      </p:sp>
      <p:sp>
        <p:nvSpPr>
          <p:cNvPr id="3" name="Espace réservé du contenu 2"/>
          <p:cNvSpPr>
            <a:spLocks noGrp="1"/>
          </p:cNvSpPr>
          <p:nvPr>
            <p:ph idx="1"/>
          </p:nvPr>
        </p:nvSpPr>
        <p:spPr bwMode="auto">
          <a:xfrm>
            <a:off x="232475" y="1196751"/>
            <a:ext cx="11121325" cy="6120681"/>
          </a:xfrm>
        </p:spPr>
        <p:txBody>
          <a:bodyPr>
            <a:noAutofit/>
          </a:bodyPr>
          <a:lstStyle/>
          <a:p>
            <a:pPr>
              <a:buFont typeface="Wingdings"/>
              <a:buChar char="§"/>
              <a:defRPr/>
            </a:pPr>
            <a:r>
              <a:rPr lang="fr-FR" sz="2800" b="1" dirty="0"/>
              <a:t>L’équipe de recherche (IRD-UB)</a:t>
            </a:r>
            <a:endParaRPr dirty="0"/>
          </a:p>
          <a:p>
            <a:pPr marL="719138" indent="-360363">
              <a:lnSpc>
                <a:spcPct val="100000"/>
              </a:lnSpc>
              <a:spcBef>
                <a:spcPts val="600"/>
              </a:spcBef>
              <a:defRPr/>
            </a:pPr>
            <a:r>
              <a:rPr lang="fr-FR" sz="2000" b="1" dirty="0"/>
              <a:t>Claire Gondard </a:t>
            </a:r>
            <a:r>
              <a:rPr lang="fr-FR" sz="2000" dirty="0"/>
              <a:t>(UB/BSE et chercheuse associée UMI Source-IRD) responsable principale </a:t>
            </a:r>
          </a:p>
          <a:p>
            <a:pPr marL="719138" indent="-360363">
              <a:lnSpc>
                <a:spcPct val="100000"/>
              </a:lnSpc>
              <a:spcBef>
                <a:spcPts val="600"/>
              </a:spcBef>
              <a:defRPr/>
            </a:pPr>
            <a:r>
              <a:rPr lang="fr-FR" sz="2000" b="1" dirty="0"/>
              <a:t>Isabelle </a:t>
            </a:r>
            <a:r>
              <a:rPr lang="fr-FR" sz="2000" b="1" dirty="0" err="1"/>
              <a:t>Droy</a:t>
            </a:r>
            <a:r>
              <a:rPr lang="fr-FR" sz="2000" b="1" dirty="0"/>
              <a:t> </a:t>
            </a:r>
            <a:r>
              <a:rPr lang="fr-FR" sz="2000" dirty="0"/>
              <a:t>(UMI Source – IRD)- co-responsables du projet</a:t>
            </a:r>
            <a:endParaRPr sz="2000" dirty="0"/>
          </a:p>
          <a:p>
            <a:pPr marL="719138" indent="-360363">
              <a:lnSpc>
                <a:spcPct val="100000"/>
              </a:lnSpc>
              <a:spcBef>
                <a:spcPts val="600"/>
              </a:spcBef>
              <a:defRPr/>
            </a:pPr>
            <a:r>
              <a:rPr lang="fr-FR" sz="2000" b="1" dirty="0" err="1"/>
              <a:t>Tantely</a:t>
            </a:r>
            <a:r>
              <a:rPr lang="fr-FR" sz="2000" b="1" dirty="0"/>
              <a:t> </a:t>
            </a:r>
            <a:r>
              <a:rPr lang="fr-FR" sz="2000" b="1" dirty="0" err="1"/>
              <a:t>Andrianantoandro</a:t>
            </a:r>
            <a:r>
              <a:rPr lang="fr-FR" sz="2000" b="1"/>
              <a:t> </a:t>
            </a:r>
            <a:r>
              <a:rPr lang="fr-FR" sz="2000"/>
              <a:t>(UCM-IISS</a:t>
            </a:r>
            <a:r>
              <a:rPr lang="fr-FR" sz="2000" dirty="0"/>
              <a:t>) - Référente scientifique du projet à Madagascar</a:t>
            </a:r>
            <a:endParaRPr sz="2000" dirty="0"/>
          </a:p>
          <a:p>
            <a:pPr marL="719138" indent="-360363">
              <a:lnSpc>
                <a:spcPct val="100000"/>
              </a:lnSpc>
              <a:spcBef>
                <a:spcPts val="600"/>
              </a:spcBef>
              <a:defRPr/>
            </a:pPr>
            <a:r>
              <a:rPr lang="fr-FR" sz="2000" b="1" dirty="0" err="1"/>
              <a:t>Eric</a:t>
            </a:r>
            <a:r>
              <a:rPr lang="fr-FR" sz="2000" b="1" dirty="0"/>
              <a:t> </a:t>
            </a:r>
            <a:r>
              <a:rPr lang="fr-FR" sz="2000" b="1" dirty="0" err="1"/>
              <a:t>Delaître</a:t>
            </a:r>
            <a:r>
              <a:rPr lang="fr-FR" sz="2000" b="1" dirty="0"/>
              <a:t> </a:t>
            </a:r>
            <a:r>
              <a:rPr lang="fr-FR" sz="2000" dirty="0"/>
              <a:t>(Espace Dev – IRD) - Spécialiste télédétection, partenariats </a:t>
            </a:r>
            <a:r>
              <a:rPr lang="fr-FR" sz="2000" dirty="0" err="1"/>
              <a:t>MadAtlas</a:t>
            </a:r>
            <a:r>
              <a:rPr lang="fr-FR" sz="2000" dirty="0"/>
              <a:t> et UMI Paysages</a:t>
            </a:r>
            <a:endParaRPr sz="2000" dirty="0"/>
          </a:p>
          <a:p>
            <a:pPr marL="719138" indent="-360363">
              <a:lnSpc>
                <a:spcPct val="100000"/>
              </a:lnSpc>
              <a:spcBef>
                <a:spcPts val="600"/>
              </a:spcBef>
              <a:defRPr/>
            </a:pPr>
            <a:r>
              <a:rPr lang="fr-FR" sz="2000" b="1" dirty="0"/>
              <a:t>Guillaume </a:t>
            </a:r>
            <a:r>
              <a:rPr lang="fr-FR" sz="2000" b="1" dirty="0" err="1"/>
              <a:t>Pouyanne</a:t>
            </a:r>
            <a:r>
              <a:rPr lang="fr-FR" sz="2000" b="1" dirty="0"/>
              <a:t> </a:t>
            </a:r>
            <a:r>
              <a:rPr lang="fr-FR" sz="2000" dirty="0"/>
              <a:t>et </a:t>
            </a:r>
            <a:r>
              <a:rPr lang="fr-FR" sz="2000" b="1" dirty="0"/>
              <a:t>Frédéric </a:t>
            </a:r>
            <a:r>
              <a:rPr lang="fr-FR" sz="2000" b="1" dirty="0" err="1"/>
              <a:t>Gaschet</a:t>
            </a:r>
            <a:r>
              <a:rPr lang="fr-FR" sz="2000" b="1" dirty="0"/>
              <a:t> </a:t>
            </a:r>
            <a:r>
              <a:rPr lang="fr-FR" sz="2000" dirty="0"/>
              <a:t>(U. </a:t>
            </a:r>
            <a:r>
              <a:rPr lang="fr-FR" sz="2000" dirty="0" err="1"/>
              <a:t>Bx</a:t>
            </a:r>
            <a:r>
              <a:rPr lang="fr-FR" sz="2000" dirty="0"/>
              <a:t>) - Spécialistes cartographie et analyse spatiale</a:t>
            </a:r>
            <a:endParaRPr sz="2000" dirty="0"/>
          </a:p>
          <a:p>
            <a:pPr marL="719138" indent="-360363">
              <a:lnSpc>
                <a:spcPct val="100000"/>
              </a:lnSpc>
              <a:spcBef>
                <a:spcPts val="600"/>
              </a:spcBef>
              <a:defRPr/>
            </a:pPr>
            <a:r>
              <a:rPr lang="fr-FR" sz="2000" b="1" dirty="0" err="1"/>
              <a:t>Partrick</a:t>
            </a:r>
            <a:r>
              <a:rPr lang="fr-FR" sz="2000" b="1" dirty="0"/>
              <a:t> Rasolofo </a:t>
            </a:r>
            <a:r>
              <a:rPr lang="fr-FR" sz="2000" dirty="0"/>
              <a:t>(IISS) - Spécialiste observatoire</a:t>
            </a:r>
            <a:endParaRPr sz="2000" dirty="0"/>
          </a:p>
          <a:p>
            <a:pPr marL="719138" indent="-360363">
              <a:lnSpc>
                <a:spcPct val="100000"/>
              </a:lnSpc>
              <a:spcBef>
                <a:spcPts val="600"/>
              </a:spcBef>
              <a:defRPr/>
            </a:pPr>
            <a:r>
              <a:rPr lang="fr-FR" sz="2000" b="1" dirty="0"/>
              <a:t>Léo </a:t>
            </a:r>
            <a:r>
              <a:rPr lang="fr-FR" sz="2000" b="1" dirty="0" err="1"/>
              <a:t>Delpy</a:t>
            </a:r>
            <a:r>
              <a:rPr lang="fr-FR" sz="2000" b="1" dirty="0"/>
              <a:t> </a:t>
            </a:r>
            <a:r>
              <a:rPr lang="fr-FR" sz="2000" dirty="0"/>
              <a:t>(U. Lille) - Spécialiste réseaux</a:t>
            </a:r>
            <a:endParaRPr sz="2000" dirty="0"/>
          </a:p>
          <a:p>
            <a:pPr marL="719138" indent="-360363">
              <a:lnSpc>
                <a:spcPct val="100000"/>
              </a:lnSpc>
              <a:spcBef>
                <a:spcPts val="600"/>
              </a:spcBef>
              <a:defRPr/>
            </a:pPr>
            <a:r>
              <a:rPr lang="fr-FR" sz="2000" b="1" dirty="0"/>
              <a:t>Benoît </a:t>
            </a:r>
            <a:r>
              <a:rPr lang="fr-FR" sz="2000" b="1" dirty="0" err="1"/>
              <a:t>Lallau</a:t>
            </a:r>
            <a:r>
              <a:rPr lang="fr-FR" sz="2000" b="1" dirty="0"/>
              <a:t> </a:t>
            </a:r>
            <a:r>
              <a:rPr lang="fr-FR" sz="2000" dirty="0"/>
              <a:t>(U. Lille) - Spécialiste résilience</a:t>
            </a:r>
            <a:endParaRPr sz="2000" dirty="0"/>
          </a:p>
          <a:p>
            <a:pPr marL="719138" indent="-360363">
              <a:lnSpc>
                <a:spcPct val="100000"/>
              </a:lnSpc>
              <a:spcBef>
                <a:spcPts val="600"/>
              </a:spcBef>
              <a:defRPr/>
            </a:pPr>
            <a:r>
              <a:rPr lang="fr-FR" sz="2000" b="1" dirty="0"/>
              <a:t>Jean-Etienne </a:t>
            </a:r>
            <a:r>
              <a:rPr lang="fr-FR" sz="2000" b="1" dirty="0" err="1"/>
              <a:t>Bidou</a:t>
            </a:r>
            <a:r>
              <a:rPr lang="fr-FR" sz="2000" b="1" dirty="0"/>
              <a:t> </a:t>
            </a:r>
            <a:r>
              <a:rPr lang="fr-FR" sz="2000" dirty="0"/>
              <a:t>(LAM) - Géographie sociale et démographie</a:t>
            </a:r>
            <a:endParaRPr sz="2000" dirty="0"/>
          </a:p>
          <a:p>
            <a:pPr marL="719138" indent="-360363">
              <a:lnSpc>
                <a:spcPct val="100000"/>
              </a:lnSpc>
              <a:spcBef>
                <a:spcPts val="600"/>
              </a:spcBef>
              <a:defRPr/>
            </a:pPr>
            <a:r>
              <a:rPr lang="fr-FR" sz="2000" b="1" dirty="0"/>
              <a:t>André </a:t>
            </a:r>
            <a:r>
              <a:rPr lang="fr-FR" sz="2000" b="1" dirty="0" err="1"/>
              <a:t>Meunié</a:t>
            </a:r>
            <a:r>
              <a:rPr lang="fr-FR" sz="2000" b="1" dirty="0"/>
              <a:t> </a:t>
            </a:r>
            <a:r>
              <a:rPr lang="fr-FR" sz="2000" dirty="0"/>
              <a:t>(U. </a:t>
            </a:r>
            <a:r>
              <a:rPr lang="fr-FR" sz="2000" dirty="0" err="1"/>
              <a:t>Bx</a:t>
            </a:r>
            <a:r>
              <a:rPr lang="fr-FR" sz="2000" dirty="0"/>
              <a:t>) - Spécialiste environnement</a:t>
            </a:r>
            <a:endParaRPr sz="2000" dirty="0"/>
          </a:p>
          <a:p>
            <a:pPr marL="719138" indent="-360363">
              <a:lnSpc>
                <a:spcPct val="100000"/>
              </a:lnSpc>
              <a:spcBef>
                <a:spcPts val="600"/>
              </a:spcBef>
              <a:defRPr/>
            </a:pPr>
            <a:r>
              <a:rPr lang="fr-FR" sz="2000" b="1" dirty="0"/>
              <a:t>Matthieu Clément</a:t>
            </a:r>
            <a:r>
              <a:rPr lang="fr-FR" sz="2000" dirty="0"/>
              <a:t> (U. </a:t>
            </a:r>
            <a:r>
              <a:rPr lang="fr-FR" sz="2000" dirty="0" err="1"/>
              <a:t>Bx</a:t>
            </a:r>
            <a:r>
              <a:rPr lang="fr-FR" sz="2000" dirty="0"/>
              <a:t>) – Spécialiste analyse des conditions de vie, conflits violence </a:t>
            </a:r>
          </a:p>
          <a:p>
            <a:pPr marL="719138" indent="-360363">
              <a:lnSpc>
                <a:spcPct val="100000"/>
              </a:lnSpc>
              <a:spcBef>
                <a:spcPts val="600"/>
              </a:spcBef>
              <a:defRPr/>
            </a:pPr>
            <a:r>
              <a:rPr lang="fr-FR" sz="2000" b="1" dirty="0"/>
              <a:t>François </a:t>
            </a:r>
            <a:r>
              <a:rPr lang="fr-FR" sz="2000" b="1" dirty="0" err="1"/>
              <a:t>Combarnous</a:t>
            </a:r>
            <a:r>
              <a:rPr lang="fr-FR" sz="2000" b="1" dirty="0"/>
              <a:t> </a:t>
            </a:r>
            <a:r>
              <a:rPr lang="fr-FR" sz="2000" dirty="0"/>
              <a:t>(U. Bx) Spécialiste travail informel, évaluation et analyse multidimensionnelle du développement</a:t>
            </a:r>
          </a:p>
          <a:p>
            <a:pPr marL="719138" indent="-360363">
              <a:lnSpc>
                <a:spcPct val="100000"/>
              </a:lnSpc>
              <a:spcBef>
                <a:spcPts val="600"/>
              </a:spcBef>
              <a:defRPr/>
            </a:pPr>
            <a:r>
              <a:rPr lang="fr-FR" sz="2000" b="1" dirty="0"/>
              <a:t>Maxime Galon </a:t>
            </a:r>
            <a:r>
              <a:rPr lang="fr-FR" sz="2000" dirty="0"/>
              <a:t>(U. Bx)  - Doctorant, accessibilité réelle à la protection sociale et conditions de vie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19FEB94-D784-53E7-9B0E-29D1BD437C1D}"/>
            </a:ext>
          </a:extLst>
        </p:cNvPr>
        <p:cNvGrpSpPr/>
        <p:nvPr/>
      </p:nvGrpSpPr>
      <p:grpSpPr bwMode="auto">
        <a:xfrm>
          <a:off x="0" y="0"/>
          <a:ext cx="0" cy="0"/>
          <a:chOff x="0" y="0"/>
          <a:chExt cx="0" cy="0"/>
        </a:xfrm>
      </p:grpSpPr>
      <p:sp>
        <p:nvSpPr>
          <p:cNvPr id="2" name="Titre 1">
            <a:extLst>
              <a:ext uri="{FF2B5EF4-FFF2-40B4-BE49-F238E27FC236}">
                <a16:creationId xmlns:a16="http://schemas.microsoft.com/office/drawing/2014/main" id="{E99BF39F-7398-A12C-51B5-8A2A742AB3FA}"/>
              </a:ext>
            </a:extLst>
          </p:cNvPr>
          <p:cNvSpPr>
            <a:spLocks noGrp="1"/>
          </p:cNvSpPr>
          <p:nvPr>
            <p:ph type="title"/>
          </p:nvPr>
        </p:nvSpPr>
        <p:spPr bwMode="auto">
          <a:xfrm>
            <a:off x="356461" y="365126"/>
            <a:ext cx="10997339" cy="679903"/>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defRPr/>
            </a:pPr>
            <a:r>
              <a:rPr lang="fr-FR" sz="4000" b="1" dirty="0">
                <a:solidFill>
                  <a:srgbClr val="0F4761"/>
                </a:solidFill>
                <a:latin typeface="Aptos Display"/>
                <a:ea typeface="Arial"/>
                <a:cs typeface="Times New Roman"/>
              </a:rPr>
              <a:t>Les moyens humains du projet </a:t>
            </a:r>
            <a:r>
              <a:rPr lang="fr-FR" sz="4000" b="1" dirty="0" err="1">
                <a:solidFill>
                  <a:srgbClr val="0F4761"/>
                </a:solidFill>
                <a:latin typeface="Aptos Display"/>
                <a:ea typeface="Arial"/>
                <a:cs typeface="Times New Roman"/>
              </a:rPr>
              <a:t>DynAtsimo</a:t>
            </a:r>
            <a:r>
              <a:rPr lang="fr-FR" sz="4000" b="1" dirty="0">
                <a:solidFill>
                  <a:srgbClr val="0F4761"/>
                </a:solidFill>
                <a:latin typeface="Aptos Display"/>
                <a:ea typeface="Arial"/>
                <a:cs typeface="Times New Roman"/>
              </a:rPr>
              <a:t> (2)</a:t>
            </a:r>
          </a:p>
        </p:txBody>
      </p:sp>
      <p:sp>
        <p:nvSpPr>
          <p:cNvPr id="3" name="Espace réservé du contenu 2">
            <a:extLst>
              <a:ext uri="{FF2B5EF4-FFF2-40B4-BE49-F238E27FC236}">
                <a16:creationId xmlns:a16="http://schemas.microsoft.com/office/drawing/2014/main" id="{006867D9-3303-17B1-9BBB-FE107E5DDEB5}"/>
              </a:ext>
            </a:extLst>
          </p:cNvPr>
          <p:cNvSpPr>
            <a:spLocks noGrp="1"/>
          </p:cNvSpPr>
          <p:nvPr>
            <p:ph idx="1"/>
          </p:nvPr>
        </p:nvSpPr>
        <p:spPr bwMode="auto">
          <a:xfrm>
            <a:off x="232475" y="1196751"/>
            <a:ext cx="11121325" cy="5661249"/>
          </a:xfrm>
        </p:spPr>
        <p:txBody>
          <a:bodyPr>
            <a:noAutofit/>
          </a:bodyPr>
          <a:lstStyle/>
          <a:p>
            <a:pPr>
              <a:buFont typeface="Wingdings"/>
              <a:buChar char="§"/>
              <a:defRPr/>
            </a:pPr>
            <a:r>
              <a:rPr lang="fr-FR" b="1" dirty="0"/>
              <a:t>L’équipe Evaluation finale </a:t>
            </a:r>
            <a:r>
              <a:rPr lang="fr-FR" b="1" dirty="0" err="1"/>
              <a:t>DynAtsimo</a:t>
            </a:r>
            <a:r>
              <a:rPr lang="fr-FR" b="1" dirty="0"/>
              <a:t> (IRAM)</a:t>
            </a:r>
          </a:p>
          <a:p>
            <a:pPr marL="0" indent="0">
              <a:buNone/>
              <a:defRPr/>
            </a:pPr>
            <a:endParaRPr lang="fr-FR" sz="1000" b="1" dirty="0"/>
          </a:p>
          <a:p>
            <a:pPr marL="719138" indent="-360363">
              <a:lnSpc>
                <a:spcPct val="80000"/>
              </a:lnSpc>
              <a:spcBef>
                <a:spcPts val="600"/>
              </a:spcBef>
              <a:defRPr/>
            </a:pPr>
            <a:r>
              <a:rPr lang="fr-FR" sz="2400" b="1" dirty="0"/>
              <a:t>Laurent </a:t>
            </a:r>
            <a:r>
              <a:rPr lang="fr-FR" sz="2400" b="1" dirty="0" err="1"/>
              <a:t>Liagre</a:t>
            </a:r>
            <a:r>
              <a:rPr lang="fr-FR" sz="2400" b="1" dirty="0"/>
              <a:t> </a:t>
            </a:r>
            <a:r>
              <a:rPr lang="fr-FR" sz="2400" dirty="0"/>
              <a:t>(IRAM)</a:t>
            </a:r>
          </a:p>
          <a:p>
            <a:pPr marL="719138" indent="-360363">
              <a:lnSpc>
                <a:spcPct val="80000"/>
              </a:lnSpc>
              <a:spcBef>
                <a:spcPts val="600"/>
              </a:spcBef>
              <a:defRPr/>
            </a:pPr>
            <a:r>
              <a:rPr lang="fr-FR" sz="2400" b="1" dirty="0"/>
              <a:t>Anne  </a:t>
            </a:r>
            <a:r>
              <a:rPr lang="fr-FR" sz="2400" b="1" dirty="0" err="1"/>
              <a:t>Bichard</a:t>
            </a:r>
            <a:r>
              <a:rPr lang="fr-FR" sz="2400" b="1" dirty="0"/>
              <a:t> </a:t>
            </a:r>
            <a:r>
              <a:rPr lang="fr-FR" sz="2400" dirty="0"/>
              <a:t>(IRAM)</a:t>
            </a:r>
          </a:p>
          <a:p>
            <a:pPr marL="719138" indent="-360363">
              <a:lnSpc>
                <a:spcPct val="80000"/>
              </a:lnSpc>
              <a:spcBef>
                <a:spcPts val="600"/>
              </a:spcBef>
              <a:defRPr/>
            </a:pPr>
            <a:r>
              <a:rPr lang="fr-FR" sz="2400" b="1" dirty="0"/>
              <a:t>Holy </a:t>
            </a:r>
            <a:r>
              <a:rPr lang="fr-FR" sz="2400" b="1" dirty="0" err="1"/>
              <a:t>Raharinjanahary</a:t>
            </a:r>
            <a:r>
              <a:rPr lang="fr-FR" sz="2400" dirty="0"/>
              <a:t> (IRAM)</a:t>
            </a:r>
          </a:p>
          <a:p>
            <a:pPr marL="719138" indent="-360363">
              <a:lnSpc>
                <a:spcPct val="80000"/>
              </a:lnSpc>
              <a:spcBef>
                <a:spcPts val="600"/>
              </a:spcBef>
              <a:defRPr/>
            </a:pPr>
            <a:endParaRPr lang="fr-FR" sz="1600" dirty="0"/>
          </a:p>
          <a:p>
            <a:pPr marL="719138" indent="-360363">
              <a:lnSpc>
                <a:spcPct val="80000"/>
              </a:lnSpc>
              <a:spcBef>
                <a:spcPts val="600"/>
              </a:spcBef>
              <a:defRPr/>
            </a:pPr>
            <a:endParaRPr lang="fr-FR" sz="1600" dirty="0"/>
          </a:p>
          <a:p>
            <a:pPr>
              <a:buFont typeface="Wingdings"/>
              <a:buChar char="§"/>
              <a:defRPr/>
            </a:pPr>
            <a:r>
              <a:rPr lang="fr-FR" b="1" dirty="0"/>
              <a:t>L’équipe technique</a:t>
            </a:r>
          </a:p>
          <a:p>
            <a:pPr marL="0" indent="0">
              <a:buNone/>
              <a:defRPr/>
            </a:pPr>
            <a:endParaRPr lang="fr-FR" sz="1000" b="1" dirty="0"/>
          </a:p>
          <a:p>
            <a:pPr marL="719138" lvl="2" indent="-360363">
              <a:lnSpc>
                <a:spcPct val="80000"/>
              </a:lnSpc>
              <a:spcBef>
                <a:spcPts val="600"/>
              </a:spcBef>
              <a:defRPr/>
            </a:pPr>
            <a:r>
              <a:rPr lang="fr-FR" sz="2400" b="1" dirty="0"/>
              <a:t>Mathilde </a:t>
            </a:r>
            <a:r>
              <a:rPr lang="fr-FR" sz="2400" b="1" dirty="0" err="1"/>
              <a:t>Laîné</a:t>
            </a:r>
            <a:r>
              <a:rPr lang="fr-FR" sz="2400" dirty="0"/>
              <a:t>, Coordinatrice technique du projet et chercheure associée (anthropologue),  (IRD)</a:t>
            </a:r>
          </a:p>
          <a:p>
            <a:pPr marL="719138" lvl="1" indent="-360363">
              <a:lnSpc>
                <a:spcPct val="80000"/>
              </a:lnSpc>
              <a:spcBef>
                <a:spcPts val="600"/>
              </a:spcBef>
              <a:defRPr/>
            </a:pPr>
            <a:r>
              <a:rPr lang="fr-FR" b="1" dirty="0" err="1"/>
              <a:t>Fandresana</a:t>
            </a:r>
            <a:r>
              <a:rPr lang="fr-FR" b="1" dirty="0"/>
              <a:t> </a:t>
            </a:r>
            <a:r>
              <a:rPr lang="fr-FR" b="1" dirty="0" err="1"/>
              <a:t>Rabearimalala</a:t>
            </a:r>
            <a:r>
              <a:rPr lang="fr-FR" dirty="0"/>
              <a:t>, Data Manager (IRD)</a:t>
            </a:r>
          </a:p>
          <a:p>
            <a:pPr marL="719138" lvl="1" indent="-360363">
              <a:lnSpc>
                <a:spcPct val="80000"/>
              </a:lnSpc>
              <a:spcBef>
                <a:spcPts val="600"/>
              </a:spcBef>
              <a:defRPr/>
            </a:pPr>
            <a:r>
              <a:rPr lang="fr-FR" b="1" dirty="0"/>
              <a:t>Gaëlle </a:t>
            </a:r>
            <a:r>
              <a:rPr lang="fr-FR" b="1" dirty="0" err="1"/>
              <a:t>Razanatsimba</a:t>
            </a:r>
            <a:r>
              <a:rPr lang="fr-FR" dirty="0"/>
              <a:t>, Assistante de gestion de projet et de recherche (IRD)</a:t>
            </a:r>
          </a:p>
          <a:p>
            <a:pPr marL="719138" lvl="1" indent="-360363">
              <a:lnSpc>
                <a:spcPct val="80000"/>
              </a:lnSpc>
              <a:spcBef>
                <a:spcPts val="600"/>
              </a:spcBef>
              <a:defRPr/>
            </a:pPr>
            <a:r>
              <a:rPr lang="fr-FR" b="1" dirty="0"/>
              <a:t>Laurence </a:t>
            </a:r>
            <a:r>
              <a:rPr lang="fr-FR" b="1" dirty="0" err="1"/>
              <a:t>Derache</a:t>
            </a:r>
            <a:r>
              <a:rPr lang="fr-FR" dirty="0"/>
              <a:t>, Documentaliste (U Bx)</a:t>
            </a:r>
          </a:p>
          <a:p>
            <a:pPr marL="719138" lvl="1" indent="-360363">
              <a:lnSpc>
                <a:spcPct val="80000"/>
              </a:lnSpc>
              <a:spcBef>
                <a:spcPts val="600"/>
              </a:spcBef>
              <a:defRPr/>
            </a:pPr>
            <a:r>
              <a:rPr lang="fr-FR" b="1" dirty="0"/>
              <a:t>Karine Onfroy</a:t>
            </a:r>
            <a:r>
              <a:rPr lang="fr-FR" dirty="0"/>
              <a:t>, Ingénieure de recherche (U. Bx)</a:t>
            </a:r>
          </a:p>
          <a:p>
            <a:pPr lvl="1">
              <a:defRPr/>
            </a:pPr>
            <a:endParaRPr dirty="0"/>
          </a:p>
          <a:p>
            <a:pPr marL="0" lvl="2" indent="0">
              <a:buNone/>
              <a:defRPr/>
            </a:pPr>
            <a:endParaRPr lang="fr-FR" dirty="0"/>
          </a:p>
        </p:txBody>
      </p:sp>
    </p:spTree>
    <p:extLst>
      <p:ext uri="{BB962C8B-B14F-4D97-AF65-F5344CB8AC3E}">
        <p14:creationId xmlns:p14="http://schemas.microsoft.com/office/powerpoint/2010/main" val="460791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263" y="71436"/>
            <a:ext cx="7621515" cy="1164921"/>
          </a:xfrm>
        </p:spPr>
        <p:txBody>
          <a:bodyPr>
            <a:noAutofit/>
          </a:bodyPr>
          <a:lstStyle/>
          <a:p>
            <a:r>
              <a:rPr lang="fr-FR" sz="2800" b="1" dirty="0">
                <a:solidFill>
                  <a:schemeClr val="accent1">
                    <a:lumMod val="75000"/>
                  </a:schemeClr>
                </a:solidFill>
              </a:rPr>
              <a:t>L’écosystème de DynAtsimo :</a:t>
            </a:r>
            <a:br>
              <a:rPr lang="fr-FR" sz="2800" b="1" dirty="0">
                <a:solidFill>
                  <a:schemeClr val="accent1">
                    <a:lumMod val="75000"/>
                  </a:schemeClr>
                </a:solidFill>
              </a:rPr>
            </a:br>
            <a:r>
              <a:rPr lang="fr-FR" sz="2800" b="1" dirty="0">
                <a:solidFill>
                  <a:schemeClr val="accent1">
                    <a:lumMod val="75000"/>
                  </a:schemeClr>
                </a:solidFill>
              </a:rPr>
              <a:t> </a:t>
            </a:r>
            <a:r>
              <a:rPr lang="fr-FR" sz="2000" b="1" dirty="0">
                <a:solidFill>
                  <a:schemeClr val="accent1">
                    <a:lumMod val="75000"/>
                  </a:schemeClr>
                </a:solidFill>
              </a:rPr>
              <a:t>Une recherche orientée vers les acteurs et en partenariat à Madagascar </a:t>
            </a:r>
          </a:p>
        </p:txBody>
      </p:sp>
      <p:sp>
        <p:nvSpPr>
          <p:cNvPr id="3" name="Espace réservé du contenu 2"/>
          <p:cNvSpPr>
            <a:spLocks noGrp="1"/>
          </p:cNvSpPr>
          <p:nvPr>
            <p:ph idx="1"/>
          </p:nvPr>
        </p:nvSpPr>
        <p:spPr/>
        <p:txBody>
          <a:bodyPr>
            <a:normAutofit/>
          </a:bodyPr>
          <a:lstStyle/>
          <a:p>
            <a:endParaRPr lang="fr-FR" dirty="0"/>
          </a:p>
          <a:p>
            <a:pPr lvl="1"/>
            <a:endParaRPr lang="fr-FR" dirty="0"/>
          </a:p>
          <a:p>
            <a:endParaRPr lang="fr-FR" dirty="0"/>
          </a:p>
        </p:txBody>
      </p:sp>
      <p:sp>
        <p:nvSpPr>
          <p:cNvPr id="7" name="Rectangle 6"/>
          <p:cNvSpPr/>
          <p:nvPr/>
        </p:nvSpPr>
        <p:spPr>
          <a:xfrm>
            <a:off x="4106378" y="1124744"/>
            <a:ext cx="3936724" cy="49172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Les partenariats</a:t>
            </a:r>
          </a:p>
          <a:p>
            <a:endParaRPr lang="fr-FR" b="1" dirty="0">
              <a:solidFill>
                <a:schemeClr val="tx1"/>
              </a:solidFill>
            </a:endParaRPr>
          </a:p>
          <a:p>
            <a:r>
              <a:rPr lang="fr-FR" b="1" dirty="0">
                <a:solidFill>
                  <a:schemeClr val="tx1"/>
                </a:solidFill>
              </a:rPr>
              <a:t>Institutionnels</a:t>
            </a:r>
          </a:p>
          <a:p>
            <a:pPr marL="742950" lvl="1" indent="-285750">
              <a:buFont typeface="Arial" panose="020B0604020202020204" pitchFamily="34" charset="0"/>
              <a:buChar char="•"/>
            </a:pPr>
            <a:r>
              <a:rPr lang="fr-FR" dirty="0">
                <a:solidFill>
                  <a:schemeClr val="tx1"/>
                </a:solidFill>
              </a:rPr>
              <a:t>Ministère de l’économie (division évaluation)</a:t>
            </a:r>
          </a:p>
          <a:p>
            <a:pPr marL="742950" lvl="1" indent="-285750">
              <a:buFont typeface="Arial" panose="020B0604020202020204" pitchFamily="34" charset="0"/>
              <a:buChar char="•"/>
            </a:pPr>
            <a:r>
              <a:rPr lang="fr-FR" dirty="0">
                <a:solidFill>
                  <a:schemeClr val="tx1"/>
                </a:solidFill>
              </a:rPr>
              <a:t>INIST CNRS</a:t>
            </a:r>
          </a:p>
          <a:p>
            <a:r>
              <a:rPr lang="fr-FR" b="1" dirty="0">
                <a:solidFill>
                  <a:schemeClr val="tx1"/>
                </a:solidFill>
              </a:rPr>
              <a:t>Académiques</a:t>
            </a:r>
          </a:p>
          <a:p>
            <a:pPr marL="742950" lvl="1" indent="-285750">
              <a:buFont typeface="Arial" panose="020B0604020202020204" pitchFamily="34" charset="0"/>
              <a:buChar char="•"/>
            </a:pPr>
            <a:r>
              <a:rPr lang="fr-FR" dirty="0">
                <a:solidFill>
                  <a:schemeClr val="tx1"/>
                </a:solidFill>
              </a:rPr>
              <a:t>EMIT (U. Fianarantsoa)</a:t>
            </a:r>
          </a:p>
          <a:p>
            <a:pPr marL="742950" lvl="1" indent="-285750">
              <a:buFont typeface="Arial" panose="020B0604020202020204" pitchFamily="34" charset="0"/>
              <a:buChar char="•"/>
            </a:pPr>
            <a:r>
              <a:rPr lang="fr-FR" dirty="0">
                <a:solidFill>
                  <a:schemeClr val="tx1"/>
                </a:solidFill>
              </a:rPr>
              <a:t>CERED (U. Tana)</a:t>
            </a:r>
          </a:p>
          <a:p>
            <a:pPr marL="742950" lvl="1" indent="-285750">
              <a:buFont typeface="Arial" panose="020B0604020202020204" pitchFamily="34" charset="0"/>
              <a:buChar char="•"/>
            </a:pPr>
            <a:r>
              <a:rPr lang="fr-FR" dirty="0">
                <a:solidFill>
                  <a:schemeClr val="tx1"/>
                </a:solidFill>
              </a:rPr>
              <a:t>LMI Paysage</a:t>
            </a:r>
          </a:p>
          <a:p>
            <a:pPr marL="742950" lvl="1" indent="-285750">
              <a:buFont typeface="Arial" panose="020B0604020202020204" pitchFamily="34" charset="0"/>
              <a:buChar char="•"/>
            </a:pPr>
            <a:r>
              <a:rPr lang="fr-FR" dirty="0" err="1">
                <a:solidFill>
                  <a:schemeClr val="tx1"/>
                </a:solidFill>
              </a:rPr>
              <a:t>MadAtlas</a:t>
            </a:r>
            <a:endParaRPr lang="fr-FR" dirty="0">
              <a:solidFill>
                <a:schemeClr val="tx1"/>
              </a:solidFill>
            </a:endParaRPr>
          </a:p>
          <a:p>
            <a:r>
              <a:rPr lang="fr-FR" b="1" dirty="0">
                <a:solidFill>
                  <a:schemeClr val="tx1"/>
                </a:solidFill>
              </a:rPr>
              <a:t>ONG</a:t>
            </a:r>
          </a:p>
          <a:p>
            <a:pPr marL="742950" lvl="1" indent="-285750">
              <a:buFont typeface="Arial" panose="020B0604020202020204" pitchFamily="34" charset="0"/>
              <a:buChar char="•"/>
            </a:pPr>
            <a:r>
              <a:rPr lang="fr-FR" dirty="0" err="1">
                <a:solidFill>
                  <a:schemeClr val="tx1"/>
                </a:solidFill>
              </a:rPr>
              <a:t>Ran’Eau</a:t>
            </a:r>
            <a:r>
              <a:rPr lang="fr-FR" dirty="0">
                <a:solidFill>
                  <a:schemeClr val="tx1"/>
                </a:solidFill>
              </a:rPr>
              <a:t> (Antananarivo)</a:t>
            </a:r>
          </a:p>
          <a:p>
            <a:pPr marL="742950" lvl="1" indent="-285750">
              <a:buFont typeface="Arial" panose="020B0604020202020204" pitchFamily="34" charset="0"/>
              <a:buChar char="•"/>
            </a:pPr>
            <a:r>
              <a:rPr lang="fr-FR" dirty="0">
                <a:solidFill>
                  <a:schemeClr val="tx1"/>
                </a:solidFill>
              </a:rPr>
              <a:t>IISS (Antanarivo)</a:t>
            </a:r>
          </a:p>
          <a:p>
            <a:pPr marL="742950" lvl="1" indent="-285750">
              <a:buFont typeface="Arial" panose="020B0604020202020204" pitchFamily="34" charset="0"/>
              <a:buChar char="•"/>
            </a:pPr>
            <a:r>
              <a:rPr lang="fr-FR" dirty="0">
                <a:solidFill>
                  <a:schemeClr val="tx1"/>
                </a:solidFill>
              </a:rPr>
              <a:t>ABRA (Région </a:t>
            </a:r>
            <a:r>
              <a:rPr lang="fr-FR" dirty="0" err="1">
                <a:solidFill>
                  <a:schemeClr val="tx1"/>
                </a:solidFill>
              </a:rPr>
              <a:t>Anosy</a:t>
            </a:r>
            <a:r>
              <a:rPr lang="fr-FR" dirty="0">
                <a:solidFill>
                  <a:schemeClr val="tx1"/>
                </a:solidFill>
              </a:rPr>
              <a:t>)</a:t>
            </a:r>
          </a:p>
          <a:p>
            <a:pPr marL="742950" lvl="1" indent="-285750">
              <a:buFont typeface="Arial" panose="020B0604020202020204" pitchFamily="34" charset="0"/>
              <a:buChar char="•"/>
            </a:pPr>
            <a:endParaRPr lang="fr-FR" dirty="0">
              <a:solidFill>
                <a:schemeClr val="tx1"/>
              </a:solidFill>
            </a:endParaRPr>
          </a:p>
        </p:txBody>
      </p:sp>
      <p:sp>
        <p:nvSpPr>
          <p:cNvPr id="17" name="Rectangle 16"/>
          <p:cNvSpPr/>
          <p:nvPr/>
        </p:nvSpPr>
        <p:spPr>
          <a:xfrm>
            <a:off x="8319582" y="169534"/>
            <a:ext cx="3481902" cy="94169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Une recherche orientée vers l’action</a:t>
            </a:r>
          </a:p>
        </p:txBody>
      </p:sp>
      <p:sp>
        <p:nvSpPr>
          <p:cNvPr id="14" name="Rectangle 13"/>
          <p:cNvSpPr/>
          <p:nvPr/>
        </p:nvSpPr>
        <p:spPr>
          <a:xfrm>
            <a:off x="190098" y="1124744"/>
            <a:ext cx="3641152" cy="1763382"/>
          </a:xfrm>
          <a:prstGeom prst="rect">
            <a:avLst/>
          </a:prstGeom>
          <a:solidFill>
            <a:srgbClr val="8C1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Les porteurs du projet</a:t>
            </a:r>
          </a:p>
          <a:p>
            <a:pPr algn="ctr"/>
            <a:endParaRPr lang="fr-FR" sz="1400" b="1" dirty="0">
              <a:solidFill>
                <a:schemeClr val="tx1"/>
              </a:solidFill>
            </a:endParaRPr>
          </a:p>
          <a:p>
            <a:pPr marL="742950" lvl="1" indent="-285750">
              <a:buFont typeface="Arial" panose="020B0604020202020204" pitchFamily="34" charset="0"/>
              <a:buChar char="•"/>
            </a:pPr>
            <a:r>
              <a:rPr lang="fr-FR" dirty="0">
                <a:solidFill>
                  <a:schemeClr val="tx1"/>
                </a:solidFill>
              </a:rPr>
              <a:t>IRD – UMI Source</a:t>
            </a:r>
          </a:p>
          <a:p>
            <a:pPr marL="742950" lvl="1" indent="-285750">
              <a:buFont typeface="Arial" panose="020B0604020202020204" pitchFamily="34" charset="0"/>
              <a:buChar char="•"/>
            </a:pPr>
            <a:r>
              <a:rPr lang="fr-FR" dirty="0">
                <a:solidFill>
                  <a:schemeClr val="tx1"/>
                </a:solidFill>
              </a:rPr>
              <a:t>UB – BSE </a:t>
            </a:r>
          </a:p>
          <a:p>
            <a:pPr marL="742950" lvl="1" indent="-285750">
              <a:buFont typeface="Arial" panose="020B0604020202020204" pitchFamily="34" charset="0"/>
              <a:buChar char="•"/>
            </a:pPr>
            <a:r>
              <a:rPr lang="fr-FR" dirty="0">
                <a:solidFill>
                  <a:schemeClr val="tx1"/>
                </a:solidFill>
              </a:rPr>
              <a:t>IRAM</a:t>
            </a:r>
          </a:p>
        </p:txBody>
      </p:sp>
      <p:sp>
        <p:nvSpPr>
          <p:cNvPr id="15" name="Rectangle 14"/>
          <p:cNvSpPr/>
          <p:nvPr/>
        </p:nvSpPr>
        <p:spPr>
          <a:xfrm>
            <a:off x="8298943" y="1769658"/>
            <a:ext cx="3481902" cy="201938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Des ateliers de dialogue entre chercheurs et acteurs</a:t>
            </a:r>
          </a:p>
          <a:p>
            <a:pPr marL="285750" indent="-285750">
              <a:buFont typeface="Arial" panose="020B0604020202020204" pitchFamily="34" charset="0"/>
              <a:buChar char="•"/>
            </a:pPr>
            <a:r>
              <a:rPr lang="fr-FR" dirty="0">
                <a:solidFill>
                  <a:schemeClr val="tx1"/>
                </a:solidFill>
              </a:rPr>
              <a:t>Atelier de lancement</a:t>
            </a:r>
          </a:p>
          <a:p>
            <a:pPr marL="285750" indent="-285750">
              <a:buFont typeface="Arial" panose="020B0604020202020204" pitchFamily="34" charset="0"/>
              <a:buChar char="•"/>
            </a:pPr>
            <a:r>
              <a:rPr lang="fr-FR" dirty="0">
                <a:solidFill>
                  <a:schemeClr val="tx1"/>
                </a:solidFill>
              </a:rPr>
              <a:t>Conseil de Recherche et d’orientation</a:t>
            </a:r>
          </a:p>
          <a:p>
            <a:pPr marL="285750" indent="-285750">
              <a:buFont typeface="Arial" panose="020B0604020202020204" pitchFamily="34" charset="0"/>
              <a:buChar char="•"/>
            </a:pPr>
            <a:r>
              <a:rPr lang="fr-FR" dirty="0">
                <a:solidFill>
                  <a:schemeClr val="tx1"/>
                </a:solidFill>
              </a:rPr>
              <a:t>Atelier final</a:t>
            </a:r>
          </a:p>
        </p:txBody>
      </p:sp>
      <p:sp>
        <p:nvSpPr>
          <p:cNvPr id="23" name="Rectangle 22"/>
          <p:cNvSpPr/>
          <p:nvPr/>
        </p:nvSpPr>
        <p:spPr>
          <a:xfrm>
            <a:off x="8250546" y="4622412"/>
            <a:ext cx="3481902" cy="136815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Liens avec les dispositifs </a:t>
            </a:r>
            <a:br>
              <a:rPr lang="fr-FR" sz="2000" b="1" dirty="0">
                <a:solidFill>
                  <a:schemeClr val="tx1"/>
                </a:solidFill>
              </a:rPr>
            </a:br>
            <a:r>
              <a:rPr lang="fr-FR" sz="2000" b="1" dirty="0">
                <a:solidFill>
                  <a:schemeClr val="tx1"/>
                </a:solidFill>
              </a:rPr>
              <a:t>de coordination au Sud</a:t>
            </a:r>
          </a:p>
          <a:p>
            <a:pPr marL="342900" indent="-342900">
              <a:buFont typeface="Arial" panose="020B0604020202020204" pitchFamily="34" charset="0"/>
              <a:buChar char="•"/>
            </a:pPr>
            <a:r>
              <a:rPr lang="fr-FR" dirty="0">
                <a:solidFill>
                  <a:schemeClr val="tx1"/>
                </a:solidFill>
              </a:rPr>
              <a:t>Nexus HDP</a:t>
            </a:r>
          </a:p>
          <a:p>
            <a:pPr marL="342900" indent="-342900">
              <a:buFont typeface="Arial" panose="020B0604020202020204" pitchFamily="34" charset="0"/>
              <a:buChar char="•"/>
            </a:pPr>
            <a:r>
              <a:rPr lang="fr-FR" dirty="0">
                <a:solidFill>
                  <a:schemeClr val="tx1"/>
                </a:solidFill>
              </a:rPr>
              <a:t>GIS </a:t>
            </a:r>
            <a:r>
              <a:rPr lang="fr-FR" dirty="0" err="1">
                <a:solidFill>
                  <a:schemeClr val="tx1"/>
                </a:solidFill>
              </a:rPr>
              <a:t>Task</a:t>
            </a:r>
            <a:r>
              <a:rPr lang="fr-FR" dirty="0">
                <a:solidFill>
                  <a:schemeClr val="tx1"/>
                </a:solidFill>
              </a:rPr>
              <a:t> Force (USAID)</a:t>
            </a:r>
          </a:p>
        </p:txBody>
      </p:sp>
      <p:sp>
        <p:nvSpPr>
          <p:cNvPr id="25" name="Rectangle 24"/>
          <p:cNvSpPr/>
          <p:nvPr/>
        </p:nvSpPr>
        <p:spPr>
          <a:xfrm>
            <a:off x="190098" y="3068960"/>
            <a:ext cx="3641152" cy="249255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 financement du projet</a:t>
            </a:r>
          </a:p>
          <a:p>
            <a:pPr algn="ctr"/>
            <a:endParaRPr lang="fr-FR" sz="1400" b="1" dirty="0">
              <a:solidFill>
                <a:schemeClr val="tx1"/>
              </a:solidFill>
            </a:endParaRPr>
          </a:p>
          <a:p>
            <a:pPr marL="742950" lvl="1" indent="-285750">
              <a:buFont typeface="Arial" panose="020B0604020202020204" pitchFamily="34" charset="0"/>
              <a:buChar char="•"/>
            </a:pPr>
            <a:r>
              <a:rPr lang="fr-FR" dirty="0">
                <a:solidFill>
                  <a:schemeClr val="tx1"/>
                </a:solidFill>
              </a:rPr>
              <a:t>UE (AFAFI SUD Sud puis PACTE VERT- RESILIENCE)</a:t>
            </a:r>
          </a:p>
          <a:p>
            <a:pPr marL="742950" lvl="1" indent="-285750">
              <a:buFont typeface="Arial" panose="020B0604020202020204" pitchFamily="34" charset="0"/>
              <a:buChar char="•"/>
            </a:pPr>
            <a:r>
              <a:rPr lang="fr-FR" dirty="0">
                <a:solidFill>
                  <a:schemeClr val="tx1"/>
                </a:solidFill>
              </a:rPr>
              <a:t>IRD et UB (Ressources humaines)</a:t>
            </a:r>
          </a:p>
          <a:p>
            <a:pPr marL="742950" lvl="1" indent="-285750">
              <a:buFont typeface="Arial" panose="020B0604020202020204" pitchFamily="34" charset="0"/>
              <a:buChar char="•"/>
            </a:pPr>
            <a:endParaRPr lang="fr-FR" dirty="0">
              <a:solidFill>
                <a:schemeClr val="tx1"/>
              </a:solidFill>
            </a:endParaRPr>
          </a:p>
        </p:txBody>
      </p:sp>
      <p:sp>
        <p:nvSpPr>
          <p:cNvPr id="4" name="Flèche vers le bas 3">
            <a:extLst>
              <a:ext uri="{FF2B5EF4-FFF2-40B4-BE49-F238E27FC236}">
                <a16:creationId xmlns:a16="http://schemas.microsoft.com/office/drawing/2014/main" id="{DF14AD67-F69F-338D-8732-9C7E888744E2}"/>
              </a:ext>
            </a:extLst>
          </p:cNvPr>
          <p:cNvSpPr/>
          <p:nvPr/>
        </p:nvSpPr>
        <p:spPr bwMode="auto">
          <a:xfrm>
            <a:off x="9733978" y="1172836"/>
            <a:ext cx="648072" cy="5556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52B2FD3-CC9B-4888-B9F2-A5F285F8D1E6}"/>
              </a:ext>
            </a:extLst>
          </p:cNvPr>
          <p:cNvSpPr/>
          <p:nvPr/>
        </p:nvSpPr>
        <p:spPr>
          <a:xfrm>
            <a:off x="8274947" y="3807272"/>
            <a:ext cx="3481902" cy="79690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Notes de synthèses </a:t>
            </a:r>
            <a:br>
              <a:rPr lang="fr-FR" sz="2000" b="1" dirty="0">
                <a:solidFill>
                  <a:schemeClr val="tx1"/>
                </a:solidFill>
              </a:rPr>
            </a:br>
            <a:r>
              <a:rPr lang="fr-FR" sz="2000" b="1" dirty="0">
                <a:solidFill>
                  <a:schemeClr val="tx1"/>
                </a:solidFill>
              </a:rPr>
              <a:t>pour les acteurs</a:t>
            </a:r>
          </a:p>
        </p:txBody>
      </p:sp>
    </p:spTree>
    <p:extLst>
      <p:ext uri="{BB962C8B-B14F-4D97-AF65-F5344CB8AC3E}">
        <p14:creationId xmlns:p14="http://schemas.microsoft.com/office/powerpoint/2010/main" val="662362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necteur droit avec flèche 38"/>
          <p:cNvCxnSpPr/>
          <p:nvPr/>
        </p:nvCxnSpPr>
        <p:spPr>
          <a:xfrm flipH="1">
            <a:off x="6225706" y="2416469"/>
            <a:ext cx="7054" cy="2493455"/>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cxnSp>
        <p:nvCxnSpPr>
          <p:cNvPr id="37" name="Connecteur droit avec flèche 36"/>
          <p:cNvCxnSpPr/>
          <p:nvPr/>
        </p:nvCxnSpPr>
        <p:spPr>
          <a:xfrm>
            <a:off x="6875690" y="2423709"/>
            <a:ext cx="4368" cy="3926214"/>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cxnSp>
        <p:nvCxnSpPr>
          <p:cNvPr id="28" name="Connecteur droit avec flèche 27"/>
          <p:cNvCxnSpPr/>
          <p:nvPr/>
        </p:nvCxnSpPr>
        <p:spPr>
          <a:xfrm flipH="1">
            <a:off x="6675120" y="2420757"/>
            <a:ext cx="8347" cy="3100596"/>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sp>
        <p:nvSpPr>
          <p:cNvPr id="6" name="Flèche droite 5"/>
          <p:cNvSpPr/>
          <p:nvPr/>
        </p:nvSpPr>
        <p:spPr>
          <a:xfrm>
            <a:off x="1910196" y="853546"/>
            <a:ext cx="3552824" cy="895528"/>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Afafi</a:t>
            </a:r>
            <a:r>
              <a:rPr lang="fr-FR" dirty="0"/>
              <a:t> Sud (UE)</a:t>
            </a:r>
          </a:p>
        </p:txBody>
      </p:sp>
      <p:sp>
        <p:nvSpPr>
          <p:cNvPr id="7" name="Flèche droite 6"/>
          <p:cNvSpPr/>
          <p:nvPr/>
        </p:nvSpPr>
        <p:spPr>
          <a:xfrm>
            <a:off x="5826269" y="848774"/>
            <a:ext cx="4695826" cy="94711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Pacte Vert – résilience (UE)</a:t>
            </a:r>
          </a:p>
        </p:txBody>
      </p:sp>
      <p:sp>
        <p:nvSpPr>
          <p:cNvPr id="8" name="Rectangle 7"/>
          <p:cNvSpPr/>
          <p:nvPr/>
        </p:nvSpPr>
        <p:spPr>
          <a:xfrm>
            <a:off x="4545156" y="1902348"/>
            <a:ext cx="2457449" cy="51926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DynAtsimo</a:t>
            </a:r>
            <a:endParaRPr lang="fr-FR" dirty="0"/>
          </a:p>
        </p:txBody>
      </p:sp>
      <p:sp>
        <p:nvSpPr>
          <p:cNvPr id="9" name="Rectangle à coins arrondis 8"/>
          <p:cNvSpPr/>
          <p:nvPr/>
        </p:nvSpPr>
        <p:spPr>
          <a:xfrm>
            <a:off x="2912283" y="4234782"/>
            <a:ext cx="2473264" cy="63647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Remis avril 2025 –  </a:t>
            </a:r>
            <a:r>
              <a:rPr lang="fr-FR" sz="1400" dirty="0"/>
              <a:t>Livrable 1. Rapport de suivi-évaluation (</a:t>
            </a:r>
            <a:r>
              <a:rPr lang="fr-FR" sz="1400" dirty="0" err="1"/>
              <a:t>Iram</a:t>
            </a:r>
            <a:r>
              <a:rPr lang="fr-FR" sz="1400" dirty="0"/>
              <a:t>)</a:t>
            </a:r>
          </a:p>
        </p:txBody>
      </p:sp>
      <p:cxnSp>
        <p:nvCxnSpPr>
          <p:cNvPr id="11" name="Connecteur droit avec flèche 10"/>
          <p:cNvCxnSpPr>
            <a:cxnSpLocks/>
          </p:cNvCxnSpPr>
          <p:nvPr/>
        </p:nvCxnSpPr>
        <p:spPr>
          <a:xfrm>
            <a:off x="4973782" y="2421615"/>
            <a:ext cx="0" cy="1813167"/>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sp>
        <p:nvSpPr>
          <p:cNvPr id="15" name="Rectangle 14"/>
          <p:cNvSpPr/>
          <p:nvPr/>
        </p:nvSpPr>
        <p:spPr>
          <a:xfrm>
            <a:off x="7040706" y="1902348"/>
            <a:ext cx="3481389" cy="51926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Observatoire de la résilience</a:t>
            </a:r>
          </a:p>
        </p:txBody>
      </p:sp>
      <p:sp>
        <p:nvSpPr>
          <p:cNvPr id="20" name="Rectangle à coins arrondis 19"/>
          <p:cNvSpPr/>
          <p:nvPr/>
        </p:nvSpPr>
        <p:spPr>
          <a:xfrm>
            <a:off x="561299" y="2704473"/>
            <a:ext cx="2228850" cy="927100"/>
          </a:xfrm>
          <a:prstGeom prst="roundRect">
            <a:avLst/>
          </a:prstGeom>
          <a:solidFill>
            <a:srgbClr val="B04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Mapnet</a:t>
            </a:r>
            <a:endParaRPr lang="fr-FR" dirty="0"/>
          </a:p>
          <a:p>
            <a:pPr algn="ctr"/>
            <a:r>
              <a:rPr lang="fr-FR" dirty="0"/>
              <a:t>Enquête ménage –individu - réseaux</a:t>
            </a:r>
          </a:p>
        </p:txBody>
      </p:sp>
      <p:cxnSp>
        <p:nvCxnSpPr>
          <p:cNvPr id="21" name="Connecteur droit avec flèche 20"/>
          <p:cNvCxnSpPr/>
          <p:nvPr/>
        </p:nvCxnSpPr>
        <p:spPr>
          <a:xfrm>
            <a:off x="2063552" y="664007"/>
            <a:ext cx="10393" cy="2060275"/>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cxnSp>
        <p:nvCxnSpPr>
          <p:cNvPr id="25" name="Connecteur droit avec flèche 24"/>
          <p:cNvCxnSpPr/>
          <p:nvPr/>
        </p:nvCxnSpPr>
        <p:spPr>
          <a:xfrm>
            <a:off x="5887101" y="2420757"/>
            <a:ext cx="0" cy="284161"/>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sp>
        <p:nvSpPr>
          <p:cNvPr id="29" name="Rectangle à coins arrondis 28"/>
          <p:cNvSpPr/>
          <p:nvPr/>
        </p:nvSpPr>
        <p:spPr>
          <a:xfrm>
            <a:off x="5202555" y="2707694"/>
            <a:ext cx="1409275" cy="61595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2025</a:t>
            </a:r>
          </a:p>
          <a:p>
            <a:pPr algn="ctr"/>
            <a:r>
              <a:rPr lang="fr-FR" sz="1400" dirty="0"/>
              <a:t>Enquête « quanti » 1</a:t>
            </a:r>
          </a:p>
        </p:txBody>
      </p:sp>
      <p:sp>
        <p:nvSpPr>
          <p:cNvPr id="30" name="Rectangle à coins arrondis 29"/>
          <p:cNvSpPr/>
          <p:nvPr/>
        </p:nvSpPr>
        <p:spPr>
          <a:xfrm>
            <a:off x="7854774" y="2724282"/>
            <a:ext cx="1409275" cy="61595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2027</a:t>
            </a:r>
          </a:p>
          <a:p>
            <a:pPr algn="ctr"/>
            <a:r>
              <a:rPr lang="fr-FR" sz="1400" dirty="0"/>
              <a:t>Enquête « quanti » 2</a:t>
            </a:r>
          </a:p>
        </p:txBody>
      </p:sp>
      <p:sp>
        <p:nvSpPr>
          <p:cNvPr id="31" name="Rectangle à coins arrondis 30"/>
          <p:cNvSpPr/>
          <p:nvPr/>
        </p:nvSpPr>
        <p:spPr>
          <a:xfrm>
            <a:off x="9680837" y="2732765"/>
            <a:ext cx="1409275" cy="61595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2029</a:t>
            </a:r>
          </a:p>
          <a:p>
            <a:pPr algn="ctr"/>
            <a:r>
              <a:rPr lang="fr-FR" sz="1400" dirty="0"/>
              <a:t>Enquête « quanti »  3</a:t>
            </a:r>
          </a:p>
        </p:txBody>
      </p:sp>
      <p:cxnSp>
        <p:nvCxnSpPr>
          <p:cNvPr id="32" name="Connecteur droit avec flèche 31"/>
          <p:cNvCxnSpPr/>
          <p:nvPr/>
        </p:nvCxnSpPr>
        <p:spPr>
          <a:xfrm>
            <a:off x="8452077" y="2432148"/>
            <a:ext cx="0" cy="284161"/>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cxnSp>
        <p:nvCxnSpPr>
          <p:cNvPr id="33" name="Connecteur droit avec flèche 32"/>
          <p:cNvCxnSpPr/>
          <p:nvPr/>
        </p:nvCxnSpPr>
        <p:spPr>
          <a:xfrm>
            <a:off x="10193481" y="2421615"/>
            <a:ext cx="0" cy="284161"/>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sp>
        <p:nvSpPr>
          <p:cNvPr id="34" name="Rectangle 33"/>
          <p:cNvSpPr/>
          <p:nvPr/>
        </p:nvSpPr>
        <p:spPr>
          <a:xfrm>
            <a:off x="4545156" y="3515232"/>
            <a:ext cx="2066674" cy="52796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Quali</a:t>
            </a:r>
            <a:r>
              <a:rPr lang="fr-FR" sz="1400" dirty="0"/>
              <a:t> « socle » / </a:t>
            </a:r>
          </a:p>
          <a:p>
            <a:pPr algn="ctr"/>
            <a:r>
              <a:rPr lang="fr-FR" sz="1400" dirty="0" err="1"/>
              <a:t>quali</a:t>
            </a:r>
            <a:r>
              <a:rPr lang="fr-FR" sz="1400" dirty="0"/>
              <a:t> complémentaires</a:t>
            </a:r>
          </a:p>
        </p:txBody>
      </p:sp>
      <p:sp>
        <p:nvSpPr>
          <p:cNvPr id="27" name="Rectangle à coins arrondis 26"/>
          <p:cNvSpPr/>
          <p:nvPr/>
        </p:nvSpPr>
        <p:spPr>
          <a:xfrm>
            <a:off x="4655268" y="5511918"/>
            <a:ext cx="2503848" cy="65324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Février 2025 </a:t>
            </a:r>
            <a:r>
              <a:rPr lang="fr-FR" sz="1400" dirty="0"/>
              <a:t>– Livrable 2. </a:t>
            </a:r>
            <a:br>
              <a:rPr lang="fr-FR" sz="1400" dirty="0"/>
            </a:br>
            <a:r>
              <a:rPr lang="fr-FR" sz="1400" dirty="0"/>
              <a:t>Rapport d’évaluation de l’effet des projets</a:t>
            </a:r>
          </a:p>
        </p:txBody>
      </p:sp>
      <p:sp>
        <p:nvSpPr>
          <p:cNvPr id="35" name="Rectangle 34"/>
          <p:cNvSpPr/>
          <p:nvPr/>
        </p:nvSpPr>
        <p:spPr>
          <a:xfrm>
            <a:off x="1372465" y="79730"/>
            <a:ext cx="2457449" cy="5192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Banque mondiale</a:t>
            </a:r>
          </a:p>
        </p:txBody>
      </p:sp>
      <p:sp>
        <p:nvSpPr>
          <p:cNvPr id="36" name="Rectangle à coins arrondis 35"/>
          <p:cNvSpPr/>
          <p:nvPr/>
        </p:nvSpPr>
        <p:spPr>
          <a:xfrm>
            <a:off x="4367782" y="4909924"/>
            <a:ext cx="2228850" cy="4531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Sept. 2025 </a:t>
            </a:r>
            <a:r>
              <a:rPr lang="fr-FR" sz="1400" dirty="0"/>
              <a:t>– Livrable 3. Bibliothèque numérique</a:t>
            </a:r>
          </a:p>
        </p:txBody>
      </p:sp>
      <p:sp>
        <p:nvSpPr>
          <p:cNvPr id="38" name="Rectangle à coins arrondis 37"/>
          <p:cNvSpPr/>
          <p:nvPr/>
        </p:nvSpPr>
        <p:spPr>
          <a:xfrm>
            <a:off x="4973782" y="6323413"/>
            <a:ext cx="2503848" cy="45987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Avril 2025 Livrable 4. </a:t>
            </a:r>
            <a:br>
              <a:rPr lang="fr-FR" sz="1400" dirty="0"/>
            </a:br>
            <a:r>
              <a:rPr lang="fr-FR" sz="1400" dirty="0"/>
              <a:t>Guide pour les acteurs</a:t>
            </a:r>
          </a:p>
        </p:txBody>
      </p:sp>
      <p:sp>
        <p:nvSpPr>
          <p:cNvPr id="24" name="ZoneTexte 23"/>
          <p:cNvSpPr txBox="1"/>
          <p:nvPr/>
        </p:nvSpPr>
        <p:spPr>
          <a:xfrm>
            <a:off x="8891081" y="4234782"/>
            <a:ext cx="2383276" cy="950061"/>
          </a:xfrm>
          <a:prstGeom prst="rect">
            <a:avLst/>
          </a:prstGeom>
          <a:noFill/>
        </p:spPr>
        <p:txBody>
          <a:bodyPr wrap="square" rtlCol="0">
            <a:spAutoFit/>
          </a:bodyPr>
          <a:lstStyle/>
          <a:p>
            <a:endParaRPr lang="fr-FR" dirty="0"/>
          </a:p>
        </p:txBody>
      </p:sp>
      <p:sp>
        <p:nvSpPr>
          <p:cNvPr id="40" name="ZoneTexte 39"/>
          <p:cNvSpPr txBox="1"/>
          <p:nvPr/>
        </p:nvSpPr>
        <p:spPr>
          <a:xfrm>
            <a:off x="8039344" y="4480574"/>
            <a:ext cx="4057884" cy="1569660"/>
          </a:xfrm>
          <a:prstGeom prst="rect">
            <a:avLst/>
          </a:prstGeom>
          <a:noFill/>
        </p:spPr>
        <p:txBody>
          <a:bodyPr wrap="square" rtlCol="0">
            <a:spAutoFit/>
          </a:bodyPr>
          <a:lstStyle/>
          <a:p>
            <a:r>
              <a:rPr lang="fr-FR" sz="2400" b="1" i="1" dirty="0">
                <a:solidFill>
                  <a:schemeClr val="accent5"/>
                </a:solidFill>
              </a:rPr>
              <a:t>Figure 1.</a:t>
            </a:r>
            <a:br>
              <a:rPr lang="fr-FR" sz="2400" b="1" i="1" dirty="0">
                <a:solidFill>
                  <a:schemeClr val="accent5"/>
                </a:solidFill>
              </a:rPr>
            </a:br>
            <a:r>
              <a:rPr lang="fr-FR" sz="2400" b="1" i="1" dirty="0">
                <a:solidFill>
                  <a:schemeClr val="accent5"/>
                </a:solidFill>
              </a:rPr>
              <a:t>Calendrier du projet d’évaluation – capitalisation</a:t>
            </a:r>
          </a:p>
          <a:p>
            <a:r>
              <a:rPr lang="fr-FR" sz="2400" b="1" i="1" dirty="0" err="1">
                <a:solidFill>
                  <a:schemeClr val="accent5"/>
                </a:solidFill>
              </a:rPr>
              <a:t>DynAtsimo</a:t>
            </a:r>
            <a:endParaRPr lang="fr-FR" sz="2400" b="1" i="1" dirty="0">
              <a:solidFill>
                <a:schemeClr val="accent5"/>
              </a:solidFill>
            </a:endParaRPr>
          </a:p>
        </p:txBody>
      </p:sp>
      <p:sp>
        <p:nvSpPr>
          <p:cNvPr id="2" name="Rectangle à coins arrondis 19">
            <a:extLst>
              <a:ext uri="{FF2B5EF4-FFF2-40B4-BE49-F238E27FC236}">
                <a16:creationId xmlns:a16="http://schemas.microsoft.com/office/drawing/2014/main" id="{CA039CB4-9BB1-5664-2D0A-4C536BAB631D}"/>
              </a:ext>
            </a:extLst>
          </p:cNvPr>
          <p:cNvSpPr/>
          <p:nvPr/>
        </p:nvSpPr>
        <p:spPr>
          <a:xfrm>
            <a:off x="774462" y="4897692"/>
            <a:ext cx="3223581" cy="653242"/>
          </a:xfrm>
          <a:prstGeom prst="roundRect">
            <a:avLst/>
          </a:prstGeom>
          <a:solidFill>
            <a:srgbClr val="B04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CapSud</a:t>
            </a:r>
            <a:endParaRPr lang="fr-FR" dirty="0"/>
          </a:p>
          <a:p>
            <a:pPr algn="ctr"/>
            <a:r>
              <a:rPr lang="fr-FR" dirty="0"/>
              <a:t>Capitalisation bibliographique</a:t>
            </a:r>
          </a:p>
        </p:txBody>
      </p:sp>
      <p:cxnSp>
        <p:nvCxnSpPr>
          <p:cNvPr id="3" name="Connecteur droit avec flèche 2">
            <a:extLst>
              <a:ext uri="{FF2B5EF4-FFF2-40B4-BE49-F238E27FC236}">
                <a16:creationId xmlns:a16="http://schemas.microsoft.com/office/drawing/2014/main" id="{4C34D507-4BF3-0EF4-E795-D7838C182048}"/>
              </a:ext>
            </a:extLst>
          </p:cNvPr>
          <p:cNvCxnSpPr>
            <a:cxnSpLocks/>
          </p:cNvCxnSpPr>
          <p:nvPr/>
        </p:nvCxnSpPr>
        <p:spPr>
          <a:xfrm>
            <a:off x="2872312" y="1544865"/>
            <a:ext cx="5197" cy="3326394"/>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cxnSp>
        <p:nvCxnSpPr>
          <p:cNvPr id="13" name="Connecteur droit avec flèche 12">
            <a:extLst>
              <a:ext uri="{FF2B5EF4-FFF2-40B4-BE49-F238E27FC236}">
                <a16:creationId xmlns:a16="http://schemas.microsoft.com/office/drawing/2014/main" id="{8294FDA0-2648-35FB-471C-2B39FC21E63E}"/>
              </a:ext>
            </a:extLst>
          </p:cNvPr>
          <p:cNvCxnSpPr>
            <a:cxnSpLocks/>
          </p:cNvCxnSpPr>
          <p:nvPr/>
        </p:nvCxnSpPr>
        <p:spPr>
          <a:xfrm>
            <a:off x="4799856" y="1544865"/>
            <a:ext cx="0" cy="355272"/>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cxnSp>
        <p:nvCxnSpPr>
          <p:cNvPr id="16" name="Connecteur droit avec flèche 15">
            <a:extLst>
              <a:ext uri="{FF2B5EF4-FFF2-40B4-BE49-F238E27FC236}">
                <a16:creationId xmlns:a16="http://schemas.microsoft.com/office/drawing/2014/main" id="{0E0D9DA9-CD86-9FD9-25FB-0BEA44DBBFC2}"/>
              </a:ext>
            </a:extLst>
          </p:cNvPr>
          <p:cNvCxnSpPr>
            <a:cxnSpLocks/>
          </p:cNvCxnSpPr>
          <p:nvPr/>
        </p:nvCxnSpPr>
        <p:spPr>
          <a:xfrm>
            <a:off x="7488431" y="1552884"/>
            <a:ext cx="0" cy="355272"/>
          </a:xfrm>
          <a:prstGeom prst="straightConnector1">
            <a:avLst/>
          </a:prstGeom>
          <a:ln w="38100">
            <a:solidFill>
              <a:schemeClr val="tx1"/>
            </a:solidFill>
            <a:headEnd type="ova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205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0" grpId="0" animBg="1"/>
      <p:bldP spid="29" grpId="0" animBg="1"/>
      <p:bldP spid="30" grpId="0" animBg="1"/>
      <p:bldP spid="31" grpId="0" animBg="1"/>
      <p:bldP spid="34" grpId="0" animBg="1"/>
      <p:bldP spid="27" grpId="0" animBg="1"/>
      <p:bldP spid="35" grpId="0" animBg="1"/>
      <p:bldP spid="36" grpId="0" animBg="1"/>
      <p:bldP spid="38"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9582" y="-97756"/>
            <a:ext cx="10515600" cy="881784"/>
          </a:xfrm>
        </p:spPr>
        <p:txBody>
          <a:bodyPr>
            <a:normAutofit/>
          </a:bodyPr>
          <a:lstStyle/>
          <a:p>
            <a:r>
              <a:rPr lang="fr-FR" sz="2800" b="1" dirty="0"/>
              <a:t>Le montage de l’observatoire : où en est-on?</a:t>
            </a:r>
          </a:p>
        </p:txBody>
      </p:sp>
      <p:sp>
        <p:nvSpPr>
          <p:cNvPr id="3" name="Espace réservé du contenu 2"/>
          <p:cNvSpPr>
            <a:spLocks noGrp="1"/>
          </p:cNvSpPr>
          <p:nvPr>
            <p:ph idx="1"/>
          </p:nvPr>
        </p:nvSpPr>
        <p:spPr/>
        <p:txBody>
          <a:bodyPr>
            <a:normAutofit/>
          </a:bodyPr>
          <a:lstStyle/>
          <a:p>
            <a:endParaRPr lang="fr-FR" dirty="0"/>
          </a:p>
          <a:p>
            <a:pPr lvl="1"/>
            <a:endParaRPr lang="fr-FR" dirty="0"/>
          </a:p>
          <a:p>
            <a:endParaRPr lang="fr-FR" dirty="0"/>
          </a:p>
        </p:txBody>
      </p:sp>
      <p:sp>
        <p:nvSpPr>
          <p:cNvPr id="7" name="Rectangle 6"/>
          <p:cNvSpPr/>
          <p:nvPr/>
        </p:nvSpPr>
        <p:spPr>
          <a:xfrm>
            <a:off x="176800" y="1925336"/>
            <a:ext cx="3896256" cy="271315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Mise en place des partenariats </a:t>
            </a:r>
          </a:p>
          <a:p>
            <a:pPr marL="342900" indent="-342900" algn="ctr">
              <a:buFont typeface="Arial" panose="020B0604020202020204" pitchFamily="34" charset="0"/>
              <a:buChar char="•"/>
            </a:pPr>
            <a:r>
              <a:rPr lang="fr-FR" sz="2000" dirty="0">
                <a:solidFill>
                  <a:schemeClr val="tx1"/>
                </a:solidFill>
              </a:rPr>
              <a:t>Outils </a:t>
            </a:r>
          </a:p>
          <a:p>
            <a:pPr marL="342900" indent="-342900" algn="ctr">
              <a:buFont typeface="Arial" panose="020B0604020202020204" pitchFamily="34" charset="0"/>
              <a:buChar char="•"/>
            </a:pPr>
            <a:r>
              <a:rPr lang="fr-FR" sz="2000" dirty="0">
                <a:solidFill>
                  <a:schemeClr val="tx1"/>
                </a:solidFill>
              </a:rPr>
              <a:t>Recherche</a:t>
            </a:r>
          </a:p>
          <a:p>
            <a:pPr marL="342900" indent="-342900" algn="ctr">
              <a:buFont typeface="Arial" panose="020B0604020202020204" pitchFamily="34" charset="0"/>
              <a:buChar char="•"/>
            </a:pPr>
            <a:r>
              <a:rPr lang="fr-FR" sz="2000" dirty="0">
                <a:solidFill>
                  <a:schemeClr val="tx1"/>
                </a:solidFill>
              </a:rPr>
              <a:t>Pérennisation </a:t>
            </a:r>
          </a:p>
          <a:p>
            <a:pPr algn="ctr"/>
            <a:r>
              <a:rPr lang="fr-FR" sz="2000" dirty="0">
                <a:solidFill>
                  <a:schemeClr val="tx1"/>
                </a:solidFill>
              </a:rPr>
              <a:t>Universités, division évaluation et IISS </a:t>
            </a:r>
          </a:p>
        </p:txBody>
      </p:sp>
      <p:sp>
        <p:nvSpPr>
          <p:cNvPr id="17" name="Rectangle 16"/>
          <p:cNvSpPr/>
          <p:nvPr/>
        </p:nvSpPr>
        <p:spPr>
          <a:xfrm>
            <a:off x="176800" y="4938664"/>
            <a:ext cx="8439076" cy="183905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 dialogue science-société</a:t>
            </a:r>
          </a:p>
          <a:p>
            <a:pPr algn="ctr"/>
            <a:r>
              <a:rPr lang="fr-FR" sz="2000" dirty="0">
                <a:solidFill>
                  <a:schemeClr val="tx1"/>
                </a:solidFill>
              </a:rPr>
              <a:t>Mise en place du CRO</a:t>
            </a:r>
          </a:p>
          <a:p>
            <a:pPr algn="ctr"/>
            <a:r>
              <a:rPr lang="fr-FR" sz="2000" dirty="0">
                <a:solidFill>
                  <a:schemeClr val="tx1"/>
                </a:solidFill>
              </a:rPr>
              <a:t>Atelier de lancement du projet</a:t>
            </a:r>
          </a:p>
          <a:p>
            <a:pPr algn="ctr"/>
            <a:r>
              <a:rPr lang="fr-FR" sz="2000" dirty="0">
                <a:solidFill>
                  <a:schemeClr val="tx1"/>
                </a:solidFill>
              </a:rPr>
              <a:t>Identification de la portées opérationnelle des études thématique</a:t>
            </a:r>
          </a:p>
          <a:p>
            <a:pPr algn="ctr"/>
            <a:endParaRPr lang="fr-FR" dirty="0">
              <a:solidFill>
                <a:schemeClr val="tx1"/>
              </a:solidFill>
            </a:endParaRPr>
          </a:p>
        </p:txBody>
      </p:sp>
      <p:sp>
        <p:nvSpPr>
          <p:cNvPr id="18" name="Rectangle 17"/>
          <p:cNvSpPr/>
          <p:nvPr/>
        </p:nvSpPr>
        <p:spPr>
          <a:xfrm>
            <a:off x="176800" y="1047013"/>
            <a:ext cx="3896255" cy="74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Logistique et admin</a:t>
            </a:r>
          </a:p>
          <a:p>
            <a:pPr algn="ctr"/>
            <a:endParaRPr lang="fr-FR" dirty="0">
              <a:solidFill>
                <a:schemeClr val="tx1"/>
              </a:solidFill>
            </a:endParaRPr>
          </a:p>
        </p:txBody>
      </p:sp>
      <p:sp>
        <p:nvSpPr>
          <p:cNvPr id="20" name="Rectangle 19"/>
          <p:cNvSpPr/>
          <p:nvPr/>
        </p:nvSpPr>
        <p:spPr>
          <a:xfrm>
            <a:off x="4599013" y="681035"/>
            <a:ext cx="4063169" cy="183905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Conception d’une architecture spatiale de données</a:t>
            </a:r>
          </a:p>
          <a:p>
            <a:pPr marL="342900" indent="-342900" algn="ctr">
              <a:buFont typeface="Arial" panose="020B0604020202020204" pitchFamily="34" charset="0"/>
              <a:buChar char="•"/>
            </a:pPr>
            <a:r>
              <a:rPr lang="fr-FR" sz="2000" dirty="0">
                <a:solidFill>
                  <a:schemeClr val="tx1"/>
                </a:solidFill>
              </a:rPr>
              <a:t>Modèle conceptuel</a:t>
            </a:r>
          </a:p>
          <a:p>
            <a:pPr marL="342900" indent="-342900" algn="ctr">
              <a:buFont typeface="Arial" panose="020B0604020202020204" pitchFamily="34" charset="0"/>
              <a:buChar char="•"/>
            </a:pPr>
            <a:r>
              <a:rPr lang="fr-FR" sz="2000" dirty="0">
                <a:solidFill>
                  <a:schemeClr val="tx1"/>
                </a:solidFill>
              </a:rPr>
              <a:t>Production</a:t>
            </a:r>
          </a:p>
        </p:txBody>
      </p:sp>
      <p:sp>
        <p:nvSpPr>
          <p:cNvPr id="21" name="Rectangle 20"/>
          <p:cNvSpPr/>
          <p:nvPr/>
        </p:nvSpPr>
        <p:spPr>
          <a:xfrm>
            <a:off x="8912459" y="681035"/>
            <a:ext cx="2691618" cy="6096683"/>
          </a:xfrm>
          <a:prstGeom prst="rect">
            <a:avLst/>
          </a:prstGeom>
          <a:solidFill>
            <a:srgbClr val="B04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La recherche</a:t>
            </a:r>
          </a:p>
          <a:p>
            <a:pPr algn="ctr"/>
            <a:endParaRPr lang="fr-FR" sz="2800" b="1" dirty="0">
              <a:solidFill>
                <a:schemeClr val="tx1"/>
              </a:solidFill>
            </a:endParaRPr>
          </a:p>
          <a:p>
            <a:pPr marL="342900" indent="-342900">
              <a:buFont typeface="Arial" panose="020B0604020202020204" pitchFamily="34" charset="0"/>
              <a:buChar char="•"/>
            </a:pPr>
            <a:r>
              <a:rPr lang="fr-FR" dirty="0">
                <a:solidFill>
                  <a:schemeClr val="tx1"/>
                </a:solidFill>
              </a:rPr>
              <a:t>Identification des problématiques de recherche par axe thématique</a:t>
            </a:r>
          </a:p>
          <a:p>
            <a:endParaRPr lang="fr-FR" dirty="0">
              <a:solidFill>
                <a:schemeClr val="tx1"/>
              </a:solidFill>
            </a:endParaRPr>
          </a:p>
          <a:p>
            <a:pPr marL="342900" indent="-342900">
              <a:buFont typeface="Arial" panose="020B0604020202020204" pitchFamily="34" charset="0"/>
              <a:buChar char="•"/>
            </a:pPr>
            <a:r>
              <a:rPr lang="fr-FR" dirty="0">
                <a:solidFill>
                  <a:schemeClr val="tx1"/>
                </a:solidFill>
              </a:rPr>
              <a:t>Elaboration des outils d’enquêtes qualitatives et quantitatives</a:t>
            </a:r>
          </a:p>
          <a:p>
            <a:endParaRPr lang="fr-FR" dirty="0">
              <a:solidFill>
                <a:schemeClr val="tx1"/>
              </a:solidFill>
            </a:endParaRPr>
          </a:p>
          <a:p>
            <a:pPr marL="342900" indent="-342900">
              <a:buFont typeface="Arial" panose="020B0604020202020204" pitchFamily="34" charset="0"/>
              <a:buChar char="•"/>
            </a:pPr>
            <a:r>
              <a:rPr lang="fr-FR" dirty="0">
                <a:solidFill>
                  <a:schemeClr val="tx1"/>
                </a:solidFill>
              </a:rPr>
              <a:t>Choix raisonné des sites (communes) de l’observatoire</a:t>
            </a:r>
          </a:p>
          <a:p>
            <a:endParaRPr lang="fr-FR" dirty="0">
              <a:solidFill>
                <a:schemeClr val="tx1"/>
              </a:solidFill>
            </a:endParaRPr>
          </a:p>
          <a:p>
            <a:pPr marL="342900" indent="-342900">
              <a:buFont typeface="Arial" panose="020B0604020202020204" pitchFamily="34" charset="0"/>
              <a:buChar char="•"/>
            </a:pPr>
            <a:r>
              <a:rPr lang="fr-FR" dirty="0">
                <a:solidFill>
                  <a:schemeClr val="tx1"/>
                </a:solidFill>
              </a:rPr>
              <a:t>Enquêtes exploratoires  qualitatives semi-structurées (communes de l’observatoire) </a:t>
            </a:r>
          </a:p>
        </p:txBody>
      </p:sp>
      <p:sp>
        <p:nvSpPr>
          <p:cNvPr id="4" name="Rectangle 3">
            <a:extLst>
              <a:ext uri="{FF2B5EF4-FFF2-40B4-BE49-F238E27FC236}">
                <a16:creationId xmlns:a16="http://schemas.microsoft.com/office/drawing/2014/main" id="{2B34ED5B-79E4-98DD-D78A-497903C1B86B}"/>
              </a:ext>
            </a:extLst>
          </p:cNvPr>
          <p:cNvSpPr/>
          <p:nvPr/>
        </p:nvSpPr>
        <p:spPr>
          <a:xfrm>
            <a:off x="4581075" y="2745152"/>
            <a:ext cx="4063169" cy="183905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Bibliothèque numérique</a:t>
            </a:r>
          </a:p>
          <a:p>
            <a:pPr marL="342900" indent="-342900" algn="ctr">
              <a:buFont typeface="Arial" panose="020B0604020202020204" pitchFamily="34" charset="0"/>
              <a:buChar char="•"/>
            </a:pPr>
            <a:r>
              <a:rPr lang="fr-FR" sz="2000" dirty="0">
                <a:solidFill>
                  <a:schemeClr val="tx1"/>
                </a:solidFill>
              </a:rPr>
              <a:t>Modèle conceptuel</a:t>
            </a:r>
          </a:p>
          <a:p>
            <a:pPr marL="342900" indent="-342900" algn="ctr">
              <a:buFont typeface="Arial" panose="020B0604020202020204" pitchFamily="34" charset="0"/>
              <a:buChar char="•"/>
            </a:pPr>
            <a:r>
              <a:rPr lang="fr-FR" sz="2000" dirty="0">
                <a:solidFill>
                  <a:schemeClr val="tx1"/>
                </a:solidFill>
              </a:rPr>
              <a:t>Production</a:t>
            </a:r>
          </a:p>
        </p:txBody>
      </p:sp>
    </p:spTree>
    <p:extLst>
      <p:ext uri="{BB962C8B-B14F-4D97-AF65-F5344CB8AC3E}">
        <p14:creationId xmlns:p14="http://schemas.microsoft.com/office/powerpoint/2010/main" val="3248331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lèche droite 1"/>
          <p:cNvSpPr/>
          <p:nvPr/>
        </p:nvSpPr>
        <p:spPr bwMode="auto">
          <a:xfrm>
            <a:off x="1185863" y="3062288"/>
            <a:ext cx="2466975" cy="61436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3" name="Flèche droite 2"/>
          <p:cNvSpPr/>
          <p:nvPr/>
        </p:nvSpPr>
        <p:spPr bwMode="auto">
          <a:xfrm>
            <a:off x="3690938" y="3062288"/>
            <a:ext cx="2466975" cy="61436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 name="Flèche droite 3"/>
          <p:cNvSpPr/>
          <p:nvPr/>
        </p:nvSpPr>
        <p:spPr bwMode="auto">
          <a:xfrm>
            <a:off x="6196013" y="3062288"/>
            <a:ext cx="2466975" cy="61436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Flèche droite 4"/>
          <p:cNvSpPr/>
          <p:nvPr/>
        </p:nvSpPr>
        <p:spPr bwMode="auto">
          <a:xfrm>
            <a:off x="8701088" y="3062288"/>
            <a:ext cx="2466975" cy="61436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6" name="ZoneTexte 5"/>
          <p:cNvSpPr txBox="1"/>
          <p:nvPr/>
        </p:nvSpPr>
        <p:spPr bwMode="auto">
          <a:xfrm>
            <a:off x="3281363" y="2856829"/>
            <a:ext cx="514349" cy="307777"/>
          </a:xfrm>
          <a:prstGeom prst="rect">
            <a:avLst/>
          </a:prstGeom>
          <a:noFill/>
        </p:spPr>
        <p:txBody>
          <a:bodyPr wrap="square" rtlCol="0">
            <a:spAutoFit/>
          </a:bodyPr>
          <a:lstStyle/>
          <a:p>
            <a:pPr>
              <a:defRPr/>
            </a:pPr>
            <a:r>
              <a:rPr lang="fr-FR" sz="1400" dirty="0"/>
              <a:t>M6</a:t>
            </a:r>
            <a:endParaRPr dirty="0"/>
          </a:p>
        </p:txBody>
      </p:sp>
      <p:sp>
        <p:nvSpPr>
          <p:cNvPr id="7" name="ZoneTexte 6"/>
          <p:cNvSpPr txBox="1"/>
          <p:nvPr/>
        </p:nvSpPr>
        <p:spPr bwMode="auto">
          <a:xfrm>
            <a:off x="5853113" y="2856829"/>
            <a:ext cx="623887" cy="307777"/>
          </a:xfrm>
          <a:prstGeom prst="rect">
            <a:avLst/>
          </a:prstGeom>
          <a:noFill/>
        </p:spPr>
        <p:txBody>
          <a:bodyPr wrap="square" rtlCol="0">
            <a:spAutoFit/>
          </a:bodyPr>
          <a:lstStyle/>
          <a:p>
            <a:pPr>
              <a:defRPr/>
            </a:pPr>
            <a:r>
              <a:rPr lang="fr-FR" sz="1400"/>
              <a:t>M12</a:t>
            </a:r>
            <a:endParaRPr/>
          </a:p>
        </p:txBody>
      </p:sp>
      <p:sp>
        <p:nvSpPr>
          <p:cNvPr id="8" name="ZoneTexte 7"/>
          <p:cNvSpPr txBox="1"/>
          <p:nvPr/>
        </p:nvSpPr>
        <p:spPr bwMode="auto">
          <a:xfrm>
            <a:off x="8351044" y="2856829"/>
            <a:ext cx="623887" cy="307777"/>
          </a:xfrm>
          <a:prstGeom prst="rect">
            <a:avLst/>
          </a:prstGeom>
          <a:noFill/>
        </p:spPr>
        <p:txBody>
          <a:bodyPr wrap="square" rtlCol="0">
            <a:spAutoFit/>
          </a:bodyPr>
          <a:lstStyle/>
          <a:p>
            <a:pPr>
              <a:defRPr/>
            </a:pPr>
            <a:r>
              <a:rPr lang="fr-FR" sz="1400"/>
              <a:t>M18</a:t>
            </a:r>
            <a:endParaRPr/>
          </a:p>
        </p:txBody>
      </p:sp>
      <p:sp>
        <p:nvSpPr>
          <p:cNvPr id="9" name="ZoneTexte 8"/>
          <p:cNvSpPr txBox="1"/>
          <p:nvPr/>
        </p:nvSpPr>
        <p:spPr bwMode="auto">
          <a:xfrm>
            <a:off x="10727531" y="2856829"/>
            <a:ext cx="623887" cy="307777"/>
          </a:xfrm>
          <a:prstGeom prst="rect">
            <a:avLst/>
          </a:prstGeom>
          <a:noFill/>
        </p:spPr>
        <p:txBody>
          <a:bodyPr wrap="square" rtlCol="0">
            <a:spAutoFit/>
          </a:bodyPr>
          <a:lstStyle/>
          <a:p>
            <a:pPr>
              <a:defRPr/>
            </a:pPr>
            <a:r>
              <a:rPr lang="fr-FR" sz="1400"/>
              <a:t>M24</a:t>
            </a:r>
            <a:endParaRPr/>
          </a:p>
        </p:txBody>
      </p:sp>
      <p:sp>
        <p:nvSpPr>
          <p:cNvPr id="10" name="ZoneTexte 9"/>
          <p:cNvSpPr txBox="1"/>
          <p:nvPr/>
        </p:nvSpPr>
        <p:spPr bwMode="auto">
          <a:xfrm>
            <a:off x="280404" y="1116324"/>
            <a:ext cx="1960073" cy="307777"/>
          </a:xfrm>
          <a:prstGeom prst="rect">
            <a:avLst/>
          </a:prstGeom>
          <a:noFill/>
        </p:spPr>
        <p:txBody>
          <a:bodyPr wrap="square" rtlCol="0">
            <a:spAutoFit/>
          </a:bodyPr>
          <a:lstStyle/>
          <a:p>
            <a:pPr>
              <a:defRPr/>
            </a:pPr>
            <a:r>
              <a:rPr lang="fr-FR" sz="1400" b="1" dirty="0">
                <a:solidFill>
                  <a:schemeClr val="accent5"/>
                </a:solidFill>
              </a:rPr>
              <a:t>Activités</a:t>
            </a:r>
            <a:endParaRPr dirty="0"/>
          </a:p>
        </p:txBody>
      </p:sp>
      <p:sp>
        <p:nvSpPr>
          <p:cNvPr id="11" name="ZoneTexte 10"/>
          <p:cNvSpPr txBox="1"/>
          <p:nvPr/>
        </p:nvSpPr>
        <p:spPr bwMode="auto">
          <a:xfrm>
            <a:off x="1260441" y="1110630"/>
            <a:ext cx="3317051" cy="307777"/>
          </a:xfrm>
          <a:prstGeom prst="rect">
            <a:avLst/>
          </a:prstGeom>
          <a:noFill/>
        </p:spPr>
        <p:txBody>
          <a:bodyPr wrap="square" rtlCol="0">
            <a:spAutoFit/>
          </a:bodyPr>
          <a:lstStyle/>
          <a:p>
            <a:pPr>
              <a:defRPr/>
            </a:pPr>
            <a:r>
              <a:rPr lang="fr-FR" sz="1400" b="1" dirty="0">
                <a:solidFill>
                  <a:schemeClr val="accent5"/>
                </a:solidFill>
              </a:rPr>
              <a:t>Structuration méthodologique</a:t>
            </a:r>
            <a:endParaRPr b="1" dirty="0"/>
          </a:p>
        </p:txBody>
      </p:sp>
      <p:sp>
        <p:nvSpPr>
          <p:cNvPr id="12" name="ZoneTexte 11"/>
          <p:cNvSpPr txBox="1"/>
          <p:nvPr/>
        </p:nvSpPr>
        <p:spPr bwMode="auto">
          <a:xfrm>
            <a:off x="3652838" y="1668847"/>
            <a:ext cx="3317051" cy="1169551"/>
          </a:xfrm>
          <a:prstGeom prst="rect">
            <a:avLst/>
          </a:prstGeom>
          <a:noFill/>
        </p:spPr>
        <p:txBody>
          <a:bodyPr wrap="square" rtlCol="0">
            <a:spAutoFit/>
          </a:bodyPr>
          <a:lstStyle/>
          <a:p>
            <a:pPr marL="285750" indent="-285750">
              <a:buFont typeface="Arial" panose="020B0604020202020204" pitchFamily="34" charset="0"/>
              <a:buChar char="•"/>
              <a:defRPr/>
            </a:pPr>
            <a:r>
              <a:rPr lang="fr-FR" sz="1400" dirty="0">
                <a:solidFill>
                  <a:schemeClr val="accent5"/>
                </a:solidFill>
              </a:rPr>
              <a:t>Architecture spatiale </a:t>
            </a:r>
            <a:br>
              <a:rPr lang="fr-FR" sz="1400" dirty="0">
                <a:solidFill>
                  <a:schemeClr val="accent5"/>
                </a:solidFill>
              </a:rPr>
            </a:br>
            <a:r>
              <a:rPr lang="fr-FR" sz="1400" dirty="0">
                <a:solidFill>
                  <a:schemeClr val="accent5"/>
                </a:solidFill>
              </a:rPr>
              <a:t>de données</a:t>
            </a:r>
          </a:p>
          <a:p>
            <a:pPr marL="285750" indent="-285750">
              <a:buFont typeface="Arial" panose="020B0604020202020204" pitchFamily="34" charset="0"/>
              <a:buChar char="•"/>
              <a:defRPr/>
            </a:pPr>
            <a:r>
              <a:rPr lang="fr-FR" sz="1400" dirty="0">
                <a:solidFill>
                  <a:schemeClr val="accent5"/>
                </a:solidFill>
              </a:rPr>
              <a:t>Production de données</a:t>
            </a:r>
          </a:p>
          <a:p>
            <a:pPr marL="285750" indent="-285750">
              <a:buFont typeface="Arial" panose="020B0604020202020204" pitchFamily="34" charset="0"/>
              <a:buChar char="•"/>
              <a:defRPr/>
            </a:pPr>
            <a:r>
              <a:rPr lang="fr-FR" sz="1400" dirty="0">
                <a:solidFill>
                  <a:schemeClr val="accent5"/>
                </a:solidFill>
              </a:rPr>
              <a:t>Bibliothèque numérique</a:t>
            </a:r>
          </a:p>
          <a:p>
            <a:pPr marL="285750" indent="-285750">
              <a:buFont typeface="Arial" panose="020B0604020202020204" pitchFamily="34" charset="0"/>
              <a:buChar char="•"/>
              <a:defRPr/>
            </a:pPr>
            <a:r>
              <a:rPr lang="fr-FR" sz="1400" dirty="0" err="1">
                <a:solidFill>
                  <a:schemeClr val="accent5"/>
                </a:solidFill>
              </a:rPr>
              <a:t>Géoportail</a:t>
            </a:r>
            <a:endParaRPr dirty="0"/>
          </a:p>
        </p:txBody>
      </p:sp>
      <p:sp>
        <p:nvSpPr>
          <p:cNvPr id="13" name="ZoneTexte 12"/>
          <p:cNvSpPr txBox="1"/>
          <p:nvPr/>
        </p:nvSpPr>
        <p:spPr bwMode="auto">
          <a:xfrm>
            <a:off x="6815135" y="1823661"/>
            <a:ext cx="3976689" cy="738664"/>
          </a:xfrm>
          <a:prstGeom prst="rect">
            <a:avLst/>
          </a:prstGeom>
          <a:noFill/>
        </p:spPr>
        <p:txBody>
          <a:bodyPr wrap="square" rtlCol="0">
            <a:spAutoFit/>
          </a:bodyPr>
          <a:lstStyle/>
          <a:p>
            <a:pPr marL="285750" indent="-285750">
              <a:buFont typeface="Arial" panose="020B0604020202020204" pitchFamily="34" charset="0"/>
              <a:buChar char="•"/>
              <a:defRPr/>
            </a:pPr>
            <a:r>
              <a:rPr lang="fr-FR" sz="1400" dirty="0">
                <a:solidFill>
                  <a:schemeClr val="accent5"/>
                </a:solidFill>
              </a:rPr>
              <a:t>Analyse spatialisée des données</a:t>
            </a:r>
          </a:p>
          <a:p>
            <a:pPr marL="285750" indent="-285750">
              <a:buFont typeface="Arial" panose="020B0604020202020204" pitchFamily="34" charset="0"/>
              <a:buChar char="•"/>
              <a:defRPr/>
            </a:pPr>
            <a:r>
              <a:rPr lang="fr-FR" sz="1400" dirty="0">
                <a:solidFill>
                  <a:schemeClr val="accent5"/>
                </a:solidFill>
              </a:rPr>
              <a:t>Evaluation de la place des projets</a:t>
            </a:r>
            <a:br>
              <a:rPr lang="fr-FR" sz="1400" dirty="0">
                <a:solidFill>
                  <a:schemeClr val="accent5"/>
                </a:solidFill>
              </a:rPr>
            </a:br>
            <a:r>
              <a:rPr lang="fr-FR" sz="1400" dirty="0">
                <a:solidFill>
                  <a:schemeClr val="accent5"/>
                </a:solidFill>
              </a:rPr>
              <a:t> dans les dynamiques de développement</a:t>
            </a:r>
            <a:endParaRPr dirty="0"/>
          </a:p>
        </p:txBody>
      </p:sp>
      <p:sp>
        <p:nvSpPr>
          <p:cNvPr id="16" name="ZoneTexte 15"/>
          <p:cNvSpPr txBox="1"/>
          <p:nvPr/>
        </p:nvSpPr>
        <p:spPr bwMode="auto">
          <a:xfrm>
            <a:off x="7124028" y="5600108"/>
            <a:ext cx="1485899" cy="307777"/>
          </a:xfrm>
          <a:prstGeom prst="rect">
            <a:avLst/>
          </a:prstGeom>
          <a:noFill/>
        </p:spPr>
        <p:txBody>
          <a:bodyPr wrap="square" rtlCol="0">
            <a:spAutoFit/>
          </a:bodyPr>
          <a:lstStyle/>
          <a:p>
            <a:pPr>
              <a:defRPr/>
            </a:pPr>
            <a:r>
              <a:rPr lang="fr-FR" sz="1400" b="1" dirty="0">
                <a:solidFill>
                  <a:schemeClr val="accent4"/>
                </a:solidFill>
              </a:rPr>
              <a:t>Les Livrables</a:t>
            </a:r>
            <a:endParaRPr dirty="0"/>
          </a:p>
        </p:txBody>
      </p:sp>
      <p:sp>
        <p:nvSpPr>
          <p:cNvPr id="20" name="ZoneTexte 19"/>
          <p:cNvSpPr txBox="1"/>
          <p:nvPr/>
        </p:nvSpPr>
        <p:spPr bwMode="auto">
          <a:xfrm>
            <a:off x="10103645" y="6107280"/>
            <a:ext cx="2281237" cy="307777"/>
          </a:xfrm>
          <a:prstGeom prst="rect">
            <a:avLst/>
          </a:prstGeom>
          <a:noFill/>
        </p:spPr>
        <p:txBody>
          <a:bodyPr wrap="square" rtlCol="0">
            <a:spAutoFit/>
          </a:bodyPr>
          <a:lstStyle/>
          <a:p>
            <a:pPr>
              <a:defRPr/>
            </a:pPr>
            <a:r>
              <a:rPr lang="fr-FR" sz="1400" b="1">
                <a:solidFill>
                  <a:schemeClr val="accent4"/>
                </a:solidFill>
              </a:rPr>
              <a:t>L4. Guide des pratiques </a:t>
            </a:r>
            <a:endParaRPr/>
          </a:p>
        </p:txBody>
      </p:sp>
      <p:cxnSp>
        <p:nvCxnSpPr>
          <p:cNvPr id="36" name="Connecteur droit avec flèche 35"/>
          <p:cNvCxnSpPr>
            <a:cxnSpLocks/>
          </p:cNvCxnSpPr>
          <p:nvPr/>
        </p:nvCxnSpPr>
        <p:spPr bwMode="auto">
          <a:xfrm flipH="1" flipV="1">
            <a:off x="10017919" y="3566042"/>
            <a:ext cx="13097" cy="3001416"/>
          </a:xfrm>
          <a:prstGeom prst="straightConnector1">
            <a:avLst/>
          </a:prstGeom>
          <a:ln>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bwMode="auto">
          <a:xfrm>
            <a:off x="623391" y="264434"/>
            <a:ext cx="10822083" cy="400110"/>
          </a:xfrm>
          <a:prstGeom prst="rect">
            <a:avLst/>
          </a:prstGeom>
          <a:noFill/>
          <a:ln>
            <a:solidFill>
              <a:schemeClr val="bg1"/>
            </a:solidFill>
          </a:ln>
        </p:spPr>
        <p:txBody>
          <a:bodyPr wrap="square" rtlCol="0">
            <a:spAutoFit/>
          </a:bodyPr>
          <a:lstStyle/>
          <a:p>
            <a:pPr>
              <a:defRPr/>
            </a:pPr>
            <a:r>
              <a:rPr lang="fr-FR" sz="2000" b="1" i="1" dirty="0">
                <a:solidFill>
                  <a:schemeClr val="accent5">
                    <a:lumMod val="75000"/>
                  </a:schemeClr>
                </a:solidFill>
              </a:rPr>
              <a:t>Chronogramme simplifié de l’observatoire des dynamiques de développement</a:t>
            </a:r>
          </a:p>
        </p:txBody>
      </p:sp>
      <p:sp>
        <p:nvSpPr>
          <p:cNvPr id="44" name="ZoneTexte 43"/>
          <p:cNvSpPr txBox="1"/>
          <p:nvPr/>
        </p:nvSpPr>
        <p:spPr bwMode="auto">
          <a:xfrm>
            <a:off x="7069932" y="6064431"/>
            <a:ext cx="2745581" cy="523220"/>
          </a:xfrm>
          <a:prstGeom prst="rect">
            <a:avLst/>
          </a:prstGeom>
          <a:noFill/>
        </p:spPr>
        <p:txBody>
          <a:bodyPr wrap="square" rtlCol="0">
            <a:spAutoFit/>
          </a:bodyPr>
          <a:lstStyle/>
          <a:p>
            <a:pPr>
              <a:defRPr/>
            </a:pPr>
            <a:r>
              <a:rPr lang="fr-FR" sz="1400" b="1" dirty="0">
                <a:solidFill>
                  <a:schemeClr val="accent4"/>
                </a:solidFill>
              </a:rPr>
              <a:t>L3. Bibliothèque numérique</a:t>
            </a:r>
            <a:endParaRPr dirty="0"/>
          </a:p>
          <a:p>
            <a:pPr>
              <a:defRPr/>
            </a:pPr>
            <a:r>
              <a:rPr lang="fr-FR" sz="1400" b="1" dirty="0">
                <a:solidFill>
                  <a:schemeClr val="accent4"/>
                </a:solidFill>
              </a:rPr>
              <a:t>Et géo portail en ligne</a:t>
            </a:r>
            <a:endParaRPr dirty="0"/>
          </a:p>
        </p:txBody>
      </p:sp>
      <p:cxnSp>
        <p:nvCxnSpPr>
          <p:cNvPr id="45" name="Connecteur droit avec flèche 44"/>
          <p:cNvCxnSpPr>
            <a:cxnSpLocks/>
          </p:cNvCxnSpPr>
          <p:nvPr/>
        </p:nvCxnSpPr>
        <p:spPr bwMode="auto">
          <a:xfrm flipH="1" flipV="1">
            <a:off x="8828484" y="3562302"/>
            <a:ext cx="21430" cy="2502129"/>
          </a:xfrm>
          <a:prstGeom prst="straightConnector1">
            <a:avLst/>
          </a:prstGeom>
          <a:ln>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a:cxnSpLocks/>
          </p:cNvCxnSpPr>
          <p:nvPr/>
        </p:nvCxnSpPr>
        <p:spPr bwMode="auto">
          <a:xfrm flipH="1" flipV="1">
            <a:off x="10756106" y="3566042"/>
            <a:ext cx="35718" cy="2035564"/>
          </a:xfrm>
          <a:prstGeom prst="straightConnector1">
            <a:avLst/>
          </a:prstGeom>
          <a:ln>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bwMode="auto">
          <a:xfrm>
            <a:off x="10101262" y="5601606"/>
            <a:ext cx="2281237" cy="523220"/>
          </a:xfrm>
          <a:prstGeom prst="rect">
            <a:avLst/>
          </a:prstGeom>
          <a:noFill/>
        </p:spPr>
        <p:txBody>
          <a:bodyPr wrap="square" rtlCol="0">
            <a:spAutoFit/>
          </a:bodyPr>
          <a:lstStyle/>
          <a:p>
            <a:pPr>
              <a:defRPr/>
            </a:pPr>
            <a:r>
              <a:rPr lang="fr-FR" sz="1400" b="1">
                <a:solidFill>
                  <a:schemeClr val="accent4"/>
                </a:solidFill>
              </a:rPr>
              <a:t>L1. Rapport Eval Perf Afafi Sud</a:t>
            </a:r>
            <a:endParaRPr/>
          </a:p>
        </p:txBody>
      </p:sp>
      <p:sp>
        <p:nvSpPr>
          <p:cNvPr id="50" name="ZoneTexte 49"/>
          <p:cNvSpPr txBox="1"/>
          <p:nvPr/>
        </p:nvSpPr>
        <p:spPr bwMode="auto">
          <a:xfrm>
            <a:off x="9077325" y="6567458"/>
            <a:ext cx="2281237" cy="307777"/>
          </a:xfrm>
          <a:prstGeom prst="rect">
            <a:avLst/>
          </a:prstGeom>
          <a:noFill/>
        </p:spPr>
        <p:txBody>
          <a:bodyPr wrap="square" rtlCol="0">
            <a:spAutoFit/>
          </a:bodyPr>
          <a:lstStyle/>
          <a:p>
            <a:pPr>
              <a:defRPr/>
            </a:pPr>
            <a:r>
              <a:rPr lang="fr-FR" sz="1400" b="1">
                <a:solidFill>
                  <a:schemeClr val="accent4"/>
                </a:solidFill>
              </a:rPr>
              <a:t>L2. Rapport dyna dév</a:t>
            </a:r>
            <a:endParaRPr/>
          </a:p>
        </p:txBody>
      </p:sp>
      <p:sp>
        <p:nvSpPr>
          <p:cNvPr id="46" name="ZoneTexte 45"/>
          <p:cNvSpPr txBox="1"/>
          <p:nvPr/>
        </p:nvSpPr>
        <p:spPr bwMode="auto">
          <a:xfrm>
            <a:off x="1185863" y="1602968"/>
            <a:ext cx="3317051" cy="954107"/>
          </a:xfrm>
          <a:prstGeom prst="rect">
            <a:avLst/>
          </a:prstGeom>
          <a:noFill/>
        </p:spPr>
        <p:txBody>
          <a:bodyPr wrap="square" rtlCol="0">
            <a:spAutoFit/>
          </a:bodyPr>
          <a:lstStyle/>
          <a:p>
            <a:pPr marL="285750" indent="-285750">
              <a:buFont typeface="Arial" panose="020B0604020202020204" pitchFamily="34" charset="0"/>
              <a:buChar char="•"/>
              <a:defRPr/>
            </a:pPr>
            <a:r>
              <a:rPr lang="fr-FR" sz="1400" dirty="0">
                <a:solidFill>
                  <a:schemeClr val="accent5"/>
                </a:solidFill>
              </a:rPr>
              <a:t>Partenariats</a:t>
            </a:r>
          </a:p>
          <a:p>
            <a:pPr marL="285750" indent="-285750">
              <a:buFont typeface="Arial" panose="020B0604020202020204" pitchFamily="34" charset="0"/>
              <a:buChar char="•"/>
              <a:defRPr/>
            </a:pPr>
            <a:r>
              <a:rPr lang="fr-FR" sz="1400" dirty="0">
                <a:solidFill>
                  <a:schemeClr val="accent5"/>
                </a:solidFill>
              </a:rPr>
              <a:t>Collaborations</a:t>
            </a:r>
          </a:p>
          <a:p>
            <a:pPr marL="285750" indent="-285750">
              <a:buFont typeface="Arial" panose="020B0604020202020204" pitchFamily="34" charset="0"/>
              <a:buChar char="•"/>
              <a:defRPr/>
            </a:pPr>
            <a:r>
              <a:rPr lang="fr-FR" sz="1400" dirty="0">
                <a:solidFill>
                  <a:schemeClr val="accent5"/>
                </a:solidFill>
              </a:rPr>
              <a:t>Méthodologie données</a:t>
            </a:r>
          </a:p>
          <a:p>
            <a:pPr marL="285750" indent="-285750">
              <a:buFont typeface="Arial" panose="020B0604020202020204" pitchFamily="34" charset="0"/>
              <a:buChar char="•"/>
              <a:defRPr/>
            </a:pPr>
            <a:r>
              <a:rPr lang="fr-FR" sz="1400" dirty="0">
                <a:solidFill>
                  <a:schemeClr val="accent5"/>
                </a:solidFill>
              </a:rPr>
              <a:t>Méthodologie recherche</a:t>
            </a:r>
          </a:p>
        </p:txBody>
      </p:sp>
      <p:sp>
        <p:nvSpPr>
          <p:cNvPr id="51" name="ZoneTexte 50"/>
          <p:cNvSpPr txBox="1"/>
          <p:nvPr/>
        </p:nvSpPr>
        <p:spPr bwMode="auto">
          <a:xfrm>
            <a:off x="3910839" y="1094484"/>
            <a:ext cx="3317051" cy="523220"/>
          </a:xfrm>
          <a:prstGeom prst="rect">
            <a:avLst/>
          </a:prstGeom>
          <a:noFill/>
        </p:spPr>
        <p:txBody>
          <a:bodyPr wrap="square" rtlCol="0">
            <a:spAutoFit/>
          </a:bodyPr>
          <a:lstStyle/>
          <a:p>
            <a:pPr>
              <a:defRPr/>
            </a:pPr>
            <a:r>
              <a:rPr lang="fr-FR" sz="1400" b="1" dirty="0">
                <a:solidFill>
                  <a:schemeClr val="accent5"/>
                </a:solidFill>
              </a:rPr>
              <a:t>Production et organisation </a:t>
            </a:r>
            <a:br>
              <a:rPr lang="fr-FR" sz="1400" b="1" dirty="0">
                <a:solidFill>
                  <a:schemeClr val="accent5"/>
                </a:solidFill>
              </a:rPr>
            </a:br>
            <a:r>
              <a:rPr lang="fr-FR" sz="1400" b="1" dirty="0">
                <a:solidFill>
                  <a:schemeClr val="accent5"/>
                </a:solidFill>
              </a:rPr>
              <a:t>des données</a:t>
            </a:r>
            <a:endParaRPr b="1" dirty="0"/>
          </a:p>
        </p:txBody>
      </p:sp>
      <p:sp>
        <p:nvSpPr>
          <p:cNvPr id="52" name="ZoneTexte 51"/>
          <p:cNvSpPr txBox="1"/>
          <p:nvPr/>
        </p:nvSpPr>
        <p:spPr bwMode="auto">
          <a:xfrm>
            <a:off x="6247854" y="1118489"/>
            <a:ext cx="3317051" cy="307777"/>
          </a:xfrm>
          <a:prstGeom prst="rect">
            <a:avLst/>
          </a:prstGeom>
          <a:noFill/>
        </p:spPr>
        <p:txBody>
          <a:bodyPr wrap="square" rtlCol="0">
            <a:spAutoFit/>
          </a:bodyPr>
          <a:lstStyle/>
          <a:p>
            <a:pPr>
              <a:defRPr/>
            </a:pPr>
            <a:r>
              <a:rPr lang="fr-FR" sz="1400" b="1" dirty="0">
                <a:solidFill>
                  <a:schemeClr val="accent5"/>
                </a:solidFill>
              </a:rPr>
              <a:t>Traitement des données</a:t>
            </a:r>
            <a:endParaRPr b="1" dirty="0"/>
          </a:p>
        </p:txBody>
      </p:sp>
      <p:sp>
        <p:nvSpPr>
          <p:cNvPr id="53" name="ZoneTexte 52"/>
          <p:cNvSpPr txBox="1"/>
          <p:nvPr/>
        </p:nvSpPr>
        <p:spPr bwMode="auto">
          <a:xfrm>
            <a:off x="8662987" y="1125358"/>
            <a:ext cx="3317051" cy="523220"/>
          </a:xfrm>
          <a:prstGeom prst="rect">
            <a:avLst/>
          </a:prstGeom>
          <a:noFill/>
        </p:spPr>
        <p:txBody>
          <a:bodyPr wrap="square" rtlCol="0">
            <a:spAutoFit/>
          </a:bodyPr>
          <a:lstStyle/>
          <a:p>
            <a:pPr>
              <a:defRPr/>
            </a:pPr>
            <a:r>
              <a:rPr lang="fr-FR" sz="1400" b="1" dirty="0">
                <a:solidFill>
                  <a:schemeClr val="accent5"/>
                </a:solidFill>
              </a:rPr>
              <a:t>Valorisation des données </a:t>
            </a:r>
            <a:br>
              <a:rPr lang="fr-FR" sz="1400" b="1" dirty="0">
                <a:solidFill>
                  <a:schemeClr val="accent5"/>
                </a:solidFill>
              </a:rPr>
            </a:br>
            <a:r>
              <a:rPr lang="fr-FR" sz="1400" b="1" dirty="0">
                <a:solidFill>
                  <a:schemeClr val="accent5"/>
                </a:solidFill>
              </a:rPr>
              <a:t>et accessibilité grand public</a:t>
            </a:r>
            <a:endParaRPr b="1" dirty="0"/>
          </a:p>
        </p:txBody>
      </p:sp>
      <p:cxnSp>
        <p:nvCxnSpPr>
          <p:cNvPr id="57" name="Connecteur droit avec flèche 56"/>
          <p:cNvCxnSpPr>
            <a:cxnSpLocks/>
          </p:cNvCxnSpPr>
          <p:nvPr/>
        </p:nvCxnSpPr>
        <p:spPr bwMode="auto">
          <a:xfrm flipV="1">
            <a:off x="2915068" y="3544958"/>
            <a:ext cx="0" cy="709613"/>
          </a:xfrm>
          <a:prstGeom prst="straightConnector1">
            <a:avLst/>
          </a:prstGeom>
          <a:ln>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bwMode="auto">
          <a:xfrm>
            <a:off x="10305886" y="3842272"/>
            <a:ext cx="1437678" cy="954107"/>
          </a:xfrm>
          <a:prstGeom prst="rect">
            <a:avLst/>
          </a:prstGeom>
          <a:noFill/>
        </p:spPr>
        <p:txBody>
          <a:bodyPr wrap="square" rtlCol="0">
            <a:spAutoFit/>
          </a:bodyPr>
          <a:lstStyle/>
          <a:p>
            <a:pPr>
              <a:defRPr/>
            </a:pPr>
            <a:r>
              <a:rPr lang="fr-FR" sz="1400" b="1" dirty="0">
                <a:solidFill>
                  <a:schemeClr val="accent2"/>
                </a:solidFill>
              </a:rPr>
              <a:t>Atelier de lancement  l’observatoire</a:t>
            </a:r>
          </a:p>
          <a:p>
            <a:pPr>
              <a:defRPr/>
            </a:pPr>
            <a:r>
              <a:rPr lang="fr-FR" sz="1400" dirty="0">
                <a:solidFill>
                  <a:schemeClr val="accent2"/>
                </a:solidFill>
              </a:rPr>
              <a:t>Juin 2026</a:t>
            </a:r>
            <a:endParaRPr dirty="0">
              <a:solidFill>
                <a:schemeClr val="accent2"/>
              </a:solidFill>
            </a:endParaRPr>
          </a:p>
        </p:txBody>
      </p:sp>
      <p:sp>
        <p:nvSpPr>
          <p:cNvPr id="63" name="ZoneTexte 62"/>
          <p:cNvSpPr txBox="1"/>
          <p:nvPr/>
        </p:nvSpPr>
        <p:spPr bwMode="auto">
          <a:xfrm>
            <a:off x="4647500" y="4354672"/>
            <a:ext cx="1437678" cy="954107"/>
          </a:xfrm>
          <a:prstGeom prst="rect">
            <a:avLst/>
          </a:prstGeom>
          <a:noFill/>
        </p:spPr>
        <p:txBody>
          <a:bodyPr wrap="square" rtlCol="0">
            <a:spAutoFit/>
          </a:bodyPr>
          <a:lstStyle/>
          <a:p>
            <a:pPr>
              <a:defRPr/>
            </a:pPr>
            <a:r>
              <a:rPr lang="fr-FR" sz="1400" dirty="0">
                <a:solidFill>
                  <a:schemeClr val="accent6"/>
                </a:solidFill>
              </a:rPr>
              <a:t>Conseil de recherche et d’orientation</a:t>
            </a:r>
          </a:p>
          <a:p>
            <a:pPr>
              <a:defRPr/>
            </a:pPr>
            <a:r>
              <a:rPr lang="fr-FR" sz="1400" dirty="0">
                <a:solidFill>
                  <a:schemeClr val="accent6"/>
                </a:solidFill>
              </a:rPr>
              <a:t>Avril 2025</a:t>
            </a:r>
            <a:endParaRPr dirty="0"/>
          </a:p>
        </p:txBody>
      </p:sp>
      <p:cxnSp>
        <p:nvCxnSpPr>
          <p:cNvPr id="67" name="Connecteur droit avec flèche 66"/>
          <p:cNvCxnSpPr>
            <a:cxnSpLocks/>
          </p:cNvCxnSpPr>
          <p:nvPr/>
        </p:nvCxnSpPr>
        <p:spPr bwMode="auto">
          <a:xfrm flipV="1">
            <a:off x="5320999" y="3566041"/>
            <a:ext cx="0" cy="709613"/>
          </a:xfrm>
          <a:prstGeom prst="straightConnector1">
            <a:avLst/>
          </a:prstGeom>
          <a:ln>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8" name="ZoneTexte 67"/>
          <p:cNvSpPr txBox="1"/>
          <p:nvPr/>
        </p:nvSpPr>
        <p:spPr bwMode="auto">
          <a:xfrm>
            <a:off x="2240477" y="4352814"/>
            <a:ext cx="1437678" cy="954107"/>
          </a:xfrm>
          <a:prstGeom prst="rect">
            <a:avLst/>
          </a:prstGeom>
          <a:noFill/>
        </p:spPr>
        <p:txBody>
          <a:bodyPr wrap="square" rtlCol="0">
            <a:spAutoFit/>
          </a:bodyPr>
          <a:lstStyle/>
          <a:p>
            <a:pPr>
              <a:defRPr/>
            </a:pPr>
            <a:r>
              <a:rPr lang="fr-FR" sz="1400" dirty="0">
                <a:solidFill>
                  <a:schemeClr val="accent6"/>
                </a:solidFill>
              </a:rPr>
              <a:t>Conseil de recherche et d’orientation</a:t>
            </a:r>
          </a:p>
          <a:p>
            <a:pPr>
              <a:defRPr/>
            </a:pPr>
            <a:r>
              <a:rPr lang="fr-FR" sz="1400" dirty="0" err="1">
                <a:solidFill>
                  <a:schemeClr val="accent6"/>
                </a:solidFill>
              </a:rPr>
              <a:t>Nov</a:t>
            </a:r>
            <a:r>
              <a:rPr lang="fr-FR" sz="1400" dirty="0">
                <a:solidFill>
                  <a:schemeClr val="accent6"/>
                </a:solidFill>
              </a:rPr>
              <a:t> 2024</a:t>
            </a:r>
            <a:endParaRPr dirty="0"/>
          </a:p>
        </p:txBody>
      </p:sp>
      <p:sp>
        <p:nvSpPr>
          <p:cNvPr id="69" name="ZoneTexte 68"/>
          <p:cNvSpPr txBox="1"/>
          <p:nvPr/>
        </p:nvSpPr>
        <p:spPr bwMode="auto">
          <a:xfrm>
            <a:off x="9063208" y="4441276"/>
            <a:ext cx="1437678" cy="954107"/>
          </a:xfrm>
          <a:prstGeom prst="rect">
            <a:avLst/>
          </a:prstGeom>
          <a:noFill/>
        </p:spPr>
        <p:txBody>
          <a:bodyPr wrap="square" rtlCol="0">
            <a:spAutoFit/>
          </a:bodyPr>
          <a:lstStyle/>
          <a:p>
            <a:pPr>
              <a:defRPr/>
            </a:pPr>
            <a:r>
              <a:rPr lang="fr-FR" sz="1400" dirty="0">
                <a:solidFill>
                  <a:schemeClr val="accent6"/>
                </a:solidFill>
              </a:rPr>
              <a:t>Conseil de recherche et d’orientation</a:t>
            </a:r>
          </a:p>
          <a:p>
            <a:pPr>
              <a:defRPr/>
            </a:pPr>
            <a:r>
              <a:rPr lang="fr-FR" sz="1400" dirty="0">
                <a:solidFill>
                  <a:schemeClr val="accent6"/>
                </a:solidFill>
              </a:rPr>
              <a:t>Mars 2026</a:t>
            </a:r>
            <a:endParaRPr dirty="0"/>
          </a:p>
        </p:txBody>
      </p:sp>
      <p:cxnSp>
        <p:nvCxnSpPr>
          <p:cNvPr id="70" name="Connecteur droit avec flèche 69"/>
          <p:cNvCxnSpPr>
            <a:cxnSpLocks/>
          </p:cNvCxnSpPr>
          <p:nvPr/>
        </p:nvCxnSpPr>
        <p:spPr bwMode="auto">
          <a:xfrm flipV="1">
            <a:off x="7091075" y="3600312"/>
            <a:ext cx="0" cy="709613"/>
          </a:xfrm>
          <a:prstGeom prst="straightConnector1">
            <a:avLst/>
          </a:prstGeom>
          <a:ln>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1" name="ZoneTexte 70"/>
          <p:cNvSpPr txBox="1"/>
          <p:nvPr/>
        </p:nvSpPr>
        <p:spPr bwMode="auto">
          <a:xfrm>
            <a:off x="6425207" y="4352813"/>
            <a:ext cx="1437678" cy="954107"/>
          </a:xfrm>
          <a:prstGeom prst="rect">
            <a:avLst/>
          </a:prstGeom>
          <a:noFill/>
        </p:spPr>
        <p:txBody>
          <a:bodyPr wrap="square" rtlCol="0">
            <a:spAutoFit/>
          </a:bodyPr>
          <a:lstStyle/>
          <a:p>
            <a:pPr>
              <a:defRPr/>
            </a:pPr>
            <a:r>
              <a:rPr lang="fr-FR" sz="1400" dirty="0">
                <a:solidFill>
                  <a:schemeClr val="accent6"/>
                </a:solidFill>
              </a:rPr>
              <a:t>Conseil de recherche et d’orientation</a:t>
            </a:r>
          </a:p>
          <a:p>
            <a:pPr>
              <a:defRPr/>
            </a:pPr>
            <a:r>
              <a:rPr lang="fr-FR" sz="1400" dirty="0" err="1">
                <a:solidFill>
                  <a:schemeClr val="accent6"/>
                </a:solidFill>
              </a:rPr>
              <a:t>Nov</a:t>
            </a:r>
            <a:r>
              <a:rPr lang="fr-FR" sz="1400" dirty="0">
                <a:solidFill>
                  <a:schemeClr val="accent6"/>
                </a:solidFill>
              </a:rPr>
              <a:t> 2025</a:t>
            </a:r>
            <a:endParaRPr dirty="0"/>
          </a:p>
        </p:txBody>
      </p:sp>
      <p:cxnSp>
        <p:nvCxnSpPr>
          <p:cNvPr id="72" name="Connecteur droit avec flèche 71"/>
          <p:cNvCxnSpPr>
            <a:cxnSpLocks/>
          </p:cNvCxnSpPr>
          <p:nvPr/>
        </p:nvCxnSpPr>
        <p:spPr bwMode="auto">
          <a:xfrm flipV="1">
            <a:off x="9739819" y="3566041"/>
            <a:ext cx="0" cy="709613"/>
          </a:xfrm>
          <a:prstGeom prst="straightConnector1">
            <a:avLst/>
          </a:prstGeom>
          <a:ln>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3" name="ZoneTexte 72"/>
          <p:cNvSpPr txBox="1"/>
          <p:nvPr/>
        </p:nvSpPr>
        <p:spPr bwMode="auto">
          <a:xfrm>
            <a:off x="3527028" y="3758419"/>
            <a:ext cx="1437678" cy="954107"/>
          </a:xfrm>
          <a:prstGeom prst="rect">
            <a:avLst/>
          </a:prstGeom>
          <a:noFill/>
        </p:spPr>
        <p:txBody>
          <a:bodyPr wrap="square" rtlCol="0">
            <a:spAutoFit/>
          </a:bodyPr>
          <a:lstStyle/>
          <a:p>
            <a:pPr>
              <a:defRPr/>
            </a:pPr>
            <a:r>
              <a:rPr lang="fr-FR" sz="1400" b="1" dirty="0">
                <a:solidFill>
                  <a:schemeClr val="accent2"/>
                </a:solidFill>
              </a:rPr>
              <a:t>Atelier de lancement DynAtsimo</a:t>
            </a:r>
          </a:p>
          <a:p>
            <a:pPr>
              <a:defRPr/>
            </a:pPr>
            <a:r>
              <a:rPr lang="fr-FR" sz="1400" dirty="0">
                <a:solidFill>
                  <a:schemeClr val="accent2"/>
                </a:solidFill>
              </a:rPr>
              <a:t>Jan 2025</a:t>
            </a:r>
            <a:endParaRPr dirty="0">
              <a:solidFill>
                <a:schemeClr val="accent2"/>
              </a:solidFill>
            </a:endParaRPr>
          </a:p>
        </p:txBody>
      </p:sp>
      <p:cxnSp>
        <p:nvCxnSpPr>
          <p:cNvPr id="77" name="Connecteur droit avec flèche 76"/>
          <p:cNvCxnSpPr>
            <a:cxnSpLocks/>
            <a:stCxn id="58" idx="0"/>
          </p:cNvCxnSpPr>
          <p:nvPr/>
        </p:nvCxnSpPr>
        <p:spPr bwMode="auto">
          <a:xfrm flipV="1">
            <a:off x="11024725" y="3562303"/>
            <a:ext cx="0" cy="279969"/>
          </a:xfrm>
          <a:prstGeom prst="straightConnector1">
            <a:avLst/>
          </a:prstGeom>
          <a:ln>
            <a:headEnd type="oval"/>
            <a:tailEnd type="oval"/>
          </a:ln>
        </p:spPr>
        <p:style>
          <a:lnRef idx="3">
            <a:schemeClr val="accent2"/>
          </a:lnRef>
          <a:fillRef idx="0">
            <a:schemeClr val="accent2"/>
          </a:fillRef>
          <a:effectRef idx="2">
            <a:schemeClr val="accent2"/>
          </a:effectRef>
          <a:fontRef idx="minor">
            <a:schemeClr val="tx1"/>
          </a:fontRef>
        </p:style>
      </p:cxnSp>
      <p:cxnSp>
        <p:nvCxnSpPr>
          <p:cNvPr id="79" name="Connecteur droit avec flèche 78"/>
          <p:cNvCxnSpPr>
            <a:cxnSpLocks/>
          </p:cNvCxnSpPr>
          <p:nvPr/>
        </p:nvCxnSpPr>
        <p:spPr bwMode="auto">
          <a:xfrm flipV="1">
            <a:off x="4079776" y="3589381"/>
            <a:ext cx="0" cy="169038"/>
          </a:xfrm>
          <a:prstGeom prst="straightConnector1">
            <a:avLst/>
          </a:prstGeom>
          <a:ln>
            <a:headEnd type="oval"/>
            <a:tailEnd type="oval"/>
          </a:ln>
        </p:spPr>
        <p:style>
          <a:lnRef idx="3">
            <a:schemeClr val="accent2"/>
          </a:lnRef>
          <a:fillRef idx="0">
            <a:schemeClr val="accent2"/>
          </a:fillRef>
          <a:effectRef idx="2">
            <a:schemeClr val="accent2"/>
          </a:effectRef>
          <a:fontRef idx="minor">
            <a:schemeClr val="tx1"/>
          </a:fontRef>
        </p:style>
      </p:cxnSp>
      <p:sp>
        <p:nvSpPr>
          <p:cNvPr id="14" name="Titre 1">
            <a:extLst>
              <a:ext uri="{FF2B5EF4-FFF2-40B4-BE49-F238E27FC236}">
                <a16:creationId xmlns:a16="http://schemas.microsoft.com/office/drawing/2014/main" id="{76BA5188-7116-183F-6880-BCBC8152786E}"/>
              </a:ext>
            </a:extLst>
          </p:cNvPr>
          <p:cNvSpPr txBox="1">
            <a:spLocks/>
          </p:cNvSpPr>
          <p:nvPr/>
        </p:nvSpPr>
        <p:spPr bwMode="auto">
          <a:xfrm>
            <a:off x="356461" y="365126"/>
            <a:ext cx="10997339" cy="679903"/>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fr-FR" sz="4000" b="1" dirty="0">
                <a:solidFill>
                  <a:srgbClr val="0F4761"/>
                </a:solidFill>
                <a:latin typeface="Aptos Display"/>
                <a:ea typeface="Arial"/>
                <a:cs typeface="Times New Roman"/>
              </a:rPr>
              <a:t>Chronogramme simplifié du projet </a:t>
            </a:r>
            <a:r>
              <a:rPr lang="fr-FR" sz="4000" b="1" dirty="0" err="1">
                <a:solidFill>
                  <a:srgbClr val="0F4761"/>
                </a:solidFill>
                <a:latin typeface="Aptos Display"/>
                <a:ea typeface="Arial"/>
                <a:cs typeface="Times New Roman"/>
              </a:rPr>
              <a:t>DynAtsimo</a:t>
            </a:r>
            <a:endParaRPr lang="fr-FR" sz="4000" b="1" dirty="0">
              <a:solidFill>
                <a:srgbClr val="0F4761"/>
              </a:solidFill>
              <a:latin typeface="Aptos Display"/>
              <a:ea typeface="Arial"/>
              <a:cs typeface="Times New Roman"/>
            </a:endParaRPr>
          </a:p>
        </p:txBody>
      </p:sp>
      <p:sp>
        <p:nvSpPr>
          <p:cNvPr id="15" name="ZoneTexte 14">
            <a:extLst>
              <a:ext uri="{FF2B5EF4-FFF2-40B4-BE49-F238E27FC236}">
                <a16:creationId xmlns:a16="http://schemas.microsoft.com/office/drawing/2014/main" id="{84F64EA5-CD72-12C7-300D-9E34A3E27058}"/>
              </a:ext>
            </a:extLst>
          </p:cNvPr>
          <p:cNvSpPr txBox="1"/>
          <p:nvPr/>
        </p:nvSpPr>
        <p:spPr bwMode="auto">
          <a:xfrm>
            <a:off x="663750" y="4441276"/>
            <a:ext cx="1437678" cy="954107"/>
          </a:xfrm>
          <a:prstGeom prst="rect">
            <a:avLst/>
          </a:prstGeom>
          <a:noFill/>
        </p:spPr>
        <p:txBody>
          <a:bodyPr wrap="square" rtlCol="0">
            <a:spAutoFit/>
          </a:bodyPr>
          <a:lstStyle/>
          <a:p>
            <a:pPr>
              <a:defRPr/>
            </a:pPr>
            <a:r>
              <a:rPr lang="fr-FR" sz="1400" b="1" dirty="0">
                <a:solidFill>
                  <a:schemeClr val="accent2"/>
                </a:solidFill>
              </a:rPr>
              <a:t>Evaluation finale AFAFI SUD (IRAM)</a:t>
            </a:r>
          </a:p>
          <a:p>
            <a:pPr>
              <a:defRPr/>
            </a:pPr>
            <a:r>
              <a:rPr lang="fr-FR" sz="1400" b="1" dirty="0">
                <a:solidFill>
                  <a:schemeClr val="accent2"/>
                </a:solidFill>
              </a:rPr>
              <a:t>Juin-Juillet 2024</a:t>
            </a:r>
            <a:endParaRPr sz="1400" b="1" dirty="0">
              <a:solidFill>
                <a:schemeClr val="accent2"/>
              </a:solidFill>
            </a:endParaRPr>
          </a:p>
        </p:txBody>
      </p:sp>
      <p:cxnSp>
        <p:nvCxnSpPr>
          <p:cNvPr id="17" name="Connecteur droit avec flèche 16">
            <a:extLst>
              <a:ext uri="{FF2B5EF4-FFF2-40B4-BE49-F238E27FC236}">
                <a16:creationId xmlns:a16="http://schemas.microsoft.com/office/drawing/2014/main" id="{310DD1EF-0BDC-52B1-C783-2581C4FB579B}"/>
              </a:ext>
            </a:extLst>
          </p:cNvPr>
          <p:cNvCxnSpPr>
            <a:cxnSpLocks/>
          </p:cNvCxnSpPr>
          <p:nvPr/>
        </p:nvCxnSpPr>
        <p:spPr bwMode="auto">
          <a:xfrm flipV="1">
            <a:off x="1423251" y="3544958"/>
            <a:ext cx="0" cy="896318"/>
          </a:xfrm>
          <a:prstGeom prst="straightConnector1">
            <a:avLst/>
          </a:prstGeom>
          <a:ln>
            <a:headEnd type="oval"/>
            <a:tailEnd type="oval"/>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786" y="44614"/>
            <a:ext cx="10515600" cy="1325563"/>
          </a:xfrm>
        </p:spPr>
        <p:txBody>
          <a:bodyPr>
            <a:normAutofit/>
          </a:bodyPr>
          <a:lstStyle/>
          <a:p>
            <a:pPr marL="0" indent="0">
              <a:buNone/>
            </a:pPr>
            <a:r>
              <a:rPr lang="fr-FR" sz="3200" dirty="0">
                <a:solidFill>
                  <a:schemeClr val="accent5"/>
                </a:solidFill>
              </a:rPr>
              <a:t>Le Sud de Madagascar met le développement au défi </a:t>
            </a:r>
          </a:p>
        </p:txBody>
      </p:sp>
      <p:sp>
        <p:nvSpPr>
          <p:cNvPr id="3" name="Espace réservé du contenu 2"/>
          <p:cNvSpPr>
            <a:spLocks noGrp="1"/>
          </p:cNvSpPr>
          <p:nvPr>
            <p:ph idx="1"/>
          </p:nvPr>
        </p:nvSpPr>
        <p:spPr>
          <a:xfrm>
            <a:off x="838200" y="1315038"/>
            <a:ext cx="10515600" cy="5180029"/>
          </a:xfrm>
        </p:spPr>
        <p:txBody>
          <a:bodyPr>
            <a:normAutofit/>
          </a:bodyPr>
          <a:lstStyle/>
          <a:p>
            <a:r>
              <a:rPr lang="fr-FR" dirty="0"/>
              <a:t>Des indicateurs de conditions de vie particulièrement faibles</a:t>
            </a:r>
          </a:p>
          <a:p>
            <a:endParaRPr lang="fr-FR" dirty="0"/>
          </a:p>
        </p:txBody>
      </p:sp>
      <p:sp>
        <p:nvSpPr>
          <p:cNvPr id="4" name="Titre 1">
            <a:extLst>
              <a:ext uri="{FF2B5EF4-FFF2-40B4-BE49-F238E27FC236}">
                <a16:creationId xmlns:a16="http://schemas.microsoft.com/office/drawing/2014/main" id="{92E7527A-2A39-1BEC-CE8E-27CBE6C16EF0}"/>
              </a:ext>
            </a:extLst>
          </p:cNvPr>
          <p:cNvSpPr txBox="1">
            <a:spLocks/>
          </p:cNvSpPr>
          <p:nvPr/>
        </p:nvSpPr>
        <p:spPr>
          <a:xfrm>
            <a:off x="838200" y="365125"/>
            <a:ext cx="10515600" cy="970189"/>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rgbClr val="0F4761"/>
                </a:solidFill>
                <a:latin typeface="Aptos Display" panose="020B0004020202020204" pitchFamily="34" charset="0"/>
                <a:ea typeface="+mn-ea"/>
                <a:cs typeface="Times New Roman" panose="02020603050405020304" pitchFamily="18" charset="0"/>
              </a:rPr>
              <a:t>1. Le Sud de Madagascar met le développement au défi</a:t>
            </a:r>
          </a:p>
        </p:txBody>
      </p:sp>
    </p:spTree>
    <p:extLst>
      <p:ext uri="{BB962C8B-B14F-4D97-AF65-F5344CB8AC3E}">
        <p14:creationId xmlns:p14="http://schemas.microsoft.com/office/powerpoint/2010/main" val="4234639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8F0FEE-DAFD-D08D-8DE7-4BB6DE636E99}"/>
              </a:ext>
            </a:extLst>
          </p:cNvPr>
          <p:cNvSpPr>
            <a:spLocks noGrp="1"/>
          </p:cNvSpPr>
          <p:nvPr>
            <p:ph type="title"/>
          </p:nvPr>
        </p:nvSpPr>
        <p:spPr/>
        <p:txBody>
          <a:bodyPr/>
          <a:lstStyle/>
          <a:p>
            <a:endParaRPr lang="fr-FR"/>
          </a:p>
        </p:txBody>
      </p:sp>
      <p:pic>
        <p:nvPicPr>
          <p:cNvPr id="5" name="Image 4">
            <a:extLst>
              <a:ext uri="{FF2B5EF4-FFF2-40B4-BE49-F238E27FC236}">
                <a16:creationId xmlns:a16="http://schemas.microsoft.com/office/drawing/2014/main" id="{B0A67B49-A674-93DD-CBA1-D51FC3957619}"/>
              </a:ext>
            </a:extLst>
          </p:cNvPr>
          <p:cNvPicPr>
            <a:picLocks noChangeAspect="1"/>
          </p:cNvPicPr>
          <p:nvPr/>
        </p:nvPicPr>
        <p:blipFill>
          <a:blip r:embed="rId2"/>
          <a:stretch>
            <a:fillRect/>
          </a:stretch>
        </p:blipFill>
        <p:spPr>
          <a:xfrm>
            <a:off x="96936" y="607863"/>
            <a:ext cx="8562975" cy="6048375"/>
          </a:xfrm>
          <a:prstGeom prst="rect">
            <a:avLst/>
          </a:prstGeom>
        </p:spPr>
      </p:pic>
      <p:sp>
        <p:nvSpPr>
          <p:cNvPr id="6" name="ZoneTexte 5">
            <a:extLst>
              <a:ext uri="{FF2B5EF4-FFF2-40B4-BE49-F238E27FC236}">
                <a16:creationId xmlns:a16="http://schemas.microsoft.com/office/drawing/2014/main" id="{39B7D4FD-0825-B66A-6543-B4FBA884FB51}"/>
              </a:ext>
            </a:extLst>
          </p:cNvPr>
          <p:cNvSpPr txBox="1"/>
          <p:nvPr/>
        </p:nvSpPr>
        <p:spPr>
          <a:xfrm>
            <a:off x="1991544" y="6492875"/>
            <a:ext cx="8280920" cy="369332"/>
          </a:xfrm>
          <a:prstGeom prst="rect">
            <a:avLst/>
          </a:prstGeom>
          <a:noFill/>
        </p:spPr>
        <p:txBody>
          <a:bodyPr wrap="square" rtlCol="0">
            <a:spAutoFit/>
          </a:bodyPr>
          <a:lstStyle/>
          <a:p>
            <a:r>
              <a:rPr lang="fr-FR" dirty="0"/>
              <a:t>Source: Rapport Banque mondiale, 2024 : 32</a:t>
            </a:r>
          </a:p>
        </p:txBody>
      </p:sp>
      <p:sp>
        <p:nvSpPr>
          <p:cNvPr id="7" name="ZoneTexte 6">
            <a:extLst>
              <a:ext uri="{FF2B5EF4-FFF2-40B4-BE49-F238E27FC236}">
                <a16:creationId xmlns:a16="http://schemas.microsoft.com/office/drawing/2014/main" id="{77A2D68D-52F4-5534-6FA7-2E48A967AAD2}"/>
              </a:ext>
            </a:extLst>
          </p:cNvPr>
          <p:cNvSpPr txBox="1"/>
          <p:nvPr/>
        </p:nvSpPr>
        <p:spPr>
          <a:xfrm>
            <a:off x="1055440" y="88901"/>
            <a:ext cx="10729192" cy="369332"/>
          </a:xfrm>
          <a:prstGeom prst="rect">
            <a:avLst/>
          </a:prstGeom>
          <a:noFill/>
        </p:spPr>
        <p:txBody>
          <a:bodyPr wrap="square" rtlCol="0">
            <a:spAutoFit/>
          </a:bodyPr>
          <a:lstStyle/>
          <a:p>
            <a:r>
              <a:rPr lang="fr-FR" b="1" dirty="0"/>
              <a:t>Figure 2. Taux de pauvreté au niveau communal, Madagascar</a:t>
            </a:r>
          </a:p>
        </p:txBody>
      </p:sp>
      <p:graphicFrame>
        <p:nvGraphicFramePr>
          <p:cNvPr id="8" name="Espace réservé du contenu 7">
            <a:extLst>
              <a:ext uri="{FF2B5EF4-FFF2-40B4-BE49-F238E27FC236}">
                <a16:creationId xmlns:a16="http://schemas.microsoft.com/office/drawing/2014/main" id="{766499F6-95FB-C69E-8393-6D9460BD1A5F}"/>
              </a:ext>
            </a:extLst>
          </p:cNvPr>
          <p:cNvGraphicFramePr>
            <a:graphicFrameLocks noGrp="1"/>
          </p:cNvGraphicFramePr>
          <p:nvPr>
            <p:ph idx="1"/>
            <p:extLst>
              <p:ext uri="{D42A27DB-BD31-4B8C-83A1-F6EECF244321}">
                <p14:modId xmlns:p14="http://schemas.microsoft.com/office/powerpoint/2010/main" val="4037959282"/>
              </p:ext>
            </p:extLst>
          </p:nvPr>
        </p:nvGraphicFramePr>
        <p:xfrm>
          <a:off x="8236380" y="4336292"/>
          <a:ext cx="3540951" cy="1752600"/>
        </p:xfrm>
        <a:graphic>
          <a:graphicData uri="http://schemas.openxmlformats.org/drawingml/2006/table">
            <a:tbl>
              <a:tblPr firstRow="1" bandRow="1">
                <a:tableStyleId>{F715D216-15F8-AC49-1EBF-C42F30605D82}</a:tableStyleId>
              </a:tblPr>
              <a:tblGrid>
                <a:gridCol w="1180317">
                  <a:extLst>
                    <a:ext uri="{9D8B030D-6E8A-4147-A177-3AD203B41FA5}">
                      <a16:colId xmlns:a16="http://schemas.microsoft.com/office/drawing/2014/main" val="1634865947"/>
                    </a:ext>
                  </a:extLst>
                </a:gridCol>
                <a:gridCol w="1180317">
                  <a:extLst>
                    <a:ext uri="{9D8B030D-6E8A-4147-A177-3AD203B41FA5}">
                      <a16:colId xmlns:a16="http://schemas.microsoft.com/office/drawing/2014/main" val="973044144"/>
                    </a:ext>
                  </a:extLst>
                </a:gridCol>
                <a:gridCol w="1180317">
                  <a:extLst>
                    <a:ext uri="{9D8B030D-6E8A-4147-A177-3AD203B41FA5}">
                      <a16:colId xmlns:a16="http://schemas.microsoft.com/office/drawing/2014/main" val="613121803"/>
                    </a:ext>
                  </a:extLst>
                </a:gridCol>
              </a:tblGrid>
              <a:tr h="370840">
                <a:tc>
                  <a:txBody>
                    <a:bodyPr/>
                    <a:lstStyle/>
                    <a:p>
                      <a:endParaRPr lang="fr-FR" dirty="0"/>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Taux de pauvreté</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Coefficient de Gini</a:t>
                      </a:r>
                    </a:p>
                  </a:txBody>
                  <a:tcPr/>
                </a:tc>
                <a:extLst>
                  <a:ext uri="{0D108BD9-81ED-4DB2-BD59-A6C34878D82A}">
                    <a16:rowId xmlns:a16="http://schemas.microsoft.com/office/drawing/2014/main" val="1577571343"/>
                  </a:ext>
                </a:extLst>
              </a:tr>
              <a:tr h="370840">
                <a:tc>
                  <a:txBody>
                    <a:bodyPr/>
                    <a:lstStyle/>
                    <a:p>
                      <a:r>
                        <a:rPr lang="fr-FR" dirty="0"/>
                        <a:t>National</a:t>
                      </a:r>
                    </a:p>
                  </a:txBody>
                  <a:tcPr/>
                </a:tc>
                <a:tc>
                  <a:txBody>
                    <a:bodyPr/>
                    <a:lstStyle/>
                    <a:p>
                      <a:r>
                        <a:rPr lang="fr-FR" dirty="0"/>
                        <a:t>75%</a:t>
                      </a:r>
                    </a:p>
                  </a:txBody>
                  <a:tcPr/>
                </a:tc>
                <a:tc>
                  <a:txBody>
                    <a:bodyPr/>
                    <a:lstStyle/>
                    <a:p>
                      <a:r>
                        <a:rPr lang="fr-FR" dirty="0"/>
                        <a:t>0,38</a:t>
                      </a:r>
                    </a:p>
                  </a:txBody>
                  <a:tcPr/>
                </a:tc>
                <a:extLst>
                  <a:ext uri="{0D108BD9-81ED-4DB2-BD59-A6C34878D82A}">
                    <a16:rowId xmlns:a16="http://schemas.microsoft.com/office/drawing/2014/main" val="3423131483"/>
                  </a:ext>
                </a:extLst>
              </a:tr>
              <a:tr h="370840">
                <a:tc>
                  <a:txBody>
                    <a:bodyPr/>
                    <a:lstStyle/>
                    <a:p>
                      <a:r>
                        <a:rPr lang="fr-FR" dirty="0" err="1"/>
                        <a:t>Androy</a:t>
                      </a:r>
                      <a:endParaRPr lang="fr-FR" dirty="0"/>
                    </a:p>
                  </a:txBody>
                  <a:tcPr/>
                </a:tc>
                <a:tc>
                  <a:txBody>
                    <a:bodyPr/>
                    <a:lstStyle/>
                    <a:p>
                      <a:r>
                        <a:rPr lang="fr-FR" dirty="0"/>
                        <a:t>95%</a:t>
                      </a:r>
                    </a:p>
                  </a:txBody>
                  <a:tcPr/>
                </a:tc>
                <a:tc>
                  <a:txBody>
                    <a:bodyPr/>
                    <a:lstStyle/>
                    <a:p>
                      <a:r>
                        <a:rPr lang="fr-FR" dirty="0"/>
                        <a:t>0,30</a:t>
                      </a:r>
                    </a:p>
                  </a:txBody>
                  <a:tcPr/>
                </a:tc>
                <a:extLst>
                  <a:ext uri="{0D108BD9-81ED-4DB2-BD59-A6C34878D82A}">
                    <a16:rowId xmlns:a16="http://schemas.microsoft.com/office/drawing/2014/main" val="3898540704"/>
                  </a:ext>
                </a:extLst>
              </a:tr>
              <a:tr h="370840">
                <a:tc>
                  <a:txBody>
                    <a:bodyPr/>
                    <a:lstStyle/>
                    <a:p>
                      <a:r>
                        <a:rPr lang="fr-FR" dirty="0" err="1"/>
                        <a:t>Anosy</a:t>
                      </a:r>
                      <a:endParaRPr lang="fr-FR" dirty="0"/>
                    </a:p>
                  </a:txBody>
                  <a:tcPr/>
                </a:tc>
                <a:tc>
                  <a:txBody>
                    <a:bodyPr/>
                    <a:lstStyle/>
                    <a:p>
                      <a:r>
                        <a:rPr lang="fr-FR" dirty="0"/>
                        <a:t>83%</a:t>
                      </a:r>
                    </a:p>
                  </a:txBody>
                  <a:tcPr/>
                </a:tc>
                <a:tc>
                  <a:txBody>
                    <a:bodyPr/>
                    <a:lstStyle/>
                    <a:p>
                      <a:r>
                        <a:rPr lang="fr-FR" dirty="0"/>
                        <a:t>0,44</a:t>
                      </a:r>
                    </a:p>
                  </a:txBody>
                  <a:tcPr/>
                </a:tc>
                <a:extLst>
                  <a:ext uri="{0D108BD9-81ED-4DB2-BD59-A6C34878D82A}">
                    <a16:rowId xmlns:a16="http://schemas.microsoft.com/office/drawing/2014/main" val="4197944975"/>
                  </a:ext>
                </a:extLst>
              </a:tr>
            </a:tbl>
          </a:graphicData>
        </a:graphic>
      </p:graphicFrame>
      <p:sp>
        <p:nvSpPr>
          <p:cNvPr id="9" name="ZoneTexte 8">
            <a:extLst>
              <a:ext uri="{FF2B5EF4-FFF2-40B4-BE49-F238E27FC236}">
                <a16:creationId xmlns:a16="http://schemas.microsoft.com/office/drawing/2014/main" id="{896A1B92-547A-F777-2183-187F423F5A04}"/>
              </a:ext>
            </a:extLst>
          </p:cNvPr>
          <p:cNvSpPr txBox="1"/>
          <p:nvPr/>
        </p:nvSpPr>
        <p:spPr>
          <a:xfrm>
            <a:off x="7954561" y="6205225"/>
            <a:ext cx="4528120" cy="369332"/>
          </a:xfrm>
          <a:prstGeom prst="rect">
            <a:avLst/>
          </a:prstGeom>
          <a:noFill/>
        </p:spPr>
        <p:txBody>
          <a:bodyPr wrap="square" rtlCol="0">
            <a:spAutoFit/>
          </a:bodyPr>
          <a:lstStyle/>
          <a:p>
            <a:r>
              <a:rPr lang="fr-FR" dirty="0"/>
              <a:t>Source: Rapport Banque mondiale, 2024</a:t>
            </a:r>
          </a:p>
        </p:txBody>
      </p:sp>
      <p:sp>
        <p:nvSpPr>
          <p:cNvPr id="10" name="ZoneTexte 9">
            <a:extLst>
              <a:ext uri="{FF2B5EF4-FFF2-40B4-BE49-F238E27FC236}">
                <a16:creationId xmlns:a16="http://schemas.microsoft.com/office/drawing/2014/main" id="{ED530ACE-A997-F8AA-D3CD-DB4282357A86}"/>
              </a:ext>
            </a:extLst>
          </p:cNvPr>
          <p:cNvSpPr txBox="1"/>
          <p:nvPr/>
        </p:nvSpPr>
        <p:spPr>
          <a:xfrm>
            <a:off x="8199046" y="3381153"/>
            <a:ext cx="3869420" cy="923330"/>
          </a:xfrm>
          <a:prstGeom prst="rect">
            <a:avLst/>
          </a:prstGeom>
          <a:noFill/>
        </p:spPr>
        <p:txBody>
          <a:bodyPr wrap="square" rtlCol="0">
            <a:spAutoFit/>
          </a:bodyPr>
          <a:lstStyle/>
          <a:p>
            <a:r>
              <a:rPr lang="fr-FR" b="1" dirty="0"/>
              <a:t>Tableau 1. Taux de pauvreté et coefficient de Gini, </a:t>
            </a:r>
            <a:r>
              <a:rPr lang="fr-FR" b="1" dirty="0" err="1"/>
              <a:t>Madagscar</a:t>
            </a:r>
            <a:r>
              <a:rPr lang="fr-FR" b="1" dirty="0"/>
              <a:t>, </a:t>
            </a:r>
            <a:r>
              <a:rPr lang="fr-FR" b="1" dirty="0" err="1"/>
              <a:t>Anosy</a:t>
            </a:r>
            <a:r>
              <a:rPr lang="fr-FR" b="1" dirty="0"/>
              <a:t>, </a:t>
            </a:r>
            <a:r>
              <a:rPr lang="fr-FR" b="1" dirty="0" err="1"/>
              <a:t>Androy</a:t>
            </a:r>
            <a:endParaRPr lang="fr-FR" b="1" dirty="0"/>
          </a:p>
        </p:txBody>
      </p:sp>
    </p:spTree>
    <p:extLst>
      <p:ext uri="{BB962C8B-B14F-4D97-AF65-F5344CB8AC3E}">
        <p14:creationId xmlns:p14="http://schemas.microsoft.com/office/powerpoint/2010/main" val="429095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786" y="44614"/>
            <a:ext cx="10515600" cy="1325563"/>
          </a:xfrm>
        </p:spPr>
        <p:txBody>
          <a:bodyPr>
            <a:normAutofit/>
          </a:bodyPr>
          <a:lstStyle/>
          <a:p>
            <a:pPr marL="0" indent="0">
              <a:buNone/>
            </a:pPr>
            <a:r>
              <a:rPr lang="fr-FR" sz="3200" dirty="0">
                <a:solidFill>
                  <a:schemeClr val="accent5"/>
                </a:solidFill>
              </a:rPr>
              <a:t>Le Sud de Madagascar met le développement au défi </a:t>
            </a:r>
          </a:p>
        </p:txBody>
      </p:sp>
      <p:sp>
        <p:nvSpPr>
          <p:cNvPr id="3" name="Espace réservé du contenu 2"/>
          <p:cNvSpPr>
            <a:spLocks noGrp="1"/>
          </p:cNvSpPr>
          <p:nvPr>
            <p:ph idx="1"/>
          </p:nvPr>
        </p:nvSpPr>
        <p:spPr>
          <a:xfrm>
            <a:off x="826781" y="2132856"/>
            <a:ext cx="10515600" cy="4362211"/>
          </a:xfrm>
        </p:spPr>
        <p:txBody>
          <a:bodyPr>
            <a:normAutofit/>
          </a:bodyPr>
          <a:lstStyle/>
          <a:p>
            <a:r>
              <a:rPr lang="fr-FR" dirty="0"/>
              <a:t>Des transformations sociales en cours</a:t>
            </a:r>
          </a:p>
          <a:p>
            <a:pPr lvl="1"/>
            <a:r>
              <a:rPr lang="fr-FR" dirty="0"/>
              <a:t>Des sociétés pastorales devenues agro-pastorales</a:t>
            </a:r>
          </a:p>
          <a:p>
            <a:pPr lvl="1"/>
            <a:r>
              <a:rPr lang="fr-FR" dirty="0"/>
              <a:t>Modification des structures lignagères et des formes de protection</a:t>
            </a:r>
          </a:p>
          <a:p>
            <a:pPr lvl="1"/>
            <a:r>
              <a:rPr lang="fr-FR" dirty="0"/>
              <a:t>Forte croissance démographique: particulièrement sur la côte (zone peu propice à l’agriculture)</a:t>
            </a:r>
          </a:p>
          <a:p>
            <a:endParaRPr lang="fr-FR" dirty="0"/>
          </a:p>
        </p:txBody>
      </p:sp>
      <p:sp>
        <p:nvSpPr>
          <p:cNvPr id="4" name="Titre 1">
            <a:extLst>
              <a:ext uri="{FF2B5EF4-FFF2-40B4-BE49-F238E27FC236}">
                <a16:creationId xmlns:a16="http://schemas.microsoft.com/office/drawing/2014/main" id="{92E7527A-2A39-1BEC-CE8E-27CBE6C16EF0}"/>
              </a:ext>
            </a:extLst>
          </p:cNvPr>
          <p:cNvSpPr txBox="1">
            <a:spLocks/>
          </p:cNvSpPr>
          <p:nvPr/>
        </p:nvSpPr>
        <p:spPr>
          <a:xfrm>
            <a:off x="838200" y="365125"/>
            <a:ext cx="10515600" cy="970189"/>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rgbClr val="0F4761"/>
                </a:solidFill>
                <a:latin typeface="Aptos Display" panose="020B0004020202020204" pitchFamily="34" charset="0"/>
                <a:ea typeface="+mn-ea"/>
                <a:cs typeface="Times New Roman" panose="02020603050405020304" pitchFamily="18" charset="0"/>
              </a:rPr>
              <a:t>1. Le Sud de Madagascar met le développement au défi</a:t>
            </a:r>
          </a:p>
        </p:txBody>
      </p:sp>
    </p:spTree>
    <p:extLst>
      <p:ext uri="{BB962C8B-B14F-4D97-AF65-F5344CB8AC3E}">
        <p14:creationId xmlns:p14="http://schemas.microsoft.com/office/powerpoint/2010/main" val="3034687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94417B2-15A4-8400-357E-9EA9F9D77892}"/>
              </a:ext>
            </a:extLst>
          </p:cNvPr>
          <p:cNvSpPr txBox="1"/>
          <p:nvPr/>
        </p:nvSpPr>
        <p:spPr>
          <a:xfrm>
            <a:off x="11366938" y="6251330"/>
            <a:ext cx="630721" cy="417484"/>
          </a:xfrm>
          <a:prstGeom prst="rect">
            <a:avLst/>
          </a:prstGeom>
          <a:solidFill>
            <a:srgbClr val="FFFFFF"/>
          </a:solidFill>
        </p:spPr>
        <p:txBody>
          <a:bodyPr wrap="square" rtlCol="0">
            <a:spAutoFit/>
          </a:bodyPr>
          <a:lstStyle/>
          <a:p>
            <a:pPr algn="l">
              <a:lnSpc>
                <a:spcPct val="120000"/>
              </a:lnSpc>
              <a:spcAft>
                <a:spcPts val="600"/>
              </a:spcAft>
            </a:pPr>
            <a:endParaRPr lang="fr-FR" sz="1400" dirty="0">
              <a:solidFill>
                <a:schemeClr val="tx1">
                  <a:lumMod val="65000"/>
                  <a:lumOff val="35000"/>
                </a:schemeClr>
              </a:solidFill>
            </a:endParaRPr>
          </a:p>
        </p:txBody>
      </p:sp>
      <p:sp>
        <p:nvSpPr>
          <p:cNvPr id="3" name="ZoneTexte 2">
            <a:extLst>
              <a:ext uri="{FF2B5EF4-FFF2-40B4-BE49-F238E27FC236}">
                <a16:creationId xmlns:a16="http://schemas.microsoft.com/office/drawing/2014/main" id="{1DEC9053-E818-14CE-EB5D-190C8C9F77FC}"/>
              </a:ext>
            </a:extLst>
          </p:cNvPr>
          <p:cNvSpPr txBox="1"/>
          <p:nvPr/>
        </p:nvSpPr>
        <p:spPr>
          <a:xfrm>
            <a:off x="9853448" y="6251330"/>
            <a:ext cx="2144211" cy="417484"/>
          </a:xfrm>
          <a:prstGeom prst="rect">
            <a:avLst/>
          </a:prstGeom>
          <a:solidFill>
            <a:srgbClr val="FFFFFF"/>
          </a:solidFill>
        </p:spPr>
        <p:txBody>
          <a:bodyPr wrap="square" rtlCol="0">
            <a:spAutoFit/>
          </a:bodyPr>
          <a:lstStyle/>
          <a:p>
            <a:pPr algn="l">
              <a:lnSpc>
                <a:spcPct val="120000"/>
              </a:lnSpc>
              <a:spcAft>
                <a:spcPts val="600"/>
              </a:spcAft>
            </a:pPr>
            <a:endParaRPr lang="fr-FR" sz="1400" dirty="0">
              <a:solidFill>
                <a:schemeClr val="tx1">
                  <a:lumMod val="65000"/>
                  <a:lumOff val="35000"/>
                </a:schemeClr>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04" y="0"/>
            <a:ext cx="4849683" cy="6858000"/>
          </a:xfrm>
          <a:prstGeom prst="rect">
            <a:avLst/>
          </a:prstGeom>
        </p:spPr>
      </p:pic>
      <p:sp>
        <p:nvSpPr>
          <p:cNvPr id="7" name="ZoneTexte 6"/>
          <p:cNvSpPr txBox="1"/>
          <p:nvPr/>
        </p:nvSpPr>
        <p:spPr>
          <a:xfrm>
            <a:off x="6064370" y="1242204"/>
            <a:ext cx="5615796" cy="4708981"/>
          </a:xfrm>
          <a:prstGeom prst="rect">
            <a:avLst/>
          </a:prstGeom>
          <a:noFill/>
        </p:spPr>
        <p:txBody>
          <a:bodyPr wrap="square" rtlCol="0">
            <a:spAutoFit/>
          </a:bodyPr>
          <a:lstStyle/>
          <a:p>
            <a:r>
              <a:rPr lang="fr-FR" sz="2400" dirty="0"/>
              <a:t>Carte de densité de population à partir du recensement de 2018 </a:t>
            </a:r>
          </a:p>
          <a:p>
            <a:endParaRPr lang="fr-FR" sz="2400" dirty="0"/>
          </a:p>
          <a:p>
            <a:endParaRPr lang="fr-FR" dirty="0"/>
          </a:p>
          <a:p>
            <a:pPr marL="285750" indent="-285750">
              <a:buFont typeface="Arial" panose="020B0604020202020204" pitchFamily="34" charset="0"/>
              <a:buChar char="•"/>
            </a:pPr>
            <a:r>
              <a:rPr lang="fr-FR" sz="2400" dirty="0"/>
              <a:t>Fortes densités sur les zones sud (côtières) dans des systèmes </a:t>
            </a:r>
            <a:r>
              <a:rPr lang="fr-FR" sz="2400" dirty="0" err="1"/>
              <a:t>sub-arides</a:t>
            </a:r>
            <a:r>
              <a:rPr lang="fr-FR" sz="2400" dirty="0"/>
              <a:t> (difficulté pour l’agriculture)</a:t>
            </a:r>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400" dirty="0"/>
              <a:t>Inégalité de répartition de la population (zone de l’</a:t>
            </a:r>
            <a:r>
              <a:rPr lang="fr-FR" sz="2400" dirty="0" err="1"/>
              <a:t>Andrire</a:t>
            </a:r>
            <a:r>
              <a:rPr lang="fr-FR" sz="2400" dirty="0"/>
              <a:t> très peu peuplée et enclavée)</a:t>
            </a:r>
          </a:p>
          <a:p>
            <a:endParaRPr lang="fr-FR" sz="2400" dirty="0"/>
          </a:p>
          <a:p>
            <a:endParaRPr lang="fr-FR" dirty="0"/>
          </a:p>
        </p:txBody>
      </p:sp>
    </p:spTree>
    <p:extLst>
      <p:ext uri="{BB962C8B-B14F-4D97-AF65-F5344CB8AC3E}">
        <p14:creationId xmlns:p14="http://schemas.microsoft.com/office/powerpoint/2010/main" val="411679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786" y="44614"/>
            <a:ext cx="10515600" cy="1325563"/>
          </a:xfrm>
        </p:spPr>
        <p:txBody>
          <a:bodyPr>
            <a:normAutofit/>
          </a:bodyPr>
          <a:lstStyle/>
          <a:p>
            <a:pPr marL="0" indent="0">
              <a:buNone/>
            </a:pPr>
            <a:r>
              <a:rPr lang="fr-FR" sz="3200" dirty="0">
                <a:solidFill>
                  <a:schemeClr val="accent5"/>
                </a:solidFill>
              </a:rPr>
              <a:t>Le Sud de Madagascar met le développement au défi </a:t>
            </a:r>
          </a:p>
        </p:txBody>
      </p:sp>
      <p:sp>
        <p:nvSpPr>
          <p:cNvPr id="3" name="Espace réservé du contenu 2"/>
          <p:cNvSpPr>
            <a:spLocks noGrp="1"/>
          </p:cNvSpPr>
          <p:nvPr>
            <p:ph idx="1"/>
          </p:nvPr>
        </p:nvSpPr>
        <p:spPr>
          <a:xfrm>
            <a:off x="826781" y="2132856"/>
            <a:ext cx="10515600" cy="4362211"/>
          </a:xfrm>
        </p:spPr>
        <p:txBody>
          <a:bodyPr>
            <a:normAutofit/>
          </a:bodyPr>
          <a:lstStyle/>
          <a:p>
            <a:r>
              <a:rPr lang="fr-FR" dirty="0"/>
              <a:t>Des transformations sociales en cours</a:t>
            </a:r>
          </a:p>
          <a:p>
            <a:pPr lvl="1"/>
            <a:r>
              <a:rPr lang="fr-FR" dirty="0"/>
              <a:t>Des sociétés pastorales devenues agro-pastorales</a:t>
            </a:r>
          </a:p>
          <a:p>
            <a:pPr lvl="1"/>
            <a:r>
              <a:rPr lang="fr-FR" dirty="0"/>
              <a:t>Modification des structures lignagères et des formes de protection</a:t>
            </a:r>
          </a:p>
          <a:p>
            <a:pPr lvl="1"/>
            <a:r>
              <a:rPr lang="fr-FR" dirty="0"/>
              <a:t>Forte croissance démographique: particulièrement sur la côte (zone peu propice à l’agriculture)</a:t>
            </a:r>
          </a:p>
          <a:p>
            <a:pPr lvl="1"/>
            <a:r>
              <a:rPr lang="fr-FR" dirty="0"/>
              <a:t>Insécurité forte</a:t>
            </a:r>
          </a:p>
          <a:p>
            <a:endParaRPr lang="fr-FR" dirty="0"/>
          </a:p>
        </p:txBody>
      </p:sp>
      <p:sp>
        <p:nvSpPr>
          <p:cNvPr id="4" name="Titre 1">
            <a:extLst>
              <a:ext uri="{FF2B5EF4-FFF2-40B4-BE49-F238E27FC236}">
                <a16:creationId xmlns:a16="http://schemas.microsoft.com/office/drawing/2014/main" id="{92E7527A-2A39-1BEC-CE8E-27CBE6C16EF0}"/>
              </a:ext>
            </a:extLst>
          </p:cNvPr>
          <p:cNvSpPr txBox="1">
            <a:spLocks/>
          </p:cNvSpPr>
          <p:nvPr/>
        </p:nvSpPr>
        <p:spPr>
          <a:xfrm>
            <a:off x="838200" y="365125"/>
            <a:ext cx="10515600" cy="970189"/>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rgbClr val="0F4761"/>
                </a:solidFill>
                <a:latin typeface="Aptos Display" panose="020B0004020202020204" pitchFamily="34" charset="0"/>
                <a:ea typeface="+mn-ea"/>
                <a:cs typeface="Times New Roman" panose="02020603050405020304" pitchFamily="18" charset="0"/>
              </a:rPr>
              <a:t>1. Le Sud de Madagascar met le développement au défi</a:t>
            </a:r>
          </a:p>
        </p:txBody>
      </p:sp>
    </p:spTree>
    <p:extLst>
      <p:ext uri="{BB962C8B-B14F-4D97-AF65-F5344CB8AC3E}">
        <p14:creationId xmlns:p14="http://schemas.microsoft.com/office/powerpoint/2010/main" val="2082821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786" y="44614"/>
            <a:ext cx="10515600" cy="1325563"/>
          </a:xfrm>
        </p:spPr>
        <p:txBody>
          <a:bodyPr>
            <a:normAutofit/>
          </a:bodyPr>
          <a:lstStyle/>
          <a:p>
            <a:pPr marL="0" indent="0">
              <a:buNone/>
            </a:pPr>
            <a:r>
              <a:rPr lang="fr-FR" sz="3200" dirty="0">
                <a:solidFill>
                  <a:schemeClr val="accent5"/>
                </a:solidFill>
              </a:rPr>
              <a:t>Le Sud de Madagascar met le développement au défi </a:t>
            </a:r>
          </a:p>
        </p:txBody>
      </p:sp>
      <p:sp>
        <p:nvSpPr>
          <p:cNvPr id="3" name="Espace réservé du contenu 2"/>
          <p:cNvSpPr>
            <a:spLocks noGrp="1"/>
          </p:cNvSpPr>
          <p:nvPr>
            <p:ph idx="1"/>
          </p:nvPr>
        </p:nvSpPr>
        <p:spPr>
          <a:xfrm>
            <a:off x="826781" y="1315038"/>
            <a:ext cx="10515600" cy="5180029"/>
          </a:xfrm>
        </p:spPr>
        <p:txBody>
          <a:bodyPr>
            <a:normAutofit/>
          </a:bodyPr>
          <a:lstStyle/>
          <a:p>
            <a:endParaRPr lang="fr-FR" dirty="0"/>
          </a:p>
          <a:p>
            <a:r>
              <a:rPr lang="fr-FR" dirty="0"/>
              <a:t>Contexte agro-environnemental tendu</a:t>
            </a:r>
          </a:p>
          <a:p>
            <a:pPr lvl="1"/>
            <a:r>
              <a:rPr lang="fr-FR" sz="2000" dirty="0"/>
              <a:t>Région semi-aride soumise à des aléas climatiques importants</a:t>
            </a:r>
          </a:p>
          <a:p>
            <a:pPr lvl="1"/>
            <a:r>
              <a:rPr lang="fr-FR" sz="2000" dirty="0"/>
              <a:t>Erosion éolienne (vent de sable)</a:t>
            </a:r>
          </a:p>
          <a:p>
            <a:pPr lvl="1"/>
            <a:r>
              <a:rPr lang="fr-FR" sz="2000" dirty="0"/>
              <a:t>Difficultés d’accès à l’eau sur certaines parties (pas de nappe) </a:t>
            </a:r>
          </a:p>
          <a:p>
            <a:pPr lvl="1"/>
            <a:r>
              <a:rPr lang="fr-FR" sz="2000" dirty="0"/>
              <a:t>Les enjeux du changement climatique</a:t>
            </a:r>
          </a:p>
          <a:p>
            <a:endParaRPr lang="fr-FR" dirty="0"/>
          </a:p>
        </p:txBody>
      </p:sp>
      <p:sp>
        <p:nvSpPr>
          <p:cNvPr id="4" name="Titre 1">
            <a:extLst>
              <a:ext uri="{FF2B5EF4-FFF2-40B4-BE49-F238E27FC236}">
                <a16:creationId xmlns:a16="http://schemas.microsoft.com/office/drawing/2014/main" id="{92E7527A-2A39-1BEC-CE8E-27CBE6C16EF0}"/>
              </a:ext>
            </a:extLst>
          </p:cNvPr>
          <p:cNvSpPr txBox="1">
            <a:spLocks/>
          </p:cNvSpPr>
          <p:nvPr/>
        </p:nvSpPr>
        <p:spPr>
          <a:xfrm>
            <a:off x="838200" y="365125"/>
            <a:ext cx="10515600" cy="970189"/>
          </a:xfrm>
          <a:prstGeom prst="rect">
            <a:avLst/>
          </a:prstGeom>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rgbClr val="0F4761"/>
                </a:solidFill>
                <a:latin typeface="Aptos Display" panose="020B0004020202020204" pitchFamily="34" charset="0"/>
                <a:ea typeface="+mn-ea"/>
                <a:cs typeface="Times New Roman" panose="02020603050405020304" pitchFamily="18" charset="0"/>
              </a:rPr>
              <a:t>1. Le Sud de Madagascar met le développement au défi</a:t>
            </a:r>
          </a:p>
        </p:txBody>
      </p:sp>
    </p:spTree>
    <p:extLst>
      <p:ext uri="{BB962C8B-B14F-4D97-AF65-F5344CB8AC3E}">
        <p14:creationId xmlns:p14="http://schemas.microsoft.com/office/powerpoint/2010/main" val="41560159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1269</TotalTime>
  <Words>2616</Words>
  <Application>Microsoft Office PowerPoint</Application>
  <DocSecurity>0</DocSecurity>
  <PresentationFormat>Grand écran</PresentationFormat>
  <Paragraphs>408</Paragraphs>
  <Slides>37</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Aptos Display</vt:lpstr>
      <vt:lpstr>Arial</vt:lpstr>
      <vt:lpstr>Calibri</vt:lpstr>
      <vt:lpstr>Calibri Light</vt:lpstr>
      <vt:lpstr>Times New Roman</vt:lpstr>
      <vt:lpstr>Trebuchet MS</vt:lpstr>
      <vt:lpstr>Wingdings</vt:lpstr>
      <vt:lpstr>Thème Office</vt:lpstr>
      <vt:lpstr>  Projet DynAtsimo Dynamiques de développement dans le Sud de Madagascar  Evaluation AFAFI Sud &amp; Capitalisation Grand Sud</vt:lpstr>
      <vt:lpstr>Présentation PowerPoint</vt:lpstr>
      <vt:lpstr>Figure 1. Les régions du projet DynAtsimo</vt:lpstr>
      <vt:lpstr>Le Sud de Madagascar met le développement au défi </vt:lpstr>
      <vt:lpstr>Présentation PowerPoint</vt:lpstr>
      <vt:lpstr>Le Sud de Madagascar met le développement au défi </vt:lpstr>
      <vt:lpstr>Présentation PowerPoint</vt:lpstr>
      <vt:lpstr>Le Sud de Madagascar met le développement au défi </vt:lpstr>
      <vt:lpstr>Le Sud de Madagascar met le développement au défi </vt:lpstr>
      <vt:lpstr>Le Sud de Madagascar met le développement au défi </vt:lpstr>
      <vt:lpstr>Présentation PowerPoint</vt:lpstr>
      <vt:lpstr>Pourquoi le projet DynAtsimo? </vt:lpstr>
      <vt:lpstr>Présentation PowerPoint</vt:lpstr>
      <vt:lpstr>L’ambition du projet DynAtsimo</vt:lpstr>
      <vt:lpstr>L’ Approche conceptuelle du projet Dynatsimo</vt:lpstr>
      <vt:lpstr>Les trois volets du projet</vt:lpstr>
      <vt:lpstr>Le cadre méthodologique du projet Dynatsimo</vt:lpstr>
      <vt:lpstr>Présentation PowerPoint</vt:lpstr>
      <vt:lpstr>Le cadre méthodologique du projet Dynatsimo</vt:lpstr>
      <vt:lpstr>Evaluer l’effet des projets sur les dynamiques de développement</vt:lpstr>
      <vt:lpstr>Un outil d’information commun pour beaucoup de questions de recherche</vt:lpstr>
      <vt:lpstr>Présentation PowerPoint</vt:lpstr>
      <vt:lpstr>Présentation PowerPoint</vt:lpstr>
      <vt:lpstr>Des outils d’analyse et de recherche</vt:lpstr>
      <vt:lpstr>Des outils pratiques à disposition des acteurs du développement</vt:lpstr>
      <vt:lpstr>La bibliothèque numérique</vt:lpstr>
      <vt:lpstr>Un outil de recherche des contenus bibliographiques</vt:lpstr>
      <vt:lpstr>Le géoportail</vt:lpstr>
      <vt:lpstr>Une recherche orientée vers les acteurs du développement</vt:lpstr>
      <vt:lpstr>Les partenariats</vt:lpstr>
      <vt:lpstr>Formation</vt:lpstr>
      <vt:lpstr>Les moyens humains du projet DynAtsimo (1)</vt:lpstr>
      <vt:lpstr>Les moyens humains du projet DynAtsimo (2)</vt:lpstr>
      <vt:lpstr>L’écosystème de DynAtsimo :  Une recherche orientée vers les acteurs et en partenariat à Madagascar </vt:lpstr>
      <vt:lpstr>Présentation PowerPoint</vt:lpstr>
      <vt:lpstr>Le montage de l’observatoire : où en est-on?</vt:lpstr>
      <vt:lpstr>Présentation PowerPoint</vt:lpstr>
    </vt:vector>
  </TitlesOfParts>
  <Manager/>
  <Company>Université de Bordeaux</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DynAtsimo</dc:title>
  <dc:subject/>
  <dc:creator>A</dc:creator>
  <cp:keywords/>
  <dc:description/>
  <cp:lastModifiedBy>Admin_SOC</cp:lastModifiedBy>
  <cp:revision>155</cp:revision>
  <cp:lastPrinted>2025-06-17T06:55:51Z</cp:lastPrinted>
  <dcterms:created xsi:type="dcterms:W3CDTF">2024-06-19T08:39:41Z</dcterms:created>
  <dcterms:modified xsi:type="dcterms:W3CDTF">2025-06-17T08:16:27Z</dcterms:modified>
  <cp:category/>
  <dc:identifier/>
  <cp:contentStatus/>
  <dc:language/>
  <cp:version/>
</cp:coreProperties>
</file>