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34"/>
  </p:notesMasterIdLst>
  <p:sldIdLst>
    <p:sldId id="280" r:id="rId2"/>
    <p:sldId id="440" r:id="rId3"/>
    <p:sldId id="423" r:id="rId4"/>
    <p:sldId id="359" r:id="rId5"/>
    <p:sldId id="358" r:id="rId6"/>
    <p:sldId id="375" r:id="rId7"/>
    <p:sldId id="438" r:id="rId8"/>
    <p:sldId id="439" r:id="rId9"/>
    <p:sldId id="432" r:id="rId10"/>
    <p:sldId id="416" r:id="rId11"/>
    <p:sldId id="424" r:id="rId12"/>
    <p:sldId id="418" r:id="rId13"/>
    <p:sldId id="434" r:id="rId14"/>
    <p:sldId id="435" r:id="rId15"/>
    <p:sldId id="426" r:id="rId16"/>
    <p:sldId id="429" r:id="rId17"/>
    <p:sldId id="417" r:id="rId18"/>
    <p:sldId id="442" r:id="rId19"/>
    <p:sldId id="453" r:id="rId20"/>
    <p:sldId id="457" r:id="rId21"/>
    <p:sldId id="450" r:id="rId22"/>
    <p:sldId id="451" r:id="rId23"/>
    <p:sldId id="441" r:id="rId24"/>
    <p:sldId id="443" r:id="rId25"/>
    <p:sldId id="460" r:id="rId26"/>
    <p:sldId id="458" r:id="rId27"/>
    <p:sldId id="462" r:id="rId28"/>
    <p:sldId id="464" r:id="rId29"/>
    <p:sldId id="461" r:id="rId30"/>
    <p:sldId id="463" r:id="rId31"/>
    <p:sldId id="437" r:id="rId32"/>
    <p:sldId id="436" r:id="rId3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a:srgbClr val="37D57B"/>
    <a:srgbClr val="BF95DF"/>
    <a:srgbClr val="BC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461DA85-593B-45D2-A7A8-E70FAE97D27A}" type="datetimeFigureOut">
              <a:rPr lang="fr-FR" smtClean="0"/>
              <a:t>06/11/2022</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D5EED2E-CF05-471E-95AE-FB90B0606E8B}" type="slidenum">
              <a:rPr lang="fr-FR" smtClean="0"/>
              <a:t>‹N°›</a:t>
            </a:fld>
            <a:endParaRPr lang="fr-FR"/>
          </a:p>
        </p:txBody>
      </p:sp>
    </p:spTree>
    <p:extLst>
      <p:ext uri="{BB962C8B-B14F-4D97-AF65-F5344CB8AC3E}">
        <p14:creationId xmlns:p14="http://schemas.microsoft.com/office/powerpoint/2010/main" val="348550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85039E-3D7E-41EB-98DA-DD9CC592326A}" type="slidenum">
              <a:rPr lang="fr-FR" smtClean="0"/>
              <a:t>22</a:t>
            </a:fld>
            <a:endParaRPr lang="fr-FR" dirty="0"/>
          </a:p>
        </p:txBody>
      </p:sp>
    </p:spTree>
    <p:extLst>
      <p:ext uri="{BB962C8B-B14F-4D97-AF65-F5344CB8AC3E}">
        <p14:creationId xmlns:p14="http://schemas.microsoft.com/office/powerpoint/2010/main" val="254936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11/6/2022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‹N°›</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4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2846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0948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rps">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23392" y="6356351"/>
            <a:ext cx="9505056" cy="365125"/>
          </a:xfrm>
          <a:prstGeom prst="rect">
            <a:avLst/>
          </a:prstGeom>
        </p:spPr>
        <p:txBody>
          <a:bodyPr/>
          <a:lstStyle/>
          <a:p>
            <a:endParaRPr lang="fr-FR" dirty="0"/>
          </a:p>
        </p:txBody>
      </p:sp>
      <p:sp>
        <p:nvSpPr>
          <p:cNvPr id="4" name="Espace réservé du numéro de diapositive 3"/>
          <p:cNvSpPr>
            <a:spLocks noGrp="1"/>
          </p:cNvSpPr>
          <p:nvPr>
            <p:ph type="sldNum" sz="quarter" idx="11"/>
          </p:nvPr>
        </p:nvSpPr>
        <p:spPr>
          <a:xfrm>
            <a:off x="10416480" y="6356351"/>
            <a:ext cx="1165920" cy="365125"/>
          </a:xfrm>
          <a:prstGeom prst="rect">
            <a:avLst/>
          </a:prstGeom>
        </p:spPr>
        <p:txBody>
          <a:bodyPr/>
          <a:lstStyle/>
          <a:p>
            <a:fld id="{B4CBC28F-D48F-498B-96BC-C780E8F5FB13}" type="slidenum">
              <a:rPr lang="fr-FR" smtClean="0"/>
              <a:t>‹N°›</a:t>
            </a:fld>
            <a:endParaRPr lang="fr-FR"/>
          </a:p>
        </p:txBody>
      </p:sp>
      <p:sp>
        <p:nvSpPr>
          <p:cNvPr id="7" name="Espace réservé du titre 1"/>
          <p:cNvSpPr>
            <a:spLocks noGrp="1"/>
          </p:cNvSpPr>
          <p:nvPr>
            <p:ph type="title" hasCustomPrompt="1"/>
          </p:nvPr>
        </p:nvSpPr>
        <p:spPr>
          <a:xfrm>
            <a:off x="609600" y="274638"/>
            <a:ext cx="10972800" cy="778098"/>
          </a:xfrm>
          <a:prstGeom prst="rect">
            <a:avLst/>
          </a:prstGeom>
        </p:spPr>
        <p:txBody>
          <a:bodyPr vert="horz" lIns="91440" tIns="45720" rIns="91440" bIns="45720" rtlCol="0" anchor="t">
            <a:normAutofit/>
          </a:bodyPr>
          <a:lstStyle>
            <a:lvl1pPr algn="l">
              <a:defRPr sz="3200"/>
            </a:lvl1pPr>
          </a:lstStyle>
          <a:p>
            <a:r>
              <a:rPr lang="fr-FR" dirty="0"/>
              <a:t>Section</a:t>
            </a:r>
          </a:p>
        </p:txBody>
      </p:sp>
      <p:sp>
        <p:nvSpPr>
          <p:cNvPr id="10" name="Espace réservé du texte 9"/>
          <p:cNvSpPr>
            <a:spLocks noGrp="1"/>
          </p:cNvSpPr>
          <p:nvPr>
            <p:ph type="body" sz="quarter" idx="12"/>
          </p:nvPr>
        </p:nvSpPr>
        <p:spPr>
          <a:xfrm>
            <a:off x="624418" y="1268761"/>
            <a:ext cx="10943167" cy="4897090"/>
          </a:xfrm>
          <a:prstGeom prst="rect">
            <a:avLst/>
          </a:prstGeom>
        </p:spPr>
        <p:txBody>
          <a:bodyPr/>
          <a:lstStyle>
            <a:lvl5pPr>
              <a:defRPr/>
            </a:lvl5pPr>
            <a:lvl6pPr marL="0" indent="0">
              <a:buFontTx/>
              <a:buNone/>
              <a:defRPr sz="2400">
                <a:latin typeface="Arial" pitchFamily="34" charset="0"/>
                <a:cs typeface="Arial" pitchFamily="34" charset="0"/>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4705841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1040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83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1843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8664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174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64061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60317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6101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11/6/2022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48551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se.u-bordeaux.fr/recherche/projet-protec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hal.archives-ouvertes.fr/view/index/docid/3160664" TargetMode="External"/><Relationship Id="rId13" Type="http://schemas.openxmlformats.org/officeDocument/2006/relationships/hyperlink" Target="https://theconversation.com/lutte-contre-la-pauvrete-les-limites-du-transfert-monetaire-130153" TargetMode="External"/><Relationship Id="rId3" Type="http://schemas.openxmlformats.org/officeDocument/2006/relationships/hyperlink" Target="file:///C:\Users\Gondard%20Delcroix\Documents\Communication\cv\%20Lallau" TargetMode="External"/><Relationship Id="rId7" Type="http://schemas.openxmlformats.org/officeDocument/2006/relationships/hyperlink" Target="file:///C:\Users\Gondard%20Delcroix\Documents\Communication\cv\Rasolofo" TargetMode="External"/><Relationship Id="rId12" Type="http://schemas.openxmlformats.org/officeDocument/2006/relationships/hyperlink" Target="https://hal.archives-ouvertes.fr/hal-02918286" TargetMode="External"/><Relationship Id="rId2" Type="http://schemas.openxmlformats.org/officeDocument/2006/relationships/hyperlink" Target="https://hal.archives-ouvertes.fr/search/index/q/*/authFullName_s/Claire+Gondard" TargetMode="External"/><Relationship Id="rId1" Type="http://schemas.openxmlformats.org/officeDocument/2006/relationships/slideLayout" Target="../slideLayouts/slideLayout2.xml"/><Relationship Id="rId6" Type="http://schemas.openxmlformats.org/officeDocument/2006/relationships/hyperlink" Target="file:///C:\Users\Gondard%20Delcroix\Documents\Communication\cv\Deguilhem" TargetMode="External"/><Relationship Id="rId11" Type="http://schemas.openxmlformats.org/officeDocument/2006/relationships/hyperlink" Target="http://cahiersdugretha.u-bordeaux4.fr/WP/article.php?wp=2019-11" TargetMode="External"/><Relationship Id="rId5" Type="http://schemas.openxmlformats.org/officeDocument/2006/relationships/hyperlink" Target="file:///C:\Users\Gondard%20Delcroix\Documents\Communication\cv\Delpy" TargetMode="External"/><Relationship Id="rId10" Type="http://schemas.openxmlformats.org/officeDocument/2006/relationships/hyperlink" Target="http://www.inter-reseaux.org/publications/revue-grain-de-sel" TargetMode="External"/><Relationship Id="rId4" Type="http://schemas.openxmlformats.org/officeDocument/2006/relationships/hyperlink" Target="file:///C:\Users\Gondard%20Delcroix\Documents\Communication\cv\Andrianaivo" TargetMode="External"/><Relationship Id="rId9" Type="http://schemas.openxmlformats.org/officeDocument/2006/relationships/hyperlink" Target="https://www.tandfonline.com/doi/full/10.1080/09614524.2020.1836130?casa_token=BUe5jhcPYkAAAAAA:9h4MuxBNbIJmitDlGYFOC39NzuU-1-oDee36GtId2Cuz26LDnTu00jfqj-R2xT1UI24RZe9mYhHntg" TargetMode="External"/><Relationship Id="rId14" Type="http://schemas.openxmlformats.org/officeDocument/2006/relationships/hyperlink" Target="https://theses.fr/2022BORD01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49" y="297518"/>
            <a:ext cx="11620501" cy="320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03294" y="2174531"/>
            <a:ext cx="7851697" cy="1324978"/>
          </a:xfrm>
        </p:spPr>
        <p:txBody>
          <a:bodyPr anchor="t">
            <a:normAutofit/>
          </a:bodyPr>
          <a:lstStyle/>
          <a:p>
            <a:pPr algn="l"/>
            <a:r>
              <a:rPr lang="fr-FR" sz="3600" dirty="0">
                <a:solidFill>
                  <a:schemeClr val="accent1">
                    <a:lumMod val="75000"/>
                  </a:schemeClr>
                </a:solidFill>
              </a:rPr>
              <a:t>Projet De recherche </a:t>
            </a:r>
            <a:r>
              <a:rPr lang="fr-FR" sz="3600" dirty="0" err="1">
                <a:solidFill>
                  <a:schemeClr val="accent1">
                    <a:lumMod val="75000"/>
                  </a:schemeClr>
                </a:solidFill>
              </a:rPr>
              <a:t>Protect</a:t>
            </a:r>
            <a:br>
              <a:rPr lang="fr-FR" sz="3600" dirty="0">
                <a:solidFill>
                  <a:schemeClr val="accent1">
                    <a:lumMod val="75000"/>
                  </a:schemeClr>
                </a:solidFill>
              </a:rPr>
            </a:br>
            <a:r>
              <a:rPr lang="fr-FR" sz="3600" dirty="0">
                <a:solidFill>
                  <a:schemeClr val="accent1">
                    <a:lumMod val="75000"/>
                  </a:schemeClr>
                </a:solidFill>
              </a:rPr>
              <a:t>(2017-2022)</a:t>
            </a:r>
          </a:p>
        </p:txBody>
      </p:sp>
      <p:sp>
        <p:nvSpPr>
          <p:cNvPr id="3" name="Sous-titre 2"/>
          <p:cNvSpPr>
            <a:spLocks noGrp="1"/>
          </p:cNvSpPr>
          <p:nvPr>
            <p:ph type="subTitle" idx="1"/>
          </p:nvPr>
        </p:nvSpPr>
        <p:spPr>
          <a:xfrm>
            <a:off x="1568823" y="6095251"/>
            <a:ext cx="8830235" cy="651167"/>
          </a:xfrm>
        </p:spPr>
        <p:txBody>
          <a:bodyPr>
            <a:normAutofit fontScale="92500"/>
          </a:bodyPr>
          <a:lstStyle/>
          <a:p>
            <a:pPr algn="just"/>
            <a:r>
              <a:rPr lang="fr-FR" sz="1600" b="1" dirty="0"/>
              <a:t>Colloque International </a:t>
            </a:r>
            <a:r>
              <a:rPr lang="fr-FR" sz="1600" dirty="0"/>
              <a:t>, </a:t>
            </a:r>
            <a:r>
              <a:rPr lang="fr-FR" sz="1600" b="1" dirty="0"/>
              <a:t>"Protection sociale, gestion des risques, et développement durable : Analyses malgaches et perspectives comparées « , Université d'Antananarivo (Madagascar); 08-09 novembre 2022</a:t>
            </a:r>
            <a:endParaRPr lang="fr-FR" sz="1600" dirty="0"/>
          </a:p>
          <a:p>
            <a:pPr algn="just"/>
            <a:endParaRPr lang="fr-FR" sz="1600" dirty="0"/>
          </a:p>
        </p:txBody>
      </p:sp>
      <p:sp>
        <p:nvSpPr>
          <p:cNvPr id="7" name="Sous-titre 2"/>
          <p:cNvSpPr txBox="1">
            <a:spLocks/>
          </p:cNvSpPr>
          <p:nvPr/>
        </p:nvSpPr>
        <p:spPr>
          <a:xfrm>
            <a:off x="1317478" y="3808456"/>
            <a:ext cx="9551963" cy="1977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endParaRPr lang="fr-FR" sz="2800" dirty="0"/>
          </a:p>
        </p:txBody>
      </p:sp>
      <p:sp>
        <p:nvSpPr>
          <p:cNvPr id="8" name="Sous-titre 2"/>
          <p:cNvSpPr txBox="1">
            <a:spLocks/>
          </p:cNvSpPr>
          <p:nvPr/>
        </p:nvSpPr>
        <p:spPr>
          <a:xfrm>
            <a:off x="376518" y="5716768"/>
            <a:ext cx="5185830" cy="874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endParaRPr lang="fr-FR" sz="2000" dirty="0"/>
          </a:p>
        </p:txBody>
      </p:sp>
      <p:sp>
        <p:nvSpPr>
          <p:cNvPr id="5" name="Rectangle 4"/>
          <p:cNvSpPr/>
          <p:nvPr/>
        </p:nvSpPr>
        <p:spPr>
          <a:xfrm>
            <a:off x="918881" y="3847502"/>
            <a:ext cx="11461377" cy="954107"/>
          </a:xfrm>
          <a:prstGeom prst="rect">
            <a:avLst/>
          </a:prstGeom>
        </p:spPr>
        <p:txBody>
          <a:bodyPr wrap="square">
            <a:spAutoFit/>
          </a:bodyPr>
          <a:lstStyle/>
          <a:p>
            <a:r>
              <a:rPr lang="fr-FR" sz="2800" dirty="0">
                <a:solidFill>
                  <a:schemeClr val="bg1"/>
                </a:solidFill>
              </a:rPr>
              <a:t>Un projet de recherche interdisciplinaire en partenariat à Madagascar</a:t>
            </a:r>
            <a:br>
              <a:rPr lang="fr-FR" sz="2800" dirty="0">
                <a:solidFill>
                  <a:schemeClr val="bg1"/>
                </a:solidFill>
              </a:rPr>
            </a:br>
            <a:endParaRPr lang="fr-FR" sz="2800" dirty="0">
              <a:solidFill>
                <a:schemeClr val="bg1"/>
              </a:solidFill>
            </a:endParaRP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65317" y="2126739"/>
            <a:ext cx="969513" cy="1222789"/>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8125" y="653614"/>
            <a:ext cx="786705" cy="881743"/>
          </a:xfrm>
          <a:prstGeom prst="rect">
            <a:avLst/>
          </a:prstGeom>
        </p:spPr>
      </p:pic>
      <p:pic>
        <p:nvPicPr>
          <p:cNvPr id="13" name="Image 12"/>
          <p:cNvPicPr/>
          <p:nvPr/>
        </p:nvPicPr>
        <p:blipFill>
          <a:blip r:embed="rId4" cstate="screen">
            <a:extLst>
              <a:ext uri="{28A0092B-C50C-407E-A947-70E740481C1C}">
                <a14:useLocalDpi xmlns:a14="http://schemas.microsoft.com/office/drawing/2010/main"/>
              </a:ext>
            </a:extLst>
          </a:blip>
          <a:stretch>
            <a:fillRect/>
          </a:stretch>
        </p:blipFill>
        <p:spPr>
          <a:xfrm>
            <a:off x="7194175" y="584013"/>
            <a:ext cx="893669" cy="881743"/>
          </a:xfrm>
          <a:prstGeom prst="rect">
            <a:avLst/>
          </a:prstGeom>
        </p:spPr>
      </p:pic>
      <p:pic>
        <p:nvPicPr>
          <p:cNvPr id="14" name="Image 13"/>
          <p:cNvPicPr>
            <a:picLocks noChangeAspect="1"/>
          </p:cNvPicPr>
          <p:nvPr/>
        </p:nvPicPr>
        <p:blipFill>
          <a:blip r:embed="rId5"/>
          <a:stretch>
            <a:fillRect/>
          </a:stretch>
        </p:blipFill>
        <p:spPr>
          <a:xfrm>
            <a:off x="1868033" y="690222"/>
            <a:ext cx="917623" cy="669324"/>
          </a:xfrm>
          <a:prstGeom prst="rect">
            <a:avLst/>
          </a:prstGeom>
        </p:spPr>
      </p:pic>
      <p:pic>
        <p:nvPicPr>
          <p:cNvPr id="15" name="Image 14"/>
          <p:cNvPicPr>
            <a:picLocks noChangeAspect="1"/>
          </p:cNvPicPr>
          <p:nvPr/>
        </p:nvPicPr>
        <p:blipFill>
          <a:blip r:embed="rId6"/>
          <a:stretch>
            <a:fillRect/>
          </a:stretch>
        </p:blipFill>
        <p:spPr>
          <a:xfrm>
            <a:off x="3932173" y="690222"/>
            <a:ext cx="2418207" cy="608870"/>
          </a:xfrm>
          <a:prstGeom prst="rect">
            <a:avLst/>
          </a:prstGeom>
        </p:spPr>
      </p:pic>
      <p:sp>
        <p:nvSpPr>
          <p:cNvPr id="16" name="Titre 1"/>
          <p:cNvSpPr txBox="1">
            <a:spLocks/>
          </p:cNvSpPr>
          <p:nvPr/>
        </p:nvSpPr>
        <p:spPr>
          <a:xfrm>
            <a:off x="997110" y="4872998"/>
            <a:ext cx="9137719" cy="801796"/>
          </a:xfrm>
          <a:prstGeom prst="rect">
            <a:avLst/>
          </a:prstGeom>
        </p:spPr>
        <p:txBody>
          <a:bodyPr vert="horz" lIns="91440" tIns="45720" rIns="91440" bIns="45720" rtlCol="0" anchor="t">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algn="l"/>
            <a:r>
              <a:rPr lang="fr-FR" sz="2000" i="1" dirty="0">
                <a:solidFill>
                  <a:schemeClr val="accent1">
                    <a:lumMod val="40000"/>
                    <a:lumOff val="60000"/>
                  </a:schemeClr>
                </a:solidFill>
              </a:rPr>
              <a:t>Claire Gondard,  </a:t>
            </a:r>
            <a:r>
              <a:rPr lang="fr-FR" sz="2000" i="1" dirty="0" err="1">
                <a:solidFill>
                  <a:schemeClr val="accent1">
                    <a:lumMod val="40000"/>
                    <a:lumOff val="60000"/>
                  </a:schemeClr>
                </a:solidFill>
              </a:rPr>
              <a:t>Holimalala</a:t>
            </a:r>
            <a:r>
              <a:rPr lang="fr-FR" sz="2000" i="1" dirty="0">
                <a:solidFill>
                  <a:schemeClr val="accent1">
                    <a:lumMod val="40000"/>
                    <a:lumOff val="60000"/>
                  </a:schemeClr>
                </a:solidFill>
              </a:rPr>
              <a:t> </a:t>
            </a:r>
            <a:r>
              <a:rPr lang="fr-FR" sz="2000" i="1" dirty="0" err="1">
                <a:solidFill>
                  <a:schemeClr val="accent1">
                    <a:lumMod val="40000"/>
                    <a:lumOff val="60000"/>
                  </a:schemeClr>
                </a:solidFill>
              </a:rPr>
              <a:t>Randrianampisoa</a:t>
            </a:r>
            <a:r>
              <a:rPr lang="fr-FR" sz="2000" i="1" dirty="0">
                <a:solidFill>
                  <a:schemeClr val="accent1">
                    <a:lumMod val="40000"/>
                    <a:lumOff val="60000"/>
                  </a:schemeClr>
                </a:solidFill>
              </a:rPr>
              <a:t> Et Patrick Rasolofo </a:t>
            </a:r>
          </a:p>
        </p:txBody>
      </p:sp>
    </p:spTree>
    <p:extLst>
      <p:ext uri="{BB962C8B-B14F-4D97-AF65-F5344CB8AC3E}">
        <p14:creationId xmlns:p14="http://schemas.microsoft.com/office/powerpoint/2010/main" val="201086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a:ext>
            </a:extLst>
          </a:blip>
          <a:srcRect/>
          <a:stretch>
            <a:fillRect/>
          </a:stretch>
        </p:blipFill>
        <p:spPr bwMode="auto">
          <a:xfrm>
            <a:off x="2578253" y="1503762"/>
            <a:ext cx="7367451" cy="4942114"/>
          </a:xfrm>
          <a:prstGeom prst="rect">
            <a:avLst/>
          </a:prstGeom>
          <a:noFill/>
          <a:ln w="6350" cmpd="sng">
            <a:solidFill>
              <a:srgbClr val="000000"/>
            </a:solidFill>
            <a:miter lim="800000"/>
            <a:headEnd/>
            <a:tailEnd/>
          </a:ln>
          <a:effectLst/>
        </p:spPr>
      </p:pic>
      <p:sp>
        <p:nvSpPr>
          <p:cNvPr id="5" name="Rectangle à coins arrondis 4"/>
          <p:cNvSpPr/>
          <p:nvPr/>
        </p:nvSpPr>
        <p:spPr>
          <a:xfrm>
            <a:off x="344504" y="3332563"/>
            <a:ext cx="9601200" cy="1567543"/>
          </a:xfrm>
          <a:prstGeom prst="roundRect">
            <a:avLst/>
          </a:prstGeom>
          <a:noFill/>
          <a:ln w="38100">
            <a:solidFill>
              <a:srgbClr val="ED49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ED49D6"/>
              </a:solidFill>
            </a:endParaRPr>
          </a:p>
          <a:p>
            <a:endParaRPr lang="fr-FR" sz="3200" dirty="0">
              <a:solidFill>
                <a:srgbClr val="ED49D6"/>
              </a:solidFill>
            </a:endParaRPr>
          </a:p>
        </p:txBody>
      </p:sp>
      <p:sp>
        <p:nvSpPr>
          <p:cNvPr id="3" name="ZoneTexte 2"/>
          <p:cNvSpPr txBox="1"/>
          <p:nvPr/>
        </p:nvSpPr>
        <p:spPr>
          <a:xfrm>
            <a:off x="344504" y="3640766"/>
            <a:ext cx="2292440" cy="830997"/>
          </a:xfrm>
          <a:prstGeom prst="rect">
            <a:avLst/>
          </a:prstGeom>
          <a:noFill/>
        </p:spPr>
        <p:txBody>
          <a:bodyPr wrap="square" rtlCol="0">
            <a:spAutoFit/>
          </a:bodyPr>
          <a:lstStyle/>
          <a:p>
            <a:pPr algn="ctr"/>
            <a:r>
              <a:rPr lang="en-GB" sz="2400" dirty="0">
                <a:solidFill>
                  <a:srgbClr val="ED49D6"/>
                </a:solidFill>
              </a:rPr>
              <a:t>Focus de </a:t>
            </a:r>
            <a:r>
              <a:rPr lang="en-GB" sz="2400" dirty="0" err="1">
                <a:solidFill>
                  <a:srgbClr val="ED49D6"/>
                </a:solidFill>
              </a:rPr>
              <a:t>l’étude</a:t>
            </a:r>
            <a:r>
              <a:rPr lang="en-GB" sz="2400" dirty="0">
                <a:solidFill>
                  <a:srgbClr val="ED49D6"/>
                </a:solidFill>
              </a:rPr>
              <a:t> MAPNET</a:t>
            </a:r>
          </a:p>
        </p:txBody>
      </p:sp>
      <p:sp>
        <p:nvSpPr>
          <p:cNvPr id="9" name="Rectangle à coins arrondis 8"/>
          <p:cNvSpPr/>
          <p:nvPr/>
        </p:nvSpPr>
        <p:spPr>
          <a:xfrm>
            <a:off x="344504" y="1634391"/>
            <a:ext cx="9601200" cy="1567543"/>
          </a:xfrm>
          <a:prstGeom prst="roundRect">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ED49D6"/>
              </a:solidFill>
            </a:endParaRPr>
          </a:p>
          <a:p>
            <a:endParaRPr lang="fr-FR" sz="3200" dirty="0">
              <a:solidFill>
                <a:srgbClr val="ED49D6"/>
              </a:solidFill>
            </a:endParaRPr>
          </a:p>
        </p:txBody>
      </p:sp>
      <p:sp>
        <p:nvSpPr>
          <p:cNvPr id="10" name="ZoneTexte 9"/>
          <p:cNvSpPr txBox="1"/>
          <p:nvPr/>
        </p:nvSpPr>
        <p:spPr>
          <a:xfrm>
            <a:off x="344504" y="1988590"/>
            <a:ext cx="2231271" cy="830997"/>
          </a:xfrm>
          <a:prstGeom prst="rect">
            <a:avLst/>
          </a:prstGeom>
          <a:noFill/>
        </p:spPr>
        <p:txBody>
          <a:bodyPr wrap="square" rtlCol="0">
            <a:spAutoFit/>
          </a:bodyPr>
          <a:lstStyle/>
          <a:p>
            <a:pPr algn="ctr"/>
            <a:r>
              <a:rPr lang="en-GB" sz="2400" dirty="0">
                <a:solidFill>
                  <a:srgbClr val="92D050"/>
                </a:solidFill>
              </a:rPr>
              <a:t>Focus de </a:t>
            </a:r>
            <a:r>
              <a:rPr lang="en-GB" sz="2400" dirty="0" err="1">
                <a:solidFill>
                  <a:srgbClr val="92D050"/>
                </a:solidFill>
              </a:rPr>
              <a:t>l’étude</a:t>
            </a:r>
            <a:r>
              <a:rPr lang="en-GB" sz="2400" dirty="0">
                <a:solidFill>
                  <a:srgbClr val="92D050"/>
                </a:solidFill>
              </a:rPr>
              <a:t> RAPS</a:t>
            </a:r>
          </a:p>
        </p:txBody>
      </p:sp>
      <p:sp>
        <p:nvSpPr>
          <p:cNvPr id="11" name="Rectangle à coins arrondis 10"/>
          <p:cNvSpPr/>
          <p:nvPr/>
        </p:nvSpPr>
        <p:spPr>
          <a:xfrm>
            <a:off x="344504" y="4987194"/>
            <a:ext cx="9601200" cy="1567543"/>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FFC000"/>
              </a:solidFill>
            </a:endParaRPr>
          </a:p>
          <a:p>
            <a:endParaRPr lang="fr-FR" sz="3200" dirty="0">
              <a:solidFill>
                <a:srgbClr val="FFC000"/>
              </a:solidFill>
            </a:endParaRPr>
          </a:p>
        </p:txBody>
      </p:sp>
      <p:sp>
        <p:nvSpPr>
          <p:cNvPr id="12" name="ZoneTexte 11"/>
          <p:cNvSpPr txBox="1"/>
          <p:nvPr/>
        </p:nvSpPr>
        <p:spPr>
          <a:xfrm>
            <a:off x="315159" y="5311514"/>
            <a:ext cx="2292440" cy="830997"/>
          </a:xfrm>
          <a:prstGeom prst="rect">
            <a:avLst/>
          </a:prstGeom>
          <a:noFill/>
        </p:spPr>
        <p:txBody>
          <a:bodyPr wrap="square" rtlCol="0">
            <a:spAutoFit/>
          </a:bodyPr>
          <a:lstStyle/>
          <a:p>
            <a:pPr algn="ctr"/>
            <a:r>
              <a:rPr lang="en-GB" sz="2400" dirty="0">
                <a:solidFill>
                  <a:srgbClr val="FFC000"/>
                </a:solidFill>
              </a:rPr>
              <a:t>Focus de </a:t>
            </a:r>
            <a:r>
              <a:rPr lang="en-GB" sz="2400" dirty="0" err="1">
                <a:solidFill>
                  <a:srgbClr val="FFC000"/>
                </a:solidFill>
              </a:rPr>
              <a:t>l’étude</a:t>
            </a:r>
            <a:endParaRPr lang="en-GB" sz="2400" dirty="0">
              <a:solidFill>
                <a:srgbClr val="FFC000"/>
              </a:solidFill>
            </a:endParaRPr>
          </a:p>
          <a:p>
            <a:pPr algn="ctr"/>
            <a:r>
              <a:rPr lang="en-GB" sz="2400" dirty="0" err="1">
                <a:solidFill>
                  <a:srgbClr val="FFC000"/>
                </a:solidFill>
              </a:rPr>
              <a:t>Sysmipro</a:t>
            </a:r>
            <a:endParaRPr lang="en-GB" sz="2400" dirty="0">
              <a:solidFill>
                <a:srgbClr val="FFC000"/>
              </a:solidFill>
            </a:endParaRPr>
          </a:p>
        </p:txBody>
      </p:sp>
      <p:sp>
        <p:nvSpPr>
          <p:cNvPr id="13" name="Rectangle à coins arrondis 12"/>
          <p:cNvSpPr/>
          <p:nvPr/>
        </p:nvSpPr>
        <p:spPr>
          <a:xfrm>
            <a:off x="7186411" y="3201934"/>
            <a:ext cx="2759294" cy="3374571"/>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FFC000"/>
              </a:solidFill>
            </a:endParaRPr>
          </a:p>
          <a:p>
            <a:endParaRPr lang="fr-FR" sz="3200" dirty="0">
              <a:solidFill>
                <a:srgbClr val="FFC000"/>
              </a:solidFill>
            </a:endParaRPr>
          </a:p>
        </p:txBody>
      </p:sp>
      <p:sp>
        <p:nvSpPr>
          <p:cNvPr id="14" name="Rectangle à coins arrondis 13"/>
          <p:cNvSpPr/>
          <p:nvPr/>
        </p:nvSpPr>
        <p:spPr>
          <a:xfrm>
            <a:off x="7245101" y="3332563"/>
            <a:ext cx="2607238" cy="3113313"/>
          </a:xfrm>
          <a:prstGeom prst="roundRect">
            <a:avLst/>
          </a:prstGeom>
          <a:noFill/>
          <a:ln w="38100">
            <a:solidFill>
              <a:srgbClr val="ED49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ED49D6"/>
              </a:solidFill>
            </a:endParaRPr>
          </a:p>
          <a:p>
            <a:endParaRPr lang="fr-FR" sz="3200" dirty="0">
              <a:solidFill>
                <a:srgbClr val="ED49D6"/>
              </a:solidFill>
            </a:endParaRPr>
          </a:p>
        </p:txBody>
      </p:sp>
      <p:sp>
        <p:nvSpPr>
          <p:cNvPr id="7" name="Rectangle 6"/>
          <p:cNvSpPr/>
          <p:nvPr/>
        </p:nvSpPr>
        <p:spPr>
          <a:xfrm>
            <a:off x="661278" y="287469"/>
            <a:ext cx="11201399" cy="1077218"/>
          </a:xfrm>
          <a:prstGeom prst="rect">
            <a:avLst/>
          </a:prstGeom>
        </p:spPr>
        <p:txBody>
          <a:bodyPr wrap="square">
            <a:spAutoFit/>
          </a:bodyPr>
          <a:lstStyle/>
          <a:p>
            <a:pPr algn="ctr"/>
            <a:r>
              <a:rPr lang="fr-FR" sz="3200" dirty="0" err="1">
                <a:solidFill>
                  <a:schemeClr val="accent1"/>
                </a:solidFill>
                <a:latin typeface="Arial" panose="020B0604020202020204" pitchFamily="34" charset="0"/>
                <a:ea typeface="Calibri" panose="020F0502020204030204" pitchFamily="34" charset="0"/>
                <a:cs typeface="Arial" panose="020B0604020202020204" pitchFamily="34" charset="0"/>
              </a:rPr>
              <a:t>Protect</a:t>
            </a:r>
            <a:r>
              <a:rPr lang="fr-FR" sz="3200" dirty="0">
                <a:solidFill>
                  <a:schemeClr val="accent1"/>
                </a:solidFill>
                <a:latin typeface="Arial" panose="020B0604020202020204" pitchFamily="34" charset="0"/>
                <a:ea typeface="Calibri" panose="020F0502020204030204" pitchFamily="34" charset="0"/>
                <a:cs typeface="Arial" panose="020B0604020202020204" pitchFamily="34" charset="0"/>
              </a:rPr>
              <a:t>: Une analyse multi-scalaire </a:t>
            </a:r>
            <a:br>
              <a:rPr lang="fr-FR" sz="3200" dirty="0">
                <a:solidFill>
                  <a:schemeClr val="accent1"/>
                </a:solidFill>
                <a:latin typeface="Arial" panose="020B0604020202020204" pitchFamily="34" charset="0"/>
                <a:ea typeface="Calibri" panose="020F0502020204030204" pitchFamily="34" charset="0"/>
                <a:cs typeface="Arial" panose="020B0604020202020204" pitchFamily="34" charset="0"/>
              </a:rPr>
            </a:br>
            <a:r>
              <a:rPr lang="fr-FR" sz="3200" dirty="0">
                <a:solidFill>
                  <a:schemeClr val="accent1"/>
                </a:solidFill>
                <a:latin typeface="Arial" panose="020B0604020202020204" pitchFamily="34" charset="0"/>
                <a:ea typeface="Calibri" panose="020F0502020204030204" pitchFamily="34" charset="0"/>
                <a:cs typeface="Arial" panose="020B0604020202020204" pitchFamily="34" charset="0"/>
              </a:rPr>
              <a:t>du système de protection sociale malgache</a:t>
            </a:r>
            <a:endParaRPr lang="en-GB" sz="3200" dirty="0">
              <a:solidFill>
                <a:schemeClr val="accent1"/>
              </a:solidFill>
              <a:latin typeface="Arial" panose="020B0604020202020204" pitchFamily="34" charset="0"/>
              <a:cs typeface="Arial" panose="020B0604020202020204" pitchFamily="34" charset="0"/>
            </a:endParaRPr>
          </a:p>
        </p:txBody>
      </p:sp>
      <p:sp>
        <p:nvSpPr>
          <p:cNvPr id="15" name="Rectangle à coins arrondis 14"/>
          <p:cNvSpPr/>
          <p:nvPr/>
        </p:nvSpPr>
        <p:spPr>
          <a:xfrm>
            <a:off x="4485808" y="1719482"/>
            <a:ext cx="2607238" cy="3113313"/>
          </a:xfrm>
          <a:prstGeom prst="roundRect">
            <a:avLst/>
          </a:prstGeom>
          <a:noFill/>
          <a:ln w="38100">
            <a:solidFill>
              <a:srgbClr val="ED49D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ED49D6"/>
              </a:solidFill>
            </a:endParaRPr>
          </a:p>
          <a:p>
            <a:endParaRPr lang="fr-FR" sz="3200" dirty="0">
              <a:solidFill>
                <a:srgbClr val="ED49D6"/>
              </a:solidFill>
            </a:endParaRPr>
          </a:p>
        </p:txBody>
      </p:sp>
      <p:sp>
        <p:nvSpPr>
          <p:cNvPr id="16" name="Rectangle à coins arrondis 15"/>
          <p:cNvSpPr/>
          <p:nvPr/>
        </p:nvSpPr>
        <p:spPr>
          <a:xfrm>
            <a:off x="4380435" y="1534412"/>
            <a:ext cx="2759294" cy="3374571"/>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3200" dirty="0">
              <a:solidFill>
                <a:srgbClr val="FFC000"/>
              </a:solidFill>
            </a:endParaRPr>
          </a:p>
          <a:p>
            <a:endParaRPr lang="fr-FR" sz="3200" dirty="0">
              <a:solidFill>
                <a:srgbClr val="FFC000"/>
              </a:solidFill>
            </a:endParaRPr>
          </a:p>
        </p:txBody>
      </p:sp>
      <p:sp>
        <p:nvSpPr>
          <p:cNvPr id="17" name="ZoneTexte 16"/>
          <p:cNvSpPr txBox="1"/>
          <p:nvPr/>
        </p:nvSpPr>
        <p:spPr>
          <a:xfrm>
            <a:off x="9945704" y="1903997"/>
            <a:ext cx="1988149" cy="1200329"/>
          </a:xfrm>
          <a:prstGeom prst="rect">
            <a:avLst/>
          </a:prstGeom>
          <a:noFill/>
        </p:spPr>
        <p:txBody>
          <a:bodyPr wrap="square" rtlCol="0">
            <a:spAutoFit/>
          </a:bodyPr>
          <a:lstStyle/>
          <a:p>
            <a:pPr algn="ctr"/>
            <a:r>
              <a:rPr lang="en-GB" sz="2400" dirty="0">
                <a:solidFill>
                  <a:srgbClr val="92D050"/>
                </a:solidFill>
              </a:rPr>
              <a:t>AFD </a:t>
            </a:r>
            <a:br>
              <a:rPr lang="en-GB" sz="2400" dirty="0">
                <a:solidFill>
                  <a:srgbClr val="92D050"/>
                </a:solidFill>
              </a:rPr>
            </a:br>
            <a:r>
              <a:rPr lang="en-GB" sz="2400" dirty="0">
                <a:solidFill>
                  <a:srgbClr val="92D050"/>
                </a:solidFill>
              </a:rPr>
              <a:t>LAM </a:t>
            </a:r>
            <a:r>
              <a:rPr lang="en-GB" sz="2400" dirty="0" err="1">
                <a:solidFill>
                  <a:srgbClr val="92D050"/>
                </a:solidFill>
              </a:rPr>
              <a:t>Fappa</a:t>
            </a:r>
            <a:endParaRPr lang="en-GB" sz="2400" dirty="0">
              <a:solidFill>
                <a:srgbClr val="92D050"/>
              </a:solidFill>
            </a:endParaRPr>
          </a:p>
          <a:p>
            <a:pPr algn="ctr"/>
            <a:r>
              <a:rPr lang="en-GB" sz="2400" dirty="0">
                <a:solidFill>
                  <a:srgbClr val="92D050"/>
                </a:solidFill>
              </a:rPr>
              <a:t>2018-2019</a:t>
            </a:r>
          </a:p>
        </p:txBody>
      </p:sp>
      <p:sp>
        <p:nvSpPr>
          <p:cNvPr id="18" name="ZoneTexte 17"/>
          <p:cNvSpPr txBox="1"/>
          <p:nvPr/>
        </p:nvSpPr>
        <p:spPr>
          <a:xfrm>
            <a:off x="9915119" y="3445595"/>
            <a:ext cx="2018734" cy="1200329"/>
          </a:xfrm>
          <a:prstGeom prst="rect">
            <a:avLst/>
          </a:prstGeom>
          <a:noFill/>
        </p:spPr>
        <p:txBody>
          <a:bodyPr wrap="square" rtlCol="0">
            <a:spAutoFit/>
          </a:bodyPr>
          <a:lstStyle/>
          <a:p>
            <a:pPr algn="ctr"/>
            <a:r>
              <a:rPr lang="en-GB" sz="2400" dirty="0" err="1">
                <a:solidFill>
                  <a:srgbClr val="ED49D6"/>
                </a:solidFill>
              </a:rPr>
              <a:t>Banque</a:t>
            </a:r>
            <a:r>
              <a:rPr lang="en-GB" sz="2400" dirty="0">
                <a:solidFill>
                  <a:srgbClr val="ED49D6"/>
                </a:solidFill>
              </a:rPr>
              <a:t> </a:t>
            </a:r>
            <a:r>
              <a:rPr lang="en-GB" sz="2400" dirty="0" err="1">
                <a:solidFill>
                  <a:srgbClr val="ED49D6"/>
                </a:solidFill>
              </a:rPr>
              <a:t>Mondiale</a:t>
            </a:r>
            <a:endParaRPr lang="en-GB" sz="2400" dirty="0">
              <a:solidFill>
                <a:srgbClr val="ED49D6"/>
              </a:solidFill>
            </a:endParaRPr>
          </a:p>
          <a:p>
            <a:pPr algn="ctr"/>
            <a:r>
              <a:rPr lang="en-GB" sz="2400" dirty="0">
                <a:solidFill>
                  <a:srgbClr val="ED49D6"/>
                </a:solidFill>
              </a:rPr>
              <a:t>2019</a:t>
            </a:r>
          </a:p>
        </p:txBody>
      </p:sp>
      <p:sp>
        <p:nvSpPr>
          <p:cNvPr id="19" name="ZoneTexte 18"/>
          <p:cNvSpPr txBox="1"/>
          <p:nvPr/>
        </p:nvSpPr>
        <p:spPr>
          <a:xfrm>
            <a:off x="10057428" y="5208420"/>
            <a:ext cx="1876425" cy="1200329"/>
          </a:xfrm>
          <a:prstGeom prst="rect">
            <a:avLst/>
          </a:prstGeom>
          <a:noFill/>
        </p:spPr>
        <p:txBody>
          <a:bodyPr wrap="square" rtlCol="0">
            <a:spAutoFit/>
          </a:bodyPr>
          <a:lstStyle/>
          <a:p>
            <a:pPr algn="ctr"/>
            <a:r>
              <a:rPr lang="en-GB" dirty="0" err="1">
                <a:solidFill>
                  <a:srgbClr val="FFC000"/>
                </a:solidFill>
              </a:rPr>
              <a:t>Coopé</a:t>
            </a:r>
            <a:r>
              <a:rPr lang="en-GB" dirty="0">
                <a:solidFill>
                  <a:srgbClr val="FFC000"/>
                </a:solidFill>
              </a:rPr>
              <a:t> </a:t>
            </a:r>
            <a:r>
              <a:rPr lang="en-GB" dirty="0" err="1">
                <a:solidFill>
                  <a:srgbClr val="FFC000"/>
                </a:solidFill>
              </a:rPr>
              <a:t>Nv</a:t>
            </a:r>
            <a:r>
              <a:rPr lang="en-GB" dirty="0">
                <a:solidFill>
                  <a:srgbClr val="FFC000"/>
                </a:solidFill>
              </a:rPr>
              <a:t> Aquitaine-</a:t>
            </a:r>
            <a:r>
              <a:rPr lang="en-GB" dirty="0" err="1">
                <a:solidFill>
                  <a:srgbClr val="FFC000"/>
                </a:solidFill>
              </a:rPr>
              <a:t>Itasy</a:t>
            </a:r>
            <a:endParaRPr lang="en-GB" dirty="0">
              <a:solidFill>
                <a:srgbClr val="FFC000"/>
              </a:solidFill>
            </a:endParaRPr>
          </a:p>
          <a:p>
            <a:pPr algn="ctr"/>
            <a:r>
              <a:rPr lang="en-GB" dirty="0" err="1">
                <a:solidFill>
                  <a:srgbClr val="FFC000"/>
                </a:solidFill>
              </a:rPr>
              <a:t>Agrisud</a:t>
            </a:r>
            <a:r>
              <a:rPr lang="en-GB" dirty="0">
                <a:solidFill>
                  <a:srgbClr val="FFC000"/>
                </a:solidFill>
              </a:rPr>
              <a:t> </a:t>
            </a:r>
            <a:r>
              <a:rPr lang="en-GB" dirty="0" err="1">
                <a:solidFill>
                  <a:srgbClr val="FFC000"/>
                </a:solidFill>
              </a:rPr>
              <a:t>Ethicable</a:t>
            </a:r>
            <a:endParaRPr lang="en-GB" dirty="0">
              <a:solidFill>
                <a:srgbClr val="FFC000"/>
              </a:solidFill>
            </a:endParaRPr>
          </a:p>
          <a:p>
            <a:pPr algn="ctr"/>
            <a:r>
              <a:rPr lang="en-GB" dirty="0">
                <a:solidFill>
                  <a:srgbClr val="FFC000"/>
                </a:solidFill>
              </a:rPr>
              <a:t>2021</a:t>
            </a:r>
          </a:p>
        </p:txBody>
      </p:sp>
    </p:spTree>
    <p:extLst>
      <p:ext uri="{BB962C8B-B14F-4D97-AF65-F5344CB8AC3E}">
        <p14:creationId xmlns:p14="http://schemas.microsoft.com/office/powerpoint/2010/main" val="8599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animBg="1"/>
      <p:bldP spid="10" grpId="0"/>
      <p:bldP spid="11" grpId="0" animBg="1"/>
      <p:bldP spid="12" grpId="0"/>
      <p:bldP spid="13" grpId="0" animBg="1"/>
      <p:bldP spid="14" grpId="0" animBg="1"/>
      <p:bldP spid="15" grpId="0" animBg="1"/>
      <p:bldP spid="16"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991" y="2576694"/>
            <a:ext cx="11265550" cy="1356360"/>
          </a:xfrm>
        </p:spPr>
        <p:txBody>
          <a:bodyPr/>
          <a:lstStyle/>
          <a:p>
            <a:r>
              <a:rPr lang="fr-FR" dirty="0"/>
              <a:t>2. Les réalisations dans le cadre de </a:t>
            </a:r>
            <a:r>
              <a:rPr lang="fr-FR" dirty="0" err="1"/>
              <a:t>Protect</a:t>
            </a:r>
            <a:endParaRPr lang="fr-FR" dirty="0"/>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0856" y="384441"/>
            <a:ext cx="4487262" cy="2591715"/>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6108" y="648153"/>
            <a:ext cx="3076427" cy="1843260"/>
          </a:xfrm>
          <a:prstGeom prst="rect">
            <a:avLst/>
          </a:prstGeom>
        </p:spPr>
      </p:pic>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0649" y="3933054"/>
            <a:ext cx="3543124" cy="2551291"/>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991" y="365539"/>
            <a:ext cx="3371607" cy="1867081"/>
          </a:xfrm>
          <a:prstGeom prst="rect">
            <a:avLst/>
          </a:prstGeom>
        </p:spPr>
      </p:pic>
      <p:pic>
        <p:nvPicPr>
          <p:cNvPr id="16" name="Imag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66380" y="5017024"/>
            <a:ext cx="2980262" cy="1563704"/>
          </a:xfrm>
          <a:prstGeom prst="rect">
            <a:avLst/>
          </a:prstGeom>
        </p:spPr>
      </p:pic>
      <p:pic>
        <p:nvPicPr>
          <p:cNvPr id="3" name="Imag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0991" y="4630165"/>
            <a:ext cx="2880409" cy="1720717"/>
          </a:xfrm>
          <a:prstGeom prst="rect">
            <a:avLst/>
          </a:prstGeom>
        </p:spPr>
      </p:pic>
      <p:pic>
        <p:nvPicPr>
          <p:cNvPr id="5" name="Imag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6243" y="3613404"/>
            <a:ext cx="3586572" cy="1276794"/>
          </a:xfrm>
          <a:prstGeom prst="rect">
            <a:avLst/>
          </a:prstGeom>
        </p:spPr>
      </p:pic>
      <p:pic>
        <p:nvPicPr>
          <p:cNvPr id="6" name="Imag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86135" y="4969764"/>
            <a:ext cx="1830252" cy="1447793"/>
          </a:xfrm>
          <a:prstGeom prst="rect">
            <a:avLst/>
          </a:prstGeom>
        </p:spPr>
      </p:pic>
    </p:spTree>
    <p:extLst>
      <p:ext uri="{BB962C8B-B14F-4D97-AF65-F5344CB8AC3E}">
        <p14:creationId xmlns:p14="http://schemas.microsoft.com/office/powerpoint/2010/main" val="87292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314354" y="2236162"/>
            <a:ext cx="4002741" cy="1680212"/>
          </a:xfrm>
          <a:prstGeom prst="rect">
            <a:avLst/>
          </a:prstGeom>
          <a:ln w="25400">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accent1"/>
                </a:solidFill>
              </a:rPr>
              <a:t>Les réalisations </a:t>
            </a:r>
            <a:endParaRPr lang="fr-FR" sz="2800" dirty="0">
              <a:solidFill>
                <a:schemeClr val="accent1"/>
              </a:solidFill>
            </a:endParaRPr>
          </a:p>
        </p:txBody>
      </p:sp>
      <p:sp>
        <p:nvSpPr>
          <p:cNvPr id="2" name="Ellipse 1"/>
          <p:cNvSpPr/>
          <p:nvPr/>
        </p:nvSpPr>
        <p:spPr>
          <a:xfrm>
            <a:off x="170371" y="2423438"/>
            <a:ext cx="2900084" cy="216497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Réseau partenarial et collaborations</a:t>
            </a:r>
          </a:p>
        </p:txBody>
      </p:sp>
      <p:sp>
        <p:nvSpPr>
          <p:cNvPr id="5" name="Ellipse 4"/>
          <p:cNvSpPr/>
          <p:nvPr/>
        </p:nvSpPr>
        <p:spPr>
          <a:xfrm>
            <a:off x="4782846" y="4501156"/>
            <a:ext cx="3505199" cy="225580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bg1"/>
                </a:solidFill>
              </a:rPr>
              <a:t>Formation à la recherche par la recherche</a:t>
            </a:r>
          </a:p>
        </p:txBody>
      </p:sp>
      <p:sp>
        <p:nvSpPr>
          <p:cNvPr id="7" name="Ellipse 6"/>
          <p:cNvSpPr/>
          <p:nvPr/>
        </p:nvSpPr>
        <p:spPr>
          <a:xfrm>
            <a:off x="1371124" y="4501156"/>
            <a:ext cx="3379486" cy="1662084"/>
          </a:xfrm>
          <a:prstGeom prst="ellipse">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Développement </a:t>
            </a:r>
            <a:br>
              <a:rPr lang="fr-FR" sz="2000" dirty="0">
                <a:solidFill>
                  <a:schemeClr val="bg1"/>
                </a:solidFill>
              </a:rPr>
            </a:br>
            <a:r>
              <a:rPr lang="fr-FR" sz="2000" dirty="0">
                <a:solidFill>
                  <a:schemeClr val="bg1"/>
                </a:solidFill>
              </a:rPr>
              <a:t>de systèmes d’enquêtes originaux et cohérents</a:t>
            </a:r>
            <a:endParaRPr lang="fr-FR" sz="2000" b="1" dirty="0">
              <a:solidFill>
                <a:schemeClr val="bg1"/>
              </a:solidFill>
            </a:endParaRPr>
          </a:p>
        </p:txBody>
      </p:sp>
      <p:cxnSp>
        <p:nvCxnSpPr>
          <p:cNvPr id="13" name="Connecteur en arc 12"/>
          <p:cNvCxnSpPr>
            <a:stCxn id="4" idx="3"/>
            <a:endCxn id="5" idx="6"/>
          </p:cNvCxnSpPr>
          <p:nvPr/>
        </p:nvCxnSpPr>
        <p:spPr>
          <a:xfrm flipH="1">
            <a:off x="8288045" y="3076268"/>
            <a:ext cx="29050" cy="2552791"/>
          </a:xfrm>
          <a:prstGeom prst="curvedConnector3">
            <a:avLst>
              <a:gd name="adj1" fmla="val -78691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rc 13"/>
          <p:cNvCxnSpPr>
            <a:stCxn id="4" idx="1"/>
            <a:endCxn id="2" idx="6"/>
          </p:cNvCxnSpPr>
          <p:nvPr/>
        </p:nvCxnSpPr>
        <p:spPr>
          <a:xfrm rot="10800000" flipV="1">
            <a:off x="3070456" y="3076267"/>
            <a:ext cx="1243899" cy="429659"/>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rc 18"/>
          <p:cNvCxnSpPr>
            <a:stCxn id="4" idx="2"/>
            <a:endCxn id="7" idx="0"/>
          </p:cNvCxnSpPr>
          <p:nvPr/>
        </p:nvCxnSpPr>
        <p:spPr>
          <a:xfrm rot="5400000">
            <a:off x="4395905" y="2581336"/>
            <a:ext cx="584782" cy="3254858"/>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9117710" y="3233660"/>
            <a:ext cx="2488825" cy="17792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Production scientifique</a:t>
            </a:r>
          </a:p>
        </p:txBody>
      </p:sp>
      <p:sp>
        <p:nvSpPr>
          <p:cNvPr id="33" name="Ellipse 32"/>
          <p:cNvSpPr/>
          <p:nvPr/>
        </p:nvSpPr>
        <p:spPr>
          <a:xfrm>
            <a:off x="957478" y="123758"/>
            <a:ext cx="2246780" cy="1807618"/>
          </a:xfrm>
          <a:prstGeom prst="ellipse">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Diffusion grand public</a:t>
            </a:r>
          </a:p>
        </p:txBody>
      </p:sp>
      <p:cxnSp>
        <p:nvCxnSpPr>
          <p:cNvPr id="34" name="Connecteur en arc 33"/>
          <p:cNvCxnSpPr>
            <a:stCxn id="4" idx="3"/>
            <a:endCxn id="32" idx="2"/>
          </p:cNvCxnSpPr>
          <p:nvPr/>
        </p:nvCxnSpPr>
        <p:spPr>
          <a:xfrm>
            <a:off x="8317095" y="3076268"/>
            <a:ext cx="800615" cy="10470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en arc 36"/>
          <p:cNvCxnSpPr>
            <a:stCxn id="4" idx="0"/>
            <a:endCxn id="31" idx="3"/>
          </p:cNvCxnSpPr>
          <p:nvPr/>
        </p:nvCxnSpPr>
        <p:spPr>
          <a:xfrm rot="5400000" flipH="1" flipV="1">
            <a:off x="6168721" y="1851586"/>
            <a:ext cx="531580" cy="23757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425746" y="245616"/>
            <a:ext cx="2886636" cy="923330"/>
          </a:xfrm>
          <a:prstGeom prst="rect">
            <a:avLst/>
          </a:prstGeom>
        </p:spPr>
        <p:txBody>
          <a:bodyPr wrap="square">
            <a:spAutoFit/>
          </a:bodyPr>
          <a:lstStyle/>
          <a:p>
            <a:pPr lvl="1"/>
            <a:r>
              <a:rPr lang="fr-FR" dirty="0">
                <a:solidFill>
                  <a:schemeClr val="accent3"/>
                </a:solidFill>
              </a:rPr>
              <a:t>Rapports d’expertise</a:t>
            </a:r>
          </a:p>
          <a:p>
            <a:pPr lvl="1"/>
            <a:r>
              <a:rPr lang="fr-FR" i="1" dirty="0">
                <a:solidFill>
                  <a:schemeClr val="accent3"/>
                </a:solidFill>
              </a:rPr>
              <a:t>Réunions de </a:t>
            </a:r>
            <a:r>
              <a:rPr lang="fr-FR" i="1" dirty="0" err="1">
                <a:solidFill>
                  <a:schemeClr val="accent3"/>
                </a:solidFill>
              </a:rPr>
              <a:t>co</a:t>
            </a:r>
            <a:r>
              <a:rPr lang="fr-FR" i="1" dirty="0">
                <a:solidFill>
                  <a:schemeClr val="accent3"/>
                </a:solidFill>
              </a:rPr>
              <a:t>-analyse des résultats – à venir</a:t>
            </a:r>
          </a:p>
        </p:txBody>
      </p:sp>
      <p:sp>
        <p:nvSpPr>
          <p:cNvPr id="45" name="Rectangle 44"/>
          <p:cNvSpPr/>
          <p:nvPr/>
        </p:nvSpPr>
        <p:spPr>
          <a:xfrm>
            <a:off x="9263893" y="4941830"/>
            <a:ext cx="2768985" cy="861774"/>
          </a:xfrm>
          <a:prstGeom prst="rect">
            <a:avLst/>
          </a:prstGeom>
        </p:spPr>
        <p:txBody>
          <a:bodyPr wrap="square">
            <a:spAutoFit/>
          </a:bodyPr>
          <a:lstStyle/>
          <a:p>
            <a:r>
              <a:rPr lang="fr-FR" sz="1600" dirty="0">
                <a:solidFill>
                  <a:schemeClr val="accent2"/>
                </a:solidFill>
              </a:rPr>
              <a:t>Communications scientifiques</a:t>
            </a:r>
          </a:p>
          <a:p>
            <a:r>
              <a:rPr lang="fr-FR" sz="1600" dirty="0">
                <a:solidFill>
                  <a:schemeClr val="accent2"/>
                </a:solidFill>
              </a:rPr>
              <a:t>Articles de recherche</a:t>
            </a:r>
          </a:p>
          <a:p>
            <a:r>
              <a:rPr lang="fr-FR" sz="1600" dirty="0">
                <a:solidFill>
                  <a:schemeClr val="accent2"/>
                </a:solidFill>
              </a:rPr>
              <a:t>Co-publications</a:t>
            </a:r>
            <a:endParaRPr lang="fr-FR" sz="2400" dirty="0">
              <a:solidFill>
                <a:schemeClr val="accent2"/>
              </a:solidFill>
            </a:endParaRPr>
          </a:p>
        </p:txBody>
      </p:sp>
      <p:sp>
        <p:nvSpPr>
          <p:cNvPr id="46" name="Rectangle 45"/>
          <p:cNvSpPr/>
          <p:nvPr/>
        </p:nvSpPr>
        <p:spPr>
          <a:xfrm>
            <a:off x="2698235" y="540976"/>
            <a:ext cx="6096000" cy="1015663"/>
          </a:xfrm>
          <a:prstGeom prst="rect">
            <a:avLst/>
          </a:prstGeom>
        </p:spPr>
        <p:txBody>
          <a:bodyPr>
            <a:spAutoFit/>
          </a:bodyPr>
          <a:lstStyle/>
          <a:p>
            <a:pPr lvl="1"/>
            <a:r>
              <a:rPr lang="fr-FR" sz="2000" dirty="0">
                <a:solidFill>
                  <a:srgbClr val="A162D0"/>
                </a:solidFill>
              </a:rPr>
              <a:t>Film documentaire</a:t>
            </a:r>
          </a:p>
          <a:p>
            <a:pPr lvl="1"/>
            <a:r>
              <a:rPr lang="fr-FR" sz="2000" dirty="0">
                <a:solidFill>
                  <a:srgbClr val="A162D0"/>
                </a:solidFill>
              </a:rPr>
              <a:t>Conférences grand public</a:t>
            </a:r>
          </a:p>
          <a:p>
            <a:pPr lvl="1"/>
            <a:r>
              <a:rPr lang="fr-FR" sz="2000" i="1" dirty="0">
                <a:solidFill>
                  <a:srgbClr val="A162D0"/>
                </a:solidFill>
              </a:rPr>
              <a:t>Ciné-débats – à venir</a:t>
            </a:r>
          </a:p>
        </p:txBody>
      </p:sp>
      <p:sp>
        <p:nvSpPr>
          <p:cNvPr id="31" name="Ellipse 30"/>
          <p:cNvSpPr/>
          <p:nvPr/>
        </p:nvSpPr>
        <p:spPr>
          <a:xfrm>
            <a:off x="6152655" y="-10446"/>
            <a:ext cx="2735763" cy="20092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bg1"/>
                </a:solidFill>
              </a:rPr>
              <a:t>Diffusion acteurs socio-économiques</a:t>
            </a:r>
          </a:p>
        </p:txBody>
      </p:sp>
      <p:sp>
        <p:nvSpPr>
          <p:cNvPr id="35" name="Rectangle 34"/>
          <p:cNvSpPr/>
          <p:nvPr/>
        </p:nvSpPr>
        <p:spPr>
          <a:xfrm>
            <a:off x="7827891" y="5603174"/>
            <a:ext cx="2886636" cy="923330"/>
          </a:xfrm>
          <a:prstGeom prst="rect">
            <a:avLst/>
          </a:prstGeom>
        </p:spPr>
        <p:txBody>
          <a:bodyPr wrap="square">
            <a:spAutoFit/>
          </a:bodyPr>
          <a:lstStyle/>
          <a:p>
            <a:pPr lvl="1"/>
            <a:r>
              <a:rPr lang="fr-FR" dirty="0">
                <a:solidFill>
                  <a:schemeClr val="accent3"/>
                </a:solidFill>
              </a:rPr>
              <a:t>Thèses </a:t>
            </a:r>
          </a:p>
          <a:p>
            <a:pPr lvl="1"/>
            <a:r>
              <a:rPr lang="fr-FR" dirty="0">
                <a:solidFill>
                  <a:schemeClr val="accent3"/>
                </a:solidFill>
              </a:rPr>
              <a:t>Stages </a:t>
            </a:r>
          </a:p>
          <a:p>
            <a:pPr lvl="1"/>
            <a:r>
              <a:rPr lang="fr-FR" dirty="0">
                <a:solidFill>
                  <a:schemeClr val="accent3"/>
                </a:solidFill>
              </a:rPr>
              <a:t>Mémoires de master 2</a:t>
            </a:r>
          </a:p>
        </p:txBody>
      </p:sp>
      <p:cxnSp>
        <p:nvCxnSpPr>
          <p:cNvPr id="38" name="Connecteur en arc 37"/>
          <p:cNvCxnSpPr>
            <a:stCxn id="4" idx="0"/>
            <a:endCxn id="33" idx="5"/>
          </p:cNvCxnSpPr>
          <p:nvPr/>
        </p:nvCxnSpPr>
        <p:spPr>
          <a:xfrm rot="16200000" flipV="1">
            <a:off x="4310722" y="231159"/>
            <a:ext cx="569506" cy="344050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9117710" y="1244238"/>
            <a:ext cx="2540672" cy="1071367"/>
          </a:xfrm>
          <a:prstGeom prst="ellipse">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Diffusion scientifique</a:t>
            </a:r>
          </a:p>
        </p:txBody>
      </p:sp>
      <p:cxnSp>
        <p:nvCxnSpPr>
          <p:cNvPr id="27" name="Connecteur en arc 26"/>
          <p:cNvCxnSpPr>
            <a:stCxn id="4" idx="3"/>
            <a:endCxn id="26" idx="2"/>
          </p:cNvCxnSpPr>
          <p:nvPr/>
        </p:nvCxnSpPr>
        <p:spPr>
          <a:xfrm flipV="1">
            <a:off x="8317095" y="1779922"/>
            <a:ext cx="800615" cy="1296346"/>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346145" y="2236162"/>
            <a:ext cx="3482029" cy="892552"/>
          </a:xfrm>
          <a:prstGeom prst="rect">
            <a:avLst/>
          </a:prstGeom>
        </p:spPr>
        <p:txBody>
          <a:bodyPr wrap="square">
            <a:spAutoFit/>
          </a:bodyPr>
          <a:lstStyle/>
          <a:p>
            <a:pPr lvl="1"/>
            <a:r>
              <a:rPr lang="fr-FR" sz="2000" dirty="0">
                <a:solidFill>
                  <a:srgbClr val="A162D0"/>
                </a:solidFill>
              </a:rPr>
              <a:t>Colloque International </a:t>
            </a:r>
            <a:r>
              <a:rPr lang="fr-FR" sz="1600" dirty="0">
                <a:solidFill>
                  <a:srgbClr val="A162D0"/>
                </a:solidFill>
              </a:rPr>
              <a:t>Université d’Antananarivo 8-9 Novembre 2022</a:t>
            </a:r>
            <a:endParaRPr lang="fr-FR" sz="1600" i="1" dirty="0">
              <a:solidFill>
                <a:srgbClr val="A162D0"/>
              </a:solidFill>
            </a:endParaRPr>
          </a:p>
        </p:txBody>
      </p:sp>
      <p:sp>
        <p:nvSpPr>
          <p:cNvPr id="25" name="Rectangle 24"/>
          <p:cNvSpPr/>
          <p:nvPr/>
        </p:nvSpPr>
        <p:spPr>
          <a:xfrm>
            <a:off x="-116683" y="6166520"/>
            <a:ext cx="6096000" cy="400110"/>
          </a:xfrm>
          <a:prstGeom prst="rect">
            <a:avLst/>
          </a:prstGeom>
        </p:spPr>
        <p:txBody>
          <a:bodyPr>
            <a:spAutoFit/>
          </a:bodyPr>
          <a:lstStyle/>
          <a:p>
            <a:pPr lvl="1"/>
            <a:r>
              <a:rPr lang="fr-FR" sz="2000" dirty="0">
                <a:solidFill>
                  <a:srgbClr val="A162D0"/>
                </a:solidFill>
              </a:rPr>
              <a:t>Portail de données Data Sud</a:t>
            </a:r>
            <a:endParaRPr lang="fr-FR" sz="2000" i="1" dirty="0">
              <a:solidFill>
                <a:srgbClr val="A162D0"/>
              </a:solidFill>
            </a:endParaRPr>
          </a:p>
        </p:txBody>
      </p:sp>
    </p:spTree>
    <p:extLst>
      <p:ext uri="{BB962C8B-B14F-4D97-AF65-F5344CB8AC3E}">
        <p14:creationId xmlns:p14="http://schemas.microsoft.com/office/powerpoint/2010/main" val="33373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32" grpId="0" animBg="1"/>
      <p:bldP spid="33" grpId="0" animBg="1"/>
      <p:bldP spid="43" grpId="0"/>
      <p:bldP spid="45" grpId="0"/>
      <p:bldP spid="46" grpId="0"/>
      <p:bldP spid="31" grpId="0" animBg="1"/>
      <p:bldP spid="35" grpId="0"/>
      <p:bldP spid="26" grpId="0" animBg="1"/>
      <p:bldP spid="30"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rayonnement du projet dans la société</a:t>
            </a:r>
          </a:p>
        </p:txBody>
      </p:sp>
      <p:sp>
        <p:nvSpPr>
          <p:cNvPr id="3" name="Espace réservé du contenu 2"/>
          <p:cNvSpPr>
            <a:spLocks noGrp="1"/>
          </p:cNvSpPr>
          <p:nvPr>
            <p:ph idx="1"/>
          </p:nvPr>
        </p:nvSpPr>
        <p:spPr>
          <a:xfrm>
            <a:off x="1143000" y="2057399"/>
            <a:ext cx="9872871" cy="4375565"/>
          </a:xfrm>
        </p:spPr>
        <p:txBody>
          <a:bodyPr>
            <a:normAutofit/>
          </a:bodyPr>
          <a:lstStyle/>
          <a:p>
            <a:pPr marL="45720" indent="0">
              <a:buNone/>
            </a:pPr>
            <a:r>
              <a:rPr lang="fr-FR" sz="3600" dirty="0">
                <a:solidFill>
                  <a:schemeClr val="accent2"/>
                </a:solidFill>
              </a:rPr>
              <a:t>1</a:t>
            </a:r>
            <a:r>
              <a:rPr lang="fr-FR" sz="3600" dirty="0">
                <a:solidFill>
                  <a:schemeClr val="accent6"/>
                </a:solidFill>
              </a:rPr>
              <a:t> </a:t>
            </a:r>
            <a:r>
              <a:rPr lang="fr-FR" dirty="0"/>
              <a:t>Film documentaire de recherche</a:t>
            </a:r>
            <a:endParaRPr lang="fr-FR" dirty="0">
              <a:solidFill>
                <a:schemeClr val="accent6"/>
              </a:solidFill>
            </a:endParaRPr>
          </a:p>
          <a:p>
            <a:pPr marL="45720" indent="0">
              <a:buNone/>
            </a:pPr>
            <a:r>
              <a:rPr lang="fr-FR" sz="3600" dirty="0">
                <a:solidFill>
                  <a:schemeClr val="accent6"/>
                </a:solidFill>
              </a:rPr>
              <a:t>4</a:t>
            </a:r>
            <a:r>
              <a:rPr lang="fr-FR" dirty="0"/>
              <a:t> Conférences grand public ou à destination des acteurs socio-économiques</a:t>
            </a:r>
          </a:p>
          <a:p>
            <a:pPr marL="45720" indent="0">
              <a:buNone/>
            </a:pPr>
            <a:r>
              <a:rPr lang="fr-FR" sz="3600" dirty="0">
                <a:solidFill>
                  <a:schemeClr val="accent3"/>
                </a:solidFill>
              </a:rPr>
              <a:t>2</a:t>
            </a:r>
            <a:r>
              <a:rPr lang="fr-FR" dirty="0"/>
              <a:t> Articles de diffusion (</a:t>
            </a:r>
            <a:r>
              <a:rPr lang="fr-FR" i="1" dirty="0"/>
              <a:t>The conversation </a:t>
            </a:r>
            <a:r>
              <a:rPr lang="fr-FR" dirty="0"/>
              <a:t>et </a:t>
            </a:r>
            <a:r>
              <a:rPr lang="fr-FR" i="1" dirty="0"/>
              <a:t>Grain de Sel</a:t>
            </a:r>
            <a:r>
              <a:rPr lang="fr-FR" dirty="0"/>
              <a:t>) </a:t>
            </a:r>
          </a:p>
          <a:p>
            <a:pPr marL="45720" indent="0">
              <a:buNone/>
            </a:pPr>
            <a:r>
              <a:rPr lang="fr-FR" sz="3600" dirty="0">
                <a:solidFill>
                  <a:srgbClr val="A162D0"/>
                </a:solidFill>
              </a:rPr>
              <a:t>2</a:t>
            </a:r>
            <a:r>
              <a:rPr lang="fr-FR" dirty="0"/>
              <a:t> Rapports d’expertise (Banque mondiale et AFD)</a:t>
            </a:r>
          </a:p>
          <a:p>
            <a:pPr marL="45720" indent="0">
              <a:buNone/>
            </a:pPr>
            <a:r>
              <a:rPr lang="fr-FR" sz="3600" dirty="0">
                <a:solidFill>
                  <a:srgbClr val="00B050"/>
                </a:solidFill>
              </a:rPr>
              <a:t>2</a:t>
            </a:r>
            <a:r>
              <a:rPr lang="fr-FR" sz="3600" dirty="0"/>
              <a:t> </a:t>
            </a:r>
            <a:r>
              <a:rPr lang="fr-FR" dirty="0"/>
              <a:t>Workshops (Université de Bordeaux, 2019 et IRD-Madagascar/hybride, février 2021)</a:t>
            </a:r>
          </a:p>
          <a:p>
            <a:pPr marL="45720" indent="0">
              <a:buNone/>
            </a:pPr>
            <a:r>
              <a:rPr lang="fr-FR" sz="3600" dirty="0">
                <a:solidFill>
                  <a:schemeClr val="accent6">
                    <a:lumMod val="60000"/>
                    <a:lumOff val="40000"/>
                  </a:schemeClr>
                </a:solidFill>
              </a:rPr>
              <a:t>1</a:t>
            </a:r>
            <a:r>
              <a:rPr lang="fr-FR" dirty="0"/>
              <a:t> Colloque international, Madagascar/hybride (2022)</a:t>
            </a:r>
          </a:p>
        </p:txBody>
      </p:sp>
    </p:spTree>
    <p:extLst>
      <p:ext uri="{BB962C8B-B14F-4D97-AF65-F5344CB8AC3E}">
        <p14:creationId xmlns:p14="http://schemas.microsoft.com/office/powerpoint/2010/main" val="208595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diffusion académique et la validation scientifique des résultats de la recherche</a:t>
            </a:r>
          </a:p>
        </p:txBody>
      </p:sp>
      <p:sp>
        <p:nvSpPr>
          <p:cNvPr id="3" name="Espace réservé du contenu 2"/>
          <p:cNvSpPr>
            <a:spLocks noGrp="1"/>
          </p:cNvSpPr>
          <p:nvPr>
            <p:ph idx="1"/>
          </p:nvPr>
        </p:nvSpPr>
        <p:spPr/>
        <p:txBody>
          <a:bodyPr>
            <a:normAutofit/>
          </a:bodyPr>
          <a:lstStyle/>
          <a:p>
            <a:pPr marL="45720" indent="0">
              <a:buNone/>
            </a:pPr>
            <a:endParaRPr lang="fr-FR" b="1" dirty="0">
              <a:solidFill>
                <a:srgbClr val="A162D0"/>
              </a:solidFill>
            </a:endParaRPr>
          </a:p>
          <a:p>
            <a:pPr marL="45720" indent="0">
              <a:buNone/>
            </a:pPr>
            <a:r>
              <a:rPr lang="fr-FR" b="1" dirty="0">
                <a:solidFill>
                  <a:srgbClr val="A162D0"/>
                </a:solidFill>
              </a:rPr>
              <a:t>≈</a:t>
            </a:r>
            <a:r>
              <a:rPr lang="fr-FR" sz="3600" dirty="0">
                <a:solidFill>
                  <a:srgbClr val="A162D0"/>
                </a:solidFill>
              </a:rPr>
              <a:t>25</a:t>
            </a:r>
            <a:r>
              <a:rPr lang="fr-FR" dirty="0"/>
              <a:t> Communications scientifiques dans des colloques internationaux</a:t>
            </a:r>
          </a:p>
          <a:p>
            <a:pPr marL="45720" indent="0">
              <a:buNone/>
            </a:pPr>
            <a:r>
              <a:rPr lang="fr-FR" sz="3600" dirty="0">
                <a:solidFill>
                  <a:schemeClr val="accent2"/>
                </a:solidFill>
              </a:rPr>
              <a:t>3 </a:t>
            </a:r>
            <a:r>
              <a:rPr lang="fr-FR" dirty="0" err="1"/>
              <a:t>Working</a:t>
            </a:r>
            <a:r>
              <a:rPr lang="fr-FR" dirty="0"/>
              <a:t> </a:t>
            </a:r>
            <a:r>
              <a:rPr lang="fr-FR" dirty="0" err="1"/>
              <a:t>papers</a:t>
            </a:r>
            <a:endParaRPr lang="fr-FR" dirty="0"/>
          </a:p>
          <a:p>
            <a:pPr marL="45720" indent="0">
              <a:buNone/>
            </a:pPr>
            <a:r>
              <a:rPr lang="fr-FR" sz="3600" dirty="0">
                <a:solidFill>
                  <a:schemeClr val="accent3"/>
                </a:solidFill>
              </a:rPr>
              <a:t>3</a:t>
            </a:r>
            <a:r>
              <a:rPr lang="fr-FR" sz="3600" dirty="0"/>
              <a:t> </a:t>
            </a:r>
            <a:r>
              <a:rPr lang="fr-FR" dirty="0"/>
              <a:t>Article scientifiques publiés</a:t>
            </a:r>
          </a:p>
          <a:p>
            <a:pPr marL="45720" indent="0">
              <a:buNone/>
            </a:pPr>
            <a:r>
              <a:rPr lang="fr-FR" sz="2800" dirty="0">
                <a:solidFill>
                  <a:schemeClr val="accent6"/>
                </a:solidFill>
              </a:rPr>
              <a:t>Plusieurs</a:t>
            </a:r>
            <a:r>
              <a:rPr lang="fr-FR" dirty="0"/>
              <a:t> articles scientifiques en cours, </a:t>
            </a:r>
            <a:br>
              <a:rPr lang="fr-FR" dirty="0"/>
            </a:br>
            <a:r>
              <a:rPr lang="fr-FR" dirty="0"/>
              <a:t>Projet d’ouvrage sur la protection sociale dans le Sud de Madagascar</a:t>
            </a:r>
          </a:p>
        </p:txBody>
      </p:sp>
    </p:spTree>
    <p:extLst>
      <p:ext uri="{BB962C8B-B14F-4D97-AF65-F5344CB8AC3E}">
        <p14:creationId xmlns:p14="http://schemas.microsoft.com/office/powerpoint/2010/main" val="16637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Formation à la recherche par la recherche et emploi dans </a:t>
            </a:r>
            <a:r>
              <a:rPr lang="fr-FR" dirty="0" err="1"/>
              <a:t>Protect</a:t>
            </a:r>
            <a:endParaRPr lang="fr-FR" dirty="0"/>
          </a:p>
        </p:txBody>
      </p:sp>
      <p:sp>
        <p:nvSpPr>
          <p:cNvPr id="3" name="Espace réservé du contenu 2"/>
          <p:cNvSpPr>
            <a:spLocks noGrp="1"/>
          </p:cNvSpPr>
          <p:nvPr>
            <p:ph idx="1"/>
          </p:nvPr>
        </p:nvSpPr>
        <p:spPr>
          <a:xfrm>
            <a:off x="1050403" y="2156013"/>
            <a:ext cx="10084443" cy="4343172"/>
          </a:xfrm>
        </p:spPr>
        <p:txBody>
          <a:bodyPr>
            <a:normAutofit/>
          </a:bodyPr>
          <a:lstStyle/>
          <a:p>
            <a:pPr marL="45720" indent="0">
              <a:buNone/>
            </a:pPr>
            <a:r>
              <a:rPr lang="fr-FR" sz="4400" dirty="0">
                <a:solidFill>
                  <a:schemeClr val="accent2"/>
                </a:solidFill>
              </a:rPr>
              <a:t>4 </a:t>
            </a:r>
            <a:r>
              <a:rPr lang="fr-FR" dirty="0">
                <a:solidFill>
                  <a:schemeClr val="tx1"/>
                </a:solidFill>
              </a:rPr>
              <a:t>thèses avec les données </a:t>
            </a:r>
            <a:r>
              <a:rPr lang="fr-FR" dirty="0" err="1">
                <a:solidFill>
                  <a:schemeClr val="tx1"/>
                </a:solidFill>
              </a:rPr>
              <a:t>Protect</a:t>
            </a:r>
            <a:r>
              <a:rPr lang="fr-FR" dirty="0">
                <a:solidFill>
                  <a:schemeClr val="accent2"/>
                </a:solidFill>
              </a:rPr>
              <a:t>		</a:t>
            </a:r>
            <a:r>
              <a:rPr lang="fr-FR" sz="4400" dirty="0">
                <a:solidFill>
                  <a:srgbClr val="00B050"/>
                </a:solidFill>
              </a:rPr>
              <a:t>8</a:t>
            </a:r>
            <a:r>
              <a:rPr lang="fr-FR" dirty="0"/>
              <a:t> </a:t>
            </a:r>
            <a:r>
              <a:rPr lang="fr-FR" dirty="0">
                <a:solidFill>
                  <a:schemeClr val="tx1"/>
                </a:solidFill>
              </a:rPr>
              <a:t>stages et </a:t>
            </a:r>
            <a:r>
              <a:rPr lang="fr-FR" sz="3600" dirty="0">
                <a:solidFill>
                  <a:schemeClr val="accent6"/>
                </a:solidFill>
              </a:rPr>
              <a:t>6 </a:t>
            </a:r>
            <a:r>
              <a:rPr lang="fr-FR" dirty="0">
                <a:solidFill>
                  <a:schemeClr val="tx1"/>
                </a:solidFill>
              </a:rPr>
              <a:t>mémoires de Master 2</a:t>
            </a:r>
          </a:p>
          <a:p>
            <a:pPr marL="45720" indent="0">
              <a:buNone/>
            </a:pPr>
            <a:endParaRPr lang="fr-FR" dirty="0">
              <a:solidFill>
                <a:srgbClr val="0070C0"/>
              </a:solidFill>
            </a:endParaRPr>
          </a:p>
          <a:p>
            <a:pPr marL="45720" indent="0">
              <a:buNone/>
            </a:pPr>
            <a:endParaRPr lang="fr-FR" dirty="0">
              <a:solidFill>
                <a:srgbClr val="0070C0"/>
              </a:solidFill>
            </a:endParaRPr>
          </a:p>
          <a:p>
            <a:pPr marL="45720" indent="0">
              <a:buNone/>
            </a:pPr>
            <a:endParaRPr lang="fr-FR" dirty="0">
              <a:solidFill>
                <a:srgbClr val="0070C0"/>
              </a:solidFill>
            </a:endParaRPr>
          </a:p>
          <a:p>
            <a:pPr marL="45720" indent="0">
              <a:buNone/>
            </a:pPr>
            <a:endParaRPr lang="fr-FR" dirty="0">
              <a:solidFill>
                <a:srgbClr val="0070C0"/>
              </a:solidFill>
            </a:endParaRPr>
          </a:p>
          <a:p>
            <a:pPr marL="45720" indent="0">
              <a:buNone/>
            </a:pPr>
            <a:endParaRPr lang="fr-FR" dirty="0"/>
          </a:p>
          <a:p>
            <a:pPr marL="45720" indent="0">
              <a:buNone/>
            </a:pPr>
            <a:endParaRPr lang="fr-FR" dirty="0"/>
          </a:p>
        </p:txBody>
      </p:sp>
      <p:pic>
        <p:nvPicPr>
          <p:cNvPr id="9" name="Image 8"/>
          <p:cNvPicPr>
            <a:picLocks noChangeAspect="1"/>
          </p:cNvPicPr>
          <p:nvPr/>
        </p:nvPicPr>
        <p:blipFill>
          <a:blip r:embed="rId2"/>
          <a:stretch>
            <a:fillRect/>
          </a:stretch>
        </p:blipFill>
        <p:spPr>
          <a:xfrm>
            <a:off x="2041127" y="3057020"/>
            <a:ext cx="3114991" cy="589918"/>
          </a:xfrm>
          <a:prstGeom prst="rect">
            <a:avLst/>
          </a:prstGeom>
          <a:ln w="25400">
            <a:solidFill>
              <a:schemeClr val="accent2"/>
            </a:solidFill>
          </a:ln>
        </p:spPr>
      </p:pic>
      <p:pic>
        <p:nvPicPr>
          <p:cNvPr id="10" name="Image 9"/>
          <p:cNvPicPr>
            <a:picLocks noChangeAspect="1"/>
          </p:cNvPicPr>
          <p:nvPr/>
        </p:nvPicPr>
        <p:blipFill>
          <a:blip r:embed="rId3"/>
          <a:stretch>
            <a:fillRect/>
          </a:stretch>
        </p:blipFill>
        <p:spPr>
          <a:xfrm>
            <a:off x="408652" y="4080584"/>
            <a:ext cx="3044726" cy="494029"/>
          </a:xfrm>
          <a:prstGeom prst="rect">
            <a:avLst/>
          </a:prstGeom>
          <a:ln w="25400">
            <a:solidFill>
              <a:schemeClr val="accent3"/>
            </a:solidFill>
          </a:ln>
        </p:spPr>
      </p:pic>
      <p:pic>
        <p:nvPicPr>
          <p:cNvPr id="11" name="Image 10"/>
          <p:cNvPicPr>
            <a:picLocks noChangeAspect="1"/>
          </p:cNvPicPr>
          <p:nvPr/>
        </p:nvPicPr>
        <p:blipFill>
          <a:blip r:embed="rId4"/>
          <a:stretch>
            <a:fillRect/>
          </a:stretch>
        </p:blipFill>
        <p:spPr>
          <a:xfrm>
            <a:off x="599420" y="5951806"/>
            <a:ext cx="3266993" cy="547379"/>
          </a:xfrm>
          <a:prstGeom prst="rect">
            <a:avLst/>
          </a:prstGeom>
          <a:ln w="25400">
            <a:solidFill>
              <a:srgbClr val="0070C0"/>
            </a:solidFill>
          </a:ln>
        </p:spPr>
      </p:pic>
      <p:pic>
        <p:nvPicPr>
          <p:cNvPr id="12" name="Image 11"/>
          <p:cNvPicPr>
            <a:picLocks noChangeAspect="1"/>
          </p:cNvPicPr>
          <p:nvPr/>
        </p:nvPicPr>
        <p:blipFill>
          <a:blip r:embed="rId5"/>
          <a:stretch>
            <a:fillRect/>
          </a:stretch>
        </p:blipFill>
        <p:spPr>
          <a:xfrm>
            <a:off x="3046965" y="4983030"/>
            <a:ext cx="3177230" cy="560358"/>
          </a:xfrm>
          <a:prstGeom prst="rect">
            <a:avLst/>
          </a:prstGeom>
          <a:ln w="25400">
            <a:solidFill>
              <a:srgbClr val="A162D0"/>
            </a:solidFill>
          </a:ln>
        </p:spPr>
      </p:pic>
      <p:sp>
        <p:nvSpPr>
          <p:cNvPr id="13" name="Rectangle 12"/>
          <p:cNvSpPr/>
          <p:nvPr/>
        </p:nvSpPr>
        <p:spPr>
          <a:xfrm>
            <a:off x="5616943" y="3713391"/>
            <a:ext cx="6096000" cy="1477328"/>
          </a:xfrm>
          <a:prstGeom prst="rect">
            <a:avLst/>
          </a:prstGeom>
        </p:spPr>
        <p:txBody>
          <a:bodyPr>
            <a:spAutoFit/>
          </a:bodyPr>
          <a:lstStyle/>
          <a:p>
            <a:pPr marL="45720" indent="0" algn="ctr">
              <a:buNone/>
            </a:pPr>
            <a:r>
              <a:rPr lang="fr-FR" dirty="0">
                <a:solidFill>
                  <a:srgbClr val="0070C0"/>
                </a:solidFill>
              </a:rPr>
              <a:t>Les binômes franco-malgaches</a:t>
            </a:r>
          </a:p>
          <a:p>
            <a:pPr marL="45720" indent="0" algn="ctr">
              <a:spcBef>
                <a:spcPts val="0"/>
              </a:spcBef>
              <a:buNone/>
            </a:pPr>
            <a:r>
              <a:rPr lang="fr-FR" i="1" dirty="0" err="1"/>
              <a:t>Corelia</a:t>
            </a:r>
            <a:r>
              <a:rPr lang="fr-FR" i="1" dirty="0"/>
              <a:t> et </a:t>
            </a:r>
            <a:r>
              <a:rPr lang="fr-FR" i="1" dirty="0" err="1"/>
              <a:t>Miranto</a:t>
            </a:r>
            <a:endParaRPr lang="fr-FR" i="1" dirty="0"/>
          </a:p>
          <a:p>
            <a:pPr marL="45720" indent="0" algn="ctr">
              <a:spcBef>
                <a:spcPts val="0"/>
              </a:spcBef>
              <a:buNone/>
            </a:pPr>
            <a:r>
              <a:rPr lang="fr-FR" i="1" dirty="0" err="1"/>
              <a:t>Dilane</a:t>
            </a:r>
            <a:r>
              <a:rPr lang="fr-FR" i="1" dirty="0"/>
              <a:t> et Kevin et </a:t>
            </a:r>
            <a:r>
              <a:rPr lang="fr-FR" i="1" dirty="0" err="1"/>
              <a:t>Mampianina</a:t>
            </a:r>
            <a:endParaRPr lang="fr-FR" i="1" dirty="0"/>
          </a:p>
          <a:p>
            <a:pPr marL="45720" indent="0" algn="ctr">
              <a:spcBef>
                <a:spcPts val="0"/>
              </a:spcBef>
              <a:buNone/>
            </a:pPr>
            <a:r>
              <a:rPr lang="fr-FR" i="1" dirty="0" err="1"/>
              <a:t>Mampianina</a:t>
            </a:r>
            <a:r>
              <a:rPr lang="fr-FR" i="1" dirty="0"/>
              <a:t> et Léo </a:t>
            </a:r>
          </a:p>
          <a:p>
            <a:pPr marL="45720" indent="0" algn="ctr">
              <a:spcBef>
                <a:spcPts val="0"/>
              </a:spcBef>
              <a:buNone/>
            </a:pPr>
            <a:r>
              <a:rPr lang="fr-FR" i="1" dirty="0"/>
              <a:t>Mia et Diane</a:t>
            </a:r>
          </a:p>
        </p:txBody>
      </p:sp>
    </p:spTree>
    <p:extLst>
      <p:ext uri="{BB962C8B-B14F-4D97-AF65-F5344CB8AC3E}">
        <p14:creationId xmlns:p14="http://schemas.microsoft.com/office/powerpoint/2010/main" val="287298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450" y="2457450"/>
            <a:ext cx="4907056" cy="1356360"/>
          </a:xfrm>
        </p:spPr>
        <p:txBody>
          <a:bodyPr/>
          <a:lstStyle/>
          <a:p>
            <a:r>
              <a:rPr lang="fr-FR" dirty="0"/>
              <a:t>4. Activités en cours et à venir </a:t>
            </a: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8123" y="194328"/>
            <a:ext cx="4842171" cy="6446571"/>
          </a:xfrm>
          <a:prstGeom prst="rect">
            <a:avLst/>
          </a:prstGeom>
        </p:spPr>
      </p:pic>
      <p:sp>
        <p:nvSpPr>
          <p:cNvPr id="5" name="ZoneTexte 4"/>
          <p:cNvSpPr txBox="1"/>
          <p:nvPr/>
        </p:nvSpPr>
        <p:spPr>
          <a:xfrm>
            <a:off x="7077075" y="6488668"/>
            <a:ext cx="4833938" cy="369332"/>
          </a:xfrm>
          <a:prstGeom prst="rect">
            <a:avLst/>
          </a:prstGeom>
          <a:noFill/>
        </p:spPr>
        <p:txBody>
          <a:bodyPr wrap="square" rtlCol="0">
            <a:spAutoFit/>
          </a:bodyPr>
          <a:lstStyle/>
          <a:p>
            <a:r>
              <a:rPr lang="fr-FR" dirty="0" err="1">
                <a:solidFill>
                  <a:schemeClr val="bg1"/>
                </a:solidFill>
              </a:rPr>
              <a:t>Ambovombe</a:t>
            </a:r>
            <a:r>
              <a:rPr lang="fr-FR" dirty="0">
                <a:solidFill>
                  <a:schemeClr val="bg1"/>
                </a:solidFill>
              </a:rPr>
              <a:t>, Région </a:t>
            </a:r>
            <a:r>
              <a:rPr lang="fr-FR" dirty="0" err="1">
                <a:solidFill>
                  <a:schemeClr val="bg1"/>
                </a:solidFill>
              </a:rPr>
              <a:t>Androy</a:t>
            </a:r>
            <a:endParaRPr lang="fr-FR" dirty="0">
              <a:solidFill>
                <a:schemeClr val="bg1"/>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611" y="6633524"/>
            <a:ext cx="202727" cy="212863"/>
          </a:xfrm>
          <a:prstGeom prst="rect">
            <a:avLst/>
          </a:prstGeom>
        </p:spPr>
      </p:pic>
      <p:sp>
        <p:nvSpPr>
          <p:cNvPr id="8" name="ZoneTexte 7"/>
          <p:cNvSpPr txBox="1"/>
          <p:nvPr/>
        </p:nvSpPr>
        <p:spPr>
          <a:xfrm>
            <a:off x="10252613" y="6596390"/>
            <a:ext cx="1633539" cy="261610"/>
          </a:xfrm>
          <a:prstGeom prst="rect">
            <a:avLst/>
          </a:prstGeom>
          <a:noFill/>
        </p:spPr>
        <p:txBody>
          <a:bodyPr wrap="square" rtlCol="0">
            <a:spAutoFit/>
          </a:bodyPr>
          <a:lstStyle/>
          <a:p>
            <a:r>
              <a:rPr lang="fr-FR" sz="1100" dirty="0"/>
              <a:t>Gondard, 2019</a:t>
            </a:r>
          </a:p>
        </p:txBody>
      </p:sp>
    </p:spTree>
    <p:extLst>
      <p:ext uri="{BB962C8B-B14F-4D97-AF65-F5344CB8AC3E}">
        <p14:creationId xmlns:p14="http://schemas.microsoft.com/office/powerpoint/2010/main" val="46513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450975" y="2582506"/>
            <a:ext cx="3939987" cy="1523330"/>
          </a:xfrm>
          <a:prstGeom prst="rect">
            <a:avLst/>
          </a:prstGeom>
          <a:ln w="25400">
            <a:solidFill>
              <a:schemeClr val="accent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6300" dirty="0">
              <a:solidFill>
                <a:schemeClr val="accent4"/>
              </a:solidFill>
            </a:endParaRPr>
          </a:p>
          <a:p>
            <a:pPr algn="ctr"/>
            <a:r>
              <a:rPr lang="fr-FR" sz="6600" dirty="0">
                <a:solidFill>
                  <a:schemeClr val="accent1"/>
                </a:solidFill>
              </a:rPr>
              <a:t>Les activités </a:t>
            </a:r>
            <a:br>
              <a:rPr lang="fr-FR" sz="6600" dirty="0">
                <a:solidFill>
                  <a:schemeClr val="accent1"/>
                </a:solidFill>
              </a:rPr>
            </a:br>
            <a:r>
              <a:rPr lang="fr-FR" sz="6600" dirty="0">
                <a:solidFill>
                  <a:schemeClr val="accent1"/>
                </a:solidFill>
              </a:rPr>
              <a:t>en cours et à venir</a:t>
            </a:r>
            <a:endParaRPr lang="fr-FR" dirty="0">
              <a:solidFill>
                <a:schemeClr val="accent1"/>
              </a:solidFill>
            </a:endParaRPr>
          </a:p>
        </p:txBody>
      </p:sp>
      <p:sp>
        <p:nvSpPr>
          <p:cNvPr id="5" name="Ellipse 4"/>
          <p:cNvSpPr/>
          <p:nvPr/>
        </p:nvSpPr>
        <p:spPr>
          <a:xfrm>
            <a:off x="564776" y="4492909"/>
            <a:ext cx="4217895" cy="20116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Projections-débats </a:t>
            </a:r>
            <a:br>
              <a:rPr lang="fr-FR" sz="2400" b="1" dirty="0">
                <a:solidFill>
                  <a:schemeClr val="bg1"/>
                </a:solidFill>
              </a:rPr>
            </a:br>
            <a:r>
              <a:rPr lang="fr-FR" sz="2400" b="1" dirty="0">
                <a:solidFill>
                  <a:schemeClr val="bg1"/>
                </a:solidFill>
              </a:rPr>
              <a:t>En France et à Madagascar</a:t>
            </a:r>
          </a:p>
        </p:txBody>
      </p:sp>
      <p:sp>
        <p:nvSpPr>
          <p:cNvPr id="6" name="Ellipse 5"/>
          <p:cNvSpPr/>
          <p:nvPr/>
        </p:nvSpPr>
        <p:spPr>
          <a:xfrm>
            <a:off x="7570694" y="265224"/>
            <a:ext cx="4189807" cy="2017059"/>
          </a:xfrm>
          <a:prstGeom prst="ellipse">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Publications  scientifiques </a:t>
            </a:r>
          </a:p>
        </p:txBody>
      </p:sp>
      <p:cxnSp>
        <p:nvCxnSpPr>
          <p:cNvPr id="10" name="Connecteur en arc 9"/>
          <p:cNvCxnSpPr>
            <a:stCxn id="4" idx="0"/>
            <a:endCxn id="15" idx="6"/>
          </p:cNvCxnSpPr>
          <p:nvPr/>
        </p:nvCxnSpPr>
        <p:spPr>
          <a:xfrm rot="16200000" flipV="1">
            <a:off x="5092045" y="1253581"/>
            <a:ext cx="965763" cy="169208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en arc 12"/>
          <p:cNvCxnSpPr>
            <a:stCxn id="4" idx="3"/>
            <a:endCxn id="6" idx="4"/>
          </p:cNvCxnSpPr>
          <p:nvPr/>
        </p:nvCxnSpPr>
        <p:spPr>
          <a:xfrm flipV="1">
            <a:off x="8390962" y="2282283"/>
            <a:ext cx="1274636" cy="106188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rc 13"/>
          <p:cNvCxnSpPr>
            <a:stCxn id="4" idx="1"/>
            <a:endCxn id="5" idx="0"/>
          </p:cNvCxnSpPr>
          <p:nvPr/>
        </p:nvCxnSpPr>
        <p:spPr>
          <a:xfrm rot="10800000" flipV="1">
            <a:off x="2673725" y="3344171"/>
            <a:ext cx="1777251" cy="114873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rc 18"/>
          <p:cNvCxnSpPr>
            <a:endCxn id="16" idx="2"/>
          </p:cNvCxnSpPr>
          <p:nvPr/>
        </p:nvCxnSpPr>
        <p:spPr>
          <a:xfrm rot="16200000" flipH="1">
            <a:off x="6391263" y="4135542"/>
            <a:ext cx="1392910" cy="133349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262584" y="739588"/>
            <a:ext cx="4466298" cy="175431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Colloque protection sociale Université d’Antananarivo</a:t>
            </a:r>
          </a:p>
        </p:txBody>
      </p:sp>
      <p:sp>
        <p:nvSpPr>
          <p:cNvPr id="16" name="Ellipse 15"/>
          <p:cNvSpPr/>
          <p:nvPr/>
        </p:nvSpPr>
        <p:spPr>
          <a:xfrm>
            <a:off x="7754468" y="4416258"/>
            <a:ext cx="4065495" cy="216497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Portail de données (MAPNET et </a:t>
            </a:r>
            <a:r>
              <a:rPr lang="fr-FR" sz="2400" b="1" dirty="0" err="1">
                <a:solidFill>
                  <a:schemeClr val="bg1"/>
                </a:solidFill>
              </a:rPr>
              <a:t>Sysmipro</a:t>
            </a:r>
            <a:r>
              <a:rPr lang="fr-FR" sz="2400" b="1" dirty="0">
                <a:solidFill>
                  <a:schemeClr val="bg1"/>
                </a:solidFill>
              </a:rPr>
              <a:t>)</a:t>
            </a:r>
          </a:p>
          <a:p>
            <a:pPr algn="ctr"/>
            <a:r>
              <a:rPr lang="fr-FR" sz="2400" b="1" dirty="0">
                <a:solidFill>
                  <a:schemeClr val="bg1"/>
                </a:solidFill>
              </a:rPr>
              <a:t>Et collaborations</a:t>
            </a:r>
          </a:p>
        </p:txBody>
      </p:sp>
    </p:spTree>
    <p:extLst>
      <p:ext uri="{BB962C8B-B14F-4D97-AF65-F5344CB8AC3E}">
        <p14:creationId xmlns:p14="http://schemas.microsoft.com/office/powerpoint/2010/main" val="3795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520" y="2856543"/>
            <a:ext cx="9875520" cy="1908198"/>
          </a:xfrm>
        </p:spPr>
        <p:txBody>
          <a:bodyPr>
            <a:normAutofit/>
          </a:bodyPr>
          <a:lstStyle/>
          <a:p>
            <a:r>
              <a:rPr lang="fr-FR" dirty="0"/>
              <a:t>Production de données dans le cadre du projet </a:t>
            </a:r>
            <a:r>
              <a:rPr lang="fr-FR" dirty="0" err="1"/>
              <a:t>Protect</a:t>
            </a:r>
            <a:r>
              <a:rPr lang="fr-FR" dirty="0"/>
              <a:t> </a:t>
            </a:r>
            <a:br>
              <a:rPr lang="fr-FR" dirty="0"/>
            </a:br>
            <a:r>
              <a:rPr lang="fr-FR" dirty="0"/>
              <a:t>et Activité de l’IISS</a:t>
            </a:r>
          </a:p>
        </p:txBody>
      </p:sp>
    </p:spTree>
    <p:extLst>
      <p:ext uri="{BB962C8B-B14F-4D97-AF65-F5344CB8AC3E}">
        <p14:creationId xmlns:p14="http://schemas.microsoft.com/office/powerpoint/2010/main" val="344782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Observer les formes de protection sociale auxquelles les malgaches ont effectivement accès</a:t>
            </a:r>
          </a:p>
        </p:txBody>
      </p:sp>
      <p:sp>
        <p:nvSpPr>
          <p:cNvPr id="3" name="Espace réservé du contenu 2"/>
          <p:cNvSpPr>
            <a:spLocks noGrp="1"/>
          </p:cNvSpPr>
          <p:nvPr>
            <p:ph idx="1"/>
          </p:nvPr>
        </p:nvSpPr>
        <p:spPr>
          <a:xfrm>
            <a:off x="1143000" y="2312894"/>
            <a:ext cx="9872871" cy="3783106"/>
          </a:xfrm>
        </p:spPr>
        <p:txBody>
          <a:bodyPr/>
          <a:lstStyle/>
          <a:p>
            <a:r>
              <a:rPr lang="fr-FR" sz="2800" dirty="0">
                <a:solidFill>
                  <a:schemeClr val="tx1"/>
                </a:solidFill>
              </a:rPr>
              <a:t>Des outils d’enquête innovants</a:t>
            </a:r>
          </a:p>
          <a:p>
            <a:endParaRPr lang="fr-FR" sz="2400" dirty="0"/>
          </a:p>
          <a:p>
            <a:pPr marL="548640" lvl="3"/>
            <a:r>
              <a:rPr lang="fr-FR" sz="2000" dirty="0"/>
              <a:t>Enquête MAPNET (</a:t>
            </a:r>
            <a:r>
              <a:rPr lang="fr-FR" sz="2000" dirty="0" err="1"/>
              <a:t>Mapping</a:t>
            </a:r>
            <a:r>
              <a:rPr lang="fr-FR" sz="2000" dirty="0"/>
              <a:t> social networks in the </a:t>
            </a:r>
            <a:r>
              <a:rPr lang="fr-FR" sz="2000" dirty="0" err="1"/>
              <a:t>great</a:t>
            </a:r>
            <a:r>
              <a:rPr lang="fr-FR" sz="2000" dirty="0"/>
              <a:t> </a:t>
            </a:r>
            <a:r>
              <a:rPr lang="fr-FR" sz="2000" dirty="0" err="1"/>
              <a:t>south</a:t>
            </a:r>
            <a:r>
              <a:rPr lang="fr-FR" sz="2000" dirty="0"/>
              <a:t> of Madagascar)</a:t>
            </a:r>
          </a:p>
          <a:p>
            <a:pPr marL="548640" lvl="3"/>
            <a:endParaRPr lang="fr-FR" sz="2000" dirty="0"/>
          </a:p>
          <a:p>
            <a:pPr marL="548640" lvl="3"/>
            <a:r>
              <a:rPr lang="fr-FR" sz="2000" dirty="0"/>
              <a:t>Enquête </a:t>
            </a:r>
            <a:r>
              <a:rPr lang="fr-FR" sz="2000" dirty="0" err="1"/>
              <a:t>Sysmipro</a:t>
            </a:r>
            <a:r>
              <a:rPr lang="fr-FR" sz="2000" dirty="0"/>
              <a:t> (Systèmes micro-locaux de protection sociale)</a:t>
            </a:r>
          </a:p>
          <a:p>
            <a:pPr marL="822960" lvl="4"/>
            <a:endParaRPr lang="fr-FR" sz="2000" dirty="0"/>
          </a:p>
          <a:p>
            <a:endParaRPr lang="fr-FR" dirty="0"/>
          </a:p>
          <a:p>
            <a:pPr lvl="1"/>
            <a:endParaRPr lang="fr-FR" dirty="0"/>
          </a:p>
        </p:txBody>
      </p:sp>
    </p:spTree>
    <p:extLst>
      <p:ext uri="{BB962C8B-B14F-4D97-AF65-F5344CB8AC3E}">
        <p14:creationId xmlns:p14="http://schemas.microsoft.com/office/powerpoint/2010/main" val="339636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520" y="2856543"/>
            <a:ext cx="9875520" cy="1356360"/>
          </a:xfrm>
        </p:spPr>
        <p:txBody>
          <a:bodyPr/>
          <a:lstStyle/>
          <a:p>
            <a:r>
              <a:rPr lang="fr-FR" dirty="0"/>
              <a:t>Le projet de recherche </a:t>
            </a:r>
            <a:r>
              <a:rPr lang="fr-FR" dirty="0" err="1"/>
              <a:t>Protect</a:t>
            </a:r>
            <a:r>
              <a:rPr lang="fr-FR" dirty="0"/>
              <a:t>: </a:t>
            </a:r>
            <a:br>
              <a:rPr lang="fr-FR" dirty="0"/>
            </a:br>
            <a:r>
              <a:rPr lang="fr-FR" dirty="0"/>
              <a:t>Motivations et réalisations</a:t>
            </a:r>
          </a:p>
        </p:txBody>
      </p:sp>
    </p:spTree>
    <p:extLst>
      <p:ext uri="{BB962C8B-B14F-4D97-AF65-F5344CB8AC3E}">
        <p14:creationId xmlns:p14="http://schemas.microsoft.com/office/powerpoint/2010/main" val="15753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2" y="447675"/>
            <a:ext cx="2100263" cy="1704974"/>
          </a:xfrm>
        </p:spPr>
        <p:txBody>
          <a:bodyPr>
            <a:normAutofit/>
          </a:bodyPr>
          <a:lstStyle/>
          <a:p>
            <a:r>
              <a:rPr lang="fr-FR" sz="2800" dirty="0"/>
              <a:t>Les sites d’enquêtes </a:t>
            </a:r>
            <a:r>
              <a:rPr lang="fr-FR" sz="2800" dirty="0" err="1"/>
              <a:t>Protect</a:t>
            </a:r>
            <a:endParaRPr lang="fr-FR" sz="2800" dirty="0"/>
          </a:p>
        </p:txBody>
      </p:sp>
      <p:pic>
        <p:nvPicPr>
          <p:cNvPr id="4" name="Image 3"/>
          <p:cNvPicPr>
            <a:picLocks noChangeAspect="1"/>
          </p:cNvPicPr>
          <p:nvPr/>
        </p:nvPicPr>
        <p:blipFill>
          <a:blip r:embed="rId2"/>
          <a:stretch>
            <a:fillRect/>
          </a:stretch>
        </p:blipFill>
        <p:spPr>
          <a:xfrm>
            <a:off x="2881310" y="96448"/>
            <a:ext cx="6696077" cy="6661649"/>
          </a:xfrm>
          <a:prstGeom prst="rect">
            <a:avLst/>
          </a:prstGeom>
        </p:spPr>
      </p:pic>
      <p:sp>
        <p:nvSpPr>
          <p:cNvPr id="3" name="ZoneTexte 2"/>
          <p:cNvSpPr txBox="1"/>
          <p:nvPr/>
        </p:nvSpPr>
        <p:spPr>
          <a:xfrm>
            <a:off x="9528081" y="6149788"/>
            <a:ext cx="2663919" cy="461665"/>
          </a:xfrm>
          <a:prstGeom prst="rect">
            <a:avLst/>
          </a:prstGeom>
          <a:noFill/>
        </p:spPr>
        <p:txBody>
          <a:bodyPr wrap="square" rtlCol="0">
            <a:spAutoFit/>
          </a:bodyPr>
          <a:lstStyle/>
          <a:p>
            <a:r>
              <a:rPr lang="fr-FR" sz="1200" i="1" dirty="0"/>
              <a:t>Auteurs: </a:t>
            </a:r>
            <a:br>
              <a:rPr lang="fr-FR" sz="1200" i="1" dirty="0"/>
            </a:br>
            <a:r>
              <a:rPr lang="fr-FR" sz="1200" i="1" dirty="0"/>
              <a:t>Léo </a:t>
            </a:r>
            <a:r>
              <a:rPr lang="fr-FR" sz="1200" i="1" dirty="0" err="1"/>
              <a:t>Delpy</a:t>
            </a:r>
            <a:r>
              <a:rPr lang="fr-FR" sz="1200" i="1" dirty="0"/>
              <a:t> et </a:t>
            </a:r>
            <a:r>
              <a:rPr lang="fr-FR" sz="1200" i="1" dirty="0" err="1"/>
              <a:t>Mampianina</a:t>
            </a:r>
            <a:r>
              <a:rPr lang="fr-FR" sz="1200" i="1" dirty="0"/>
              <a:t> </a:t>
            </a:r>
            <a:r>
              <a:rPr lang="fr-FR" sz="1200" i="1" dirty="0" err="1"/>
              <a:t>Andrianaivo</a:t>
            </a:r>
            <a:endParaRPr lang="fr-FR" sz="1200" i="1" dirty="0"/>
          </a:p>
        </p:txBody>
      </p:sp>
    </p:spTree>
    <p:extLst>
      <p:ext uri="{BB962C8B-B14F-4D97-AF65-F5344CB8AC3E}">
        <p14:creationId xmlns:p14="http://schemas.microsoft.com/office/powerpoint/2010/main" val="193258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48679" y="1331981"/>
            <a:ext cx="8755306" cy="4965725"/>
          </a:xfrm>
          <a:prstGeom prst="rect">
            <a:avLst/>
          </a:prstGeom>
        </p:spPr>
      </p:pic>
      <p:sp>
        <p:nvSpPr>
          <p:cNvPr id="4" name="Titre 3"/>
          <p:cNvSpPr>
            <a:spLocks noGrp="1"/>
          </p:cNvSpPr>
          <p:nvPr>
            <p:ph type="title"/>
          </p:nvPr>
        </p:nvSpPr>
        <p:spPr>
          <a:xfrm>
            <a:off x="1143000" y="609600"/>
            <a:ext cx="9875520" cy="618565"/>
          </a:xfrm>
        </p:spPr>
        <p:txBody>
          <a:bodyPr>
            <a:normAutofit/>
          </a:bodyPr>
          <a:lstStyle/>
          <a:p>
            <a:r>
              <a:rPr lang="fr-FR" sz="3600" dirty="0"/>
              <a:t>La structure des données produites dans MAPNET</a:t>
            </a:r>
          </a:p>
        </p:txBody>
      </p:sp>
      <p:cxnSp>
        <p:nvCxnSpPr>
          <p:cNvPr id="6" name="Connecteur droit avec flèche 5"/>
          <p:cNvCxnSpPr/>
          <p:nvPr/>
        </p:nvCxnSpPr>
        <p:spPr>
          <a:xfrm flipV="1">
            <a:off x="9009529" y="2962835"/>
            <a:ext cx="264459" cy="44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9315451" y="2748522"/>
            <a:ext cx="933450" cy="428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70C0"/>
                </a:solidFill>
              </a:rPr>
              <a:t>Le genre</a:t>
            </a:r>
          </a:p>
        </p:txBody>
      </p:sp>
    </p:spTree>
    <p:extLst>
      <p:ext uri="{BB962C8B-B14F-4D97-AF65-F5344CB8AC3E}">
        <p14:creationId xmlns:p14="http://schemas.microsoft.com/office/powerpoint/2010/main" val="74487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9-04-29 à 08.28.38.png"/>
          <p:cNvPicPr>
            <a:picLocks noGrp="1" noChangeAspect="1"/>
          </p:cNvPicPr>
          <p:nvPr/>
        </p:nvPicPr>
        <p:blipFill>
          <a:blip r:embed="rId3">
            <a:extLst>
              <a:ext uri="{28A0092B-C50C-407E-A947-70E740481C1C}">
                <a14:useLocalDpi xmlns:a14="http://schemas.microsoft.com/office/drawing/2010/main" val="0"/>
              </a:ext>
            </a:extLst>
          </a:blip>
          <a:srcRect l="-9119" r="-9119"/>
          <a:stretch>
            <a:fillRect/>
          </a:stretch>
        </p:blipFill>
        <p:spPr>
          <a:xfrm>
            <a:off x="1510611" y="1155909"/>
            <a:ext cx="9865721" cy="4980432"/>
          </a:xfrm>
          <a:prstGeom prst="rect">
            <a:avLst/>
          </a:prstGeom>
          <a:ln w="19050">
            <a:noFill/>
          </a:ln>
        </p:spPr>
      </p:pic>
      <p:sp>
        <p:nvSpPr>
          <p:cNvPr id="8" name="ZoneTexte 7"/>
          <p:cNvSpPr txBox="1"/>
          <p:nvPr/>
        </p:nvSpPr>
        <p:spPr>
          <a:xfrm>
            <a:off x="223037" y="2841098"/>
            <a:ext cx="1807312" cy="1815882"/>
          </a:xfrm>
          <a:prstGeom prst="rect">
            <a:avLst/>
          </a:prstGeom>
          <a:solidFill>
            <a:schemeClr val="bg1"/>
          </a:solidFill>
        </p:spPr>
        <p:txBody>
          <a:bodyPr wrap="square" rtlCol="0">
            <a:spAutoFit/>
          </a:bodyPr>
          <a:lstStyle/>
          <a:p>
            <a:pPr algn="ctr"/>
            <a:r>
              <a:rPr lang="en-GB" sz="2800" b="1" dirty="0" err="1"/>
              <a:t>Une</a:t>
            </a:r>
            <a:r>
              <a:rPr lang="en-GB" sz="2800" b="1" dirty="0"/>
              <a:t> </a:t>
            </a:r>
            <a:r>
              <a:rPr lang="en-GB" sz="2800" b="1" dirty="0" err="1"/>
              <a:t>enquête</a:t>
            </a:r>
            <a:r>
              <a:rPr lang="en-GB" sz="2800" b="1" dirty="0"/>
              <a:t> </a:t>
            </a:r>
            <a:r>
              <a:rPr lang="en-GB" sz="2800" b="1" dirty="0" err="1"/>
              <a:t>en</a:t>
            </a:r>
            <a:r>
              <a:rPr lang="en-GB" sz="2800" b="1" dirty="0"/>
              <a:t> </a:t>
            </a:r>
            <a:r>
              <a:rPr lang="en-GB" sz="2800" b="1" dirty="0" err="1"/>
              <a:t>trois</a:t>
            </a:r>
            <a:r>
              <a:rPr lang="en-GB" sz="2800" b="1" dirty="0"/>
              <a:t> phases</a:t>
            </a:r>
          </a:p>
        </p:txBody>
      </p:sp>
      <p:sp>
        <p:nvSpPr>
          <p:cNvPr id="9" name="Rectangle 8"/>
          <p:cNvSpPr/>
          <p:nvPr/>
        </p:nvSpPr>
        <p:spPr>
          <a:xfrm>
            <a:off x="8376263" y="2590082"/>
            <a:ext cx="1828800" cy="4328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Récit de vie</a:t>
            </a:r>
          </a:p>
        </p:txBody>
      </p:sp>
      <p:sp>
        <p:nvSpPr>
          <p:cNvPr id="2" name="Rectangle 1"/>
          <p:cNvSpPr/>
          <p:nvPr/>
        </p:nvSpPr>
        <p:spPr>
          <a:xfrm>
            <a:off x="5950592" y="4240710"/>
            <a:ext cx="1743456" cy="41627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 QUI POURRAIT VOUS AIDER POUR… »</a:t>
            </a:r>
          </a:p>
        </p:txBody>
      </p:sp>
      <p:sp>
        <p:nvSpPr>
          <p:cNvPr id="7" name="Titre 3"/>
          <p:cNvSpPr>
            <a:spLocks noGrp="1"/>
          </p:cNvSpPr>
          <p:nvPr>
            <p:ph type="title"/>
          </p:nvPr>
        </p:nvSpPr>
        <p:spPr>
          <a:xfrm>
            <a:off x="497541" y="609600"/>
            <a:ext cx="11344835" cy="654424"/>
          </a:xfrm>
        </p:spPr>
        <p:txBody>
          <a:bodyPr>
            <a:noAutofit/>
          </a:bodyPr>
          <a:lstStyle/>
          <a:p>
            <a:r>
              <a:rPr lang="fr-FR" sz="3600" dirty="0"/>
              <a:t>La structure du questionnaire ménages-individus-réseaux</a:t>
            </a:r>
          </a:p>
        </p:txBody>
      </p:sp>
    </p:spTree>
    <p:extLst>
      <p:ext uri="{BB962C8B-B14F-4D97-AF65-F5344CB8AC3E}">
        <p14:creationId xmlns:p14="http://schemas.microsoft.com/office/powerpoint/2010/main" val="324161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projet </a:t>
            </a:r>
            <a:r>
              <a:rPr lang="fr-FR" dirty="0" err="1"/>
              <a:t>Protect</a:t>
            </a:r>
            <a:r>
              <a:rPr lang="fr-FR" dirty="0"/>
              <a:t> dans la dynamique de l’IISS</a:t>
            </a:r>
          </a:p>
        </p:txBody>
      </p:sp>
      <p:sp>
        <p:nvSpPr>
          <p:cNvPr id="3" name="Espace réservé du contenu 2"/>
          <p:cNvSpPr>
            <a:spLocks noGrp="1"/>
          </p:cNvSpPr>
          <p:nvPr>
            <p:ph idx="1"/>
          </p:nvPr>
        </p:nvSpPr>
        <p:spPr>
          <a:xfrm>
            <a:off x="1143000" y="2057399"/>
            <a:ext cx="9872871" cy="4303059"/>
          </a:xfrm>
        </p:spPr>
        <p:txBody>
          <a:bodyPr>
            <a:normAutofit fontScale="92500" lnSpcReduction="10000"/>
          </a:bodyPr>
          <a:lstStyle/>
          <a:p>
            <a:r>
              <a:rPr lang="fr-FR" dirty="0"/>
              <a:t>L’IISS: une expertise forte dans la production d’enquête socio-économiques</a:t>
            </a:r>
          </a:p>
          <a:p>
            <a:r>
              <a:rPr lang="fr-FR" dirty="0"/>
              <a:t>Apport de </a:t>
            </a:r>
            <a:r>
              <a:rPr lang="fr-FR" dirty="0" err="1"/>
              <a:t>Protect</a:t>
            </a:r>
            <a:endParaRPr lang="fr-FR" dirty="0"/>
          </a:p>
          <a:p>
            <a:pPr lvl="1"/>
            <a:r>
              <a:rPr lang="fr-FR" dirty="0"/>
              <a:t>Appui financier</a:t>
            </a:r>
          </a:p>
          <a:p>
            <a:pPr lvl="1"/>
            <a:r>
              <a:rPr lang="fr-FR" dirty="0"/>
              <a:t>Recrutement et fidélisation de ressources humaines</a:t>
            </a:r>
          </a:p>
          <a:p>
            <a:pPr lvl="1"/>
            <a:r>
              <a:rPr lang="fr-FR" dirty="0"/>
              <a:t>Formation et montée en compétences</a:t>
            </a:r>
          </a:p>
          <a:p>
            <a:r>
              <a:rPr lang="fr-FR" dirty="0"/>
              <a:t>Les enquêtes réalisées depuis</a:t>
            </a:r>
          </a:p>
          <a:p>
            <a:pPr lvl="1"/>
            <a:r>
              <a:rPr lang="fr-FR" dirty="0"/>
              <a:t>2019: Enquête sécurité alimentaire, prix et filières dans le Sud (CIRAD-IRD)</a:t>
            </a:r>
          </a:p>
          <a:p>
            <a:pPr lvl="1"/>
            <a:r>
              <a:rPr lang="fr-FR" dirty="0"/>
              <a:t>2021: </a:t>
            </a:r>
            <a:r>
              <a:rPr lang="fr-FR" dirty="0" err="1"/>
              <a:t>Ranomanga</a:t>
            </a:r>
            <a:r>
              <a:rPr lang="fr-FR" dirty="0"/>
              <a:t> (AFD-</a:t>
            </a:r>
            <a:r>
              <a:rPr lang="fr-FR" dirty="0" err="1"/>
              <a:t>Interaide</a:t>
            </a:r>
            <a:r>
              <a:rPr lang="fr-FR" dirty="0"/>
              <a:t>-IRD)</a:t>
            </a:r>
          </a:p>
          <a:p>
            <a:pPr lvl="1"/>
            <a:r>
              <a:rPr lang="fr-FR" dirty="0"/>
              <a:t>2021-2022: </a:t>
            </a:r>
            <a:r>
              <a:rPr lang="fr-FR" dirty="0" err="1"/>
              <a:t>CapSud</a:t>
            </a:r>
            <a:r>
              <a:rPr lang="fr-FR" dirty="0"/>
              <a:t> (IRD et Union Européenne)</a:t>
            </a:r>
          </a:p>
          <a:p>
            <a:pPr lvl="1"/>
            <a:r>
              <a:rPr lang="fr-FR" dirty="0"/>
              <a:t>2022: Microfinance avec </a:t>
            </a:r>
            <a:r>
              <a:rPr lang="fr-FR" dirty="0" err="1"/>
              <a:t>Vahatra</a:t>
            </a:r>
            <a:r>
              <a:rPr lang="fr-FR" dirty="0"/>
              <a:t> (financement université de Bordeaux)</a:t>
            </a:r>
          </a:p>
          <a:p>
            <a:pPr lvl="1"/>
            <a:r>
              <a:rPr lang="fr-FR" dirty="0"/>
              <a:t>2022: Enquête enfance, complément de l’enquête MICS (Oxford Policy Management)</a:t>
            </a:r>
          </a:p>
          <a:p>
            <a:pPr lvl="1"/>
            <a:r>
              <a:rPr lang="fr-FR" dirty="0"/>
              <a:t>2022: Arpège (Université Bordeaux Montaigne, IRD)</a:t>
            </a:r>
          </a:p>
          <a:p>
            <a:pPr lvl="1"/>
            <a:r>
              <a:rPr lang="fr-FR" dirty="0"/>
              <a:t>…</a:t>
            </a:r>
          </a:p>
          <a:p>
            <a:pPr lvl="1"/>
            <a:endParaRPr lang="fr-FR" dirty="0"/>
          </a:p>
        </p:txBody>
      </p:sp>
    </p:spTree>
    <p:extLst>
      <p:ext uri="{BB962C8B-B14F-4D97-AF65-F5344CB8AC3E}">
        <p14:creationId xmlns:p14="http://schemas.microsoft.com/office/powerpoint/2010/main" val="355551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520" y="2856543"/>
            <a:ext cx="9875520" cy="1356360"/>
          </a:xfrm>
        </p:spPr>
        <p:txBody>
          <a:bodyPr/>
          <a:lstStyle/>
          <a:p>
            <a:r>
              <a:rPr lang="fr-FR" dirty="0"/>
              <a:t>L’impulsion d’une dynamique de recherche au sein du CERED</a:t>
            </a:r>
          </a:p>
        </p:txBody>
      </p:sp>
    </p:spTree>
    <p:extLst>
      <p:ext uri="{BB962C8B-B14F-4D97-AF65-F5344CB8AC3E}">
        <p14:creationId xmlns:p14="http://schemas.microsoft.com/office/powerpoint/2010/main" val="249231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450975" y="2582506"/>
            <a:ext cx="3939987" cy="1523330"/>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6300" dirty="0">
              <a:solidFill>
                <a:schemeClr val="accent4"/>
              </a:solidFill>
            </a:endParaRPr>
          </a:p>
          <a:p>
            <a:pPr algn="ctr"/>
            <a:endParaRPr lang="fr-FR" dirty="0">
              <a:solidFill>
                <a:schemeClr val="accent1"/>
              </a:solidFill>
            </a:endParaRPr>
          </a:p>
        </p:txBody>
      </p:sp>
      <p:sp>
        <p:nvSpPr>
          <p:cNvPr id="5" name="Ellipse 4"/>
          <p:cNvSpPr/>
          <p:nvPr/>
        </p:nvSpPr>
        <p:spPr>
          <a:xfrm>
            <a:off x="564776" y="4492909"/>
            <a:ext cx="4217895" cy="20116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Cours sur la PS et Résilience</a:t>
            </a:r>
          </a:p>
        </p:txBody>
      </p:sp>
      <p:sp>
        <p:nvSpPr>
          <p:cNvPr id="6" name="Ellipse 5"/>
          <p:cNvSpPr/>
          <p:nvPr/>
        </p:nvSpPr>
        <p:spPr>
          <a:xfrm>
            <a:off x="6698878" y="265224"/>
            <a:ext cx="5230538" cy="2317282"/>
          </a:xfrm>
          <a:prstGeom prst="ellipse">
            <a:avLst/>
          </a:prstGeom>
          <a:solidFill>
            <a:srgbClr val="A16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Recherche sur la Protection sociale: mémoires, thèses, articles</a:t>
            </a:r>
          </a:p>
        </p:txBody>
      </p:sp>
      <p:cxnSp>
        <p:nvCxnSpPr>
          <p:cNvPr id="10" name="Connecteur en arc 9"/>
          <p:cNvCxnSpPr>
            <a:stCxn id="4" idx="0"/>
            <a:endCxn id="15" idx="6"/>
          </p:cNvCxnSpPr>
          <p:nvPr/>
        </p:nvCxnSpPr>
        <p:spPr>
          <a:xfrm rot="16200000" flipV="1">
            <a:off x="5092045" y="1253581"/>
            <a:ext cx="965763" cy="169208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en arc 12"/>
          <p:cNvCxnSpPr>
            <a:cxnSpLocks/>
            <a:stCxn id="4" idx="3"/>
            <a:endCxn id="6" idx="4"/>
          </p:cNvCxnSpPr>
          <p:nvPr/>
        </p:nvCxnSpPr>
        <p:spPr>
          <a:xfrm flipV="1">
            <a:off x="8390962" y="2582506"/>
            <a:ext cx="923185" cy="761665"/>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rc 13"/>
          <p:cNvCxnSpPr>
            <a:stCxn id="4" idx="1"/>
            <a:endCxn id="5" idx="0"/>
          </p:cNvCxnSpPr>
          <p:nvPr/>
        </p:nvCxnSpPr>
        <p:spPr>
          <a:xfrm rot="10800000" flipV="1">
            <a:off x="2673725" y="3344171"/>
            <a:ext cx="1777251" cy="114873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rc 18"/>
          <p:cNvCxnSpPr>
            <a:endCxn id="16" idx="2"/>
          </p:cNvCxnSpPr>
          <p:nvPr/>
        </p:nvCxnSpPr>
        <p:spPr>
          <a:xfrm rot="16200000" flipH="1">
            <a:off x="6391263" y="4135542"/>
            <a:ext cx="1392910" cy="133349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262584" y="739588"/>
            <a:ext cx="4466298" cy="175431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Au niveau Institutionnel: membre du groupe GTPS</a:t>
            </a:r>
          </a:p>
        </p:txBody>
      </p:sp>
      <p:sp>
        <p:nvSpPr>
          <p:cNvPr id="16" name="Ellipse 15"/>
          <p:cNvSpPr/>
          <p:nvPr/>
        </p:nvSpPr>
        <p:spPr>
          <a:xfrm>
            <a:off x="7754468" y="4416258"/>
            <a:ext cx="4065495" cy="216497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Recherches appliquées sur la PS: collaboration avec les organismes internationaux</a:t>
            </a:r>
          </a:p>
        </p:txBody>
      </p:sp>
      <p:sp>
        <p:nvSpPr>
          <p:cNvPr id="2" name="ZoneTexte 1">
            <a:extLst>
              <a:ext uri="{FF2B5EF4-FFF2-40B4-BE49-F238E27FC236}">
                <a16:creationId xmlns:a16="http://schemas.microsoft.com/office/drawing/2014/main" id="{7AED11E8-C9A8-0CF9-B753-CAEF4A0AB4B3}"/>
              </a:ext>
            </a:extLst>
          </p:cNvPr>
          <p:cNvSpPr txBox="1"/>
          <p:nvPr/>
        </p:nvSpPr>
        <p:spPr>
          <a:xfrm>
            <a:off x="5009322" y="2822713"/>
            <a:ext cx="3127513" cy="1077218"/>
          </a:xfrm>
          <a:prstGeom prst="rect">
            <a:avLst/>
          </a:prstGeom>
          <a:noFill/>
        </p:spPr>
        <p:txBody>
          <a:bodyPr wrap="square" rtlCol="0">
            <a:spAutoFit/>
          </a:bodyPr>
          <a:lstStyle/>
          <a:p>
            <a:r>
              <a:rPr lang="fr-FR" sz="3200" dirty="0"/>
              <a:t>Protection sociale</a:t>
            </a:r>
          </a:p>
        </p:txBody>
      </p:sp>
    </p:spTree>
    <p:extLst>
      <p:ext uri="{BB962C8B-B14F-4D97-AF65-F5344CB8AC3E}">
        <p14:creationId xmlns:p14="http://schemas.microsoft.com/office/powerpoint/2010/main" val="23563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Projet: impacts du COVID 19 sur les enfants Unicef/ CERED</a:t>
            </a:r>
          </a:p>
        </p:txBody>
      </p:sp>
      <p:sp>
        <p:nvSpPr>
          <p:cNvPr id="3" name="Espace réservé du contenu 2"/>
          <p:cNvSpPr>
            <a:spLocks noGrp="1"/>
          </p:cNvSpPr>
          <p:nvPr>
            <p:ph idx="1"/>
          </p:nvPr>
        </p:nvSpPr>
        <p:spPr>
          <a:xfrm>
            <a:off x="848140" y="1965960"/>
            <a:ext cx="10167732" cy="4130040"/>
          </a:xfrm>
        </p:spPr>
        <p:txBody>
          <a:bodyPr>
            <a:normAutofit/>
          </a:bodyPr>
          <a:lstStyle/>
          <a:p>
            <a:pPr marL="45720" indent="0">
              <a:buNone/>
            </a:pPr>
            <a:r>
              <a:rPr lang="fr-FR" sz="2000" b="1" u="sng" dirty="0"/>
              <a:t>Objectifs</a:t>
            </a:r>
            <a:r>
              <a:rPr lang="fr-FR" sz="2000" dirty="0"/>
              <a:t>:</a:t>
            </a:r>
            <a:r>
              <a:rPr lang="fr-FR" sz="2000" dirty="0">
                <a:effectLst/>
                <a:latin typeface="Times New Roman" panose="02020603050405020304" pitchFamily="18" charset="0"/>
                <a:ea typeface="Calibri" panose="020F0502020204030204" pitchFamily="34" charset="0"/>
              </a:rPr>
              <a:t> Analyse des impacts de la pandémie de Covid-19 chez les enfants à Madagascar, en particulier les deux périodes de confinement,</a:t>
            </a:r>
            <a:endParaRPr lang="fr-FR" sz="2000" dirty="0"/>
          </a:p>
          <a:p>
            <a:pPr marL="45720" indent="0" algn="just">
              <a:buNone/>
            </a:pPr>
            <a:r>
              <a:rPr lang="fr-FR" sz="2000" dirty="0"/>
              <a:t>Etude mondiale initiée et Coordonnée par  Unicef- </a:t>
            </a:r>
            <a:r>
              <a:rPr lang="fr-FR" sz="2000" dirty="0" err="1"/>
              <a:t>Inoncenti</a:t>
            </a:r>
            <a:endParaRPr lang="fr-FR" sz="2000" dirty="0"/>
          </a:p>
          <a:p>
            <a:pPr marL="45720" indent="0" algn="just">
              <a:buNone/>
            </a:pPr>
            <a:r>
              <a:rPr lang="fr-FR" sz="2000" b="1" u="sng" dirty="0"/>
              <a:t>Pays concernés</a:t>
            </a:r>
            <a:r>
              <a:rPr lang="fr-FR" sz="2000" dirty="0"/>
              <a:t>: </a:t>
            </a:r>
            <a:r>
              <a:rPr lang="fr-FR" sz="2000" dirty="0">
                <a:effectLst/>
                <a:latin typeface="Times New Roman" panose="02020603050405020304" pitchFamily="18" charset="0"/>
                <a:ea typeface="Calibri" panose="020F0502020204030204" pitchFamily="34" charset="0"/>
              </a:rPr>
              <a:t>Italie, Canada, Lesotho, Indonésie, Chili, Madagascar</a:t>
            </a:r>
          </a:p>
          <a:p>
            <a:pPr marL="45720" indent="0" algn="just">
              <a:buNone/>
            </a:pPr>
            <a:r>
              <a:rPr lang="fr-FR" sz="2000" b="1" u="sng" dirty="0">
                <a:latin typeface="Times New Roman" panose="02020603050405020304" pitchFamily="18" charset="0"/>
                <a:ea typeface="Calibri" panose="020F0502020204030204" pitchFamily="34" charset="0"/>
              </a:rPr>
              <a:t>Perspectives</a:t>
            </a:r>
            <a:r>
              <a:rPr lang="fr-FR" sz="2000" dirty="0">
                <a:latin typeface="Times New Roman" panose="02020603050405020304" pitchFamily="18" charset="0"/>
                <a:ea typeface="Calibri" panose="020F0502020204030204" pitchFamily="34" charset="0"/>
              </a:rPr>
              <a:t>:</a:t>
            </a:r>
            <a:endParaRPr lang="fr-FR" sz="2000" dirty="0">
              <a:effectLst/>
              <a:latin typeface="Times New Roman" panose="02020603050405020304" pitchFamily="18" charset="0"/>
              <a:ea typeface="Calibri" panose="020F0502020204030204" pitchFamily="34" charset="0"/>
            </a:endParaRPr>
          </a:p>
          <a:p>
            <a:pPr marL="45720" indent="0" algn="just">
              <a:buNone/>
            </a:pPr>
            <a:r>
              <a:rPr lang="fr-FR" sz="2000" dirty="0">
                <a:latin typeface="Times New Roman" panose="02020603050405020304" pitchFamily="18" charset="0"/>
                <a:ea typeface="Calibri" panose="020F0502020204030204" pitchFamily="34" charset="0"/>
              </a:rPr>
              <a:t>A</a:t>
            </a:r>
            <a:r>
              <a:rPr lang="fr-FR" sz="2000" dirty="0">
                <a:effectLst/>
                <a:latin typeface="Times New Roman" panose="02020603050405020304" pitchFamily="18" charset="0"/>
                <a:ea typeface="Calibri" panose="020F0502020204030204" pitchFamily="34" charset="0"/>
              </a:rPr>
              <a:t>ide à la décision  aux autorités malagasy et les organismes travaillant avec les enfants et </a:t>
            </a:r>
            <a:r>
              <a:rPr lang="fr-FR" sz="2000" dirty="0" err="1">
                <a:effectLst/>
                <a:latin typeface="Times New Roman" panose="02020603050405020304" pitchFamily="18" charset="0"/>
                <a:ea typeface="Calibri" panose="020F0502020204030204" pitchFamily="34" charset="0"/>
              </a:rPr>
              <a:t>sprotection</a:t>
            </a:r>
            <a:r>
              <a:rPr lang="fr-FR" sz="2000" dirty="0">
                <a:effectLst/>
                <a:latin typeface="Times New Roman" panose="02020603050405020304" pitchFamily="18" charset="0"/>
                <a:ea typeface="Calibri" panose="020F0502020204030204" pitchFamily="34" charset="0"/>
              </a:rPr>
              <a:t> sociale </a:t>
            </a:r>
          </a:p>
          <a:p>
            <a:pPr marL="45720" indent="0" algn="just">
              <a:buNone/>
            </a:pPr>
            <a:r>
              <a:rPr lang="fr-FR" sz="2000" dirty="0">
                <a:effectLst/>
                <a:latin typeface="Times New Roman" panose="02020603050405020304" pitchFamily="18" charset="0"/>
                <a:ea typeface="Calibri" panose="020F0502020204030204" pitchFamily="34" charset="0"/>
              </a:rPr>
              <a:t>Aide à la conception d’ une politique et une stratégie en faveur de la promotion des droits des enfants pour améliorer leur résilience durablement aux différents chocs</a:t>
            </a:r>
            <a:endParaRPr lang="fr-FR" sz="2000" dirty="0"/>
          </a:p>
          <a:p>
            <a:pPr marL="45720" indent="0">
              <a:buNone/>
            </a:pPr>
            <a:endParaRPr lang="fr-FR" dirty="0"/>
          </a:p>
        </p:txBody>
      </p:sp>
    </p:spTree>
    <p:extLst>
      <p:ext uri="{BB962C8B-B14F-4D97-AF65-F5344CB8AC3E}">
        <p14:creationId xmlns:p14="http://schemas.microsoft.com/office/powerpoint/2010/main" val="110231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F649AE-4608-76BE-D233-B3B5C97E4ED7}"/>
              </a:ext>
            </a:extLst>
          </p:cNvPr>
          <p:cNvSpPr>
            <a:spLocks noGrp="1"/>
          </p:cNvSpPr>
          <p:nvPr>
            <p:ph idx="1"/>
          </p:nvPr>
        </p:nvSpPr>
        <p:spPr>
          <a:xfrm>
            <a:off x="755375" y="1391478"/>
            <a:ext cx="10293626" cy="5605669"/>
          </a:xfrm>
        </p:spPr>
        <p:txBody>
          <a:bodyPr>
            <a:normAutofit/>
          </a:bodyPr>
          <a:lstStyle/>
          <a:p>
            <a:pPr algn="just">
              <a:buFont typeface="Arial" panose="020B0604020202020204" pitchFamily="34" charset="0"/>
              <a:buChar char="•"/>
            </a:pPr>
            <a:r>
              <a:rPr lang="fr-FR" sz="2000" dirty="0"/>
              <a:t>Enfants de 10 à 17 ans, 72 FG (665 enfants), 74 entretiens individuels</a:t>
            </a:r>
            <a:endParaRPr lang="fr-FR" sz="2000" dirty="0">
              <a:latin typeface="Times New Roman" panose="02020603050405020304" pitchFamily="18" charset="0"/>
              <a:ea typeface="Calibri" panose="020F0502020204030204" pitchFamily="34" charset="0"/>
            </a:endParaRPr>
          </a:p>
          <a:p>
            <a:pPr algn="just">
              <a:buFont typeface="Arial" panose="020B0604020202020204" pitchFamily="34" charset="0"/>
              <a:buChar char="•"/>
            </a:pPr>
            <a:r>
              <a:rPr lang="fr-FR" sz="2000" dirty="0">
                <a:latin typeface="Times New Roman" panose="02020603050405020304" pitchFamily="18" charset="0"/>
                <a:ea typeface="Calibri" panose="020F0502020204030204" pitchFamily="34" charset="0"/>
              </a:rPr>
              <a:t>O</a:t>
            </a:r>
            <a:r>
              <a:rPr lang="fr-FR" sz="2000" dirty="0">
                <a:effectLst/>
                <a:latin typeface="Times New Roman" panose="02020603050405020304" pitchFamily="18" charset="0"/>
                <a:ea typeface="Calibri" panose="020F0502020204030204" pitchFamily="34" charset="0"/>
              </a:rPr>
              <a:t>util original de type qualitatif où les avis des enfants sont entendus et </a:t>
            </a:r>
            <a:r>
              <a:rPr lang="fr-FR" sz="2000" dirty="0">
                <a:latin typeface="Times New Roman" panose="02020603050405020304" pitchFamily="18" charset="0"/>
                <a:ea typeface="Calibri" panose="020F0502020204030204" pitchFamily="34" charset="0"/>
              </a:rPr>
              <a:t>analysés, méthode participative</a:t>
            </a:r>
          </a:p>
          <a:p>
            <a:pPr algn="just">
              <a:buFont typeface="Arial" panose="020B0604020202020204" pitchFamily="34" charset="0"/>
              <a:buChar char="•"/>
            </a:pPr>
            <a:r>
              <a:rPr lang="fr-FR" sz="2000" dirty="0">
                <a:latin typeface="Times New Roman" panose="02020603050405020304" pitchFamily="18" charset="0"/>
              </a:rPr>
              <a:t>outils du « gage </a:t>
            </a:r>
            <a:r>
              <a:rPr lang="fr-FR" sz="2000" dirty="0" err="1">
                <a:latin typeface="Times New Roman" panose="02020603050405020304" pitchFamily="18" charset="0"/>
              </a:rPr>
              <a:t>participatory</a:t>
            </a:r>
            <a:r>
              <a:rPr lang="fr-FR" sz="2000" dirty="0">
                <a:latin typeface="Times New Roman" panose="02020603050405020304" pitchFamily="18" charset="0"/>
              </a:rPr>
              <a:t> instruments » avec des ajustements très prononcés pour la prise en considération du contexte local (groupe d’âge, manière de conduire les sessions de Focus Group (FG,), entretien individuel)..</a:t>
            </a:r>
          </a:p>
          <a:p>
            <a:r>
              <a:rPr lang="fr-FR" sz="2000" dirty="0">
                <a:effectLst/>
                <a:latin typeface="Times New Roman" panose="02020603050405020304" pitchFamily="18" charset="0"/>
                <a:ea typeface="Calibri" panose="020F0502020204030204" pitchFamily="34" charset="0"/>
              </a:rPr>
              <a:t> </a:t>
            </a:r>
            <a:r>
              <a:rPr lang="fr-FR" sz="2000" dirty="0">
                <a:latin typeface="Times New Roman" panose="02020603050405020304" pitchFamily="18" charset="0"/>
                <a:ea typeface="Calibri" panose="020F0502020204030204" pitchFamily="34" charset="0"/>
              </a:rPr>
              <a:t>T</a:t>
            </a:r>
            <a:r>
              <a:rPr lang="fr-FR" sz="2000" dirty="0">
                <a:effectLst/>
                <a:latin typeface="Times New Roman" panose="02020603050405020304" pitchFamily="18" charset="0"/>
                <a:ea typeface="Calibri" panose="020F0502020204030204" pitchFamily="34" charset="0"/>
              </a:rPr>
              <a:t>hématiques : santé, éducation, protection sociale, travail des enfants, culture et loisirs, vision de l’avenir</a:t>
            </a:r>
          </a:p>
          <a:p>
            <a:r>
              <a:rPr lang="fr-FR" sz="2000" dirty="0">
                <a:effectLst/>
                <a:latin typeface="Times New Roman" panose="02020603050405020304" pitchFamily="18" charset="0"/>
                <a:ea typeface="Calibri" panose="020F0502020204030204" pitchFamily="34" charset="0"/>
              </a:rPr>
              <a:t>Sites: Quatre (4) régions les plus touchées par le COVID 19 :</a:t>
            </a:r>
            <a:r>
              <a:rPr lang="fr-FR" sz="2000" dirty="0" err="1">
                <a:effectLst/>
                <a:latin typeface="Times New Roman" panose="02020603050405020304" pitchFamily="18" charset="0"/>
                <a:ea typeface="Calibri" panose="020F0502020204030204" pitchFamily="34" charset="0"/>
              </a:rPr>
              <a:t>Analamanga</a:t>
            </a:r>
            <a:r>
              <a:rPr lang="fr-FR" sz="2000" dirty="0">
                <a:effectLst/>
                <a:latin typeface="Times New Roman" panose="02020603050405020304" pitchFamily="18" charset="0"/>
                <a:ea typeface="Calibri" panose="020F0502020204030204" pitchFamily="34" charset="0"/>
              </a:rPr>
              <a:t>, Atsinanana, </a:t>
            </a:r>
            <a:r>
              <a:rPr lang="fr-FR" sz="2000" dirty="0" err="1">
                <a:effectLst/>
                <a:latin typeface="Times New Roman" panose="02020603050405020304" pitchFamily="18" charset="0"/>
                <a:ea typeface="Calibri" panose="020F0502020204030204" pitchFamily="34" charset="0"/>
              </a:rPr>
              <a:t>Matsiatra</a:t>
            </a:r>
            <a:r>
              <a:rPr lang="fr-FR" sz="2000" dirty="0">
                <a:effectLst/>
                <a:latin typeface="Times New Roman" panose="02020603050405020304" pitchFamily="18" charset="0"/>
                <a:ea typeface="Calibri" panose="020F0502020204030204" pitchFamily="34" charset="0"/>
              </a:rPr>
              <a:t> Ambony et DIANA</a:t>
            </a:r>
          </a:p>
          <a:p>
            <a:pPr>
              <a:buFont typeface="Arial" panose="020B0604020202020204" pitchFamily="34" charset="0"/>
              <a:buChar char="•"/>
            </a:pPr>
            <a:r>
              <a:rPr lang="fr-FR" sz="2000" dirty="0"/>
              <a:t> </a:t>
            </a:r>
          </a:p>
        </p:txBody>
      </p:sp>
      <p:sp>
        <p:nvSpPr>
          <p:cNvPr id="5" name="Titre 1">
            <a:extLst>
              <a:ext uri="{FF2B5EF4-FFF2-40B4-BE49-F238E27FC236}">
                <a16:creationId xmlns:a16="http://schemas.microsoft.com/office/drawing/2014/main" id="{73D5E197-2348-0B9C-30B5-5E963F4F31FE}"/>
              </a:ext>
            </a:extLst>
          </p:cNvPr>
          <p:cNvSpPr>
            <a:spLocks noGrp="1"/>
          </p:cNvSpPr>
          <p:nvPr>
            <p:ph type="title"/>
          </p:nvPr>
        </p:nvSpPr>
        <p:spPr>
          <a:xfrm>
            <a:off x="1143000" y="609600"/>
            <a:ext cx="9875520" cy="781878"/>
          </a:xfrm>
        </p:spPr>
        <p:txBody>
          <a:bodyPr/>
          <a:lstStyle/>
          <a:p>
            <a:r>
              <a:rPr lang="fr-FR" dirty="0"/>
              <a:t>Méthodologie</a:t>
            </a:r>
          </a:p>
        </p:txBody>
      </p:sp>
    </p:spTree>
    <p:extLst>
      <p:ext uri="{BB962C8B-B14F-4D97-AF65-F5344CB8AC3E}">
        <p14:creationId xmlns:p14="http://schemas.microsoft.com/office/powerpoint/2010/main" val="341429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A8F78-3CE5-596E-C117-48243820236A}"/>
              </a:ext>
            </a:extLst>
          </p:cNvPr>
          <p:cNvSpPr>
            <a:spLocks noGrp="1"/>
          </p:cNvSpPr>
          <p:nvPr>
            <p:ph type="title"/>
          </p:nvPr>
        </p:nvSpPr>
        <p:spPr/>
        <p:txBody>
          <a:bodyPr/>
          <a:lstStyle/>
          <a:p>
            <a:r>
              <a:rPr lang="fr-FR" dirty="0"/>
              <a:t>Exemples d’outils utilisés</a:t>
            </a:r>
          </a:p>
        </p:txBody>
      </p:sp>
      <p:grpSp>
        <p:nvGrpSpPr>
          <p:cNvPr id="4" name="Groupe 3">
            <a:extLst>
              <a:ext uri="{FF2B5EF4-FFF2-40B4-BE49-F238E27FC236}">
                <a16:creationId xmlns:a16="http://schemas.microsoft.com/office/drawing/2014/main" id="{C0AED998-809E-BE21-732B-17DED4BDED82}"/>
              </a:ext>
            </a:extLst>
          </p:cNvPr>
          <p:cNvGrpSpPr/>
          <p:nvPr/>
        </p:nvGrpSpPr>
        <p:grpSpPr>
          <a:xfrm>
            <a:off x="728870" y="1965961"/>
            <a:ext cx="5995146" cy="2926080"/>
            <a:chOff x="0" y="0"/>
            <a:chExt cx="5581290" cy="1587261"/>
          </a:xfrm>
        </p:grpSpPr>
        <p:pic>
          <p:nvPicPr>
            <p:cNvPr id="5" name="Image 4">
              <a:extLst>
                <a:ext uri="{FF2B5EF4-FFF2-40B4-BE49-F238E27FC236}">
                  <a16:creationId xmlns:a16="http://schemas.microsoft.com/office/drawing/2014/main" id="{A7268DF6-9FB4-DBA0-737B-314C1494E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69" t="9816" r="8895" b="19427"/>
            <a:stretch/>
          </p:blipFill>
          <p:spPr bwMode="auto">
            <a:xfrm>
              <a:off x="0" y="8627"/>
              <a:ext cx="2484407" cy="1578634"/>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3F34E0B0-8EB1-6CEB-EC84-1CB4E851A08A}"/>
                </a:ext>
              </a:extLst>
            </p:cNvPr>
            <p:cNvPicPr/>
            <p:nvPr/>
          </p:nvPicPr>
          <p:blipFill rotWithShape="1">
            <a:blip r:embed="rId3" cstate="print">
              <a:extLst>
                <a:ext uri="{28A0092B-C50C-407E-A947-70E740481C1C}">
                  <a14:useLocalDpi xmlns:a14="http://schemas.microsoft.com/office/drawing/2010/main" val="0"/>
                </a:ext>
              </a:extLst>
            </a:blip>
            <a:srcRect l="15318" r="21576" b="22797"/>
            <a:stretch/>
          </p:blipFill>
          <p:spPr bwMode="auto">
            <a:xfrm>
              <a:off x="2596551" y="0"/>
              <a:ext cx="2984739" cy="1587261"/>
            </a:xfrm>
            <a:prstGeom prst="rect">
              <a:avLst/>
            </a:prstGeom>
            <a:noFill/>
            <a:ln>
              <a:noFill/>
            </a:ln>
            <a:extLst>
              <a:ext uri="{53640926-AAD7-44D8-BBD7-CCE9431645EC}">
                <a14:shadowObscured xmlns:a14="http://schemas.microsoft.com/office/drawing/2010/main"/>
              </a:ext>
            </a:extLst>
          </p:spPr>
        </p:pic>
      </p:grpSp>
      <p:pic>
        <p:nvPicPr>
          <p:cNvPr id="7" name="Espace réservé du contenu 6">
            <a:extLst>
              <a:ext uri="{FF2B5EF4-FFF2-40B4-BE49-F238E27FC236}">
                <a16:creationId xmlns:a16="http://schemas.microsoft.com/office/drawing/2014/main" id="{16C3815E-A791-4386-2E50-4B17EBF8CC2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7500" t="4064"/>
          <a:stretch/>
        </p:blipFill>
        <p:spPr bwMode="auto">
          <a:xfrm>
            <a:off x="7336751" y="1775792"/>
            <a:ext cx="3448639" cy="3458817"/>
          </a:xfrm>
          <a:prstGeom prst="rect">
            <a:avLst/>
          </a:prstGeom>
          <a:noFill/>
          <a:ln>
            <a:noFill/>
          </a:ln>
          <a:extLst>
            <a:ext uri="{53640926-AAD7-44D8-BBD7-CCE9431645EC}">
              <a14:shadowObscured xmlns:a14="http://schemas.microsoft.com/office/drawing/2010/main"/>
            </a:ext>
          </a:extLst>
        </p:spPr>
      </p:pic>
      <p:sp>
        <p:nvSpPr>
          <p:cNvPr id="8" name="ZoneTexte 7">
            <a:extLst>
              <a:ext uri="{FF2B5EF4-FFF2-40B4-BE49-F238E27FC236}">
                <a16:creationId xmlns:a16="http://schemas.microsoft.com/office/drawing/2014/main" id="{D89D4B84-8638-C913-27B4-3EA8F104AA7C}"/>
              </a:ext>
            </a:extLst>
          </p:cNvPr>
          <p:cNvSpPr txBox="1"/>
          <p:nvPr/>
        </p:nvSpPr>
        <p:spPr>
          <a:xfrm>
            <a:off x="1325217" y="5897217"/>
            <a:ext cx="2302068" cy="369332"/>
          </a:xfrm>
          <a:prstGeom prst="rect">
            <a:avLst/>
          </a:prstGeom>
          <a:noFill/>
        </p:spPr>
        <p:txBody>
          <a:bodyPr wrap="square" rtlCol="0">
            <a:spAutoFit/>
          </a:bodyPr>
          <a:lstStyle/>
          <a:p>
            <a:r>
              <a:rPr lang="fr-FR" dirty="0" err="1"/>
              <a:t>Cered</a:t>
            </a:r>
            <a:r>
              <a:rPr lang="fr-FR" dirty="0"/>
              <a:t> 2022</a:t>
            </a:r>
          </a:p>
        </p:txBody>
      </p:sp>
      <p:sp>
        <p:nvSpPr>
          <p:cNvPr id="9" name="ZoneTexte 8">
            <a:extLst>
              <a:ext uri="{FF2B5EF4-FFF2-40B4-BE49-F238E27FC236}">
                <a16:creationId xmlns:a16="http://schemas.microsoft.com/office/drawing/2014/main" id="{B8F3826C-B843-7D12-F688-FF79ADA5BAB7}"/>
              </a:ext>
            </a:extLst>
          </p:cNvPr>
          <p:cNvSpPr txBox="1"/>
          <p:nvPr/>
        </p:nvSpPr>
        <p:spPr>
          <a:xfrm>
            <a:off x="7910036" y="5879068"/>
            <a:ext cx="2302068" cy="369332"/>
          </a:xfrm>
          <a:prstGeom prst="rect">
            <a:avLst/>
          </a:prstGeom>
          <a:noFill/>
        </p:spPr>
        <p:txBody>
          <a:bodyPr wrap="square" rtlCol="0">
            <a:spAutoFit/>
          </a:bodyPr>
          <a:lstStyle/>
          <a:p>
            <a:r>
              <a:rPr lang="fr-FR" dirty="0" err="1"/>
              <a:t>Cered</a:t>
            </a:r>
            <a:r>
              <a:rPr lang="fr-FR" dirty="0"/>
              <a:t> 2022</a:t>
            </a:r>
          </a:p>
        </p:txBody>
      </p:sp>
    </p:spTree>
    <p:extLst>
      <p:ext uri="{BB962C8B-B14F-4D97-AF65-F5344CB8AC3E}">
        <p14:creationId xmlns:p14="http://schemas.microsoft.com/office/powerpoint/2010/main" val="68663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0B45C61-71CA-DA00-03B4-8ADEBC0D991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3444" y="1166192"/>
            <a:ext cx="5155095" cy="4890052"/>
          </a:xfrm>
          <a:prstGeom prst="rect">
            <a:avLst/>
          </a:prstGeom>
          <a:noFill/>
          <a:ln>
            <a:noFill/>
          </a:ln>
        </p:spPr>
      </p:pic>
      <p:sp>
        <p:nvSpPr>
          <p:cNvPr id="6" name="ZoneTexte 5">
            <a:extLst>
              <a:ext uri="{FF2B5EF4-FFF2-40B4-BE49-F238E27FC236}">
                <a16:creationId xmlns:a16="http://schemas.microsoft.com/office/drawing/2014/main" id="{01D3BA04-5D7A-6B3B-A2C8-8B4155037E23}"/>
              </a:ext>
            </a:extLst>
          </p:cNvPr>
          <p:cNvSpPr txBox="1"/>
          <p:nvPr/>
        </p:nvSpPr>
        <p:spPr>
          <a:xfrm>
            <a:off x="1550504" y="577334"/>
            <a:ext cx="7195931" cy="369332"/>
          </a:xfrm>
          <a:prstGeom prst="rect">
            <a:avLst/>
          </a:prstGeom>
          <a:noFill/>
        </p:spPr>
        <p:txBody>
          <a:bodyPr wrap="square" rtlCol="0">
            <a:spAutoFit/>
          </a:bodyPr>
          <a:lstStyle/>
          <a:p>
            <a:r>
              <a:rPr lang="fr-FR" dirty="0"/>
              <a:t>Zones d’études de l’analyse des impacts du Covid 19</a:t>
            </a:r>
          </a:p>
        </p:txBody>
      </p:sp>
      <p:sp>
        <p:nvSpPr>
          <p:cNvPr id="7" name="ZoneTexte 6">
            <a:extLst>
              <a:ext uri="{FF2B5EF4-FFF2-40B4-BE49-F238E27FC236}">
                <a16:creationId xmlns:a16="http://schemas.microsoft.com/office/drawing/2014/main" id="{1B3FFAAE-83C0-88B6-C22F-F4FF1EC7740B}"/>
              </a:ext>
            </a:extLst>
          </p:cNvPr>
          <p:cNvSpPr txBox="1"/>
          <p:nvPr/>
        </p:nvSpPr>
        <p:spPr>
          <a:xfrm>
            <a:off x="2239617" y="6162261"/>
            <a:ext cx="5393635" cy="369332"/>
          </a:xfrm>
          <a:prstGeom prst="rect">
            <a:avLst/>
          </a:prstGeom>
          <a:noFill/>
        </p:spPr>
        <p:txBody>
          <a:bodyPr wrap="square" rtlCol="0">
            <a:spAutoFit/>
          </a:bodyPr>
          <a:lstStyle/>
          <a:p>
            <a:r>
              <a:rPr lang="fr-FR" dirty="0" err="1"/>
              <a:t>Cered</a:t>
            </a:r>
            <a:r>
              <a:rPr lang="fr-FR" dirty="0"/>
              <a:t> 2021</a:t>
            </a:r>
          </a:p>
        </p:txBody>
      </p:sp>
    </p:spTree>
    <p:extLst>
      <p:ext uri="{BB962C8B-B14F-4D97-AF65-F5344CB8AC3E}">
        <p14:creationId xmlns:p14="http://schemas.microsoft.com/office/powerpoint/2010/main" val="395873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300653"/>
            <a:ext cx="9875520" cy="1356360"/>
          </a:xfrm>
        </p:spPr>
        <p:txBody>
          <a:bodyPr/>
          <a:lstStyle/>
          <a:p>
            <a:r>
              <a:rPr lang="fr-FR" dirty="0"/>
              <a:t>1. Présentation générale de </a:t>
            </a:r>
            <a:r>
              <a:rPr lang="fr-FR" dirty="0" err="1"/>
              <a:t>Protect</a:t>
            </a:r>
            <a:endParaRPr lang="fr-FR" dirty="0"/>
          </a:p>
        </p:txBody>
      </p:sp>
      <p:sp>
        <p:nvSpPr>
          <p:cNvPr id="3" name="Espace réservé du contenu 2"/>
          <p:cNvSpPr>
            <a:spLocks noGrp="1"/>
          </p:cNvSpPr>
          <p:nvPr>
            <p:ph idx="1"/>
          </p:nvPr>
        </p:nvSpPr>
        <p:spPr>
          <a:xfrm>
            <a:off x="1145649" y="1747517"/>
            <a:ext cx="9872871" cy="4038600"/>
          </a:xfrm>
        </p:spPr>
        <p:txBody>
          <a:bodyPr/>
          <a:lstStyle/>
          <a:p>
            <a:pPr marL="45720" indent="0">
              <a:buNone/>
            </a:pPr>
            <a:endParaRPr lang="fr-FR" dirty="0"/>
          </a:p>
        </p:txBody>
      </p:sp>
      <p:pic>
        <p:nvPicPr>
          <p:cNvPr id="4" name="Espace réservé du contenu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5297" y="1714251"/>
            <a:ext cx="6532197" cy="4354799"/>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6836" y="6146021"/>
            <a:ext cx="178420" cy="187341"/>
          </a:xfrm>
          <a:prstGeom prst="rect">
            <a:avLst/>
          </a:prstGeom>
        </p:spPr>
      </p:pic>
      <p:sp>
        <p:nvSpPr>
          <p:cNvPr id="6" name="ZoneTexte 5"/>
          <p:cNvSpPr txBox="1"/>
          <p:nvPr/>
        </p:nvSpPr>
        <p:spPr>
          <a:xfrm>
            <a:off x="3556046" y="6102316"/>
            <a:ext cx="2775081" cy="276999"/>
          </a:xfrm>
          <a:prstGeom prst="rect">
            <a:avLst/>
          </a:prstGeom>
          <a:noFill/>
        </p:spPr>
        <p:txBody>
          <a:bodyPr wrap="square" rtlCol="0">
            <a:spAutoFit/>
          </a:bodyPr>
          <a:lstStyle/>
          <a:p>
            <a:r>
              <a:rPr lang="fr-FR" sz="1200" i="1" dirty="0"/>
              <a:t>Benoît </a:t>
            </a:r>
            <a:r>
              <a:rPr lang="fr-FR" sz="1200" i="1" dirty="0" err="1"/>
              <a:t>Lallau</a:t>
            </a:r>
            <a:r>
              <a:rPr lang="fr-FR" sz="1200" i="1" dirty="0"/>
              <a:t>, décembre 2019</a:t>
            </a:r>
          </a:p>
        </p:txBody>
      </p:sp>
      <p:sp>
        <p:nvSpPr>
          <p:cNvPr id="7" name="ZoneTexte 6"/>
          <p:cNvSpPr txBox="1"/>
          <p:nvPr/>
        </p:nvSpPr>
        <p:spPr>
          <a:xfrm>
            <a:off x="3556046" y="6263792"/>
            <a:ext cx="2938462" cy="276999"/>
          </a:xfrm>
          <a:prstGeom prst="rect">
            <a:avLst/>
          </a:prstGeom>
          <a:noFill/>
        </p:spPr>
        <p:txBody>
          <a:bodyPr wrap="square" rtlCol="0">
            <a:spAutoFit/>
          </a:bodyPr>
          <a:lstStyle/>
          <a:p>
            <a:r>
              <a:rPr lang="fr-FR" sz="1200" dirty="0"/>
              <a:t>Région </a:t>
            </a:r>
            <a:r>
              <a:rPr lang="fr-FR" sz="1200" dirty="0" err="1"/>
              <a:t>Anosy</a:t>
            </a:r>
            <a:endParaRPr lang="fr-FR" sz="1200" dirty="0"/>
          </a:p>
        </p:txBody>
      </p:sp>
    </p:spTree>
    <p:extLst>
      <p:ext uri="{BB962C8B-B14F-4D97-AF65-F5344CB8AC3E}">
        <p14:creationId xmlns:p14="http://schemas.microsoft.com/office/powerpoint/2010/main" val="2103928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B0F08-A7C6-59BD-A846-EDBF0171D68B}"/>
              </a:ext>
            </a:extLst>
          </p:cNvPr>
          <p:cNvSpPr>
            <a:spLocks noGrp="1"/>
          </p:cNvSpPr>
          <p:nvPr>
            <p:ph type="title"/>
          </p:nvPr>
        </p:nvSpPr>
        <p:spPr>
          <a:xfrm>
            <a:off x="1143000" y="609600"/>
            <a:ext cx="9875520" cy="1033670"/>
          </a:xfrm>
        </p:spPr>
        <p:txBody>
          <a:bodyPr/>
          <a:lstStyle/>
          <a:p>
            <a:r>
              <a:rPr lang="fr-FR" dirty="0"/>
              <a:t>Aperçu des  quelques résultats </a:t>
            </a:r>
          </a:p>
        </p:txBody>
      </p:sp>
      <p:sp>
        <p:nvSpPr>
          <p:cNvPr id="3" name="Espace réservé du contenu 2">
            <a:extLst>
              <a:ext uri="{FF2B5EF4-FFF2-40B4-BE49-F238E27FC236}">
                <a16:creationId xmlns:a16="http://schemas.microsoft.com/office/drawing/2014/main" id="{C7B8B51E-07BC-28F6-E9DD-2D1E8B36BCD1}"/>
              </a:ext>
            </a:extLst>
          </p:cNvPr>
          <p:cNvSpPr>
            <a:spLocks noGrp="1"/>
          </p:cNvSpPr>
          <p:nvPr>
            <p:ph idx="1"/>
          </p:nvPr>
        </p:nvSpPr>
        <p:spPr>
          <a:xfrm>
            <a:off x="477078" y="1417983"/>
            <a:ext cx="11224591" cy="5009321"/>
          </a:xfrm>
        </p:spPr>
        <p:txBody>
          <a:bodyPr>
            <a:noAutofit/>
          </a:bodyPr>
          <a:lstStyle/>
          <a:p>
            <a:pPr algn="just">
              <a:lnSpc>
                <a:spcPct val="150000"/>
              </a:lnSpc>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a majorité des enfants avait une bonne connaissance des différentes  politiques sociales formelles.</a:t>
            </a:r>
            <a:endParaRPr lang="fr-FR"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Les enfants sont contents quand leurs familles reçoivent de l’aide et ils le sont également par l’octroi de nouvelles fournitures scolaires. </a:t>
            </a:r>
          </a:p>
          <a:p>
            <a:pPr algn="just"/>
            <a:r>
              <a:rPr lang="fr-FR" sz="2000" dirty="0">
                <a:latin typeface="Times New Roman" panose="02020603050405020304" pitchFamily="18" charset="0"/>
                <a:ea typeface="Calibri" panose="020F0502020204030204" pitchFamily="34" charset="0"/>
              </a:rPr>
              <a:t>L</a:t>
            </a:r>
            <a:r>
              <a:rPr lang="fr-FR" sz="2000" dirty="0">
                <a:effectLst/>
                <a:latin typeface="Times New Roman" panose="02020603050405020304" pitchFamily="18" charset="0"/>
                <a:ea typeface="Calibri" panose="020F0502020204030204" pitchFamily="34" charset="0"/>
              </a:rPr>
              <a:t>es enfants éprouvent  de la crainte de ne pas atteindre leurs objectifs après le confinement.</a:t>
            </a:r>
          </a:p>
          <a:p>
            <a:pPr algn="just"/>
            <a:r>
              <a:rPr lang="fr-FR" sz="2000" dirty="0">
                <a:latin typeface="Times New Roman" panose="02020603050405020304" pitchFamily="18" charset="0"/>
                <a:ea typeface="Calibri" panose="020F0502020204030204" pitchFamily="34" charset="0"/>
              </a:rPr>
              <a:t>Les politiques de Protection Sociale doivent être associées à d’autres politiques sectorielle pour assurer une meilleure résilience des enfants.</a:t>
            </a:r>
          </a:p>
          <a:p>
            <a:pPr algn="just"/>
            <a:r>
              <a:rPr lang="fr-FR" sz="2000" dirty="0">
                <a:effectLst/>
                <a:latin typeface="Times New Roman" panose="02020603050405020304" pitchFamily="18" charset="0"/>
                <a:ea typeface="Calibri" panose="020F0502020204030204" pitchFamily="34" charset="0"/>
              </a:rPr>
              <a:t>Un système de protection sociale adapté et cohérent à des structures au niveau communautaire devrait être conçu et mis en place bien avant que des risques puissent se concrétiser et deviennent des catastrophes qui pourraient altérer la vie des enfants, voire même hypothéquer leur avenir.</a:t>
            </a:r>
          </a:p>
        </p:txBody>
      </p:sp>
    </p:spTree>
    <p:extLst>
      <p:ext uri="{BB962C8B-B14F-4D97-AF65-F5344CB8AC3E}">
        <p14:creationId xmlns:p14="http://schemas.microsoft.com/office/powerpoint/2010/main" val="47251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573742"/>
            <a:ext cx="9875520" cy="591670"/>
          </a:xfrm>
        </p:spPr>
        <p:txBody>
          <a:bodyPr>
            <a:normAutofit fontScale="90000"/>
          </a:bodyPr>
          <a:lstStyle/>
          <a:p>
            <a:r>
              <a:rPr lang="fr-FR" dirty="0"/>
              <a:t>Le site internet du projet de recherche</a:t>
            </a:r>
          </a:p>
        </p:txBody>
      </p:sp>
      <p:sp>
        <p:nvSpPr>
          <p:cNvPr id="3" name="Espace réservé du contenu 2"/>
          <p:cNvSpPr>
            <a:spLocks noGrp="1"/>
          </p:cNvSpPr>
          <p:nvPr>
            <p:ph idx="1"/>
          </p:nvPr>
        </p:nvSpPr>
        <p:spPr>
          <a:xfrm>
            <a:off x="1143000" y="1264023"/>
            <a:ext cx="9872871" cy="4038600"/>
          </a:xfrm>
        </p:spPr>
        <p:txBody>
          <a:bodyPr/>
          <a:lstStyle/>
          <a:p>
            <a:pPr marL="45720" indent="0">
              <a:buNone/>
            </a:pPr>
            <a:r>
              <a:rPr lang="fr-FR" sz="2800" dirty="0">
                <a:hlinkClick r:id="rId2"/>
              </a:rPr>
              <a:t>https://www.bse.u-bordeaux.fr/recherche/projet-protect/</a:t>
            </a:r>
            <a:endParaRPr lang="fr-FR" sz="2800" dirty="0"/>
          </a:p>
          <a:p>
            <a:endParaRPr lang="fr-FR" dirty="0"/>
          </a:p>
        </p:txBody>
      </p:sp>
      <p:pic>
        <p:nvPicPr>
          <p:cNvPr id="4" name="Image 3"/>
          <p:cNvPicPr>
            <a:picLocks noChangeAspect="1"/>
          </p:cNvPicPr>
          <p:nvPr/>
        </p:nvPicPr>
        <p:blipFill>
          <a:blip r:embed="rId3"/>
          <a:stretch>
            <a:fillRect/>
          </a:stretch>
        </p:blipFill>
        <p:spPr>
          <a:xfrm>
            <a:off x="1668551" y="1994077"/>
            <a:ext cx="8371920" cy="4412063"/>
          </a:xfrm>
          <a:prstGeom prst="rect">
            <a:avLst/>
          </a:prstGeom>
        </p:spPr>
      </p:pic>
    </p:spTree>
    <p:extLst>
      <p:ext uri="{BB962C8B-B14F-4D97-AF65-F5344CB8AC3E}">
        <p14:creationId xmlns:p14="http://schemas.microsoft.com/office/powerpoint/2010/main" val="3689190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0351" y="354106"/>
            <a:ext cx="9875520" cy="1356360"/>
          </a:xfrm>
        </p:spPr>
        <p:txBody>
          <a:bodyPr/>
          <a:lstStyle/>
          <a:p>
            <a:r>
              <a:rPr lang="fr-FR" dirty="0"/>
              <a:t>Les liens vers les publications </a:t>
            </a:r>
            <a:r>
              <a:rPr lang="fr-FR" dirty="0" err="1"/>
              <a:t>Protect</a:t>
            </a:r>
            <a:r>
              <a:rPr lang="fr-FR" dirty="0"/>
              <a:t> accessibles aujourd’hui </a:t>
            </a:r>
          </a:p>
        </p:txBody>
      </p:sp>
      <p:sp>
        <p:nvSpPr>
          <p:cNvPr id="3" name="Espace réservé du contenu 2"/>
          <p:cNvSpPr>
            <a:spLocks noGrp="1"/>
          </p:cNvSpPr>
          <p:nvPr>
            <p:ph idx="1"/>
          </p:nvPr>
        </p:nvSpPr>
        <p:spPr>
          <a:xfrm>
            <a:off x="1039905" y="1806388"/>
            <a:ext cx="9872871" cy="4800600"/>
          </a:xfrm>
        </p:spPr>
        <p:txBody>
          <a:bodyPr>
            <a:normAutofit fontScale="77500" lnSpcReduction="20000"/>
          </a:bodyPr>
          <a:lstStyle/>
          <a:p>
            <a:pPr marL="45720" indent="0" hangingPunct="0">
              <a:buNone/>
            </a:pPr>
            <a:r>
              <a:rPr lang="en-US" dirty="0" err="1"/>
              <a:t>Système</a:t>
            </a:r>
            <a:r>
              <a:rPr lang="en-US" dirty="0"/>
              <a:t> local de protection </a:t>
            </a:r>
            <a:r>
              <a:rPr lang="en-US" dirty="0" err="1"/>
              <a:t>sociale</a:t>
            </a:r>
            <a:endParaRPr lang="en-US" dirty="0"/>
          </a:p>
          <a:p>
            <a:pPr marL="45720" indent="0" hangingPunct="0">
              <a:spcBef>
                <a:spcPts val="0"/>
              </a:spcBef>
              <a:buNone/>
            </a:pPr>
            <a:r>
              <a:rPr lang="fr-FR" sz="1400" dirty="0">
                <a:hlinkClick r:id="rId2"/>
              </a:rPr>
              <a:t>Gondard</a:t>
            </a:r>
            <a:r>
              <a:rPr lang="fr-FR" sz="1400" dirty="0"/>
              <a:t> C.,</a:t>
            </a:r>
            <a:r>
              <a:rPr lang="fr-FR" sz="1400" dirty="0">
                <a:hlinkClick r:id="rId3"/>
              </a:rPr>
              <a:t> </a:t>
            </a:r>
            <a:r>
              <a:rPr lang="fr-FR" sz="1400" dirty="0" err="1">
                <a:hlinkClick r:id="rId3"/>
              </a:rPr>
              <a:t>Lallau</a:t>
            </a:r>
            <a:r>
              <a:rPr lang="fr-FR" sz="1400" dirty="0"/>
              <a:t> B., </a:t>
            </a:r>
            <a:r>
              <a:rPr lang="fr-FR" sz="1400" dirty="0" err="1">
                <a:hlinkClick r:id="rId4"/>
              </a:rPr>
              <a:t>Andrianaivo</a:t>
            </a:r>
            <a:r>
              <a:rPr lang="fr-FR" sz="1400" dirty="0"/>
              <a:t>, C. M., </a:t>
            </a:r>
            <a:r>
              <a:rPr lang="fr-FR" sz="1400" dirty="0" err="1">
                <a:hlinkClick r:id="rId5"/>
              </a:rPr>
              <a:t>Delpy</a:t>
            </a:r>
            <a:r>
              <a:rPr lang="fr-FR" sz="1400" dirty="0"/>
              <a:t> L., </a:t>
            </a:r>
            <a:r>
              <a:rPr lang="fr-FR" sz="1400" dirty="0" err="1">
                <a:hlinkClick r:id="rId6"/>
              </a:rPr>
              <a:t>Deguilhem</a:t>
            </a:r>
            <a:r>
              <a:rPr lang="fr-FR" sz="1400" dirty="0"/>
              <a:t>, T., </a:t>
            </a:r>
            <a:r>
              <a:rPr lang="fr-FR" sz="1400" dirty="0">
                <a:hlinkClick r:id="rId7"/>
              </a:rPr>
              <a:t>Rasolofo</a:t>
            </a:r>
            <a:r>
              <a:rPr lang="fr-FR" sz="1400" dirty="0"/>
              <a:t>, P., 2021, Comprendre les systèmes locaux de protection sociale Eléments d’analyse dans trois </a:t>
            </a:r>
            <a:r>
              <a:rPr lang="fr-FR" sz="1400" dirty="0" err="1"/>
              <a:t>Fokontany</a:t>
            </a:r>
            <a:r>
              <a:rPr lang="fr-FR" sz="1400" dirty="0"/>
              <a:t> du Grand Sud Malgache, Document de travail du projet </a:t>
            </a:r>
            <a:r>
              <a:rPr lang="fr-FR" sz="1400" dirty="0" err="1"/>
              <a:t>Protect</a:t>
            </a:r>
            <a:r>
              <a:rPr lang="fr-FR" sz="1400" dirty="0"/>
              <a:t>, </a:t>
            </a:r>
            <a:r>
              <a:rPr lang="fr-FR" sz="1400" u="sng" dirty="0">
                <a:hlinkClick r:id="rId8"/>
              </a:rPr>
              <a:t>https://hal.archives-ouvertes.fr/view/index/docid/3160664</a:t>
            </a:r>
            <a:endParaRPr lang="fr-FR" sz="1400" dirty="0"/>
          </a:p>
          <a:p>
            <a:pPr marL="45720" indent="0" hangingPunct="0">
              <a:buNone/>
            </a:pPr>
            <a:r>
              <a:rPr lang="en-US" dirty="0"/>
              <a:t>Commerce equitable et </a:t>
            </a:r>
            <a:r>
              <a:rPr lang="en-US" dirty="0" err="1"/>
              <a:t>sécurisation</a:t>
            </a:r>
            <a:r>
              <a:rPr lang="en-US" dirty="0"/>
              <a:t> des conditions de vie </a:t>
            </a:r>
          </a:p>
          <a:p>
            <a:pPr marL="45720" indent="0" hangingPunct="0">
              <a:spcBef>
                <a:spcPts val="0"/>
              </a:spcBef>
              <a:buNone/>
            </a:pPr>
            <a:r>
              <a:rPr lang="en-US" sz="1400" dirty="0"/>
              <a:t>Ballet, J. Gondard-Delcroix, C. et </a:t>
            </a:r>
            <a:r>
              <a:rPr lang="en-US" sz="1400" dirty="0" err="1"/>
              <a:t>Cedras</a:t>
            </a:r>
            <a:r>
              <a:rPr lang="en-US" sz="1400" dirty="0"/>
              <a:t> D., 2020, Upgrading fair trade: A 'success case study' in Madagascar, </a:t>
            </a:r>
            <a:r>
              <a:rPr lang="en-US" sz="1400" i="1" dirty="0"/>
              <a:t>Development in Practice</a:t>
            </a:r>
            <a:r>
              <a:rPr lang="en-US" sz="1400" dirty="0"/>
              <a:t>, Taylor &amp; Francis (Routledge), 2020. hal-02893917: </a:t>
            </a:r>
            <a:r>
              <a:rPr lang="en-US" sz="1400" dirty="0">
                <a:hlinkClick r:id="rId9"/>
              </a:rPr>
              <a:t>https://www.tandfonline.com/doi/full/10.1080/09614524.2020.1836130?casa_token=BUe5jhcPYkAAAAAA%3A9h4MuxBNbIJmitDlGYFOC39NzuU-1-oDee36GtId2Cuz26LDnTu00jfqj-R2xT1UI24RZe9mYhHntg</a:t>
            </a:r>
            <a:endParaRPr lang="en-US" sz="1400" dirty="0"/>
          </a:p>
          <a:p>
            <a:pPr marL="45720" indent="0" hangingPunct="0">
              <a:buNone/>
            </a:pPr>
            <a:r>
              <a:rPr lang="fr-FR" dirty="0"/>
              <a:t>Protection sociale formelle et informelle</a:t>
            </a:r>
          </a:p>
          <a:p>
            <a:pPr marL="45720" indent="0" hangingPunct="0">
              <a:spcBef>
                <a:spcPts val="0"/>
              </a:spcBef>
              <a:buNone/>
            </a:pPr>
            <a:r>
              <a:rPr lang="fr-FR" sz="1500" dirty="0" err="1"/>
              <a:t>Delpy</a:t>
            </a:r>
            <a:r>
              <a:rPr lang="fr-FR" sz="1500" dirty="0"/>
              <a:t> L. et Gondard-Delcroix, C., 2020, Articuler protection sociale formelle et informelle en Afrique sub-saharienne, </a:t>
            </a:r>
            <a:r>
              <a:rPr lang="fr-FR" sz="1500" i="1" dirty="0"/>
              <a:t>Revue Grain de sel – Inter-réseaux développement rural</a:t>
            </a:r>
            <a:r>
              <a:rPr lang="fr-FR" sz="1500" dirty="0"/>
              <a:t>, n°79 : 28-29, </a:t>
            </a:r>
            <a:r>
              <a:rPr lang="fr-FR" sz="1500" u="sng" dirty="0">
                <a:hlinkClick r:id="rId10"/>
              </a:rPr>
              <a:t>http://www.inter-reseaux.org/publications/revue-grain-de-sel</a:t>
            </a:r>
            <a:r>
              <a:rPr lang="fr-FR" sz="1500" dirty="0"/>
              <a:t>.</a:t>
            </a:r>
          </a:p>
          <a:p>
            <a:pPr marL="45720" indent="0" hangingPunct="0">
              <a:buNone/>
            </a:pPr>
            <a:r>
              <a:rPr lang="en-US" dirty="0"/>
              <a:t>La </a:t>
            </a:r>
            <a:r>
              <a:rPr lang="en-US" dirty="0" err="1"/>
              <a:t>diversité</a:t>
            </a:r>
            <a:r>
              <a:rPr lang="en-US" dirty="0"/>
              <a:t> des </a:t>
            </a:r>
            <a:r>
              <a:rPr lang="en-US" dirty="0" err="1"/>
              <a:t>formes</a:t>
            </a:r>
            <a:r>
              <a:rPr lang="en-US" dirty="0"/>
              <a:t> de protection </a:t>
            </a:r>
            <a:r>
              <a:rPr lang="en-US" dirty="0" err="1"/>
              <a:t>sociale</a:t>
            </a:r>
            <a:r>
              <a:rPr lang="en-US" dirty="0"/>
              <a:t> à Madagascar</a:t>
            </a:r>
          </a:p>
          <a:p>
            <a:pPr marL="45720" indent="0" hangingPunct="0">
              <a:spcBef>
                <a:spcPts val="0"/>
              </a:spcBef>
              <a:buNone/>
            </a:pPr>
            <a:r>
              <a:rPr lang="en-US" sz="1500" dirty="0"/>
              <a:t>Gondard-Delcroix C., </a:t>
            </a:r>
            <a:r>
              <a:rPr lang="en-US" sz="1500" dirty="0" err="1"/>
              <a:t>Randriamanampisoa</a:t>
            </a:r>
            <a:r>
              <a:rPr lang="en-US" sz="1500" dirty="0"/>
              <a:t> H., </a:t>
            </a:r>
            <a:r>
              <a:rPr lang="en-US" sz="1500" dirty="0" err="1"/>
              <a:t>Lazamanana</a:t>
            </a:r>
            <a:r>
              <a:rPr lang="en-US" sz="1500" dirty="0"/>
              <a:t> P., </a:t>
            </a:r>
            <a:r>
              <a:rPr lang="en-US" sz="1500" dirty="0" err="1"/>
              <a:t>Andrianjakatina</a:t>
            </a:r>
            <a:r>
              <a:rPr lang="en-US" sz="1500" dirty="0"/>
              <a:t>, A.,  2019, </a:t>
            </a:r>
            <a:r>
              <a:rPr lang="en-US" sz="1500" i="1" dirty="0"/>
              <a:t>Diversity of social protection forms in Madagascar A multi-scalar and multi-actor approach, </a:t>
            </a:r>
            <a:r>
              <a:rPr lang="en-US" sz="1500" dirty="0"/>
              <a:t>Cahier du </a:t>
            </a:r>
            <a:r>
              <a:rPr lang="en-US" sz="1500" dirty="0" err="1"/>
              <a:t>GREThA</a:t>
            </a:r>
            <a:r>
              <a:rPr lang="en-US" sz="1500" dirty="0"/>
              <a:t> n° 2019-11, </a:t>
            </a:r>
            <a:r>
              <a:rPr lang="en-US" sz="1500" u="sng" dirty="0">
                <a:hlinkClick r:id="rId11"/>
              </a:rPr>
              <a:t>http://cahiersdugretha.u-bordeaux4.fr/WP/article.php?wp=2019-11</a:t>
            </a:r>
            <a:r>
              <a:rPr lang="en-US" sz="1500" u="sng" dirty="0"/>
              <a:t>. </a:t>
            </a:r>
            <a:endParaRPr lang="fr-FR" sz="1500" dirty="0"/>
          </a:p>
          <a:p>
            <a:pPr marL="45720" indent="0" hangingPunct="0">
              <a:buNone/>
            </a:pPr>
            <a:r>
              <a:rPr lang="fr-FR" dirty="0"/>
              <a:t>Le réseau national des acteurs de la protection sociale</a:t>
            </a:r>
          </a:p>
          <a:p>
            <a:pPr marL="45720" indent="0" hangingPunct="0">
              <a:spcBef>
                <a:spcPts val="0"/>
              </a:spcBef>
              <a:buNone/>
            </a:pPr>
            <a:r>
              <a:rPr lang="fr-FR" sz="1500" dirty="0" err="1"/>
              <a:t>Berrou</a:t>
            </a:r>
            <a:r>
              <a:rPr lang="fr-FR" sz="1500" dirty="0"/>
              <a:t> J-P, </a:t>
            </a:r>
            <a:r>
              <a:rPr lang="fr-FR" sz="1500" dirty="0" err="1"/>
              <a:t>Piveteau</a:t>
            </a:r>
            <a:r>
              <a:rPr lang="fr-FR" sz="1500" dirty="0"/>
              <a:t> A., </a:t>
            </a:r>
            <a:r>
              <a:rPr lang="fr-FR" sz="1500" dirty="0" err="1"/>
              <a:t>Deguilhem</a:t>
            </a:r>
            <a:r>
              <a:rPr lang="fr-FR" sz="1500" dirty="0"/>
              <a:t> T., </a:t>
            </a:r>
            <a:r>
              <a:rPr lang="fr-FR" sz="1500" dirty="0" err="1"/>
              <a:t>Delpy</a:t>
            </a:r>
            <a:r>
              <a:rPr lang="fr-FR" sz="1500" dirty="0"/>
              <a:t> L. et Gondard-Delcroix C., 2020, </a:t>
            </a:r>
            <a:r>
              <a:rPr lang="fr-FR" sz="1500" i="1" dirty="0"/>
              <a:t>Qui pilote si personne ne gouverne? La politique publique de protection sociale à Madagascar au prisme de l'analyse des réseaux sociaux, </a:t>
            </a:r>
            <a:r>
              <a:rPr lang="fr-FR" sz="1500" dirty="0"/>
              <a:t>Rapport </a:t>
            </a:r>
            <a:r>
              <a:rPr lang="fr-FR" sz="1500" dirty="0" err="1"/>
              <a:t>Protect</a:t>
            </a:r>
            <a:r>
              <a:rPr lang="fr-FR" sz="1500" dirty="0"/>
              <a:t> FAPPA, </a:t>
            </a:r>
            <a:r>
              <a:rPr lang="fr-FR" sz="1500" dirty="0">
                <a:hlinkClick r:id="rId12"/>
              </a:rPr>
              <a:t>https://hal.archives-ouvertes.fr/hal-02918286</a:t>
            </a:r>
            <a:endParaRPr lang="fr-FR" sz="1500" dirty="0"/>
          </a:p>
          <a:p>
            <a:pPr marL="45720" indent="0" hangingPunct="0">
              <a:buNone/>
            </a:pPr>
            <a:r>
              <a:rPr lang="fr-FR" dirty="0"/>
              <a:t>Transfert conditionnel dans le Grand Sud de Madagascar</a:t>
            </a:r>
          </a:p>
          <a:p>
            <a:pPr marL="45720" indent="0" hangingPunct="0">
              <a:spcBef>
                <a:spcPts val="0"/>
              </a:spcBef>
              <a:buNone/>
            </a:pPr>
            <a:r>
              <a:rPr lang="fr-FR" sz="1500" dirty="0" err="1"/>
              <a:t>Lallau</a:t>
            </a:r>
            <a:r>
              <a:rPr lang="fr-FR" sz="1500" dirty="0"/>
              <a:t> B. et Gondard-Delcroix C., 2020, « Lutte contre la pauvreté : les limites du transfert monétaire », </a:t>
            </a:r>
            <a:r>
              <a:rPr lang="fr-FR" sz="1500" i="1" dirty="0"/>
              <a:t>The conversation</a:t>
            </a:r>
            <a:r>
              <a:rPr lang="fr-FR" sz="1500" dirty="0"/>
              <a:t>, 27 janvier 2020, </a:t>
            </a:r>
            <a:r>
              <a:rPr lang="fr-FR" sz="1500" u="sng" dirty="0">
                <a:hlinkClick r:id="rId13"/>
              </a:rPr>
              <a:t>https://theconversation.com/lutte-contre-la-pauvrete-les-limites-du-transfert-monetaire-130153</a:t>
            </a:r>
            <a:endParaRPr lang="fr-FR" sz="1500" dirty="0"/>
          </a:p>
          <a:p>
            <a:pPr marL="45720" indent="0" hangingPunct="0">
              <a:buNone/>
            </a:pPr>
            <a:r>
              <a:rPr lang="fr-FR" dirty="0"/>
              <a:t>Economie politique de la protection sociale</a:t>
            </a:r>
            <a:br>
              <a:rPr lang="fr-FR" dirty="0"/>
            </a:br>
            <a:r>
              <a:rPr lang="fr-FR" sz="1500" dirty="0" err="1"/>
              <a:t>Delpy</a:t>
            </a:r>
            <a:r>
              <a:rPr lang="fr-FR" sz="1500" dirty="0"/>
              <a:t> Léo, Economie politique de la protection sociale en Afrique sub-saharienne, thèse de doctorat en économie, Université de Bordeaux, soutenue publiquement le 2 juin 2022, </a:t>
            </a:r>
            <a:r>
              <a:rPr lang="fr-FR" sz="1500" dirty="0">
                <a:hlinkClick r:id="rId14"/>
              </a:rPr>
              <a:t>https://theses.fr/2022BORD0182</a:t>
            </a:r>
            <a:endParaRPr lang="fr-FR" sz="1500" dirty="0"/>
          </a:p>
          <a:p>
            <a:pPr marL="45720" indent="0" hangingPunct="0">
              <a:buNone/>
            </a:pPr>
            <a:r>
              <a:rPr lang="fr-FR" dirty="0"/>
              <a:t>Les réciprocités asymétriques</a:t>
            </a:r>
          </a:p>
          <a:p>
            <a:pPr marL="45720" indent="0" hangingPunct="0">
              <a:buNone/>
            </a:pPr>
            <a:endParaRPr lang="fr-FR" dirty="0"/>
          </a:p>
          <a:p>
            <a:pPr marL="45720" indent="0" hangingPunct="0">
              <a:buNone/>
            </a:pPr>
            <a:endParaRPr lang="en-US" dirty="0"/>
          </a:p>
          <a:p>
            <a:pPr hangingPunct="0"/>
            <a:endParaRPr lang="fr-FR" dirty="0"/>
          </a:p>
        </p:txBody>
      </p:sp>
    </p:spTree>
    <p:extLst>
      <p:ext uri="{BB962C8B-B14F-4D97-AF65-F5344CB8AC3E}">
        <p14:creationId xmlns:p14="http://schemas.microsoft.com/office/powerpoint/2010/main" val="209272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dirty="0"/>
              <a:t>La politique publique de protection sociale en cours d’élaboration à Madagascar</a:t>
            </a:r>
          </a:p>
          <a:p>
            <a:pPr lvl="1"/>
            <a:endParaRPr lang="fr-FR" sz="2800" dirty="0"/>
          </a:p>
          <a:p>
            <a:r>
              <a:rPr lang="fr-FR" sz="2800" dirty="0"/>
              <a:t>Enjeux internationaux</a:t>
            </a:r>
          </a:p>
          <a:p>
            <a:pPr lvl="1"/>
            <a:endParaRPr lang="fr-FR" sz="2600" dirty="0"/>
          </a:p>
          <a:p>
            <a:r>
              <a:rPr lang="fr-FR" sz="2800" dirty="0"/>
              <a:t>Enjeux nationaux</a:t>
            </a:r>
          </a:p>
          <a:p>
            <a:endParaRPr lang="fr-FR" sz="2800" dirty="0"/>
          </a:p>
          <a:p>
            <a:r>
              <a:rPr lang="fr-FR" sz="2800" dirty="0"/>
              <a:t>En jeux locaux</a:t>
            </a:r>
          </a:p>
        </p:txBody>
      </p:sp>
      <p:sp>
        <p:nvSpPr>
          <p:cNvPr id="5" name="Titre 1"/>
          <p:cNvSpPr txBox="1">
            <a:spLocks/>
          </p:cNvSpPr>
          <p:nvPr/>
        </p:nvSpPr>
        <p:spPr>
          <a:xfrm>
            <a:off x="1140351" y="80063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accent4"/>
                </a:solidFill>
              </a:rPr>
              <a:t>Intérêt du projet</a:t>
            </a: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4816" y="2928938"/>
            <a:ext cx="4601323" cy="3462631"/>
          </a:xfrm>
          <a:prstGeom prst="rect">
            <a:avLst/>
          </a:prstGeom>
        </p:spPr>
      </p:pic>
      <p:sp>
        <p:nvSpPr>
          <p:cNvPr id="4" name="ZoneTexte 3"/>
          <p:cNvSpPr txBox="1"/>
          <p:nvPr/>
        </p:nvSpPr>
        <p:spPr>
          <a:xfrm>
            <a:off x="7124700" y="6610350"/>
            <a:ext cx="2505075" cy="276999"/>
          </a:xfrm>
          <a:prstGeom prst="rect">
            <a:avLst/>
          </a:prstGeom>
          <a:noFill/>
        </p:spPr>
        <p:txBody>
          <a:bodyPr wrap="square" rtlCol="0">
            <a:spAutoFit/>
          </a:bodyPr>
          <a:lstStyle/>
          <a:p>
            <a:r>
              <a:rPr lang="fr-FR" sz="1200" dirty="0">
                <a:solidFill>
                  <a:schemeClr val="bg1"/>
                </a:solidFill>
              </a:rPr>
              <a:t>Borne fontaine, Antananarivo, </a:t>
            </a:r>
            <a:endParaRPr lang="fr-FR" dirty="0"/>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611" y="6633524"/>
            <a:ext cx="202727" cy="212863"/>
          </a:xfrm>
          <a:prstGeom prst="rect">
            <a:avLst/>
          </a:prstGeom>
        </p:spPr>
      </p:pic>
      <p:sp>
        <p:nvSpPr>
          <p:cNvPr id="7" name="ZoneTexte 6"/>
          <p:cNvSpPr txBox="1"/>
          <p:nvPr/>
        </p:nvSpPr>
        <p:spPr>
          <a:xfrm>
            <a:off x="10252613" y="6596390"/>
            <a:ext cx="1633539" cy="261610"/>
          </a:xfrm>
          <a:prstGeom prst="rect">
            <a:avLst/>
          </a:prstGeom>
          <a:noFill/>
        </p:spPr>
        <p:txBody>
          <a:bodyPr wrap="square" rtlCol="0">
            <a:spAutoFit/>
          </a:bodyPr>
          <a:lstStyle/>
          <a:p>
            <a:r>
              <a:rPr lang="fr-FR" sz="1100" dirty="0"/>
              <a:t>Gondard, 2019</a:t>
            </a:r>
          </a:p>
        </p:txBody>
      </p:sp>
    </p:spTree>
    <p:extLst>
      <p:ext uri="{BB962C8B-B14F-4D97-AF65-F5344CB8AC3E}">
        <p14:creationId xmlns:p14="http://schemas.microsoft.com/office/powerpoint/2010/main" val="146857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sz="2800" dirty="0"/>
          </a:p>
          <a:p>
            <a:pPr marL="45720" indent="0">
              <a:buNone/>
            </a:pPr>
            <a:r>
              <a:rPr lang="fr-FR" sz="2800" dirty="0"/>
              <a:t>Caractériser les formes de la protection sociale à Madagascar</a:t>
            </a:r>
          </a:p>
          <a:p>
            <a:pPr marL="45720" indent="0">
              <a:buNone/>
            </a:pPr>
            <a:endParaRPr lang="fr-FR" sz="2800" dirty="0"/>
          </a:p>
          <a:p>
            <a:pPr marL="45720" indent="0">
              <a:buNone/>
            </a:pPr>
            <a:r>
              <a:rPr lang="fr-FR" sz="2800" dirty="0"/>
              <a:t>Analyser leur adéquation avec les besoins des populations (pauvreté, vulnérabilité, résilience)</a:t>
            </a:r>
          </a:p>
          <a:p>
            <a:pPr marL="45720" indent="0">
              <a:buNone/>
            </a:pPr>
            <a:endParaRPr lang="fr-FR" sz="2800" dirty="0"/>
          </a:p>
          <a:p>
            <a:pPr marL="45720" indent="0">
              <a:buNone/>
            </a:pPr>
            <a:r>
              <a:rPr lang="fr-FR" sz="2800" dirty="0"/>
              <a:t>Diffusion : acteurs socioéconomiques et grand public</a:t>
            </a:r>
          </a:p>
        </p:txBody>
      </p:sp>
      <p:sp>
        <p:nvSpPr>
          <p:cNvPr id="4" name="Titre 1"/>
          <p:cNvSpPr txBox="1">
            <a:spLocks/>
          </p:cNvSpPr>
          <p:nvPr/>
        </p:nvSpPr>
        <p:spPr>
          <a:xfrm>
            <a:off x="1140351" y="80063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accent4"/>
                </a:solidFill>
              </a:rPr>
              <a:t>Objectifs du projet</a:t>
            </a:r>
          </a:p>
        </p:txBody>
      </p:sp>
      <p:sp>
        <p:nvSpPr>
          <p:cNvPr id="2" name="Flèche droite 1"/>
          <p:cNvSpPr/>
          <p:nvPr/>
        </p:nvSpPr>
        <p:spPr>
          <a:xfrm>
            <a:off x="495301" y="2523282"/>
            <a:ext cx="592720" cy="59139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495301" y="3891024"/>
            <a:ext cx="592720" cy="59139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547631" y="5147787"/>
            <a:ext cx="592720" cy="59139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84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5436" y="1746215"/>
            <a:ext cx="9872871" cy="4038600"/>
          </a:xfrm>
        </p:spPr>
        <p:txBody>
          <a:bodyPr>
            <a:normAutofit fontScale="92500" lnSpcReduction="20000"/>
          </a:bodyPr>
          <a:lstStyle/>
          <a:p>
            <a:pPr marL="0" lvl="0" indent="0" eaLnBrk="0" fontAlgn="base" hangingPunct="0">
              <a:lnSpc>
                <a:spcPct val="100000"/>
              </a:lnSpc>
              <a:spcBef>
                <a:spcPct val="0"/>
              </a:spcBef>
              <a:spcAft>
                <a:spcPct val="0"/>
              </a:spcAft>
              <a:buClrTx/>
              <a:buSzTx/>
              <a:buNone/>
              <a:tabLst>
                <a:tab pos="2114550" algn="l"/>
              </a:tabLst>
            </a:pPr>
            <a:r>
              <a:rPr lang="fr-FR" altLang="fr-FR" sz="3200" i="1" dirty="0">
                <a:latin typeface="Calibri" panose="020F0502020204030204" pitchFamily="34" charset="0"/>
                <a:ea typeface="Calibri" panose="020F0502020204030204" pitchFamily="34" charset="0"/>
                <a:cs typeface="Times New Roman" panose="02020603050405020304" pitchFamily="18" charset="0"/>
              </a:rPr>
              <a:t>Laboratoires de recherche</a:t>
            </a:r>
            <a:r>
              <a:rPr lang="fr-FR" altLang="fr-FR" sz="3200" b="1" i="1" dirty="0">
                <a:latin typeface="Calibri" panose="020F0502020204030204" pitchFamily="34" charset="0"/>
                <a:ea typeface="Calibri" panose="020F0502020204030204" pitchFamily="34" charset="0"/>
                <a:cs typeface="Times New Roman" panose="02020603050405020304" pitchFamily="18" charset="0"/>
              </a:rPr>
              <a:t> 	</a:t>
            </a:r>
          </a:p>
          <a:p>
            <a:pPr marL="0" lvl="0" indent="0" eaLnBrk="0" fontAlgn="base" hangingPunct="0">
              <a:lnSpc>
                <a:spcPct val="100000"/>
              </a:lnSpc>
              <a:spcBef>
                <a:spcPct val="0"/>
              </a:spcBef>
              <a:spcAft>
                <a:spcPct val="0"/>
              </a:spcAft>
              <a:buClrTx/>
              <a:buSzTx/>
              <a:buNone/>
              <a:tabLst>
                <a:tab pos="2114550" algn="l"/>
              </a:tabLst>
            </a:pPr>
            <a:endParaRPr lang="fr-FR" altLang="fr-FR" sz="3200" dirty="0"/>
          </a:p>
          <a:p>
            <a:pPr marL="0" lvl="0" indent="0" eaLnBrk="0" fontAlgn="base" hangingPunct="0">
              <a:lnSpc>
                <a:spcPct val="100000"/>
              </a:lnSpc>
              <a:spcBef>
                <a:spcPct val="0"/>
              </a:spcBef>
              <a:spcAft>
                <a:spcPct val="0"/>
              </a:spcAft>
              <a:buClrTx/>
              <a:buSzTx/>
              <a:buNone/>
              <a:tabLst>
                <a:tab pos="2114550" algn="l"/>
              </a:tabLst>
            </a:pPr>
            <a:endParaRPr lang="fr-FR" altLang="fr-FR" sz="3200" i="1" dirty="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tabLst>
                <a:tab pos="2114550" algn="l"/>
              </a:tabLst>
            </a:pPr>
            <a:endParaRPr lang="fr-FR" altLang="fr-FR" sz="3200" i="1" dirty="0">
              <a:latin typeface="Calibri" panose="020F0502020204030204" pitchFamily="34" charset="0"/>
              <a:ea typeface="Calibri" panose="020F0502020204030204" pitchFamily="34" charset="0"/>
              <a:cs typeface="Times New Roman" panose="02020603050405020304" pitchFamily="18" charset="0"/>
            </a:endParaRPr>
          </a:p>
          <a:p>
            <a:pPr marL="571500" lvl="1" indent="-342900" eaLnBrk="0" fontAlgn="base" hangingPunct="0">
              <a:lnSpc>
                <a:spcPct val="100000"/>
              </a:lnSpc>
              <a:spcBef>
                <a:spcPct val="0"/>
              </a:spcBef>
              <a:spcAft>
                <a:spcPct val="0"/>
              </a:spcAft>
              <a:buClrTx/>
              <a:buSzTx/>
              <a:tabLst>
                <a:tab pos="2114550" algn="l"/>
              </a:tabLst>
            </a:pPr>
            <a:endParaRPr lang="fr-FR" altLang="fr-FR" sz="3200" b="1" dirty="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tabLst>
                <a:tab pos="2114550" algn="l"/>
              </a:tabLst>
            </a:pPr>
            <a:r>
              <a:rPr lang="fr-FR" altLang="fr-FR" sz="3200" i="1" dirty="0">
                <a:latin typeface="Calibri" panose="020F0502020204030204" pitchFamily="34" charset="0"/>
                <a:ea typeface="Calibri" panose="020F0502020204030204" pitchFamily="34" charset="0"/>
                <a:cs typeface="Times New Roman" panose="02020603050405020304" pitchFamily="18" charset="0"/>
              </a:rPr>
              <a:t>Acteurs socio-économiques aquitains et malgaches</a:t>
            </a:r>
            <a:endParaRPr lang="fr-FR" altLang="fr-FR" sz="3200" dirty="0"/>
          </a:p>
          <a:p>
            <a:pPr marL="571500" lvl="1" indent="-342900" eaLnBrk="0" fontAlgn="base" hangingPunct="0">
              <a:lnSpc>
                <a:spcPct val="100000"/>
              </a:lnSpc>
              <a:spcBef>
                <a:spcPct val="0"/>
              </a:spcBef>
              <a:spcAft>
                <a:spcPct val="0"/>
              </a:spcAft>
              <a:buClrTx/>
              <a:buSzTx/>
              <a:tabLst>
                <a:tab pos="2114550" algn="l"/>
              </a:tabLst>
            </a:pPr>
            <a:r>
              <a:rPr lang="fr-FR" altLang="fr-FR" sz="32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Agrisud</a:t>
            </a:r>
            <a:r>
              <a:rPr lang="fr-FR" altLang="fr-F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international</a:t>
            </a:r>
            <a:endParaRPr lang="fr-FR" altLang="fr-FR" sz="3200" dirty="0">
              <a:solidFill>
                <a:schemeClr val="bg1"/>
              </a:solidFill>
            </a:endParaRPr>
          </a:p>
          <a:p>
            <a:pPr marL="571500" lvl="1" indent="-342900" eaLnBrk="0" fontAlgn="base" hangingPunct="0">
              <a:lnSpc>
                <a:spcPct val="100000"/>
              </a:lnSpc>
              <a:spcBef>
                <a:spcPct val="0"/>
              </a:spcBef>
              <a:spcAft>
                <a:spcPct val="0"/>
              </a:spcAft>
              <a:buClrTx/>
              <a:buSzTx/>
              <a:tabLst>
                <a:tab pos="2114550" algn="l"/>
              </a:tabLst>
            </a:pPr>
            <a:r>
              <a:rPr lang="fr-FR" altLang="fr-F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Cafés Michel</a:t>
            </a:r>
            <a:r>
              <a:rPr lang="fr-FR" altLang="fr-FR"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571500" lvl="1" indent="-342900" eaLnBrk="0" fontAlgn="base" hangingPunct="0">
              <a:lnSpc>
                <a:spcPct val="100000"/>
              </a:lnSpc>
              <a:spcBef>
                <a:spcPct val="0"/>
              </a:spcBef>
              <a:spcAft>
                <a:spcPct val="0"/>
              </a:spcAft>
              <a:buClrTx/>
              <a:buSzTx/>
              <a:tabLst>
                <a:tab pos="2114550" algn="l"/>
              </a:tabLst>
            </a:pPr>
            <a:r>
              <a:rPr lang="fr-FR" altLang="fr-F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 troisième porte à gauche</a:t>
            </a:r>
            <a:endParaRPr lang="fr-FR" altLang="fr-FR" sz="3200" dirty="0">
              <a:solidFill>
                <a:schemeClr val="bg1"/>
              </a:solidFill>
            </a:endParaRPr>
          </a:p>
          <a:p>
            <a:pPr marL="571500" lvl="1" indent="-342900" eaLnBrk="0" fontAlgn="base" hangingPunct="0">
              <a:lnSpc>
                <a:spcPct val="100000"/>
              </a:lnSpc>
              <a:spcBef>
                <a:spcPct val="0"/>
              </a:spcBef>
              <a:spcAft>
                <a:spcPct val="0"/>
              </a:spcAft>
              <a:buClrTx/>
              <a:buSzTx/>
              <a:tabLst>
                <a:tab pos="2114550" algn="l"/>
              </a:tabLst>
            </a:pPr>
            <a:r>
              <a:rPr lang="fr-FR" altLang="fr-FR"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ONG Hardi Madagascar</a:t>
            </a:r>
          </a:p>
          <a:p>
            <a:endParaRPr lang="fr-FR" dirty="0"/>
          </a:p>
        </p:txBody>
      </p:sp>
      <p:sp>
        <p:nvSpPr>
          <p:cNvPr id="18" name="Titre 1"/>
          <p:cNvSpPr txBox="1">
            <a:spLocks/>
          </p:cNvSpPr>
          <p:nvPr/>
        </p:nvSpPr>
        <p:spPr>
          <a:xfrm>
            <a:off x="784411" y="38985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accent4"/>
                </a:solidFill>
              </a:rPr>
              <a:t>Les partenaires du projet</a:t>
            </a:r>
          </a:p>
        </p:txBody>
      </p:sp>
      <p:pic>
        <p:nvPicPr>
          <p:cNvPr id="19" name="Image 18"/>
          <p:cNvPicPr/>
          <p:nvPr/>
        </p:nvPicPr>
        <p:blipFill>
          <a:blip r:embed="rId2" cstate="screen">
            <a:extLst>
              <a:ext uri="{28A0092B-C50C-407E-A947-70E740481C1C}">
                <a14:useLocalDpi xmlns:a14="http://schemas.microsoft.com/office/drawing/2010/main"/>
              </a:ext>
            </a:extLst>
          </a:blip>
          <a:stretch>
            <a:fillRect/>
          </a:stretch>
        </p:blipFill>
        <p:spPr>
          <a:xfrm>
            <a:off x="2813446" y="2299017"/>
            <a:ext cx="721995" cy="654685"/>
          </a:xfrm>
          <a:prstGeom prst="rect">
            <a:avLst/>
          </a:prstGeom>
        </p:spPr>
      </p:pic>
      <p:pic>
        <p:nvPicPr>
          <p:cNvPr id="20" name="Image 19"/>
          <p:cNvPicPr/>
          <p:nvPr/>
        </p:nvPicPr>
        <p:blipFill>
          <a:blip r:embed="rId3" cstate="screen">
            <a:extLst>
              <a:ext uri="{28A0092B-C50C-407E-A947-70E740481C1C}">
                <a14:useLocalDpi xmlns:a14="http://schemas.microsoft.com/office/drawing/2010/main"/>
              </a:ext>
            </a:extLst>
          </a:blip>
          <a:stretch>
            <a:fillRect/>
          </a:stretch>
        </p:blipFill>
        <p:spPr>
          <a:xfrm>
            <a:off x="1003778" y="2424112"/>
            <a:ext cx="733425" cy="529590"/>
          </a:xfrm>
          <a:prstGeom prst="rect">
            <a:avLst/>
          </a:prstGeom>
        </p:spPr>
      </p:pic>
      <p:pic>
        <p:nvPicPr>
          <p:cNvPr id="24" name="Image 23"/>
          <p:cNvPicPr/>
          <p:nvPr/>
        </p:nvPicPr>
        <p:blipFill>
          <a:blip r:embed="rId4"/>
          <a:stretch>
            <a:fillRect/>
          </a:stretch>
        </p:blipFill>
        <p:spPr>
          <a:xfrm>
            <a:off x="3909478" y="2286952"/>
            <a:ext cx="1152525" cy="666750"/>
          </a:xfrm>
          <a:prstGeom prst="rect">
            <a:avLst/>
          </a:prstGeom>
        </p:spPr>
      </p:pic>
      <p:pic>
        <p:nvPicPr>
          <p:cNvPr id="25" name="Image 24" descr="F:\Logo Agrisud.PNG"/>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81611" y="4739939"/>
            <a:ext cx="1423670" cy="685165"/>
          </a:xfrm>
          <a:prstGeom prst="rect">
            <a:avLst/>
          </a:prstGeom>
          <a:noFill/>
          <a:ln>
            <a:noFill/>
          </a:ln>
        </p:spPr>
      </p:pic>
      <p:pic>
        <p:nvPicPr>
          <p:cNvPr id="26" name="Image 25"/>
          <p:cNvPicPr/>
          <p:nvPr/>
        </p:nvPicPr>
        <p:blipFill>
          <a:blip r:embed="rId6" cstate="screen">
            <a:extLst>
              <a:ext uri="{28A0092B-C50C-407E-A947-70E740481C1C}">
                <a14:useLocalDpi xmlns:a14="http://schemas.microsoft.com/office/drawing/2010/main"/>
              </a:ext>
            </a:extLst>
          </a:blip>
          <a:stretch>
            <a:fillRect/>
          </a:stretch>
        </p:blipFill>
        <p:spPr>
          <a:xfrm>
            <a:off x="6228331" y="4715809"/>
            <a:ext cx="843981" cy="685165"/>
          </a:xfrm>
          <a:prstGeom prst="rect">
            <a:avLst/>
          </a:prstGeom>
        </p:spPr>
      </p:pic>
      <p:pic>
        <p:nvPicPr>
          <p:cNvPr id="27" name="Image 26"/>
          <p:cNvPicPr/>
          <p:nvPr/>
        </p:nvPicPr>
        <p:blipFill>
          <a:blip r:embed="rId7"/>
          <a:stretch>
            <a:fillRect/>
          </a:stretch>
        </p:blipFill>
        <p:spPr>
          <a:xfrm>
            <a:off x="4965943" y="4715809"/>
            <a:ext cx="925270" cy="733426"/>
          </a:xfrm>
          <a:prstGeom prst="rect">
            <a:avLst/>
          </a:prstGeom>
        </p:spPr>
      </p:pic>
      <p:pic>
        <p:nvPicPr>
          <p:cNvPr id="28" name="Image 27"/>
          <p:cNvPicPr/>
          <p:nvPr/>
        </p:nvPicPr>
        <p:blipFill>
          <a:blip r:embed="rId8">
            <a:extLst>
              <a:ext uri="{28A0092B-C50C-407E-A947-70E740481C1C}">
                <a14:useLocalDpi xmlns:a14="http://schemas.microsoft.com/office/drawing/2010/main"/>
              </a:ext>
            </a:extLst>
          </a:blip>
          <a:stretch>
            <a:fillRect/>
          </a:stretch>
        </p:blipFill>
        <p:spPr>
          <a:xfrm>
            <a:off x="2991862" y="4715810"/>
            <a:ext cx="1587500" cy="733425"/>
          </a:xfrm>
          <a:prstGeom prst="rect">
            <a:avLst/>
          </a:prstGeom>
        </p:spPr>
      </p:pic>
      <p:pic>
        <p:nvPicPr>
          <p:cNvPr id="2" name="Imag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93654" y="2401409"/>
            <a:ext cx="857033" cy="551788"/>
          </a:xfrm>
          <a:prstGeom prst="rect">
            <a:avLst/>
          </a:prstGeom>
        </p:spPr>
      </p:pic>
      <p:pic>
        <p:nvPicPr>
          <p:cNvPr id="4" name="Imag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41394" y="2322741"/>
            <a:ext cx="630918" cy="627313"/>
          </a:xfrm>
          <a:prstGeom prst="rect">
            <a:avLst/>
          </a:prstGeom>
        </p:spPr>
      </p:pic>
      <p:pic>
        <p:nvPicPr>
          <p:cNvPr id="5" name="Image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12661" y="2287422"/>
            <a:ext cx="735931" cy="666280"/>
          </a:xfrm>
          <a:prstGeom prst="rect">
            <a:avLst/>
          </a:prstGeom>
        </p:spPr>
      </p:pic>
      <p:pic>
        <p:nvPicPr>
          <p:cNvPr id="6" name="Imag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1973" y="4711968"/>
            <a:ext cx="657801" cy="737267"/>
          </a:xfrm>
          <a:prstGeom prst="rect">
            <a:avLst/>
          </a:prstGeom>
        </p:spPr>
      </p:pic>
      <p:pic>
        <p:nvPicPr>
          <p:cNvPr id="29" name="Image 2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59708" y="4715810"/>
            <a:ext cx="1378838" cy="733425"/>
          </a:xfrm>
          <a:prstGeom prst="rect">
            <a:avLst/>
          </a:prstGeom>
        </p:spPr>
      </p:pic>
    </p:spTree>
    <p:extLst>
      <p:ext uri="{BB962C8B-B14F-4D97-AF65-F5344CB8AC3E}">
        <p14:creationId xmlns:p14="http://schemas.microsoft.com/office/powerpoint/2010/main" val="238601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90382" y="58271"/>
            <a:ext cx="10376626" cy="6719047"/>
          </a:xfrm>
          <a:prstGeom prst="rect">
            <a:avLst/>
          </a:prstGeom>
        </p:spPr>
      </p:pic>
    </p:spTree>
    <p:extLst>
      <p:ext uri="{BB962C8B-B14F-4D97-AF65-F5344CB8AC3E}">
        <p14:creationId xmlns:p14="http://schemas.microsoft.com/office/powerpoint/2010/main" val="411820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 name="Image 5"/>
          <p:cNvPicPr>
            <a:picLocks noChangeAspect="1"/>
          </p:cNvPicPr>
          <p:nvPr/>
        </p:nvPicPr>
        <p:blipFill>
          <a:blip r:embed="rId2"/>
          <a:stretch>
            <a:fillRect/>
          </a:stretch>
        </p:blipFill>
        <p:spPr>
          <a:xfrm>
            <a:off x="204957" y="2012576"/>
            <a:ext cx="11912579" cy="2864224"/>
          </a:xfrm>
          <a:prstGeom prst="rect">
            <a:avLst/>
          </a:prstGeom>
        </p:spPr>
      </p:pic>
    </p:spTree>
    <p:extLst>
      <p:ext uri="{BB962C8B-B14F-4D97-AF65-F5344CB8AC3E}">
        <p14:creationId xmlns:p14="http://schemas.microsoft.com/office/powerpoint/2010/main" val="68868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2578" y="1887071"/>
            <a:ext cx="11228686" cy="4482353"/>
          </a:xfrm>
        </p:spPr>
        <p:txBody>
          <a:bodyPr>
            <a:normAutofit fontScale="92500"/>
          </a:bodyPr>
          <a:lstStyle/>
          <a:p>
            <a:pPr marL="0" indent="0" eaLnBrk="0" fontAlgn="base" hangingPunct="0">
              <a:lnSpc>
                <a:spcPct val="100000"/>
              </a:lnSpc>
              <a:spcBef>
                <a:spcPct val="0"/>
              </a:spcBef>
              <a:spcAft>
                <a:spcPct val="0"/>
              </a:spcAft>
              <a:buClrTx/>
              <a:buSzTx/>
              <a:buNone/>
              <a:tabLst>
                <a:tab pos="2114550" algn="l"/>
              </a:tabLst>
            </a:pPr>
            <a:r>
              <a:rPr lang="fr-FR" altLang="fr-FR"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Une approche socio-économique et ouverture interdisciplinaire</a:t>
            </a:r>
          </a:p>
          <a:p>
            <a:pPr marL="571500" indent="-571500" eaLnBrk="0" fontAlgn="base" hangingPunct="0">
              <a:lnSpc>
                <a:spcPct val="100000"/>
              </a:lnSpc>
              <a:spcBef>
                <a:spcPct val="0"/>
              </a:spcBef>
              <a:spcAft>
                <a:spcPct val="0"/>
              </a:spcAft>
              <a:buClr>
                <a:schemeClr val="accent2"/>
              </a:buClr>
              <a:buSzTx/>
              <a:tabLst>
                <a:tab pos="2114550" algn="l"/>
              </a:tabLst>
            </a:pP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Science politique, Socio-anthropologie, Anthropologie visuelle, Anthropologie politique</a:t>
            </a:r>
          </a:p>
          <a:p>
            <a:pPr marL="0" lvl="0" indent="0" eaLnBrk="0" fontAlgn="base" hangingPunct="0">
              <a:lnSpc>
                <a:spcPct val="100000"/>
              </a:lnSpc>
              <a:spcBef>
                <a:spcPct val="0"/>
              </a:spcBef>
              <a:spcAft>
                <a:spcPct val="0"/>
              </a:spcAft>
              <a:buClrTx/>
              <a:buSzTx/>
              <a:buNone/>
              <a:tabLst>
                <a:tab pos="2114550" algn="l"/>
              </a:tabLst>
            </a:pPr>
            <a:endParaRPr lang="fr-FR" altLang="fr-FR" sz="3600" i="1" dirty="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ClrTx/>
              <a:buSzTx/>
              <a:buNone/>
              <a:tabLst>
                <a:tab pos="2114550" algn="l"/>
              </a:tabLst>
            </a:pPr>
            <a:r>
              <a:rPr lang="fr-FR" altLang="fr-FR"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Une approche empirique</a:t>
            </a:r>
          </a:p>
          <a:p>
            <a:pPr marL="571500" lvl="0" indent="-571500" eaLnBrk="0" fontAlgn="base" hangingPunct="0">
              <a:lnSpc>
                <a:spcPct val="100000"/>
              </a:lnSpc>
              <a:spcBef>
                <a:spcPct val="0"/>
              </a:spcBef>
              <a:spcAft>
                <a:spcPct val="0"/>
              </a:spcAft>
              <a:buClr>
                <a:srgbClr val="A162D0"/>
              </a:buClr>
              <a:buSzTx/>
              <a:buFont typeface="Arial" panose="020B0604020202020204" pitchFamily="34" charset="0"/>
              <a:buChar char="•"/>
              <a:tabLst>
                <a:tab pos="2114550" algn="l"/>
              </a:tabLst>
            </a:pP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conception d’outils d’enquête innovants (</a:t>
            </a:r>
            <a:r>
              <a:rPr lang="fr-FR" altLang="fr-FR" sz="3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sysmipro</a:t>
            </a: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altLang="fr-FR" sz="3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Mapnet</a:t>
            </a: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Trou de Caïmans)</a:t>
            </a:r>
          </a:p>
          <a:p>
            <a:pPr marL="571500" lvl="0" indent="-571500" eaLnBrk="0" fontAlgn="base" hangingPunct="0">
              <a:lnSpc>
                <a:spcPct val="100000"/>
              </a:lnSpc>
              <a:spcBef>
                <a:spcPct val="0"/>
              </a:spcBef>
              <a:spcAft>
                <a:spcPct val="0"/>
              </a:spcAft>
              <a:buClr>
                <a:srgbClr val="A162D0"/>
              </a:buClr>
              <a:buSzTx/>
              <a:buFont typeface="Arial" panose="020B0604020202020204" pitchFamily="34" charset="0"/>
              <a:buChar char="•"/>
              <a:tabLst>
                <a:tab pos="2114550" algn="l"/>
              </a:tabLst>
            </a:pP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Méthodes mixtes</a:t>
            </a:r>
          </a:p>
          <a:p>
            <a:pPr marL="571500" lvl="0" indent="-571500" eaLnBrk="0" fontAlgn="base" hangingPunct="0">
              <a:lnSpc>
                <a:spcPct val="100000"/>
              </a:lnSpc>
              <a:spcBef>
                <a:spcPct val="0"/>
              </a:spcBef>
              <a:spcAft>
                <a:spcPct val="0"/>
              </a:spcAft>
              <a:buClr>
                <a:srgbClr val="A162D0"/>
              </a:buClr>
              <a:buSzTx/>
              <a:buFont typeface="Arial" panose="020B0604020202020204" pitchFamily="34" charset="0"/>
              <a:buChar char="•"/>
              <a:tabLst>
                <a:tab pos="2114550" algn="l"/>
              </a:tabLst>
            </a:pPr>
            <a:r>
              <a:rPr lang="fr-FR" altLang="fr-F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Approche </a:t>
            </a:r>
            <a:r>
              <a:rPr lang="fr-FR" altLang="fr-FR" sz="3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multiscalaire</a:t>
            </a:r>
            <a:endParaRPr lang="fr-FR" altLang="fr-FR" sz="3400" dirty="0">
              <a:latin typeface="Calibri" panose="020F0502020204030204" pitchFamily="34" charset="0"/>
              <a:ea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ct val="0"/>
              </a:spcAft>
              <a:buClrTx/>
              <a:buSzTx/>
              <a:buNone/>
              <a:tabLst>
                <a:tab pos="2114550" algn="l"/>
              </a:tabLst>
            </a:pPr>
            <a:endParaRPr lang="fr-FR" altLang="fr-FR"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itre 1"/>
          <p:cNvSpPr txBox="1">
            <a:spLocks/>
          </p:cNvSpPr>
          <p:nvPr/>
        </p:nvSpPr>
        <p:spPr>
          <a:xfrm>
            <a:off x="779929" y="829126"/>
            <a:ext cx="9875520" cy="60074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accent1"/>
                </a:solidFill>
              </a:rPr>
              <a:t>La démarche scientifique</a:t>
            </a:r>
          </a:p>
        </p:txBody>
      </p:sp>
      <p:sp>
        <p:nvSpPr>
          <p:cNvPr id="7" name="Flèche droite 6"/>
          <p:cNvSpPr/>
          <p:nvPr/>
        </p:nvSpPr>
        <p:spPr>
          <a:xfrm>
            <a:off x="361256" y="1828630"/>
            <a:ext cx="412376" cy="46616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361256" y="3966882"/>
            <a:ext cx="412376" cy="466165"/>
          </a:xfrm>
          <a:prstGeom prst="rightArrow">
            <a:avLst/>
          </a:prstGeom>
          <a:solidFill>
            <a:srgbClr val="A162D0"/>
          </a:solidFill>
          <a:ln>
            <a:solidFill>
              <a:srgbClr val="A16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4290711"/>
      </p:ext>
    </p:extLst>
  </p:cSld>
  <p:clrMapOvr>
    <a:masterClrMapping/>
  </p:clrMapOvr>
</p:sld>
</file>

<file path=ppt/theme/theme1.xml><?xml version="1.0" encoding="utf-8"?>
<a:theme xmlns:a="http://schemas.openxmlformats.org/drawingml/2006/main" name="Bas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9866</TotalTime>
  <Words>1579</Words>
  <Application>Microsoft Office PowerPoint</Application>
  <PresentationFormat>Grand écran</PresentationFormat>
  <Paragraphs>192</Paragraphs>
  <Slides>32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Corbel</vt:lpstr>
      <vt:lpstr>Times New Roman</vt:lpstr>
      <vt:lpstr>Base</vt:lpstr>
      <vt:lpstr>Projet De recherche Protect (2017-2022)</vt:lpstr>
      <vt:lpstr>Le projet de recherche Protect:  Motivations et réalisations</vt:lpstr>
      <vt:lpstr>1. Présentation générale de Protect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Les réalisations dans le cadre de Protect</vt:lpstr>
      <vt:lpstr>Présentation PowerPoint</vt:lpstr>
      <vt:lpstr>Le rayonnement du projet dans la société</vt:lpstr>
      <vt:lpstr>La diffusion académique et la validation scientifique des résultats de la recherche</vt:lpstr>
      <vt:lpstr>3. Formation à la recherche par la recherche et emploi dans Protect</vt:lpstr>
      <vt:lpstr>4. Activités en cours et à venir </vt:lpstr>
      <vt:lpstr>Présentation PowerPoint</vt:lpstr>
      <vt:lpstr>Production de données dans le cadre du projet Protect  et Activité de l’IISS</vt:lpstr>
      <vt:lpstr>Observer les formes de protection sociale auxquelles les malgaches ont effectivement accès</vt:lpstr>
      <vt:lpstr>Les sites d’enquêtes Protect</vt:lpstr>
      <vt:lpstr>La structure des données produites dans MAPNET</vt:lpstr>
      <vt:lpstr>La structure du questionnaire ménages-individus-réseaux</vt:lpstr>
      <vt:lpstr>Le projet Protect dans la dynamique de l’IISS</vt:lpstr>
      <vt:lpstr>L’impulsion d’une dynamique de recherche au sein du CERED</vt:lpstr>
      <vt:lpstr>Présentation PowerPoint</vt:lpstr>
      <vt:lpstr>Le Projet: impacts du COVID 19 sur les enfants Unicef/ CERED</vt:lpstr>
      <vt:lpstr>Méthodologie</vt:lpstr>
      <vt:lpstr>Exemples d’outils utilisés</vt:lpstr>
      <vt:lpstr>Présentation PowerPoint</vt:lpstr>
      <vt:lpstr>Aperçu des  quelques résultats </vt:lpstr>
      <vt:lpstr>Le site internet du projet de recherche</vt:lpstr>
      <vt:lpstr>Les liens vers les publications Protect accessibles aujourd’hui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protection sociale en marche (Protect)</dc:title>
  <dc:creator>Anonyme</dc:creator>
  <cp:lastModifiedBy>HOLY</cp:lastModifiedBy>
  <cp:revision>654</cp:revision>
  <cp:lastPrinted>2021-02-03T14:13:16Z</cp:lastPrinted>
  <dcterms:created xsi:type="dcterms:W3CDTF">2016-12-13T07:48:07Z</dcterms:created>
  <dcterms:modified xsi:type="dcterms:W3CDTF">2022-11-06T09:43:14Z</dcterms:modified>
</cp:coreProperties>
</file>