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7" r:id="rId2"/>
    <p:sldId id="259" r:id="rId3"/>
    <p:sldId id="272" r:id="rId4"/>
    <p:sldId id="261" r:id="rId5"/>
    <p:sldId id="262"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76842" autoAdjust="0"/>
  </p:normalViewPr>
  <p:slideViewPr>
    <p:cSldViewPr snapToGrid="0">
      <p:cViewPr varScale="1">
        <p:scale>
          <a:sx n="88" d="100"/>
          <a:sy n="88" d="100"/>
        </p:scale>
        <p:origin x="144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pivotSource>
    <c:name>[Data Globale IMF.xlsx]Repas moyen!Tableau croisé dynamique1</c:name>
    <c:fmtId val="-1"/>
  </c:pivotSource>
  <c:chart>
    <c:title>
      <c:tx>
        <c:rich>
          <a:bodyPr/>
          <a:lstStyle/>
          <a:p>
            <a:pPr algn="ctr">
              <a:defRPr sz="1100">
                <a:latin typeface="Times New Roman" pitchFamily="18" charset="0"/>
                <a:cs typeface="Times New Roman" pitchFamily="18" charset="0"/>
              </a:defRPr>
            </a:pPr>
            <a:r>
              <a:rPr lang="en-US" sz="1200" b="1" i="1" dirty="0">
                <a:latin typeface="Times New Roman" pitchFamily="18" charset="0"/>
                <a:cs typeface="Times New Roman" pitchFamily="18" charset="0"/>
              </a:rPr>
              <a:t>Figure 01 : </a:t>
            </a:r>
            <a:r>
              <a:rPr lang="en-US" sz="1200" b="1" i="1" dirty="0" err="1">
                <a:latin typeface="Times New Roman" pitchFamily="18" charset="0"/>
                <a:cs typeface="Times New Roman" pitchFamily="18" charset="0"/>
              </a:rPr>
              <a:t>Moyenne</a:t>
            </a:r>
            <a:r>
              <a:rPr lang="en-US" sz="1200" b="1" i="1" dirty="0">
                <a:latin typeface="Times New Roman" pitchFamily="18" charset="0"/>
                <a:cs typeface="Times New Roman" pitchFamily="18" charset="0"/>
              </a:rPr>
              <a:t> du </a:t>
            </a:r>
            <a:r>
              <a:rPr lang="en-US" sz="1200" b="1" i="1" dirty="0" err="1">
                <a:latin typeface="Times New Roman" pitchFamily="18" charset="0"/>
                <a:cs typeface="Times New Roman" pitchFamily="18" charset="0"/>
              </a:rPr>
              <a:t>nombre</a:t>
            </a:r>
            <a:r>
              <a:rPr lang="en-US" sz="1200" b="1" i="1" dirty="0">
                <a:latin typeface="Times New Roman" pitchFamily="18" charset="0"/>
                <a:cs typeface="Times New Roman" pitchFamily="18" charset="0"/>
              </a:rPr>
              <a:t> de </a:t>
            </a:r>
            <a:r>
              <a:rPr lang="en-US" sz="1200" b="1" i="1" dirty="0" err="1">
                <a:latin typeface="Times New Roman" pitchFamily="18" charset="0"/>
                <a:cs typeface="Times New Roman" pitchFamily="18" charset="0"/>
              </a:rPr>
              <a:t>repas</a:t>
            </a:r>
            <a:r>
              <a:rPr lang="en-US" sz="1200" b="1" i="1" dirty="0">
                <a:latin typeface="Times New Roman" pitchFamily="18" charset="0"/>
                <a:cs typeface="Times New Roman" pitchFamily="18" charset="0"/>
              </a:rPr>
              <a:t> </a:t>
            </a:r>
            <a:r>
              <a:rPr lang="en-US" sz="1200" b="1" i="1" dirty="0" err="1">
                <a:latin typeface="Times New Roman" pitchFamily="18" charset="0"/>
                <a:cs typeface="Times New Roman" pitchFamily="18" charset="0"/>
              </a:rPr>
              <a:t>avant</a:t>
            </a:r>
            <a:r>
              <a:rPr lang="en-US" sz="1200" b="1" i="1" dirty="0">
                <a:latin typeface="Times New Roman" pitchFamily="18" charset="0"/>
                <a:cs typeface="Times New Roman" pitchFamily="18" charset="0"/>
              </a:rPr>
              <a:t> choc</a:t>
            </a:r>
          </a:p>
          <a:p>
            <a:pPr algn="ctr">
              <a:defRPr sz="1100">
                <a:latin typeface="Times New Roman" pitchFamily="18" charset="0"/>
                <a:cs typeface="Times New Roman" pitchFamily="18" charset="0"/>
              </a:defRPr>
            </a:pPr>
            <a:endParaRPr lang="en-US" sz="1100" dirty="0">
              <a:latin typeface="Times New Roman" pitchFamily="18" charset="0"/>
              <a:cs typeface="Times New Roman" pitchFamily="18" charset="0"/>
            </a:endParaRPr>
          </a:p>
        </c:rich>
      </c:tx>
      <c:layout>
        <c:manualLayout>
          <c:xMode val="edge"/>
          <c:yMode val="edge"/>
          <c:x val="0.11830019575312284"/>
          <c:y val="0"/>
        </c:manualLayout>
      </c:layout>
      <c:overlay val="0"/>
    </c:title>
    <c:autoTitleDeleted val="0"/>
    <c:pivotFmts>
      <c:pivotFmt>
        <c:idx val="0"/>
        <c:dLbl>
          <c:idx val="0"/>
          <c:spPr/>
          <c:txPr>
            <a:bodyPr/>
            <a:lstStyle/>
            <a:p>
              <a:pPr>
                <a:defRPr sz="1100">
                  <a:latin typeface="Times New Roman" pitchFamily="18" charset="0"/>
                  <a:cs typeface="Times New Roman" pitchFamily="18" charset="0"/>
                </a:defRPr>
              </a:pPr>
              <a:endParaRPr lang="fr-MG"/>
            </a:p>
          </c:txPr>
          <c:showLegendKey val="0"/>
          <c:showVal val="1"/>
          <c:showCatName val="0"/>
          <c:showSerName val="0"/>
          <c:showPercent val="0"/>
          <c:showBubbleSize val="0"/>
          <c:extLst>
            <c:ext xmlns:c15="http://schemas.microsoft.com/office/drawing/2012/chart" uri="{CE6537A1-D6FC-4f65-9D91-7224C49458BB}"/>
          </c:extLst>
        </c:dLbl>
      </c:pivotFmt>
      <c:pivotFmt>
        <c:idx val="1"/>
        <c:marker>
          <c:symbol val="none"/>
        </c:marker>
        <c:dLbl>
          <c:idx val="0"/>
          <c:spPr/>
          <c:txPr>
            <a:bodyPr/>
            <a:lstStyle/>
            <a:p>
              <a:pPr>
                <a:defRPr sz="1100">
                  <a:latin typeface="Times New Roman" pitchFamily="18" charset="0"/>
                  <a:cs typeface="Times New Roman" pitchFamily="18" charset="0"/>
                </a:defRPr>
              </a:pPr>
              <a:endParaRPr lang="fr-MG"/>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17136147042189123"/>
          <c:y val="0.25798800746476858"/>
          <c:w val="0.78229808153198799"/>
          <c:h val="0.5646916171984171"/>
        </c:manualLayout>
      </c:layout>
      <c:barChart>
        <c:barDir val="col"/>
        <c:grouping val="clustered"/>
        <c:varyColors val="0"/>
        <c:ser>
          <c:idx val="0"/>
          <c:order val="0"/>
          <c:tx>
            <c:strRef>
              <c:f>'Repas moyen'!$B$3</c:f>
              <c:strCache>
                <c:ptCount val="1"/>
                <c:pt idx="0">
                  <c:v>Total</c:v>
                </c:pt>
              </c:strCache>
            </c:strRef>
          </c:tx>
          <c:invertIfNegative val="0"/>
          <c:dLbls>
            <c:dLbl>
              <c:idx val="0"/>
              <c:layout>
                <c:manualLayout>
                  <c:x val="0.13823857302118173"/>
                  <c:y val="3.2258064516129031E-2"/>
                </c:manualLayout>
              </c:layout>
              <c:tx>
                <c:rich>
                  <a:bodyPr/>
                  <a:lstStyle/>
                  <a:p>
                    <a:r>
                      <a:rPr lang="en-US"/>
                      <a:t>2,99</a:t>
                    </a:r>
                    <a:r>
                      <a:rPr lang="en-US" baseline="0"/>
                      <a:t> ≡ </a:t>
                    </a:r>
                    <a:r>
                      <a:rPr lang="en-US">
                        <a:latin typeface="Times New Roman"/>
                        <a:cs typeface="Times New Roman"/>
                      </a:rPr>
                      <a:t>3</a:t>
                    </a:r>
                    <a:r>
                      <a:rPr lang="en-US" baseline="0"/>
                      <a:t> </a:t>
                    </a:r>
                    <a:endParaRPr lang="en-US"/>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07B-4EF7-B48A-2CFC8EC6500D}"/>
                </c:ext>
              </c:extLst>
            </c:dLbl>
            <c:dLbl>
              <c:idx val="1"/>
              <c:tx>
                <c:rich>
                  <a:bodyPr/>
                  <a:lstStyle/>
                  <a:p>
                    <a:r>
                      <a:rPr lang="en-US"/>
                      <a:t>2,95 </a:t>
                    </a:r>
                    <a:r>
                      <a:rPr lang="en-US" sz="1100" b="0" i="0" u="none" strike="noStrike" baseline="0">
                        <a:effectLst/>
                      </a:rPr>
                      <a:t>≡</a:t>
                    </a:r>
                    <a:r>
                      <a:rPr lang="en-US"/>
                      <a:t> 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07B-4EF7-B48A-2CFC8EC6500D}"/>
                </c:ext>
              </c:extLst>
            </c:dLbl>
            <c:spPr>
              <a:noFill/>
              <a:ln>
                <a:noFill/>
              </a:ln>
              <a:effectLst/>
            </c:spPr>
            <c:txPr>
              <a:bodyPr/>
              <a:lstStyle/>
              <a:p>
                <a:pPr>
                  <a:defRPr sz="1100">
                    <a:latin typeface="Times New Roman" pitchFamily="18" charset="0"/>
                    <a:cs typeface="Times New Roman" pitchFamily="18" charset="0"/>
                  </a:defRPr>
                </a:pPr>
                <a:endParaRPr lang="fr-M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'Repas moyen'!$A$4:$A$6</c:f>
              <c:strCache>
                <c:ptCount val="2"/>
                <c:pt idx="0">
                  <c:v>BRICKAVILLE</c:v>
                </c:pt>
                <c:pt idx="1">
                  <c:v>TOAMASINA II</c:v>
                </c:pt>
              </c:strCache>
            </c:strRef>
          </c:cat>
          <c:val>
            <c:numRef>
              <c:f>'Repas moyen'!$B$4:$B$6</c:f>
              <c:numCache>
                <c:formatCode>0.00</c:formatCode>
                <c:ptCount val="2"/>
                <c:pt idx="0">
                  <c:v>2.9883720930232527</c:v>
                </c:pt>
                <c:pt idx="1">
                  <c:v>2.9523809523809552</c:v>
                </c:pt>
              </c:numCache>
            </c:numRef>
          </c:val>
          <c:extLst>
            <c:ext xmlns:c16="http://schemas.microsoft.com/office/drawing/2014/chart" uri="{C3380CC4-5D6E-409C-BE32-E72D297353CC}">
              <c16:uniqueId val="{00000002-C07B-4EF7-B48A-2CFC8EC6500D}"/>
            </c:ext>
          </c:extLst>
        </c:ser>
        <c:dLbls>
          <c:showLegendKey val="0"/>
          <c:showVal val="0"/>
          <c:showCatName val="0"/>
          <c:showSerName val="0"/>
          <c:showPercent val="0"/>
          <c:showBubbleSize val="0"/>
        </c:dLbls>
        <c:gapWidth val="150"/>
        <c:axId val="465461496"/>
        <c:axId val="465470904"/>
      </c:barChart>
      <c:catAx>
        <c:axId val="465461496"/>
        <c:scaling>
          <c:orientation val="minMax"/>
        </c:scaling>
        <c:delete val="0"/>
        <c:axPos val="b"/>
        <c:numFmt formatCode="General" sourceLinked="0"/>
        <c:majorTickMark val="out"/>
        <c:minorTickMark val="none"/>
        <c:tickLblPos val="nextTo"/>
        <c:txPr>
          <a:bodyPr/>
          <a:lstStyle/>
          <a:p>
            <a:pPr>
              <a:defRPr sz="1000">
                <a:latin typeface="Times New Roman" pitchFamily="18" charset="0"/>
                <a:cs typeface="Times New Roman" pitchFamily="18" charset="0"/>
              </a:defRPr>
            </a:pPr>
            <a:endParaRPr lang="fr-MG"/>
          </a:p>
        </c:txPr>
        <c:crossAx val="465470904"/>
        <c:crosses val="autoZero"/>
        <c:auto val="1"/>
        <c:lblAlgn val="ctr"/>
        <c:lblOffset val="100"/>
        <c:noMultiLvlLbl val="0"/>
      </c:catAx>
      <c:valAx>
        <c:axId val="465470904"/>
        <c:scaling>
          <c:orientation val="minMax"/>
        </c:scaling>
        <c:delete val="0"/>
        <c:axPos val="l"/>
        <c:majorGridlines/>
        <c:numFmt formatCode="0.00" sourceLinked="1"/>
        <c:majorTickMark val="out"/>
        <c:minorTickMark val="none"/>
        <c:tickLblPos val="nextTo"/>
        <c:txPr>
          <a:bodyPr/>
          <a:lstStyle/>
          <a:p>
            <a:pPr>
              <a:defRPr sz="1000">
                <a:latin typeface="Times New Roman" panose="02020603050405020304" pitchFamily="18" charset="0"/>
                <a:cs typeface="Times New Roman" panose="02020603050405020304" pitchFamily="18" charset="0"/>
              </a:defRPr>
            </a:pPr>
            <a:endParaRPr lang="fr-MG"/>
          </a:p>
        </c:txPr>
        <c:crossAx val="465461496"/>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8"/>
    </mc:Choice>
    <mc:Fallback>
      <c:style val="28"/>
    </mc:Fallback>
  </mc:AlternateContent>
  <c:clrMapOvr bg1="lt1" tx1="dk1" bg2="lt2" tx2="dk2" accent1="accent1" accent2="accent2" accent3="accent3" accent4="accent4" accent5="accent5" accent6="accent6" hlink="hlink" folHlink="folHlink"/>
  <c:pivotSource>
    <c:name>[Data Globale IMF.xlsx]repas moyen 2!Tableau croisé dynamique2</c:name>
    <c:fmtId val="-1"/>
  </c:pivotSource>
  <c:chart>
    <c:title>
      <c:tx>
        <c:rich>
          <a:bodyPr/>
          <a:lstStyle/>
          <a:p>
            <a:pPr>
              <a:defRPr sz="1100"/>
            </a:pPr>
            <a:r>
              <a:rPr lang="fr-FR" sz="1200" b="1" i="1" dirty="0">
                <a:latin typeface="Times New Roman" pitchFamily="18" charset="0"/>
                <a:cs typeface="Times New Roman" pitchFamily="18" charset="0"/>
              </a:rPr>
              <a:t>Figure</a:t>
            </a:r>
            <a:r>
              <a:rPr lang="fr-FR" sz="1200" b="1" i="1" baseline="0" dirty="0">
                <a:latin typeface="Times New Roman" pitchFamily="18" charset="0"/>
                <a:cs typeface="Times New Roman" pitchFamily="18" charset="0"/>
              </a:rPr>
              <a:t> 02 : Moyenne du nombre de repas après le choc</a:t>
            </a:r>
            <a:r>
              <a:rPr lang="fr-FR" sz="1200" b="1" i="1" dirty="0">
                <a:latin typeface="Times New Roman" pitchFamily="18" charset="0"/>
                <a:cs typeface="Times New Roman" pitchFamily="18" charset="0"/>
              </a:rPr>
              <a:t> </a:t>
            </a:r>
          </a:p>
          <a:p>
            <a:pPr>
              <a:defRPr sz="1100"/>
            </a:pPr>
            <a:r>
              <a:rPr lang="fr-FR" sz="1100" dirty="0"/>
              <a:t>  </a:t>
            </a:r>
          </a:p>
        </c:rich>
      </c:tx>
      <c:layout>
        <c:manualLayout>
          <c:xMode val="edge"/>
          <c:yMode val="edge"/>
          <c:x val="0.11719006984113259"/>
          <c:y val="6.9680053129979607E-4"/>
        </c:manualLayout>
      </c:layout>
      <c:overlay val="0"/>
    </c:title>
    <c:autoTitleDeleted val="0"/>
    <c:pivotFmts>
      <c:pivotFmt>
        <c:idx val="0"/>
        <c:dLbl>
          <c:idx val="0"/>
          <c:showLegendKey val="0"/>
          <c:showVal val="1"/>
          <c:showCatName val="0"/>
          <c:showSerName val="0"/>
          <c:showPercent val="0"/>
          <c:showBubbleSize val="0"/>
          <c:extLst>
            <c:ext xmlns:c15="http://schemas.microsoft.com/office/drawing/2012/chart" uri="{CE6537A1-D6FC-4f65-9D91-7224C49458BB}"/>
          </c:extLst>
        </c:dLbl>
      </c:pivotFmt>
      <c:pivotFmt>
        <c:idx val="1"/>
        <c:marker>
          <c:symbol val="none"/>
        </c:marker>
        <c:dLbl>
          <c:idx val="0"/>
          <c:spPr/>
          <c:txPr>
            <a:bodyPr/>
            <a:lstStyle/>
            <a:p>
              <a:pPr>
                <a:defRPr sz="1100">
                  <a:latin typeface="Times New Roman" pitchFamily="18" charset="0"/>
                  <a:cs typeface="Times New Roman" pitchFamily="18" charset="0"/>
                </a:defRPr>
              </a:pPr>
              <a:endParaRPr lang="fr-MG"/>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'repas moyen 2'!$B$3</c:f>
              <c:strCache>
                <c:ptCount val="1"/>
                <c:pt idx="0">
                  <c:v>Total</c:v>
                </c:pt>
              </c:strCache>
            </c:strRef>
          </c:tx>
          <c:invertIfNegative val="0"/>
          <c:dLbls>
            <c:dLbl>
              <c:idx val="0"/>
              <c:tx>
                <c:rich>
                  <a:bodyPr/>
                  <a:lstStyle/>
                  <a:p>
                    <a:r>
                      <a:rPr lang="en-US"/>
                      <a:t>2,76 </a:t>
                    </a:r>
                    <a:r>
                      <a:rPr lang="en-US" sz="1100" b="0" i="0" u="none" strike="noStrike" baseline="0">
                        <a:effectLst/>
                      </a:rPr>
                      <a:t>≡ </a:t>
                    </a:r>
                    <a:r>
                      <a:rPr lang="en-US"/>
                      <a:t>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62-4396-9058-8AF8017A5153}"/>
                </c:ext>
              </c:extLst>
            </c:dLbl>
            <c:dLbl>
              <c:idx val="1"/>
              <c:tx>
                <c:rich>
                  <a:bodyPr/>
                  <a:lstStyle/>
                  <a:p>
                    <a:r>
                      <a:rPr lang="en-US"/>
                      <a:t>2,89 </a:t>
                    </a:r>
                    <a:r>
                      <a:rPr lang="en-US" sz="1100" b="0" i="0" u="none" strike="noStrike" baseline="0">
                        <a:effectLst/>
                      </a:rPr>
                      <a:t>≡</a:t>
                    </a:r>
                    <a:r>
                      <a:rPr lang="en-US"/>
                      <a:t> 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162-4396-9058-8AF8017A5153}"/>
                </c:ext>
              </c:extLst>
            </c:dLbl>
            <c:spPr>
              <a:noFill/>
              <a:ln>
                <a:noFill/>
              </a:ln>
              <a:effectLst/>
            </c:spPr>
            <c:txPr>
              <a:bodyPr/>
              <a:lstStyle/>
              <a:p>
                <a:pPr>
                  <a:defRPr sz="1100">
                    <a:latin typeface="Times New Roman" pitchFamily="18" charset="0"/>
                    <a:cs typeface="Times New Roman" pitchFamily="18" charset="0"/>
                  </a:defRPr>
                </a:pPr>
                <a:endParaRPr lang="fr-MG"/>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'repas moyen 2'!$A$4:$A$6</c:f>
              <c:strCache>
                <c:ptCount val="2"/>
                <c:pt idx="0">
                  <c:v>BRICKAVILLE</c:v>
                </c:pt>
                <c:pt idx="1">
                  <c:v>TOAMASINA II</c:v>
                </c:pt>
              </c:strCache>
            </c:strRef>
          </c:cat>
          <c:val>
            <c:numRef>
              <c:f>'repas moyen 2'!$B$4:$B$6</c:f>
              <c:numCache>
                <c:formatCode>0.00</c:formatCode>
                <c:ptCount val="2"/>
                <c:pt idx="0">
                  <c:v>2.7616279069767442</c:v>
                </c:pt>
                <c:pt idx="1">
                  <c:v>2.8911564625850339</c:v>
                </c:pt>
              </c:numCache>
            </c:numRef>
          </c:val>
          <c:extLst>
            <c:ext xmlns:c16="http://schemas.microsoft.com/office/drawing/2014/chart" uri="{C3380CC4-5D6E-409C-BE32-E72D297353CC}">
              <c16:uniqueId val="{00000002-7162-4396-9058-8AF8017A5153}"/>
            </c:ext>
          </c:extLst>
        </c:ser>
        <c:dLbls>
          <c:showLegendKey val="0"/>
          <c:showVal val="0"/>
          <c:showCatName val="0"/>
          <c:showSerName val="0"/>
          <c:showPercent val="0"/>
          <c:showBubbleSize val="0"/>
        </c:dLbls>
        <c:gapWidth val="150"/>
        <c:axId val="1133100104"/>
        <c:axId val="1133098536"/>
      </c:barChart>
      <c:catAx>
        <c:axId val="1133100104"/>
        <c:scaling>
          <c:orientation val="minMax"/>
        </c:scaling>
        <c:delete val="0"/>
        <c:axPos val="b"/>
        <c:numFmt formatCode="General" sourceLinked="0"/>
        <c:majorTickMark val="out"/>
        <c:minorTickMark val="none"/>
        <c:tickLblPos val="nextTo"/>
        <c:txPr>
          <a:bodyPr/>
          <a:lstStyle/>
          <a:p>
            <a:pPr>
              <a:defRPr sz="1000">
                <a:latin typeface="Times New Roman" pitchFamily="18" charset="0"/>
                <a:cs typeface="Times New Roman" pitchFamily="18" charset="0"/>
              </a:defRPr>
            </a:pPr>
            <a:endParaRPr lang="fr-MG"/>
          </a:p>
        </c:txPr>
        <c:crossAx val="1133098536"/>
        <c:crosses val="autoZero"/>
        <c:auto val="1"/>
        <c:lblAlgn val="ctr"/>
        <c:lblOffset val="100"/>
        <c:noMultiLvlLbl val="0"/>
      </c:catAx>
      <c:valAx>
        <c:axId val="1133098536"/>
        <c:scaling>
          <c:orientation val="minMax"/>
        </c:scaling>
        <c:delete val="0"/>
        <c:axPos val="l"/>
        <c:majorGridlines/>
        <c:numFmt formatCode="0.00" sourceLinked="1"/>
        <c:majorTickMark val="out"/>
        <c:minorTickMark val="none"/>
        <c:tickLblPos val="nextTo"/>
        <c:txPr>
          <a:bodyPr/>
          <a:lstStyle/>
          <a:p>
            <a:pPr>
              <a:defRPr sz="1000">
                <a:latin typeface="Times New Roman" pitchFamily="18" charset="0"/>
                <a:cs typeface="Times New Roman" pitchFamily="18" charset="0"/>
              </a:defRPr>
            </a:pPr>
            <a:endParaRPr lang="fr-MG"/>
          </a:p>
        </c:txPr>
        <c:crossAx val="1133100104"/>
        <c:crosses val="autoZero"/>
        <c:crossBetween val="between"/>
      </c:valAx>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FB95D1-C1F1-4BED-8B0A-C065A11C033E}" type="doc">
      <dgm:prSet loTypeId="urn:microsoft.com/office/officeart/2009/3/layout/BlockDescendingList" loCatId="list" qsTypeId="urn:microsoft.com/office/officeart/2005/8/quickstyle/simple1" qsCatId="simple" csTypeId="urn:microsoft.com/office/officeart/2005/8/colors/accent1_2" csCatId="accent1" phldr="1"/>
      <dgm:spPr/>
      <dgm:t>
        <a:bodyPr/>
        <a:lstStyle/>
        <a:p>
          <a:endParaRPr lang="fr-MG"/>
        </a:p>
      </dgm:t>
    </dgm:pt>
    <dgm:pt modelId="{92DE32D5-D48D-41FB-B0BE-868A092D9758}">
      <dgm:prSet phldrT="[Texte]" custT="1"/>
      <dgm:spPr/>
      <dgm:t>
        <a:bodyPr/>
        <a:lstStyle/>
        <a:p>
          <a:pPr algn="ctr"/>
          <a:r>
            <a:rPr lang="fr-MG" sz="2000" b="1" dirty="0">
              <a:latin typeface="Times New Roman" panose="02020603050405020304" pitchFamily="18" charset="0"/>
              <a:cs typeface="Times New Roman" panose="02020603050405020304" pitchFamily="18" charset="0"/>
            </a:rPr>
            <a:t>Bien-être</a:t>
          </a:r>
        </a:p>
      </dgm:t>
    </dgm:pt>
    <dgm:pt modelId="{B549CE34-E9BA-45E7-816F-5140A43A5F08}" type="parTrans" cxnId="{7BFA93AE-804B-4874-8DDD-B86BF54F4FAC}">
      <dgm:prSet/>
      <dgm:spPr/>
      <dgm:t>
        <a:bodyPr/>
        <a:lstStyle/>
        <a:p>
          <a:endParaRPr lang="fr-MG"/>
        </a:p>
      </dgm:t>
    </dgm:pt>
    <dgm:pt modelId="{98A9C1D5-2F74-465A-AED0-E334F7ED8F0A}" type="sibTrans" cxnId="{7BFA93AE-804B-4874-8DDD-B86BF54F4FAC}">
      <dgm:prSet/>
      <dgm:spPr/>
      <dgm:t>
        <a:bodyPr/>
        <a:lstStyle/>
        <a:p>
          <a:endParaRPr lang="fr-MG"/>
        </a:p>
      </dgm:t>
    </dgm:pt>
    <dgm:pt modelId="{0A8DB3E2-85BB-4CE0-B21A-AFC6F515885A}">
      <dgm:prSet phldrT="[Texte]" custT="1"/>
      <dgm:spPr/>
      <dgm:t>
        <a:bodyPr/>
        <a:lstStyle/>
        <a:p>
          <a:pPr>
            <a:spcAft>
              <a:spcPts val="1200"/>
            </a:spcAft>
            <a:buFont typeface="Arial" panose="020B0604020202020204" pitchFamily="34" charset="0"/>
            <a:buChar char="•"/>
          </a:pPr>
          <a:endParaRPr lang="fr-MG" sz="1400" dirty="0">
            <a:latin typeface="Times New Roman" panose="02020603050405020304" pitchFamily="18" charset="0"/>
            <a:cs typeface="Times New Roman" panose="02020603050405020304" pitchFamily="18" charset="0"/>
          </a:endParaRPr>
        </a:p>
        <a:p>
          <a:pPr>
            <a:spcAft>
              <a:spcPts val="1200"/>
            </a:spcAft>
            <a:buFont typeface="Arial" panose="020B0604020202020204" pitchFamily="34" charset="0"/>
            <a:buChar char="•"/>
          </a:pPr>
          <a:r>
            <a:rPr lang="fr-MG" sz="1600" dirty="0">
              <a:latin typeface="Times New Roman" panose="02020603050405020304" pitchFamily="18" charset="0"/>
              <a:cs typeface="Times New Roman" panose="02020603050405020304" pitchFamily="18" charset="0"/>
            </a:rPr>
            <a:t>Alimentation suffisante</a:t>
          </a:r>
        </a:p>
        <a:p>
          <a:pPr>
            <a:spcAft>
              <a:spcPts val="1200"/>
            </a:spcAft>
            <a:buNone/>
          </a:pPr>
          <a:endParaRPr lang="fr-MG" sz="1600" dirty="0">
            <a:latin typeface="Times New Roman" panose="02020603050405020304" pitchFamily="18" charset="0"/>
            <a:cs typeface="Times New Roman" panose="02020603050405020304" pitchFamily="18" charset="0"/>
          </a:endParaRPr>
        </a:p>
        <a:p>
          <a:pPr>
            <a:spcAft>
              <a:spcPts val="1200"/>
            </a:spcAft>
            <a:buNone/>
          </a:pPr>
          <a:r>
            <a:rPr lang="fr-MG" sz="1600" dirty="0">
              <a:latin typeface="Times New Roman" panose="02020603050405020304" pitchFamily="18" charset="0"/>
              <a:cs typeface="Times New Roman" panose="02020603050405020304" pitchFamily="18" charset="0"/>
            </a:rPr>
            <a:t>Eau potable</a:t>
          </a:r>
        </a:p>
        <a:p>
          <a:pPr>
            <a:spcAft>
              <a:spcPts val="0"/>
            </a:spcAft>
            <a:buNone/>
          </a:pPr>
          <a:endParaRPr lang="fr-MG" sz="1600" dirty="0">
            <a:latin typeface="Times New Roman" panose="02020603050405020304" pitchFamily="18" charset="0"/>
            <a:cs typeface="Times New Roman" panose="02020603050405020304" pitchFamily="18" charset="0"/>
          </a:endParaRPr>
        </a:p>
        <a:p>
          <a:pPr>
            <a:spcAft>
              <a:spcPts val="1200"/>
            </a:spcAft>
            <a:buNone/>
          </a:pPr>
          <a:endParaRPr lang="fr-MG" sz="1600" dirty="0">
            <a:latin typeface="Times New Roman" panose="02020603050405020304" pitchFamily="18" charset="0"/>
            <a:cs typeface="Times New Roman" panose="02020603050405020304" pitchFamily="18" charset="0"/>
          </a:endParaRPr>
        </a:p>
        <a:p>
          <a:pPr>
            <a:spcAft>
              <a:spcPts val="1200"/>
            </a:spcAft>
            <a:buNone/>
          </a:pPr>
          <a:r>
            <a:rPr lang="fr-MG" sz="1600" dirty="0">
              <a:latin typeface="Times New Roman" panose="02020603050405020304" pitchFamily="18" charset="0"/>
              <a:cs typeface="Times New Roman" panose="02020603050405020304" pitchFamily="18" charset="0"/>
            </a:rPr>
            <a:t>Un abri sûr</a:t>
          </a:r>
        </a:p>
        <a:p>
          <a:pPr>
            <a:spcAft>
              <a:spcPts val="1200"/>
            </a:spcAft>
            <a:buNone/>
          </a:pPr>
          <a:endParaRPr lang="fr-MG" sz="1600" dirty="0">
            <a:latin typeface="Times New Roman" panose="02020603050405020304" pitchFamily="18" charset="0"/>
            <a:cs typeface="Times New Roman" panose="02020603050405020304" pitchFamily="18" charset="0"/>
          </a:endParaRPr>
        </a:p>
        <a:p>
          <a:pPr>
            <a:spcAft>
              <a:spcPts val="1200"/>
            </a:spcAft>
            <a:buNone/>
          </a:pPr>
          <a:r>
            <a:rPr lang="fr-MG" sz="1600" dirty="0">
              <a:latin typeface="Times New Roman" panose="02020603050405020304" pitchFamily="18" charset="0"/>
              <a:cs typeface="Times New Roman" panose="02020603050405020304" pitchFamily="18" charset="0"/>
            </a:rPr>
            <a:t>Bonnes conditions sociales </a:t>
          </a:r>
        </a:p>
        <a:p>
          <a:pPr>
            <a:spcAft>
              <a:spcPts val="0"/>
            </a:spcAft>
            <a:buNone/>
          </a:pPr>
          <a:endParaRPr lang="fr-MG" sz="1600" dirty="0">
            <a:latin typeface="Times New Roman" panose="02020603050405020304" pitchFamily="18" charset="0"/>
            <a:cs typeface="Times New Roman" panose="02020603050405020304" pitchFamily="18" charset="0"/>
          </a:endParaRPr>
        </a:p>
        <a:p>
          <a:pPr>
            <a:spcAft>
              <a:spcPct val="35000"/>
            </a:spcAft>
            <a:buNone/>
          </a:pPr>
          <a:endParaRPr lang="fr-MG" sz="1600" dirty="0">
            <a:latin typeface="Times New Roman" panose="02020603050405020304" pitchFamily="18" charset="0"/>
            <a:cs typeface="Times New Roman" panose="02020603050405020304" pitchFamily="18" charset="0"/>
          </a:endParaRPr>
        </a:p>
        <a:p>
          <a:pPr>
            <a:spcAft>
              <a:spcPct val="35000"/>
            </a:spcAft>
            <a:buNone/>
          </a:pPr>
          <a:r>
            <a:rPr lang="fr-MG" sz="1600" dirty="0">
              <a:latin typeface="Times New Roman" panose="02020603050405020304" pitchFamily="18" charset="0"/>
              <a:cs typeface="Times New Roman" panose="02020603050405020304" pitchFamily="18" charset="0"/>
            </a:rPr>
            <a:t>Un milieu environnemental</a:t>
          </a:r>
          <a:endParaRPr lang="fr-MG" sz="1600" b="1" i="1" dirty="0">
            <a:solidFill>
              <a:schemeClr val="tx1"/>
            </a:solidFill>
            <a:latin typeface="Times New Roman" panose="02020603050405020304" pitchFamily="18" charset="0"/>
            <a:cs typeface="Times New Roman" panose="02020603050405020304" pitchFamily="18" charset="0"/>
          </a:endParaRPr>
        </a:p>
        <a:p>
          <a:pPr>
            <a:spcAft>
              <a:spcPct val="35000"/>
            </a:spcAft>
            <a:buNone/>
          </a:pPr>
          <a:endParaRPr lang="fr-MG" sz="1600" b="1" i="1" dirty="0">
            <a:solidFill>
              <a:schemeClr val="tx1"/>
            </a:solidFill>
            <a:latin typeface="Times New Roman" panose="02020603050405020304" pitchFamily="18" charset="0"/>
            <a:cs typeface="Times New Roman" panose="02020603050405020304" pitchFamily="18" charset="0"/>
          </a:endParaRPr>
        </a:p>
        <a:p>
          <a:pPr>
            <a:spcAft>
              <a:spcPct val="35000"/>
            </a:spcAft>
            <a:buNone/>
          </a:pPr>
          <a:r>
            <a:rPr lang="fr-MG" sz="1600" b="1" i="1" dirty="0">
              <a:solidFill>
                <a:schemeClr val="bg1"/>
              </a:solidFill>
              <a:latin typeface="Times New Roman" panose="02020603050405020304" pitchFamily="18" charset="0"/>
              <a:cs typeface="Times New Roman" panose="02020603050405020304" pitchFamily="18" charset="0"/>
            </a:rPr>
            <a:t>(</a:t>
          </a:r>
          <a:r>
            <a:rPr lang="fr-MG" sz="1600" b="1" i="1" dirty="0" err="1">
              <a:solidFill>
                <a:schemeClr val="bg1"/>
              </a:solidFill>
              <a:latin typeface="Times New Roman" panose="02020603050405020304" pitchFamily="18" charset="0"/>
              <a:cs typeface="Times New Roman" panose="02020603050405020304" pitchFamily="18" charset="0"/>
            </a:rPr>
            <a:t>Yonkeu</a:t>
          </a:r>
          <a:r>
            <a:rPr lang="fr-MG" sz="1600" b="1" i="1" dirty="0">
              <a:solidFill>
                <a:schemeClr val="bg1"/>
              </a:solidFill>
              <a:latin typeface="Times New Roman" panose="02020603050405020304" pitchFamily="18" charset="0"/>
              <a:cs typeface="Times New Roman" panose="02020603050405020304" pitchFamily="18" charset="0"/>
            </a:rPr>
            <a:t>, S et al. 2003)</a:t>
          </a:r>
          <a:endParaRPr lang="fr-MG" sz="1600" i="1" dirty="0">
            <a:solidFill>
              <a:schemeClr val="bg1"/>
            </a:solidFill>
            <a:latin typeface="Times New Roman" panose="02020603050405020304" pitchFamily="18" charset="0"/>
            <a:cs typeface="Times New Roman" panose="02020603050405020304" pitchFamily="18" charset="0"/>
          </a:endParaRPr>
        </a:p>
      </dgm:t>
    </dgm:pt>
    <dgm:pt modelId="{41655B0F-5AA7-4D28-AA8B-128F2C121A4C}" type="parTrans" cxnId="{CB3F3B22-62CE-40D4-937A-CD3A0D7CDBC3}">
      <dgm:prSet/>
      <dgm:spPr/>
      <dgm:t>
        <a:bodyPr/>
        <a:lstStyle/>
        <a:p>
          <a:endParaRPr lang="fr-MG"/>
        </a:p>
      </dgm:t>
    </dgm:pt>
    <dgm:pt modelId="{FDCD0764-2271-43D5-A308-4293F263C6D6}" type="sibTrans" cxnId="{CB3F3B22-62CE-40D4-937A-CD3A0D7CDBC3}">
      <dgm:prSet/>
      <dgm:spPr/>
      <dgm:t>
        <a:bodyPr/>
        <a:lstStyle/>
        <a:p>
          <a:endParaRPr lang="fr-MG"/>
        </a:p>
      </dgm:t>
    </dgm:pt>
    <dgm:pt modelId="{200813C3-4B52-4FF2-ABAC-DC0EB2C3454E}">
      <dgm:prSet phldrT="[Texte]" custT="1"/>
      <dgm:spPr/>
      <dgm:t>
        <a:bodyPr/>
        <a:lstStyle/>
        <a:p>
          <a:pPr algn="ctr"/>
          <a:r>
            <a:rPr lang="fr-MG" sz="2000" b="1" dirty="0">
              <a:latin typeface="Times New Roman" panose="02020603050405020304" pitchFamily="18" charset="0"/>
              <a:cs typeface="Times New Roman" panose="02020603050405020304" pitchFamily="18" charset="0"/>
            </a:rPr>
            <a:t>Exclusion sociale</a:t>
          </a:r>
        </a:p>
      </dgm:t>
    </dgm:pt>
    <dgm:pt modelId="{7940791E-E619-4F51-A27D-8C87E838FFB4}" type="parTrans" cxnId="{01EC296F-0364-4FA8-89E8-C1E339B00CCC}">
      <dgm:prSet/>
      <dgm:spPr/>
      <dgm:t>
        <a:bodyPr/>
        <a:lstStyle/>
        <a:p>
          <a:endParaRPr lang="fr-MG"/>
        </a:p>
      </dgm:t>
    </dgm:pt>
    <dgm:pt modelId="{472444EB-9F34-45D0-AECC-FB5B132ED0A8}" type="sibTrans" cxnId="{01EC296F-0364-4FA8-89E8-C1E339B00CCC}">
      <dgm:prSet/>
      <dgm:spPr/>
      <dgm:t>
        <a:bodyPr/>
        <a:lstStyle/>
        <a:p>
          <a:endParaRPr lang="fr-MG"/>
        </a:p>
      </dgm:t>
    </dgm:pt>
    <dgm:pt modelId="{03411DB0-5AFE-4DDB-B979-F5A2A13DB445}">
      <dgm:prSet phldrT="[Texte]" custT="1"/>
      <dgm:spPr/>
      <dgm:t>
        <a:bodyPr/>
        <a:lstStyle/>
        <a:p>
          <a:pPr algn="ctr">
            <a:spcAft>
              <a:spcPct val="35000"/>
            </a:spcAft>
          </a:pPr>
          <a:r>
            <a:rPr lang="fr-MG" sz="1400" b="1" i="0" dirty="0">
              <a:latin typeface="Times New Roman" panose="02020603050405020304" pitchFamily="18" charset="0"/>
              <a:cs typeface="Times New Roman" panose="02020603050405020304" pitchFamily="18" charset="0"/>
            </a:rPr>
            <a:t>PED</a:t>
          </a:r>
          <a:r>
            <a:rPr lang="fr-MG" sz="1400" b="1" dirty="0">
              <a:latin typeface="Times New Roman" panose="02020603050405020304" pitchFamily="18" charset="0"/>
              <a:cs typeface="Times New Roman" panose="02020603050405020304" pitchFamily="18" charset="0"/>
            </a:rPr>
            <a:t> </a:t>
          </a:r>
        </a:p>
      </dgm:t>
    </dgm:pt>
    <dgm:pt modelId="{E8C76C90-9D10-4BD2-BC1D-6441E6A3C22A}" type="parTrans" cxnId="{46A72C11-AB84-4EF5-A00C-716B13871E54}">
      <dgm:prSet/>
      <dgm:spPr/>
      <dgm:t>
        <a:bodyPr/>
        <a:lstStyle/>
        <a:p>
          <a:endParaRPr lang="fr-MG"/>
        </a:p>
      </dgm:t>
    </dgm:pt>
    <dgm:pt modelId="{A60E93A3-0266-4070-AAA2-B42FC3F694DF}" type="sibTrans" cxnId="{46A72C11-AB84-4EF5-A00C-716B13871E54}">
      <dgm:prSet/>
      <dgm:spPr/>
      <dgm:t>
        <a:bodyPr/>
        <a:lstStyle/>
        <a:p>
          <a:endParaRPr lang="fr-MG"/>
        </a:p>
      </dgm:t>
    </dgm:pt>
    <dgm:pt modelId="{272EF4DB-873C-4631-A52B-2E94C17D2F88}">
      <dgm:prSet phldrT="[Texte]" custT="1"/>
      <dgm:spPr/>
      <dgm:t>
        <a:bodyPr/>
        <a:lstStyle/>
        <a:p>
          <a:pPr algn="l">
            <a:spcAft>
              <a:spcPct val="35000"/>
            </a:spcAft>
          </a:pPr>
          <a:endParaRPr lang="fr-MG" sz="1000" dirty="0"/>
        </a:p>
        <a:p>
          <a:pPr algn="l">
            <a:spcAft>
              <a:spcPct val="35000"/>
            </a:spcAft>
          </a:pPr>
          <a:endParaRPr lang="fr-MG" sz="1000" dirty="0"/>
        </a:p>
        <a:p>
          <a:pPr algn="l">
            <a:spcAft>
              <a:spcPct val="35000"/>
            </a:spcAft>
          </a:pPr>
          <a:endParaRPr lang="fr-MG" sz="1000" dirty="0"/>
        </a:p>
        <a:p>
          <a:pPr algn="l">
            <a:spcAft>
              <a:spcPct val="35000"/>
            </a:spcAft>
          </a:pPr>
          <a:endParaRPr lang="fr-MG" sz="1000" dirty="0">
            <a:latin typeface="Times New Roman" panose="02020603050405020304" pitchFamily="18" charset="0"/>
            <a:cs typeface="Times New Roman" panose="02020603050405020304" pitchFamily="18" charset="0"/>
          </a:endParaRPr>
        </a:p>
        <a:p>
          <a:pPr algn="ctr">
            <a:spcAft>
              <a:spcPct val="35000"/>
            </a:spcAft>
          </a:pPr>
          <a:r>
            <a:rPr lang="fr-MG" sz="1600" dirty="0">
              <a:latin typeface="Times New Roman" panose="02020603050405020304" pitchFamily="18" charset="0"/>
              <a:cs typeface="Times New Roman" panose="02020603050405020304" pitchFamily="18" charset="0"/>
            </a:rPr>
            <a:t>Pauvreté</a:t>
          </a:r>
          <a:r>
            <a:rPr lang="fr-MG" sz="1400" dirty="0">
              <a:latin typeface="Times New Roman" panose="02020603050405020304" pitchFamily="18" charset="0"/>
              <a:cs typeface="Times New Roman" panose="02020603050405020304" pitchFamily="18" charset="0"/>
            </a:rPr>
            <a:t> </a:t>
          </a: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r>
            <a:rPr lang="fr-MG" sz="1600" dirty="0">
              <a:latin typeface="Times New Roman" panose="02020603050405020304" pitchFamily="18" charset="0"/>
              <a:cs typeface="Times New Roman" panose="02020603050405020304" pitchFamily="18" charset="0"/>
            </a:rPr>
            <a:t> Faiblesse de revenu</a:t>
          </a: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r>
            <a:rPr lang="fr-MG" sz="1400" b="1" dirty="0">
              <a:latin typeface="Times New Roman" panose="02020603050405020304" pitchFamily="18" charset="0"/>
              <a:cs typeface="Times New Roman" panose="02020603050405020304" pitchFamily="18" charset="0"/>
            </a:rPr>
            <a:t> </a:t>
          </a:r>
          <a:endParaRPr lang="fr-MG" sz="1600" b="1" i="1" dirty="0">
            <a:latin typeface="Times New Roman" panose="02020603050405020304" pitchFamily="18" charset="0"/>
            <a:cs typeface="Times New Roman" panose="02020603050405020304" pitchFamily="18" charset="0"/>
          </a:endParaRPr>
        </a:p>
        <a:p>
          <a:pPr algn="l">
            <a:spcAft>
              <a:spcPct val="35000"/>
            </a:spcAft>
          </a:pPr>
          <a:r>
            <a:rPr lang="fr-MG" sz="1600" b="1" i="1" dirty="0">
              <a:solidFill>
                <a:schemeClr val="bg1"/>
              </a:solidFill>
              <a:latin typeface="Times New Roman" panose="02020603050405020304" pitchFamily="18" charset="0"/>
              <a:cs typeface="Times New Roman" panose="02020603050405020304" pitchFamily="18" charset="0"/>
            </a:rPr>
            <a:t>(Eurostat 2008) </a:t>
          </a: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endParaRPr lang="fr-MG" sz="1000" dirty="0">
            <a:latin typeface="Times New Roman" panose="02020603050405020304" pitchFamily="18" charset="0"/>
            <a:cs typeface="Times New Roman" panose="02020603050405020304" pitchFamily="18" charset="0"/>
          </a:endParaRPr>
        </a:p>
        <a:p>
          <a:pPr algn="l">
            <a:spcAft>
              <a:spcPct val="35000"/>
            </a:spcAft>
          </a:pPr>
          <a:endParaRPr lang="fr-MG" sz="1000" dirty="0"/>
        </a:p>
        <a:p>
          <a:pPr algn="l">
            <a:spcAft>
              <a:spcPct val="35000"/>
            </a:spcAft>
          </a:pPr>
          <a:endParaRPr lang="fr-MG" sz="1000" dirty="0"/>
        </a:p>
      </dgm:t>
    </dgm:pt>
    <dgm:pt modelId="{9AC015D8-ADE8-406B-879E-CCC75D595807}" type="parTrans" cxnId="{FC2437F7-4AC6-4063-A089-51F0A53881AC}">
      <dgm:prSet/>
      <dgm:spPr/>
      <dgm:t>
        <a:bodyPr/>
        <a:lstStyle/>
        <a:p>
          <a:endParaRPr lang="fr-MG"/>
        </a:p>
      </dgm:t>
    </dgm:pt>
    <dgm:pt modelId="{E4132206-9999-44D8-8630-C6A4A8C3A004}" type="sibTrans" cxnId="{FC2437F7-4AC6-4063-A089-51F0A53881AC}">
      <dgm:prSet/>
      <dgm:spPr/>
      <dgm:t>
        <a:bodyPr/>
        <a:lstStyle/>
        <a:p>
          <a:endParaRPr lang="fr-MG"/>
        </a:p>
      </dgm:t>
    </dgm:pt>
    <dgm:pt modelId="{59850398-EB8F-45C0-AF52-C835FEDF3A53}">
      <dgm:prSet phldrT="[Texte]" custT="1"/>
      <dgm:spPr/>
      <dgm:t>
        <a:bodyPr/>
        <a:lstStyle/>
        <a:p>
          <a:pPr algn="ctr"/>
          <a:r>
            <a:rPr lang="fr-MG" sz="2000" b="1" dirty="0">
              <a:latin typeface="Times New Roman" panose="02020603050405020304" pitchFamily="18" charset="0"/>
              <a:cs typeface="Times New Roman" panose="02020603050405020304" pitchFamily="18" charset="0"/>
            </a:rPr>
            <a:t>Conditions des vie de ménage</a:t>
          </a:r>
        </a:p>
      </dgm:t>
    </dgm:pt>
    <dgm:pt modelId="{AFC106BD-901A-4801-A0CF-72DC9A26A2C8}" type="parTrans" cxnId="{AB65227B-61EA-4736-AFD1-9357374B4C2E}">
      <dgm:prSet/>
      <dgm:spPr/>
      <dgm:t>
        <a:bodyPr/>
        <a:lstStyle/>
        <a:p>
          <a:endParaRPr lang="fr-MG"/>
        </a:p>
      </dgm:t>
    </dgm:pt>
    <dgm:pt modelId="{3F1D30B3-4C41-4F3E-A810-8777898C0B94}" type="sibTrans" cxnId="{AB65227B-61EA-4736-AFD1-9357374B4C2E}">
      <dgm:prSet/>
      <dgm:spPr/>
      <dgm:t>
        <a:bodyPr/>
        <a:lstStyle/>
        <a:p>
          <a:endParaRPr lang="fr-MG"/>
        </a:p>
      </dgm:t>
    </dgm:pt>
    <dgm:pt modelId="{668F4FA5-5A3B-4FC3-A7B8-1AEEBEC1A884}">
      <dgm:prSet phldrT="[Texte]" custT="1"/>
      <dgm:spPr/>
      <dgm:t>
        <a:bodyPr/>
        <a:lstStyle/>
        <a:p>
          <a:pPr algn="l">
            <a:spcAft>
              <a:spcPct val="35000"/>
            </a:spcAft>
          </a:pPr>
          <a:endParaRPr lang="fr-MG" sz="1600" dirty="0">
            <a:latin typeface="Times New Roman" panose="02020603050405020304" pitchFamily="18" charset="0"/>
            <a:cs typeface="Times New Roman" panose="02020603050405020304" pitchFamily="18" charset="0"/>
          </a:endParaRPr>
        </a:p>
        <a:p>
          <a:pPr algn="l">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r>
            <a:rPr lang="fr-MG" sz="1600" b="1" i="0" dirty="0">
              <a:latin typeface="Times New Roman" panose="02020603050405020304" pitchFamily="18" charset="0"/>
              <a:cs typeface="Times New Roman" panose="02020603050405020304" pitchFamily="18" charset="0"/>
            </a:rPr>
            <a:t>Microfinance</a:t>
          </a:r>
          <a:endParaRPr lang="fr-MG" sz="2100" b="1" i="0" dirty="0"/>
        </a:p>
        <a:p>
          <a:pPr algn="l">
            <a:spcAft>
              <a:spcPct val="35000"/>
            </a:spcAft>
          </a:pPr>
          <a:endParaRPr lang="fr-MG" sz="2100" dirty="0"/>
        </a:p>
        <a:p>
          <a:pPr algn="l">
            <a:spcAft>
              <a:spcPct val="35000"/>
            </a:spcAft>
          </a:pPr>
          <a:endParaRPr lang="fr-MG" sz="2100" dirty="0"/>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a:p>
          <a:pPr algn="ctr">
            <a:spcAft>
              <a:spcPct val="35000"/>
            </a:spcAft>
          </a:pPr>
          <a:r>
            <a:rPr lang="fr-MG" sz="1600" i="0" dirty="0">
              <a:latin typeface="Times New Roman" panose="02020603050405020304" pitchFamily="18" charset="0"/>
              <a:cs typeface="Times New Roman" panose="02020603050405020304" pitchFamily="18" charset="0"/>
            </a:rPr>
            <a:t>Microcrédit</a:t>
          </a:r>
        </a:p>
        <a:p>
          <a:pPr algn="ctr">
            <a:spcAft>
              <a:spcPct val="35000"/>
            </a:spcAft>
          </a:pPr>
          <a:endParaRPr lang="fr-MG" sz="1400" b="1" i="1" dirty="0">
            <a:latin typeface="Times New Roman" panose="02020603050405020304" pitchFamily="18" charset="0"/>
            <a:cs typeface="Times New Roman" panose="02020603050405020304" pitchFamily="18" charset="0"/>
          </a:endParaRPr>
        </a:p>
        <a:p>
          <a:pPr algn="ctr">
            <a:spcAft>
              <a:spcPct val="35000"/>
            </a:spcAft>
          </a:pPr>
          <a:endParaRPr lang="fr-MG" sz="1400" b="1" i="1" dirty="0">
            <a:latin typeface="Times New Roman" panose="02020603050405020304" pitchFamily="18" charset="0"/>
            <a:cs typeface="Times New Roman" panose="02020603050405020304" pitchFamily="18" charset="0"/>
          </a:endParaRPr>
        </a:p>
        <a:p>
          <a:pPr algn="ctr">
            <a:spcAft>
              <a:spcPts val="2400"/>
            </a:spcAft>
          </a:pPr>
          <a:endParaRPr lang="fr-MG" sz="1400" b="1" i="1" dirty="0">
            <a:latin typeface="Times New Roman" panose="02020603050405020304" pitchFamily="18" charset="0"/>
            <a:cs typeface="Times New Roman" panose="02020603050405020304" pitchFamily="18" charset="0"/>
          </a:endParaRPr>
        </a:p>
        <a:p>
          <a:pPr algn="ctr">
            <a:spcAft>
              <a:spcPct val="35000"/>
            </a:spcAft>
          </a:pPr>
          <a:r>
            <a:rPr lang="fr-FR" sz="1600" b="1" i="1" dirty="0">
              <a:solidFill>
                <a:schemeClr val="bg1"/>
              </a:solidFill>
              <a:latin typeface="Times New Roman" panose="02020603050405020304" pitchFamily="18" charset="0"/>
              <a:cs typeface="Times New Roman" panose="02020603050405020304" pitchFamily="18" charset="0"/>
            </a:rPr>
            <a:t>(</a:t>
          </a:r>
          <a:r>
            <a:rPr lang="fr-FR" sz="1600" b="1" i="1" dirty="0" err="1">
              <a:solidFill>
                <a:schemeClr val="bg1"/>
              </a:solidFill>
              <a:latin typeface="Times New Roman" panose="02020603050405020304" pitchFamily="18" charset="0"/>
              <a:cs typeface="Times New Roman" panose="02020603050405020304" pitchFamily="18" charset="0"/>
            </a:rPr>
            <a:t>Boudour</a:t>
          </a:r>
          <a:r>
            <a:rPr lang="fr-FR" sz="1600" b="1" i="1" dirty="0">
              <a:solidFill>
                <a:schemeClr val="bg1"/>
              </a:solidFill>
              <a:latin typeface="Times New Roman" panose="02020603050405020304" pitchFamily="18" charset="0"/>
              <a:cs typeface="Times New Roman" panose="02020603050405020304" pitchFamily="18" charset="0"/>
            </a:rPr>
            <a:t>, 2019) </a:t>
          </a:r>
          <a:endParaRPr lang="fr-MG" sz="1600" b="1" i="1" dirty="0">
            <a:solidFill>
              <a:schemeClr val="bg1"/>
            </a:solidFill>
            <a:latin typeface="Times New Roman" panose="02020603050405020304" pitchFamily="18" charset="0"/>
            <a:cs typeface="Times New Roman" panose="02020603050405020304" pitchFamily="18" charset="0"/>
          </a:endParaRPr>
        </a:p>
        <a:p>
          <a:pPr algn="ctr">
            <a:spcAft>
              <a:spcPct val="35000"/>
            </a:spcAft>
          </a:pPr>
          <a:endParaRPr lang="fr-MG" sz="1600" dirty="0">
            <a:latin typeface="Times New Roman" panose="02020603050405020304" pitchFamily="18" charset="0"/>
            <a:cs typeface="Times New Roman" panose="02020603050405020304" pitchFamily="18" charset="0"/>
          </a:endParaRPr>
        </a:p>
      </dgm:t>
    </dgm:pt>
    <dgm:pt modelId="{3604AEBB-E865-45C9-8E72-81B466E2E3C1}" type="parTrans" cxnId="{54CA3A64-BF8D-4328-9AEE-E5760CEB841E}">
      <dgm:prSet/>
      <dgm:spPr/>
      <dgm:t>
        <a:bodyPr/>
        <a:lstStyle/>
        <a:p>
          <a:endParaRPr lang="fr-MG"/>
        </a:p>
      </dgm:t>
    </dgm:pt>
    <dgm:pt modelId="{98EEBAD9-1933-4342-AE6D-F25EF14D06B7}" type="sibTrans" cxnId="{54CA3A64-BF8D-4328-9AEE-E5760CEB841E}">
      <dgm:prSet/>
      <dgm:spPr/>
      <dgm:t>
        <a:bodyPr/>
        <a:lstStyle/>
        <a:p>
          <a:endParaRPr lang="fr-MG"/>
        </a:p>
      </dgm:t>
    </dgm:pt>
    <dgm:pt modelId="{69E480A3-FF30-4393-958B-B05B1778EB89}" type="pres">
      <dgm:prSet presAssocID="{61FB95D1-C1F1-4BED-8B0A-C065A11C033E}" presName="Name0" presStyleCnt="0">
        <dgm:presLayoutVars>
          <dgm:chMax val="7"/>
          <dgm:chPref val="7"/>
          <dgm:dir/>
          <dgm:animLvl val="lvl"/>
        </dgm:presLayoutVars>
      </dgm:prSet>
      <dgm:spPr/>
    </dgm:pt>
    <dgm:pt modelId="{D403ABF3-A902-4B6E-9B5B-B4A257D12D98}" type="pres">
      <dgm:prSet presAssocID="{92DE32D5-D48D-41FB-B0BE-868A092D9758}" presName="parentText_1" presStyleLbl="node1" presStyleIdx="0" presStyleCnt="3">
        <dgm:presLayoutVars>
          <dgm:chMax val="1"/>
          <dgm:chPref val="1"/>
          <dgm:bulletEnabled val="1"/>
        </dgm:presLayoutVars>
      </dgm:prSet>
      <dgm:spPr/>
    </dgm:pt>
    <dgm:pt modelId="{793A8E9A-AFEC-4662-81DA-C726355955F0}" type="pres">
      <dgm:prSet presAssocID="{92DE32D5-D48D-41FB-B0BE-868A092D9758}" presName="childText_1" presStyleLbl="node1" presStyleIdx="0" presStyleCnt="3" custScaleX="102187" custLinFactNeighborX="-34448" custLinFactNeighborY="322">
        <dgm:presLayoutVars>
          <dgm:chMax val="0"/>
          <dgm:chPref val="0"/>
          <dgm:bulletEnabled val="1"/>
        </dgm:presLayoutVars>
      </dgm:prSet>
      <dgm:spPr/>
    </dgm:pt>
    <dgm:pt modelId="{92E20646-B3ED-40B9-8F5C-D9908B200B58}" type="pres">
      <dgm:prSet presAssocID="{92DE32D5-D48D-41FB-B0BE-868A092D9758}" presName="accentShape_1" presStyleCnt="0"/>
      <dgm:spPr/>
    </dgm:pt>
    <dgm:pt modelId="{455E6ECF-C13E-4F85-B089-28C003B8A9B8}" type="pres">
      <dgm:prSet presAssocID="{92DE32D5-D48D-41FB-B0BE-868A092D9758}" presName="imageRepeatNode" presStyleLbl="node1" presStyleIdx="0" presStyleCnt="3" custLinFactNeighborX="-26093" custLinFactNeighborY="1008"/>
      <dgm:spPr/>
    </dgm:pt>
    <dgm:pt modelId="{5CD7EB2D-B69D-4DF0-B3C9-ABACAA45F758}" type="pres">
      <dgm:prSet presAssocID="{200813C3-4B52-4FF2-ABAC-DC0EB2C3454E}" presName="parentText_2" presStyleLbl="node1" presStyleIdx="0" presStyleCnt="3">
        <dgm:presLayoutVars>
          <dgm:chMax val="1"/>
          <dgm:chPref val="1"/>
          <dgm:bulletEnabled val="1"/>
        </dgm:presLayoutVars>
      </dgm:prSet>
      <dgm:spPr/>
    </dgm:pt>
    <dgm:pt modelId="{FEBDABFD-93C4-41C0-AD75-9D3EAC3431B2}" type="pres">
      <dgm:prSet presAssocID="{200813C3-4B52-4FF2-ABAC-DC0EB2C3454E}" presName="childText_2" presStyleLbl="node2" presStyleIdx="0" presStyleCnt="0" custScaleX="107933" custScaleY="96350" custLinFactNeighborX="-10123" custLinFactNeighborY="1776">
        <dgm:presLayoutVars>
          <dgm:chMax val="0"/>
          <dgm:chPref val="0"/>
          <dgm:bulletEnabled val="1"/>
        </dgm:presLayoutVars>
      </dgm:prSet>
      <dgm:spPr/>
    </dgm:pt>
    <dgm:pt modelId="{BF2CA1C3-DD7A-4111-B5E5-610966BFEBE2}" type="pres">
      <dgm:prSet presAssocID="{200813C3-4B52-4FF2-ABAC-DC0EB2C3454E}" presName="accentShape_2" presStyleCnt="0"/>
      <dgm:spPr/>
    </dgm:pt>
    <dgm:pt modelId="{68FE9185-C169-4B06-B2BF-A865BD2FB80D}" type="pres">
      <dgm:prSet presAssocID="{200813C3-4B52-4FF2-ABAC-DC0EB2C3454E}" presName="imageRepeatNode" presStyleLbl="node1" presStyleIdx="1" presStyleCnt="3" custScaleY="102566" custLinFactNeighborX="-10933" custLinFactNeighborY="-654"/>
      <dgm:spPr/>
    </dgm:pt>
    <dgm:pt modelId="{D2A5C60C-18FB-4AB1-B7C3-CD60A3E523ED}" type="pres">
      <dgm:prSet presAssocID="{59850398-EB8F-45C0-AF52-C835FEDF3A53}" presName="parentText_3" presStyleLbl="node1" presStyleIdx="1" presStyleCnt="3">
        <dgm:presLayoutVars>
          <dgm:chMax val="1"/>
          <dgm:chPref val="1"/>
          <dgm:bulletEnabled val="1"/>
        </dgm:presLayoutVars>
      </dgm:prSet>
      <dgm:spPr/>
    </dgm:pt>
    <dgm:pt modelId="{71D47763-D13A-4C5E-ADB9-6E424C5E5586}" type="pres">
      <dgm:prSet presAssocID="{59850398-EB8F-45C0-AF52-C835FEDF3A53}" presName="childText_3" presStyleLbl="node2" presStyleIdx="0" presStyleCnt="0" custScaleX="100962">
        <dgm:presLayoutVars>
          <dgm:chMax val="0"/>
          <dgm:chPref val="0"/>
          <dgm:bulletEnabled val="1"/>
        </dgm:presLayoutVars>
      </dgm:prSet>
      <dgm:spPr/>
    </dgm:pt>
    <dgm:pt modelId="{A7157F03-2E72-44C3-9BE6-E1D01067D900}" type="pres">
      <dgm:prSet presAssocID="{59850398-EB8F-45C0-AF52-C835FEDF3A53}" presName="accentShape_3" presStyleCnt="0"/>
      <dgm:spPr/>
    </dgm:pt>
    <dgm:pt modelId="{E0DC6878-3D45-4CFD-AB72-AD5158868767}" type="pres">
      <dgm:prSet presAssocID="{59850398-EB8F-45C0-AF52-C835FEDF3A53}" presName="imageRepeatNode" presStyleLbl="node1" presStyleIdx="2" presStyleCnt="3"/>
      <dgm:spPr/>
    </dgm:pt>
  </dgm:ptLst>
  <dgm:cxnLst>
    <dgm:cxn modelId="{FDEF0A00-FFDA-49F3-A9AF-744B38DD7D54}" type="presOf" srcId="{59850398-EB8F-45C0-AF52-C835FEDF3A53}" destId="{D2A5C60C-18FB-4AB1-B7C3-CD60A3E523ED}" srcOrd="0" destOrd="0" presId="urn:microsoft.com/office/officeart/2009/3/layout/BlockDescendingList"/>
    <dgm:cxn modelId="{9EF6F70E-8900-49DF-86A7-4070EF80E27F}" type="presOf" srcId="{92DE32D5-D48D-41FB-B0BE-868A092D9758}" destId="{455E6ECF-C13E-4F85-B089-28C003B8A9B8}" srcOrd="1" destOrd="0" presId="urn:microsoft.com/office/officeart/2009/3/layout/BlockDescendingList"/>
    <dgm:cxn modelId="{46A72C11-AB84-4EF5-A00C-716B13871E54}" srcId="{200813C3-4B52-4FF2-ABAC-DC0EB2C3454E}" destId="{03411DB0-5AFE-4DDB-B979-F5A2A13DB445}" srcOrd="0" destOrd="0" parTransId="{E8C76C90-9D10-4BD2-BC1D-6441E6A3C22A}" sibTransId="{A60E93A3-0266-4070-AAA2-B42FC3F694DF}"/>
    <dgm:cxn modelId="{CB3F3B22-62CE-40D4-937A-CD3A0D7CDBC3}" srcId="{92DE32D5-D48D-41FB-B0BE-868A092D9758}" destId="{0A8DB3E2-85BB-4CE0-B21A-AFC6F515885A}" srcOrd="0" destOrd="0" parTransId="{41655B0F-5AA7-4D28-AA8B-128F2C121A4C}" sibTransId="{FDCD0764-2271-43D5-A308-4293F263C6D6}"/>
    <dgm:cxn modelId="{1BEA965E-1321-4ACF-9961-0EC790E9544A}" type="presOf" srcId="{59850398-EB8F-45C0-AF52-C835FEDF3A53}" destId="{E0DC6878-3D45-4CFD-AB72-AD5158868767}" srcOrd="1" destOrd="0" presId="urn:microsoft.com/office/officeart/2009/3/layout/BlockDescendingList"/>
    <dgm:cxn modelId="{54CA3A64-BF8D-4328-9AEE-E5760CEB841E}" srcId="{59850398-EB8F-45C0-AF52-C835FEDF3A53}" destId="{668F4FA5-5A3B-4FC3-A7B8-1AEEBEC1A884}" srcOrd="0" destOrd="0" parTransId="{3604AEBB-E865-45C9-8E72-81B466E2E3C1}" sibTransId="{98EEBAD9-1933-4342-AE6D-F25EF14D06B7}"/>
    <dgm:cxn modelId="{2A323E6A-15EA-4CA0-B718-9D477B285298}" type="presOf" srcId="{200813C3-4B52-4FF2-ABAC-DC0EB2C3454E}" destId="{68FE9185-C169-4B06-B2BF-A865BD2FB80D}" srcOrd="1" destOrd="0" presId="urn:microsoft.com/office/officeart/2009/3/layout/BlockDescendingList"/>
    <dgm:cxn modelId="{6CD7084F-9AE7-46B3-8BA1-3A2833336392}" type="presOf" srcId="{200813C3-4B52-4FF2-ABAC-DC0EB2C3454E}" destId="{5CD7EB2D-B69D-4DF0-B3C9-ABACAA45F758}" srcOrd="0" destOrd="0" presId="urn:microsoft.com/office/officeart/2009/3/layout/BlockDescendingList"/>
    <dgm:cxn modelId="{01EC296F-0364-4FA8-89E8-C1E339B00CCC}" srcId="{61FB95D1-C1F1-4BED-8B0A-C065A11C033E}" destId="{200813C3-4B52-4FF2-ABAC-DC0EB2C3454E}" srcOrd="1" destOrd="0" parTransId="{7940791E-E619-4F51-A27D-8C87E838FFB4}" sibTransId="{472444EB-9F34-45D0-AECC-FB5B132ED0A8}"/>
    <dgm:cxn modelId="{1C506356-BCFE-4F2A-856A-EB71FC500B44}" type="presOf" srcId="{92DE32D5-D48D-41FB-B0BE-868A092D9758}" destId="{D403ABF3-A902-4B6E-9B5B-B4A257D12D98}" srcOrd="0" destOrd="0" presId="urn:microsoft.com/office/officeart/2009/3/layout/BlockDescendingList"/>
    <dgm:cxn modelId="{AB65227B-61EA-4736-AFD1-9357374B4C2E}" srcId="{61FB95D1-C1F1-4BED-8B0A-C065A11C033E}" destId="{59850398-EB8F-45C0-AF52-C835FEDF3A53}" srcOrd="2" destOrd="0" parTransId="{AFC106BD-901A-4801-A0CF-72DC9A26A2C8}" sibTransId="{3F1D30B3-4C41-4F3E-A810-8777898C0B94}"/>
    <dgm:cxn modelId="{7DE82580-8496-4895-A249-A8F2538E73D2}" type="presOf" srcId="{61FB95D1-C1F1-4BED-8B0A-C065A11C033E}" destId="{69E480A3-FF30-4393-958B-B05B1778EB89}" srcOrd="0" destOrd="0" presId="urn:microsoft.com/office/officeart/2009/3/layout/BlockDescendingList"/>
    <dgm:cxn modelId="{5BE9EE9B-7DC6-4F86-B38B-565AB91A130B}" type="presOf" srcId="{0A8DB3E2-85BB-4CE0-B21A-AFC6F515885A}" destId="{793A8E9A-AFEC-4662-81DA-C726355955F0}" srcOrd="0" destOrd="0" presId="urn:microsoft.com/office/officeart/2009/3/layout/BlockDescendingList"/>
    <dgm:cxn modelId="{B5AEFAA1-A5B7-4FDE-B54C-7FB7AD0F1747}" type="presOf" srcId="{03411DB0-5AFE-4DDB-B979-F5A2A13DB445}" destId="{FEBDABFD-93C4-41C0-AD75-9D3EAC3431B2}" srcOrd="0" destOrd="0" presId="urn:microsoft.com/office/officeart/2009/3/layout/BlockDescendingList"/>
    <dgm:cxn modelId="{7BFA93AE-804B-4874-8DDD-B86BF54F4FAC}" srcId="{61FB95D1-C1F1-4BED-8B0A-C065A11C033E}" destId="{92DE32D5-D48D-41FB-B0BE-868A092D9758}" srcOrd="0" destOrd="0" parTransId="{B549CE34-E9BA-45E7-816F-5140A43A5F08}" sibTransId="{98A9C1D5-2F74-465A-AED0-E334F7ED8F0A}"/>
    <dgm:cxn modelId="{4BFF65DD-C14A-44FC-9814-2E652EDC6547}" type="presOf" srcId="{668F4FA5-5A3B-4FC3-A7B8-1AEEBEC1A884}" destId="{71D47763-D13A-4C5E-ADB9-6E424C5E5586}" srcOrd="0" destOrd="0" presId="urn:microsoft.com/office/officeart/2009/3/layout/BlockDescendingList"/>
    <dgm:cxn modelId="{C68F26E7-5975-451C-87EC-30D2842003C2}" type="presOf" srcId="{272EF4DB-873C-4631-A52B-2E94C17D2F88}" destId="{FEBDABFD-93C4-41C0-AD75-9D3EAC3431B2}" srcOrd="0" destOrd="1" presId="urn:microsoft.com/office/officeart/2009/3/layout/BlockDescendingList"/>
    <dgm:cxn modelId="{FC2437F7-4AC6-4063-A089-51F0A53881AC}" srcId="{200813C3-4B52-4FF2-ABAC-DC0EB2C3454E}" destId="{272EF4DB-873C-4631-A52B-2E94C17D2F88}" srcOrd="1" destOrd="0" parTransId="{9AC015D8-ADE8-406B-879E-CCC75D595807}" sibTransId="{E4132206-9999-44D8-8630-C6A4A8C3A004}"/>
    <dgm:cxn modelId="{CA9FCA06-435F-4591-ABED-F58DEF607C3B}" type="presParOf" srcId="{69E480A3-FF30-4393-958B-B05B1778EB89}" destId="{D403ABF3-A902-4B6E-9B5B-B4A257D12D98}" srcOrd="0" destOrd="0" presId="urn:microsoft.com/office/officeart/2009/3/layout/BlockDescendingList"/>
    <dgm:cxn modelId="{53A5F6D7-DECF-48C2-87E7-25F18330D9AF}" type="presParOf" srcId="{69E480A3-FF30-4393-958B-B05B1778EB89}" destId="{793A8E9A-AFEC-4662-81DA-C726355955F0}" srcOrd="1" destOrd="0" presId="urn:microsoft.com/office/officeart/2009/3/layout/BlockDescendingList"/>
    <dgm:cxn modelId="{99C9C123-7108-4191-AD60-DDDBADA51BA6}" type="presParOf" srcId="{69E480A3-FF30-4393-958B-B05B1778EB89}" destId="{92E20646-B3ED-40B9-8F5C-D9908B200B58}" srcOrd="2" destOrd="0" presId="urn:microsoft.com/office/officeart/2009/3/layout/BlockDescendingList"/>
    <dgm:cxn modelId="{50B990EB-29B8-4531-96AB-DB9268D950C3}" type="presParOf" srcId="{92E20646-B3ED-40B9-8F5C-D9908B200B58}" destId="{455E6ECF-C13E-4F85-B089-28C003B8A9B8}" srcOrd="0" destOrd="0" presId="urn:microsoft.com/office/officeart/2009/3/layout/BlockDescendingList"/>
    <dgm:cxn modelId="{C1019E9C-0688-48BB-8004-96D6E292BE4B}" type="presParOf" srcId="{69E480A3-FF30-4393-958B-B05B1778EB89}" destId="{5CD7EB2D-B69D-4DF0-B3C9-ABACAA45F758}" srcOrd="3" destOrd="0" presId="urn:microsoft.com/office/officeart/2009/3/layout/BlockDescendingList"/>
    <dgm:cxn modelId="{E108FD04-DCA1-4D54-8D74-3EC462295CD7}" type="presParOf" srcId="{69E480A3-FF30-4393-958B-B05B1778EB89}" destId="{FEBDABFD-93C4-41C0-AD75-9D3EAC3431B2}" srcOrd="4" destOrd="0" presId="urn:microsoft.com/office/officeart/2009/3/layout/BlockDescendingList"/>
    <dgm:cxn modelId="{C0B0F63E-3DB3-4521-A47D-1A02128F73F9}" type="presParOf" srcId="{69E480A3-FF30-4393-958B-B05B1778EB89}" destId="{BF2CA1C3-DD7A-4111-B5E5-610966BFEBE2}" srcOrd="5" destOrd="0" presId="urn:microsoft.com/office/officeart/2009/3/layout/BlockDescendingList"/>
    <dgm:cxn modelId="{1F26921F-675F-4794-8BCC-7EF51FF7C536}" type="presParOf" srcId="{BF2CA1C3-DD7A-4111-B5E5-610966BFEBE2}" destId="{68FE9185-C169-4B06-B2BF-A865BD2FB80D}" srcOrd="0" destOrd="0" presId="urn:microsoft.com/office/officeart/2009/3/layout/BlockDescendingList"/>
    <dgm:cxn modelId="{6268EFFF-AC4F-4432-B0D9-B88737690167}" type="presParOf" srcId="{69E480A3-FF30-4393-958B-B05B1778EB89}" destId="{D2A5C60C-18FB-4AB1-B7C3-CD60A3E523ED}" srcOrd="6" destOrd="0" presId="urn:microsoft.com/office/officeart/2009/3/layout/BlockDescendingList"/>
    <dgm:cxn modelId="{9CD99EAA-F962-4426-9554-357210F56738}" type="presParOf" srcId="{69E480A3-FF30-4393-958B-B05B1778EB89}" destId="{71D47763-D13A-4C5E-ADB9-6E424C5E5586}" srcOrd="7" destOrd="0" presId="urn:microsoft.com/office/officeart/2009/3/layout/BlockDescendingList"/>
    <dgm:cxn modelId="{6B30E97C-7336-4219-91CB-DE8EF2414B9F}" type="presParOf" srcId="{69E480A3-FF30-4393-958B-B05B1778EB89}" destId="{A7157F03-2E72-44C3-9BE6-E1D01067D900}" srcOrd="8" destOrd="0" presId="urn:microsoft.com/office/officeart/2009/3/layout/BlockDescendingList"/>
    <dgm:cxn modelId="{0CDD1858-48D4-4F5C-AE82-F10F1C45AC9A}" type="presParOf" srcId="{A7157F03-2E72-44C3-9BE6-E1D01067D900}" destId="{E0DC6878-3D45-4CFD-AB72-AD5158868767}" srcOrd="0" destOrd="0" presId="urn:microsoft.com/office/officeart/2009/3/layout/BlockDescending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CDBB4A-A8EB-4079-9853-DFAF4D1A0B07}" type="doc">
      <dgm:prSet loTypeId="urn:microsoft.com/office/officeart/2005/8/layout/process1" loCatId="process" qsTypeId="urn:microsoft.com/office/officeart/2005/8/quickstyle/simple1" qsCatId="simple" csTypeId="urn:microsoft.com/office/officeart/2005/8/colors/accent1_2" csCatId="accent1" phldr="1"/>
      <dgm:spPr/>
    </dgm:pt>
    <dgm:pt modelId="{B9827DAD-71E7-41E0-967E-AB2D2DD84019}">
      <dgm:prSet phldrT="[Texte]"/>
      <dgm:spPr/>
      <dgm:t>
        <a:bodyPr/>
        <a:lstStyle/>
        <a:p>
          <a:r>
            <a:rPr lang="fr-MG" dirty="0"/>
            <a:t>- </a:t>
          </a:r>
          <a:r>
            <a:rPr lang="fr-MG" dirty="0">
              <a:latin typeface="Times New Roman" panose="02020603050405020304" pitchFamily="18" charset="0"/>
              <a:cs typeface="Times New Roman" panose="02020603050405020304" pitchFamily="18" charset="0"/>
            </a:rPr>
            <a:t>Financement des AGR</a:t>
          </a:r>
        </a:p>
        <a:p>
          <a:endParaRPr lang="fr-MG" dirty="0"/>
        </a:p>
        <a:p>
          <a:r>
            <a:rPr lang="fr-MG" dirty="0"/>
            <a:t>- </a:t>
          </a:r>
          <a:r>
            <a:rPr lang="fr-MG" dirty="0">
              <a:latin typeface="Times New Roman" panose="02020603050405020304" pitchFamily="18" charset="0"/>
              <a:cs typeface="Times New Roman" panose="02020603050405020304" pitchFamily="18" charset="0"/>
            </a:rPr>
            <a:t>Réponse à des dépenses quotidiennes (</a:t>
          </a:r>
          <a:r>
            <a:rPr lang="fr-MG" dirty="0" err="1">
              <a:latin typeface="Times New Roman" panose="02020603050405020304" pitchFamily="18" charset="0"/>
              <a:cs typeface="Times New Roman" panose="02020603050405020304" pitchFamily="18" charset="0"/>
            </a:rPr>
            <a:t>Education</a:t>
          </a:r>
          <a:r>
            <a:rPr lang="fr-MG" dirty="0">
              <a:latin typeface="Times New Roman" panose="02020603050405020304" pitchFamily="18" charset="0"/>
              <a:cs typeface="Times New Roman" panose="02020603050405020304" pitchFamily="18" charset="0"/>
            </a:rPr>
            <a:t>, Nourriture, Santé</a:t>
          </a:r>
          <a:r>
            <a:rPr lang="fr-MG" dirty="0"/>
            <a:t>)</a:t>
          </a:r>
          <a:endParaRPr lang="fr-MG" b="1" i="1" dirty="0">
            <a:solidFill>
              <a:schemeClr val="bg1"/>
            </a:solidFill>
            <a:latin typeface="Times New Roman" panose="02020603050405020304" pitchFamily="18" charset="0"/>
            <a:ea typeface="Calibri" panose="020F0502020204030204" pitchFamily="34" charset="0"/>
          </a:endParaRPr>
        </a:p>
        <a:p>
          <a:r>
            <a:rPr lang="fr-FR" b="1" i="1" dirty="0">
              <a:solidFill>
                <a:schemeClr val="bg1"/>
              </a:solidFill>
              <a:latin typeface="Times New Roman" panose="02020603050405020304" pitchFamily="18" charset="0"/>
              <a:ea typeface="Calibri" panose="020F0502020204030204" pitchFamily="34" charset="0"/>
            </a:rPr>
            <a:t>(</a:t>
          </a:r>
          <a:r>
            <a:rPr lang="fr-FR" b="1" i="1" dirty="0" err="1">
              <a:solidFill>
                <a:schemeClr val="bg1"/>
              </a:solidFill>
              <a:latin typeface="Times New Roman" panose="02020603050405020304" pitchFamily="18" charset="0"/>
              <a:ea typeface="Calibri" panose="020F0502020204030204" pitchFamily="34" charset="0"/>
            </a:rPr>
            <a:t>Manzambi</a:t>
          </a:r>
          <a:r>
            <a:rPr lang="fr-FR" b="1" i="1" dirty="0">
              <a:solidFill>
                <a:schemeClr val="bg1"/>
              </a:solidFill>
              <a:latin typeface="Times New Roman" panose="02020603050405020304" pitchFamily="18" charset="0"/>
              <a:ea typeface="Calibri" panose="020F0502020204030204" pitchFamily="34" charset="0"/>
            </a:rPr>
            <a:t>, K. J et al. 2013)</a:t>
          </a:r>
          <a:endParaRPr lang="fr-MG" b="1" dirty="0">
            <a:latin typeface="Times New Roman" panose="02020603050405020304" pitchFamily="18" charset="0"/>
            <a:cs typeface="Times New Roman" panose="02020603050405020304" pitchFamily="18" charset="0"/>
          </a:endParaRPr>
        </a:p>
      </dgm:t>
    </dgm:pt>
    <dgm:pt modelId="{1A6BD02A-F6FC-498E-AD1E-E40BD967E650}" type="parTrans" cxnId="{6E5CB8DE-6F2F-40BC-B0E5-D2E6AFBA0667}">
      <dgm:prSet/>
      <dgm:spPr/>
      <dgm:t>
        <a:bodyPr/>
        <a:lstStyle/>
        <a:p>
          <a:endParaRPr lang="fr-MG"/>
        </a:p>
      </dgm:t>
    </dgm:pt>
    <dgm:pt modelId="{090B9842-CA9E-4143-9992-77BA90F04AF8}" type="sibTrans" cxnId="{6E5CB8DE-6F2F-40BC-B0E5-D2E6AFBA0667}">
      <dgm:prSet/>
      <dgm:spPr/>
      <dgm:t>
        <a:bodyPr/>
        <a:lstStyle/>
        <a:p>
          <a:endParaRPr lang="fr-MG"/>
        </a:p>
      </dgm:t>
    </dgm:pt>
    <dgm:pt modelId="{773E1C12-22FA-4253-A633-FB0E192B3D9E}">
      <dgm:prSet/>
      <dgm:spPr/>
      <dgm:t>
        <a:bodyPr/>
        <a:lstStyle/>
        <a:p>
          <a:pPr algn="ctr">
            <a:lnSpc>
              <a:spcPct val="150000"/>
            </a:lnSpc>
          </a:pPr>
          <a:r>
            <a:rPr lang="fr-MG" dirty="0">
              <a:latin typeface="Times New Roman" panose="02020603050405020304" pitchFamily="18" charset="0"/>
              <a:ea typeface="Calibri" panose="020F0502020204030204" pitchFamily="34" charset="0"/>
              <a:cs typeface="Times New Roman" panose="02020603050405020304" pitchFamily="18" charset="0"/>
            </a:rPr>
            <a:t>« </a:t>
          </a:r>
          <a:r>
            <a:rPr lang="fr-FR" i="1" dirty="0">
              <a:latin typeface="Times New Roman" panose="02020603050405020304" pitchFamily="18" charset="0"/>
              <a:ea typeface="Calibri" panose="020F0502020204030204" pitchFamily="34" charset="0"/>
              <a:cs typeface="Times New Roman" panose="02020603050405020304" pitchFamily="18" charset="0"/>
            </a:rPr>
            <a:t>D</a:t>
          </a:r>
          <a:r>
            <a:rPr lang="fr-MG" i="1" dirty="0">
              <a:latin typeface="Times New Roman" panose="02020603050405020304" pitchFamily="18" charset="0"/>
              <a:ea typeface="Calibri" panose="020F0502020204030204" pitchFamily="34" charset="0"/>
              <a:cs typeface="Times New Roman" panose="02020603050405020304" pitchFamily="18" charset="0"/>
            </a:rPr>
            <a:t>a</a:t>
          </a:r>
          <a:r>
            <a:rPr lang="fr-FR" i="1" dirty="0">
              <a:latin typeface="Times New Roman" panose="02020603050405020304" pitchFamily="18" charset="0"/>
              <a:ea typeface="Calibri" panose="020F0502020204030204" pitchFamily="34" charset="0"/>
              <a:cs typeface="Times New Roman" panose="02020603050405020304" pitchFamily="18" charset="0"/>
            </a:rPr>
            <a:t>n</a:t>
          </a:r>
          <a:r>
            <a:rPr lang="fr-MG" i="1" dirty="0">
              <a:latin typeface="Times New Roman" panose="02020603050405020304" pitchFamily="18" charset="0"/>
              <a:ea typeface="Calibri" panose="020F0502020204030204" pitchFamily="34" charset="0"/>
              <a:cs typeface="Times New Roman" panose="02020603050405020304" pitchFamily="18" charset="0"/>
            </a:rPr>
            <a:t>s</a:t>
          </a:r>
          <a:r>
            <a:rPr lang="fr-FR" i="1" dirty="0">
              <a:latin typeface="Times New Roman" panose="02020603050405020304" pitchFamily="18" charset="0"/>
              <a:ea typeface="Calibri" panose="020F0502020204030204" pitchFamily="34" charset="0"/>
              <a:cs typeface="Times New Roman" panose="02020603050405020304" pitchFamily="18" charset="0"/>
            </a:rPr>
            <a:t> quelle </a:t>
          </a:r>
          <a:r>
            <a:rPr lang="fr-MG" i="1" dirty="0">
              <a:latin typeface="Times New Roman" panose="02020603050405020304" pitchFamily="18" charset="0"/>
              <a:ea typeface="Calibri" panose="020F0502020204030204" pitchFamily="34" charset="0"/>
              <a:cs typeface="Times New Roman" panose="02020603050405020304" pitchFamily="18" charset="0"/>
            </a:rPr>
            <a:t>m</a:t>
          </a:r>
          <a:r>
            <a:rPr lang="fr-FR" i="1" dirty="0">
              <a:latin typeface="Times New Roman" panose="02020603050405020304" pitchFamily="18" charset="0"/>
              <a:ea typeface="Calibri" panose="020F0502020204030204" pitchFamily="34" charset="0"/>
              <a:cs typeface="Times New Roman" panose="02020603050405020304" pitchFamily="18" charset="0"/>
            </a:rPr>
            <a:t>e</a:t>
          </a:r>
          <a:r>
            <a:rPr lang="fr-MG" i="1" dirty="0">
              <a:latin typeface="Times New Roman" panose="02020603050405020304" pitchFamily="18" charset="0"/>
              <a:ea typeface="Calibri" panose="020F0502020204030204" pitchFamily="34" charset="0"/>
              <a:cs typeface="Times New Roman" panose="02020603050405020304" pitchFamily="18" charset="0"/>
            </a:rPr>
            <a:t>s</a:t>
          </a:r>
          <a:r>
            <a:rPr lang="fr-FR" i="1" dirty="0">
              <a:latin typeface="Times New Roman" panose="02020603050405020304" pitchFamily="18" charset="0"/>
              <a:ea typeface="Calibri" panose="020F0502020204030204" pitchFamily="34" charset="0"/>
              <a:cs typeface="Times New Roman" panose="02020603050405020304" pitchFamily="18" charset="0"/>
            </a:rPr>
            <a:t>u</a:t>
          </a:r>
          <a:r>
            <a:rPr lang="fr-MG" i="1" dirty="0">
              <a:latin typeface="Times New Roman" panose="02020603050405020304" pitchFamily="18" charset="0"/>
              <a:ea typeface="Calibri" panose="020F0502020204030204" pitchFamily="34" charset="0"/>
              <a:cs typeface="Times New Roman" panose="02020603050405020304" pitchFamily="18" charset="0"/>
            </a:rPr>
            <a:t>r</a:t>
          </a:r>
          <a:r>
            <a:rPr lang="fr-FR" i="1" dirty="0">
              <a:latin typeface="Times New Roman" panose="02020603050405020304" pitchFamily="18" charset="0"/>
              <a:ea typeface="Calibri" panose="020F0502020204030204" pitchFamily="34" charset="0"/>
              <a:cs typeface="Times New Roman" panose="02020603050405020304" pitchFamily="18" charset="0"/>
            </a:rPr>
            <a:t>e</a:t>
          </a:r>
          <a:r>
            <a:rPr lang="fr-MG" i="1" dirty="0">
              <a:latin typeface="Times New Roman" panose="02020603050405020304" pitchFamily="18" charset="0"/>
              <a:ea typeface="Calibri" panose="020F0502020204030204" pitchFamily="34" charset="0"/>
              <a:cs typeface="Times New Roman" panose="02020603050405020304" pitchFamily="18" charset="0"/>
            </a:rPr>
            <a:t> </a:t>
          </a:r>
          <a:r>
            <a:rPr lang="fr-FR" i="1" dirty="0">
              <a:latin typeface="Times New Roman" panose="02020603050405020304" pitchFamily="18" charset="0"/>
              <a:ea typeface="Calibri" panose="020F0502020204030204" pitchFamily="34" charset="0"/>
              <a:cs typeface="Times New Roman" panose="02020603050405020304" pitchFamily="18" charset="0"/>
            </a:rPr>
            <a:t>la microfinance </a:t>
          </a:r>
          <a:r>
            <a:rPr lang="fr-MG" i="1" dirty="0">
              <a:latin typeface="Times New Roman" panose="02020603050405020304" pitchFamily="18" charset="0"/>
              <a:ea typeface="Calibri" panose="020F0502020204030204" pitchFamily="34" charset="0"/>
              <a:cs typeface="Times New Roman" panose="02020603050405020304" pitchFamily="18" charset="0"/>
            </a:rPr>
            <a:t>peut-elle être </a:t>
          </a:r>
          <a:r>
            <a:rPr lang="fr-FR" i="1" dirty="0">
              <a:latin typeface="Times New Roman" panose="02020603050405020304" pitchFamily="18" charset="0"/>
              <a:ea typeface="Calibri" panose="020F0502020204030204" pitchFamily="34" charset="0"/>
              <a:cs typeface="Times New Roman" panose="02020603050405020304" pitchFamily="18" charset="0"/>
            </a:rPr>
            <a:t>un outil de sécurisation des conditions de vie des ménages face à un aléa ?</a:t>
          </a:r>
          <a:r>
            <a:rPr lang="fr-MG" i="1" dirty="0">
              <a:latin typeface="Times New Roman" panose="02020603050405020304" pitchFamily="18" charset="0"/>
              <a:ea typeface="Calibri" panose="020F0502020204030204" pitchFamily="34" charset="0"/>
              <a:cs typeface="Times New Roman" panose="02020603050405020304" pitchFamily="18" charset="0"/>
            </a:rPr>
            <a:t> »</a:t>
          </a:r>
        </a:p>
      </dgm:t>
    </dgm:pt>
    <dgm:pt modelId="{4637FE24-91DC-4583-812E-360A72DE640F}" type="parTrans" cxnId="{9F2BAF7A-56FA-4D2D-B47D-8F7F758C764F}">
      <dgm:prSet/>
      <dgm:spPr/>
      <dgm:t>
        <a:bodyPr/>
        <a:lstStyle/>
        <a:p>
          <a:endParaRPr lang="fr-MG"/>
        </a:p>
      </dgm:t>
    </dgm:pt>
    <dgm:pt modelId="{A10886B1-1E4A-456B-A386-0DA33128F34A}" type="sibTrans" cxnId="{9F2BAF7A-56FA-4D2D-B47D-8F7F758C764F}">
      <dgm:prSet/>
      <dgm:spPr/>
      <dgm:t>
        <a:bodyPr/>
        <a:lstStyle/>
        <a:p>
          <a:endParaRPr lang="fr-MG"/>
        </a:p>
      </dgm:t>
    </dgm:pt>
    <dgm:pt modelId="{D2A0CC0F-2B13-4BD3-906F-0E524BC2147E}">
      <dgm:prSet/>
      <dgm:spPr/>
      <dgm:t>
        <a:bodyPr/>
        <a:lstStyle/>
        <a:p>
          <a:pPr>
            <a:spcAft>
              <a:spcPct val="35000"/>
            </a:spcAft>
          </a:pPr>
          <a:r>
            <a:rPr lang="fr-MG" b="1" dirty="0">
              <a:latin typeface="Times New Roman" panose="02020603050405020304" pitchFamily="18" charset="0"/>
              <a:cs typeface="Times New Roman" panose="02020603050405020304" pitchFamily="18" charset="0"/>
            </a:rPr>
            <a:t>Renforce les capacités des ménages</a:t>
          </a:r>
        </a:p>
      </dgm:t>
    </dgm:pt>
    <dgm:pt modelId="{B765BC4C-AB5A-4010-87D9-5ED2771D94B0}" type="parTrans" cxnId="{3DF34237-1AED-4EE5-BC9F-5F0F6A577E5E}">
      <dgm:prSet/>
      <dgm:spPr/>
      <dgm:t>
        <a:bodyPr/>
        <a:lstStyle/>
        <a:p>
          <a:endParaRPr lang="fr-MG"/>
        </a:p>
      </dgm:t>
    </dgm:pt>
    <dgm:pt modelId="{4EB56C0D-22E3-41CA-A1C7-75122177C46B}" type="sibTrans" cxnId="{3DF34237-1AED-4EE5-BC9F-5F0F6A577E5E}">
      <dgm:prSet/>
      <dgm:spPr/>
      <dgm:t>
        <a:bodyPr/>
        <a:lstStyle/>
        <a:p>
          <a:endParaRPr lang="fr-MG"/>
        </a:p>
      </dgm:t>
    </dgm:pt>
    <dgm:pt modelId="{255BDD44-71FD-4A5C-BF4F-53FAD51F87C7}" type="pres">
      <dgm:prSet presAssocID="{54CDBB4A-A8EB-4079-9853-DFAF4D1A0B07}" presName="Name0" presStyleCnt="0">
        <dgm:presLayoutVars>
          <dgm:dir/>
          <dgm:resizeHandles val="exact"/>
        </dgm:presLayoutVars>
      </dgm:prSet>
      <dgm:spPr/>
    </dgm:pt>
    <dgm:pt modelId="{B81845D1-CF8E-40E6-87C2-4186CC240A3E}" type="pres">
      <dgm:prSet presAssocID="{773E1C12-22FA-4253-A633-FB0E192B3D9E}" presName="node" presStyleLbl="node1" presStyleIdx="0" presStyleCnt="3" custScaleY="126902" custLinFactNeighborX="1274" custLinFactNeighborY="-28909">
        <dgm:presLayoutVars>
          <dgm:bulletEnabled val="1"/>
        </dgm:presLayoutVars>
      </dgm:prSet>
      <dgm:spPr/>
    </dgm:pt>
    <dgm:pt modelId="{E683F4E8-264F-4447-B5AE-E7DEBA0EE0FA}" type="pres">
      <dgm:prSet presAssocID="{A10886B1-1E4A-456B-A386-0DA33128F34A}" presName="sibTrans" presStyleLbl="sibTrans2D1" presStyleIdx="0" presStyleCnt="2" custAng="21525734" custScaleX="32823" custLinFactNeighborX="61340" custLinFactNeighborY="9731"/>
      <dgm:spPr/>
    </dgm:pt>
    <dgm:pt modelId="{66EA0301-5CD1-438D-9B05-D9D1D4516BBC}" type="pres">
      <dgm:prSet presAssocID="{A10886B1-1E4A-456B-A386-0DA33128F34A}" presName="connectorText" presStyleLbl="sibTrans2D1" presStyleIdx="0" presStyleCnt="2"/>
      <dgm:spPr/>
    </dgm:pt>
    <dgm:pt modelId="{E1B17363-71BB-458B-B6D8-CAE6D97F28CC}" type="pres">
      <dgm:prSet presAssocID="{B9827DAD-71E7-41E0-967E-AB2D2DD84019}" presName="node" presStyleLbl="node1" presStyleIdx="1" presStyleCnt="3" custScaleX="97443" custScaleY="181264" custLinFactX="50345" custLinFactNeighborX="100000" custLinFactNeighborY="-22713">
        <dgm:presLayoutVars>
          <dgm:bulletEnabled val="1"/>
        </dgm:presLayoutVars>
      </dgm:prSet>
      <dgm:spPr/>
    </dgm:pt>
    <dgm:pt modelId="{5495BED8-BA23-4396-92B2-8F1D921FA6F6}" type="pres">
      <dgm:prSet presAssocID="{090B9842-CA9E-4143-9992-77BA90F04AF8}" presName="sibTrans" presStyleLbl="sibTrans2D1" presStyleIdx="1" presStyleCnt="2" custAng="10800000" custScaleX="97558" custScaleY="106056" custLinFactX="-200000" custLinFactNeighborX="-224148" custLinFactNeighborY="1"/>
      <dgm:spPr/>
    </dgm:pt>
    <dgm:pt modelId="{0E4B3B7D-DB01-4E8E-9C2F-274C1BA2BA88}" type="pres">
      <dgm:prSet presAssocID="{090B9842-CA9E-4143-9992-77BA90F04AF8}" presName="connectorText" presStyleLbl="sibTrans2D1" presStyleIdx="1" presStyleCnt="2"/>
      <dgm:spPr/>
    </dgm:pt>
    <dgm:pt modelId="{7B016EC4-9204-4812-9889-E47419CD4B03}" type="pres">
      <dgm:prSet presAssocID="{D2A0CC0F-2B13-4BD3-906F-0E524BC2147E}" presName="node" presStyleLbl="node1" presStyleIdx="2" presStyleCnt="3" custScaleX="54897" custScaleY="153719" custLinFactX="-100000" custLinFactNeighborX="-101471" custLinFactNeighborY="-22713">
        <dgm:presLayoutVars>
          <dgm:bulletEnabled val="1"/>
        </dgm:presLayoutVars>
      </dgm:prSet>
      <dgm:spPr/>
    </dgm:pt>
  </dgm:ptLst>
  <dgm:cxnLst>
    <dgm:cxn modelId="{6B867108-8123-42B9-9DC6-79C89B6071E8}" type="presOf" srcId="{090B9842-CA9E-4143-9992-77BA90F04AF8}" destId="{5495BED8-BA23-4396-92B2-8F1D921FA6F6}" srcOrd="0" destOrd="0" presId="urn:microsoft.com/office/officeart/2005/8/layout/process1"/>
    <dgm:cxn modelId="{3F109C1D-9D6B-4442-BF8A-57595E609C9F}" type="presOf" srcId="{A10886B1-1E4A-456B-A386-0DA33128F34A}" destId="{E683F4E8-264F-4447-B5AE-E7DEBA0EE0FA}" srcOrd="0" destOrd="0" presId="urn:microsoft.com/office/officeart/2005/8/layout/process1"/>
    <dgm:cxn modelId="{3DF34237-1AED-4EE5-BC9F-5F0F6A577E5E}" srcId="{54CDBB4A-A8EB-4079-9853-DFAF4D1A0B07}" destId="{D2A0CC0F-2B13-4BD3-906F-0E524BC2147E}" srcOrd="2" destOrd="0" parTransId="{B765BC4C-AB5A-4010-87D9-5ED2771D94B0}" sibTransId="{4EB56C0D-22E3-41CA-A1C7-75122177C46B}"/>
    <dgm:cxn modelId="{1400E862-F97C-4424-B113-D6A499DE2343}" type="presOf" srcId="{B9827DAD-71E7-41E0-967E-AB2D2DD84019}" destId="{E1B17363-71BB-458B-B6D8-CAE6D97F28CC}" srcOrd="0" destOrd="0" presId="urn:microsoft.com/office/officeart/2005/8/layout/process1"/>
    <dgm:cxn modelId="{91CDD543-3066-402C-BFCC-5E9A02EDDC01}" type="presOf" srcId="{773E1C12-22FA-4253-A633-FB0E192B3D9E}" destId="{B81845D1-CF8E-40E6-87C2-4186CC240A3E}" srcOrd="0" destOrd="0" presId="urn:microsoft.com/office/officeart/2005/8/layout/process1"/>
    <dgm:cxn modelId="{207F4C74-CB3A-4DA7-B994-2A66988CC722}" type="presOf" srcId="{54CDBB4A-A8EB-4079-9853-DFAF4D1A0B07}" destId="{255BDD44-71FD-4A5C-BF4F-53FAD51F87C7}" srcOrd="0" destOrd="0" presId="urn:microsoft.com/office/officeart/2005/8/layout/process1"/>
    <dgm:cxn modelId="{B36E2159-4562-40A4-A236-31BAC90917BB}" type="presOf" srcId="{090B9842-CA9E-4143-9992-77BA90F04AF8}" destId="{0E4B3B7D-DB01-4E8E-9C2F-274C1BA2BA88}" srcOrd="1" destOrd="0" presId="urn:microsoft.com/office/officeart/2005/8/layout/process1"/>
    <dgm:cxn modelId="{9F2BAF7A-56FA-4D2D-B47D-8F7F758C764F}" srcId="{54CDBB4A-A8EB-4079-9853-DFAF4D1A0B07}" destId="{773E1C12-22FA-4253-A633-FB0E192B3D9E}" srcOrd="0" destOrd="0" parTransId="{4637FE24-91DC-4583-812E-360A72DE640F}" sibTransId="{A10886B1-1E4A-456B-A386-0DA33128F34A}"/>
    <dgm:cxn modelId="{E69D07AB-AF5D-4DEB-B448-06260FE4F65B}" type="presOf" srcId="{D2A0CC0F-2B13-4BD3-906F-0E524BC2147E}" destId="{7B016EC4-9204-4812-9889-E47419CD4B03}" srcOrd="0" destOrd="0" presId="urn:microsoft.com/office/officeart/2005/8/layout/process1"/>
    <dgm:cxn modelId="{4E1FBDDB-35D2-4F4C-9677-ABF5DC80A577}" type="presOf" srcId="{A10886B1-1E4A-456B-A386-0DA33128F34A}" destId="{66EA0301-5CD1-438D-9B05-D9D1D4516BBC}" srcOrd="1" destOrd="0" presId="urn:microsoft.com/office/officeart/2005/8/layout/process1"/>
    <dgm:cxn modelId="{6E5CB8DE-6F2F-40BC-B0E5-D2E6AFBA0667}" srcId="{54CDBB4A-A8EB-4079-9853-DFAF4D1A0B07}" destId="{B9827DAD-71E7-41E0-967E-AB2D2DD84019}" srcOrd="1" destOrd="0" parTransId="{1A6BD02A-F6FC-498E-AD1E-E40BD967E650}" sibTransId="{090B9842-CA9E-4143-9992-77BA90F04AF8}"/>
    <dgm:cxn modelId="{CF7CCACB-7AB0-45F3-9CBC-9CF402BE0DE1}" type="presParOf" srcId="{255BDD44-71FD-4A5C-BF4F-53FAD51F87C7}" destId="{B81845D1-CF8E-40E6-87C2-4186CC240A3E}" srcOrd="0" destOrd="0" presId="urn:microsoft.com/office/officeart/2005/8/layout/process1"/>
    <dgm:cxn modelId="{E6015C4A-0B9D-4738-9151-CFAC0AD864A1}" type="presParOf" srcId="{255BDD44-71FD-4A5C-BF4F-53FAD51F87C7}" destId="{E683F4E8-264F-4447-B5AE-E7DEBA0EE0FA}" srcOrd="1" destOrd="0" presId="urn:microsoft.com/office/officeart/2005/8/layout/process1"/>
    <dgm:cxn modelId="{07C84E7A-C351-4E4D-8A0E-D78499503511}" type="presParOf" srcId="{E683F4E8-264F-4447-B5AE-E7DEBA0EE0FA}" destId="{66EA0301-5CD1-438D-9B05-D9D1D4516BBC}" srcOrd="0" destOrd="0" presId="urn:microsoft.com/office/officeart/2005/8/layout/process1"/>
    <dgm:cxn modelId="{7F8D3CA3-4F61-4A4F-86F1-51A98A2B01FD}" type="presParOf" srcId="{255BDD44-71FD-4A5C-BF4F-53FAD51F87C7}" destId="{E1B17363-71BB-458B-B6D8-CAE6D97F28CC}" srcOrd="2" destOrd="0" presId="urn:microsoft.com/office/officeart/2005/8/layout/process1"/>
    <dgm:cxn modelId="{4FC37317-8D26-4B4F-9A80-A4677578B4C1}" type="presParOf" srcId="{255BDD44-71FD-4A5C-BF4F-53FAD51F87C7}" destId="{5495BED8-BA23-4396-92B2-8F1D921FA6F6}" srcOrd="3" destOrd="0" presId="urn:microsoft.com/office/officeart/2005/8/layout/process1"/>
    <dgm:cxn modelId="{EE6B0F92-F2CB-45FD-9366-92F04FE771C3}" type="presParOf" srcId="{5495BED8-BA23-4396-92B2-8F1D921FA6F6}" destId="{0E4B3B7D-DB01-4E8E-9C2F-274C1BA2BA88}" srcOrd="0" destOrd="0" presId="urn:microsoft.com/office/officeart/2005/8/layout/process1"/>
    <dgm:cxn modelId="{C3DC9E17-A9F8-4103-B9CB-650807A3F287}" type="presParOf" srcId="{255BDD44-71FD-4A5C-BF4F-53FAD51F87C7}" destId="{7B016EC4-9204-4812-9889-E47419CD4B03}"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C6878-3D45-4CFD-AB72-AD5158868767}">
      <dsp:nvSpPr>
        <dsp:cNvPr id="0" name=""/>
        <dsp:cNvSpPr/>
      </dsp:nvSpPr>
      <dsp:spPr>
        <a:xfrm>
          <a:off x="5954655" y="1321430"/>
          <a:ext cx="2147986" cy="408668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marL="0" lvl="0" indent="0" algn="ctr" defTabSz="889000">
            <a:lnSpc>
              <a:spcPct val="90000"/>
            </a:lnSpc>
            <a:spcBef>
              <a:spcPct val="0"/>
            </a:spcBef>
            <a:spcAft>
              <a:spcPct val="35000"/>
            </a:spcAft>
            <a:buNone/>
          </a:pPr>
          <a:r>
            <a:rPr lang="fr-MG" sz="2000" b="1" kern="1200" dirty="0">
              <a:latin typeface="Times New Roman" panose="02020603050405020304" pitchFamily="18" charset="0"/>
              <a:cs typeface="Times New Roman" panose="02020603050405020304" pitchFamily="18" charset="0"/>
            </a:rPr>
            <a:t>Conditions des vie de ménage</a:t>
          </a:r>
        </a:p>
      </dsp:txBody>
      <dsp:txXfrm rot="16200000">
        <a:off x="5931357" y="2881200"/>
        <a:ext cx="3678015" cy="558476"/>
      </dsp:txXfrm>
    </dsp:sp>
    <dsp:sp modelId="{68FE9185-C169-4B06-B2BF-A865BD2FB80D}">
      <dsp:nvSpPr>
        <dsp:cNvPr id="0" name=""/>
        <dsp:cNvSpPr/>
      </dsp:nvSpPr>
      <dsp:spPr>
        <a:xfrm>
          <a:off x="3379770" y="539581"/>
          <a:ext cx="2147986" cy="489638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marL="0" lvl="0" indent="0" algn="ctr" defTabSz="889000">
            <a:lnSpc>
              <a:spcPct val="90000"/>
            </a:lnSpc>
            <a:spcBef>
              <a:spcPct val="0"/>
            </a:spcBef>
            <a:spcAft>
              <a:spcPct val="35000"/>
            </a:spcAft>
            <a:buNone/>
          </a:pPr>
          <a:r>
            <a:rPr lang="fr-MG" sz="2000" b="1" kern="1200" dirty="0">
              <a:latin typeface="Times New Roman" panose="02020603050405020304" pitchFamily="18" charset="0"/>
              <a:cs typeface="Times New Roman" panose="02020603050405020304" pitchFamily="18" charset="0"/>
            </a:rPr>
            <a:t>Exclusion sociale</a:t>
          </a:r>
        </a:p>
      </dsp:txBody>
      <dsp:txXfrm rot="16200000">
        <a:off x="2992108" y="2463714"/>
        <a:ext cx="4406743" cy="558476"/>
      </dsp:txXfrm>
    </dsp:sp>
    <dsp:sp modelId="{455E6ECF-C13E-4F85-B089-28C003B8A9B8}">
      <dsp:nvSpPr>
        <dsp:cNvPr id="0" name=""/>
        <dsp:cNvSpPr/>
      </dsp:nvSpPr>
      <dsp:spPr>
        <a:xfrm>
          <a:off x="707176" y="26158"/>
          <a:ext cx="2147986" cy="54234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marL="0" lvl="0" indent="0" algn="ctr" defTabSz="889000">
            <a:lnSpc>
              <a:spcPct val="90000"/>
            </a:lnSpc>
            <a:spcBef>
              <a:spcPct val="0"/>
            </a:spcBef>
            <a:spcAft>
              <a:spcPct val="35000"/>
            </a:spcAft>
            <a:buNone/>
          </a:pPr>
          <a:r>
            <a:rPr lang="fr-MG" sz="2000" b="1" kern="1200" dirty="0">
              <a:latin typeface="Times New Roman" panose="02020603050405020304" pitchFamily="18" charset="0"/>
              <a:cs typeface="Times New Roman" panose="02020603050405020304" pitchFamily="18" charset="0"/>
            </a:rPr>
            <a:t>Bien-être</a:t>
          </a:r>
        </a:p>
      </dsp:txBody>
      <dsp:txXfrm rot="16200000">
        <a:off x="82319" y="2187486"/>
        <a:ext cx="4881132" cy="558476"/>
      </dsp:txXfrm>
    </dsp:sp>
    <dsp:sp modelId="{793A8E9A-AFEC-4662-81DA-C726355955F0}">
      <dsp:nvSpPr>
        <dsp:cNvPr id="0" name=""/>
        <dsp:cNvSpPr/>
      </dsp:nvSpPr>
      <dsp:spPr>
        <a:xfrm>
          <a:off x="725617" y="0"/>
          <a:ext cx="1558423" cy="5449639"/>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ts val="1200"/>
            </a:spcAft>
            <a:buFont typeface="Arial" panose="020B0604020202020204" pitchFamily="34" charset="0"/>
            <a:buNone/>
          </a:pPr>
          <a:endParaRPr lang="fr-MG" sz="14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ts val="1200"/>
            </a:spcAft>
            <a:buFont typeface="Arial" panose="020B0604020202020204" pitchFamily="34" charset="0"/>
            <a:buNone/>
          </a:pPr>
          <a:r>
            <a:rPr lang="fr-MG" sz="1600" kern="1200" dirty="0">
              <a:latin typeface="Times New Roman" panose="02020603050405020304" pitchFamily="18" charset="0"/>
              <a:cs typeface="Times New Roman" panose="02020603050405020304" pitchFamily="18" charset="0"/>
            </a:rPr>
            <a:t>Alimentation suffisante</a:t>
          </a:r>
        </a:p>
        <a:p>
          <a:pPr marL="0" lvl="0" indent="0" algn="l" defTabSz="622300">
            <a:lnSpc>
              <a:spcPct val="90000"/>
            </a:lnSpc>
            <a:spcBef>
              <a:spcPct val="0"/>
            </a:spcBef>
            <a:spcAft>
              <a:spcPts val="120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ts val="1200"/>
            </a:spcAft>
            <a:buNone/>
          </a:pPr>
          <a:r>
            <a:rPr lang="fr-MG" sz="1600" kern="1200" dirty="0">
              <a:latin typeface="Times New Roman" panose="02020603050405020304" pitchFamily="18" charset="0"/>
              <a:cs typeface="Times New Roman" panose="02020603050405020304" pitchFamily="18" charset="0"/>
            </a:rPr>
            <a:t>Eau potable</a:t>
          </a:r>
        </a:p>
        <a:p>
          <a:pPr marL="0" lvl="0" indent="0" algn="l" defTabSz="622300">
            <a:lnSpc>
              <a:spcPct val="90000"/>
            </a:lnSpc>
            <a:spcBef>
              <a:spcPct val="0"/>
            </a:spcBef>
            <a:spcAft>
              <a:spcPts val="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ts val="120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ts val="1200"/>
            </a:spcAft>
            <a:buNone/>
          </a:pPr>
          <a:r>
            <a:rPr lang="fr-MG" sz="1600" kern="1200" dirty="0">
              <a:latin typeface="Times New Roman" panose="02020603050405020304" pitchFamily="18" charset="0"/>
              <a:cs typeface="Times New Roman" panose="02020603050405020304" pitchFamily="18" charset="0"/>
            </a:rPr>
            <a:t>Un abri sûr</a:t>
          </a:r>
        </a:p>
        <a:p>
          <a:pPr marL="0" lvl="0" indent="0" algn="l" defTabSz="622300">
            <a:lnSpc>
              <a:spcPct val="90000"/>
            </a:lnSpc>
            <a:spcBef>
              <a:spcPct val="0"/>
            </a:spcBef>
            <a:spcAft>
              <a:spcPts val="120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ts val="1200"/>
            </a:spcAft>
            <a:buNone/>
          </a:pPr>
          <a:r>
            <a:rPr lang="fr-MG" sz="1600" kern="1200" dirty="0">
              <a:latin typeface="Times New Roman" panose="02020603050405020304" pitchFamily="18" charset="0"/>
              <a:cs typeface="Times New Roman" panose="02020603050405020304" pitchFamily="18" charset="0"/>
            </a:rPr>
            <a:t>Bonnes conditions sociales </a:t>
          </a:r>
        </a:p>
        <a:p>
          <a:pPr marL="0" lvl="0" indent="0" algn="l" defTabSz="622300">
            <a:lnSpc>
              <a:spcPct val="90000"/>
            </a:lnSpc>
            <a:spcBef>
              <a:spcPct val="0"/>
            </a:spcBef>
            <a:spcAft>
              <a:spcPts val="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r>
            <a:rPr lang="fr-MG" sz="1600" kern="1200" dirty="0">
              <a:latin typeface="Times New Roman" panose="02020603050405020304" pitchFamily="18" charset="0"/>
              <a:cs typeface="Times New Roman" panose="02020603050405020304" pitchFamily="18" charset="0"/>
            </a:rPr>
            <a:t>Un milieu environnemental</a:t>
          </a:r>
          <a:endParaRPr lang="fr-MG" sz="1600" b="1" i="1" kern="1200" dirty="0">
            <a:solidFill>
              <a:schemeClr val="tx1"/>
            </a:solidFill>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endParaRPr lang="fr-MG" sz="1600" b="1" i="1" kern="1200" dirty="0">
            <a:solidFill>
              <a:schemeClr val="tx1"/>
            </a:solidFill>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r>
            <a:rPr lang="fr-MG" sz="1600" b="1" i="1" kern="1200" dirty="0">
              <a:solidFill>
                <a:schemeClr val="bg1"/>
              </a:solidFill>
              <a:latin typeface="Times New Roman" panose="02020603050405020304" pitchFamily="18" charset="0"/>
              <a:cs typeface="Times New Roman" panose="02020603050405020304" pitchFamily="18" charset="0"/>
            </a:rPr>
            <a:t>(</a:t>
          </a:r>
          <a:r>
            <a:rPr lang="fr-MG" sz="1600" b="1" i="1" kern="1200" dirty="0" err="1">
              <a:solidFill>
                <a:schemeClr val="bg1"/>
              </a:solidFill>
              <a:latin typeface="Times New Roman" panose="02020603050405020304" pitchFamily="18" charset="0"/>
              <a:cs typeface="Times New Roman" panose="02020603050405020304" pitchFamily="18" charset="0"/>
            </a:rPr>
            <a:t>Yonkeu</a:t>
          </a:r>
          <a:r>
            <a:rPr lang="fr-MG" sz="1600" b="1" i="1" kern="1200" dirty="0">
              <a:solidFill>
                <a:schemeClr val="bg1"/>
              </a:solidFill>
              <a:latin typeface="Times New Roman" panose="02020603050405020304" pitchFamily="18" charset="0"/>
              <a:cs typeface="Times New Roman" panose="02020603050405020304" pitchFamily="18" charset="0"/>
            </a:rPr>
            <a:t>, S et al. 2003)</a:t>
          </a:r>
          <a:endParaRPr lang="fr-MG" sz="1600" i="1" kern="1200" dirty="0">
            <a:solidFill>
              <a:schemeClr val="bg1"/>
            </a:solidFill>
            <a:latin typeface="Times New Roman" panose="02020603050405020304" pitchFamily="18" charset="0"/>
            <a:cs typeface="Times New Roman" panose="02020603050405020304" pitchFamily="18" charset="0"/>
          </a:endParaRPr>
        </a:p>
      </dsp:txBody>
      <dsp:txXfrm>
        <a:off x="725617" y="0"/>
        <a:ext cx="1558423" cy="5449639"/>
      </dsp:txXfrm>
    </dsp:sp>
    <dsp:sp modelId="{FEBDABFD-93C4-41C0-AD75-9D3EAC3431B2}">
      <dsp:nvSpPr>
        <dsp:cNvPr id="0" name=""/>
        <dsp:cNvSpPr/>
      </dsp:nvSpPr>
      <dsp:spPr>
        <a:xfrm>
          <a:off x="3399735" y="804901"/>
          <a:ext cx="1646054" cy="4624840"/>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fr-MG" sz="1400" b="1" i="0" kern="1200" dirty="0">
              <a:latin typeface="Times New Roman" panose="02020603050405020304" pitchFamily="18" charset="0"/>
              <a:cs typeface="Times New Roman" panose="02020603050405020304" pitchFamily="18" charset="0"/>
            </a:rPr>
            <a:t>PED</a:t>
          </a:r>
          <a:r>
            <a:rPr lang="fr-MG" sz="1400" b="1" kern="1200" dirty="0">
              <a:latin typeface="Times New Roman" panose="02020603050405020304" pitchFamily="18" charset="0"/>
              <a:cs typeface="Times New Roman" panose="02020603050405020304" pitchFamily="18" charset="0"/>
            </a:rPr>
            <a:t> </a:t>
          </a:r>
        </a:p>
        <a:p>
          <a:pPr marL="0" lvl="0" indent="0" algn="l" defTabSz="444500">
            <a:lnSpc>
              <a:spcPct val="90000"/>
            </a:lnSpc>
            <a:spcBef>
              <a:spcPct val="0"/>
            </a:spcBef>
            <a:spcAft>
              <a:spcPct val="35000"/>
            </a:spcAft>
            <a:buNone/>
          </a:pPr>
          <a:endParaRPr lang="fr-MG" sz="1000" kern="1200" dirty="0"/>
        </a:p>
        <a:p>
          <a:pPr marL="0" lvl="0" indent="0" algn="l" defTabSz="444500">
            <a:lnSpc>
              <a:spcPct val="90000"/>
            </a:lnSpc>
            <a:spcBef>
              <a:spcPct val="0"/>
            </a:spcBef>
            <a:spcAft>
              <a:spcPct val="35000"/>
            </a:spcAft>
            <a:buNone/>
          </a:pPr>
          <a:endParaRPr lang="fr-MG" sz="1000" kern="1200" dirty="0"/>
        </a:p>
        <a:p>
          <a:pPr marL="0" lvl="0" indent="0" algn="l" defTabSz="444500">
            <a:lnSpc>
              <a:spcPct val="90000"/>
            </a:lnSpc>
            <a:spcBef>
              <a:spcPct val="0"/>
            </a:spcBef>
            <a:spcAft>
              <a:spcPct val="35000"/>
            </a:spcAft>
            <a:buNone/>
          </a:pPr>
          <a:endParaRPr lang="fr-MG" sz="1000" kern="1200" dirty="0"/>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r>
            <a:rPr lang="fr-MG" sz="1600" kern="1200" dirty="0">
              <a:latin typeface="Times New Roman" panose="02020603050405020304" pitchFamily="18" charset="0"/>
              <a:cs typeface="Times New Roman" panose="02020603050405020304" pitchFamily="18" charset="0"/>
            </a:rPr>
            <a:t>Pauvreté</a:t>
          </a:r>
          <a:r>
            <a:rPr lang="fr-MG" sz="1400" kern="1200" dirty="0">
              <a:latin typeface="Times New Roman" panose="02020603050405020304" pitchFamily="18" charset="0"/>
              <a:cs typeface="Times New Roman" panose="02020603050405020304" pitchFamily="18" charset="0"/>
            </a:rPr>
            <a:t> </a:t>
          </a: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444500">
            <a:lnSpc>
              <a:spcPct val="90000"/>
            </a:lnSpc>
            <a:spcBef>
              <a:spcPct val="0"/>
            </a:spcBef>
            <a:spcAft>
              <a:spcPct val="35000"/>
            </a:spcAft>
            <a:buNone/>
          </a:pPr>
          <a:r>
            <a:rPr lang="fr-MG" sz="1600" kern="1200" dirty="0">
              <a:latin typeface="Times New Roman" panose="02020603050405020304" pitchFamily="18" charset="0"/>
              <a:cs typeface="Times New Roman" panose="02020603050405020304" pitchFamily="18" charset="0"/>
            </a:rPr>
            <a:t> Faiblesse de revenu</a:t>
          </a: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r>
            <a:rPr lang="fr-MG" sz="1400" b="1" kern="1200" dirty="0">
              <a:latin typeface="Times New Roman" panose="02020603050405020304" pitchFamily="18" charset="0"/>
              <a:cs typeface="Times New Roman" panose="02020603050405020304" pitchFamily="18" charset="0"/>
            </a:rPr>
            <a:t> </a:t>
          </a:r>
          <a:endParaRPr lang="fr-MG" sz="1600" b="1" i="1"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r>
            <a:rPr lang="fr-MG" sz="1600" b="1" i="1" kern="1200" dirty="0">
              <a:solidFill>
                <a:schemeClr val="bg1"/>
              </a:solidFill>
              <a:latin typeface="Times New Roman" panose="02020603050405020304" pitchFamily="18" charset="0"/>
              <a:cs typeface="Times New Roman" panose="02020603050405020304" pitchFamily="18" charset="0"/>
            </a:rPr>
            <a:t>(Eurostat 2008) </a:t>
          </a: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fr-MG" sz="1000" kern="1200" dirty="0">
            <a:latin typeface="Times New Roman" panose="02020603050405020304" pitchFamily="18" charset="0"/>
            <a:cs typeface="Times New Roman" panose="02020603050405020304" pitchFamily="18" charset="0"/>
          </a:endParaRPr>
        </a:p>
        <a:p>
          <a:pPr marL="0" lvl="0" indent="0" algn="l" defTabSz="444500">
            <a:lnSpc>
              <a:spcPct val="90000"/>
            </a:lnSpc>
            <a:spcBef>
              <a:spcPct val="0"/>
            </a:spcBef>
            <a:spcAft>
              <a:spcPct val="35000"/>
            </a:spcAft>
            <a:buNone/>
          </a:pPr>
          <a:endParaRPr lang="fr-MG" sz="1000" kern="1200" dirty="0"/>
        </a:p>
        <a:p>
          <a:pPr marL="0" lvl="0" indent="0" algn="l" defTabSz="444500">
            <a:lnSpc>
              <a:spcPct val="90000"/>
            </a:lnSpc>
            <a:spcBef>
              <a:spcPct val="0"/>
            </a:spcBef>
            <a:spcAft>
              <a:spcPct val="35000"/>
            </a:spcAft>
            <a:buNone/>
          </a:pPr>
          <a:endParaRPr lang="fr-MG" sz="1000" kern="1200" dirty="0"/>
        </a:p>
      </dsp:txBody>
      <dsp:txXfrm>
        <a:off x="3399735" y="804901"/>
        <a:ext cx="1646054" cy="4624840"/>
      </dsp:txXfrm>
    </dsp:sp>
    <dsp:sp modelId="{71D47763-D13A-4C5E-ADB9-6E424C5E5586}">
      <dsp:nvSpPr>
        <dsp:cNvPr id="0" name=""/>
        <dsp:cNvSpPr/>
      </dsp:nvSpPr>
      <dsp:spPr>
        <a:xfrm>
          <a:off x="5947320" y="1321430"/>
          <a:ext cx="1539741" cy="411066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r>
            <a:rPr lang="fr-MG" sz="1600" b="1" i="0" kern="1200" dirty="0">
              <a:latin typeface="Times New Roman" panose="02020603050405020304" pitchFamily="18" charset="0"/>
              <a:cs typeface="Times New Roman" panose="02020603050405020304" pitchFamily="18" charset="0"/>
            </a:rPr>
            <a:t>Microfinance</a:t>
          </a:r>
          <a:endParaRPr lang="fr-MG" sz="2100" b="1" i="0" kern="1200" dirty="0"/>
        </a:p>
        <a:p>
          <a:pPr marL="0" lvl="0" indent="0" algn="l" defTabSz="711200">
            <a:lnSpc>
              <a:spcPct val="90000"/>
            </a:lnSpc>
            <a:spcBef>
              <a:spcPct val="0"/>
            </a:spcBef>
            <a:spcAft>
              <a:spcPct val="35000"/>
            </a:spcAft>
            <a:buNone/>
          </a:pPr>
          <a:endParaRPr lang="fr-MG" sz="2100" kern="1200" dirty="0"/>
        </a:p>
        <a:p>
          <a:pPr marL="0" lvl="0" indent="0" algn="l" defTabSz="711200">
            <a:lnSpc>
              <a:spcPct val="90000"/>
            </a:lnSpc>
            <a:spcBef>
              <a:spcPct val="0"/>
            </a:spcBef>
            <a:spcAft>
              <a:spcPct val="35000"/>
            </a:spcAft>
            <a:buNone/>
          </a:pPr>
          <a:endParaRPr lang="fr-MG" sz="2100" kern="1200" dirty="0"/>
        </a:p>
        <a:p>
          <a:pPr marL="0" lvl="0" indent="0" algn="ctr"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r>
            <a:rPr lang="fr-MG" sz="1600" i="0" kern="1200" dirty="0">
              <a:latin typeface="Times New Roman" panose="02020603050405020304" pitchFamily="18" charset="0"/>
              <a:cs typeface="Times New Roman" panose="02020603050405020304" pitchFamily="18" charset="0"/>
            </a:rPr>
            <a:t>Microcrédit</a:t>
          </a:r>
        </a:p>
        <a:p>
          <a:pPr marL="0" lvl="0" indent="0" algn="ctr" defTabSz="711200">
            <a:lnSpc>
              <a:spcPct val="90000"/>
            </a:lnSpc>
            <a:spcBef>
              <a:spcPct val="0"/>
            </a:spcBef>
            <a:spcAft>
              <a:spcPct val="35000"/>
            </a:spcAft>
            <a:buNone/>
          </a:pPr>
          <a:endParaRPr lang="fr-MG" sz="1400" b="1" i="1"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fr-MG" sz="1400" b="1" i="1"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ts val="2400"/>
            </a:spcAft>
            <a:buNone/>
          </a:pPr>
          <a:endParaRPr lang="fr-MG" sz="1400" b="1" i="1"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r>
            <a:rPr lang="fr-FR" sz="1600" b="1" i="1" kern="1200" dirty="0">
              <a:solidFill>
                <a:schemeClr val="bg1"/>
              </a:solidFill>
              <a:latin typeface="Times New Roman" panose="02020603050405020304" pitchFamily="18" charset="0"/>
              <a:cs typeface="Times New Roman" panose="02020603050405020304" pitchFamily="18" charset="0"/>
            </a:rPr>
            <a:t>(</a:t>
          </a:r>
          <a:r>
            <a:rPr lang="fr-FR" sz="1600" b="1" i="1" kern="1200" dirty="0" err="1">
              <a:solidFill>
                <a:schemeClr val="bg1"/>
              </a:solidFill>
              <a:latin typeface="Times New Roman" panose="02020603050405020304" pitchFamily="18" charset="0"/>
              <a:cs typeface="Times New Roman" panose="02020603050405020304" pitchFamily="18" charset="0"/>
            </a:rPr>
            <a:t>Boudour</a:t>
          </a:r>
          <a:r>
            <a:rPr lang="fr-FR" sz="1600" b="1" i="1" kern="1200" dirty="0">
              <a:solidFill>
                <a:schemeClr val="bg1"/>
              </a:solidFill>
              <a:latin typeface="Times New Roman" panose="02020603050405020304" pitchFamily="18" charset="0"/>
              <a:cs typeface="Times New Roman" panose="02020603050405020304" pitchFamily="18" charset="0"/>
            </a:rPr>
            <a:t>, 2019) </a:t>
          </a:r>
          <a:endParaRPr lang="fr-MG" sz="1600" b="1" i="1" kern="1200" dirty="0">
            <a:solidFill>
              <a:schemeClr val="bg1"/>
            </a:solidFill>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fr-MG" sz="1600" kern="1200" dirty="0">
            <a:latin typeface="Times New Roman" panose="02020603050405020304" pitchFamily="18" charset="0"/>
            <a:cs typeface="Times New Roman" panose="02020603050405020304" pitchFamily="18" charset="0"/>
          </a:endParaRPr>
        </a:p>
      </dsp:txBody>
      <dsp:txXfrm>
        <a:off x="5947320" y="1321430"/>
        <a:ext cx="1539741" cy="4110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845D1-CF8E-40E6-87C2-4186CC240A3E}">
      <dsp:nvSpPr>
        <dsp:cNvPr id="0" name=""/>
        <dsp:cNvSpPr/>
      </dsp:nvSpPr>
      <dsp:spPr>
        <a:xfrm>
          <a:off x="45636" y="1361225"/>
          <a:ext cx="2823467" cy="285523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50000"/>
            </a:lnSpc>
            <a:spcBef>
              <a:spcPct val="0"/>
            </a:spcBef>
            <a:spcAft>
              <a:spcPct val="35000"/>
            </a:spcAft>
            <a:buNone/>
          </a:pPr>
          <a:r>
            <a:rPr lang="fr-MG" sz="1800" kern="1200" dirty="0">
              <a:latin typeface="Times New Roman" panose="02020603050405020304" pitchFamily="18" charset="0"/>
              <a:ea typeface="Calibri" panose="020F0502020204030204" pitchFamily="34" charset="0"/>
              <a:cs typeface="Times New Roman" panose="02020603050405020304" pitchFamily="18" charset="0"/>
            </a:rPr>
            <a:t>« </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D</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a</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n</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s</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 quelle </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m</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e</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s</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u</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r</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e</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 </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la microfinance </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peut-elle être </a:t>
          </a:r>
          <a:r>
            <a:rPr lang="fr-FR" sz="1800" i="1" kern="1200" dirty="0">
              <a:latin typeface="Times New Roman" panose="02020603050405020304" pitchFamily="18" charset="0"/>
              <a:ea typeface="Calibri" panose="020F0502020204030204" pitchFamily="34" charset="0"/>
              <a:cs typeface="Times New Roman" panose="02020603050405020304" pitchFamily="18" charset="0"/>
            </a:rPr>
            <a:t>un outil de sécurisation des conditions de vie des ménages face à un aléa ?</a:t>
          </a:r>
          <a:r>
            <a:rPr lang="fr-MG" sz="1800" i="1" kern="1200" dirty="0">
              <a:latin typeface="Times New Roman" panose="02020603050405020304" pitchFamily="18" charset="0"/>
              <a:ea typeface="Calibri" panose="020F0502020204030204" pitchFamily="34" charset="0"/>
              <a:cs typeface="Times New Roman" panose="02020603050405020304" pitchFamily="18" charset="0"/>
            </a:rPr>
            <a:t> »</a:t>
          </a:r>
        </a:p>
      </dsp:txBody>
      <dsp:txXfrm>
        <a:off x="128333" y="1443922"/>
        <a:ext cx="2658073" cy="2689838"/>
      </dsp:txXfrm>
    </dsp:sp>
    <dsp:sp modelId="{E683F4E8-264F-4447-B5AE-E7DEBA0EE0FA}">
      <dsp:nvSpPr>
        <dsp:cNvPr id="0" name=""/>
        <dsp:cNvSpPr/>
      </dsp:nvSpPr>
      <dsp:spPr>
        <a:xfrm>
          <a:off x="5629258" y="2578151"/>
          <a:ext cx="637663" cy="70022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MG" sz="1400" kern="1200"/>
        </a:p>
      </dsp:txBody>
      <dsp:txXfrm>
        <a:off x="5629258" y="2718195"/>
        <a:ext cx="446364" cy="420132"/>
      </dsp:txXfrm>
    </dsp:sp>
    <dsp:sp modelId="{E1B17363-71BB-458B-B6D8-CAE6D97F28CC}">
      <dsp:nvSpPr>
        <dsp:cNvPr id="0" name=""/>
        <dsp:cNvSpPr/>
      </dsp:nvSpPr>
      <dsp:spPr>
        <a:xfrm>
          <a:off x="6533787" y="889073"/>
          <a:ext cx="2751271" cy="407835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MG" sz="1800" kern="1200" dirty="0"/>
            <a:t>- </a:t>
          </a:r>
          <a:r>
            <a:rPr lang="fr-MG" sz="1800" kern="1200" dirty="0">
              <a:latin typeface="Times New Roman" panose="02020603050405020304" pitchFamily="18" charset="0"/>
              <a:cs typeface="Times New Roman" panose="02020603050405020304" pitchFamily="18" charset="0"/>
            </a:rPr>
            <a:t>Financement des AGR</a:t>
          </a:r>
        </a:p>
        <a:p>
          <a:pPr marL="0" lvl="0" indent="0" algn="ctr" defTabSz="800100">
            <a:lnSpc>
              <a:spcPct val="90000"/>
            </a:lnSpc>
            <a:spcBef>
              <a:spcPct val="0"/>
            </a:spcBef>
            <a:spcAft>
              <a:spcPct val="35000"/>
            </a:spcAft>
            <a:buNone/>
          </a:pPr>
          <a:endParaRPr lang="fr-MG" sz="1800" kern="1200" dirty="0"/>
        </a:p>
        <a:p>
          <a:pPr marL="0" lvl="0" indent="0" algn="ctr" defTabSz="800100">
            <a:lnSpc>
              <a:spcPct val="90000"/>
            </a:lnSpc>
            <a:spcBef>
              <a:spcPct val="0"/>
            </a:spcBef>
            <a:spcAft>
              <a:spcPct val="35000"/>
            </a:spcAft>
            <a:buNone/>
          </a:pPr>
          <a:r>
            <a:rPr lang="fr-MG" sz="1800" kern="1200" dirty="0"/>
            <a:t>- </a:t>
          </a:r>
          <a:r>
            <a:rPr lang="fr-MG" sz="1800" kern="1200" dirty="0">
              <a:latin typeface="Times New Roman" panose="02020603050405020304" pitchFamily="18" charset="0"/>
              <a:cs typeface="Times New Roman" panose="02020603050405020304" pitchFamily="18" charset="0"/>
            </a:rPr>
            <a:t>Réponse à des dépenses quotidiennes (</a:t>
          </a:r>
          <a:r>
            <a:rPr lang="fr-MG" sz="1800" kern="1200" dirty="0" err="1">
              <a:latin typeface="Times New Roman" panose="02020603050405020304" pitchFamily="18" charset="0"/>
              <a:cs typeface="Times New Roman" panose="02020603050405020304" pitchFamily="18" charset="0"/>
            </a:rPr>
            <a:t>Education</a:t>
          </a:r>
          <a:r>
            <a:rPr lang="fr-MG" sz="1800" kern="1200" dirty="0">
              <a:latin typeface="Times New Roman" panose="02020603050405020304" pitchFamily="18" charset="0"/>
              <a:cs typeface="Times New Roman" panose="02020603050405020304" pitchFamily="18" charset="0"/>
            </a:rPr>
            <a:t>, Nourriture, Santé</a:t>
          </a:r>
          <a:r>
            <a:rPr lang="fr-MG" sz="1800" kern="1200" dirty="0"/>
            <a:t>)</a:t>
          </a:r>
          <a:endParaRPr lang="fr-MG" sz="1800" b="1" i="1" kern="1200" dirty="0">
            <a:solidFill>
              <a:schemeClr val="bg1"/>
            </a:solidFill>
            <a:latin typeface="Times New Roman" panose="02020603050405020304" pitchFamily="18" charset="0"/>
            <a:ea typeface="Calibri" panose="020F0502020204030204" pitchFamily="34" charset="0"/>
          </a:endParaRPr>
        </a:p>
        <a:p>
          <a:pPr marL="0" lvl="0" indent="0" algn="ctr" defTabSz="800100">
            <a:lnSpc>
              <a:spcPct val="90000"/>
            </a:lnSpc>
            <a:spcBef>
              <a:spcPct val="0"/>
            </a:spcBef>
            <a:spcAft>
              <a:spcPct val="35000"/>
            </a:spcAft>
            <a:buNone/>
          </a:pPr>
          <a:r>
            <a:rPr lang="fr-FR" sz="1800" b="1" i="1" kern="1200" dirty="0">
              <a:solidFill>
                <a:schemeClr val="bg1"/>
              </a:solidFill>
              <a:latin typeface="Times New Roman" panose="02020603050405020304" pitchFamily="18" charset="0"/>
              <a:ea typeface="Calibri" panose="020F0502020204030204" pitchFamily="34" charset="0"/>
            </a:rPr>
            <a:t>(</a:t>
          </a:r>
          <a:r>
            <a:rPr lang="fr-FR" sz="1800" b="1" i="1" kern="1200" dirty="0" err="1">
              <a:solidFill>
                <a:schemeClr val="bg1"/>
              </a:solidFill>
              <a:latin typeface="Times New Roman" panose="02020603050405020304" pitchFamily="18" charset="0"/>
              <a:ea typeface="Calibri" panose="020F0502020204030204" pitchFamily="34" charset="0"/>
            </a:rPr>
            <a:t>Manzambi</a:t>
          </a:r>
          <a:r>
            <a:rPr lang="fr-FR" sz="1800" b="1" i="1" kern="1200" dirty="0">
              <a:solidFill>
                <a:schemeClr val="bg1"/>
              </a:solidFill>
              <a:latin typeface="Times New Roman" panose="02020603050405020304" pitchFamily="18" charset="0"/>
              <a:ea typeface="Calibri" panose="020F0502020204030204" pitchFamily="34" charset="0"/>
            </a:rPr>
            <a:t>, K. J et al. 2013)</a:t>
          </a:r>
          <a:endParaRPr lang="fr-MG" sz="1800" b="1" kern="1200" dirty="0">
            <a:latin typeface="Times New Roman" panose="02020603050405020304" pitchFamily="18" charset="0"/>
            <a:cs typeface="Times New Roman" panose="02020603050405020304" pitchFamily="18" charset="0"/>
          </a:endParaRPr>
        </a:p>
      </dsp:txBody>
      <dsp:txXfrm>
        <a:off x="6614369" y="969655"/>
        <a:ext cx="2590107" cy="3917187"/>
      </dsp:txXfrm>
    </dsp:sp>
    <dsp:sp modelId="{5495BED8-BA23-4396-92B2-8F1D921FA6F6}">
      <dsp:nvSpPr>
        <dsp:cNvPr id="0" name=""/>
        <dsp:cNvSpPr/>
      </dsp:nvSpPr>
      <dsp:spPr>
        <a:xfrm>
          <a:off x="3069235" y="2556943"/>
          <a:ext cx="592872" cy="7426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MG" sz="1400" kern="1200"/>
        </a:p>
      </dsp:txBody>
      <dsp:txXfrm rot="10800000">
        <a:off x="3069235" y="2705468"/>
        <a:ext cx="415010" cy="445575"/>
      </dsp:txXfrm>
    </dsp:sp>
    <dsp:sp modelId="{7B016EC4-9204-4812-9889-E47419CD4B03}">
      <dsp:nvSpPr>
        <dsp:cNvPr id="0" name=""/>
        <dsp:cNvSpPr/>
      </dsp:nvSpPr>
      <dsp:spPr>
        <a:xfrm>
          <a:off x="3837160" y="1198948"/>
          <a:ext cx="1549999" cy="34586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MG" sz="1800" b="1" kern="1200" dirty="0">
              <a:latin typeface="Times New Roman" panose="02020603050405020304" pitchFamily="18" charset="0"/>
              <a:cs typeface="Times New Roman" panose="02020603050405020304" pitchFamily="18" charset="0"/>
            </a:rPr>
            <a:t>Renforce les capacités des ménages</a:t>
          </a:r>
        </a:p>
      </dsp:txBody>
      <dsp:txXfrm>
        <a:off x="3882558" y="1244346"/>
        <a:ext cx="1459203" cy="3367806"/>
      </dsp:txXfrm>
    </dsp:sp>
  </dsp:spTree>
</dsp:drawing>
</file>

<file path=ppt/diagrams/layout1.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MG"/>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85FCD3-3737-48A4-B3C7-E01B1238E0C5}" type="datetimeFigureOut">
              <a:rPr lang="fr-MG" smtClean="0"/>
              <a:t>09/11/2022</a:t>
            </a:fld>
            <a:endParaRPr lang="fr-MG"/>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MG"/>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G"/>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MG"/>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EE157-D846-45B2-8298-CE19CCEEE814}" type="slidenum">
              <a:rPr lang="fr-MG" smtClean="0"/>
              <a:t>‹N°›</a:t>
            </a:fld>
            <a:endParaRPr lang="fr-MG"/>
          </a:p>
        </p:txBody>
      </p:sp>
    </p:spTree>
    <p:extLst>
      <p:ext uri="{BB962C8B-B14F-4D97-AF65-F5344CB8AC3E}">
        <p14:creationId xmlns:p14="http://schemas.microsoft.com/office/powerpoint/2010/main" val="1686286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spcBef>
                <a:spcPts val="0"/>
              </a:spcBef>
            </a:pPr>
            <a:r>
              <a:rPr lang="fr-FR" sz="1200" dirty="0">
                <a:latin typeface="Times New Roman" panose="02020603050405020304" pitchFamily="18" charset="0"/>
                <a:cs typeface="Times New Roman" panose="02020603050405020304" pitchFamily="18" charset="0"/>
              </a:rPr>
              <a:t>«</a:t>
            </a:r>
            <a:r>
              <a:rPr lang="fr-MG" sz="1200" dirty="0">
                <a:latin typeface="Times New Roman" panose="02020603050405020304" pitchFamily="18" charset="0"/>
                <a:cs typeface="Times New Roman" panose="02020603050405020304" pitchFamily="18" charset="0"/>
              </a:rPr>
              <a:t> L</a:t>
            </a:r>
            <a:r>
              <a:rPr lang="fr-FR" sz="1200" dirty="0">
                <a:latin typeface="Times New Roman" panose="02020603050405020304" pitchFamily="18" charset="0"/>
                <a:cs typeface="Times New Roman" panose="02020603050405020304" pitchFamily="18" charset="0"/>
              </a:rPr>
              <a:t>es conditions socio-économiques des populations peuvent être perçues au travers d’un certain nombre de facteurs de bien être qui sont entre autres une alimentation suffisante, de l'eau potable, un abri sûr, de bonnes conditions sociales et un milieu environnemental (…) »</a:t>
            </a:r>
            <a:r>
              <a:rPr lang="fr-MG" sz="1200" dirty="0">
                <a:latin typeface="Times New Roman" panose="02020603050405020304" pitchFamily="18" charset="0"/>
                <a:cs typeface="Times New Roman" panose="02020603050405020304" pitchFamily="18" charset="0"/>
              </a:rPr>
              <a:t> (</a:t>
            </a:r>
            <a:r>
              <a:rPr lang="nl-NL" sz="1200" dirty="0" err="1">
                <a:latin typeface="Times New Roman" panose="02020603050405020304" pitchFamily="18" charset="0"/>
                <a:cs typeface="Times New Roman" panose="02020603050405020304" pitchFamily="18" charset="0"/>
              </a:rPr>
              <a:t>Yonkeu</a:t>
            </a:r>
            <a:r>
              <a:rPr lang="nl-NL" sz="1200" dirty="0">
                <a:latin typeface="Times New Roman" panose="02020603050405020304" pitchFamily="18" charset="0"/>
                <a:cs typeface="Times New Roman" panose="02020603050405020304" pitchFamily="18" charset="0"/>
              </a:rPr>
              <a:t>, S et al. 2003)</a:t>
            </a:r>
            <a:endParaRPr lang="fr-MG" sz="1200" dirty="0">
              <a:latin typeface="Times New Roman" panose="02020603050405020304" pitchFamily="18" charset="0"/>
              <a:cs typeface="Times New Roman" panose="02020603050405020304" pitchFamily="18" charset="0"/>
            </a:endParaRPr>
          </a:p>
          <a:p>
            <a:pPr algn="just">
              <a:spcBef>
                <a:spcPts val="0"/>
              </a:spcBef>
            </a:pPr>
            <a:endParaRPr lang="fr-MG" sz="1200" dirty="0">
              <a:latin typeface="Times New Roman" panose="02020603050405020304" pitchFamily="18" charset="0"/>
              <a:cs typeface="Times New Roman" panose="02020603050405020304" pitchFamily="18" charset="0"/>
            </a:endParaRPr>
          </a:p>
          <a:p>
            <a:pPr algn="just">
              <a:spcBef>
                <a:spcPts val="0"/>
              </a:spcBef>
            </a:pPr>
            <a:r>
              <a:rPr lang="fr-FR" sz="1200" dirty="0">
                <a:latin typeface="Times New Roman" panose="02020603050405020304" pitchFamily="18" charset="0"/>
                <a:cs typeface="Times New Roman" panose="02020603050405020304" pitchFamily="18" charset="0"/>
              </a:rPr>
              <a:t>Pour les pays en développement la pauvreté et la faiblesse des revenus entrainent l’exclusion sociale (Eurostat, 2008).</a:t>
            </a:r>
            <a:endParaRPr lang="fr-MG" sz="1200" dirty="0">
              <a:latin typeface="Times New Roman" panose="02020603050405020304" pitchFamily="18" charset="0"/>
              <a:cs typeface="Times New Roman" panose="02020603050405020304" pitchFamily="18" charset="0"/>
            </a:endParaRPr>
          </a:p>
          <a:p>
            <a:pPr algn="just">
              <a:spcBef>
                <a:spcPts val="0"/>
              </a:spcBef>
            </a:pPr>
            <a:endParaRPr lang="fr-MG" sz="1200" dirty="0">
              <a:latin typeface="Times New Roman" panose="02020603050405020304" pitchFamily="18" charset="0"/>
              <a:cs typeface="Times New Roman" panose="02020603050405020304" pitchFamily="18" charset="0"/>
            </a:endParaRPr>
          </a:p>
          <a:p>
            <a:pPr algn="just">
              <a:spcBef>
                <a:spcPts val="0"/>
              </a:spcBef>
            </a:pPr>
            <a:r>
              <a:rPr lang="fr-FR" sz="1200" dirty="0">
                <a:latin typeface="Times New Roman" panose="02020603050405020304" pitchFamily="18" charset="0"/>
                <a:cs typeface="Times New Roman" panose="02020603050405020304" pitchFamily="18" charset="0"/>
              </a:rPr>
              <a:t>Ces dernières années, les études d’impact en microfinance ont commencé à adresser plus systématiquement l’impact du crédit au niveau des ménages bénéficiaires. La plupart d’entre elles ont constaté que le microcrédit peut avoir des effets « magiques » sur les conditions de vie des ménages (</a:t>
            </a:r>
            <a:r>
              <a:rPr lang="fr-FR" sz="1200" dirty="0" err="1">
                <a:latin typeface="Times New Roman" panose="02020603050405020304" pitchFamily="18" charset="0"/>
                <a:cs typeface="Times New Roman" panose="02020603050405020304" pitchFamily="18" charset="0"/>
              </a:rPr>
              <a:t>Boudour</a:t>
            </a:r>
            <a:r>
              <a:rPr lang="fr-FR" sz="1200" dirty="0">
                <a:latin typeface="Times New Roman" panose="02020603050405020304" pitchFamily="18" charset="0"/>
                <a:cs typeface="Times New Roman" panose="02020603050405020304" pitchFamily="18" charset="0"/>
              </a:rPr>
              <a:t>, 2019). </a:t>
            </a:r>
            <a:endParaRPr lang="fr-MG"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MG"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Times New Roman" panose="02020603050405020304" pitchFamily="18" charset="0"/>
                <a:cs typeface="Times New Roman" panose="02020603050405020304" pitchFamily="18" charset="0"/>
              </a:rPr>
              <a:t>« (...) En soulignant l’importance de la liberté d’être et d’agir au niveau personnel comme au niveau social dans la dynamique du bien-être, elle propose de réduire la pauvreté en améliorant les capabilités des individus à long terme. Ceci permet, au travers de l’accroissement des potentialités et des opportunités sociales, de réduire la vulnérabilité face aux difficultés de la vie et donc de mener une vie plus épanouissante »</a:t>
            </a:r>
            <a:r>
              <a:rPr lang="fr-MG" sz="1200" dirty="0">
                <a:latin typeface="Times New Roman" panose="02020603050405020304" pitchFamily="18" charset="0"/>
                <a:cs typeface="Times New Roman" panose="02020603050405020304" pitchFamily="18" charset="0"/>
              </a:rPr>
              <a:t> (</a:t>
            </a:r>
            <a:r>
              <a:rPr lang="fr-FR" sz="1200" dirty="0">
                <a:latin typeface="Times New Roman" panose="02020603050405020304" pitchFamily="18" charset="0"/>
                <a:cs typeface="Times New Roman" panose="02020603050405020304" pitchFamily="18" charset="0"/>
              </a:rPr>
              <a:t>Claire, G.D and Sophie, R. 2004)</a:t>
            </a:r>
            <a:endParaRPr lang="fr-MG" sz="1200" dirty="0">
              <a:latin typeface="Times New Roman" panose="02020603050405020304" pitchFamily="18" charset="0"/>
              <a:cs typeface="Times New Roman" panose="02020603050405020304" pitchFamily="18" charset="0"/>
            </a:endParaRPr>
          </a:p>
          <a:p>
            <a:endParaRPr lang="fr-MG" dirty="0"/>
          </a:p>
        </p:txBody>
      </p:sp>
      <p:sp>
        <p:nvSpPr>
          <p:cNvPr id="4" name="Espace réservé du numéro de diapositive 3"/>
          <p:cNvSpPr>
            <a:spLocks noGrp="1"/>
          </p:cNvSpPr>
          <p:nvPr>
            <p:ph type="sldNum" sz="quarter" idx="5"/>
          </p:nvPr>
        </p:nvSpPr>
        <p:spPr/>
        <p:txBody>
          <a:bodyPr/>
          <a:lstStyle/>
          <a:p>
            <a:fld id="{2C0EE157-D846-45B2-8298-CE19CCEEE814}" type="slidenum">
              <a:rPr lang="fr-MG" smtClean="0"/>
              <a:t>2</a:t>
            </a:fld>
            <a:endParaRPr lang="fr-MG"/>
          </a:p>
        </p:txBody>
      </p:sp>
    </p:spTree>
    <p:extLst>
      <p:ext uri="{BB962C8B-B14F-4D97-AF65-F5344CB8AC3E}">
        <p14:creationId xmlns:p14="http://schemas.microsoft.com/office/powerpoint/2010/main" val="297165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285750" algn="just">
              <a:lnSpc>
                <a:spcPct val="150000"/>
              </a:lnSpc>
              <a:spcAft>
                <a:spcPts val="0"/>
              </a:spcAft>
            </a:pPr>
            <a:r>
              <a:rPr lang="fr-MG" sz="1200" dirty="0">
                <a:latin typeface="Times New Roman" panose="02020603050405020304" pitchFamily="18" charset="0"/>
                <a:ea typeface="Calibri" panose="020F0502020204030204" pitchFamily="34" charset="0"/>
                <a:cs typeface="Times New Roman" panose="02020603050405020304" pitchFamily="18" charset="0"/>
              </a:rPr>
              <a:t>L</a:t>
            </a:r>
            <a:r>
              <a:rPr lang="fr-FR" sz="1200" dirty="0">
                <a:latin typeface="Times New Roman" panose="02020603050405020304" pitchFamily="18" charset="0"/>
                <a:ea typeface="Calibri" panose="020F0502020204030204" pitchFamily="34" charset="0"/>
                <a:cs typeface="Times New Roman" panose="02020603050405020304" pitchFamily="18" charset="0"/>
              </a:rPr>
              <a:t>a question qui se pose est la suivante : D</a:t>
            </a:r>
            <a:r>
              <a:rPr lang="fr-MG" sz="1200" dirty="0">
                <a:latin typeface="Times New Roman" panose="02020603050405020304" pitchFamily="18" charset="0"/>
                <a:ea typeface="Calibri" panose="020F0502020204030204" pitchFamily="34" charset="0"/>
                <a:cs typeface="Times New Roman" panose="02020603050405020304" pitchFamily="18" charset="0"/>
              </a:rPr>
              <a:t>a</a:t>
            </a:r>
            <a:r>
              <a:rPr lang="fr-FR" sz="1200" dirty="0">
                <a:latin typeface="Times New Roman" panose="02020603050405020304" pitchFamily="18" charset="0"/>
                <a:ea typeface="Calibri" panose="020F0502020204030204" pitchFamily="34" charset="0"/>
                <a:cs typeface="Times New Roman" panose="02020603050405020304" pitchFamily="18" charset="0"/>
              </a:rPr>
              <a:t>n</a:t>
            </a:r>
            <a:r>
              <a:rPr lang="fr-MG" sz="1200" dirty="0">
                <a:latin typeface="Times New Roman" panose="02020603050405020304" pitchFamily="18" charset="0"/>
                <a:ea typeface="Calibri" panose="020F0502020204030204" pitchFamily="34" charset="0"/>
                <a:cs typeface="Times New Roman" panose="02020603050405020304" pitchFamily="18" charset="0"/>
              </a:rPr>
              <a:t>s</a:t>
            </a:r>
            <a:r>
              <a:rPr lang="fr-FR" sz="1200" dirty="0">
                <a:latin typeface="Times New Roman" panose="02020603050405020304" pitchFamily="18" charset="0"/>
                <a:ea typeface="Calibri" panose="020F0502020204030204" pitchFamily="34" charset="0"/>
                <a:cs typeface="Times New Roman" panose="02020603050405020304" pitchFamily="18" charset="0"/>
              </a:rPr>
              <a:t> quelle </a:t>
            </a:r>
            <a:r>
              <a:rPr lang="fr-MG" sz="1200" dirty="0">
                <a:latin typeface="Times New Roman" panose="02020603050405020304" pitchFamily="18" charset="0"/>
                <a:ea typeface="Calibri" panose="020F0502020204030204" pitchFamily="34" charset="0"/>
                <a:cs typeface="Times New Roman" panose="02020603050405020304" pitchFamily="18" charset="0"/>
              </a:rPr>
              <a:t>m</a:t>
            </a:r>
            <a:r>
              <a:rPr lang="fr-FR" sz="1200" dirty="0">
                <a:latin typeface="Times New Roman" panose="02020603050405020304" pitchFamily="18" charset="0"/>
                <a:ea typeface="Calibri" panose="020F0502020204030204" pitchFamily="34" charset="0"/>
                <a:cs typeface="Times New Roman" panose="02020603050405020304" pitchFamily="18" charset="0"/>
              </a:rPr>
              <a:t>e</a:t>
            </a:r>
            <a:r>
              <a:rPr lang="fr-MG" sz="1200" dirty="0">
                <a:latin typeface="Times New Roman" panose="02020603050405020304" pitchFamily="18" charset="0"/>
                <a:ea typeface="Calibri" panose="020F0502020204030204" pitchFamily="34" charset="0"/>
                <a:cs typeface="Times New Roman" panose="02020603050405020304" pitchFamily="18" charset="0"/>
              </a:rPr>
              <a:t>s</a:t>
            </a:r>
            <a:r>
              <a:rPr lang="fr-FR" sz="1200" dirty="0">
                <a:latin typeface="Times New Roman" panose="02020603050405020304" pitchFamily="18" charset="0"/>
                <a:ea typeface="Calibri" panose="020F0502020204030204" pitchFamily="34" charset="0"/>
                <a:cs typeface="Times New Roman" panose="02020603050405020304" pitchFamily="18" charset="0"/>
              </a:rPr>
              <a:t>u</a:t>
            </a:r>
            <a:r>
              <a:rPr lang="fr-MG" sz="1200" dirty="0">
                <a:latin typeface="Times New Roman" panose="02020603050405020304" pitchFamily="18" charset="0"/>
                <a:ea typeface="Calibri" panose="020F0502020204030204" pitchFamily="34" charset="0"/>
                <a:cs typeface="Times New Roman" panose="02020603050405020304" pitchFamily="18" charset="0"/>
              </a:rPr>
              <a:t>r</a:t>
            </a:r>
            <a:r>
              <a:rPr lang="fr-FR" sz="1200" dirty="0">
                <a:latin typeface="Times New Roman" panose="02020603050405020304" pitchFamily="18" charset="0"/>
                <a:ea typeface="Calibri" panose="020F0502020204030204" pitchFamily="34" charset="0"/>
                <a:cs typeface="Times New Roman" panose="02020603050405020304" pitchFamily="18" charset="0"/>
              </a:rPr>
              <a:t>e</a:t>
            </a:r>
            <a:r>
              <a:rPr lang="fr-MG" sz="1200" dirty="0">
                <a:latin typeface="Times New Roman" panose="02020603050405020304" pitchFamily="18" charset="0"/>
                <a:ea typeface="Calibri" panose="020F0502020204030204" pitchFamily="34" charset="0"/>
                <a:cs typeface="Times New Roman" panose="02020603050405020304" pitchFamily="18" charset="0"/>
              </a:rPr>
              <a:t> </a:t>
            </a:r>
            <a:r>
              <a:rPr lang="fr-FR" sz="1200" dirty="0">
                <a:latin typeface="Times New Roman" panose="02020603050405020304" pitchFamily="18" charset="0"/>
                <a:ea typeface="Calibri" panose="020F0502020204030204" pitchFamily="34" charset="0"/>
                <a:cs typeface="Times New Roman" panose="02020603050405020304" pitchFamily="18" charset="0"/>
              </a:rPr>
              <a:t>la microfinance est-elle jugée comme un outil de sécurisation des conditions de vie des ménages face à un aléa ? </a:t>
            </a:r>
            <a:endParaRPr lang="fr-MG" sz="1200" dirty="0">
              <a:latin typeface="Calibri" panose="020F0502020204030204" pitchFamily="34" charset="0"/>
              <a:ea typeface="Calibri" panose="020F0502020204030204" pitchFamily="34" charset="0"/>
              <a:cs typeface="Times New Roman" panose="02020603050405020304" pitchFamily="18" charset="0"/>
            </a:endParaRPr>
          </a:p>
          <a:p>
            <a:pPr marL="0" algn="just"/>
            <a:endParaRPr lang="fr-MG" sz="1200" dirty="0">
              <a:latin typeface="Times New Roman" panose="02020603050405020304" pitchFamily="18" charset="0"/>
              <a:ea typeface="Calibri" panose="020F0502020204030204" pitchFamily="34" charset="0"/>
            </a:endParaRPr>
          </a:p>
          <a:p>
            <a:pPr marL="0" algn="just"/>
            <a:r>
              <a:rPr lang="fr-FR" sz="1200" dirty="0">
                <a:latin typeface="Times New Roman" panose="02020603050405020304" pitchFamily="18" charset="0"/>
                <a:ea typeface="Calibri" panose="020F0502020204030204" pitchFamily="34" charset="0"/>
              </a:rPr>
              <a:t>Elle permet, non seulement, de renforcer les capacités des ménages par le biais de financement de ses activités économiques mais aussi elle contribue à répondre à des dépenses quotidiennes telles que l’éducation, la nourriture, santé (</a:t>
            </a:r>
            <a:r>
              <a:rPr lang="fr-FR" sz="1200" dirty="0" err="1">
                <a:latin typeface="Times New Roman" panose="02020603050405020304" pitchFamily="18" charset="0"/>
                <a:ea typeface="Calibri" panose="020F0502020204030204" pitchFamily="34" charset="0"/>
              </a:rPr>
              <a:t>Manzambi</a:t>
            </a:r>
            <a:r>
              <a:rPr lang="fr-FR" sz="1200" dirty="0">
                <a:latin typeface="Times New Roman" panose="02020603050405020304" pitchFamily="18" charset="0"/>
                <a:ea typeface="Calibri" panose="020F0502020204030204" pitchFamily="34" charset="0"/>
              </a:rPr>
              <a:t>, K. J et al. 2013).</a:t>
            </a:r>
            <a:endParaRPr lang="fr-MG" sz="1200" dirty="0"/>
          </a:p>
          <a:p>
            <a:endParaRPr lang="fr-MG" dirty="0"/>
          </a:p>
        </p:txBody>
      </p:sp>
      <p:sp>
        <p:nvSpPr>
          <p:cNvPr id="4" name="Espace réservé du numéro de diapositive 3"/>
          <p:cNvSpPr>
            <a:spLocks noGrp="1"/>
          </p:cNvSpPr>
          <p:nvPr>
            <p:ph type="sldNum" sz="quarter" idx="5"/>
          </p:nvPr>
        </p:nvSpPr>
        <p:spPr/>
        <p:txBody>
          <a:bodyPr/>
          <a:lstStyle/>
          <a:p>
            <a:fld id="{2C0EE157-D846-45B2-8298-CE19CCEEE814}" type="slidenum">
              <a:rPr lang="fr-MG" smtClean="0"/>
              <a:t>3</a:t>
            </a:fld>
            <a:endParaRPr lang="fr-MG"/>
          </a:p>
        </p:txBody>
      </p:sp>
    </p:spTree>
    <p:extLst>
      <p:ext uri="{BB962C8B-B14F-4D97-AF65-F5344CB8AC3E}">
        <p14:creationId xmlns:p14="http://schemas.microsoft.com/office/powerpoint/2010/main" val="666783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50000"/>
              </a:lnSpc>
            </a:pPr>
            <a:r>
              <a:rPr lang="fr-FR" b="1" dirty="0"/>
              <a:t>R</a:t>
            </a:r>
            <a:r>
              <a:rPr lang="fr-MG" b="1" dirty="0"/>
              <a:t>i</a:t>
            </a:r>
            <a:r>
              <a:rPr lang="fr-FR" b="1" dirty="0"/>
              <a:t>s</a:t>
            </a:r>
            <a:r>
              <a:rPr lang="fr-MG" b="1" dirty="0"/>
              <a:t>q</a:t>
            </a:r>
            <a:r>
              <a:rPr lang="fr-FR" b="1" dirty="0"/>
              <a:t>u</a:t>
            </a:r>
            <a:r>
              <a:rPr lang="fr-MG" b="1" dirty="0"/>
              <a:t>e</a:t>
            </a:r>
            <a:r>
              <a:rPr lang="fr-FR" b="1" dirty="0"/>
              <a:t>s</a:t>
            </a:r>
            <a:r>
              <a:rPr lang="fr-MG" b="1" dirty="0"/>
              <a:t>: </a:t>
            </a:r>
            <a:r>
              <a:rPr lang="fr-MG" sz="1200" kern="1200" dirty="0">
                <a:solidFill>
                  <a:schemeClr val="tx1"/>
                </a:solidFill>
                <a:effectLst/>
                <a:latin typeface="+mn-lt"/>
                <a:ea typeface="+mn-ea"/>
                <a:cs typeface="+mn-cs"/>
              </a:rPr>
              <a:t>Il s’agit des soins de santé, pensions, allocations en cas de grossesse, chômage, invalidité et maladie de longue durée, ainsi que des compensations pour des accidents de travail.</a:t>
            </a:r>
          </a:p>
          <a:p>
            <a:pPr marL="0" marR="0" lvl="0" indent="0" algn="l" defTabSz="914400" rtl="0" eaLnBrk="1" fontAlgn="auto" latinLnBrk="0" hangingPunct="1">
              <a:lnSpc>
                <a:spcPct val="150000"/>
              </a:lnSpc>
              <a:spcBef>
                <a:spcPts val="0"/>
              </a:spcBef>
              <a:spcAft>
                <a:spcPts val="0"/>
              </a:spcAft>
              <a:buClrTx/>
              <a:buSzTx/>
              <a:buFontTx/>
              <a:buNone/>
              <a:tabLst/>
              <a:defRPr/>
            </a:pPr>
            <a:r>
              <a:rPr lang="fr-FR" sz="1200" b="1" dirty="0">
                <a:latin typeface="Times New Roman" panose="02020603050405020304" pitchFamily="18" charset="0"/>
                <a:ea typeface="Calibri" panose="020F0502020204030204" pitchFamily="34" charset="0"/>
              </a:rPr>
              <a:t>P</a:t>
            </a:r>
            <a:r>
              <a:rPr lang="fr-MG" sz="1200" b="1" dirty="0">
                <a:latin typeface="Times New Roman" panose="02020603050405020304" pitchFamily="18" charset="0"/>
                <a:ea typeface="Calibri" panose="020F0502020204030204" pitchFamily="34" charset="0"/>
              </a:rPr>
              <a:t>S: </a:t>
            </a:r>
            <a:r>
              <a:rPr lang="fr-MG" sz="1200" dirty="0">
                <a:latin typeface="Times New Roman" panose="02020603050405020304" pitchFamily="18" charset="0"/>
                <a:ea typeface="Calibri" panose="020F0502020204030204" pitchFamily="34" charset="0"/>
              </a:rPr>
              <a:t>Les mesures de promotion constituent un ensemble de dispositifs mis en place pour permettre à chacun de développer ses capacités et donc de prendre en main son propre développement - à travers l’accès à l’éducation et la formation continue, l’accès aux moyens de production (microcrédits etc.), l’autonomie alimentaire, l’apprentissage et le respect des règles en matière de santé et sécurité au travail, etc. </a:t>
            </a:r>
          </a:p>
          <a:p>
            <a:pPr marL="0" marR="0" lvl="0" indent="0" algn="l" defTabSz="914400" rtl="0" eaLnBrk="1" fontAlgn="auto" latinLnBrk="0" hangingPunct="1">
              <a:lnSpc>
                <a:spcPct val="150000"/>
              </a:lnSpc>
              <a:spcBef>
                <a:spcPts val="0"/>
              </a:spcBef>
              <a:spcAft>
                <a:spcPts val="0"/>
              </a:spcAft>
              <a:buClrTx/>
              <a:buSzTx/>
              <a:buFontTx/>
              <a:buNone/>
              <a:tabLst/>
              <a:defRPr/>
            </a:pPr>
            <a:r>
              <a:rPr lang="fr-MG" sz="1200" b="1" dirty="0">
                <a:latin typeface="Times New Roman" panose="02020603050405020304" pitchFamily="18" charset="0"/>
                <a:cs typeface="Times New Roman" panose="02020603050405020304" pitchFamily="18" charset="0"/>
              </a:rPr>
              <a:t>G</a:t>
            </a:r>
            <a:r>
              <a:rPr lang="fr-FR" sz="1200" b="1" dirty="0">
                <a:latin typeface="Times New Roman" panose="02020603050405020304" pitchFamily="18" charset="0"/>
                <a:cs typeface="Times New Roman" panose="02020603050405020304" pitchFamily="18" charset="0"/>
              </a:rPr>
              <a:t>R</a:t>
            </a:r>
            <a:r>
              <a:rPr lang="fr-MG" sz="1200" b="1" dirty="0">
                <a:latin typeface="Times New Roman" panose="02020603050405020304" pitchFamily="18" charset="0"/>
                <a:cs typeface="Times New Roman" panose="02020603050405020304" pitchFamily="18" charset="0"/>
              </a:rPr>
              <a:t>C: </a:t>
            </a:r>
            <a:r>
              <a:rPr lang="fr-FR" sz="1200" dirty="0">
                <a:latin typeface="Times New Roman" panose="02020603050405020304" pitchFamily="18" charset="0"/>
                <a:cs typeface="Times New Roman" panose="02020603050405020304" pitchFamily="18" charset="0"/>
              </a:rPr>
              <a:t>« </a:t>
            </a:r>
            <a:r>
              <a:rPr lang="fr-MG" sz="1200" dirty="0">
                <a:latin typeface="Times New Roman" panose="02020603050405020304" pitchFamily="18" charset="0"/>
                <a:cs typeface="Times New Roman" panose="02020603050405020304" pitchFamily="18" charset="0"/>
              </a:rPr>
              <a:t>La microfinance est censée permettre aux pauvres, justement, d’avoir accès aux services financiers qui leur font défaut et d’agir sur les causes de leur vulnérabilité ex post et, en particulier, sur les baisses de revenus en période de crise (que celle-ci soit d’origine économique, comme les variations des cours agricoles mondiaux, ou naturelle, comme une sécheresse, un tremblement de terre…). L’épargne (de précaution) permet de constituer des réserves, et le crédit de pallier les manques de réserves pour les périodes de crise, que ce soit pour réguler la consommation, remplacer les actifs détruits par des catastrophes naturelles, etc. »  (</a:t>
            </a:r>
            <a:r>
              <a:rPr lang="en-US" sz="1200" dirty="0">
                <a:latin typeface="Times New Roman" panose="02020603050405020304" pitchFamily="18" charset="0"/>
                <a:cs typeface="Times New Roman" panose="02020603050405020304" pitchFamily="18" charset="0"/>
              </a:rPr>
              <a:t>Jane, P and Benoît</a:t>
            </a:r>
            <a:r>
              <a:rPr lang="fr-MG" sz="1200"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P. 2007)</a:t>
            </a:r>
            <a:endParaRPr lang="fr-MG"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MG" sz="1200" dirty="0">
                <a:latin typeface="Times New Roman" panose="02020603050405020304" pitchFamily="18" charset="0"/>
                <a:ea typeface="Calibri" panose="020F0502020204030204" pitchFamily="34" charset="0"/>
              </a:rPr>
              <a:t>L</a:t>
            </a:r>
            <a:r>
              <a:rPr lang="fr-FR" sz="1200" dirty="0">
                <a:latin typeface="Times New Roman" panose="02020603050405020304" pitchFamily="18" charset="0"/>
                <a:ea typeface="Calibri" panose="020F0502020204030204" pitchFamily="34" charset="0"/>
              </a:rPr>
              <a:t>e cadre de Sendai 2015-2030, à travers la priorité trois, insiste sur le rôle d’investissement dans la réduction des risques de catastrophe aux fins de la résilience</a:t>
            </a:r>
            <a:r>
              <a:rPr lang="fr-MG" sz="1200" dirty="0">
                <a:latin typeface="Times New Roman" panose="02020603050405020304" pitchFamily="18" charset="0"/>
                <a:ea typeface="Calibri" panose="020F0502020204030204" pitchFamily="34" charset="0"/>
              </a:rPr>
              <a:t>.</a:t>
            </a:r>
            <a:endParaRPr lang="fr-MG" sz="1200" dirty="0">
              <a:latin typeface="Times New Roman" panose="02020603050405020304" pitchFamily="18" charset="0"/>
              <a:cs typeface="Times New Roman" panose="02020603050405020304" pitchFamily="18" charset="0"/>
            </a:endParaRPr>
          </a:p>
          <a:p>
            <a:endParaRPr lang="fr-MG" dirty="0"/>
          </a:p>
        </p:txBody>
      </p:sp>
      <p:sp>
        <p:nvSpPr>
          <p:cNvPr id="4" name="Espace réservé du numéro de diapositive 3"/>
          <p:cNvSpPr>
            <a:spLocks noGrp="1"/>
          </p:cNvSpPr>
          <p:nvPr>
            <p:ph type="sldNum" sz="quarter" idx="5"/>
          </p:nvPr>
        </p:nvSpPr>
        <p:spPr/>
        <p:txBody>
          <a:bodyPr/>
          <a:lstStyle/>
          <a:p>
            <a:fld id="{2C0EE157-D846-45B2-8298-CE19CCEEE814}" type="slidenum">
              <a:rPr lang="fr-MG" smtClean="0"/>
              <a:t>5</a:t>
            </a:fld>
            <a:endParaRPr lang="fr-MG"/>
          </a:p>
        </p:txBody>
      </p:sp>
    </p:spTree>
    <p:extLst>
      <p:ext uri="{BB962C8B-B14F-4D97-AF65-F5344CB8AC3E}">
        <p14:creationId xmlns:p14="http://schemas.microsoft.com/office/powerpoint/2010/main" val="226921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MG" dirty="0"/>
          </a:p>
        </p:txBody>
      </p:sp>
      <p:sp>
        <p:nvSpPr>
          <p:cNvPr id="4" name="Espace réservé du numéro de diapositive 3"/>
          <p:cNvSpPr>
            <a:spLocks noGrp="1"/>
          </p:cNvSpPr>
          <p:nvPr>
            <p:ph type="sldNum" sz="quarter" idx="5"/>
          </p:nvPr>
        </p:nvSpPr>
        <p:spPr/>
        <p:txBody>
          <a:bodyPr/>
          <a:lstStyle/>
          <a:p>
            <a:fld id="{2C0EE157-D846-45B2-8298-CE19CCEEE814}" type="slidenum">
              <a:rPr lang="fr-MG" smtClean="0"/>
              <a:t>6</a:t>
            </a:fld>
            <a:endParaRPr lang="fr-MG"/>
          </a:p>
        </p:txBody>
      </p:sp>
    </p:spTree>
    <p:extLst>
      <p:ext uri="{BB962C8B-B14F-4D97-AF65-F5344CB8AC3E}">
        <p14:creationId xmlns:p14="http://schemas.microsoft.com/office/powerpoint/2010/main" val="3520033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11/9/2022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11/9/2022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B9929E-D292-4890-AB60-7704782656C2}"/>
              </a:ext>
            </a:extLst>
          </p:cNvPr>
          <p:cNvSpPr>
            <a:spLocks noGrp="1"/>
          </p:cNvSpPr>
          <p:nvPr>
            <p:ph type="title"/>
          </p:nvPr>
        </p:nvSpPr>
        <p:spPr>
          <a:xfrm>
            <a:off x="1015068" y="203563"/>
            <a:ext cx="10033931" cy="1010611"/>
          </a:xfrm>
        </p:spPr>
        <p:txBody>
          <a:bodyPr>
            <a:normAutofit/>
          </a:bodyPr>
          <a:lstStyle/>
          <a:p>
            <a:pPr algn="just">
              <a:lnSpc>
                <a:spcPct val="150000"/>
              </a:lnSpc>
            </a:pP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on</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é</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t>
            </a:r>
            <a:r>
              <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
            </a: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endPar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B5AF3EB7-E3F1-41BB-99E2-9BA043B433C7}"/>
              </a:ext>
            </a:extLst>
          </p:cNvPr>
          <p:cNvSpPr>
            <a:spLocks noGrp="1"/>
          </p:cNvSpPr>
          <p:nvPr>
            <p:ph idx="1"/>
          </p:nvPr>
        </p:nvSpPr>
        <p:spPr>
          <a:xfrm>
            <a:off x="1143001" y="3483179"/>
            <a:ext cx="9905999" cy="3003259"/>
          </a:xfrm>
        </p:spPr>
        <p:txBody>
          <a:bodyPr/>
          <a:lstStyle/>
          <a:p>
            <a:pPr marL="0" indent="0">
              <a:buNone/>
            </a:pPr>
            <a:r>
              <a:rPr lang="fr-FR"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microfinance, un outil de sécurisation des conditions de vie des ménages face à un aléa : Cas de la région Atsinanana lors de passage d’un cyclone»</a:t>
            </a:r>
            <a:endParaRPr lang="fr-MG"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nSpc>
                <a:spcPct val="150000"/>
              </a:lnSpc>
              <a:buNone/>
            </a:pPr>
            <a:r>
              <a:rPr lang="fr-M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é</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é par: </a:t>
            </a:r>
          </a:p>
          <a:p>
            <a:pPr marL="0" indent="0">
              <a:spcBef>
                <a:spcPts val="0"/>
              </a:spcBef>
              <a:buNone/>
            </a:pP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FENOLAZA Rosio Victorien,</a:t>
            </a:r>
          </a:p>
          <a:p>
            <a:pPr marL="0" indent="0">
              <a:spcBef>
                <a:spcPts val="0"/>
              </a:spcBef>
              <a:buNone/>
            </a:pP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Doc</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 </a:t>
            </a:r>
            <a:r>
              <a:rPr lang="fr-MG" sz="20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é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p>
          <a:p>
            <a:pPr marL="0" indent="0">
              <a:spcBef>
                <a:spcPts val="0"/>
              </a:spcBef>
              <a:buNone/>
            </a:pPr>
            <a:r>
              <a:rPr lang="fr-MG" sz="20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fr-FR"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fr-M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t>
            </a:r>
          </a:p>
          <a:p>
            <a:pPr marL="0" indent="0">
              <a:spcBef>
                <a:spcPts val="0"/>
              </a:spcBef>
              <a:buNone/>
            </a:pPr>
            <a:endParaRPr lang="fr-MG" dirty="0"/>
          </a:p>
        </p:txBody>
      </p:sp>
      <p:pic>
        <p:nvPicPr>
          <p:cNvPr id="8" name="Image 7">
            <a:extLst>
              <a:ext uri="{FF2B5EF4-FFF2-40B4-BE49-F238E27FC236}">
                <a16:creationId xmlns:a16="http://schemas.microsoft.com/office/drawing/2014/main" id="{A98F489D-3AB9-479C-A41E-E9CE85F865DE}"/>
              </a:ext>
            </a:extLst>
          </p:cNvPr>
          <p:cNvPicPr>
            <a:picLocks noChangeAspect="1"/>
          </p:cNvPicPr>
          <p:nvPr/>
        </p:nvPicPr>
        <p:blipFill>
          <a:blip r:embed="rId2"/>
          <a:stretch>
            <a:fillRect/>
          </a:stretch>
        </p:blipFill>
        <p:spPr>
          <a:xfrm>
            <a:off x="1143000" y="1307155"/>
            <a:ext cx="9813021" cy="2056834"/>
          </a:xfrm>
          <a:prstGeom prst="rect">
            <a:avLst/>
          </a:prstGeom>
        </p:spPr>
      </p:pic>
      <p:pic>
        <p:nvPicPr>
          <p:cNvPr id="6" name="Image 5" descr="C:\Users\user\Downloads\Download (2).jpg">
            <a:extLst>
              <a:ext uri="{FF2B5EF4-FFF2-40B4-BE49-F238E27FC236}">
                <a16:creationId xmlns:a16="http://schemas.microsoft.com/office/drawing/2014/main" id="{D9CBDFCE-00F0-4665-8215-512B831A52B3}"/>
              </a:ext>
            </a:extLst>
          </p:cNvPr>
          <p:cNvPicPr/>
          <p:nvPr/>
        </p:nvPicPr>
        <p:blipFill>
          <a:blip r:embed="rId3"/>
          <a:srcRect/>
          <a:stretch>
            <a:fillRect/>
          </a:stretch>
        </p:blipFill>
        <p:spPr bwMode="auto">
          <a:xfrm>
            <a:off x="8126186" y="2672894"/>
            <a:ext cx="446314" cy="576944"/>
          </a:xfrm>
          <a:prstGeom prst="rect">
            <a:avLst/>
          </a:prstGeom>
          <a:noFill/>
          <a:ln w="9525">
            <a:noFill/>
            <a:miter lim="800000"/>
            <a:headEnd/>
            <a:tailEnd/>
          </a:ln>
        </p:spPr>
      </p:pic>
    </p:spTree>
    <p:extLst>
      <p:ext uri="{BB962C8B-B14F-4D97-AF65-F5344CB8AC3E}">
        <p14:creationId xmlns:p14="http://schemas.microsoft.com/office/powerpoint/2010/main" val="332593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F772982-75A1-4D24-BCA4-498A601334EE}"/>
              </a:ext>
            </a:extLst>
          </p:cNvPr>
          <p:cNvSpPr>
            <a:spLocks noGrp="1"/>
          </p:cNvSpPr>
          <p:nvPr>
            <p:ph idx="1"/>
          </p:nvPr>
        </p:nvSpPr>
        <p:spPr>
          <a:xfrm>
            <a:off x="312737" y="411162"/>
            <a:ext cx="9905999" cy="5913438"/>
          </a:xfrm>
        </p:spPr>
        <p:txBody>
          <a:bodyPr/>
          <a:lstStyle/>
          <a:p>
            <a:pPr marL="1152000" lvl="0" indent="-342900" algn="just">
              <a:lnSpc>
                <a:spcPct val="150000"/>
              </a:lnSpc>
              <a:spcAft>
                <a:spcPts val="0"/>
              </a:spcAft>
              <a:buFont typeface="Wingdings" panose="05000000000000000000" pitchFamily="2" charset="2"/>
              <a:buChar char="ü"/>
            </a:pPr>
            <a:r>
              <a:rPr lang="fr-FR" sz="1600" i="1" dirty="0">
                <a:latin typeface="Times New Roman" panose="02020603050405020304" pitchFamily="18" charset="0"/>
                <a:ea typeface="Calibri" panose="020F0502020204030204" pitchFamily="34" charset="0"/>
                <a:cs typeface="Times New Roman" panose="02020603050405020304" pitchFamily="18" charset="0"/>
              </a:rPr>
              <a:t>Impact sur la scolarisation des enfants</a:t>
            </a:r>
            <a:endParaRPr lang="fr-MG" sz="1600" dirty="0">
              <a:latin typeface="Calibri" panose="020F0502020204030204" pitchFamily="34" charset="0"/>
              <a:ea typeface="Calibri" panose="020F0502020204030204" pitchFamily="34" charset="0"/>
              <a:cs typeface="Times New Roman" panose="02020603050405020304" pitchFamily="18" charset="0"/>
            </a:endParaRPr>
          </a:p>
          <a:p>
            <a:pPr marL="1152000">
              <a:buFont typeface="Wingdings" panose="05000000000000000000" pitchFamily="2" charset="2"/>
              <a:buChar char="ü"/>
            </a:pPr>
            <a:endParaRPr lang="fr-MG" dirty="0"/>
          </a:p>
          <a:p>
            <a:endParaRPr lang="fr-MG" dirty="0"/>
          </a:p>
          <a:p>
            <a:endParaRPr lang="fr-MG" dirty="0"/>
          </a:p>
          <a:p>
            <a:endParaRPr lang="fr-MG" dirty="0"/>
          </a:p>
          <a:p>
            <a:endParaRPr lang="fr-MG" dirty="0"/>
          </a:p>
          <a:p>
            <a:endParaRPr lang="fr-MG" dirty="0"/>
          </a:p>
          <a:p>
            <a:endParaRPr lang="fr-MG" dirty="0"/>
          </a:p>
          <a:p>
            <a:endParaRPr lang="fr-MG" dirty="0"/>
          </a:p>
          <a:p>
            <a:endParaRPr lang="fr-MG" dirty="0"/>
          </a:p>
          <a:p>
            <a:endParaRPr lang="fr-MG" dirty="0"/>
          </a:p>
          <a:p>
            <a:endParaRPr lang="fr-MG" dirty="0"/>
          </a:p>
          <a:p>
            <a:endParaRPr lang="fr-MG" dirty="0"/>
          </a:p>
          <a:p>
            <a:endParaRPr lang="fr-MG" dirty="0"/>
          </a:p>
          <a:p>
            <a:pPr marL="0" indent="0">
              <a:buNone/>
            </a:pPr>
            <a:endParaRPr lang="fr-MG" dirty="0"/>
          </a:p>
        </p:txBody>
      </p:sp>
      <p:pic>
        <p:nvPicPr>
          <p:cNvPr id="5" name="Image 4">
            <a:extLst>
              <a:ext uri="{FF2B5EF4-FFF2-40B4-BE49-F238E27FC236}">
                <a16:creationId xmlns:a16="http://schemas.microsoft.com/office/drawing/2014/main" id="{0FCC9AC6-D78E-4486-905C-E9E873F64313}"/>
              </a:ext>
            </a:extLst>
          </p:cNvPr>
          <p:cNvPicPr>
            <a:picLocks noChangeAspect="1"/>
          </p:cNvPicPr>
          <p:nvPr/>
        </p:nvPicPr>
        <p:blipFill>
          <a:blip r:embed="rId2"/>
          <a:stretch>
            <a:fillRect/>
          </a:stretch>
        </p:blipFill>
        <p:spPr>
          <a:xfrm>
            <a:off x="1090077" y="971298"/>
            <a:ext cx="8082498" cy="3000627"/>
          </a:xfrm>
          <a:prstGeom prst="rect">
            <a:avLst/>
          </a:prstGeom>
        </p:spPr>
      </p:pic>
    </p:spTree>
    <p:extLst>
      <p:ext uri="{BB962C8B-B14F-4D97-AF65-F5344CB8AC3E}">
        <p14:creationId xmlns:p14="http://schemas.microsoft.com/office/powerpoint/2010/main" val="1131271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186566B-9DCD-43C0-8320-048001253917}"/>
              </a:ext>
            </a:extLst>
          </p:cNvPr>
          <p:cNvSpPr>
            <a:spLocks noGrp="1"/>
          </p:cNvSpPr>
          <p:nvPr>
            <p:ph idx="1"/>
          </p:nvPr>
        </p:nvSpPr>
        <p:spPr>
          <a:xfrm>
            <a:off x="579437" y="499731"/>
            <a:ext cx="9905999" cy="4062746"/>
          </a:xfrm>
        </p:spPr>
        <p:txBody>
          <a:bodyPr>
            <a:normAutofit/>
          </a:bodyPr>
          <a:lstStyle/>
          <a:p>
            <a:pPr marL="1152000">
              <a:buFont typeface="Wingdings" panose="05000000000000000000" pitchFamily="2" charset="2"/>
              <a:buChar char="ü"/>
            </a:pPr>
            <a:r>
              <a:rPr lang="fr-FR" sz="1600" i="1" dirty="0">
                <a:latin typeface="Times New Roman" panose="02020603050405020304" pitchFamily="18" charset="0"/>
                <a:cs typeface="Times New Roman" panose="02020603050405020304" pitchFamily="18" charset="0"/>
              </a:rPr>
              <a:t>I</a:t>
            </a:r>
            <a:r>
              <a:rPr lang="fr-MG" sz="1600" i="1" dirty="0">
                <a:latin typeface="Times New Roman" panose="02020603050405020304" pitchFamily="18" charset="0"/>
                <a:cs typeface="Times New Roman" panose="02020603050405020304" pitchFamily="18" charset="0"/>
              </a:rPr>
              <a:t>m</a:t>
            </a:r>
            <a:r>
              <a:rPr lang="fr-FR" sz="1600" i="1" dirty="0">
                <a:latin typeface="Times New Roman" panose="02020603050405020304" pitchFamily="18" charset="0"/>
                <a:cs typeface="Times New Roman" panose="02020603050405020304" pitchFamily="18" charset="0"/>
              </a:rPr>
              <a:t>p</a:t>
            </a:r>
            <a:r>
              <a:rPr lang="fr-MG" sz="1600" i="1" dirty="0">
                <a:latin typeface="Times New Roman" panose="02020603050405020304" pitchFamily="18" charset="0"/>
                <a:cs typeface="Times New Roman" panose="02020603050405020304" pitchFamily="18" charset="0"/>
              </a:rPr>
              <a:t>a</a:t>
            </a:r>
            <a:r>
              <a:rPr lang="fr-FR" sz="1600" i="1" dirty="0">
                <a:latin typeface="Times New Roman" panose="02020603050405020304" pitchFamily="18" charset="0"/>
                <a:cs typeface="Times New Roman" panose="02020603050405020304" pitchFamily="18" charset="0"/>
              </a:rPr>
              <a:t>c</a:t>
            </a:r>
            <a:r>
              <a:rPr lang="fr-MG" sz="1600" i="1" dirty="0">
                <a:latin typeface="Times New Roman" panose="02020603050405020304" pitchFamily="18" charset="0"/>
                <a:cs typeface="Times New Roman" panose="02020603050405020304" pitchFamily="18" charset="0"/>
              </a:rPr>
              <a:t>t </a:t>
            </a:r>
            <a:r>
              <a:rPr lang="fr-FR" sz="1600" i="1" dirty="0">
                <a:latin typeface="Times New Roman" panose="02020603050405020304" pitchFamily="18" charset="0"/>
                <a:cs typeface="Times New Roman" panose="02020603050405020304" pitchFamily="18" charset="0"/>
              </a:rPr>
              <a:t>s</a:t>
            </a:r>
            <a:r>
              <a:rPr lang="fr-MG" sz="1600" i="1" dirty="0">
                <a:latin typeface="Times New Roman" panose="02020603050405020304" pitchFamily="18" charset="0"/>
                <a:cs typeface="Times New Roman" panose="02020603050405020304" pitchFamily="18" charset="0"/>
              </a:rPr>
              <a:t>u</a:t>
            </a:r>
            <a:r>
              <a:rPr lang="fr-FR" sz="1600" i="1" dirty="0">
                <a:latin typeface="Times New Roman" panose="02020603050405020304" pitchFamily="18" charset="0"/>
                <a:cs typeface="Times New Roman" panose="02020603050405020304" pitchFamily="18" charset="0"/>
              </a:rPr>
              <a:t>r</a:t>
            </a:r>
            <a:r>
              <a:rPr lang="fr-MG" sz="1600" i="1" dirty="0">
                <a:latin typeface="Times New Roman" panose="02020603050405020304" pitchFamily="18" charset="0"/>
                <a:cs typeface="Times New Roman" panose="02020603050405020304" pitchFamily="18" charset="0"/>
              </a:rPr>
              <a:t> </a:t>
            </a:r>
            <a:r>
              <a:rPr lang="fr-FR" sz="1600" i="1" dirty="0">
                <a:latin typeface="Times New Roman" panose="02020603050405020304" pitchFamily="18" charset="0"/>
                <a:cs typeface="Times New Roman" panose="02020603050405020304" pitchFamily="18" charset="0"/>
              </a:rPr>
              <a:t>l</a:t>
            </a:r>
            <a:r>
              <a:rPr lang="fr-MG" sz="1600" i="1" dirty="0">
                <a:latin typeface="Times New Roman" panose="02020603050405020304" pitchFamily="18" charset="0"/>
                <a:cs typeface="Times New Roman" panose="02020603050405020304" pitchFamily="18" charset="0"/>
              </a:rPr>
              <a:t>e </a:t>
            </a:r>
            <a:r>
              <a:rPr lang="fr-FR" sz="1600" i="1" dirty="0">
                <a:latin typeface="Times New Roman" panose="02020603050405020304" pitchFamily="18" charset="0"/>
                <a:cs typeface="Times New Roman" panose="02020603050405020304" pitchFamily="18" charset="0"/>
              </a:rPr>
              <a:t>re</a:t>
            </a:r>
            <a:r>
              <a:rPr lang="fr-MG" sz="1600" i="1" dirty="0">
                <a:latin typeface="Times New Roman" panose="02020603050405020304" pitchFamily="18" charset="0"/>
                <a:cs typeface="Times New Roman" panose="02020603050405020304" pitchFamily="18" charset="0"/>
              </a:rPr>
              <a:t>n</a:t>
            </a:r>
            <a:r>
              <a:rPr lang="fr-FR" sz="1600" i="1" dirty="0">
                <a:latin typeface="Times New Roman" panose="02020603050405020304" pitchFamily="18" charset="0"/>
                <a:cs typeface="Times New Roman" panose="02020603050405020304" pitchFamily="18" charset="0"/>
              </a:rPr>
              <a:t>d</a:t>
            </a:r>
            <a:r>
              <a:rPr lang="fr-MG" sz="1600" i="1" dirty="0">
                <a:latin typeface="Times New Roman" panose="02020603050405020304" pitchFamily="18" charset="0"/>
                <a:cs typeface="Times New Roman" panose="02020603050405020304" pitchFamily="18" charset="0"/>
              </a:rPr>
              <a:t>e</a:t>
            </a:r>
            <a:r>
              <a:rPr lang="fr-FR" sz="1600" i="1" dirty="0">
                <a:latin typeface="Times New Roman" panose="02020603050405020304" pitchFamily="18" charset="0"/>
                <a:cs typeface="Times New Roman" panose="02020603050405020304" pitchFamily="18" charset="0"/>
              </a:rPr>
              <a:t>m</a:t>
            </a:r>
            <a:r>
              <a:rPr lang="fr-MG" sz="1600" i="1" dirty="0">
                <a:latin typeface="Times New Roman" panose="02020603050405020304" pitchFamily="18" charset="0"/>
                <a:cs typeface="Times New Roman" panose="02020603050405020304" pitchFamily="18" charset="0"/>
              </a:rPr>
              <a:t>e</a:t>
            </a:r>
            <a:r>
              <a:rPr lang="fr-FR" sz="1600" i="1" dirty="0">
                <a:latin typeface="Times New Roman" panose="02020603050405020304" pitchFamily="18" charset="0"/>
                <a:cs typeface="Times New Roman" panose="02020603050405020304" pitchFamily="18" charset="0"/>
              </a:rPr>
              <a:t>n</a:t>
            </a:r>
            <a:r>
              <a:rPr lang="fr-MG" sz="1600" i="1" dirty="0">
                <a:latin typeface="Times New Roman" panose="02020603050405020304" pitchFamily="18" charset="0"/>
                <a:cs typeface="Times New Roman" panose="02020603050405020304" pitchFamily="18" charset="0"/>
              </a:rPr>
              <a:t>t </a:t>
            </a:r>
            <a:r>
              <a:rPr lang="fr-FR" sz="1600" i="1" dirty="0">
                <a:latin typeface="Times New Roman" panose="02020603050405020304" pitchFamily="18" charset="0"/>
                <a:cs typeface="Times New Roman" panose="02020603050405020304" pitchFamily="18" charset="0"/>
              </a:rPr>
              <a:t>d</a:t>
            </a:r>
            <a:r>
              <a:rPr lang="fr-MG" sz="1600" i="1" dirty="0">
                <a:latin typeface="Times New Roman" panose="02020603050405020304" pitchFamily="18" charset="0"/>
                <a:cs typeface="Times New Roman" panose="02020603050405020304" pitchFamily="18" charset="0"/>
              </a:rPr>
              <a:t>e</a:t>
            </a:r>
            <a:r>
              <a:rPr lang="fr-FR" sz="1600" i="1" dirty="0">
                <a:latin typeface="Times New Roman" panose="02020603050405020304" pitchFamily="18" charset="0"/>
                <a:cs typeface="Times New Roman" panose="02020603050405020304" pitchFamily="18" charset="0"/>
              </a:rPr>
              <a:t>s</a:t>
            </a:r>
            <a:r>
              <a:rPr lang="fr-MG" sz="1600" i="1" dirty="0">
                <a:latin typeface="Times New Roman" panose="02020603050405020304" pitchFamily="18" charset="0"/>
                <a:cs typeface="Times New Roman" panose="02020603050405020304" pitchFamily="18" charset="0"/>
              </a:rPr>
              <a:t> </a:t>
            </a:r>
            <a:r>
              <a:rPr lang="fr-FR" sz="1600" i="1" dirty="0">
                <a:latin typeface="Times New Roman" panose="02020603050405020304" pitchFamily="18" charset="0"/>
                <a:cs typeface="Times New Roman" panose="02020603050405020304" pitchFamily="18" charset="0"/>
              </a:rPr>
              <a:t>A</a:t>
            </a:r>
            <a:r>
              <a:rPr lang="fr-MG" sz="1600" i="1" dirty="0">
                <a:latin typeface="Times New Roman" panose="02020603050405020304" pitchFamily="18" charset="0"/>
                <a:cs typeface="Times New Roman" panose="02020603050405020304" pitchFamily="18" charset="0"/>
              </a:rPr>
              <a:t>G</a:t>
            </a:r>
            <a:r>
              <a:rPr lang="fr-FR" sz="1600" i="1" dirty="0">
                <a:latin typeface="Times New Roman" panose="02020603050405020304" pitchFamily="18" charset="0"/>
                <a:cs typeface="Times New Roman" panose="02020603050405020304" pitchFamily="18" charset="0"/>
              </a:rPr>
              <a:t>R</a:t>
            </a:r>
            <a:r>
              <a:rPr lang="fr-MG" sz="1600" i="1" dirty="0">
                <a:latin typeface="Times New Roman" panose="02020603050405020304" pitchFamily="18" charset="0"/>
                <a:cs typeface="Times New Roman" panose="02020603050405020304" pitchFamily="18" charset="0"/>
              </a:rPr>
              <a:t> </a:t>
            </a:r>
          </a:p>
          <a:p>
            <a:pPr marL="923400" indent="0">
              <a:buNone/>
            </a:pPr>
            <a:endParaRPr lang="fr-MG" sz="1600" i="1" dirty="0">
              <a:latin typeface="Times New Roman" panose="02020603050405020304" pitchFamily="18" charset="0"/>
              <a:cs typeface="Times New Roman" panose="02020603050405020304" pitchFamily="18" charset="0"/>
            </a:endParaRPr>
          </a:p>
        </p:txBody>
      </p:sp>
      <p:pic>
        <p:nvPicPr>
          <p:cNvPr id="4" name="Image 3">
            <a:extLst>
              <a:ext uri="{FF2B5EF4-FFF2-40B4-BE49-F238E27FC236}">
                <a16:creationId xmlns:a16="http://schemas.microsoft.com/office/drawing/2014/main" id="{41FA0F31-B2AE-48AD-8D4A-ACC836999033}"/>
              </a:ext>
            </a:extLst>
          </p:cNvPr>
          <p:cNvPicPr>
            <a:picLocks noChangeAspect="1"/>
          </p:cNvPicPr>
          <p:nvPr/>
        </p:nvPicPr>
        <p:blipFill>
          <a:blip r:embed="rId2"/>
          <a:stretch>
            <a:fillRect/>
          </a:stretch>
        </p:blipFill>
        <p:spPr>
          <a:xfrm>
            <a:off x="2367714" y="925032"/>
            <a:ext cx="6584704" cy="5518297"/>
          </a:xfrm>
          <a:prstGeom prst="rect">
            <a:avLst/>
          </a:prstGeom>
        </p:spPr>
      </p:pic>
    </p:spTree>
    <p:extLst>
      <p:ext uri="{BB962C8B-B14F-4D97-AF65-F5344CB8AC3E}">
        <p14:creationId xmlns:p14="http://schemas.microsoft.com/office/powerpoint/2010/main" val="2480445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9F63EA-42D8-4275-B659-07FC194334F2}"/>
              </a:ext>
            </a:extLst>
          </p:cNvPr>
          <p:cNvSpPr/>
          <p:nvPr/>
        </p:nvSpPr>
        <p:spPr>
          <a:xfrm>
            <a:off x="2037048" y="2505670"/>
            <a:ext cx="8669938" cy="646331"/>
          </a:xfrm>
          <a:prstGeom prst="rect">
            <a:avLst/>
          </a:prstGeom>
          <a:noFill/>
        </p:spPr>
        <p:txBody>
          <a:bodyPr wrap="square" lIns="91440" tIns="45720" rIns="91440" bIns="45720">
            <a:spAutoFit/>
          </a:bodyPr>
          <a:lstStyle/>
          <a:p>
            <a:pPr algn="ct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M</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C</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I</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D</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 </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V</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R</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fr-MG" sz="3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AIMABLE</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I</a:t>
            </a:r>
            <a:r>
              <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a:t>
            </a:r>
            <a:r>
              <a:rPr lang="fr-FR"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a:t>
            </a:r>
            <a:endParaRPr lang="fr-MG"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323783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15DBA7-A45D-4701-9106-E28B08C88E71}"/>
              </a:ext>
            </a:extLst>
          </p:cNvPr>
          <p:cNvSpPr>
            <a:spLocks noGrp="1"/>
          </p:cNvSpPr>
          <p:nvPr>
            <p:ph type="title"/>
          </p:nvPr>
        </p:nvSpPr>
        <p:spPr>
          <a:xfrm>
            <a:off x="1055915" y="64811"/>
            <a:ext cx="9905998" cy="646864"/>
          </a:xfrm>
        </p:spPr>
        <p:txBody>
          <a:bodyPr>
            <a:normAutofit/>
          </a:bodyPr>
          <a:lstStyle/>
          <a:p>
            <a:pPr algn="ctr"/>
            <a:r>
              <a:rPr lang="fr-FR" sz="2000" b="1" dirty="0">
                <a:latin typeface="Times New Roman" panose="02020603050405020304" pitchFamily="18" charset="0"/>
                <a:cs typeface="Times New Roman" panose="02020603050405020304" pitchFamily="18" charset="0"/>
              </a:rPr>
              <a:t>M</a:t>
            </a:r>
            <a:r>
              <a:rPr lang="fr-MG" sz="2000" b="1" dirty="0">
                <a:latin typeface="Times New Roman" panose="02020603050405020304" pitchFamily="18" charset="0"/>
                <a:cs typeface="Times New Roman" panose="02020603050405020304" pitchFamily="18" charset="0"/>
              </a:rPr>
              <a:t>I</a:t>
            </a:r>
            <a:r>
              <a:rPr lang="fr-FR" sz="2000" b="1" dirty="0">
                <a:latin typeface="Times New Roman" panose="02020603050405020304" pitchFamily="18" charset="0"/>
                <a:cs typeface="Times New Roman" panose="02020603050405020304" pitchFamily="18" charset="0"/>
              </a:rPr>
              <a:t>S</a:t>
            </a:r>
            <a:r>
              <a:rPr lang="fr-MG" sz="2000" b="1" dirty="0">
                <a:latin typeface="Times New Roman" panose="02020603050405020304" pitchFamily="18" charset="0"/>
                <a:cs typeface="Times New Roman" panose="02020603050405020304" pitchFamily="18" charset="0"/>
              </a:rPr>
              <a:t>E </a:t>
            </a:r>
            <a:r>
              <a:rPr lang="fr-FR" sz="2000" b="1" dirty="0">
                <a:latin typeface="Times New Roman" panose="02020603050405020304" pitchFamily="18" charset="0"/>
                <a:cs typeface="Times New Roman" panose="02020603050405020304" pitchFamily="18" charset="0"/>
              </a:rPr>
              <a:t>E</a:t>
            </a:r>
            <a:r>
              <a:rPr lang="fr-MG" sz="2000" b="1" dirty="0">
                <a:latin typeface="Times New Roman" panose="02020603050405020304" pitchFamily="18" charset="0"/>
                <a:cs typeface="Times New Roman" panose="02020603050405020304" pitchFamily="18" charset="0"/>
              </a:rPr>
              <a:t>N </a:t>
            </a:r>
            <a:r>
              <a:rPr lang="fr-FR" sz="2000" b="1" dirty="0">
                <a:latin typeface="Times New Roman" panose="02020603050405020304" pitchFamily="18" charset="0"/>
                <a:cs typeface="Times New Roman" panose="02020603050405020304" pitchFamily="18" charset="0"/>
              </a:rPr>
              <a:t>C</a:t>
            </a:r>
            <a:r>
              <a:rPr lang="fr-MG" sz="2000" b="1" dirty="0">
                <a:latin typeface="Times New Roman" panose="02020603050405020304" pitchFamily="18" charset="0"/>
                <a:cs typeface="Times New Roman" panose="02020603050405020304" pitchFamily="18" charset="0"/>
              </a:rPr>
              <a:t>O</a:t>
            </a:r>
            <a:r>
              <a:rPr lang="fr-FR" sz="2000" b="1" dirty="0">
                <a:latin typeface="Times New Roman" panose="02020603050405020304" pitchFamily="18" charset="0"/>
                <a:cs typeface="Times New Roman" panose="02020603050405020304" pitchFamily="18" charset="0"/>
              </a:rPr>
              <a:t>N</a:t>
            </a:r>
            <a:r>
              <a:rPr lang="fr-MG" sz="2000" b="1" dirty="0">
                <a:latin typeface="Times New Roman" panose="02020603050405020304" pitchFamily="18" charset="0"/>
                <a:cs typeface="Times New Roman" panose="02020603050405020304" pitchFamily="18" charset="0"/>
              </a:rPr>
              <a:t>T</a:t>
            </a:r>
            <a:r>
              <a:rPr lang="fr-FR" sz="2000" b="1" dirty="0">
                <a:latin typeface="Times New Roman" panose="02020603050405020304" pitchFamily="18" charset="0"/>
                <a:cs typeface="Times New Roman" panose="02020603050405020304" pitchFamily="18" charset="0"/>
              </a:rPr>
              <a:t>E</a:t>
            </a:r>
            <a:r>
              <a:rPr lang="fr-MG" sz="2000" b="1" dirty="0">
                <a:latin typeface="Times New Roman" panose="02020603050405020304" pitchFamily="18" charset="0"/>
                <a:cs typeface="Times New Roman" panose="02020603050405020304" pitchFamily="18" charset="0"/>
              </a:rPr>
              <a:t>X</a:t>
            </a:r>
            <a:r>
              <a:rPr lang="fr-FR" sz="2000" b="1" dirty="0">
                <a:latin typeface="Times New Roman" panose="02020603050405020304" pitchFamily="18" charset="0"/>
                <a:cs typeface="Times New Roman" panose="02020603050405020304" pitchFamily="18" charset="0"/>
              </a:rPr>
              <a:t>T</a:t>
            </a:r>
            <a:r>
              <a:rPr lang="fr-MG" sz="2000" b="1" dirty="0">
                <a:latin typeface="Times New Roman" panose="02020603050405020304" pitchFamily="18" charset="0"/>
                <a:cs typeface="Times New Roman" panose="02020603050405020304" pitchFamily="18" charset="0"/>
              </a:rPr>
              <a:t>E</a:t>
            </a:r>
          </a:p>
        </p:txBody>
      </p:sp>
      <p:graphicFrame>
        <p:nvGraphicFramePr>
          <p:cNvPr id="4" name="Diagramme 3">
            <a:extLst>
              <a:ext uri="{FF2B5EF4-FFF2-40B4-BE49-F238E27FC236}">
                <a16:creationId xmlns:a16="http://schemas.microsoft.com/office/drawing/2014/main" id="{E7817FD5-CF60-49E3-8904-2CE51310A332}"/>
              </a:ext>
            </a:extLst>
          </p:cNvPr>
          <p:cNvGraphicFramePr/>
          <p:nvPr>
            <p:extLst>
              <p:ext uri="{D42A27DB-BD31-4B8C-83A1-F6EECF244321}">
                <p14:modId xmlns:p14="http://schemas.microsoft.com/office/powerpoint/2010/main" val="172910966"/>
              </p:ext>
            </p:extLst>
          </p:nvPr>
        </p:nvGraphicFramePr>
        <p:xfrm>
          <a:off x="1034144" y="711675"/>
          <a:ext cx="9353616" cy="5449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Flèche : bas 10">
            <a:extLst>
              <a:ext uri="{FF2B5EF4-FFF2-40B4-BE49-F238E27FC236}">
                <a16:creationId xmlns:a16="http://schemas.microsoft.com/office/drawing/2014/main" id="{486405BD-3575-4D59-B793-8974EABBE663}"/>
              </a:ext>
            </a:extLst>
          </p:cNvPr>
          <p:cNvSpPr/>
          <p:nvPr/>
        </p:nvSpPr>
        <p:spPr>
          <a:xfrm>
            <a:off x="7761513" y="3030484"/>
            <a:ext cx="89210" cy="1371600"/>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MG" dirty="0"/>
          </a:p>
        </p:txBody>
      </p:sp>
      <p:sp>
        <p:nvSpPr>
          <p:cNvPr id="12" name="Flèche : bas 11">
            <a:extLst>
              <a:ext uri="{FF2B5EF4-FFF2-40B4-BE49-F238E27FC236}">
                <a16:creationId xmlns:a16="http://schemas.microsoft.com/office/drawing/2014/main" id="{D8C0AF53-4B9D-4F8C-BFB2-C0CA3C2A54B5}"/>
              </a:ext>
            </a:extLst>
          </p:cNvPr>
          <p:cNvSpPr/>
          <p:nvPr/>
        </p:nvSpPr>
        <p:spPr>
          <a:xfrm>
            <a:off x="5192486" y="1860194"/>
            <a:ext cx="97971" cy="566057"/>
          </a:xfrm>
          <a:prstGeom prst="down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MG"/>
          </a:p>
        </p:txBody>
      </p:sp>
    </p:spTree>
    <p:extLst>
      <p:ext uri="{BB962C8B-B14F-4D97-AF65-F5344CB8AC3E}">
        <p14:creationId xmlns:p14="http://schemas.microsoft.com/office/powerpoint/2010/main" val="582350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a:extLst>
              <a:ext uri="{FF2B5EF4-FFF2-40B4-BE49-F238E27FC236}">
                <a16:creationId xmlns:a16="http://schemas.microsoft.com/office/drawing/2014/main" id="{13F0F6F5-9112-4B79-95C4-6464FF09F126}"/>
              </a:ext>
            </a:extLst>
          </p:cNvPr>
          <p:cNvGraphicFramePr/>
          <p:nvPr>
            <p:extLst>
              <p:ext uri="{D42A27DB-BD31-4B8C-83A1-F6EECF244321}">
                <p14:modId xmlns:p14="http://schemas.microsoft.com/office/powerpoint/2010/main" val="2065084848"/>
              </p:ext>
            </p:extLst>
          </p:nvPr>
        </p:nvGraphicFramePr>
        <p:xfrm>
          <a:off x="1315357" y="337456"/>
          <a:ext cx="9387114" cy="6878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918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D8A54-7DAA-4BED-85F2-7DDF451D3E6B}"/>
              </a:ext>
            </a:extLst>
          </p:cNvPr>
          <p:cNvSpPr>
            <a:spLocks noGrp="1"/>
          </p:cNvSpPr>
          <p:nvPr>
            <p:ph type="title"/>
          </p:nvPr>
        </p:nvSpPr>
        <p:spPr>
          <a:xfrm>
            <a:off x="1141412" y="166255"/>
            <a:ext cx="9905998" cy="646546"/>
          </a:xfrm>
        </p:spPr>
        <p:txBody>
          <a:bodyPr>
            <a:normAutofit/>
          </a:bodyPr>
          <a:lstStyle/>
          <a:p>
            <a:pPr algn="ctr"/>
            <a:r>
              <a:rPr lang="fr-MG" sz="2000" b="1" dirty="0">
                <a:latin typeface="Times New Roman" panose="02020603050405020304" pitchFamily="18" charset="0"/>
                <a:cs typeface="Times New Roman" panose="02020603050405020304" pitchFamily="18" charset="0"/>
              </a:rPr>
              <a:t>I- </a:t>
            </a:r>
            <a:r>
              <a:rPr lang="fr-FR" sz="2000" b="1" dirty="0">
                <a:latin typeface="Times New Roman" panose="02020603050405020304" pitchFamily="18" charset="0"/>
                <a:cs typeface="Times New Roman" panose="02020603050405020304" pitchFamily="18" charset="0"/>
              </a:rPr>
              <a:t>R</a:t>
            </a:r>
            <a:r>
              <a:rPr lang="fr-MG" sz="2000" b="1" dirty="0">
                <a:latin typeface="Times New Roman" panose="02020603050405020304" pitchFamily="18" charset="0"/>
                <a:cs typeface="Times New Roman" panose="02020603050405020304" pitchFamily="18" charset="0"/>
              </a:rPr>
              <a:t>E</a:t>
            </a:r>
            <a:r>
              <a:rPr lang="fr-FR" sz="2000" b="1" dirty="0">
                <a:latin typeface="Times New Roman" panose="02020603050405020304" pitchFamily="18" charset="0"/>
                <a:cs typeface="Times New Roman" panose="02020603050405020304" pitchFamily="18" charset="0"/>
              </a:rPr>
              <a:t>V</a:t>
            </a:r>
            <a:r>
              <a:rPr lang="fr-MG" sz="2000" b="1" dirty="0">
                <a:latin typeface="Times New Roman" panose="02020603050405020304" pitchFamily="18" charset="0"/>
                <a:cs typeface="Times New Roman" panose="02020603050405020304" pitchFamily="18" charset="0"/>
              </a:rPr>
              <a:t>U</a:t>
            </a:r>
            <a:r>
              <a:rPr lang="fr-FR" sz="2000" b="1" dirty="0">
                <a:latin typeface="Times New Roman" panose="02020603050405020304" pitchFamily="18" charset="0"/>
                <a:cs typeface="Times New Roman" panose="02020603050405020304" pitchFamily="18" charset="0"/>
              </a:rPr>
              <a:t>E</a:t>
            </a:r>
            <a:r>
              <a:rPr lang="fr-MG" sz="2000" b="1"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D</a:t>
            </a:r>
            <a:r>
              <a:rPr lang="fr-MG" sz="2000" b="1" dirty="0">
                <a:latin typeface="Times New Roman" panose="02020603050405020304" pitchFamily="18" charset="0"/>
                <a:cs typeface="Times New Roman" panose="02020603050405020304" pitchFamily="18" charset="0"/>
              </a:rPr>
              <a:t>E </a:t>
            </a:r>
            <a:r>
              <a:rPr lang="fr-FR" sz="2000" b="1" dirty="0">
                <a:latin typeface="Times New Roman" panose="02020603050405020304" pitchFamily="18" charset="0"/>
                <a:cs typeface="Times New Roman" panose="02020603050405020304" pitchFamily="18" charset="0"/>
              </a:rPr>
              <a:t>L</a:t>
            </a:r>
            <a:r>
              <a:rPr lang="fr-MG" sz="2000" b="1" dirty="0">
                <a:latin typeface="Times New Roman" panose="02020603050405020304" pitchFamily="18" charset="0"/>
                <a:cs typeface="Times New Roman" panose="02020603050405020304" pitchFamily="18" charset="0"/>
              </a:rPr>
              <a:t>I</a:t>
            </a:r>
            <a:r>
              <a:rPr lang="fr-FR" sz="2000" b="1" dirty="0">
                <a:latin typeface="Times New Roman" panose="02020603050405020304" pitchFamily="18" charset="0"/>
                <a:cs typeface="Times New Roman" panose="02020603050405020304" pitchFamily="18" charset="0"/>
              </a:rPr>
              <a:t>T</a:t>
            </a:r>
            <a:r>
              <a:rPr lang="fr-MG" sz="2000" b="1" dirty="0">
                <a:latin typeface="Times New Roman" panose="02020603050405020304" pitchFamily="18" charset="0"/>
                <a:cs typeface="Times New Roman" panose="02020603050405020304" pitchFamily="18" charset="0"/>
              </a:rPr>
              <a:t>T</a:t>
            </a:r>
            <a:r>
              <a:rPr lang="fr-FR" sz="2000" b="1" dirty="0">
                <a:latin typeface="Times New Roman" panose="02020603050405020304" pitchFamily="18" charset="0"/>
                <a:cs typeface="Times New Roman" panose="02020603050405020304" pitchFamily="18" charset="0"/>
              </a:rPr>
              <a:t>E</a:t>
            </a:r>
            <a:r>
              <a:rPr lang="fr-MG" sz="2000" b="1" dirty="0">
                <a:latin typeface="Times New Roman" panose="02020603050405020304" pitchFamily="18" charset="0"/>
                <a:cs typeface="Times New Roman" panose="02020603050405020304" pitchFamily="18" charset="0"/>
              </a:rPr>
              <a:t>R</a:t>
            </a:r>
            <a:r>
              <a:rPr lang="fr-FR" sz="2000" b="1" dirty="0">
                <a:latin typeface="Times New Roman" panose="02020603050405020304" pitchFamily="18" charset="0"/>
                <a:cs typeface="Times New Roman" panose="02020603050405020304" pitchFamily="18" charset="0"/>
              </a:rPr>
              <a:t>A</a:t>
            </a:r>
            <a:r>
              <a:rPr lang="fr-MG" sz="2000" b="1" dirty="0">
                <a:latin typeface="Times New Roman" panose="02020603050405020304" pitchFamily="18" charset="0"/>
                <a:cs typeface="Times New Roman" panose="02020603050405020304" pitchFamily="18" charset="0"/>
              </a:rPr>
              <a:t>T</a:t>
            </a:r>
            <a:r>
              <a:rPr lang="fr-FR" sz="2000" b="1" dirty="0">
                <a:latin typeface="Times New Roman" panose="02020603050405020304" pitchFamily="18" charset="0"/>
                <a:cs typeface="Times New Roman" panose="02020603050405020304" pitchFamily="18" charset="0"/>
              </a:rPr>
              <a:t>U</a:t>
            </a:r>
            <a:r>
              <a:rPr lang="fr-MG" sz="2000" b="1" dirty="0">
                <a:latin typeface="Times New Roman" panose="02020603050405020304" pitchFamily="18" charset="0"/>
                <a:cs typeface="Times New Roman" panose="02020603050405020304" pitchFamily="18" charset="0"/>
              </a:rPr>
              <a:t>R</a:t>
            </a:r>
            <a:r>
              <a:rPr lang="fr-FR" sz="2000" b="1" dirty="0">
                <a:latin typeface="Times New Roman" panose="02020603050405020304" pitchFamily="18" charset="0"/>
                <a:cs typeface="Times New Roman" panose="02020603050405020304" pitchFamily="18" charset="0"/>
              </a:rPr>
              <a:t>E</a:t>
            </a:r>
            <a:endParaRPr lang="fr-MG" sz="2000"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BF6CA53E-A993-40D0-8E40-8250568174DF}"/>
              </a:ext>
            </a:extLst>
          </p:cNvPr>
          <p:cNvSpPr>
            <a:spLocks noGrp="1"/>
          </p:cNvSpPr>
          <p:nvPr>
            <p:ph idx="1"/>
          </p:nvPr>
        </p:nvSpPr>
        <p:spPr>
          <a:xfrm>
            <a:off x="1141412" y="711200"/>
            <a:ext cx="9905999" cy="5569527"/>
          </a:xfrm>
        </p:spPr>
        <p:txBody>
          <a:bodyPr>
            <a:normAutofit/>
          </a:bodyPr>
          <a:lstStyle/>
          <a:p>
            <a:pPr>
              <a:buFont typeface="Wingdings" panose="05000000000000000000" pitchFamily="2" charset="2"/>
              <a:buChar char="v"/>
            </a:pPr>
            <a:r>
              <a:rPr lang="fr-FR" sz="1600" b="1" i="1" dirty="0">
                <a:latin typeface="Times New Roman" panose="02020603050405020304" pitchFamily="18" charset="0"/>
                <a:cs typeface="Times New Roman" panose="02020603050405020304" pitchFamily="18" charset="0"/>
              </a:rPr>
              <a:t>L</a:t>
            </a:r>
            <a:r>
              <a:rPr lang="fr-MG" sz="1600" b="1" i="1" dirty="0">
                <a:latin typeface="Times New Roman" panose="02020603050405020304" pitchFamily="18" charset="0"/>
                <a:cs typeface="Times New Roman" panose="02020603050405020304" pitchFamily="18" charset="0"/>
              </a:rPr>
              <a:t>i</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n </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n</a:t>
            </a:r>
            <a:r>
              <a:rPr lang="fr-FR" sz="1600" b="1" i="1" dirty="0">
                <a:latin typeface="Times New Roman" panose="02020603050405020304" pitchFamily="18" charset="0"/>
                <a:cs typeface="Times New Roman" panose="02020603050405020304" pitchFamily="18" charset="0"/>
              </a:rPr>
              <a:t>t</a:t>
            </a:r>
            <a:r>
              <a:rPr lang="fr-MG" sz="1600" b="1" i="1" dirty="0">
                <a:latin typeface="Times New Roman" panose="02020603050405020304" pitchFamily="18" charset="0"/>
                <a:cs typeface="Times New Roman" panose="02020603050405020304" pitchFamily="18" charset="0"/>
              </a:rPr>
              <a:t>r</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l</a:t>
            </a:r>
            <a:r>
              <a:rPr lang="fr-MG" sz="1600" b="1" i="1" dirty="0">
                <a:latin typeface="Times New Roman" panose="02020603050405020304" pitchFamily="18" charset="0"/>
                <a:cs typeface="Times New Roman" panose="02020603050405020304" pitchFamily="18" charset="0"/>
              </a:rPr>
              <a:t>a </a:t>
            </a:r>
            <a:r>
              <a:rPr lang="fr-FR" sz="1600" b="1" i="1" dirty="0">
                <a:latin typeface="Times New Roman" panose="02020603050405020304" pitchFamily="18" charset="0"/>
                <a:cs typeface="Times New Roman" panose="02020603050405020304" pitchFamily="18" charset="0"/>
              </a:rPr>
              <a:t>microfinance</a:t>
            </a:r>
            <a:r>
              <a:rPr lang="fr-MG" sz="1600" b="1" i="1" dirty="0">
                <a:latin typeface="Times New Roman" panose="02020603050405020304" pitchFamily="18" charset="0"/>
                <a:cs typeface="Times New Roman" panose="02020603050405020304" pitchFamily="18" charset="0"/>
              </a:rPr>
              <a:t>, protection social </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t </a:t>
            </a:r>
            <a:r>
              <a:rPr lang="fr-FR" sz="1600" b="1" i="1" dirty="0">
                <a:latin typeface="Times New Roman" panose="02020603050405020304" pitchFamily="18" charset="0"/>
                <a:cs typeface="Times New Roman" panose="02020603050405020304" pitchFamily="18" charset="0"/>
              </a:rPr>
              <a:t>l</a:t>
            </a:r>
            <a:r>
              <a:rPr lang="fr-MG" sz="1600" b="1" i="1" dirty="0">
                <a:latin typeface="Times New Roman" panose="02020603050405020304" pitchFamily="18" charset="0"/>
                <a:cs typeface="Times New Roman" panose="02020603050405020304" pitchFamily="18" charset="0"/>
              </a:rPr>
              <a:t>a </a:t>
            </a:r>
            <a:r>
              <a:rPr lang="fr-FR" sz="1600" b="1" i="1" dirty="0">
                <a:latin typeface="Times New Roman" panose="02020603050405020304" pitchFamily="18" charset="0"/>
                <a:cs typeface="Times New Roman" panose="02020603050405020304" pitchFamily="18" charset="0"/>
              </a:rPr>
              <a:t>G</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t</a:t>
            </a:r>
            <a:r>
              <a:rPr lang="fr-FR" sz="1600" b="1" i="1" dirty="0">
                <a:latin typeface="Times New Roman" panose="02020603050405020304" pitchFamily="18" charset="0"/>
                <a:cs typeface="Times New Roman" panose="02020603050405020304" pitchFamily="18" charset="0"/>
              </a:rPr>
              <a:t>i</a:t>
            </a:r>
            <a:r>
              <a:rPr lang="fr-MG" sz="1600" b="1" i="1" dirty="0">
                <a:latin typeface="Times New Roman" panose="02020603050405020304" pitchFamily="18" charset="0"/>
                <a:cs typeface="Times New Roman" panose="02020603050405020304" pitchFamily="18" charset="0"/>
              </a:rPr>
              <a:t>o</a:t>
            </a:r>
            <a:r>
              <a:rPr lang="fr-FR" sz="1600" b="1" i="1" dirty="0">
                <a:latin typeface="Times New Roman" panose="02020603050405020304" pitchFamily="18" charset="0"/>
                <a:cs typeface="Times New Roman" panose="02020603050405020304" pitchFamily="18" charset="0"/>
              </a:rPr>
              <a:t>n</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r</a:t>
            </a:r>
            <a:r>
              <a:rPr lang="fr-MG" sz="1600" b="1" i="1" dirty="0">
                <a:latin typeface="Times New Roman" panose="02020603050405020304" pitchFamily="18" charset="0"/>
                <a:cs typeface="Times New Roman" panose="02020603050405020304" pitchFamily="18" charset="0"/>
              </a:rPr>
              <a:t>i</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q</a:t>
            </a:r>
            <a:r>
              <a:rPr lang="fr-FR" sz="1600" b="1" i="1" dirty="0">
                <a:latin typeface="Times New Roman" panose="02020603050405020304" pitchFamily="18" charset="0"/>
                <a:cs typeface="Times New Roman" panose="02020603050405020304" pitchFamily="18" charset="0"/>
              </a:rPr>
              <a:t>u</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t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c</a:t>
            </a:r>
            <a:r>
              <a:rPr lang="fr-MG" sz="1600" b="1" i="1" dirty="0">
                <a:latin typeface="Times New Roman" panose="02020603050405020304" pitchFamily="18" charset="0"/>
                <a:cs typeface="Times New Roman" panose="02020603050405020304" pitchFamily="18" charset="0"/>
              </a:rPr>
              <a:t>a</a:t>
            </a:r>
            <a:r>
              <a:rPr lang="fr-FR" sz="1600" b="1" i="1" dirty="0">
                <a:latin typeface="Times New Roman" panose="02020603050405020304" pitchFamily="18" charset="0"/>
                <a:cs typeface="Times New Roman" panose="02020603050405020304" pitchFamily="18" charset="0"/>
              </a:rPr>
              <a:t>t</a:t>
            </a:r>
            <a:r>
              <a:rPr lang="fr-MG" sz="1600" b="1" i="1" dirty="0">
                <a:latin typeface="Times New Roman" panose="02020603050405020304" pitchFamily="18" charset="0"/>
                <a:cs typeface="Times New Roman" panose="02020603050405020304" pitchFamily="18" charset="0"/>
              </a:rPr>
              <a:t>a</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t</a:t>
            </a:r>
            <a:r>
              <a:rPr lang="fr-FR" sz="1600" b="1" i="1" dirty="0">
                <a:latin typeface="Times New Roman" panose="02020603050405020304" pitchFamily="18" charset="0"/>
                <a:cs typeface="Times New Roman" panose="02020603050405020304" pitchFamily="18" charset="0"/>
              </a:rPr>
              <a:t>r</a:t>
            </a:r>
            <a:r>
              <a:rPr lang="fr-MG" sz="1600" b="1" i="1" dirty="0">
                <a:latin typeface="Times New Roman" panose="02020603050405020304" pitchFamily="18" charset="0"/>
                <a:cs typeface="Times New Roman" panose="02020603050405020304" pitchFamily="18" charset="0"/>
              </a:rPr>
              <a:t>o</a:t>
            </a:r>
            <a:r>
              <a:rPr lang="fr-FR" sz="1600" b="1" i="1" dirty="0">
                <a:latin typeface="Times New Roman" panose="02020603050405020304" pitchFamily="18" charset="0"/>
                <a:cs typeface="Times New Roman" panose="02020603050405020304" pitchFamily="18" charset="0"/>
              </a:rPr>
              <a:t>p</a:t>
            </a:r>
            <a:r>
              <a:rPr lang="fr-MG" sz="1600" b="1" i="1" dirty="0">
                <a:latin typeface="Times New Roman" panose="02020603050405020304" pitchFamily="18" charset="0"/>
                <a:cs typeface="Times New Roman" panose="02020603050405020304" pitchFamily="18" charset="0"/>
              </a:rPr>
              <a:t>h</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s</a:t>
            </a:r>
          </a:p>
          <a:p>
            <a:pPr lvl="1">
              <a:buFont typeface="Wingdings" panose="05000000000000000000" pitchFamily="2" charset="2"/>
              <a:buChar char="Ø"/>
            </a:pPr>
            <a:r>
              <a:rPr lang="fr-MG" sz="1600" b="1" dirty="0">
                <a:latin typeface="Times New Roman" panose="02020603050405020304" pitchFamily="18" charset="0"/>
                <a:cs typeface="Times New Roman" panose="02020603050405020304" pitchFamily="18" charset="0"/>
              </a:rPr>
              <a:t> </a:t>
            </a:r>
            <a:r>
              <a:rPr lang="fr-FR" sz="1600" i="1" dirty="0">
                <a:latin typeface="Times New Roman" panose="02020603050405020304" pitchFamily="18" charset="0"/>
                <a:cs typeface="Times New Roman" panose="02020603050405020304" pitchFamily="18" charset="0"/>
              </a:rPr>
              <a:t>L</a:t>
            </a:r>
            <a:r>
              <a:rPr lang="fr-MG" sz="1600" i="1" dirty="0">
                <a:latin typeface="Times New Roman" panose="02020603050405020304" pitchFamily="18" charset="0"/>
                <a:cs typeface="Times New Roman" panose="02020603050405020304" pitchFamily="18" charset="0"/>
              </a:rPr>
              <a:t>a microfinance</a:t>
            </a:r>
          </a:p>
          <a:p>
            <a:pPr lvl="2" algn="just">
              <a:buFont typeface="Wingdings" panose="05000000000000000000" pitchFamily="2" charset="2"/>
              <a:buChar char="ü"/>
            </a:pPr>
            <a:r>
              <a:rPr lang="fr-MG" sz="1600" dirty="0">
                <a:latin typeface="Times New Roman" panose="02020603050405020304" pitchFamily="18" charset="0"/>
                <a:cs typeface="Times New Roman" panose="02020603050405020304" pitchFamily="18" charset="0"/>
              </a:rPr>
              <a:t>L’</a:t>
            </a:r>
            <a:r>
              <a:rPr lang="fr-FR" sz="1600" dirty="0">
                <a:latin typeface="Times New Roman" panose="02020603050405020304" pitchFamily="18" charset="0"/>
                <a:cs typeface="Times New Roman" panose="02020603050405020304" pitchFamily="18" charset="0"/>
              </a:rPr>
              <a:t>objectif principal</a:t>
            </a:r>
            <a:r>
              <a:rPr lang="fr-MG" sz="1600" dirty="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e</a:t>
            </a:r>
            <a:r>
              <a:rPr lang="fr-MG" sz="1600" dirty="0">
                <a:latin typeface="Times New Roman" panose="02020603050405020304" pitchFamily="18" charset="0"/>
                <a:cs typeface="Times New Roman" panose="02020603050405020304" pitchFamily="18" charset="0"/>
              </a:rPr>
              <a:t>s</a:t>
            </a:r>
            <a:r>
              <a:rPr lang="fr-FR" sz="1600" dirty="0">
                <a:latin typeface="Times New Roman" panose="02020603050405020304" pitchFamily="18" charset="0"/>
                <a:cs typeface="Times New Roman" panose="02020603050405020304" pitchFamily="18" charset="0"/>
              </a:rPr>
              <a:t>t d’offrir aux ménages un issu de secours dans le but de surpasser la misère grâce à l’amélioration de la rentabilité des AGR</a:t>
            </a:r>
            <a:r>
              <a:rPr lang="fr-MG" sz="1600" dirty="0">
                <a:latin typeface="Times New Roman" panose="02020603050405020304" pitchFamily="18" charset="0"/>
                <a:cs typeface="Times New Roman" panose="02020603050405020304" pitchFamily="18" charset="0"/>
              </a:rPr>
              <a:t>.</a:t>
            </a:r>
            <a:r>
              <a:rPr lang="fr-FR" sz="1600" dirty="0">
                <a:latin typeface="Times New Roman" panose="02020603050405020304" pitchFamily="18" charset="0"/>
                <a:cs typeface="Times New Roman" panose="02020603050405020304" pitchFamily="18" charset="0"/>
              </a:rPr>
              <a:t> </a:t>
            </a:r>
            <a:r>
              <a:rPr lang="fr-FR" sz="1600" dirty="0">
                <a:solidFill>
                  <a:schemeClr val="bg1"/>
                </a:solidFill>
                <a:latin typeface="Times New Roman" panose="02020603050405020304" pitchFamily="18" charset="0"/>
                <a:cs typeface="Times New Roman" panose="02020603050405020304" pitchFamily="18" charset="0"/>
              </a:rPr>
              <a:t>(Nathalie, J</a:t>
            </a:r>
            <a:r>
              <a:rPr lang="fr-FR" sz="1600" i="1" dirty="0">
                <a:solidFill>
                  <a:schemeClr val="bg1"/>
                </a:solidFill>
                <a:latin typeface="Times New Roman" panose="02020603050405020304" pitchFamily="18" charset="0"/>
                <a:cs typeface="Times New Roman" panose="02020603050405020304" pitchFamily="18" charset="0"/>
              </a:rPr>
              <a:t>. </a:t>
            </a:r>
            <a:r>
              <a:rPr lang="fr-FR" sz="1600" dirty="0">
                <a:solidFill>
                  <a:schemeClr val="bg1"/>
                </a:solidFill>
                <a:latin typeface="Times New Roman" panose="02020603050405020304" pitchFamily="18" charset="0"/>
                <a:cs typeface="Times New Roman" panose="02020603050405020304" pitchFamily="18" charset="0"/>
              </a:rPr>
              <a:t>2007)</a:t>
            </a:r>
            <a:endParaRPr lang="fr-MG" sz="1600" dirty="0">
              <a:solidFill>
                <a:schemeClr val="bg1"/>
              </a:solidFill>
              <a:latin typeface="Times New Roman" panose="02020603050405020304" pitchFamily="18" charset="0"/>
              <a:ea typeface="Calibri" panose="020F0502020204030204" pitchFamily="34" charset="0"/>
            </a:endParaRPr>
          </a:p>
          <a:p>
            <a:pPr lvl="2" algn="just">
              <a:buFont typeface="Wingdings" panose="05000000000000000000" pitchFamily="2" charset="2"/>
              <a:buChar char="ü"/>
            </a:pPr>
            <a:r>
              <a:rPr lang="fr-MG" sz="1600" dirty="0">
                <a:latin typeface="Times New Roman" panose="02020603050405020304" pitchFamily="18" charset="0"/>
                <a:ea typeface="Calibri" panose="020F0502020204030204" pitchFamily="34" charset="0"/>
              </a:rPr>
              <a:t>L</a:t>
            </a:r>
            <a:r>
              <a:rPr lang="fr-FR" sz="1600" dirty="0">
                <a:latin typeface="Times New Roman" panose="02020603050405020304" pitchFamily="18" charset="0"/>
                <a:ea typeface="Calibri" panose="020F0502020204030204" pitchFamily="34" charset="0"/>
              </a:rPr>
              <a:t>es systèmes classiques financiers fixent des seuils beaucoup plus importants dans le financement des activités économiques, la microfinance dépasse cette cadre et accorde un privilège à la partie de la population exclue du système</a:t>
            </a:r>
            <a:r>
              <a:rPr lang="fr-MG" sz="1600" dirty="0">
                <a:latin typeface="Times New Roman" panose="02020603050405020304" pitchFamily="18" charset="0"/>
                <a:ea typeface="Calibri" panose="020F0502020204030204" pitchFamily="34" charset="0"/>
              </a:rPr>
              <a:t>.</a:t>
            </a:r>
            <a:r>
              <a:rPr lang="fr-FR" sz="1600" dirty="0">
                <a:latin typeface="Times New Roman" panose="02020603050405020304" pitchFamily="18" charset="0"/>
                <a:ea typeface="Calibri" panose="020F0502020204030204" pitchFamily="34" charset="0"/>
              </a:rPr>
              <a:t> </a:t>
            </a:r>
            <a:r>
              <a:rPr lang="fr-FR" sz="1600" dirty="0">
                <a:solidFill>
                  <a:schemeClr val="bg1"/>
                </a:solidFill>
                <a:latin typeface="Times New Roman" panose="02020603050405020304" pitchFamily="18" charset="0"/>
                <a:ea typeface="Calibri" panose="020F0502020204030204" pitchFamily="34" charset="0"/>
              </a:rPr>
              <a:t>(Michel, S and </a:t>
            </a:r>
            <a:r>
              <a:rPr lang="fr-FR" sz="1600" dirty="0" err="1">
                <a:solidFill>
                  <a:schemeClr val="bg1"/>
                </a:solidFill>
                <a:latin typeface="Times New Roman" panose="02020603050405020304" pitchFamily="18" charset="0"/>
                <a:ea typeface="Calibri" panose="020F0502020204030204" pitchFamily="34" charset="0"/>
              </a:rPr>
              <a:t>Randriamanampisoa</a:t>
            </a:r>
            <a:r>
              <a:rPr lang="fr-FR" sz="1600" dirty="0">
                <a:solidFill>
                  <a:schemeClr val="bg1"/>
                </a:solidFill>
                <a:latin typeface="Times New Roman" panose="02020603050405020304" pitchFamily="18" charset="0"/>
                <a:ea typeface="Calibri" panose="020F0502020204030204" pitchFamily="34" charset="0"/>
              </a:rPr>
              <a:t>, H. 2012)</a:t>
            </a:r>
            <a:endParaRPr lang="fr-MG" sz="1600" b="1" dirty="0">
              <a:solidFill>
                <a:schemeClr val="bg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fr-MG" sz="1600" b="1" dirty="0">
                <a:latin typeface="Times New Roman" panose="02020603050405020304" pitchFamily="18" charset="0"/>
                <a:cs typeface="Times New Roman" panose="02020603050405020304" pitchFamily="18" charset="0"/>
              </a:rPr>
              <a:t> </a:t>
            </a:r>
            <a:r>
              <a:rPr lang="fr-MG" sz="1600" i="1" dirty="0">
                <a:latin typeface="Times New Roman" panose="02020603050405020304" pitchFamily="18" charset="0"/>
                <a:cs typeface="Times New Roman" panose="02020603050405020304" pitchFamily="18" charset="0"/>
              </a:rPr>
              <a:t>La </a:t>
            </a:r>
            <a:r>
              <a:rPr lang="fr-FR" sz="1600" i="1" dirty="0">
                <a:latin typeface="Times New Roman" panose="02020603050405020304" pitchFamily="18" charset="0"/>
                <a:cs typeface="Times New Roman" panose="02020603050405020304" pitchFamily="18" charset="0"/>
              </a:rPr>
              <a:t>protection</a:t>
            </a:r>
            <a:r>
              <a:rPr lang="fr-MG" sz="1600" i="1" dirty="0">
                <a:latin typeface="Times New Roman" panose="02020603050405020304" pitchFamily="18" charset="0"/>
                <a:cs typeface="Times New Roman" panose="02020603050405020304" pitchFamily="18" charset="0"/>
              </a:rPr>
              <a:t> sociale</a:t>
            </a:r>
          </a:p>
          <a:p>
            <a:pPr marL="1144800" indent="-285750" algn="just">
              <a:spcAft>
                <a:spcPts val="0"/>
              </a:spcAft>
              <a:buFont typeface="Wingdings" panose="05000000000000000000" pitchFamily="2" charset="2"/>
              <a:buChar char="ü"/>
            </a:pPr>
            <a:r>
              <a:rPr lang="fr-MG" sz="1600" dirty="0">
                <a:latin typeface="Times New Roman" panose="02020603050405020304" pitchFamily="18" charset="0"/>
                <a:ea typeface="Calibri" panose="020F0502020204030204" pitchFamily="34" charset="0"/>
              </a:rPr>
              <a:t>La protection sociale est un ensemble de mesures de prévention, de protection, de promotion et de transformation sociale dont l’objectif est la prévention et la réduction de l’exclusion sociale et de l’inégalité, de la pauvreté et de la vulnérabilité. </a:t>
            </a:r>
            <a:r>
              <a:rPr lang="fr-MG" sz="1600" dirty="0">
                <a:solidFill>
                  <a:schemeClr val="bg1"/>
                </a:solidFill>
                <a:latin typeface="Times New Roman" panose="02020603050405020304" pitchFamily="18" charset="0"/>
                <a:ea typeface="Calibri" panose="020F0502020204030204" pitchFamily="34" charset="0"/>
              </a:rPr>
              <a:t>(</a:t>
            </a:r>
            <a:r>
              <a:rPr lang="fr-FR" sz="1600" dirty="0">
                <a:solidFill>
                  <a:schemeClr val="bg1"/>
                </a:solidFill>
                <a:latin typeface="Times New Roman" panose="02020603050405020304" pitchFamily="18" charset="0"/>
                <a:ea typeface="Calibri" panose="020F0502020204030204" pitchFamily="34" charset="0"/>
              </a:rPr>
              <a:t>Devereux, S and </a:t>
            </a:r>
            <a:r>
              <a:rPr lang="fr-FR" sz="1600" dirty="0" err="1">
                <a:solidFill>
                  <a:schemeClr val="bg1"/>
                </a:solidFill>
                <a:latin typeface="Times New Roman" panose="02020603050405020304" pitchFamily="18" charset="0"/>
                <a:ea typeface="Calibri" panose="020F0502020204030204" pitchFamily="34" charset="0"/>
              </a:rPr>
              <a:t>Sabates</a:t>
            </a:r>
            <a:r>
              <a:rPr lang="fr-FR" sz="1600" dirty="0">
                <a:solidFill>
                  <a:schemeClr val="bg1"/>
                </a:solidFill>
                <a:latin typeface="Times New Roman" panose="02020603050405020304" pitchFamily="18" charset="0"/>
                <a:ea typeface="Calibri" panose="020F0502020204030204" pitchFamily="34" charset="0"/>
              </a:rPr>
              <a:t>, R.</a:t>
            </a:r>
            <a:r>
              <a:rPr lang="fr-MG" sz="1600" dirty="0">
                <a:solidFill>
                  <a:schemeClr val="bg1"/>
                </a:solidFill>
                <a:latin typeface="Times New Roman" panose="02020603050405020304" pitchFamily="18" charset="0"/>
                <a:ea typeface="Calibri" panose="020F0502020204030204" pitchFamily="34" charset="0"/>
              </a:rPr>
              <a:t> 2004)</a:t>
            </a:r>
            <a:endParaRPr lang="fr-MG" sz="1600" dirty="0">
              <a:solidFill>
                <a:schemeClr val="bg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fr-MG"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070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3D3D53-FEB0-4229-B0F6-AAFCE9AF5C44}"/>
              </a:ext>
            </a:extLst>
          </p:cNvPr>
          <p:cNvSpPr>
            <a:spLocks noGrp="1"/>
          </p:cNvSpPr>
          <p:nvPr>
            <p:ph idx="1"/>
          </p:nvPr>
        </p:nvSpPr>
        <p:spPr>
          <a:xfrm>
            <a:off x="1141412" y="452583"/>
            <a:ext cx="9905999" cy="6197599"/>
          </a:xfrm>
        </p:spPr>
        <p:txBody>
          <a:bodyPr>
            <a:normAutofit/>
          </a:bodyPr>
          <a:lstStyle/>
          <a:p>
            <a:pPr marL="1144800" algn="just">
              <a:buFont typeface="Wingdings" panose="05000000000000000000" pitchFamily="2" charset="2"/>
              <a:buChar char="ü"/>
            </a:pPr>
            <a:r>
              <a:rPr lang="fr-MG" sz="1600" dirty="0">
                <a:latin typeface="Times New Roman" panose="02020603050405020304" pitchFamily="18" charset="0"/>
                <a:ea typeface="Calibri" panose="020F0502020204030204" pitchFamily="34" charset="0"/>
              </a:rPr>
              <a:t>Les mesures de prévention sont basées sur le principe d’assurance sociale et de solidarité afin de faire face aux risques qui se présentent au cours de notre vie </a:t>
            </a:r>
            <a:r>
              <a:rPr lang="fr-MG" sz="1600" dirty="0">
                <a:solidFill>
                  <a:schemeClr val="bg1"/>
                </a:solidFill>
                <a:latin typeface="Times New Roman" panose="02020603050405020304" pitchFamily="18" charset="0"/>
                <a:ea typeface="Calibri" panose="020F0502020204030204" pitchFamily="34" charset="0"/>
              </a:rPr>
              <a:t>(</a:t>
            </a:r>
            <a:r>
              <a:rPr lang="fr-FR" sz="1600" dirty="0">
                <a:solidFill>
                  <a:schemeClr val="bg1"/>
                </a:solidFill>
                <a:latin typeface="Times New Roman" panose="02020603050405020304" pitchFamily="18" charset="0"/>
                <a:ea typeface="Calibri" panose="020F0502020204030204" pitchFamily="34" charset="0"/>
              </a:rPr>
              <a:t>Michel, L</a:t>
            </a:r>
            <a:r>
              <a:rPr lang="fr-MG" sz="1600" dirty="0">
                <a:solidFill>
                  <a:schemeClr val="bg1"/>
                </a:solidFill>
                <a:latin typeface="Times New Roman" panose="02020603050405020304" pitchFamily="18" charset="0"/>
                <a:ea typeface="Calibri" panose="020F0502020204030204" pitchFamily="34" charset="0"/>
              </a:rPr>
              <a:t> </a:t>
            </a:r>
            <a:r>
              <a:rPr lang="fr-FR" sz="1600" dirty="0">
                <a:solidFill>
                  <a:schemeClr val="bg1"/>
                </a:solidFill>
                <a:latin typeface="Times New Roman" panose="02020603050405020304" pitchFamily="18" charset="0"/>
                <a:ea typeface="Calibri" panose="020F0502020204030204" pitchFamily="34" charset="0"/>
              </a:rPr>
              <a:t>and Marc de M. 2015 </a:t>
            </a:r>
            <a:r>
              <a:rPr lang="fr-MG" sz="1600" dirty="0">
                <a:solidFill>
                  <a:schemeClr val="bg1"/>
                </a:solidFill>
                <a:latin typeface="Times New Roman" panose="02020603050405020304" pitchFamily="18" charset="0"/>
                <a:ea typeface="Calibri" panose="020F0502020204030204" pitchFamily="34" charset="0"/>
              </a:rPr>
              <a:t>).</a:t>
            </a:r>
          </a:p>
          <a:p>
            <a:pPr marL="684000" algn="just">
              <a:buFont typeface="Wingdings" panose="05000000000000000000" pitchFamily="2" charset="2"/>
              <a:buChar char="Ø"/>
            </a:pPr>
            <a:r>
              <a:rPr lang="fr-MG" sz="1600" i="1" dirty="0">
                <a:latin typeface="Times New Roman" panose="02020603050405020304" pitchFamily="18" charset="0"/>
                <a:cs typeface="Times New Roman" panose="02020603050405020304" pitchFamily="18" charset="0"/>
              </a:rPr>
              <a:t>L</a:t>
            </a:r>
            <a:r>
              <a:rPr lang="fr-FR" sz="1600" i="1" dirty="0">
                <a:latin typeface="Times New Roman" panose="02020603050405020304" pitchFamily="18" charset="0"/>
                <a:cs typeface="Times New Roman" panose="02020603050405020304" pitchFamily="18" charset="0"/>
              </a:rPr>
              <a:t>a gestion des risques et des catastrophes (GRC)</a:t>
            </a:r>
            <a:r>
              <a:rPr lang="fr-MG" sz="1600" i="1" dirty="0">
                <a:latin typeface="Times New Roman" panose="02020603050405020304" pitchFamily="18" charset="0"/>
                <a:cs typeface="Times New Roman" panose="02020603050405020304" pitchFamily="18" charset="0"/>
              </a:rPr>
              <a:t>: </a:t>
            </a:r>
          </a:p>
          <a:p>
            <a:pPr marL="1152000" algn="just">
              <a:spcBef>
                <a:spcPct val="0"/>
              </a:spcBef>
              <a:buFont typeface="Wingdings" panose="05000000000000000000" pitchFamily="2" charset="2"/>
              <a:buChar char="ü"/>
              <a:defRPr/>
            </a:pPr>
            <a:r>
              <a:rPr lang="fr-FR" sz="1600" dirty="0">
                <a:latin typeface="Century Schoolbook" pitchFamily="18" charset="0"/>
              </a:rPr>
              <a:t>L’action d’élaborer, de mettre en œuvre et d’évaluer des stratégies, politiques et mesures destinées à mieux comprendre les risques de catastrophes, à favoriser la réduction et le transfert de ces risques et à promouvoir l’amélioration constante de la préparation à une catastrophe, des réponses à y apporter et du rétablissement postérieur, dans le but explicite de renforcer la protection des personnes, leur bien-être, la qualité de vie, la résilience et le développement durable. </a:t>
            </a:r>
            <a:r>
              <a:rPr lang="fr-FR" sz="1200" dirty="0">
                <a:solidFill>
                  <a:schemeClr val="bg1"/>
                </a:solidFill>
                <a:latin typeface="Century Schoolbook" pitchFamily="18" charset="0"/>
              </a:rPr>
              <a:t>(GIEC. 2012). </a:t>
            </a:r>
          </a:p>
          <a:p>
            <a:pPr marL="0" indent="-285750" algn="just">
              <a:buFont typeface="Wingdings" panose="05000000000000000000" pitchFamily="2" charset="2"/>
              <a:buChar char="v"/>
            </a:pPr>
            <a:r>
              <a:rPr lang="fr-MG" sz="1600" b="1" i="1" dirty="0">
                <a:latin typeface="Times New Roman" panose="02020603050405020304" pitchFamily="18" charset="0"/>
                <a:cs typeface="Times New Roman" panose="02020603050405020304" pitchFamily="18" charset="0"/>
              </a:rPr>
              <a:t>Sécurisation des </a:t>
            </a:r>
            <a:r>
              <a:rPr lang="fr-MG" sz="1600" b="1" i="1" dirty="0" err="1">
                <a:latin typeface="Times New Roman" panose="02020603050405020304" pitchFamily="18" charset="0"/>
                <a:cs typeface="Times New Roman" panose="02020603050405020304" pitchFamily="18" charset="0"/>
              </a:rPr>
              <a:t>cond</a:t>
            </a:r>
            <a:r>
              <a:rPr lang="fr-FR" sz="1600" b="1" i="1" dirty="0">
                <a:latin typeface="Times New Roman" panose="02020603050405020304" pitchFamily="18" charset="0"/>
                <a:cs typeface="Times New Roman" panose="02020603050405020304" pitchFamily="18" charset="0"/>
              </a:rPr>
              <a:t>i</a:t>
            </a:r>
            <a:r>
              <a:rPr lang="fr-MG" sz="1600" b="1" i="1" dirty="0" err="1">
                <a:latin typeface="Times New Roman" panose="02020603050405020304" pitchFamily="18" charset="0"/>
                <a:cs typeface="Times New Roman" panose="02020603050405020304" pitchFamily="18" charset="0"/>
              </a:rPr>
              <a:t>tions</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e </a:t>
            </a:r>
            <a:r>
              <a:rPr lang="fr-FR" sz="1600" b="1" i="1" dirty="0">
                <a:latin typeface="Times New Roman" panose="02020603050405020304" pitchFamily="18" charset="0"/>
                <a:cs typeface="Times New Roman" panose="02020603050405020304" pitchFamily="18" charset="0"/>
              </a:rPr>
              <a:t>v</a:t>
            </a:r>
            <a:r>
              <a:rPr lang="fr-MG" sz="1600" b="1" i="1" dirty="0" err="1">
                <a:latin typeface="Times New Roman" panose="02020603050405020304" pitchFamily="18" charset="0"/>
                <a:cs typeface="Times New Roman" panose="02020603050405020304" pitchFamily="18" charset="0"/>
              </a:rPr>
              <a:t>ie</a:t>
            </a:r>
            <a:endParaRPr lang="fr-MG" sz="1600" b="1" i="1" dirty="0">
              <a:latin typeface="Times New Roman" panose="02020603050405020304" pitchFamily="18" charset="0"/>
              <a:cs typeface="Times New Roman" panose="02020603050405020304" pitchFamily="18" charset="0"/>
            </a:endParaRPr>
          </a:p>
          <a:p>
            <a:pPr marL="1152000" algn="just">
              <a:spcBef>
                <a:spcPts val="0"/>
              </a:spcBef>
              <a:buFont typeface="Wingdings" panose="05000000000000000000" pitchFamily="2" charset="2"/>
              <a:buChar char="ü"/>
            </a:pPr>
            <a:r>
              <a:rPr lang="fr-MG" sz="1600" dirty="0">
                <a:latin typeface="Times New Roman" panose="02020603050405020304" pitchFamily="18" charset="0"/>
                <a:ea typeface="Calibri" panose="020F0502020204030204" pitchFamily="34" charset="0"/>
              </a:rPr>
              <a:t>L’existence des indicateurs universels afin de mesurer la sécurisation des conditions de vie s’avèrent perplexe du fait que c’est une question de sentiment et </a:t>
            </a:r>
            <a:r>
              <a:rPr lang="fr-FR" sz="1600" dirty="0">
                <a:latin typeface="Times New Roman" panose="02020603050405020304" pitchFamily="18" charset="0"/>
                <a:ea typeface="Calibri" panose="020F0502020204030204" pitchFamily="34" charset="0"/>
              </a:rPr>
              <a:t>s</a:t>
            </a:r>
            <a:r>
              <a:rPr lang="fr-MG" sz="1600" dirty="0">
                <a:latin typeface="Times New Roman" panose="02020603050405020304" pitchFamily="18" charset="0"/>
                <a:ea typeface="Calibri" panose="020F0502020204030204" pitchFamily="34" charset="0"/>
              </a:rPr>
              <a:t>e</a:t>
            </a:r>
            <a:r>
              <a:rPr lang="fr-FR" sz="1600" dirty="0">
                <a:latin typeface="Times New Roman" panose="02020603050405020304" pitchFamily="18" charset="0"/>
                <a:ea typeface="Calibri" panose="020F0502020204030204" pitchFamily="34" charset="0"/>
              </a:rPr>
              <a:t>n</a:t>
            </a:r>
            <a:r>
              <a:rPr lang="fr-MG" sz="1600" dirty="0">
                <a:latin typeface="Times New Roman" panose="02020603050405020304" pitchFamily="18" charset="0"/>
                <a:ea typeface="Calibri" panose="020F0502020204030204" pitchFamily="34" charset="0"/>
              </a:rPr>
              <a:t>s</a:t>
            </a:r>
            <a:r>
              <a:rPr lang="fr-FR" sz="1600" dirty="0">
                <a:latin typeface="Times New Roman" panose="02020603050405020304" pitchFamily="18" charset="0"/>
                <a:ea typeface="Calibri" panose="020F0502020204030204" pitchFamily="34" charset="0"/>
              </a:rPr>
              <a:t>a</a:t>
            </a:r>
            <a:r>
              <a:rPr lang="fr-MG" sz="1600" dirty="0">
                <a:latin typeface="Times New Roman" panose="02020603050405020304" pitchFamily="18" charset="0"/>
                <a:ea typeface="Calibri" panose="020F0502020204030204" pitchFamily="34" charset="0"/>
              </a:rPr>
              <a:t>t</a:t>
            </a:r>
            <a:r>
              <a:rPr lang="fr-FR" sz="1600" dirty="0">
                <a:latin typeface="Times New Roman" panose="02020603050405020304" pitchFamily="18" charset="0"/>
                <a:ea typeface="Calibri" panose="020F0502020204030204" pitchFamily="34" charset="0"/>
              </a:rPr>
              <a:t>i</a:t>
            </a:r>
            <a:r>
              <a:rPr lang="fr-MG" sz="1600" dirty="0">
                <a:latin typeface="Times New Roman" panose="02020603050405020304" pitchFamily="18" charset="0"/>
                <a:ea typeface="Calibri" panose="020F0502020204030204" pitchFamily="34" charset="0"/>
              </a:rPr>
              <a:t>o</a:t>
            </a:r>
            <a:r>
              <a:rPr lang="fr-FR" sz="1600" dirty="0">
                <a:latin typeface="Times New Roman" panose="02020603050405020304" pitchFamily="18" charset="0"/>
                <a:ea typeface="Calibri" panose="020F0502020204030204" pitchFamily="34" charset="0"/>
              </a:rPr>
              <a:t>n</a:t>
            </a:r>
            <a:r>
              <a:rPr lang="fr-MG" sz="1600" dirty="0">
                <a:latin typeface="Times New Roman" panose="02020603050405020304" pitchFamily="18" charset="0"/>
                <a:ea typeface="Calibri" panose="020F0502020204030204" pitchFamily="34" charset="0"/>
              </a:rPr>
              <a:t> de satisfaction. </a:t>
            </a:r>
          </a:p>
          <a:p>
            <a:pPr marL="1152000" algn="just">
              <a:buFont typeface="Wingdings" panose="05000000000000000000" pitchFamily="2" charset="2"/>
              <a:buChar char="ü"/>
            </a:pPr>
            <a:r>
              <a:rPr lang="fr-MG" sz="1600" dirty="0">
                <a:latin typeface="Times New Roman" panose="02020603050405020304" pitchFamily="18" charset="0"/>
                <a:ea typeface="Calibri" panose="020F0502020204030204" pitchFamily="34" charset="0"/>
              </a:rPr>
              <a:t>Une analyse du </a:t>
            </a:r>
            <a:r>
              <a:rPr lang="fr-FR" sz="1600" i="1" dirty="0">
                <a:latin typeface="Times New Roman" panose="02020603050405020304" pitchFamily="18" charset="0"/>
                <a:ea typeface="Calibri" panose="020F0502020204030204" pitchFamily="34" charset="0"/>
              </a:rPr>
              <a:t>«</a:t>
            </a:r>
            <a:r>
              <a:rPr lang="fr-MG" sz="1600" dirty="0">
                <a:latin typeface="Times New Roman" panose="02020603050405020304" pitchFamily="18" charset="0"/>
                <a:ea typeface="Calibri" panose="020F0502020204030204" pitchFamily="34" charset="0"/>
              </a:rPr>
              <a:t> Microcrédit, Augmentation du pouvoir d’achat et Amélioration des conditions de vie des populations précaires en milieu urbain africain explique les résultats d’une expérience menée dans la zone de santé de </a:t>
            </a:r>
            <a:r>
              <a:rPr lang="fr-MG" sz="1600" dirty="0" err="1">
                <a:latin typeface="Times New Roman" panose="02020603050405020304" pitchFamily="18" charset="0"/>
                <a:ea typeface="Calibri" panose="020F0502020204030204" pitchFamily="34" charset="0"/>
              </a:rPr>
              <a:t>Bandalungwa</a:t>
            </a:r>
            <a:r>
              <a:rPr lang="fr-MG" sz="1600" dirty="0">
                <a:latin typeface="Times New Roman" panose="02020603050405020304" pitchFamily="18" charset="0"/>
                <a:ea typeface="Calibri" panose="020F0502020204030204" pitchFamily="34" charset="0"/>
              </a:rPr>
              <a:t> à </a:t>
            </a:r>
            <a:r>
              <a:rPr lang="fr-MG" sz="1600" dirty="0" err="1">
                <a:latin typeface="Times New Roman" panose="02020603050405020304" pitchFamily="18" charset="0"/>
                <a:ea typeface="Calibri" panose="020F0502020204030204" pitchFamily="34" charset="0"/>
              </a:rPr>
              <a:t>Kinsha</a:t>
            </a:r>
            <a:r>
              <a:rPr lang="fr-MG" sz="1600" dirty="0">
                <a:latin typeface="Times New Roman" panose="02020603050405020304" pitchFamily="18" charset="0"/>
                <a:ea typeface="Calibri" panose="020F0502020204030204" pitchFamily="34" charset="0"/>
              </a:rPr>
              <a:t> </a:t>
            </a:r>
            <a:r>
              <a:rPr lang="fr-FR" sz="1600" i="1" dirty="0">
                <a:latin typeface="Times New Roman" panose="02020603050405020304" pitchFamily="18" charset="0"/>
                <a:ea typeface="Calibri" panose="020F0502020204030204" pitchFamily="34" charset="0"/>
              </a:rPr>
              <a:t>»</a:t>
            </a:r>
            <a:r>
              <a:rPr lang="fr-FR" sz="1600" dirty="0">
                <a:latin typeface="Times New Roman" panose="02020603050405020304" pitchFamily="18" charset="0"/>
                <a:ea typeface="Calibri" panose="020F0502020204030204" pitchFamily="34" charset="0"/>
              </a:rPr>
              <a:t> </a:t>
            </a:r>
            <a:r>
              <a:rPr lang="fr-MG" sz="1600" dirty="0">
                <a:latin typeface="Times New Roman" panose="02020603050405020304" pitchFamily="18" charset="0"/>
                <a:ea typeface="Calibri" panose="020F0502020204030204" pitchFamily="34" charset="0"/>
              </a:rPr>
              <a:t>montrant quelques variables explicatives de l’amélioration des conditions dont : alimentation, paiement de loyer, accès aux soins de santé et scolarisation d’enfants, continuité de la constitution de l’épargne. </a:t>
            </a:r>
            <a:r>
              <a:rPr lang="fr-MG" sz="1600" dirty="0">
                <a:solidFill>
                  <a:schemeClr val="bg1"/>
                </a:solidFill>
                <a:latin typeface="Times New Roman" panose="02020603050405020304" pitchFamily="18" charset="0"/>
                <a:ea typeface="Calibri" panose="020F0502020204030204" pitchFamily="34" charset="0"/>
              </a:rPr>
              <a:t>(</a:t>
            </a:r>
            <a:r>
              <a:rPr lang="fr-MG" sz="1600" dirty="0" err="1">
                <a:solidFill>
                  <a:schemeClr val="bg1"/>
                </a:solidFill>
                <a:latin typeface="Times New Roman" panose="02020603050405020304" pitchFamily="18" charset="0"/>
                <a:ea typeface="Calibri" panose="020F0502020204030204" pitchFamily="34" charset="0"/>
              </a:rPr>
              <a:t>Manzambi</a:t>
            </a:r>
            <a:r>
              <a:rPr lang="fr-MG" sz="1600" dirty="0">
                <a:solidFill>
                  <a:schemeClr val="bg1"/>
                </a:solidFill>
                <a:latin typeface="Times New Roman" panose="02020603050405020304" pitchFamily="18" charset="0"/>
                <a:ea typeface="Calibri" panose="020F0502020204030204" pitchFamily="34" charset="0"/>
              </a:rPr>
              <a:t>, K. et al. 2013).</a:t>
            </a:r>
            <a:endParaRPr lang="fr-MG" sz="1600" b="1" dirty="0">
              <a:solidFill>
                <a:schemeClr val="bg1"/>
              </a:solidFill>
              <a:latin typeface="Times New Roman" panose="02020603050405020304" pitchFamily="18" charset="0"/>
              <a:cs typeface="Times New Roman" panose="02020603050405020304" pitchFamily="18" charset="0"/>
            </a:endParaRPr>
          </a:p>
          <a:p>
            <a:pPr marL="916200" indent="0" algn="just">
              <a:buNone/>
            </a:pPr>
            <a:endParaRPr lang="fr-MG" sz="16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72520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rme automatique 2">
            <a:extLst>
              <a:ext uri="{FF2B5EF4-FFF2-40B4-BE49-F238E27FC236}">
                <a16:creationId xmlns:a16="http://schemas.microsoft.com/office/drawing/2014/main" id="{CDD2C95E-AAEF-4A10-A8BE-006403E2B653}"/>
              </a:ext>
            </a:extLst>
          </p:cNvPr>
          <p:cNvSpPr>
            <a:spLocks noChangeArrowheads="1"/>
          </p:cNvSpPr>
          <p:nvPr/>
        </p:nvSpPr>
        <p:spPr bwMode="auto">
          <a:xfrm>
            <a:off x="322897" y="195251"/>
            <a:ext cx="5068252" cy="1572260"/>
          </a:xfrm>
          <a:prstGeom prst="foldedCorner">
            <a:avLst>
              <a:gd name="adj" fmla="val 12500"/>
            </a:avLst>
          </a:prstGeom>
          <a:solidFill>
            <a:srgbClr val="CF7B79">
              <a:alpha val="30000"/>
            </a:srgbClr>
          </a:solidFill>
          <a:ln w="6350">
            <a:noFill/>
            <a:round/>
            <a:headEnd/>
            <a:tailEnd/>
          </a:ln>
        </p:spPr>
        <p:txBody>
          <a:bodyPr rot="0" vert="horz" wrap="square" lIns="137160" tIns="91440" rIns="137160" bIns="45720" anchor="t" anchorCtr="0" upright="1">
            <a:noAutofit/>
          </a:bodyPr>
          <a:lstStyle/>
          <a:p>
            <a:pPr indent="450215" algn="just">
              <a:lnSpc>
                <a:spcPct val="150000"/>
              </a:lnSpc>
              <a:spcAft>
                <a:spcPts val="0"/>
              </a:spcAft>
            </a:pPr>
            <a:r>
              <a:rPr lang="fr-MG"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MICROFINANCE</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0"/>
              </a:spcAft>
            </a:pPr>
            <a:r>
              <a:rPr lang="fr-FR" sz="1200" dirty="0">
                <a:effectLst/>
                <a:latin typeface="Times New Roman" panose="02020603050405020304" pitchFamily="18" charset="0"/>
                <a:ea typeface="Times New Roman" panose="02020603050405020304" pitchFamily="18" charset="0"/>
                <a:cs typeface="Times New Roman" panose="02020603050405020304" pitchFamily="18" charset="0"/>
              </a:rPr>
              <a:t>Dans le contexte de la pauvreté :</a:t>
            </a:r>
            <a:endParaRPr lang="fr-MG"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1200" dirty="0">
                <a:effectLst/>
                <a:latin typeface="Times New Roman" panose="02020603050405020304" pitchFamily="18" charset="0"/>
                <a:ea typeface="Times New Roman" panose="02020603050405020304" pitchFamily="18" charset="0"/>
                <a:cs typeface="Times New Roman" panose="02020603050405020304" pitchFamily="18" charset="0"/>
              </a:rPr>
              <a:t>Octroi des microcrédits aux ménages</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1200" dirty="0">
                <a:effectLst/>
                <a:latin typeface="Times New Roman" panose="02020603050405020304" pitchFamily="18" charset="0"/>
                <a:ea typeface="Times New Roman" panose="02020603050405020304" pitchFamily="18" charset="0"/>
                <a:cs typeface="Times New Roman" panose="02020603050405020304" pitchFamily="18" charset="0"/>
              </a:rPr>
              <a:t>Offre des services financiers (crédits, épargne, assurance, transfert d’argent etc…</a:t>
            </a:r>
            <a:r>
              <a:rPr lang="fr-FR" sz="12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AutoShape 14">
            <a:extLst>
              <a:ext uri="{FF2B5EF4-FFF2-40B4-BE49-F238E27FC236}">
                <a16:creationId xmlns:a16="http://schemas.microsoft.com/office/drawing/2014/main" id="{F9E74C0B-51E9-4C0B-907C-F073BD69CD15}"/>
              </a:ext>
            </a:extLst>
          </p:cNvPr>
          <p:cNvSpPr>
            <a:spLocks noChangeArrowheads="1"/>
          </p:cNvSpPr>
          <p:nvPr/>
        </p:nvSpPr>
        <p:spPr bwMode="auto">
          <a:xfrm>
            <a:off x="322896" y="2108013"/>
            <a:ext cx="5068253" cy="1904768"/>
          </a:xfrm>
          <a:prstGeom prst="foldedCorner">
            <a:avLst>
              <a:gd name="adj" fmla="val 23019"/>
            </a:avLst>
          </a:prstGeom>
          <a:solidFill>
            <a:srgbClr val="CF7B79">
              <a:alpha val="30196"/>
            </a:srgbClr>
          </a:solidFill>
          <a:ln>
            <a:noFill/>
          </a:ln>
          <a:extLst>
            <a:ext uri="{91240B29-F687-4F45-9708-019B960494DF}">
              <a14:hiddenLine xmlns:a14="http://schemas.microsoft.com/office/drawing/2010/main" w="6350">
                <a:solidFill>
                  <a:srgbClr val="000000"/>
                </a:solidFill>
                <a:round/>
                <a:headEnd/>
                <a:tailEnd/>
              </a14:hiddenLine>
            </a:ext>
          </a:extLst>
        </p:spPr>
        <p:txBody>
          <a:bodyPr rot="0" vert="horz" wrap="square" lIns="137160" tIns="91440" rIns="137160" bIns="45720" anchor="t" anchorCtr="0" upright="1">
            <a:noAutofit/>
          </a:bodyPr>
          <a:lstStyle/>
          <a:p>
            <a:pPr marL="457200" indent="-228600">
              <a:lnSpc>
                <a:spcPct val="150000"/>
              </a:lnSpc>
              <a:spcAft>
                <a:spcPts val="0"/>
              </a:spcAft>
            </a:pPr>
            <a:r>
              <a:rPr lang="fr-MG" sz="1200" dirty="0">
                <a:latin typeface="Times New Roman" panose="02020603050405020304" pitchFamily="18" charset="0"/>
                <a:ea typeface="Calibri" panose="020F0502020204030204" pitchFamily="34" charset="0"/>
                <a:cs typeface="Times New Roman" panose="02020603050405020304" pitchFamily="18" charset="0"/>
              </a:rPr>
              <a:t>		     </a:t>
            </a:r>
            <a:r>
              <a:rPr lang="fr-MG" sz="1100" dirty="0">
                <a:latin typeface="Times New Roman" panose="02020603050405020304" pitchFamily="18" charset="0"/>
                <a:ea typeface="Calibri" panose="020F0502020204030204" pitchFamily="34" charset="0"/>
                <a:cs typeface="Times New Roman" panose="02020603050405020304" pitchFamily="18" charset="0"/>
              </a:rPr>
              <a:t>PROTEC</a:t>
            </a:r>
            <a:r>
              <a:rPr lang="fr-FR" sz="1100" dirty="0">
                <a:latin typeface="Times New Roman" panose="02020603050405020304" pitchFamily="18" charset="0"/>
                <a:ea typeface="Calibri" panose="020F0502020204030204" pitchFamily="34" charset="0"/>
                <a:cs typeface="Times New Roman" panose="02020603050405020304" pitchFamily="18" charset="0"/>
              </a:rPr>
              <a:t>T</a:t>
            </a:r>
            <a:r>
              <a:rPr lang="fr-MG" sz="1100" dirty="0">
                <a:latin typeface="Times New Roman" panose="02020603050405020304" pitchFamily="18" charset="0"/>
                <a:ea typeface="Calibri" panose="020F0502020204030204" pitchFamily="34" charset="0"/>
                <a:cs typeface="Times New Roman" panose="02020603050405020304" pitchFamily="18" charset="0"/>
              </a:rPr>
              <a:t>I</a:t>
            </a:r>
            <a:r>
              <a:rPr lang="fr-FR" sz="1100" dirty="0">
                <a:latin typeface="Times New Roman" panose="02020603050405020304" pitchFamily="18" charset="0"/>
                <a:ea typeface="Calibri" panose="020F0502020204030204" pitchFamily="34" charset="0"/>
                <a:cs typeface="Times New Roman" panose="02020603050405020304" pitchFamily="18" charset="0"/>
              </a:rPr>
              <a:t>O</a:t>
            </a:r>
            <a:r>
              <a:rPr lang="fr-MG" sz="1100" dirty="0">
                <a:latin typeface="Times New Roman" panose="02020603050405020304" pitchFamily="18" charset="0"/>
                <a:ea typeface="Calibri" panose="020F0502020204030204" pitchFamily="34" charset="0"/>
                <a:cs typeface="Times New Roman" panose="02020603050405020304" pitchFamily="18" charset="0"/>
              </a:rPr>
              <a:t>N </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O</a:t>
            </a:r>
            <a:r>
              <a:rPr lang="fr-FR" sz="1100" dirty="0">
                <a:latin typeface="Times New Roman" panose="02020603050405020304" pitchFamily="18" charset="0"/>
                <a:ea typeface="Calibri" panose="020F0502020204030204" pitchFamily="34" charset="0"/>
                <a:cs typeface="Times New Roman" panose="02020603050405020304" pitchFamily="18" charset="0"/>
              </a:rPr>
              <a:t>C</a:t>
            </a:r>
            <a:r>
              <a:rPr lang="fr-MG" sz="1100" dirty="0">
                <a:latin typeface="Times New Roman" panose="02020603050405020304" pitchFamily="18" charset="0"/>
                <a:ea typeface="Calibri" panose="020F0502020204030204" pitchFamily="34" charset="0"/>
                <a:cs typeface="Times New Roman" panose="02020603050405020304" pitchFamily="18" charset="0"/>
              </a:rPr>
              <a:t>I</a:t>
            </a:r>
            <a:r>
              <a:rPr lang="fr-FR" sz="1100" dirty="0">
                <a:latin typeface="Times New Roman" panose="02020603050405020304" pitchFamily="18" charset="0"/>
                <a:ea typeface="Calibri" panose="020F0502020204030204" pitchFamily="34" charset="0"/>
                <a:cs typeface="Times New Roman" panose="02020603050405020304" pitchFamily="18" charset="0"/>
              </a:rPr>
              <a:t>A</a:t>
            </a:r>
            <a:r>
              <a:rPr lang="fr-MG" sz="1100" dirty="0">
                <a:latin typeface="Times New Roman" panose="02020603050405020304" pitchFamily="18" charset="0"/>
                <a:ea typeface="Calibri" panose="020F0502020204030204" pitchFamily="34" charset="0"/>
                <a:cs typeface="Times New Roman" panose="02020603050405020304" pitchFamily="18" charset="0"/>
              </a:rPr>
              <a:t>L</a:t>
            </a:r>
            <a:r>
              <a:rPr lang="fr-FR" sz="1100" dirty="0">
                <a:latin typeface="Times New Roman" panose="02020603050405020304" pitchFamily="18" charset="0"/>
                <a:ea typeface="Calibri" panose="020F0502020204030204" pitchFamily="34" charset="0"/>
                <a:cs typeface="Times New Roman" panose="02020603050405020304" pitchFamily="18" charset="0"/>
              </a:rPr>
              <a:t>E</a:t>
            </a:r>
            <a:endParaRPr lang="fr-MG" sz="1100" dirty="0">
              <a:latin typeface="Times New Roman" panose="02020603050405020304" pitchFamily="18" charset="0"/>
              <a:ea typeface="Calibri" panose="020F0502020204030204" pitchFamily="34" charset="0"/>
              <a:cs typeface="Times New Roman" panose="02020603050405020304" pitchFamily="18" charset="0"/>
            </a:endParaRPr>
          </a:p>
          <a:p>
            <a:pPr indent="-228600">
              <a:lnSpc>
                <a:spcPct val="150000"/>
              </a:lnSpc>
              <a:spcAft>
                <a:spcPts val="0"/>
              </a:spcAft>
            </a:pPr>
            <a:r>
              <a:rPr lang="fr-MG" sz="1100" dirty="0">
                <a:latin typeface="Times New Roman" panose="02020603050405020304" pitchFamily="18" charset="0"/>
                <a:cs typeface="Times New Roman" panose="02020603050405020304" pitchFamily="18" charset="0"/>
              </a:rPr>
              <a:t>L</a:t>
            </a:r>
            <a:r>
              <a:rPr lang="fr-FR" sz="1100" dirty="0">
                <a:latin typeface="Times New Roman" panose="02020603050405020304" pitchFamily="18" charset="0"/>
                <a:cs typeface="Times New Roman" panose="02020603050405020304" pitchFamily="18" charset="0"/>
              </a:rPr>
              <a:t>e</a:t>
            </a:r>
            <a:r>
              <a:rPr lang="fr-MG" sz="1100" dirty="0">
                <a:latin typeface="Times New Roman" panose="02020603050405020304" pitchFamily="18" charset="0"/>
                <a:cs typeface="Times New Roman" panose="02020603050405020304" pitchFamily="18" charset="0"/>
              </a:rPr>
              <a:t>s me</a:t>
            </a:r>
            <a:r>
              <a:rPr lang="fr-FR" sz="1100" dirty="0">
                <a:latin typeface="Times New Roman" panose="02020603050405020304" pitchFamily="18" charset="0"/>
                <a:cs typeface="Times New Roman" panose="02020603050405020304" pitchFamily="18" charset="0"/>
              </a:rPr>
              <a:t>s</a:t>
            </a:r>
            <a:r>
              <a:rPr lang="fr-MG" sz="1100" dirty="0">
                <a:latin typeface="Times New Roman" panose="02020603050405020304" pitchFamily="18" charset="0"/>
                <a:cs typeface="Times New Roman" panose="02020603050405020304" pitchFamily="18" charset="0"/>
              </a:rPr>
              <a:t>u</a:t>
            </a:r>
            <a:r>
              <a:rPr lang="fr-FR" sz="1100" dirty="0">
                <a:latin typeface="Times New Roman" panose="02020603050405020304" pitchFamily="18" charset="0"/>
                <a:cs typeface="Times New Roman" panose="02020603050405020304" pitchFamily="18" charset="0"/>
              </a:rPr>
              <a:t>r</a:t>
            </a:r>
            <a:r>
              <a:rPr lang="fr-MG" sz="1100" dirty="0">
                <a:latin typeface="Times New Roman" panose="02020603050405020304" pitchFamily="18" charset="0"/>
                <a:cs typeface="Times New Roman" panose="02020603050405020304" pitchFamily="18" charset="0"/>
              </a:rPr>
              <a:t>e</a:t>
            </a:r>
            <a:r>
              <a:rPr lang="fr-FR" sz="1100" dirty="0">
                <a:latin typeface="Times New Roman" panose="02020603050405020304" pitchFamily="18" charset="0"/>
                <a:cs typeface="Times New Roman" panose="02020603050405020304" pitchFamily="18" charset="0"/>
              </a:rPr>
              <a:t>s</a:t>
            </a:r>
            <a:r>
              <a:rPr lang="fr-MG" sz="1100" dirty="0">
                <a:latin typeface="Times New Roman" panose="02020603050405020304" pitchFamily="18" charset="0"/>
                <a:cs typeface="Times New Roman" panose="02020603050405020304" pitchFamily="18" charset="0"/>
              </a:rPr>
              <a:t> </a:t>
            </a:r>
            <a:r>
              <a:rPr lang="fr-FR" sz="1100" dirty="0">
                <a:latin typeface="Times New Roman" panose="02020603050405020304" pitchFamily="18" charset="0"/>
                <a:cs typeface="Times New Roman" panose="02020603050405020304" pitchFamily="18" charset="0"/>
              </a:rPr>
              <a:t>v</a:t>
            </a:r>
            <a:r>
              <a:rPr lang="fr-MG" sz="1100" dirty="0">
                <a:latin typeface="Times New Roman" panose="02020603050405020304" pitchFamily="18" charset="0"/>
                <a:cs typeface="Times New Roman" panose="02020603050405020304" pitchFamily="18" charset="0"/>
              </a:rPr>
              <a:t>i</a:t>
            </a:r>
            <a:r>
              <a:rPr lang="fr-FR" sz="1100" dirty="0">
                <a:latin typeface="Times New Roman" panose="02020603050405020304" pitchFamily="18" charset="0"/>
                <a:cs typeface="Times New Roman" panose="02020603050405020304" pitchFamily="18" charset="0"/>
              </a:rPr>
              <a:t>s</a:t>
            </a:r>
            <a:r>
              <a:rPr lang="fr-MG" sz="1100" dirty="0">
                <a:latin typeface="Times New Roman" panose="02020603050405020304" pitchFamily="18" charset="0"/>
                <a:cs typeface="Times New Roman" panose="02020603050405020304" pitchFamily="18" charset="0"/>
              </a:rPr>
              <a:t>a</a:t>
            </a:r>
            <a:r>
              <a:rPr lang="fr-FR" sz="1100" dirty="0">
                <a:latin typeface="Times New Roman" panose="02020603050405020304" pitchFamily="18" charset="0"/>
                <a:cs typeface="Times New Roman" panose="02020603050405020304" pitchFamily="18" charset="0"/>
              </a:rPr>
              <a:t>n</a:t>
            </a:r>
            <a:r>
              <a:rPr lang="fr-MG" sz="1100" dirty="0">
                <a:latin typeface="Times New Roman" panose="02020603050405020304" pitchFamily="18" charset="0"/>
                <a:cs typeface="Times New Roman" panose="02020603050405020304" pitchFamily="18" charset="0"/>
              </a:rPr>
              <a:t>t:</a:t>
            </a:r>
          </a:p>
          <a:p>
            <a:pPr marL="457200" indent="-228600">
              <a:lnSpc>
                <a:spcPct val="150000"/>
              </a:lnSpc>
              <a:spcAft>
                <a:spcPts val="0"/>
              </a:spcAft>
              <a:buFont typeface="Wingdings" panose="05000000000000000000" pitchFamily="2" charset="2"/>
              <a:buChar char="ü"/>
            </a:pPr>
            <a:r>
              <a:rPr lang="fr-MG" sz="1100" dirty="0">
                <a:latin typeface="Times New Roman" panose="02020603050405020304" pitchFamily="18" charset="0"/>
                <a:cs typeface="Times New Roman" panose="02020603050405020304" pitchFamily="18" charset="0"/>
              </a:rPr>
              <a:t>Les plus pauvres et les plus vulnérables </a:t>
            </a:r>
            <a:r>
              <a:rPr lang="fr-FR" sz="1100" dirty="0">
                <a:latin typeface="Times New Roman" panose="02020603050405020304" pitchFamily="18" charset="0"/>
                <a:cs typeface="Times New Roman" panose="02020603050405020304" pitchFamily="18" charset="0"/>
              </a:rPr>
              <a:t>a</a:t>
            </a:r>
            <a:r>
              <a:rPr lang="fr-MG" sz="1100" dirty="0">
                <a:latin typeface="Times New Roman" panose="02020603050405020304" pitchFamily="18" charset="0"/>
                <a:cs typeface="Times New Roman" panose="02020603050405020304" pitchFamily="18" charset="0"/>
              </a:rPr>
              <a:t>u</a:t>
            </a:r>
            <a:r>
              <a:rPr lang="fr-FR" sz="1100" dirty="0">
                <a:latin typeface="Times New Roman" panose="02020603050405020304" pitchFamily="18" charset="0"/>
                <a:cs typeface="Times New Roman" panose="02020603050405020304" pitchFamily="18" charset="0"/>
              </a:rPr>
              <a:t>x</a:t>
            </a:r>
            <a:r>
              <a:rPr lang="fr-MG" sz="1100" dirty="0">
                <a:latin typeface="Times New Roman" panose="02020603050405020304" pitchFamily="18" charset="0"/>
                <a:cs typeface="Times New Roman" panose="02020603050405020304" pitchFamily="18" charset="0"/>
              </a:rPr>
              <a:t> </a:t>
            </a:r>
            <a:r>
              <a:rPr lang="fr-FR" sz="1100" dirty="0">
                <a:latin typeface="Times New Roman" panose="02020603050405020304" pitchFamily="18" charset="0"/>
                <a:cs typeface="Times New Roman" panose="02020603050405020304" pitchFamily="18" charset="0"/>
              </a:rPr>
              <a:t>r</a:t>
            </a:r>
            <a:r>
              <a:rPr lang="fr-MG" sz="1100" dirty="0">
                <a:latin typeface="Times New Roman" panose="02020603050405020304" pitchFamily="18" charset="0"/>
                <a:cs typeface="Times New Roman" panose="02020603050405020304" pitchFamily="18" charset="0"/>
              </a:rPr>
              <a:t>i</a:t>
            </a:r>
            <a:r>
              <a:rPr lang="fr-FR" sz="1100" dirty="0">
                <a:latin typeface="Times New Roman" panose="02020603050405020304" pitchFamily="18" charset="0"/>
                <a:cs typeface="Times New Roman" panose="02020603050405020304" pitchFamily="18" charset="0"/>
              </a:rPr>
              <a:t>s</a:t>
            </a:r>
            <a:r>
              <a:rPr lang="fr-MG" sz="1100" dirty="0">
                <a:latin typeface="Times New Roman" panose="02020603050405020304" pitchFamily="18" charset="0"/>
                <a:cs typeface="Times New Roman" panose="02020603050405020304" pitchFamily="18" charset="0"/>
              </a:rPr>
              <a:t>q</a:t>
            </a:r>
            <a:r>
              <a:rPr lang="fr-FR" sz="1100" dirty="0">
                <a:latin typeface="Times New Roman" panose="02020603050405020304" pitchFamily="18" charset="0"/>
                <a:cs typeface="Times New Roman" panose="02020603050405020304" pitchFamily="18" charset="0"/>
              </a:rPr>
              <a:t>u</a:t>
            </a:r>
            <a:r>
              <a:rPr lang="fr-MG" sz="1100" dirty="0">
                <a:latin typeface="Times New Roman" panose="02020603050405020304" pitchFamily="18" charset="0"/>
                <a:cs typeface="Times New Roman" panose="02020603050405020304" pitchFamily="18" charset="0"/>
              </a:rPr>
              <a:t>e</a:t>
            </a:r>
            <a:r>
              <a:rPr lang="fr-FR" sz="1100" dirty="0">
                <a:latin typeface="Times New Roman" panose="02020603050405020304" pitchFamily="18" charset="0"/>
                <a:cs typeface="Times New Roman" panose="02020603050405020304" pitchFamily="18" charset="0"/>
              </a:rPr>
              <a:t>s</a:t>
            </a:r>
            <a:r>
              <a:rPr lang="fr-MG" sz="1100">
                <a:latin typeface="Times New Roman" panose="02020603050405020304" pitchFamily="18" charset="0"/>
                <a:cs typeface="Times New Roman" panose="02020603050405020304" pitchFamily="18" charset="0"/>
              </a:rPr>
              <a:t> dans </a:t>
            </a:r>
            <a:r>
              <a:rPr lang="fr-MG" sz="1100" dirty="0">
                <a:latin typeface="Times New Roman" panose="02020603050405020304" pitchFamily="18" charset="0"/>
                <a:cs typeface="Times New Roman" panose="02020603050405020304" pitchFamily="18" charset="0"/>
              </a:rPr>
              <a:t>la société</a:t>
            </a:r>
          </a:p>
          <a:p>
            <a:pPr marL="457200" indent="-228600">
              <a:lnSpc>
                <a:spcPct val="150000"/>
              </a:lnSpc>
              <a:spcAft>
                <a:spcPts val="0"/>
              </a:spcAft>
              <a:buFont typeface="Wingdings" panose="05000000000000000000" pitchFamily="2" charset="2"/>
              <a:buChar char="ü"/>
            </a:pPr>
            <a:r>
              <a:rPr lang="fr-FR" sz="1100" dirty="0">
                <a:latin typeface="Times New Roman" panose="02020603050405020304" pitchFamily="18" charset="0"/>
                <a:ea typeface="Calibri" panose="020F0502020204030204" pitchFamily="34" charset="0"/>
              </a:rPr>
              <a:t>L</a:t>
            </a:r>
            <a:r>
              <a:rPr lang="fr-MG" sz="1100" dirty="0">
                <a:latin typeface="Times New Roman" panose="02020603050405020304" pitchFamily="18" charset="0"/>
                <a:ea typeface="Calibri" panose="020F0502020204030204" pitchFamily="34" charset="0"/>
              </a:rPr>
              <a:t>a </a:t>
            </a:r>
            <a:r>
              <a:rPr lang="fr-FR" sz="1100" dirty="0">
                <a:latin typeface="Times New Roman" panose="02020603050405020304" pitchFamily="18" charset="0"/>
                <a:ea typeface="Calibri" panose="020F0502020204030204" pitchFamily="34" charset="0"/>
              </a:rPr>
              <a:t>po</a:t>
            </a:r>
            <a:r>
              <a:rPr lang="fr-MG" sz="1100" dirty="0">
                <a:latin typeface="Times New Roman" panose="02020603050405020304" pitchFamily="18" charset="0"/>
                <a:ea typeface="Calibri" panose="020F0502020204030204" pitchFamily="34" charset="0"/>
              </a:rPr>
              <a:t>s</a:t>
            </a:r>
            <a:r>
              <a:rPr lang="fr-FR" sz="1100" dirty="0">
                <a:latin typeface="Times New Roman" panose="02020603050405020304" pitchFamily="18" charset="0"/>
                <a:ea typeface="Calibri" panose="020F0502020204030204" pitchFamily="34" charset="0"/>
              </a:rPr>
              <a:t>s</a:t>
            </a:r>
            <a:r>
              <a:rPr lang="fr-MG" sz="1100" dirty="0">
                <a:latin typeface="Times New Roman" panose="02020603050405020304" pitchFamily="18" charset="0"/>
                <a:ea typeface="Calibri" panose="020F0502020204030204" pitchFamily="34" charset="0"/>
              </a:rPr>
              <a:t>i</a:t>
            </a:r>
            <a:r>
              <a:rPr lang="fr-FR" sz="1100" dirty="0">
                <a:latin typeface="Times New Roman" panose="02020603050405020304" pitchFamily="18" charset="0"/>
                <a:ea typeface="Calibri" panose="020F0502020204030204" pitchFamily="34" charset="0"/>
              </a:rPr>
              <a:t>b</a:t>
            </a:r>
            <a:r>
              <a:rPr lang="fr-MG" sz="1100" dirty="0">
                <a:latin typeface="Times New Roman" panose="02020603050405020304" pitchFamily="18" charset="0"/>
                <a:ea typeface="Calibri" panose="020F0502020204030204" pitchFamily="34" charset="0"/>
              </a:rPr>
              <a:t>i</a:t>
            </a:r>
            <a:r>
              <a:rPr lang="fr-FR" sz="1100" dirty="0">
                <a:latin typeface="Times New Roman" panose="02020603050405020304" pitchFamily="18" charset="0"/>
                <a:ea typeface="Calibri" panose="020F0502020204030204" pitchFamily="34" charset="0"/>
              </a:rPr>
              <a:t>l</a:t>
            </a:r>
            <a:r>
              <a:rPr lang="fr-MG" sz="1100" dirty="0">
                <a:latin typeface="Times New Roman" panose="02020603050405020304" pitchFamily="18" charset="0"/>
                <a:ea typeface="Calibri" panose="020F0502020204030204" pitchFamily="34" charset="0"/>
              </a:rPr>
              <a:t>i</a:t>
            </a:r>
            <a:r>
              <a:rPr lang="fr-FR" sz="1100" dirty="0">
                <a:latin typeface="Times New Roman" panose="02020603050405020304" pitchFamily="18" charset="0"/>
                <a:ea typeface="Calibri" panose="020F0502020204030204" pitchFamily="34" charset="0"/>
              </a:rPr>
              <a:t>t</a:t>
            </a:r>
            <a:r>
              <a:rPr lang="fr-MG" sz="1100" dirty="0">
                <a:latin typeface="Times New Roman" panose="02020603050405020304" pitchFamily="18" charset="0"/>
                <a:ea typeface="Calibri" panose="020F0502020204030204" pitchFamily="34" charset="0"/>
              </a:rPr>
              <a:t>é à chacun de développer ses capacités et donc de prendre en main son propre développement (l’accès à l’éducation et la formation continue, l’accès aux moyens de production (microcrédits etc.), l’autonomie alimentaire)</a:t>
            </a:r>
            <a:endParaRPr lang="fr-MG" sz="1100" dirty="0">
              <a:latin typeface="Times New Roman" panose="02020603050405020304" pitchFamily="18" charset="0"/>
              <a:cs typeface="Times New Roman" panose="02020603050405020304" pitchFamily="18" charset="0"/>
            </a:endParaRPr>
          </a:p>
        </p:txBody>
      </p:sp>
      <p:sp>
        <p:nvSpPr>
          <p:cNvPr id="16" name="AutoShape 13">
            <a:extLst>
              <a:ext uri="{FF2B5EF4-FFF2-40B4-BE49-F238E27FC236}">
                <a16:creationId xmlns:a16="http://schemas.microsoft.com/office/drawing/2014/main" id="{D1B72808-7B86-4998-9FC8-50BB77FC1594}"/>
              </a:ext>
            </a:extLst>
          </p:cNvPr>
          <p:cNvSpPr>
            <a:spLocks noChangeArrowheads="1"/>
          </p:cNvSpPr>
          <p:nvPr/>
        </p:nvSpPr>
        <p:spPr bwMode="auto">
          <a:xfrm>
            <a:off x="7067550" y="1938313"/>
            <a:ext cx="4198213" cy="2237274"/>
          </a:xfrm>
          <a:prstGeom prst="foldedCorner">
            <a:avLst>
              <a:gd name="adj" fmla="val 25431"/>
            </a:avLst>
          </a:prstGeom>
          <a:solidFill>
            <a:srgbClr val="CF7B79">
              <a:alpha val="30196"/>
            </a:srgbClr>
          </a:solidFill>
          <a:ln>
            <a:noFill/>
          </a:ln>
          <a:extLst>
            <a:ext uri="{91240B29-F687-4F45-9708-019B960494DF}">
              <a14:hiddenLine xmlns:a14="http://schemas.microsoft.com/office/drawing/2010/main" w="6350">
                <a:solidFill>
                  <a:srgbClr val="000000"/>
                </a:solidFill>
                <a:round/>
                <a:headEnd/>
                <a:tailEnd/>
              </a14:hiddenLine>
            </a:ext>
          </a:extLst>
        </p:spPr>
        <p:txBody>
          <a:bodyPr rot="0" vert="horz" wrap="square" lIns="137160" tIns="91440" rIns="137160" bIns="45720" anchor="t" anchorCtr="0" upright="1">
            <a:noAutofit/>
          </a:bodyPr>
          <a:lstStyle/>
          <a:p>
            <a:pPr indent="450215" algn="just">
              <a:lnSpc>
                <a:spcPct val="150000"/>
              </a:lnSpc>
              <a:spcAft>
                <a:spcPts val="0"/>
              </a:spcAft>
            </a:pP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fr-MG" sz="1100" dirty="0">
                <a:latin typeface="Times New Roman" panose="02020603050405020304" pitchFamily="18" charset="0"/>
                <a:ea typeface="Times New Roman" panose="02020603050405020304" pitchFamily="18" charset="0"/>
                <a:cs typeface="Times New Roman" panose="02020603050405020304" pitchFamily="18" charset="0"/>
              </a:rPr>
              <a:t>ECURISATION DES CONDITIONS DE VIE</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228600" algn="just">
              <a:lnSpc>
                <a:spcPct val="150000"/>
              </a:lnSpc>
              <a:spcAft>
                <a:spcPts val="0"/>
              </a:spcAft>
              <a:buFont typeface="Wingdings" panose="05000000000000000000" pitchFamily="2" charset="2"/>
              <a:buChar char="ü"/>
            </a:pPr>
            <a:r>
              <a:rPr lang="fr-FR" sz="1200" b="1" i="1" dirty="0">
                <a:effectLst/>
                <a:latin typeface="Times New Roman" panose="02020603050405020304" pitchFamily="18" charset="0"/>
                <a:ea typeface="Times New Roman" panose="02020603050405020304" pitchFamily="18" charset="0"/>
                <a:cs typeface="Times New Roman" panose="02020603050405020304" pitchFamily="18" charset="0"/>
              </a:rPr>
              <a:t>Volet économique</a:t>
            </a:r>
            <a:r>
              <a:rPr lang="fr-MG" sz="1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MG" sz="1100" b="1" dirty="0">
                <a:latin typeface="Calibri" panose="020F0502020204030204" pitchFamily="34" charset="0"/>
                <a:ea typeface="Times New Roman" panose="02020603050405020304" pitchFamily="18" charset="0"/>
                <a:cs typeface="Times New Roman" panose="02020603050405020304" pitchFamily="18" charset="0"/>
              </a:rPr>
              <a:t> </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Augmentation de revenu</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m</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é</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n </a:t>
            </a:r>
            <a:r>
              <a:rPr lang="fr-FR" sz="1100"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fr-MG" sz="1100" dirty="0">
                <a:effectLst/>
                <a:latin typeface="Times New Roman" panose="02020603050405020304" pitchFamily="18" charset="0"/>
                <a:ea typeface="Times New Roman" panose="02020603050405020304" pitchFamily="18" charset="0"/>
                <a:cs typeface="Times New Roman" panose="02020603050405020304" pitchFamily="18" charset="0"/>
              </a:rPr>
              <a:t>e </a:t>
            </a:r>
            <a:r>
              <a:rPr lang="fr-MG" sz="1100" dirty="0">
                <a:latin typeface="Times New Roman" panose="02020603050405020304" pitchFamily="18" charset="0"/>
                <a:ea typeface="Times New Roman" panose="02020603050405020304" pitchFamily="18" charset="0"/>
                <a:cs typeface="Times New Roman" panose="02020603050405020304" pitchFamily="18" charset="0"/>
              </a:rPr>
              <a:t>productivité) </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228600" algn="just">
              <a:lnSpc>
                <a:spcPct val="150000"/>
              </a:lnSpc>
              <a:spcAft>
                <a:spcPts val="0"/>
              </a:spcAft>
              <a:buFont typeface="Wingdings" panose="05000000000000000000" pitchFamily="2" charset="2"/>
              <a:buChar char="ü"/>
            </a:pPr>
            <a:r>
              <a:rPr lang="fr-FR" sz="1200" b="1" i="1" dirty="0">
                <a:effectLst/>
                <a:latin typeface="Times New Roman" panose="02020603050405020304" pitchFamily="18" charset="0"/>
                <a:ea typeface="Times New Roman" panose="02020603050405020304" pitchFamily="18" charset="0"/>
                <a:cs typeface="Times New Roman" panose="02020603050405020304" pitchFamily="18" charset="0"/>
              </a:rPr>
              <a:t>Volet social</a:t>
            </a:r>
            <a:r>
              <a:rPr lang="fr-MG" sz="1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200" dirty="0">
                <a:effectLst/>
                <a:latin typeface="Times New Roman" panose="02020603050405020304" pitchFamily="18" charset="0"/>
                <a:ea typeface="Times New Roman" panose="02020603050405020304" pitchFamily="18" charset="0"/>
                <a:cs typeface="Times New Roman" panose="02020603050405020304" pitchFamily="18" charset="0"/>
              </a:rPr>
              <a:t>Amélioration du niveau de vie des ménages (meilleure nourriture, éducation, soin, logement etc.)   </a:t>
            </a:r>
            <a:endParaRPr lang="fr-MG"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AutoShape 14">
            <a:extLst>
              <a:ext uri="{FF2B5EF4-FFF2-40B4-BE49-F238E27FC236}">
                <a16:creationId xmlns:a16="http://schemas.microsoft.com/office/drawing/2014/main" id="{EE811737-7D6F-4D92-AD0D-D29AD0AA3DFC}"/>
              </a:ext>
            </a:extLst>
          </p:cNvPr>
          <p:cNvSpPr>
            <a:spLocks noChangeArrowheads="1"/>
          </p:cNvSpPr>
          <p:nvPr/>
        </p:nvSpPr>
        <p:spPr bwMode="auto">
          <a:xfrm>
            <a:off x="322896" y="4450928"/>
            <a:ext cx="5068253" cy="1168637"/>
          </a:xfrm>
          <a:prstGeom prst="foldedCorner">
            <a:avLst>
              <a:gd name="adj" fmla="val 23019"/>
            </a:avLst>
          </a:prstGeom>
          <a:solidFill>
            <a:srgbClr val="CF7B79">
              <a:alpha val="30196"/>
            </a:srgbClr>
          </a:solidFill>
          <a:ln>
            <a:noFill/>
          </a:ln>
          <a:extLst>
            <a:ext uri="{91240B29-F687-4F45-9708-019B960494DF}">
              <a14:hiddenLine xmlns:a14="http://schemas.microsoft.com/office/drawing/2010/main" w="6350">
                <a:solidFill>
                  <a:srgbClr val="000000"/>
                </a:solidFill>
                <a:round/>
                <a:headEnd/>
                <a:tailEnd/>
              </a14:hiddenLine>
            </a:ext>
          </a:extLst>
        </p:spPr>
        <p:txBody>
          <a:bodyPr rot="0" vert="horz" wrap="square" lIns="137160" tIns="91440" rIns="137160" bIns="45720" anchor="t" anchorCtr="0" upright="1">
            <a:noAutofit/>
          </a:bodyPr>
          <a:lstStyle/>
          <a:p>
            <a:pPr marL="457200" indent="-228600">
              <a:lnSpc>
                <a:spcPct val="150000"/>
              </a:lnSpc>
              <a:spcAft>
                <a:spcPts val="0"/>
              </a:spcAft>
            </a:pPr>
            <a:r>
              <a:rPr lang="fr-MG" sz="1200" dirty="0">
                <a:latin typeface="Times New Roman" panose="02020603050405020304" pitchFamily="18" charset="0"/>
                <a:ea typeface="Calibri" panose="020F0502020204030204" pitchFamily="34" charset="0"/>
                <a:cs typeface="Times New Roman" panose="02020603050405020304" pitchFamily="18" charset="0"/>
              </a:rPr>
              <a:t>	      </a:t>
            </a:r>
            <a:r>
              <a:rPr lang="fr-FR" sz="1100" dirty="0">
                <a:latin typeface="Times New Roman" panose="02020603050405020304" pitchFamily="18" charset="0"/>
                <a:ea typeface="Calibri" panose="020F0502020204030204" pitchFamily="34" charset="0"/>
                <a:cs typeface="Times New Roman" panose="02020603050405020304" pitchFamily="18" charset="0"/>
              </a:rPr>
              <a:t>G</a:t>
            </a:r>
            <a:r>
              <a:rPr lang="fr-MG" sz="1100" dirty="0">
                <a:latin typeface="Times New Roman" panose="02020603050405020304" pitchFamily="18" charset="0"/>
                <a:ea typeface="Calibri" panose="020F0502020204030204" pitchFamily="34" charset="0"/>
                <a:cs typeface="Times New Roman" panose="02020603050405020304" pitchFamily="18" charset="0"/>
              </a:rPr>
              <a:t>E</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T</a:t>
            </a:r>
            <a:r>
              <a:rPr lang="fr-FR" sz="1100" dirty="0">
                <a:latin typeface="Times New Roman" panose="02020603050405020304" pitchFamily="18" charset="0"/>
                <a:ea typeface="Calibri" panose="020F0502020204030204" pitchFamily="34" charset="0"/>
                <a:cs typeface="Times New Roman" panose="02020603050405020304" pitchFamily="18" charset="0"/>
              </a:rPr>
              <a:t>I</a:t>
            </a:r>
            <a:r>
              <a:rPr lang="fr-MG" sz="1100" dirty="0">
                <a:latin typeface="Times New Roman" panose="02020603050405020304" pitchFamily="18" charset="0"/>
                <a:ea typeface="Calibri" panose="020F0502020204030204" pitchFamily="34" charset="0"/>
                <a:cs typeface="Times New Roman" panose="02020603050405020304" pitchFamily="18" charset="0"/>
              </a:rPr>
              <a:t>O</a:t>
            </a:r>
            <a:r>
              <a:rPr lang="fr-FR" sz="1100" dirty="0">
                <a:latin typeface="Times New Roman" panose="02020603050405020304" pitchFamily="18" charset="0"/>
                <a:ea typeface="Calibri" panose="020F0502020204030204" pitchFamily="34" charset="0"/>
                <a:cs typeface="Times New Roman" panose="02020603050405020304" pitchFamily="18" charset="0"/>
              </a:rPr>
              <a:t>N</a:t>
            </a:r>
            <a:r>
              <a:rPr lang="fr-MG" sz="1100" dirty="0">
                <a:latin typeface="Times New Roman" panose="02020603050405020304" pitchFamily="18" charset="0"/>
                <a:ea typeface="Calibri" panose="020F0502020204030204" pitchFamily="34" charset="0"/>
                <a:cs typeface="Times New Roman" panose="02020603050405020304" pitchFamily="18" charset="0"/>
              </a:rPr>
              <a:t> </a:t>
            </a:r>
            <a:r>
              <a:rPr lang="fr-FR" sz="1100" dirty="0">
                <a:latin typeface="Times New Roman" panose="02020603050405020304" pitchFamily="18" charset="0"/>
                <a:ea typeface="Calibri" panose="020F0502020204030204" pitchFamily="34" charset="0"/>
                <a:cs typeface="Times New Roman" panose="02020603050405020304" pitchFamily="18" charset="0"/>
              </a:rPr>
              <a:t>D</a:t>
            </a:r>
            <a:r>
              <a:rPr lang="fr-MG" sz="1100" dirty="0">
                <a:latin typeface="Times New Roman" panose="02020603050405020304" pitchFamily="18" charset="0"/>
                <a:ea typeface="Calibri" panose="020F0502020204030204" pitchFamily="34" charset="0"/>
                <a:cs typeface="Times New Roman" panose="02020603050405020304" pitchFamily="18" charset="0"/>
              </a:rPr>
              <a:t>E</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 </a:t>
            </a:r>
            <a:r>
              <a:rPr lang="fr-FR" sz="1100" dirty="0">
                <a:latin typeface="Times New Roman" panose="02020603050405020304" pitchFamily="18" charset="0"/>
                <a:ea typeface="Calibri" panose="020F0502020204030204" pitchFamily="34" charset="0"/>
                <a:cs typeface="Times New Roman" panose="02020603050405020304" pitchFamily="18" charset="0"/>
              </a:rPr>
              <a:t>R</a:t>
            </a:r>
            <a:r>
              <a:rPr lang="fr-MG" sz="1100" dirty="0">
                <a:latin typeface="Times New Roman" panose="02020603050405020304" pitchFamily="18" charset="0"/>
                <a:ea typeface="Calibri" panose="020F0502020204030204" pitchFamily="34" charset="0"/>
                <a:cs typeface="Times New Roman" panose="02020603050405020304" pitchFamily="18" charset="0"/>
              </a:rPr>
              <a:t>I</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Q</a:t>
            </a:r>
            <a:r>
              <a:rPr lang="fr-FR" sz="1100" dirty="0">
                <a:latin typeface="Times New Roman" panose="02020603050405020304" pitchFamily="18" charset="0"/>
                <a:ea typeface="Calibri" panose="020F0502020204030204" pitchFamily="34" charset="0"/>
                <a:cs typeface="Times New Roman" panose="02020603050405020304" pitchFamily="18" charset="0"/>
              </a:rPr>
              <a:t>U</a:t>
            </a:r>
            <a:r>
              <a:rPr lang="fr-MG" sz="1100" dirty="0">
                <a:latin typeface="Times New Roman" panose="02020603050405020304" pitchFamily="18" charset="0"/>
                <a:ea typeface="Calibri" panose="020F0502020204030204" pitchFamily="34" charset="0"/>
                <a:cs typeface="Times New Roman" panose="02020603050405020304" pitchFamily="18" charset="0"/>
              </a:rPr>
              <a:t>E</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 </a:t>
            </a:r>
            <a:r>
              <a:rPr lang="fr-FR" sz="1100" dirty="0">
                <a:latin typeface="Times New Roman" panose="02020603050405020304" pitchFamily="18" charset="0"/>
                <a:ea typeface="Calibri" panose="020F0502020204030204" pitchFamily="34" charset="0"/>
                <a:cs typeface="Times New Roman" panose="02020603050405020304" pitchFamily="18" charset="0"/>
              </a:rPr>
              <a:t>E</a:t>
            </a:r>
            <a:r>
              <a:rPr lang="fr-MG" sz="1100" dirty="0">
                <a:latin typeface="Times New Roman" panose="02020603050405020304" pitchFamily="18" charset="0"/>
                <a:ea typeface="Calibri" panose="020F0502020204030204" pitchFamily="34" charset="0"/>
                <a:cs typeface="Times New Roman" panose="02020603050405020304" pitchFamily="18" charset="0"/>
              </a:rPr>
              <a:t>T </a:t>
            </a:r>
            <a:r>
              <a:rPr lang="fr-FR" sz="1100" dirty="0">
                <a:latin typeface="Times New Roman" panose="02020603050405020304" pitchFamily="18" charset="0"/>
                <a:ea typeface="Calibri" panose="020F0502020204030204" pitchFamily="34" charset="0"/>
                <a:cs typeface="Times New Roman" panose="02020603050405020304" pitchFamily="18" charset="0"/>
              </a:rPr>
              <a:t>D</a:t>
            </a:r>
            <a:r>
              <a:rPr lang="fr-MG" sz="1100" dirty="0">
                <a:latin typeface="Times New Roman" panose="02020603050405020304" pitchFamily="18" charset="0"/>
                <a:ea typeface="Calibri" panose="020F0502020204030204" pitchFamily="34" charset="0"/>
                <a:cs typeface="Times New Roman" panose="02020603050405020304" pitchFamily="18" charset="0"/>
              </a:rPr>
              <a:t>E</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 </a:t>
            </a:r>
            <a:r>
              <a:rPr lang="fr-FR" sz="1100" dirty="0">
                <a:latin typeface="Times New Roman" panose="02020603050405020304" pitchFamily="18" charset="0"/>
                <a:ea typeface="Calibri" panose="020F0502020204030204" pitchFamily="34" charset="0"/>
                <a:cs typeface="Times New Roman" panose="02020603050405020304" pitchFamily="18" charset="0"/>
              </a:rPr>
              <a:t>C</a:t>
            </a:r>
            <a:r>
              <a:rPr lang="fr-MG" sz="1100" dirty="0">
                <a:latin typeface="Times New Roman" panose="02020603050405020304" pitchFamily="18" charset="0"/>
                <a:ea typeface="Calibri" panose="020F0502020204030204" pitchFamily="34" charset="0"/>
                <a:cs typeface="Times New Roman" panose="02020603050405020304" pitchFamily="18" charset="0"/>
              </a:rPr>
              <a:t>A</a:t>
            </a:r>
            <a:r>
              <a:rPr lang="fr-FR" sz="1100" dirty="0">
                <a:latin typeface="Times New Roman" panose="02020603050405020304" pitchFamily="18" charset="0"/>
                <a:ea typeface="Calibri" panose="020F0502020204030204" pitchFamily="34" charset="0"/>
                <a:cs typeface="Times New Roman" panose="02020603050405020304" pitchFamily="18" charset="0"/>
              </a:rPr>
              <a:t>T</a:t>
            </a:r>
            <a:r>
              <a:rPr lang="fr-MG" sz="1100" dirty="0">
                <a:latin typeface="Times New Roman" panose="02020603050405020304" pitchFamily="18" charset="0"/>
                <a:ea typeface="Calibri" panose="020F0502020204030204" pitchFamily="34" charset="0"/>
                <a:cs typeface="Times New Roman" panose="02020603050405020304" pitchFamily="18" charset="0"/>
              </a:rPr>
              <a:t>A</a:t>
            </a:r>
            <a:r>
              <a:rPr lang="fr-FR" sz="1100" dirty="0">
                <a:latin typeface="Times New Roman" panose="02020603050405020304" pitchFamily="18" charset="0"/>
                <a:ea typeface="Calibri" panose="020F0502020204030204" pitchFamily="34" charset="0"/>
                <a:cs typeface="Times New Roman" panose="02020603050405020304" pitchFamily="18" charset="0"/>
              </a:rPr>
              <a:t>S</a:t>
            </a:r>
            <a:r>
              <a:rPr lang="fr-MG" sz="1100" dirty="0">
                <a:latin typeface="Times New Roman" panose="02020603050405020304" pitchFamily="18" charset="0"/>
                <a:ea typeface="Calibri" panose="020F0502020204030204" pitchFamily="34" charset="0"/>
                <a:cs typeface="Times New Roman" panose="02020603050405020304" pitchFamily="18" charset="0"/>
              </a:rPr>
              <a:t>T</a:t>
            </a:r>
            <a:r>
              <a:rPr lang="fr-FR" sz="1100" dirty="0">
                <a:latin typeface="Times New Roman" panose="02020603050405020304" pitchFamily="18" charset="0"/>
                <a:ea typeface="Calibri" panose="020F0502020204030204" pitchFamily="34" charset="0"/>
                <a:cs typeface="Times New Roman" panose="02020603050405020304" pitchFamily="18" charset="0"/>
              </a:rPr>
              <a:t>R</a:t>
            </a:r>
            <a:r>
              <a:rPr lang="fr-MG" sz="1100" dirty="0">
                <a:latin typeface="Times New Roman" panose="02020603050405020304" pitchFamily="18" charset="0"/>
                <a:ea typeface="Calibri" panose="020F0502020204030204" pitchFamily="34" charset="0"/>
                <a:cs typeface="Times New Roman" panose="02020603050405020304" pitchFamily="18" charset="0"/>
              </a:rPr>
              <a:t>O</a:t>
            </a:r>
            <a:r>
              <a:rPr lang="fr-FR" sz="1100" dirty="0">
                <a:latin typeface="Times New Roman" panose="02020603050405020304" pitchFamily="18" charset="0"/>
                <a:ea typeface="Calibri" panose="020F0502020204030204" pitchFamily="34" charset="0"/>
                <a:cs typeface="Times New Roman" panose="02020603050405020304" pitchFamily="18" charset="0"/>
              </a:rPr>
              <a:t>P</a:t>
            </a:r>
            <a:r>
              <a:rPr lang="fr-MG" sz="1100" dirty="0">
                <a:latin typeface="Times New Roman" panose="02020603050405020304" pitchFamily="18" charset="0"/>
                <a:ea typeface="Calibri" panose="020F0502020204030204" pitchFamily="34" charset="0"/>
                <a:cs typeface="Times New Roman" panose="02020603050405020304" pitchFamily="18" charset="0"/>
              </a:rPr>
              <a:t>H</a:t>
            </a:r>
            <a:r>
              <a:rPr lang="fr-FR" sz="1100" dirty="0">
                <a:latin typeface="Times New Roman" panose="02020603050405020304" pitchFamily="18" charset="0"/>
                <a:ea typeface="Calibri" panose="020F0502020204030204" pitchFamily="34" charset="0"/>
                <a:cs typeface="Times New Roman" panose="02020603050405020304" pitchFamily="18" charset="0"/>
              </a:rPr>
              <a:t>E</a:t>
            </a:r>
            <a:r>
              <a:rPr lang="fr-MG" sz="1100" dirty="0">
                <a:latin typeface="Times New Roman" panose="02020603050405020304" pitchFamily="18" charset="0"/>
                <a:ea typeface="Calibri" panose="020F0502020204030204" pitchFamily="34" charset="0"/>
                <a:cs typeface="Times New Roman" panose="02020603050405020304" pitchFamily="18" charset="0"/>
              </a:rPr>
              <a:t>S</a:t>
            </a:r>
          </a:p>
          <a:p>
            <a:pPr indent="-228600" algn="just">
              <a:lnSpc>
                <a:spcPct val="150000"/>
              </a:lnSpc>
            </a:pPr>
            <a:r>
              <a:rPr lang="fr-MG" sz="1100" dirty="0">
                <a:latin typeface="Times New Roman" panose="02020603050405020304" pitchFamily="18" charset="0"/>
                <a:ea typeface="Calibri" panose="020F0502020204030204" pitchFamily="34" charset="0"/>
              </a:rPr>
              <a:t>L</a:t>
            </a:r>
            <a:r>
              <a:rPr lang="fr-FR" sz="1100" dirty="0">
                <a:latin typeface="Times New Roman" panose="02020603050405020304" pitchFamily="18" charset="0"/>
                <a:ea typeface="Calibri" panose="020F0502020204030204" pitchFamily="34" charset="0"/>
              </a:rPr>
              <a:t>a mise en œuvre de</a:t>
            </a:r>
            <a:r>
              <a:rPr lang="fr-MG" sz="1100" dirty="0">
                <a:latin typeface="Times New Roman" panose="02020603050405020304" pitchFamily="18" charset="0"/>
                <a:ea typeface="Calibri" panose="020F0502020204030204" pitchFamily="34" charset="0"/>
              </a:rPr>
              <a:t>s</a:t>
            </a:r>
            <a:r>
              <a:rPr lang="fr-FR" sz="1100" dirty="0">
                <a:latin typeface="Times New Roman" panose="02020603050405020304" pitchFamily="18" charset="0"/>
                <a:ea typeface="Calibri" panose="020F0502020204030204" pitchFamily="34" charset="0"/>
              </a:rPr>
              <a:t> politique</a:t>
            </a:r>
            <a:r>
              <a:rPr lang="fr-MG" sz="1100" dirty="0">
                <a:latin typeface="Times New Roman" panose="02020603050405020304" pitchFamily="18" charset="0"/>
                <a:ea typeface="Calibri" panose="020F0502020204030204" pitchFamily="34" charset="0"/>
              </a:rPr>
              <a:t>s</a:t>
            </a:r>
            <a:r>
              <a:rPr lang="fr-FR" sz="1100" dirty="0">
                <a:latin typeface="Times New Roman" panose="02020603050405020304" pitchFamily="18" charset="0"/>
                <a:ea typeface="Calibri" panose="020F0502020204030204" pitchFamily="34" charset="0"/>
              </a:rPr>
              <a:t> profitant</a:t>
            </a:r>
            <a:r>
              <a:rPr lang="fr-MG" sz="1100" dirty="0">
                <a:latin typeface="Times New Roman" panose="02020603050405020304" pitchFamily="18" charset="0"/>
                <a:ea typeface="Calibri" panose="020F0502020204030204" pitchFamily="34" charset="0"/>
              </a:rPr>
              <a:t> </a:t>
            </a:r>
            <a:r>
              <a:rPr lang="fr-FR" sz="1100" dirty="0">
                <a:latin typeface="Times New Roman" panose="02020603050405020304" pitchFamily="18" charset="0"/>
                <a:ea typeface="Calibri" panose="020F0502020204030204" pitchFamily="34" charset="0"/>
              </a:rPr>
              <a:t>à</a:t>
            </a:r>
            <a:r>
              <a:rPr lang="fr-MG" sz="1100" dirty="0">
                <a:latin typeface="Times New Roman" panose="02020603050405020304" pitchFamily="18" charset="0"/>
                <a:ea typeface="Calibri" panose="020F0502020204030204" pitchFamily="34" charset="0"/>
              </a:rPr>
              <a:t> </a:t>
            </a:r>
            <a:r>
              <a:rPr lang="fr-FR" sz="1100" dirty="0">
                <a:latin typeface="Times New Roman" panose="02020603050405020304" pitchFamily="18" charset="0"/>
                <a:ea typeface="Calibri" panose="020F0502020204030204" pitchFamily="34" charset="0"/>
              </a:rPr>
              <a:t>t</a:t>
            </a:r>
            <a:r>
              <a:rPr lang="fr-MG" sz="1100" dirty="0">
                <a:latin typeface="Times New Roman" panose="02020603050405020304" pitchFamily="18" charset="0"/>
                <a:ea typeface="Calibri" panose="020F0502020204030204" pitchFamily="34" charset="0"/>
              </a:rPr>
              <a:t>o</a:t>
            </a:r>
            <a:r>
              <a:rPr lang="fr-FR" sz="1100" dirty="0">
                <a:latin typeface="Times New Roman" panose="02020603050405020304" pitchFamily="18" charset="0"/>
                <a:ea typeface="Calibri" panose="020F0502020204030204" pitchFamily="34" charset="0"/>
              </a:rPr>
              <a:t>u</a:t>
            </a:r>
            <a:r>
              <a:rPr lang="fr-MG" sz="1100" dirty="0">
                <a:latin typeface="Times New Roman" panose="02020603050405020304" pitchFamily="18" charset="0"/>
                <a:ea typeface="Calibri" panose="020F0502020204030204" pitchFamily="34" charset="0"/>
              </a:rPr>
              <a:t>s </a:t>
            </a:r>
            <a:r>
              <a:rPr lang="fr-FR" sz="1100" dirty="0">
                <a:latin typeface="Times New Roman" panose="02020603050405020304" pitchFamily="18" charset="0"/>
                <a:ea typeface="Calibri" panose="020F0502020204030204" pitchFamily="34" charset="0"/>
              </a:rPr>
              <a:t>e</a:t>
            </a:r>
            <a:r>
              <a:rPr lang="fr-MG" sz="1100" dirty="0">
                <a:latin typeface="Times New Roman" panose="02020603050405020304" pitchFamily="18" charset="0"/>
                <a:ea typeface="Calibri" panose="020F0502020204030204" pitchFamily="34" charset="0"/>
              </a:rPr>
              <a:t>t de </a:t>
            </a:r>
            <a:r>
              <a:rPr lang="fr-MG" sz="1100" dirty="0" err="1">
                <a:latin typeface="Times New Roman" panose="02020603050405020304" pitchFamily="18" charset="0"/>
                <a:ea typeface="Calibri" panose="020F0502020204030204" pitchFamily="34" charset="0"/>
              </a:rPr>
              <a:t>mécanis</a:t>
            </a:r>
            <a:r>
              <a:rPr lang="fr-FR" sz="1100" dirty="0">
                <a:latin typeface="Times New Roman" panose="02020603050405020304" pitchFamily="18" charset="0"/>
                <a:ea typeface="Calibri" panose="020F0502020204030204" pitchFamily="34" charset="0"/>
              </a:rPr>
              <a:t>m</a:t>
            </a:r>
            <a:r>
              <a:rPr lang="fr-MG" sz="1100" dirty="0">
                <a:latin typeface="Times New Roman" panose="02020603050405020304" pitchFamily="18" charset="0"/>
                <a:ea typeface="Calibri" panose="020F0502020204030204" pitchFamily="34" charset="0"/>
              </a:rPr>
              <a:t>e </a:t>
            </a:r>
            <a:r>
              <a:rPr lang="fr-FR" sz="1100" dirty="0">
                <a:latin typeface="Times New Roman" panose="02020603050405020304" pitchFamily="18" charset="0"/>
                <a:ea typeface="Calibri" panose="020F0502020204030204" pitchFamily="34" charset="0"/>
              </a:rPr>
              <a:t>d</a:t>
            </a:r>
            <a:r>
              <a:rPr lang="fr-MG" sz="1100" dirty="0">
                <a:latin typeface="Times New Roman" panose="02020603050405020304" pitchFamily="18" charset="0"/>
                <a:ea typeface="Calibri" panose="020F0502020204030204" pitchFamily="34" charset="0"/>
              </a:rPr>
              <a:t>e </a:t>
            </a:r>
            <a:r>
              <a:rPr lang="fr-FR" sz="1100" dirty="0">
                <a:latin typeface="Times New Roman" panose="02020603050405020304" pitchFamily="18" charset="0"/>
                <a:ea typeface="Calibri" panose="020F0502020204030204" pitchFamily="34" charset="0"/>
              </a:rPr>
              <a:t>p</a:t>
            </a:r>
            <a:r>
              <a:rPr lang="fr-MG" sz="1100" dirty="0">
                <a:latin typeface="Times New Roman" panose="02020603050405020304" pitchFamily="18" charset="0"/>
                <a:ea typeface="Calibri" panose="020F0502020204030204" pitchFamily="34" charset="0"/>
              </a:rPr>
              <a:t>r</a:t>
            </a:r>
            <a:r>
              <a:rPr lang="fr-FR" sz="1100" dirty="0">
                <a:latin typeface="Times New Roman" panose="02020603050405020304" pitchFamily="18" charset="0"/>
                <a:ea typeface="Calibri" panose="020F0502020204030204" pitchFamily="34" charset="0"/>
              </a:rPr>
              <a:t>o</a:t>
            </a:r>
            <a:r>
              <a:rPr lang="fr-MG" sz="1100" dirty="0">
                <a:latin typeface="Times New Roman" panose="02020603050405020304" pitchFamily="18" charset="0"/>
                <a:ea typeface="Calibri" panose="020F0502020204030204" pitchFamily="34" charset="0"/>
              </a:rPr>
              <a:t>t</a:t>
            </a:r>
            <a:r>
              <a:rPr lang="fr-FR" sz="1100" dirty="0">
                <a:latin typeface="Times New Roman" panose="02020603050405020304" pitchFamily="18" charset="0"/>
                <a:ea typeface="Calibri" panose="020F0502020204030204" pitchFamily="34" charset="0"/>
              </a:rPr>
              <a:t>e</a:t>
            </a:r>
            <a:r>
              <a:rPr lang="fr-MG" sz="1100" dirty="0">
                <a:latin typeface="Times New Roman" panose="02020603050405020304" pitchFamily="18" charset="0"/>
                <a:ea typeface="Calibri" panose="020F0502020204030204" pitchFamily="34" charset="0"/>
              </a:rPr>
              <a:t>c</a:t>
            </a:r>
            <a:r>
              <a:rPr lang="fr-FR" sz="1100" dirty="0">
                <a:latin typeface="Times New Roman" panose="02020603050405020304" pitchFamily="18" charset="0"/>
                <a:ea typeface="Calibri" panose="020F0502020204030204" pitchFamily="34" charset="0"/>
              </a:rPr>
              <a:t>t</a:t>
            </a:r>
            <a:r>
              <a:rPr lang="fr-MG" sz="1100" dirty="0">
                <a:latin typeface="Times New Roman" panose="02020603050405020304" pitchFamily="18" charset="0"/>
                <a:ea typeface="Calibri" panose="020F0502020204030204" pitchFamily="34" charset="0"/>
              </a:rPr>
              <a:t>i</a:t>
            </a:r>
            <a:r>
              <a:rPr lang="fr-FR" sz="1100" dirty="0">
                <a:latin typeface="Times New Roman" panose="02020603050405020304" pitchFamily="18" charset="0"/>
                <a:ea typeface="Calibri" panose="020F0502020204030204" pitchFamily="34" charset="0"/>
              </a:rPr>
              <a:t>o</a:t>
            </a:r>
            <a:r>
              <a:rPr lang="fr-MG" sz="1100" dirty="0">
                <a:latin typeface="Times New Roman" panose="02020603050405020304" pitchFamily="18" charset="0"/>
                <a:ea typeface="Calibri" panose="020F0502020204030204" pitchFamily="34" charset="0"/>
              </a:rPr>
              <a:t>n </a:t>
            </a:r>
            <a:r>
              <a:rPr lang="fr-FR" sz="1100" dirty="0">
                <a:latin typeface="Times New Roman" panose="02020603050405020304" pitchFamily="18" charset="0"/>
                <a:ea typeface="Calibri" panose="020F0502020204030204" pitchFamily="34" charset="0"/>
              </a:rPr>
              <a:t>s</a:t>
            </a:r>
            <a:r>
              <a:rPr lang="fr-MG" sz="1100" dirty="0" err="1">
                <a:latin typeface="Times New Roman" panose="02020603050405020304" pitchFamily="18" charset="0"/>
                <a:ea typeface="Calibri" panose="020F0502020204030204" pitchFamily="34" charset="0"/>
              </a:rPr>
              <a:t>ocial</a:t>
            </a:r>
            <a:r>
              <a:rPr lang="fr-MG" sz="1100" dirty="0">
                <a:latin typeface="Times New Roman" panose="02020603050405020304" pitchFamily="18" charset="0"/>
                <a:ea typeface="Calibri" panose="020F0502020204030204" pitchFamily="34" charset="0"/>
              </a:rPr>
              <a:t> (A</a:t>
            </a:r>
            <a:r>
              <a:rPr lang="fr-FR" sz="1100" dirty="0" err="1">
                <a:latin typeface="Times New Roman" panose="02020603050405020304" pitchFamily="18" charset="0"/>
                <a:ea typeface="Calibri" panose="020F0502020204030204" pitchFamily="34" charset="0"/>
              </a:rPr>
              <a:t>mélioration</a:t>
            </a:r>
            <a:r>
              <a:rPr lang="fr-FR" sz="1100" dirty="0">
                <a:latin typeface="Times New Roman" panose="02020603050405020304" pitchFamily="18" charset="0"/>
                <a:ea typeface="Calibri" panose="020F0502020204030204" pitchFamily="34" charset="0"/>
              </a:rPr>
              <a:t> des moyens de subsistance, accès aux services de santé essentiels, y compris la santé</a:t>
            </a:r>
            <a:r>
              <a:rPr lang="fr-MG" sz="1100" dirty="0">
                <a:latin typeface="Times New Roman" panose="02020603050405020304" pitchFamily="18" charset="0"/>
                <a:ea typeface="Calibri" panose="020F0502020204030204" pitchFamily="34" charset="0"/>
              </a:rPr>
              <a:t>, </a:t>
            </a:r>
            <a:r>
              <a:rPr lang="fr-FR" sz="1100" dirty="0">
                <a:latin typeface="Times New Roman" panose="02020603050405020304" pitchFamily="18" charset="0"/>
                <a:ea typeface="Calibri" panose="020F0502020204030204" pitchFamily="34" charset="0"/>
              </a:rPr>
              <a:t>a</a:t>
            </a:r>
            <a:r>
              <a:rPr lang="fr-MG" sz="1100" dirty="0">
                <a:latin typeface="Times New Roman" panose="02020603050405020304" pitchFamily="18" charset="0"/>
                <a:ea typeface="Calibri" panose="020F0502020204030204" pitchFamily="34" charset="0"/>
              </a:rPr>
              <a:t>c</a:t>
            </a:r>
            <a:r>
              <a:rPr lang="fr-FR" sz="1100" dirty="0">
                <a:latin typeface="Times New Roman" panose="02020603050405020304" pitchFamily="18" charset="0"/>
                <a:ea typeface="Calibri" panose="020F0502020204030204" pitchFamily="34" charset="0"/>
              </a:rPr>
              <a:t>c</a:t>
            </a:r>
            <a:r>
              <a:rPr lang="fr-MG" sz="1100" dirty="0">
                <a:latin typeface="Times New Roman" panose="02020603050405020304" pitchFamily="18" charset="0"/>
                <a:ea typeface="Calibri" panose="020F0502020204030204" pitchFamily="34" charset="0"/>
              </a:rPr>
              <a:t>è</a:t>
            </a:r>
            <a:r>
              <a:rPr lang="fr-FR" sz="1100" dirty="0">
                <a:latin typeface="Times New Roman" panose="02020603050405020304" pitchFamily="18" charset="0"/>
                <a:ea typeface="Calibri" panose="020F0502020204030204" pitchFamily="34" charset="0"/>
              </a:rPr>
              <a:t>s à la sécurité alimentaire</a:t>
            </a:r>
            <a:r>
              <a:rPr lang="fr-MG" sz="1100" dirty="0">
                <a:latin typeface="Times New Roman" panose="02020603050405020304" pitchFamily="18" charset="0"/>
                <a:ea typeface="Calibri" panose="020F0502020204030204" pitchFamily="34" charset="0"/>
              </a:rPr>
              <a:t>,</a:t>
            </a:r>
            <a:r>
              <a:rPr lang="fr-FR" sz="1100" dirty="0">
                <a:latin typeface="Times New Roman" panose="02020603050405020304" pitchFamily="18" charset="0"/>
                <a:ea typeface="Calibri" panose="020F0502020204030204" pitchFamily="34" charset="0"/>
              </a:rPr>
              <a:t> au logement et à l’éducation</a:t>
            </a:r>
            <a:r>
              <a:rPr lang="fr-MG" sz="1100" dirty="0">
                <a:latin typeface="Times New Roman" panose="02020603050405020304" pitchFamily="18" charset="0"/>
                <a:ea typeface="Calibri" panose="020F0502020204030204" pitchFamily="34" charset="0"/>
              </a:rPr>
              <a:t>)</a:t>
            </a:r>
          </a:p>
          <a:p>
            <a:pPr marL="457200" indent="-228600">
              <a:lnSpc>
                <a:spcPct val="150000"/>
              </a:lnSpc>
              <a:buFont typeface="Wingdings" panose="05000000000000000000" pitchFamily="2" charset="2"/>
              <a:buChar char="ü"/>
            </a:pPr>
            <a:endParaRPr lang="fr-MG" sz="1100" dirty="0">
              <a:latin typeface="Times New Roman" panose="02020603050405020304" pitchFamily="18" charset="0"/>
              <a:ea typeface="Calibri" panose="020F0502020204030204" pitchFamily="34" charset="0"/>
              <a:cs typeface="Times New Roman" panose="02020603050405020304" pitchFamily="18" charset="0"/>
            </a:endParaRPr>
          </a:p>
          <a:p>
            <a:pPr marL="457200" indent="-228600">
              <a:lnSpc>
                <a:spcPct val="150000"/>
              </a:lnSpc>
              <a:spcAft>
                <a:spcPts val="0"/>
              </a:spcAft>
            </a:pPr>
            <a:endParaRPr lang="fr-MG" sz="1100" dirty="0">
              <a:latin typeface="Times New Roman" panose="02020603050405020304" pitchFamily="18" charset="0"/>
              <a:ea typeface="Calibri" panose="020F0502020204030204" pitchFamily="34" charset="0"/>
              <a:cs typeface="Times New Roman" panose="02020603050405020304" pitchFamily="18" charset="0"/>
            </a:endParaRPr>
          </a:p>
          <a:p>
            <a:pPr marL="457200" indent="-228600">
              <a:lnSpc>
                <a:spcPct val="150000"/>
              </a:lnSpc>
              <a:spcAft>
                <a:spcPts val="0"/>
              </a:spcAft>
            </a:pPr>
            <a:endParaRPr lang="fr-MG" sz="11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20" name="Connecteur droit avec flèche 19">
            <a:extLst>
              <a:ext uri="{FF2B5EF4-FFF2-40B4-BE49-F238E27FC236}">
                <a16:creationId xmlns:a16="http://schemas.microsoft.com/office/drawing/2014/main" id="{ED391D70-9723-4CEA-9C9C-16E31FDEC119}"/>
              </a:ext>
            </a:extLst>
          </p:cNvPr>
          <p:cNvCxnSpPr>
            <a:cxnSpLocks/>
          </p:cNvCxnSpPr>
          <p:nvPr/>
        </p:nvCxnSpPr>
        <p:spPr>
          <a:xfrm flipV="1">
            <a:off x="5391149" y="3045952"/>
            <a:ext cx="1676401" cy="194173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1" name="Connecteur droit avec flèche 20">
            <a:extLst>
              <a:ext uri="{FF2B5EF4-FFF2-40B4-BE49-F238E27FC236}">
                <a16:creationId xmlns:a16="http://schemas.microsoft.com/office/drawing/2014/main" id="{82572587-887C-4CF6-BD11-5441AE340524}"/>
              </a:ext>
            </a:extLst>
          </p:cNvPr>
          <p:cNvCxnSpPr>
            <a:cxnSpLocks/>
          </p:cNvCxnSpPr>
          <p:nvPr/>
        </p:nvCxnSpPr>
        <p:spPr>
          <a:xfrm>
            <a:off x="5391148" y="3041056"/>
            <a:ext cx="1676402"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6" name="Connecteur droit avec flèche 25">
            <a:extLst>
              <a:ext uri="{FF2B5EF4-FFF2-40B4-BE49-F238E27FC236}">
                <a16:creationId xmlns:a16="http://schemas.microsoft.com/office/drawing/2014/main" id="{A7AFF9BA-7A34-434D-8806-2712F7A5B081}"/>
              </a:ext>
            </a:extLst>
          </p:cNvPr>
          <p:cNvCxnSpPr>
            <a:cxnSpLocks/>
          </p:cNvCxnSpPr>
          <p:nvPr/>
        </p:nvCxnSpPr>
        <p:spPr>
          <a:xfrm>
            <a:off x="5391148" y="1452204"/>
            <a:ext cx="1676402" cy="157455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35" name="Flèche : double flèche verticale 34">
            <a:extLst>
              <a:ext uri="{FF2B5EF4-FFF2-40B4-BE49-F238E27FC236}">
                <a16:creationId xmlns:a16="http://schemas.microsoft.com/office/drawing/2014/main" id="{FCDE4FA0-F639-42BF-A1AA-E3B316CD23AE}"/>
              </a:ext>
            </a:extLst>
          </p:cNvPr>
          <p:cNvSpPr/>
          <p:nvPr/>
        </p:nvSpPr>
        <p:spPr>
          <a:xfrm>
            <a:off x="3328033" y="4016712"/>
            <a:ext cx="47626" cy="434215"/>
          </a:xfrm>
          <a:prstGeom prst="upDown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fr-MG"/>
          </a:p>
        </p:txBody>
      </p:sp>
      <p:sp>
        <p:nvSpPr>
          <p:cNvPr id="36" name="Flèche : double flèche verticale 35">
            <a:extLst>
              <a:ext uri="{FF2B5EF4-FFF2-40B4-BE49-F238E27FC236}">
                <a16:creationId xmlns:a16="http://schemas.microsoft.com/office/drawing/2014/main" id="{B18A0616-4E31-4719-B951-770FFF4611F4}"/>
              </a:ext>
            </a:extLst>
          </p:cNvPr>
          <p:cNvSpPr/>
          <p:nvPr/>
        </p:nvSpPr>
        <p:spPr>
          <a:xfrm>
            <a:off x="3329940" y="1764066"/>
            <a:ext cx="45719" cy="340016"/>
          </a:xfrm>
          <a:prstGeom prst="upDown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fr-MG"/>
          </a:p>
        </p:txBody>
      </p:sp>
    </p:spTree>
    <p:extLst>
      <p:ext uri="{BB962C8B-B14F-4D97-AF65-F5344CB8AC3E}">
        <p14:creationId xmlns:p14="http://schemas.microsoft.com/office/powerpoint/2010/main" val="156120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1692D-7B6E-4F36-8CFA-08E2FD265077}"/>
              </a:ext>
            </a:extLst>
          </p:cNvPr>
          <p:cNvSpPr>
            <a:spLocks noGrp="1"/>
          </p:cNvSpPr>
          <p:nvPr>
            <p:ph type="title"/>
          </p:nvPr>
        </p:nvSpPr>
        <p:spPr>
          <a:xfrm>
            <a:off x="1141413" y="230909"/>
            <a:ext cx="9905998" cy="600364"/>
          </a:xfrm>
        </p:spPr>
        <p:txBody>
          <a:bodyPr>
            <a:normAutofit/>
          </a:bodyPr>
          <a:lstStyle/>
          <a:p>
            <a:pPr algn="ctr"/>
            <a:r>
              <a:rPr lang="fr-FR" sz="2000" b="1" dirty="0">
                <a:latin typeface="Times New Roman" panose="02020603050405020304" pitchFamily="18" charset="0"/>
                <a:cs typeface="Times New Roman" panose="02020603050405020304" pitchFamily="18" charset="0"/>
              </a:rPr>
              <a:t>I</a:t>
            </a:r>
            <a:r>
              <a:rPr lang="fr-MG" sz="2000" b="1" dirty="0">
                <a:latin typeface="Times New Roman" panose="02020603050405020304" pitchFamily="18" charset="0"/>
                <a:cs typeface="Times New Roman" panose="02020603050405020304" pitchFamily="18" charset="0"/>
              </a:rPr>
              <a:t>I- </a:t>
            </a:r>
            <a:r>
              <a:rPr lang="fr-FR" sz="2000" b="1" dirty="0">
                <a:latin typeface="Times New Roman" panose="02020603050405020304" pitchFamily="18" charset="0"/>
                <a:cs typeface="Times New Roman" panose="02020603050405020304" pitchFamily="18" charset="0"/>
              </a:rPr>
              <a:t>A</a:t>
            </a:r>
            <a:r>
              <a:rPr lang="fr-MG" sz="2000" b="1" dirty="0">
                <a:latin typeface="Times New Roman" panose="02020603050405020304" pitchFamily="18" charset="0"/>
                <a:cs typeface="Times New Roman" panose="02020603050405020304" pitchFamily="18" charset="0"/>
              </a:rPr>
              <a:t>n</a:t>
            </a:r>
            <a:r>
              <a:rPr lang="fr-FR" sz="2000" b="1" dirty="0">
                <a:latin typeface="Times New Roman" panose="02020603050405020304" pitchFamily="18" charset="0"/>
                <a:cs typeface="Times New Roman" panose="02020603050405020304" pitchFamily="18" charset="0"/>
              </a:rPr>
              <a:t>a</a:t>
            </a:r>
            <a:r>
              <a:rPr lang="fr-MG" sz="2000" b="1" dirty="0" err="1">
                <a:latin typeface="Times New Roman" panose="02020603050405020304" pitchFamily="18" charset="0"/>
                <a:cs typeface="Times New Roman" panose="02020603050405020304" pitchFamily="18" charset="0"/>
              </a:rPr>
              <a:t>ly</a:t>
            </a:r>
            <a:r>
              <a:rPr lang="fr-FR" sz="2000" b="1" dirty="0">
                <a:latin typeface="Times New Roman" panose="02020603050405020304" pitchFamily="18" charset="0"/>
                <a:cs typeface="Times New Roman" panose="02020603050405020304" pitchFamily="18" charset="0"/>
              </a:rPr>
              <a:t>s</a:t>
            </a:r>
            <a:r>
              <a:rPr lang="fr-MG" sz="2000" b="1" dirty="0">
                <a:latin typeface="Times New Roman" panose="02020603050405020304" pitchFamily="18" charset="0"/>
                <a:cs typeface="Times New Roman" panose="02020603050405020304" pitchFamily="18" charset="0"/>
              </a:rPr>
              <a:t>e </a:t>
            </a:r>
            <a:r>
              <a:rPr lang="fr-FR" sz="2000" b="1" dirty="0">
                <a:latin typeface="Times New Roman" panose="02020603050405020304" pitchFamily="18" charset="0"/>
                <a:cs typeface="Times New Roman" panose="02020603050405020304" pitchFamily="18" charset="0"/>
              </a:rPr>
              <a:t>e</a:t>
            </a:r>
            <a:r>
              <a:rPr lang="fr-MG" sz="2000" b="1" dirty="0">
                <a:latin typeface="Times New Roman" panose="02020603050405020304" pitchFamily="18" charset="0"/>
                <a:cs typeface="Times New Roman" panose="02020603050405020304" pitchFamily="18" charset="0"/>
              </a:rPr>
              <a:t>m</a:t>
            </a:r>
            <a:r>
              <a:rPr lang="fr-FR" sz="2000" b="1" dirty="0">
                <a:latin typeface="Times New Roman" panose="02020603050405020304" pitchFamily="18" charset="0"/>
                <a:cs typeface="Times New Roman" panose="02020603050405020304" pitchFamily="18" charset="0"/>
              </a:rPr>
              <a:t>p</a:t>
            </a:r>
            <a:r>
              <a:rPr lang="fr-MG" sz="2000" b="1" dirty="0">
                <a:latin typeface="Times New Roman" panose="02020603050405020304" pitchFamily="18" charset="0"/>
                <a:cs typeface="Times New Roman" panose="02020603050405020304" pitchFamily="18" charset="0"/>
              </a:rPr>
              <a:t>i</a:t>
            </a:r>
            <a:r>
              <a:rPr lang="fr-FR" sz="2000" b="1" dirty="0">
                <a:latin typeface="Times New Roman" panose="02020603050405020304" pitchFamily="18" charset="0"/>
                <a:cs typeface="Times New Roman" panose="02020603050405020304" pitchFamily="18" charset="0"/>
              </a:rPr>
              <a:t>r</a:t>
            </a:r>
            <a:r>
              <a:rPr lang="fr-MG" sz="2000" b="1" dirty="0">
                <a:latin typeface="Times New Roman" panose="02020603050405020304" pitchFamily="18" charset="0"/>
                <a:cs typeface="Times New Roman" panose="02020603050405020304" pitchFamily="18" charset="0"/>
              </a:rPr>
              <a:t>i</a:t>
            </a:r>
            <a:r>
              <a:rPr lang="fr-FR" sz="2000" b="1" dirty="0">
                <a:latin typeface="Times New Roman" panose="02020603050405020304" pitchFamily="18" charset="0"/>
                <a:cs typeface="Times New Roman" panose="02020603050405020304" pitchFamily="18" charset="0"/>
              </a:rPr>
              <a:t>q</a:t>
            </a:r>
            <a:r>
              <a:rPr lang="fr-MG" sz="2000" b="1" dirty="0">
                <a:latin typeface="Times New Roman" panose="02020603050405020304" pitchFamily="18" charset="0"/>
                <a:cs typeface="Times New Roman" panose="02020603050405020304" pitchFamily="18" charset="0"/>
              </a:rPr>
              <a:t>u</a:t>
            </a:r>
            <a:r>
              <a:rPr lang="fr-FR" sz="2000" b="1" dirty="0">
                <a:latin typeface="Times New Roman" panose="02020603050405020304" pitchFamily="18" charset="0"/>
                <a:cs typeface="Times New Roman" panose="02020603050405020304" pitchFamily="18" charset="0"/>
              </a:rPr>
              <a:t>e</a:t>
            </a:r>
            <a:endParaRPr lang="fr-MG" sz="2000"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329069A-B405-4FE6-B702-4522E1EFA7B9}"/>
              </a:ext>
            </a:extLst>
          </p:cNvPr>
          <p:cNvSpPr>
            <a:spLocks noGrp="1"/>
          </p:cNvSpPr>
          <p:nvPr>
            <p:ph idx="1"/>
          </p:nvPr>
        </p:nvSpPr>
        <p:spPr>
          <a:xfrm>
            <a:off x="1141413" y="729673"/>
            <a:ext cx="9396382" cy="5061528"/>
          </a:xfrm>
        </p:spPr>
        <p:txBody>
          <a:bodyPr>
            <a:normAutofit/>
          </a:bodyPr>
          <a:lstStyle/>
          <a:p>
            <a:pPr marL="0">
              <a:buFont typeface="Wingdings" panose="05000000000000000000" pitchFamily="2" charset="2"/>
              <a:buChar char="v"/>
            </a:pPr>
            <a:r>
              <a:rPr lang="fr-FR" sz="1600" b="1" i="1" dirty="0">
                <a:latin typeface="Times New Roman" panose="02020603050405020304" pitchFamily="18" charset="0"/>
                <a:cs typeface="Times New Roman" panose="02020603050405020304" pitchFamily="18" charset="0"/>
              </a:rPr>
              <a:t>C</a:t>
            </a:r>
            <a:r>
              <a:rPr lang="fr-MG" sz="1600" b="1" i="1" dirty="0">
                <a:latin typeface="Times New Roman" panose="02020603050405020304" pitchFamily="18" charset="0"/>
                <a:cs typeface="Times New Roman" panose="02020603050405020304" pitchFamily="18" charset="0"/>
              </a:rPr>
              <a:t>o</a:t>
            </a:r>
            <a:r>
              <a:rPr lang="fr-FR" sz="1600" b="1" i="1" dirty="0">
                <a:latin typeface="Times New Roman" panose="02020603050405020304" pitchFamily="18" charset="0"/>
                <a:cs typeface="Times New Roman" panose="02020603050405020304" pitchFamily="18" charset="0"/>
              </a:rPr>
              <a:t>n</a:t>
            </a:r>
            <a:r>
              <a:rPr lang="fr-MG" sz="1600" b="1" i="1" dirty="0">
                <a:latin typeface="Times New Roman" panose="02020603050405020304" pitchFamily="18" charset="0"/>
                <a:cs typeface="Times New Roman" panose="02020603050405020304" pitchFamily="18" charset="0"/>
              </a:rPr>
              <a:t>t</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x</a:t>
            </a:r>
            <a:r>
              <a:rPr lang="fr-FR" sz="1600" b="1" i="1" dirty="0">
                <a:latin typeface="Times New Roman" panose="02020603050405020304" pitchFamily="18" charset="0"/>
                <a:cs typeface="Times New Roman" panose="02020603050405020304" pitchFamily="18" charset="0"/>
              </a:rPr>
              <a:t>t</a:t>
            </a:r>
            <a:r>
              <a:rPr lang="fr-MG" sz="1600" b="1" i="1" dirty="0">
                <a:latin typeface="Times New Roman" panose="02020603050405020304" pitchFamily="18" charset="0"/>
                <a:cs typeface="Times New Roman" panose="02020603050405020304" pitchFamily="18" charset="0"/>
              </a:rPr>
              <a:t>e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e </a:t>
            </a:r>
            <a:r>
              <a:rPr lang="fr-FR" sz="1600" b="1" i="1" dirty="0">
                <a:latin typeface="Times New Roman" panose="02020603050405020304" pitchFamily="18" charset="0"/>
                <a:cs typeface="Times New Roman" panose="02020603050405020304" pitchFamily="18" charset="0"/>
              </a:rPr>
              <a:t>l</a:t>
            </a:r>
            <a:r>
              <a:rPr lang="fr-MG" sz="1600" b="1" i="1" dirty="0">
                <a:latin typeface="Times New Roman" panose="02020603050405020304" pitchFamily="18" charset="0"/>
                <a:cs typeface="Times New Roman" panose="02020603050405020304" pitchFamily="18" charset="0"/>
              </a:rPr>
              <a:t>’</a:t>
            </a:r>
            <a:r>
              <a:rPr lang="fr-FR" sz="1600" b="1" i="1" dirty="0">
                <a:latin typeface="Times New Roman" panose="02020603050405020304" pitchFamily="18" charset="0"/>
                <a:cs typeface="Times New Roman" panose="02020603050405020304" pitchFamily="18" charset="0"/>
              </a:rPr>
              <a:t>é</a:t>
            </a:r>
            <a:r>
              <a:rPr lang="fr-MG" sz="1600" b="1" i="1" dirty="0">
                <a:latin typeface="Times New Roman" panose="02020603050405020304" pitchFamily="18" charset="0"/>
                <a:cs typeface="Times New Roman" panose="02020603050405020304" pitchFamily="18" charset="0"/>
              </a:rPr>
              <a:t>t</a:t>
            </a:r>
            <a:r>
              <a:rPr lang="fr-FR" sz="1600" b="1" i="1" dirty="0">
                <a:latin typeface="Times New Roman" panose="02020603050405020304" pitchFamily="18" charset="0"/>
                <a:cs typeface="Times New Roman" panose="02020603050405020304" pitchFamily="18" charset="0"/>
              </a:rPr>
              <a:t>u</a:t>
            </a:r>
            <a:r>
              <a:rPr lang="fr-MG" sz="1600" b="1" i="1" dirty="0">
                <a:latin typeface="Times New Roman" panose="02020603050405020304" pitchFamily="18" charset="0"/>
                <a:cs typeface="Times New Roman" panose="02020603050405020304" pitchFamily="18" charset="0"/>
              </a:rPr>
              <a:t>d</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t </a:t>
            </a:r>
            <a:r>
              <a:rPr lang="fr-FR" sz="1600" b="1" i="1" dirty="0">
                <a:latin typeface="Times New Roman" panose="02020603050405020304" pitchFamily="18" charset="0"/>
                <a:cs typeface="Times New Roman" panose="02020603050405020304" pitchFamily="18" charset="0"/>
              </a:rPr>
              <a:t>p</a:t>
            </a:r>
            <a:r>
              <a:rPr lang="fr-MG" sz="1600" b="1" i="1" dirty="0">
                <a:latin typeface="Times New Roman" panose="02020603050405020304" pitchFamily="18" charset="0"/>
                <a:cs typeface="Times New Roman" panose="02020603050405020304" pitchFamily="18" charset="0"/>
              </a:rPr>
              <a:t>r</a:t>
            </a:r>
            <a:r>
              <a:rPr lang="fr-FR" sz="1600" b="1" i="1" dirty="0">
                <a:latin typeface="Times New Roman" panose="02020603050405020304" pitchFamily="18" charset="0"/>
                <a:cs typeface="Times New Roman" panose="02020603050405020304" pitchFamily="18" charset="0"/>
              </a:rPr>
              <a:t>é</a:t>
            </a:r>
            <a:r>
              <a:rPr lang="fr-MG" sz="1600" b="1" i="1" dirty="0">
                <a:latin typeface="Times New Roman" panose="02020603050405020304" pitchFamily="18" charset="0"/>
                <a:cs typeface="Times New Roman" panose="02020603050405020304" pitchFamily="18" charset="0"/>
              </a:rPr>
              <a:t>s</a:t>
            </a:r>
            <a:r>
              <a:rPr lang="fr-FR" sz="1600" b="1" i="1" dirty="0">
                <a:latin typeface="Times New Roman" panose="02020603050405020304" pitchFamily="18" charset="0"/>
                <a:cs typeface="Times New Roman" panose="02020603050405020304" pitchFamily="18" charset="0"/>
              </a:rPr>
              <a:t>e</a:t>
            </a:r>
            <a:r>
              <a:rPr lang="fr-MG" sz="1600" b="1" i="1" dirty="0">
                <a:latin typeface="Times New Roman" panose="02020603050405020304" pitchFamily="18" charset="0"/>
                <a:cs typeface="Times New Roman" panose="02020603050405020304" pitchFamily="18" charset="0"/>
              </a:rPr>
              <a:t>n</a:t>
            </a:r>
            <a:r>
              <a:rPr lang="fr-FR" sz="1600" b="1" i="1" dirty="0">
                <a:latin typeface="Times New Roman" panose="02020603050405020304" pitchFamily="18" charset="0"/>
                <a:cs typeface="Times New Roman" panose="02020603050405020304" pitchFamily="18" charset="0"/>
              </a:rPr>
              <a:t>t</a:t>
            </a:r>
            <a:r>
              <a:rPr lang="fr-MG" sz="1600" b="1" i="1" dirty="0">
                <a:latin typeface="Times New Roman" panose="02020603050405020304" pitchFamily="18" charset="0"/>
                <a:cs typeface="Times New Roman" panose="02020603050405020304" pitchFamily="18" charset="0"/>
              </a:rPr>
              <a:t>a</a:t>
            </a:r>
            <a:r>
              <a:rPr lang="fr-FR" sz="1600" b="1" i="1" dirty="0">
                <a:latin typeface="Times New Roman" panose="02020603050405020304" pitchFamily="18" charset="0"/>
                <a:cs typeface="Times New Roman" panose="02020603050405020304" pitchFamily="18" charset="0"/>
              </a:rPr>
              <a:t>t</a:t>
            </a:r>
            <a:r>
              <a:rPr lang="fr-MG" sz="1600" b="1" i="1" dirty="0">
                <a:latin typeface="Times New Roman" panose="02020603050405020304" pitchFamily="18" charset="0"/>
                <a:cs typeface="Times New Roman" panose="02020603050405020304" pitchFamily="18" charset="0"/>
              </a:rPr>
              <a:t>i</a:t>
            </a:r>
            <a:r>
              <a:rPr lang="fr-FR" sz="1600" b="1" i="1" dirty="0">
                <a:latin typeface="Times New Roman" panose="02020603050405020304" pitchFamily="18" charset="0"/>
                <a:cs typeface="Times New Roman" panose="02020603050405020304" pitchFamily="18" charset="0"/>
              </a:rPr>
              <a:t>o</a:t>
            </a:r>
            <a:r>
              <a:rPr lang="fr-MG" sz="1600" b="1" i="1" dirty="0">
                <a:latin typeface="Times New Roman" panose="02020603050405020304" pitchFamily="18" charset="0"/>
                <a:cs typeface="Times New Roman" panose="02020603050405020304" pitchFamily="18" charset="0"/>
              </a:rPr>
              <a:t>n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r>
              <a:rPr lang="fr-MG" sz="1600" b="1" i="1" dirty="0">
                <a:latin typeface="Times New Roman" panose="02020603050405020304" pitchFamily="18" charset="0"/>
                <a:cs typeface="Times New Roman" panose="02020603050405020304" pitchFamily="18" charset="0"/>
              </a:rPr>
              <a:t> </a:t>
            </a:r>
            <a:r>
              <a:rPr lang="fr-FR" sz="1600" b="1" i="1" dirty="0">
                <a:latin typeface="Times New Roman" panose="02020603050405020304" pitchFamily="18" charset="0"/>
                <a:cs typeface="Times New Roman" panose="02020603050405020304" pitchFamily="18" charset="0"/>
              </a:rPr>
              <a:t>d</a:t>
            </a:r>
            <a:r>
              <a:rPr lang="fr-MG" sz="1600" b="1" i="1" dirty="0">
                <a:latin typeface="Times New Roman" panose="02020603050405020304" pitchFamily="18" charset="0"/>
                <a:cs typeface="Times New Roman" panose="02020603050405020304" pitchFamily="18" charset="0"/>
              </a:rPr>
              <a:t>o</a:t>
            </a:r>
            <a:r>
              <a:rPr lang="fr-FR" sz="1600" b="1" i="1" dirty="0">
                <a:latin typeface="Times New Roman" panose="02020603050405020304" pitchFamily="18" charset="0"/>
                <a:cs typeface="Times New Roman" panose="02020603050405020304" pitchFamily="18" charset="0"/>
              </a:rPr>
              <a:t>n</a:t>
            </a:r>
            <a:r>
              <a:rPr lang="fr-MG" sz="1600" b="1" i="1" dirty="0">
                <a:latin typeface="Times New Roman" panose="02020603050405020304" pitchFamily="18" charset="0"/>
                <a:cs typeface="Times New Roman" panose="02020603050405020304" pitchFamily="18" charset="0"/>
              </a:rPr>
              <a:t>n</a:t>
            </a:r>
            <a:r>
              <a:rPr lang="fr-FR" sz="1600" b="1" i="1" dirty="0">
                <a:latin typeface="Times New Roman" panose="02020603050405020304" pitchFamily="18" charset="0"/>
                <a:cs typeface="Times New Roman" panose="02020603050405020304" pitchFamily="18" charset="0"/>
              </a:rPr>
              <a:t>é</a:t>
            </a:r>
            <a:r>
              <a:rPr lang="fr-MG" sz="1600" b="1" i="1" dirty="0">
                <a:latin typeface="Times New Roman" panose="02020603050405020304" pitchFamily="18" charset="0"/>
                <a:cs typeface="Times New Roman" panose="02020603050405020304" pitchFamily="18" charset="0"/>
              </a:rPr>
              <a:t>e</a:t>
            </a:r>
            <a:r>
              <a:rPr lang="fr-FR" sz="1600" b="1" i="1" dirty="0">
                <a:latin typeface="Times New Roman" panose="02020603050405020304" pitchFamily="18" charset="0"/>
                <a:cs typeface="Times New Roman" panose="02020603050405020304" pitchFamily="18" charset="0"/>
              </a:rPr>
              <a:t>s</a:t>
            </a:r>
            <a:endParaRPr lang="fr-MG" sz="1600" b="1" i="1" dirty="0">
              <a:latin typeface="Times New Roman" panose="02020603050405020304" pitchFamily="18" charset="0"/>
              <a:cs typeface="Times New Roman" panose="02020603050405020304" pitchFamily="18" charset="0"/>
            </a:endParaRPr>
          </a:p>
          <a:p>
            <a:pPr marL="1198350" lvl="3" indent="-285750" algn="just">
              <a:buFont typeface="Wingdings" panose="05000000000000000000" pitchFamily="2" charset="2"/>
              <a:buChar char="ü"/>
            </a:pPr>
            <a:endParaRPr lang="fr-MG" sz="14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b="1" dirty="0">
              <a:latin typeface="Times New Roman" panose="02020603050405020304" pitchFamily="18" charset="0"/>
              <a:cs typeface="Times New Roman" panose="02020603050405020304" pitchFamily="18" charset="0"/>
            </a:endParaRPr>
          </a:p>
        </p:txBody>
      </p:sp>
      <p:graphicFrame>
        <p:nvGraphicFramePr>
          <p:cNvPr id="4" name="Espace réservé du contenu 3">
            <a:extLst>
              <a:ext uri="{FF2B5EF4-FFF2-40B4-BE49-F238E27FC236}">
                <a16:creationId xmlns:a16="http://schemas.microsoft.com/office/drawing/2014/main" id="{495CDB74-D401-4F1A-BD9B-4741C556CAB0}"/>
              </a:ext>
            </a:extLst>
          </p:cNvPr>
          <p:cNvGraphicFramePr>
            <a:graphicFrameLocks/>
          </p:cNvGraphicFramePr>
          <p:nvPr>
            <p:extLst>
              <p:ext uri="{D42A27DB-BD31-4B8C-83A1-F6EECF244321}">
                <p14:modId xmlns:p14="http://schemas.microsoft.com/office/powerpoint/2010/main" val="744215972"/>
              </p:ext>
            </p:extLst>
          </p:nvPr>
        </p:nvGraphicFramePr>
        <p:xfrm>
          <a:off x="1141411" y="1285738"/>
          <a:ext cx="9906000" cy="3220948"/>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435219725"/>
                    </a:ext>
                  </a:extLst>
                </a:gridCol>
                <a:gridCol w="4953000">
                  <a:extLst>
                    <a:ext uri="{9D8B030D-6E8A-4147-A177-3AD203B41FA5}">
                      <a16:colId xmlns:a16="http://schemas.microsoft.com/office/drawing/2014/main" val="1910984159"/>
                    </a:ext>
                  </a:extLst>
                </a:gridCol>
              </a:tblGrid>
              <a:tr h="7273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i="1" dirty="0">
                          <a:latin typeface="Times New Roman" panose="02020603050405020304" pitchFamily="18" charset="0"/>
                          <a:cs typeface="Times New Roman" panose="02020603050405020304" pitchFamily="18" charset="0"/>
                        </a:rPr>
                        <a:t>C</a:t>
                      </a:r>
                      <a:r>
                        <a:rPr lang="fr-MG" sz="1800" i="1" dirty="0">
                          <a:latin typeface="Times New Roman" panose="02020603050405020304" pitchFamily="18" charset="0"/>
                          <a:cs typeface="Times New Roman" panose="02020603050405020304" pitchFamily="18" charset="0"/>
                        </a:rPr>
                        <a:t>o</a:t>
                      </a:r>
                      <a:r>
                        <a:rPr lang="fr-FR" sz="1800" i="1" dirty="0">
                          <a:latin typeface="Times New Roman" panose="02020603050405020304" pitchFamily="18" charset="0"/>
                          <a:cs typeface="Times New Roman" panose="02020603050405020304" pitchFamily="18" charset="0"/>
                        </a:rPr>
                        <a:t>n</a:t>
                      </a:r>
                      <a:r>
                        <a:rPr lang="fr-MG" sz="1800" i="1" dirty="0">
                          <a:latin typeface="Times New Roman" panose="02020603050405020304" pitchFamily="18" charset="0"/>
                          <a:cs typeface="Times New Roman" panose="02020603050405020304" pitchFamily="18" charset="0"/>
                        </a:rPr>
                        <a:t>t</a:t>
                      </a:r>
                      <a:r>
                        <a:rPr lang="fr-FR" sz="1800" i="1" dirty="0">
                          <a:latin typeface="Times New Roman" panose="02020603050405020304" pitchFamily="18" charset="0"/>
                          <a:cs typeface="Times New Roman" panose="02020603050405020304" pitchFamily="18" charset="0"/>
                        </a:rPr>
                        <a:t>e</a:t>
                      </a:r>
                      <a:r>
                        <a:rPr lang="fr-MG" sz="1800" i="1" dirty="0">
                          <a:latin typeface="Times New Roman" panose="02020603050405020304" pitchFamily="18" charset="0"/>
                          <a:cs typeface="Times New Roman" panose="02020603050405020304" pitchFamily="18" charset="0"/>
                        </a:rPr>
                        <a:t>x</a:t>
                      </a:r>
                      <a:r>
                        <a:rPr lang="fr-FR" sz="1800" i="1" dirty="0">
                          <a:latin typeface="Times New Roman" panose="02020603050405020304" pitchFamily="18" charset="0"/>
                          <a:cs typeface="Times New Roman" panose="02020603050405020304" pitchFamily="18" charset="0"/>
                        </a:rPr>
                        <a:t>t</a:t>
                      </a:r>
                      <a:r>
                        <a:rPr lang="fr-MG" sz="1800" i="1" dirty="0">
                          <a:latin typeface="Times New Roman" panose="02020603050405020304" pitchFamily="18" charset="0"/>
                          <a:cs typeface="Times New Roman" panose="02020603050405020304" pitchFamily="18" charset="0"/>
                        </a:rPr>
                        <a:t>e </a:t>
                      </a:r>
                      <a:r>
                        <a:rPr lang="fr-FR" sz="1800" i="1" dirty="0">
                          <a:latin typeface="Times New Roman" panose="02020603050405020304" pitchFamily="18" charset="0"/>
                          <a:cs typeface="Times New Roman" panose="02020603050405020304" pitchFamily="18" charset="0"/>
                        </a:rPr>
                        <a:t>d</a:t>
                      </a:r>
                      <a:r>
                        <a:rPr lang="fr-MG" sz="1800" i="1" dirty="0">
                          <a:latin typeface="Times New Roman" panose="02020603050405020304" pitchFamily="18" charset="0"/>
                          <a:cs typeface="Times New Roman" panose="02020603050405020304" pitchFamily="18" charset="0"/>
                        </a:rPr>
                        <a:t>e </a:t>
                      </a:r>
                      <a:r>
                        <a:rPr lang="fr-FR" sz="1800" i="1" dirty="0">
                          <a:latin typeface="Times New Roman" panose="02020603050405020304" pitchFamily="18" charset="0"/>
                          <a:cs typeface="Times New Roman" panose="02020603050405020304" pitchFamily="18" charset="0"/>
                        </a:rPr>
                        <a:t>l</a:t>
                      </a:r>
                      <a:r>
                        <a:rPr lang="fr-MG" sz="1800" i="1" dirty="0">
                          <a:latin typeface="Times New Roman" panose="02020603050405020304" pitchFamily="18" charset="0"/>
                          <a:cs typeface="Times New Roman" panose="02020603050405020304" pitchFamily="18" charset="0"/>
                        </a:rPr>
                        <a:t>’</a:t>
                      </a:r>
                      <a:r>
                        <a:rPr lang="fr-FR" sz="1800" i="1" dirty="0">
                          <a:latin typeface="Times New Roman" panose="02020603050405020304" pitchFamily="18" charset="0"/>
                          <a:cs typeface="Times New Roman" panose="02020603050405020304" pitchFamily="18" charset="0"/>
                        </a:rPr>
                        <a:t>é</a:t>
                      </a:r>
                      <a:r>
                        <a:rPr lang="fr-MG" sz="1800" i="1" dirty="0">
                          <a:latin typeface="Times New Roman" panose="02020603050405020304" pitchFamily="18" charset="0"/>
                          <a:cs typeface="Times New Roman" panose="02020603050405020304" pitchFamily="18" charset="0"/>
                        </a:rPr>
                        <a:t>t</a:t>
                      </a:r>
                      <a:r>
                        <a:rPr lang="fr-FR" sz="1800" i="1" dirty="0">
                          <a:latin typeface="Times New Roman" panose="02020603050405020304" pitchFamily="18" charset="0"/>
                          <a:cs typeface="Times New Roman" panose="02020603050405020304" pitchFamily="18" charset="0"/>
                        </a:rPr>
                        <a:t>u</a:t>
                      </a:r>
                      <a:r>
                        <a:rPr lang="fr-MG" sz="1800" i="1" dirty="0">
                          <a:latin typeface="Times New Roman" panose="02020603050405020304" pitchFamily="18" charset="0"/>
                          <a:cs typeface="Times New Roman" panose="02020603050405020304" pitchFamily="18" charset="0"/>
                        </a:rPr>
                        <a:t>d</a:t>
                      </a:r>
                      <a:r>
                        <a:rPr lang="fr-FR" sz="1800" i="1" dirty="0">
                          <a:latin typeface="Times New Roman" panose="02020603050405020304" pitchFamily="18" charset="0"/>
                          <a:cs typeface="Times New Roman" panose="02020603050405020304" pitchFamily="18" charset="0"/>
                        </a:rPr>
                        <a:t>e</a:t>
                      </a:r>
                      <a:r>
                        <a:rPr lang="fr-MG" sz="1800" i="1" dirty="0">
                          <a:latin typeface="Times New Roman" panose="02020603050405020304" pitchFamily="18" charset="0"/>
                          <a:cs typeface="Times New Roman" panose="02020603050405020304" pitchFamily="18" charset="0"/>
                        </a:rPr>
                        <a:t>: </a:t>
                      </a:r>
                    </a:p>
                    <a:p>
                      <a:endParaRPr lang="fr-MG" dirty="0"/>
                    </a:p>
                  </a:txBody>
                  <a:tcPr anchor="ctr"/>
                </a:tc>
                <a:tc>
                  <a:txBody>
                    <a:bodyPr/>
                    <a:lstStyle/>
                    <a:p>
                      <a:pPr algn="ctr"/>
                      <a:r>
                        <a:rPr lang="fr-FR" sz="1600" i="1" dirty="0">
                          <a:latin typeface="Times New Roman" panose="02020603050405020304" pitchFamily="18" charset="0"/>
                          <a:cs typeface="Times New Roman" panose="02020603050405020304" pitchFamily="18" charset="0"/>
                        </a:rPr>
                        <a:t>P</a:t>
                      </a:r>
                      <a:r>
                        <a:rPr lang="fr-MG" sz="1600" i="1" dirty="0" err="1">
                          <a:latin typeface="Times New Roman" panose="02020603050405020304" pitchFamily="18" charset="0"/>
                          <a:cs typeface="Times New Roman" panose="02020603050405020304" pitchFamily="18" charset="0"/>
                        </a:rPr>
                        <a:t>résentation</a:t>
                      </a:r>
                      <a:r>
                        <a:rPr lang="fr-MG" sz="1600" i="1" dirty="0">
                          <a:latin typeface="Times New Roman" panose="02020603050405020304" pitchFamily="18" charset="0"/>
                          <a:cs typeface="Times New Roman" panose="02020603050405020304" pitchFamily="18" charset="0"/>
                        </a:rPr>
                        <a:t> des données</a:t>
                      </a:r>
                    </a:p>
                  </a:txBody>
                  <a:tcPr/>
                </a:tc>
                <a:extLst>
                  <a:ext uri="{0D108BD9-81ED-4DB2-BD59-A6C34878D82A}">
                    <a16:rowId xmlns:a16="http://schemas.microsoft.com/office/drawing/2014/main" val="963907170"/>
                  </a:ext>
                </a:extLst>
              </a:tr>
              <a:tr h="2493637">
                <a:tc>
                  <a:txBody>
                    <a:bodyPr/>
                    <a:lstStyle/>
                    <a:p>
                      <a:pPr marL="0" algn="ctr">
                        <a:spcAft>
                          <a:spcPts val="600"/>
                        </a:spcAft>
                      </a:pPr>
                      <a:r>
                        <a:rPr lang="fr-MG" sz="1600" i="1" u="sng" dirty="0">
                          <a:latin typeface="Times New Roman" panose="02020603050405020304" pitchFamily="18" charset="0"/>
                          <a:ea typeface="Calibri" panose="020F0502020204030204" pitchFamily="34" charset="0"/>
                        </a:rPr>
                        <a:t>Z</a:t>
                      </a:r>
                      <a:r>
                        <a:rPr lang="fr-FR" sz="1600" i="1" u="sng" dirty="0">
                          <a:latin typeface="Times New Roman" panose="02020603050405020304" pitchFamily="18" charset="0"/>
                          <a:ea typeface="Calibri" panose="020F0502020204030204" pitchFamily="34" charset="0"/>
                        </a:rPr>
                        <a:t>o</a:t>
                      </a:r>
                      <a:r>
                        <a:rPr lang="fr-MG" sz="1600" i="1" u="sng" dirty="0">
                          <a:latin typeface="Times New Roman" panose="02020603050405020304" pitchFamily="18" charset="0"/>
                          <a:ea typeface="Calibri" panose="020F0502020204030204" pitchFamily="34" charset="0"/>
                        </a:rPr>
                        <a:t>n</a:t>
                      </a:r>
                      <a:r>
                        <a:rPr lang="fr-FR" sz="1600" i="1" u="sng" dirty="0">
                          <a:latin typeface="Times New Roman" panose="02020603050405020304" pitchFamily="18" charset="0"/>
                          <a:ea typeface="Calibri" panose="020F0502020204030204" pitchFamily="34" charset="0"/>
                        </a:rPr>
                        <a:t>e</a:t>
                      </a:r>
                      <a:r>
                        <a:rPr lang="fr-MG" sz="1600" i="1" u="sng" dirty="0">
                          <a:latin typeface="Times New Roman" panose="02020603050405020304" pitchFamily="18" charset="0"/>
                          <a:ea typeface="Calibri" panose="020F0502020204030204" pitchFamily="34" charset="0"/>
                        </a:rPr>
                        <a:t> </a:t>
                      </a:r>
                      <a:r>
                        <a:rPr lang="fr-FR" sz="1600" i="1" u="sng" dirty="0">
                          <a:latin typeface="Times New Roman" panose="02020603050405020304" pitchFamily="18" charset="0"/>
                          <a:ea typeface="Calibri" panose="020F0502020204030204" pitchFamily="34" charset="0"/>
                        </a:rPr>
                        <a:t>d</a:t>
                      </a:r>
                      <a:r>
                        <a:rPr lang="fr-MG" sz="1600" i="1" u="sng" dirty="0">
                          <a:latin typeface="Times New Roman" panose="02020603050405020304" pitchFamily="18" charset="0"/>
                          <a:ea typeface="Calibri" panose="020F0502020204030204" pitchFamily="34" charset="0"/>
                        </a:rPr>
                        <a:t>’</a:t>
                      </a:r>
                      <a:r>
                        <a:rPr lang="fr-FR" sz="1600" i="1" u="sng" dirty="0">
                          <a:latin typeface="Times New Roman" panose="02020603050405020304" pitchFamily="18" charset="0"/>
                          <a:ea typeface="Calibri" panose="020F0502020204030204" pitchFamily="34" charset="0"/>
                        </a:rPr>
                        <a:t>é</a:t>
                      </a:r>
                      <a:r>
                        <a:rPr lang="fr-MG" sz="1600" i="1" u="sng" dirty="0">
                          <a:latin typeface="Times New Roman" panose="02020603050405020304" pitchFamily="18" charset="0"/>
                          <a:ea typeface="Calibri" panose="020F0502020204030204" pitchFamily="34" charset="0"/>
                        </a:rPr>
                        <a:t>t</a:t>
                      </a:r>
                      <a:r>
                        <a:rPr lang="fr-FR" sz="1600" i="1" u="sng" dirty="0">
                          <a:latin typeface="Times New Roman" panose="02020603050405020304" pitchFamily="18" charset="0"/>
                          <a:ea typeface="Calibri" panose="020F0502020204030204" pitchFamily="34" charset="0"/>
                        </a:rPr>
                        <a:t>u</a:t>
                      </a:r>
                      <a:r>
                        <a:rPr lang="fr-MG" sz="1600" i="1" u="sng" dirty="0">
                          <a:latin typeface="Times New Roman" panose="02020603050405020304" pitchFamily="18" charset="0"/>
                          <a:ea typeface="Calibri" panose="020F0502020204030204" pitchFamily="34" charset="0"/>
                        </a:rPr>
                        <a:t>d</a:t>
                      </a:r>
                      <a:r>
                        <a:rPr lang="fr-FR" sz="1600" i="1" u="sng" dirty="0">
                          <a:latin typeface="Times New Roman" panose="02020603050405020304" pitchFamily="18" charset="0"/>
                          <a:ea typeface="Calibri" panose="020F0502020204030204" pitchFamily="34" charset="0"/>
                        </a:rPr>
                        <a:t>e</a:t>
                      </a:r>
                      <a:r>
                        <a:rPr lang="fr-MG" sz="1600" i="1" u="sng" dirty="0">
                          <a:latin typeface="Times New Roman" panose="02020603050405020304" pitchFamily="18" charset="0"/>
                          <a:ea typeface="Calibri" panose="020F0502020204030204" pitchFamily="34" charset="0"/>
                        </a:rPr>
                        <a:t>: </a:t>
                      </a:r>
                    </a:p>
                    <a:p>
                      <a:pPr algn="ctr">
                        <a:spcAft>
                          <a:spcPts val="600"/>
                        </a:spcAft>
                      </a:pPr>
                      <a:r>
                        <a:rPr lang="fr-MG" sz="1600" dirty="0">
                          <a:latin typeface="Times New Roman" panose="02020603050405020304" pitchFamily="18" charset="0"/>
                          <a:ea typeface="Calibri" panose="020F0502020204030204" pitchFamily="34" charset="0"/>
                        </a:rPr>
                        <a:t>- Districts de </a:t>
                      </a:r>
                      <a:r>
                        <a:rPr lang="fr-FR" sz="1600" dirty="0">
                          <a:latin typeface="Times New Roman" panose="02020603050405020304" pitchFamily="18" charset="0"/>
                          <a:ea typeface="Calibri" panose="020F0502020204030204" pitchFamily="34" charset="0"/>
                        </a:rPr>
                        <a:t>Toamasina II et </a:t>
                      </a:r>
                      <a:r>
                        <a:rPr lang="fr-FR" sz="1600" dirty="0" err="1">
                          <a:latin typeface="Times New Roman" panose="02020603050405020304" pitchFamily="18" charset="0"/>
                          <a:ea typeface="Calibri" panose="020F0502020204030204" pitchFamily="34" charset="0"/>
                        </a:rPr>
                        <a:t>Brickaville</a:t>
                      </a:r>
                      <a:r>
                        <a:rPr lang="fr-FR" sz="1600" dirty="0">
                          <a:latin typeface="Times New Roman" panose="02020603050405020304" pitchFamily="18" charset="0"/>
                          <a:ea typeface="Calibri" panose="020F0502020204030204" pitchFamily="34" charset="0"/>
                        </a:rPr>
                        <a:t>.</a:t>
                      </a:r>
                      <a:endParaRPr lang="fr-MG" sz="1600" dirty="0">
                        <a:latin typeface="Times New Roman" panose="02020603050405020304" pitchFamily="18" charset="0"/>
                        <a:ea typeface="Calibri" panose="020F0502020204030204" pitchFamily="34" charset="0"/>
                      </a:endParaRPr>
                    </a:p>
                    <a:p>
                      <a:pPr algn="ctr">
                        <a:spcAft>
                          <a:spcPts val="600"/>
                        </a:spcAft>
                      </a:pPr>
                      <a:r>
                        <a:rPr lang="fr-FR" sz="1600" i="1" u="sng" dirty="0">
                          <a:latin typeface="Times New Roman" panose="02020603050405020304" pitchFamily="18" charset="0"/>
                          <a:cs typeface="Times New Roman" panose="02020603050405020304" pitchFamily="18" charset="0"/>
                        </a:rPr>
                        <a:t>T</a:t>
                      </a:r>
                      <a:r>
                        <a:rPr lang="fr-MG" sz="1600" i="1" u="sng" dirty="0">
                          <a:latin typeface="Times New Roman" panose="02020603050405020304" pitchFamily="18" charset="0"/>
                          <a:cs typeface="Times New Roman" panose="02020603050405020304" pitchFamily="18" charset="0"/>
                        </a:rPr>
                        <a:t>y</a:t>
                      </a:r>
                      <a:r>
                        <a:rPr lang="fr-FR" sz="1600" i="1" u="sng" dirty="0">
                          <a:latin typeface="Times New Roman" panose="02020603050405020304" pitchFamily="18" charset="0"/>
                          <a:cs typeface="Times New Roman" panose="02020603050405020304" pitchFamily="18" charset="0"/>
                        </a:rPr>
                        <a:t>p</a:t>
                      </a:r>
                      <a:r>
                        <a:rPr lang="fr-MG" sz="1600" i="1" u="sng" dirty="0">
                          <a:latin typeface="Times New Roman" panose="02020603050405020304" pitchFamily="18" charset="0"/>
                          <a:cs typeface="Times New Roman" panose="02020603050405020304" pitchFamily="18" charset="0"/>
                        </a:rPr>
                        <a:t>e </a:t>
                      </a:r>
                      <a:r>
                        <a:rPr lang="fr-FR" sz="1600" i="1" u="sng" dirty="0">
                          <a:latin typeface="Times New Roman" panose="02020603050405020304" pitchFamily="18" charset="0"/>
                          <a:cs typeface="Times New Roman" panose="02020603050405020304" pitchFamily="18" charset="0"/>
                        </a:rPr>
                        <a:t>d</a:t>
                      </a:r>
                      <a:r>
                        <a:rPr lang="fr-MG" sz="1600" i="1" u="sng" dirty="0">
                          <a:latin typeface="Times New Roman" panose="02020603050405020304" pitchFamily="18" charset="0"/>
                          <a:cs typeface="Times New Roman" panose="02020603050405020304" pitchFamily="18" charset="0"/>
                        </a:rPr>
                        <a:t>e </a:t>
                      </a:r>
                      <a:r>
                        <a:rPr lang="fr-FR" sz="1600" i="1" u="sng" dirty="0">
                          <a:latin typeface="Times New Roman" panose="02020603050405020304" pitchFamily="18" charset="0"/>
                          <a:cs typeface="Times New Roman" panose="02020603050405020304" pitchFamily="18" charset="0"/>
                        </a:rPr>
                        <a:t>r</a:t>
                      </a:r>
                      <a:r>
                        <a:rPr lang="fr-MG" sz="1600" i="1" u="sng" dirty="0">
                          <a:latin typeface="Times New Roman" panose="02020603050405020304" pitchFamily="18" charset="0"/>
                          <a:cs typeface="Times New Roman" panose="02020603050405020304" pitchFamily="18" charset="0"/>
                        </a:rPr>
                        <a:t>i</a:t>
                      </a:r>
                      <a:r>
                        <a:rPr lang="fr-FR" sz="1600" i="1" u="sng" dirty="0">
                          <a:latin typeface="Times New Roman" panose="02020603050405020304" pitchFamily="18" charset="0"/>
                          <a:cs typeface="Times New Roman" panose="02020603050405020304" pitchFamily="18" charset="0"/>
                        </a:rPr>
                        <a:t>s</a:t>
                      </a:r>
                      <a:r>
                        <a:rPr lang="fr-MG" sz="1600" i="1" u="sng" dirty="0">
                          <a:latin typeface="Times New Roman" panose="02020603050405020304" pitchFamily="18" charset="0"/>
                          <a:cs typeface="Times New Roman" panose="02020603050405020304" pitchFamily="18" charset="0"/>
                        </a:rPr>
                        <a:t>q</a:t>
                      </a:r>
                      <a:r>
                        <a:rPr lang="fr-FR" sz="1600" i="1" u="sng" dirty="0">
                          <a:latin typeface="Times New Roman" panose="02020603050405020304" pitchFamily="18" charset="0"/>
                          <a:cs typeface="Times New Roman" panose="02020603050405020304" pitchFamily="18" charset="0"/>
                        </a:rPr>
                        <a:t>u</a:t>
                      </a:r>
                      <a:r>
                        <a:rPr lang="fr-MG" sz="1600" i="1" u="sng" dirty="0">
                          <a:latin typeface="Times New Roman" panose="02020603050405020304" pitchFamily="18" charset="0"/>
                          <a:cs typeface="Times New Roman" panose="02020603050405020304" pitchFamily="18" charset="0"/>
                        </a:rPr>
                        <a:t>e </a:t>
                      </a:r>
                      <a:r>
                        <a:rPr lang="fr-FR" sz="1600" i="1" u="sng" dirty="0">
                          <a:latin typeface="Times New Roman" panose="02020603050405020304" pitchFamily="18" charset="0"/>
                          <a:cs typeface="Times New Roman" panose="02020603050405020304" pitchFamily="18" charset="0"/>
                        </a:rPr>
                        <a:t>m</a:t>
                      </a:r>
                      <a:r>
                        <a:rPr lang="fr-MG" sz="1600" i="1" u="sng" dirty="0">
                          <a:latin typeface="Times New Roman" panose="02020603050405020304" pitchFamily="18" charset="0"/>
                          <a:cs typeface="Times New Roman" panose="02020603050405020304" pitchFamily="18" charset="0"/>
                        </a:rPr>
                        <a:t>a</a:t>
                      </a:r>
                      <a:r>
                        <a:rPr lang="fr-FR" sz="1600" i="1" u="sng" dirty="0">
                          <a:latin typeface="Times New Roman" panose="02020603050405020304" pitchFamily="18" charset="0"/>
                          <a:cs typeface="Times New Roman" panose="02020603050405020304" pitchFamily="18" charset="0"/>
                        </a:rPr>
                        <a:t>j</a:t>
                      </a:r>
                      <a:r>
                        <a:rPr lang="fr-MG" sz="1600" i="1" u="sng" dirty="0">
                          <a:latin typeface="Times New Roman" panose="02020603050405020304" pitchFamily="18" charset="0"/>
                          <a:cs typeface="Times New Roman" panose="02020603050405020304" pitchFamily="18" charset="0"/>
                        </a:rPr>
                        <a:t>e</a:t>
                      </a:r>
                      <a:r>
                        <a:rPr lang="fr-FR" sz="1600" i="1" u="sng" dirty="0">
                          <a:latin typeface="Times New Roman" panose="02020603050405020304" pitchFamily="18" charset="0"/>
                          <a:cs typeface="Times New Roman" panose="02020603050405020304" pitchFamily="18" charset="0"/>
                        </a:rPr>
                        <a:t>u</a:t>
                      </a:r>
                      <a:r>
                        <a:rPr lang="fr-MG" sz="1600" i="1" u="sng" dirty="0">
                          <a:latin typeface="Times New Roman" panose="02020603050405020304" pitchFamily="18" charset="0"/>
                          <a:cs typeface="Times New Roman" panose="02020603050405020304" pitchFamily="18" charset="0"/>
                        </a:rPr>
                        <a:t>r</a:t>
                      </a:r>
                      <a:r>
                        <a:rPr lang="fr-FR" sz="1600" i="1" u="sng" dirty="0">
                          <a:latin typeface="Times New Roman" panose="02020603050405020304" pitchFamily="18" charset="0"/>
                          <a:cs typeface="Times New Roman" panose="02020603050405020304" pitchFamily="18" charset="0"/>
                        </a:rPr>
                        <a:t>s</a:t>
                      </a:r>
                      <a:endParaRPr lang="fr-MG" sz="1600" i="1" u="sng" dirty="0">
                        <a:latin typeface="Times New Roman" panose="02020603050405020304" pitchFamily="18" charset="0"/>
                        <a:cs typeface="Times New Roman" panose="02020603050405020304" pitchFamily="18" charset="0"/>
                      </a:endParaRPr>
                    </a:p>
                    <a:p>
                      <a:pPr marL="360000" marR="0" lvl="0" indent="-285750" algn="ctr" defTabSz="914400" rtl="0" eaLnBrk="1" fontAlgn="auto" latinLnBrk="0" hangingPunct="1">
                        <a:lnSpc>
                          <a:spcPct val="100000"/>
                        </a:lnSpc>
                        <a:spcBef>
                          <a:spcPts val="0"/>
                        </a:spcBef>
                        <a:spcAft>
                          <a:spcPts val="0"/>
                        </a:spcAft>
                        <a:buClrTx/>
                        <a:buSzTx/>
                        <a:buFontTx/>
                        <a:buChar char="-"/>
                        <a:tabLst/>
                        <a:defRPr/>
                      </a:pPr>
                      <a:r>
                        <a:rPr lang="fr-MG" sz="1600" dirty="0">
                          <a:latin typeface="Times New Roman" panose="02020603050405020304" pitchFamily="18" charset="0"/>
                          <a:ea typeface="Calibri" panose="020F0502020204030204" pitchFamily="34" charset="0"/>
                        </a:rPr>
                        <a:t>L</a:t>
                      </a:r>
                      <a:r>
                        <a:rPr lang="fr-FR" sz="1600" dirty="0">
                          <a:latin typeface="Times New Roman" panose="02020603050405020304" pitchFamily="18" charset="0"/>
                          <a:ea typeface="Calibri" panose="020F0502020204030204" pitchFamily="34" charset="0"/>
                        </a:rPr>
                        <a:t>es aléas hydrométéorologiques</a:t>
                      </a:r>
                      <a:r>
                        <a:rPr lang="fr-MG" sz="1600" dirty="0">
                          <a:latin typeface="Times New Roman" panose="02020603050405020304" pitchFamily="18" charset="0"/>
                          <a:ea typeface="Calibri" panose="020F0502020204030204" pitchFamily="34" charset="0"/>
                        </a:rPr>
                        <a:t>: </a:t>
                      </a:r>
                      <a:r>
                        <a:rPr lang="fr-FR" sz="1600" dirty="0">
                          <a:latin typeface="Times New Roman" panose="02020603050405020304" pitchFamily="18" charset="0"/>
                          <a:ea typeface="Calibri" panose="020F0502020204030204" pitchFamily="34" charset="0"/>
                        </a:rPr>
                        <a:t>i</a:t>
                      </a:r>
                      <a:r>
                        <a:rPr lang="fr-MG" sz="1600" dirty="0">
                          <a:latin typeface="Times New Roman" panose="02020603050405020304" pitchFamily="18" charset="0"/>
                          <a:ea typeface="Calibri" panose="020F0502020204030204" pitchFamily="34" charset="0"/>
                        </a:rPr>
                        <a:t>n</a:t>
                      </a:r>
                      <a:r>
                        <a:rPr lang="fr-FR" sz="1600" dirty="0">
                          <a:latin typeface="Times New Roman" panose="02020603050405020304" pitchFamily="18" charset="0"/>
                          <a:ea typeface="Calibri" panose="020F0502020204030204" pitchFamily="34" charset="0"/>
                        </a:rPr>
                        <a:t>d</a:t>
                      </a:r>
                      <a:r>
                        <a:rPr lang="fr-MG" sz="1600" dirty="0">
                          <a:latin typeface="Times New Roman" panose="02020603050405020304" pitchFamily="18" charset="0"/>
                          <a:ea typeface="Calibri" panose="020F0502020204030204" pitchFamily="34" charset="0"/>
                        </a:rPr>
                        <a:t>o</a:t>
                      </a:r>
                      <a:r>
                        <a:rPr lang="fr-FR" sz="1600" dirty="0">
                          <a:latin typeface="Times New Roman" panose="02020603050405020304" pitchFamily="18" charset="0"/>
                          <a:ea typeface="Calibri" panose="020F0502020204030204" pitchFamily="34" charset="0"/>
                        </a:rPr>
                        <a:t>n</a:t>
                      </a:r>
                      <a:r>
                        <a:rPr lang="fr-MG" sz="1600" dirty="0">
                          <a:latin typeface="Times New Roman" panose="02020603050405020304" pitchFamily="18" charset="0"/>
                          <a:ea typeface="Calibri" panose="020F0502020204030204" pitchFamily="34" charset="0"/>
                        </a:rPr>
                        <a:t>d</a:t>
                      </a:r>
                      <a:r>
                        <a:rPr lang="fr-FR" sz="1600" dirty="0">
                          <a:latin typeface="Times New Roman" panose="02020603050405020304" pitchFamily="18" charset="0"/>
                          <a:ea typeface="Calibri" panose="020F0502020204030204" pitchFamily="34" charset="0"/>
                        </a:rPr>
                        <a:t>a</a:t>
                      </a:r>
                      <a:r>
                        <a:rPr lang="fr-MG" sz="1600" dirty="0">
                          <a:latin typeface="Times New Roman" panose="02020603050405020304" pitchFamily="18" charset="0"/>
                          <a:ea typeface="Calibri" panose="020F0502020204030204" pitchFamily="34" charset="0"/>
                        </a:rPr>
                        <a:t>t</a:t>
                      </a:r>
                      <a:r>
                        <a:rPr lang="fr-FR" sz="1600" dirty="0">
                          <a:latin typeface="Times New Roman" panose="02020603050405020304" pitchFamily="18" charset="0"/>
                          <a:ea typeface="Calibri" panose="020F0502020204030204" pitchFamily="34" charset="0"/>
                        </a:rPr>
                        <a:t>i</a:t>
                      </a:r>
                      <a:r>
                        <a:rPr lang="fr-MG" sz="1600" dirty="0">
                          <a:latin typeface="Times New Roman" panose="02020603050405020304" pitchFamily="18" charset="0"/>
                          <a:ea typeface="Calibri" panose="020F0502020204030204" pitchFamily="34" charset="0"/>
                        </a:rPr>
                        <a:t>o</a:t>
                      </a:r>
                      <a:r>
                        <a:rPr lang="fr-FR" sz="1600" dirty="0">
                          <a:latin typeface="Times New Roman" panose="02020603050405020304" pitchFamily="18" charset="0"/>
                          <a:ea typeface="Calibri" panose="020F0502020204030204" pitchFamily="34" charset="0"/>
                        </a:rPr>
                        <a:t>n</a:t>
                      </a:r>
                      <a:r>
                        <a:rPr lang="fr-MG" sz="1600" dirty="0">
                          <a:latin typeface="Times New Roman" panose="02020603050405020304" pitchFamily="18" charset="0"/>
                          <a:ea typeface="Calibri" panose="020F0502020204030204" pitchFamily="34" charset="0"/>
                        </a:rPr>
                        <a:t>s, </a:t>
                      </a:r>
                      <a:r>
                        <a:rPr lang="fr-FR" sz="1600" dirty="0">
                          <a:latin typeface="Times New Roman" panose="02020603050405020304" pitchFamily="18" charset="0"/>
                          <a:ea typeface="Calibri" panose="020F0502020204030204" pitchFamily="34" charset="0"/>
                        </a:rPr>
                        <a:t>d</a:t>
                      </a:r>
                      <a:r>
                        <a:rPr lang="fr-MG" sz="1600" dirty="0">
                          <a:latin typeface="Times New Roman" panose="02020603050405020304" pitchFamily="18" charset="0"/>
                          <a:ea typeface="Calibri" panose="020F0502020204030204" pitchFamily="34" charset="0"/>
                        </a:rPr>
                        <a:t>é</a:t>
                      </a:r>
                      <a:r>
                        <a:rPr lang="fr-FR" sz="1600" dirty="0">
                          <a:latin typeface="Times New Roman" panose="02020603050405020304" pitchFamily="18" charset="0"/>
                          <a:ea typeface="Calibri" panose="020F0502020204030204" pitchFamily="34" charset="0"/>
                        </a:rPr>
                        <a:t>p</a:t>
                      </a:r>
                      <a:r>
                        <a:rPr lang="fr-MG" sz="1600" dirty="0">
                          <a:latin typeface="Times New Roman" panose="02020603050405020304" pitchFamily="18" charset="0"/>
                          <a:ea typeface="Calibri" panose="020F0502020204030204" pitchFamily="34" charset="0"/>
                        </a:rPr>
                        <a:t>r</a:t>
                      </a:r>
                      <a:r>
                        <a:rPr lang="fr-FR" sz="1600" dirty="0">
                          <a:latin typeface="Times New Roman" panose="02020603050405020304" pitchFamily="18" charset="0"/>
                          <a:ea typeface="Calibri" panose="020F0502020204030204" pitchFamily="34" charset="0"/>
                        </a:rPr>
                        <a:t>e</a:t>
                      </a:r>
                      <a:r>
                        <a:rPr lang="fr-MG" sz="1600" dirty="0">
                          <a:latin typeface="Times New Roman" panose="02020603050405020304" pitchFamily="18" charset="0"/>
                          <a:ea typeface="Calibri" panose="020F0502020204030204" pitchFamily="34" charset="0"/>
                        </a:rPr>
                        <a:t>s</a:t>
                      </a:r>
                      <a:r>
                        <a:rPr lang="fr-FR" sz="1600" dirty="0">
                          <a:latin typeface="Times New Roman" panose="02020603050405020304" pitchFamily="18" charset="0"/>
                          <a:ea typeface="Calibri" panose="020F0502020204030204" pitchFamily="34" charset="0"/>
                        </a:rPr>
                        <a:t>s</a:t>
                      </a:r>
                      <a:r>
                        <a:rPr lang="fr-MG" sz="1600" dirty="0">
                          <a:latin typeface="Times New Roman" panose="02020603050405020304" pitchFamily="18" charset="0"/>
                          <a:ea typeface="Calibri" panose="020F0502020204030204" pitchFamily="34" charset="0"/>
                        </a:rPr>
                        <a:t>i</a:t>
                      </a:r>
                      <a:r>
                        <a:rPr lang="fr-FR" sz="1600" dirty="0">
                          <a:latin typeface="Times New Roman" panose="02020603050405020304" pitchFamily="18" charset="0"/>
                          <a:ea typeface="Calibri" panose="020F0502020204030204" pitchFamily="34" charset="0"/>
                        </a:rPr>
                        <a:t>o</a:t>
                      </a:r>
                      <a:r>
                        <a:rPr lang="fr-MG" sz="1600" dirty="0">
                          <a:latin typeface="Times New Roman" panose="02020603050405020304" pitchFamily="18" charset="0"/>
                          <a:ea typeface="Calibri" panose="020F0502020204030204" pitchFamily="34" charset="0"/>
                        </a:rPr>
                        <a:t>n</a:t>
                      </a:r>
                      <a:r>
                        <a:rPr lang="fr-FR" sz="1600" dirty="0">
                          <a:latin typeface="Times New Roman" panose="02020603050405020304" pitchFamily="18" charset="0"/>
                          <a:ea typeface="Calibri" panose="020F0502020204030204" pitchFamily="34" charset="0"/>
                        </a:rPr>
                        <a:t>s</a:t>
                      </a:r>
                      <a:r>
                        <a:rPr lang="fr-MG" sz="1600" dirty="0">
                          <a:latin typeface="Times New Roman" panose="02020603050405020304" pitchFamily="18" charset="0"/>
                          <a:ea typeface="Calibri" panose="020F0502020204030204" pitchFamily="34" charset="0"/>
                        </a:rPr>
                        <a:t>, </a:t>
                      </a:r>
                      <a:r>
                        <a:rPr lang="fr-FR" sz="1600" dirty="0">
                          <a:latin typeface="Times New Roman" panose="02020603050405020304" pitchFamily="18" charset="0"/>
                          <a:ea typeface="Calibri" panose="020F0502020204030204" pitchFamily="34" charset="0"/>
                        </a:rPr>
                        <a:t>c</a:t>
                      </a:r>
                      <a:r>
                        <a:rPr lang="fr-MG" sz="1600" dirty="0">
                          <a:latin typeface="Times New Roman" panose="02020603050405020304" pitchFamily="18" charset="0"/>
                          <a:ea typeface="Calibri" panose="020F0502020204030204" pitchFamily="34" charset="0"/>
                        </a:rPr>
                        <a:t>y</a:t>
                      </a:r>
                      <a:r>
                        <a:rPr lang="fr-FR" sz="1600" dirty="0">
                          <a:latin typeface="Times New Roman" panose="02020603050405020304" pitchFamily="18" charset="0"/>
                          <a:ea typeface="Calibri" panose="020F0502020204030204" pitchFamily="34" charset="0"/>
                        </a:rPr>
                        <a:t>c</a:t>
                      </a:r>
                      <a:r>
                        <a:rPr lang="fr-MG" sz="1600" dirty="0">
                          <a:latin typeface="Times New Roman" panose="02020603050405020304" pitchFamily="18" charset="0"/>
                          <a:ea typeface="Calibri" panose="020F0502020204030204" pitchFamily="34" charset="0"/>
                        </a:rPr>
                        <a:t>l</a:t>
                      </a:r>
                      <a:r>
                        <a:rPr lang="fr-FR" sz="1600" dirty="0">
                          <a:latin typeface="Times New Roman" panose="02020603050405020304" pitchFamily="18" charset="0"/>
                          <a:ea typeface="Calibri" panose="020F0502020204030204" pitchFamily="34" charset="0"/>
                        </a:rPr>
                        <a:t>o</a:t>
                      </a:r>
                      <a:r>
                        <a:rPr lang="fr-MG" sz="1600" dirty="0">
                          <a:latin typeface="Times New Roman" panose="02020603050405020304" pitchFamily="18" charset="0"/>
                          <a:ea typeface="Calibri" panose="020F0502020204030204" pitchFamily="34" charset="0"/>
                        </a:rPr>
                        <a:t>n</a:t>
                      </a:r>
                      <a:r>
                        <a:rPr lang="fr-FR" sz="1600" dirty="0">
                          <a:latin typeface="Times New Roman" panose="02020603050405020304" pitchFamily="18" charset="0"/>
                          <a:ea typeface="Calibri" panose="020F0502020204030204" pitchFamily="34" charset="0"/>
                        </a:rPr>
                        <a:t>e</a:t>
                      </a:r>
                      <a:r>
                        <a:rPr lang="fr-MG" sz="1600" dirty="0">
                          <a:latin typeface="Times New Roman" panose="02020603050405020304" pitchFamily="18" charset="0"/>
                          <a:ea typeface="Calibri" panose="020F0502020204030204" pitchFamily="34" charset="0"/>
                        </a:rPr>
                        <a:t>s </a:t>
                      </a:r>
                    </a:p>
                    <a:p>
                      <a:pPr marL="360000" marR="0" lvl="0" indent="-285750" algn="ctr" defTabSz="914400" rtl="0" eaLnBrk="1" fontAlgn="auto" latinLnBrk="0" hangingPunct="1">
                        <a:lnSpc>
                          <a:spcPct val="100000"/>
                        </a:lnSpc>
                        <a:spcBef>
                          <a:spcPts val="0"/>
                        </a:spcBef>
                        <a:spcAft>
                          <a:spcPts val="0"/>
                        </a:spcAft>
                        <a:buClrTx/>
                        <a:buSzTx/>
                        <a:buFontTx/>
                        <a:buChar char="-"/>
                        <a:tabLst/>
                        <a:defRPr/>
                      </a:pPr>
                      <a:r>
                        <a:rPr lang="fr-MG" sz="1600" dirty="0">
                          <a:latin typeface="Times New Roman" panose="02020603050405020304" pitchFamily="18" charset="0"/>
                          <a:ea typeface="Calibri" panose="020F0502020204030204" pitchFamily="34" charset="0"/>
                        </a:rPr>
                        <a:t>E</a:t>
                      </a:r>
                      <a:r>
                        <a:rPr lang="fr-FR" sz="1600" dirty="0" err="1">
                          <a:latin typeface="Times New Roman" panose="02020603050405020304" pitchFamily="18" charset="0"/>
                          <a:ea typeface="Calibri" panose="020F0502020204030204" pitchFamily="34" charset="0"/>
                        </a:rPr>
                        <a:t>pidémies</a:t>
                      </a:r>
                      <a:endParaRPr lang="fr-MG" sz="1600" dirty="0">
                        <a:latin typeface="Times New Roman" panose="02020603050405020304" pitchFamily="18" charset="0"/>
                        <a:ea typeface="Calibri" panose="020F0502020204030204" pitchFamily="34" charset="0"/>
                      </a:endParaRPr>
                    </a:p>
                    <a:p>
                      <a:pPr marL="285750" marR="0" lvl="0" indent="-285750" algn="ctr" defTabSz="914400" rtl="0" eaLnBrk="1" fontAlgn="auto" latinLnBrk="0" hangingPunct="1">
                        <a:lnSpc>
                          <a:spcPct val="100000"/>
                        </a:lnSpc>
                        <a:spcBef>
                          <a:spcPts val="0"/>
                        </a:spcBef>
                        <a:spcAft>
                          <a:spcPts val="0"/>
                        </a:spcAft>
                        <a:buClrTx/>
                        <a:buSzTx/>
                        <a:buFontTx/>
                        <a:buChar char="-"/>
                        <a:tabLst/>
                        <a:defRPr/>
                      </a:pPr>
                      <a:r>
                        <a:rPr lang="fr-MG" sz="1600" dirty="0">
                          <a:latin typeface="Times New Roman" panose="02020603050405020304" pitchFamily="18" charset="0"/>
                          <a:ea typeface="Calibri" panose="020F0502020204030204" pitchFamily="34" charset="0"/>
                        </a:rPr>
                        <a:t>L</a:t>
                      </a:r>
                      <a:r>
                        <a:rPr lang="fr-FR" sz="1600" dirty="0">
                          <a:latin typeface="Times New Roman" panose="02020603050405020304" pitchFamily="18" charset="0"/>
                          <a:ea typeface="Calibri" panose="020F0502020204030204" pitchFamily="34" charset="0"/>
                        </a:rPr>
                        <a:t>es risques liés aux activités anthropiques</a:t>
                      </a:r>
                      <a:endParaRPr lang="fr-MG" sz="1600" dirty="0">
                        <a:latin typeface="Times New Roman" panose="02020603050405020304" pitchFamily="18" charset="0"/>
                        <a:ea typeface="Calibri" panose="020F0502020204030204" pitchFamily="34" charset="0"/>
                      </a:endParaRPr>
                    </a:p>
                    <a:p>
                      <a:pPr algn="ctr"/>
                      <a:endParaRPr lang="fr-MG" sz="1600" i="1" u="sng" dirty="0">
                        <a:latin typeface="Times New Roman" panose="02020603050405020304" pitchFamily="18" charset="0"/>
                        <a:cs typeface="Times New Roman" panose="02020603050405020304" pitchFamily="18" charset="0"/>
                      </a:endParaRPr>
                    </a:p>
                  </a:txBody>
                  <a:tcPr/>
                </a:tc>
                <a:tc>
                  <a:txBody>
                    <a:bodyPr/>
                    <a:lstStyle/>
                    <a:p>
                      <a:pPr algn="ctr">
                        <a:spcAft>
                          <a:spcPts val="600"/>
                        </a:spcAft>
                      </a:pPr>
                      <a:r>
                        <a:rPr lang="fr-MG" sz="1600" i="1" u="sng" dirty="0">
                          <a:latin typeface="Times New Roman" panose="02020603050405020304" pitchFamily="18" charset="0"/>
                          <a:cs typeface="Times New Roman" panose="02020603050405020304" pitchFamily="18" charset="0"/>
                        </a:rPr>
                        <a:t> </a:t>
                      </a:r>
                      <a:r>
                        <a:rPr lang="fr-FR" sz="1600" i="1" u="sng" dirty="0">
                          <a:latin typeface="Times New Roman" panose="02020603050405020304" pitchFamily="18" charset="0"/>
                          <a:cs typeface="Times New Roman" panose="02020603050405020304" pitchFamily="18" charset="0"/>
                        </a:rPr>
                        <a:t>E</a:t>
                      </a:r>
                      <a:r>
                        <a:rPr lang="fr-MG" sz="1600" i="1" u="sng" dirty="0">
                          <a:latin typeface="Times New Roman" panose="02020603050405020304" pitchFamily="18" charset="0"/>
                          <a:cs typeface="Times New Roman" panose="02020603050405020304" pitchFamily="18" charset="0"/>
                        </a:rPr>
                        <a:t>c</a:t>
                      </a:r>
                      <a:r>
                        <a:rPr lang="fr-FR" sz="1600" i="1" u="sng" dirty="0">
                          <a:latin typeface="Times New Roman" panose="02020603050405020304" pitchFamily="18" charset="0"/>
                          <a:cs typeface="Times New Roman" panose="02020603050405020304" pitchFamily="18" charset="0"/>
                        </a:rPr>
                        <a:t>h</a:t>
                      </a:r>
                      <a:r>
                        <a:rPr lang="fr-MG" sz="1600" i="1" u="sng" dirty="0">
                          <a:latin typeface="Times New Roman" panose="02020603050405020304" pitchFamily="18" charset="0"/>
                          <a:cs typeface="Times New Roman" panose="02020603050405020304" pitchFamily="18" charset="0"/>
                        </a:rPr>
                        <a:t>a</a:t>
                      </a:r>
                      <a:r>
                        <a:rPr lang="fr-FR" sz="1600" i="1" u="sng" dirty="0">
                          <a:latin typeface="Times New Roman" panose="02020603050405020304" pitchFamily="18" charset="0"/>
                          <a:cs typeface="Times New Roman" panose="02020603050405020304" pitchFamily="18" charset="0"/>
                        </a:rPr>
                        <a:t>n</a:t>
                      </a:r>
                      <a:r>
                        <a:rPr lang="fr-MG" sz="1600" i="1" u="sng" dirty="0">
                          <a:latin typeface="Times New Roman" panose="02020603050405020304" pitchFamily="18" charset="0"/>
                          <a:cs typeface="Times New Roman" panose="02020603050405020304" pitchFamily="18" charset="0"/>
                        </a:rPr>
                        <a:t>t</a:t>
                      </a:r>
                      <a:r>
                        <a:rPr lang="fr-FR" sz="1600" i="1" u="sng" dirty="0">
                          <a:latin typeface="Times New Roman" panose="02020603050405020304" pitchFamily="18" charset="0"/>
                          <a:cs typeface="Times New Roman" panose="02020603050405020304" pitchFamily="18" charset="0"/>
                        </a:rPr>
                        <a:t>i</a:t>
                      </a:r>
                      <a:r>
                        <a:rPr lang="fr-MG" sz="1600" i="1" u="sng" dirty="0">
                          <a:latin typeface="Times New Roman" panose="02020603050405020304" pitchFamily="18" charset="0"/>
                          <a:cs typeface="Times New Roman" panose="02020603050405020304" pitchFamily="18" charset="0"/>
                        </a:rPr>
                        <a:t>l</a:t>
                      </a:r>
                      <a:r>
                        <a:rPr lang="fr-FR" sz="1600" i="1" u="sng" dirty="0">
                          <a:latin typeface="Times New Roman" panose="02020603050405020304" pitchFamily="18" charset="0"/>
                          <a:cs typeface="Times New Roman" panose="02020603050405020304" pitchFamily="18" charset="0"/>
                        </a:rPr>
                        <a:t>l</a:t>
                      </a:r>
                      <a:r>
                        <a:rPr lang="fr-MG" sz="1600" i="1" u="sng" dirty="0">
                          <a:latin typeface="Times New Roman" panose="02020603050405020304" pitchFamily="18" charset="0"/>
                          <a:cs typeface="Times New Roman" panose="02020603050405020304" pitchFamily="18" charset="0"/>
                        </a:rPr>
                        <a:t>o</a:t>
                      </a:r>
                      <a:r>
                        <a:rPr lang="fr-FR" sz="1600" i="1" u="sng" dirty="0">
                          <a:latin typeface="Times New Roman" panose="02020603050405020304" pitchFamily="18" charset="0"/>
                          <a:cs typeface="Times New Roman" panose="02020603050405020304" pitchFamily="18" charset="0"/>
                        </a:rPr>
                        <a:t>n</a:t>
                      </a:r>
                      <a:r>
                        <a:rPr lang="fr-MG" sz="1600" i="1" u="sng" dirty="0">
                          <a:latin typeface="Times New Roman" panose="02020603050405020304" pitchFamily="18" charset="0"/>
                          <a:cs typeface="Times New Roman" panose="02020603050405020304" pitchFamily="18" charset="0"/>
                        </a:rPr>
                        <a:t>s</a:t>
                      </a:r>
                    </a:p>
                    <a:p>
                      <a:pPr marL="285750" indent="-285750" algn="ctr">
                        <a:spcBef>
                          <a:spcPts val="0"/>
                        </a:spcBef>
                        <a:spcAft>
                          <a:spcPts val="600"/>
                        </a:spcAft>
                        <a:buFontTx/>
                        <a:buChar char="-"/>
                      </a:pPr>
                      <a:r>
                        <a:rPr lang="fr-FR" sz="1600" dirty="0">
                          <a:solidFill>
                            <a:schemeClr val="bg1"/>
                          </a:solidFill>
                          <a:latin typeface="Times New Roman" panose="02020603050405020304" pitchFamily="18" charset="0"/>
                          <a:ea typeface="Calibri" panose="020F0502020204030204" pitchFamily="34" charset="0"/>
                        </a:rPr>
                        <a:t>345 ménages enquêtés, 200 ménages ont</a:t>
                      </a:r>
                      <a:r>
                        <a:rPr lang="fr-MG" sz="1600" dirty="0">
                          <a:solidFill>
                            <a:schemeClr val="bg1"/>
                          </a:solidFill>
                          <a:latin typeface="Times New Roman" panose="02020603050405020304" pitchFamily="18" charset="0"/>
                          <a:ea typeface="Calibri" panose="020F0502020204030204" pitchFamily="34" charset="0"/>
                        </a:rPr>
                        <a:t> pu</a:t>
                      </a:r>
                      <a:r>
                        <a:rPr lang="fr-FR" sz="1600" dirty="0">
                          <a:solidFill>
                            <a:schemeClr val="bg1"/>
                          </a:solidFill>
                          <a:latin typeface="Times New Roman" panose="02020603050405020304" pitchFamily="18" charset="0"/>
                          <a:ea typeface="Calibri" panose="020F0502020204030204" pitchFamily="34" charset="0"/>
                        </a:rPr>
                        <a:t> </a:t>
                      </a:r>
                      <a:r>
                        <a:rPr lang="fr-FR" sz="1600" dirty="0" err="1">
                          <a:solidFill>
                            <a:schemeClr val="bg1"/>
                          </a:solidFill>
                          <a:latin typeface="Times New Roman" panose="02020603050405020304" pitchFamily="18" charset="0"/>
                          <a:ea typeface="Calibri" panose="020F0502020204030204" pitchFamily="34" charset="0"/>
                        </a:rPr>
                        <a:t>recour</a:t>
                      </a:r>
                      <a:r>
                        <a:rPr lang="fr-MG" sz="1600" dirty="0">
                          <a:solidFill>
                            <a:schemeClr val="bg1"/>
                          </a:solidFill>
                          <a:latin typeface="Times New Roman" panose="02020603050405020304" pitchFamily="18" charset="0"/>
                          <a:ea typeface="Calibri" panose="020F0502020204030204" pitchFamily="34" charset="0"/>
                        </a:rPr>
                        <a:t>i</a:t>
                      </a:r>
                      <a:r>
                        <a:rPr lang="fr-FR" sz="1600" dirty="0">
                          <a:solidFill>
                            <a:schemeClr val="bg1"/>
                          </a:solidFill>
                          <a:latin typeface="Times New Roman" panose="02020603050405020304" pitchFamily="18" charset="0"/>
                          <a:ea typeface="Calibri" panose="020F0502020204030204" pitchFamily="34" charset="0"/>
                        </a:rPr>
                        <a:t>r aux IMF</a:t>
                      </a:r>
                      <a:endParaRPr lang="fr-MG" sz="1600" dirty="0">
                        <a:solidFill>
                          <a:schemeClr val="bg1"/>
                        </a:solidFill>
                        <a:latin typeface="Times New Roman" panose="02020603050405020304" pitchFamily="18" charset="0"/>
                        <a:ea typeface="Calibri" panose="020F0502020204030204" pitchFamily="34" charset="0"/>
                      </a:endParaRPr>
                    </a:p>
                    <a:p>
                      <a:pPr marL="0" indent="0" algn="ctr">
                        <a:spcAft>
                          <a:spcPts val="600"/>
                        </a:spcAft>
                        <a:buFontTx/>
                        <a:buNone/>
                      </a:pPr>
                      <a:r>
                        <a:rPr lang="fr-MG" sz="1600" i="1" u="sng"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Variabl</a:t>
                      </a:r>
                      <a:r>
                        <a:rPr lang="fr-FR" sz="1600" i="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a:t>
                      </a:r>
                      <a:r>
                        <a:rPr lang="fr-MG" sz="1600" i="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a:t>
                      </a:r>
                    </a:p>
                    <a:p>
                      <a:pPr marL="285750" indent="-285750" algn="ctr" defTabSz="914400" rtl="0" eaLnBrk="1" latinLnBrk="0" hangingPunct="1">
                        <a:spcBef>
                          <a:spcPts val="0"/>
                        </a:spcBef>
                        <a:spcAft>
                          <a:spcPts val="600"/>
                        </a:spcAft>
                        <a:buFontTx/>
                        <a:buChar char="-"/>
                      </a:pPr>
                      <a:r>
                        <a:rPr lang="fr-MG" sz="1600" kern="1200" dirty="0">
                          <a:solidFill>
                            <a:schemeClr val="bg1"/>
                          </a:solidFill>
                          <a:latin typeface="Times New Roman" panose="02020603050405020304" pitchFamily="18" charset="0"/>
                          <a:ea typeface="Calibri" panose="020F0502020204030204" pitchFamily="34" charset="0"/>
                          <a:cs typeface="+mn-cs"/>
                        </a:rPr>
                        <a:t> </a:t>
                      </a:r>
                      <a:r>
                        <a:rPr lang="fr-FR" sz="1600" kern="1200" dirty="0">
                          <a:solidFill>
                            <a:schemeClr val="bg1"/>
                          </a:solidFill>
                          <a:latin typeface="Times New Roman" panose="02020603050405020304" pitchFamily="18" charset="0"/>
                          <a:ea typeface="Calibri" panose="020F0502020204030204" pitchFamily="34" charset="0"/>
                          <a:cs typeface="+mn-cs"/>
                        </a:rPr>
                        <a:t>I</a:t>
                      </a:r>
                      <a:r>
                        <a:rPr lang="fr-MG" sz="1600" kern="1200" dirty="0">
                          <a:solidFill>
                            <a:schemeClr val="bg1"/>
                          </a:solidFill>
                          <a:latin typeface="Times New Roman" panose="02020603050405020304" pitchFamily="18" charset="0"/>
                          <a:ea typeface="Calibri" panose="020F0502020204030204" pitchFamily="34" charset="0"/>
                          <a:cs typeface="+mn-cs"/>
                        </a:rPr>
                        <a:t>m</a:t>
                      </a:r>
                      <a:r>
                        <a:rPr lang="fr-FR" sz="1600" kern="1200" dirty="0">
                          <a:solidFill>
                            <a:schemeClr val="bg1"/>
                          </a:solidFill>
                          <a:latin typeface="Times New Roman" panose="02020603050405020304" pitchFamily="18" charset="0"/>
                          <a:ea typeface="Calibri" panose="020F0502020204030204" pitchFamily="34" charset="0"/>
                          <a:cs typeface="+mn-cs"/>
                        </a:rPr>
                        <a:t>p</a:t>
                      </a:r>
                      <a:r>
                        <a:rPr lang="fr-MG" sz="1600" kern="1200" dirty="0">
                          <a:solidFill>
                            <a:schemeClr val="bg1"/>
                          </a:solidFill>
                          <a:latin typeface="Times New Roman" panose="02020603050405020304" pitchFamily="18" charset="0"/>
                          <a:ea typeface="Calibri" panose="020F0502020204030204" pitchFamily="34" charset="0"/>
                          <a:cs typeface="+mn-cs"/>
                        </a:rPr>
                        <a:t>a</a:t>
                      </a:r>
                      <a:r>
                        <a:rPr lang="fr-FR" sz="1600" kern="1200" dirty="0">
                          <a:solidFill>
                            <a:schemeClr val="bg1"/>
                          </a:solidFill>
                          <a:latin typeface="Times New Roman" panose="02020603050405020304" pitchFamily="18" charset="0"/>
                          <a:ea typeface="Calibri" panose="020F0502020204030204" pitchFamily="34" charset="0"/>
                          <a:cs typeface="+mn-cs"/>
                        </a:rPr>
                        <a:t>c</a:t>
                      </a:r>
                      <a:r>
                        <a:rPr lang="fr-MG" sz="1600" kern="1200" dirty="0">
                          <a:solidFill>
                            <a:schemeClr val="bg1"/>
                          </a:solidFill>
                          <a:latin typeface="Times New Roman" panose="02020603050405020304" pitchFamily="18" charset="0"/>
                          <a:ea typeface="Calibri" panose="020F0502020204030204" pitchFamily="34" charset="0"/>
                          <a:cs typeface="+mn-cs"/>
                        </a:rPr>
                        <a:t>t </a:t>
                      </a:r>
                      <a:r>
                        <a:rPr lang="fr-FR" sz="1600" kern="1200" dirty="0">
                          <a:solidFill>
                            <a:schemeClr val="bg1"/>
                          </a:solidFill>
                          <a:latin typeface="Times New Roman" panose="02020603050405020304" pitchFamily="18" charset="0"/>
                          <a:ea typeface="Calibri" panose="020F0502020204030204" pitchFamily="34" charset="0"/>
                          <a:cs typeface="+mn-cs"/>
                        </a:rPr>
                        <a:t>s</a:t>
                      </a:r>
                      <a:r>
                        <a:rPr lang="fr-MG" sz="1600" kern="1200" dirty="0">
                          <a:solidFill>
                            <a:schemeClr val="bg1"/>
                          </a:solidFill>
                          <a:latin typeface="Times New Roman" panose="02020603050405020304" pitchFamily="18" charset="0"/>
                          <a:ea typeface="Calibri" panose="020F0502020204030204" pitchFamily="34" charset="0"/>
                          <a:cs typeface="+mn-cs"/>
                        </a:rPr>
                        <a:t>u</a:t>
                      </a:r>
                      <a:r>
                        <a:rPr lang="fr-FR" sz="1600" kern="1200" dirty="0">
                          <a:solidFill>
                            <a:schemeClr val="bg1"/>
                          </a:solidFill>
                          <a:latin typeface="Times New Roman" panose="02020603050405020304" pitchFamily="18" charset="0"/>
                          <a:ea typeface="Calibri" panose="020F0502020204030204" pitchFamily="34" charset="0"/>
                          <a:cs typeface="+mn-cs"/>
                        </a:rPr>
                        <a:t>r</a:t>
                      </a:r>
                      <a:r>
                        <a:rPr lang="fr-MG" sz="1600" kern="1200" dirty="0">
                          <a:solidFill>
                            <a:schemeClr val="bg1"/>
                          </a:solidFill>
                          <a:latin typeface="Times New Roman" panose="02020603050405020304" pitchFamily="18" charset="0"/>
                          <a:ea typeface="Calibri" panose="020F0502020204030204" pitchFamily="34" charset="0"/>
                          <a:cs typeface="+mn-cs"/>
                        </a:rPr>
                        <a:t> </a:t>
                      </a:r>
                      <a:r>
                        <a:rPr lang="fr-FR" sz="1600" kern="1200" dirty="0">
                          <a:solidFill>
                            <a:schemeClr val="bg1"/>
                          </a:solidFill>
                          <a:latin typeface="Times New Roman" panose="02020603050405020304" pitchFamily="18" charset="0"/>
                          <a:ea typeface="Calibri" panose="020F0502020204030204" pitchFamily="34" charset="0"/>
                          <a:cs typeface="+mn-cs"/>
                        </a:rPr>
                        <a:t>l</a:t>
                      </a:r>
                      <a:r>
                        <a:rPr lang="fr-MG" sz="1600" kern="1200" dirty="0">
                          <a:solidFill>
                            <a:schemeClr val="bg1"/>
                          </a:solidFill>
                          <a:latin typeface="Times New Roman" panose="02020603050405020304" pitchFamily="18" charset="0"/>
                          <a:ea typeface="Calibri" panose="020F0502020204030204" pitchFamily="34" charset="0"/>
                          <a:cs typeface="+mn-cs"/>
                        </a:rPr>
                        <a:t>e </a:t>
                      </a:r>
                      <a:r>
                        <a:rPr lang="fr-FR" sz="1600" kern="1200" dirty="0">
                          <a:solidFill>
                            <a:schemeClr val="bg1"/>
                          </a:solidFill>
                          <a:latin typeface="Times New Roman" panose="02020603050405020304" pitchFamily="18" charset="0"/>
                          <a:ea typeface="Calibri" panose="020F0502020204030204" pitchFamily="34" charset="0"/>
                          <a:cs typeface="+mn-cs"/>
                        </a:rPr>
                        <a:t>r</a:t>
                      </a:r>
                      <a:r>
                        <a:rPr lang="fr-MG" sz="1600" kern="1200" dirty="0">
                          <a:solidFill>
                            <a:schemeClr val="bg1"/>
                          </a:solidFill>
                          <a:latin typeface="Times New Roman" panose="02020603050405020304" pitchFamily="18" charset="0"/>
                          <a:ea typeface="Calibri" panose="020F0502020204030204" pitchFamily="34" charset="0"/>
                          <a:cs typeface="+mn-cs"/>
                        </a:rPr>
                        <a:t>e</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d</a:t>
                      </a:r>
                      <a:r>
                        <a:rPr lang="fr-FR" sz="1600" kern="1200" dirty="0">
                          <a:solidFill>
                            <a:schemeClr val="bg1"/>
                          </a:solidFill>
                          <a:latin typeface="Times New Roman" panose="02020603050405020304" pitchFamily="18" charset="0"/>
                          <a:ea typeface="Calibri" panose="020F0502020204030204" pitchFamily="34" charset="0"/>
                          <a:cs typeface="+mn-cs"/>
                        </a:rPr>
                        <a:t>e</a:t>
                      </a:r>
                      <a:r>
                        <a:rPr lang="fr-MG" sz="1600" kern="1200" dirty="0">
                          <a:solidFill>
                            <a:schemeClr val="bg1"/>
                          </a:solidFill>
                          <a:latin typeface="Times New Roman" panose="02020603050405020304" pitchFamily="18" charset="0"/>
                          <a:ea typeface="Calibri" panose="020F0502020204030204" pitchFamily="34" charset="0"/>
                          <a:cs typeface="+mn-cs"/>
                        </a:rPr>
                        <a:t>m</a:t>
                      </a:r>
                      <a:r>
                        <a:rPr lang="fr-FR" sz="1600" kern="1200" dirty="0">
                          <a:solidFill>
                            <a:schemeClr val="bg1"/>
                          </a:solidFill>
                          <a:latin typeface="Times New Roman" panose="02020603050405020304" pitchFamily="18" charset="0"/>
                          <a:ea typeface="Calibri" panose="020F0502020204030204" pitchFamily="34" charset="0"/>
                          <a:cs typeface="+mn-cs"/>
                        </a:rPr>
                        <a:t>e</a:t>
                      </a:r>
                      <a:r>
                        <a:rPr lang="fr-MG" sz="1600" kern="1200" dirty="0">
                          <a:solidFill>
                            <a:schemeClr val="bg1"/>
                          </a:solidFill>
                          <a:latin typeface="Times New Roman" panose="02020603050405020304" pitchFamily="18" charset="0"/>
                          <a:ea typeface="Calibri" panose="020F0502020204030204" pitchFamily="34" charset="0"/>
                          <a:cs typeface="+mn-cs"/>
                        </a:rPr>
                        <a:t>nt des AGR</a:t>
                      </a:r>
                    </a:p>
                    <a:p>
                      <a:pPr marL="0" indent="0" algn="ctr">
                        <a:buFontTx/>
                        <a:buNone/>
                      </a:pPr>
                      <a:r>
                        <a:rPr lang="fr-MG" sz="1600" kern="1200" dirty="0">
                          <a:solidFill>
                            <a:schemeClr val="bg1"/>
                          </a:solidFill>
                          <a:latin typeface="Times New Roman" panose="02020603050405020304" pitchFamily="18" charset="0"/>
                          <a:ea typeface="Calibri" panose="020F0502020204030204" pitchFamily="34" charset="0"/>
                          <a:cs typeface="+mn-cs"/>
                        </a:rPr>
                        <a:t>- Dépenses </a:t>
                      </a:r>
                      <a:r>
                        <a:rPr lang="fr-FR" sz="1600" kern="1200" dirty="0">
                          <a:solidFill>
                            <a:schemeClr val="bg1"/>
                          </a:solidFill>
                          <a:latin typeface="Times New Roman" panose="02020603050405020304" pitchFamily="18" charset="0"/>
                          <a:ea typeface="Calibri" panose="020F0502020204030204" pitchFamily="34" charset="0"/>
                          <a:cs typeface="+mn-cs"/>
                        </a:rPr>
                        <a:t>q</a:t>
                      </a:r>
                      <a:r>
                        <a:rPr lang="fr-MG" sz="1600" kern="1200" dirty="0">
                          <a:solidFill>
                            <a:schemeClr val="bg1"/>
                          </a:solidFill>
                          <a:latin typeface="Times New Roman" panose="02020603050405020304" pitchFamily="18" charset="0"/>
                          <a:ea typeface="Calibri" panose="020F0502020204030204" pitchFamily="34" charset="0"/>
                          <a:cs typeface="+mn-cs"/>
                        </a:rPr>
                        <a:t>u</a:t>
                      </a:r>
                      <a:r>
                        <a:rPr lang="fr-FR" sz="1600" kern="1200" dirty="0">
                          <a:solidFill>
                            <a:schemeClr val="bg1"/>
                          </a:solidFill>
                          <a:latin typeface="Times New Roman" panose="02020603050405020304" pitchFamily="18" charset="0"/>
                          <a:ea typeface="Calibri" panose="020F0502020204030204" pitchFamily="34" charset="0"/>
                          <a:cs typeface="+mn-cs"/>
                        </a:rPr>
                        <a:t>o</a:t>
                      </a:r>
                      <a:r>
                        <a:rPr lang="fr-MG" sz="1600" kern="1200" dirty="0">
                          <a:solidFill>
                            <a:schemeClr val="bg1"/>
                          </a:solidFill>
                          <a:latin typeface="Times New Roman" panose="02020603050405020304" pitchFamily="18" charset="0"/>
                          <a:ea typeface="Calibri" panose="020F0502020204030204" pitchFamily="34" charset="0"/>
                          <a:cs typeface="+mn-cs"/>
                        </a:rPr>
                        <a:t>t</a:t>
                      </a:r>
                      <a:r>
                        <a:rPr lang="fr-FR" sz="1600" kern="1200" dirty="0">
                          <a:solidFill>
                            <a:schemeClr val="bg1"/>
                          </a:solidFill>
                          <a:latin typeface="Times New Roman" panose="02020603050405020304" pitchFamily="18" charset="0"/>
                          <a:ea typeface="Calibri" panose="020F0502020204030204" pitchFamily="34" charset="0"/>
                          <a:cs typeface="+mn-cs"/>
                        </a:rPr>
                        <a:t>i</a:t>
                      </a:r>
                      <a:r>
                        <a:rPr lang="fr-MG" sz="1600" kern="1200" dirty="0">
                          <a:solidFill>
                            <a:schemeClr val="bg1"/>
                          </a:solidFill>
                          <a:latin typeface="Times New Roman" panose="02020603050405020304" pitchFamily="18" charset="0"/>
                          <a:ea typeface="Calibri" panose="020F0502020204030204" pitchFamily="34" charset="0"/>
                          <a:cs typeface="+mn-cs"/>
                        </a:rPr>
                        <a:t>d</a:t>
                      </a:r>
                      <a:r>
                        <a:rPr lang="fr-FR" sz="1600" kern="1200" dirty="0">
                          <a:solidFill>
                            <a:schemeClr val="bg1"/>
                          </a:solidFill>
                          <a:latin typeface="Times New Roman" panose="02020603050405020304" pitchFamily="18" charset="0"/>
                          <a:ea typeface="Calibri" panose="020F0502020204030204" pitchFamily="34" charset="0"/>
                          <a:cs typeface="+mn-cs"/>
                        </a:rPr>
                        <a:t>i</a:t>
                      </a:r>
                      <a:r>
                        <a:rPr lang="fr-MG" sz="1600" kern="1200" dirty="0">
                          <a:solidFill>
                            <a:schemeClr val="bg1"/>
                          </a:solidFill>
                          <a:latin typeface="Times New Roman" panose="02020603050405020304" pitchFamily="18" charset="0"/>
                          <a:ea typeface="Calibri" panose="020F0502020204030204" pitchFamily="34" charset="0"/>
                          <a:cs typeface="+mn-cs"/>
                        </a:rPr>
                        <a:t>e</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n</a:t>
                      </a:r>
                      <a:r>
                        <a:rPr lang="fr-FR" sz="1600" kern="1200" dirty="0">
                          <a:solidFill>
                            <a:schemeClr val="bg1"/>
                          </a:solidFill>
                          <a:latin typeface="Times New Roman" panose="02020603050405020304" pitchFamily="18" charset="0"/>
                          <a:ea typeface="Calibri" panose="020F0502020204030204" pitchFamily="34" charset="0"/>
                          <a:cs typeface="+mn-cs"/>
                        </a:rPr>
                        <a:t>e</a:t>
                      </a:r>
                      <a:r>
                        <a:rPr lang="fr-MG" sz="1600" kern="1200" dirty="0">
                          <a:solidFill>
                            <a:schemeClr val="bg1"/>
                          </a:solidFill>
                          <a:latin typeface="Times New Roman" panose="02020603050405020304" pitchFamily="18" charset="0"/>
                          <a:ea typeface="Calibri" panose="020F0502020204030204" pitchFamily="34" charset="0"/>
                          <a:cs typeface="+mn-cs"/>
                        </a:rPr>
                        <a:t>s </a:t>
                      </a:r>
                      <a:r>
                        <a:rPr lang="fr-FR" sz="1600" kern="1200" dirty="0">
                          <a:solidFill>
                            <a:schemeClr val="bg1"/>
                          </a:solidFill>
                          <a:latin typeface="Times New Roman" panose="02020603050405020304" pitchFamily="18" charset="0"/>
                          <a:ea typeface="Calibri" panose="020F0502020204030204" pitchFamily="34" charset="0"/>
                          <a:cs typeface="+mn-cs"/>
                        </a:rPr>
                        <a:t>d</a:t>
                      </a:r>
                      <a:r>
                        <a:rPr lang="fr-MG" sz="1600" kern="1200" dirty="0">
                          <a:solidFill>
                            <a:schemeClr val="bg1"/>
                          </a:solidFill>
                          <a:latin typeface="Times New Roman" panose="02020603050405020304" pitchFamily="18" charset="0"/>
                          <a:ea typeface="Calibri" panose="020F0502020204030204" pitchFamily="34" charset="0"/>
                          <a:cs typeface="+mn-cs"/>
                        </a:rPr>
                        <a:t>e</a:t>
                      </a:r>
                      <a:r>
                        <a:rPr lang="fr-FR" sz="1600" kern="1200" dirty="0">
                          <a:solidFill>
                            <a:schemeClr val="bg1"/>
                          </a:solidFill>
                          <a:latin typeface="Times New Roman" panose="02020603050405020304" pitchFamily="18" charset="0"/>
                          <a:ea typeface="Calibri" panose="020F0502020204030204" pitchFamily="34" charset="0"/>
                          <a:cs typeface="+mn-cs"/>
                        </a:rPr>
                        <a:t>s</a:t>
                      </a:r>
                      <a:r>
                        <a:rPr lang="fr-MG" sz="1600" kern="1200" dirty="0">
                          <a:solidFill>
                            <a:schemeClr val="bg1"/>
                          </a:solidFill>
                          <a:latin typeface="Times New Roman" panose="02020603050405020304" pitchFamily="18" charset="0"/>
                          <a:ea typeface="Calibri" panose="020F0502020204030204" pitchFamily="34" charset="0"/>
                          <a:cs typeface="+mn-cs"/>
                        </a:rPr>
                        <a:t> </a:t>
                      </a:r>
                      <a:r>
                        <a:rPr lang="fr-FR" sz="1600" kern="1200" dirty="0">
                          <a:solidFill>
                            <a:schemeClr val="bg1"/>
                          </a:solidFill>
                          <a:latin typeface="Times New Roman" panose="02020603050405020304" pitchFamily="18" charset="0"/>
                          <a:ea typeface="Calibri" panose="020F0502020204030204" pitchFamily="34" charset="0"/>
                          <a:cs typeface="+mn-cs"/>
                        </a:rPr>
                        <a:t>m</a:t>
                      </a:r>
                      <a:r>
                        <a:rPr lang="fr-MG" sz="1600" kern="1200" dirty="0">
                          <a:solidFill>
                            <a:schemeClr val="bg1"/>
                          </a:solidFill>
                          <a:latin typeface="Times New Roman" panose="02020603050405020304" pitchFamily="18" charset="0"/>
                          <a:ea typeface="Calibri" panose="020F0502020204030204" pitchFamily="34" charset="0"/>
                          <a:cs typeface="+mn-cs"/>
                        </a:rPr>
                        <a:t>é</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a</a:t>
                      </a:r>
                      <a:r>
                        <a:rPr lang="fr-FR" sz="1600" kern="1200" dirty="0">
                          <a:solidFill>
                            <a:schemeClr val="bg1"/>
                          </a:solidFill>
                          <a:latin typeface="Times New Roman" panose="02020603050405020304" pitchFamily="18" charset="0"/>
                          <a:ea typeface="Calibri" panose="020F0502020204030204" pitchFamily="34" charset="0"/>
                          <a:cs typeface="+mn-cs"/>
                        </a:rPr>
                        <a:t>g</a:t>
                      </a:r>
                      <a:r>
                        <a:rPr lang="fr-MG" sz="1600" kern="1200" dirty="0">
                          <a:solidFill>
                            <a:schemeClr val="bg1"/>
                          </a:solidFill>
                          <a:latin typeface="Times New Roman" panose="02020603050405020304" pitchFamily="18" charset="0"/>
                          <a:ea typeface="Calibri" panose="020F0502020204030204" pitchFamily="34" charset="0"/>
                          <a:cs typeface="+mn-cs"/>
                        </a:rPr>
                        <a:t>e</a:t>
                      </a:r>
                      <a:r>
                        <a:rPr lang="fr-FR" sz="1600" kern="1200" dirty="0">
                          <a:solidFill>
                            <a:schemeClr val="bg1"/>
                          </a:solidFill>
                          <a:latin typeface="Times New Roman" panose="02020603050405020304" pitchFamily="18" charset="0"/>
                          <a:ea typeface="Calibri" panose="020F0502020204030204" pitchFamily="34" charset="0"/>
                          <a:cs typeface="+mn-cs"/>
                        </a:rPr>
                        <a:t>s</a:t>
                      </a:r>
                      <a:r>
                        <a:rPr lang="fr-MG" sz="1600" kern="1200" dirty="0">
                          <a:solidFill>
                            <a:schemeClr val="bg1"/>
                          </a:solidFill>
                          <a:latin typeface="Times New Roman" panose="02020603050405020304" pitchFamily="18" charset="0"/>
                          <a:ea typeface="Calibri" panose="020F0502020204030204" pitchFamily="34" charset="0"/>
                          <a:cs typeface="+mn-cs"/>
                        </a:rPr>
                        <a:t> (</a:t>
                      </a:r>
                      <a:r>
                        <a:rPr lang="fr-FR" sz="1600" kern="1200" dirty="0">
                          <a:solidFill>
                            <a:schemeClr val="bg1"/>
                          </a:solidFill>
                          <a:latin typeface="Times New Roman" panose="02020603050405020304" pitchFamily="18" charset="0"/>
                          <a:ea typeface="Calibri" panose="020F0502020204030204" pitchFamily="34" charset="0"/>
                          <a:cs typeface="+mn-cs"/>
                        </a:rPr>
                        <a:t>s</a:t>
                      </a:r>
                      <a:r>
                        <a:rPr lang="fr-MG" sz="1600" kern="1200" dirty="0">
                          <a:solidFill>
                            <a:schemeClr val="bg1"/>
                          </a:solidFill>
                          <a:latin typeface="Times New Roman" panose="02020603050405020304" pitchFamily="18" charset="0"/>
                          <a:ea typeface="Calibri" panose="020F0502020204030204" pitchFamily="34" charset="0"/>
                          <a:cs typeface="+mn-cs"/>
                        </a:rPr>
                        <a:t>a</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t</a:t>
                      </a:r>
                      <a:r>
                        <a:rPr lang="fr-FR" sz="1600" kern="1200" dirty="0">
                          <a:solidFill>
                            <a:schemeClr val="bg1"/>
                          </a:solidFill>
                          <a:latin typeface="Times New Roman" panose="02020603050405020304" pitchFamily="18" charset="0"/>
                          <a:ea typeface="Calibri" panose="020F0502020204030204" pitchFamily="34" charset="0"/>
                          <a:cs typeface="+mn-cs"/>
                        </a:rPr>
                        <a:t>é</a:t>
                      </a:r>
                      <a:r>
                        <a:rPr lang="fr-MG" sz="1600" kern="1200" dirty="0">
                          <a:solidFill>
                            <a:schemeClr val="bg1"/>
                          </a:solidFill>
                          <a:latin typeface="Times New Roman" panose="02020603050405020304" pitchFamily="18" charset="0"/>
                          <a:ea typeface="Calibri" panose="020F0502020204030204" pitchFamily="34" charset="0"/>
                          <a:cs typeface="+mn-cs"/>
                        </a:rPr>
                        <a:t>, </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o</a:t>
                      </a:r>
                      <a:r>
                        <a:rPr lang="fr-FR" sz="1600" kern="1200" dirty="0">
                          <a:solidFill>
                            <a:schemeClr val="bg1"/>
                          </a:solidFill>
                          <a:latin typeface="Times New Roman" panose="02020603050405020304" pitchFamily="18" charset="0"/>
                          <a:ea typeface="Calibri" panose="020F0502020204030204" pitchFamily="34" charset="0"/>
                          <a:cs typeface="+mn-cs"/>
                        </a:rPr>
                        <a:t>u</a:t>
                      </a:r>
                      <a:r>
                        <a:rPr lang="fr-MG" sz="1600" kern="1200" dirty="0">
                          <a:solidFill>
                            <a:schemeClr val="bg1"/>
                          </a:solidFill>
                          <a:latin typeface="Times New Roman" panose="02020603050405020304" pitchFamily="18" charset="0"/>
                          <a:ea typeface="Calibri" panose="020F0502020204030204" pitchFamily="34" charset="0"/>
                          <a:cs typeface="+mn-cs"/>
                        </a:rPr>
                        <a:t>r</a:t>
                      </a:r>
                      <a:r>
                        <a:rPr lang="fr-FR" sz="1600" kern="1200" dirty="0">
                          <a:solidFill>
                            <a:schemeClr val="bg1"/>
                          </a:solidFill>
                          <a:latin typeface="Times New Roman" panose="02020603050405020304" pitchFamily="18" charset="0"/>
                          <a:ea typeface="Calibri" panose="020F0502020204030204" pitchFamily="34" charset="0"/>
                          <a:cs typeface="+mn-cs"/>
                        </a:rPr>
                        <a:t>r</a:t>
                      </a:r>
                      <a:r>
                        <a:rPr lang="fr-MG" sz="1600" kern="1200" dirty="0">
                          <a:solidFill>
                            <a:schemeClr val="bg1"/>
                          </a:solidFill>
                          <a:latin typeface="Times New Roman" panose="02020603050405020304" pitchFamily="18" charset="0"/>
                          <a:ea typeface="Calibri" panose="020F0502020204030204" pitchFamily="34" charset="0"/>
                          <a:cs typeface="+mn-cs"/>
                        </a:rPr>
                        <a:t>i</a:t>
                      </a:r>
                      <a:r>
                        <a:rPr lang="fr-FR" sz="1600" kern="1200" dirty="0">
                          <a:solidFill>
                            <a:schemeClr val="bg1"/>
                          </a:solidFill>
                          <a:latin typeface="Times New Roman" panose="02020603050405020304" pitchFamily="18" charset="0"/>
                          <a:ea typeface="Calibri" panose="020F0502020204030204" pitchFamily="34" charset="0"/>
                          <a:cs typeface="+mn-cs"/>
                        </a:rPr>
                        <a:t>t</a:t>
                      </a:r>
                      <a:r>
                        <a:rPr lang="fr-MG" sz="1600" kern="1200" dirty="0">
                          <a:solidFill>
                            <a:schemeClr val="bg1"/>
                          </a:solidFill>
                          <a:latin typeface="Times New Roman" panose="02020603050405020304" pitchFamily="18" charset="0"/>
                          <a:ea typeface="Calibri" panose="020F0502020204030204" pitchFamily="34" charset="0"/>
                          <a:cs typeface="+mn-cs"/>
                        </a:rPr>
                        <a:t>u</a:t>
                      </a:r>
                      <a:r>
                        <a:rPr lang="fr-FR" sz="1600" kern="1200" dirty="0">
                          <a:solidFill>
                            <a:schemeClr val="bg1"/>
                          </a:solidFill>
                          <a:latin typeface="Times New Roman" panose="02020603050405020304" pitchFamily="18" charset="0"/>
                          <a:ea typeface="Calibri" panose="020F0502020204030204" pitchFamily="34" charset="0"/>
                          <a:cs typeface="+mn-cs"/>
                        </a:rPr>
                        <a:t>r</a:t>
                      </a:r>
                      <a:r>
                        <a:rPr lang="fr-MG" sz="1600" kern="1200" dirty="0">
                          <a:solidFill>
                            <a:schemeClr val="bg1"/>
                          </a:solidFill>
                          <a:latin typeface="Times New Roman" panose="02020603050405020304" pitchFamily="18" charset="0"/>
                          <a:ea typeface="Calibri" panose="020F0502020204030204" pitchFamily="34" charset="0"/>
                          <a:cs typeface="+mn-cs"/>
                        </a:rPr>
                        <a:t>e, </a:t>
                      </a:r>
                      <a:r>
                        <a:rPr lang="fr-FR" sz="1600" kern="1200" dirty="0">
                          <a:solidFill>
                            <a:schemeClr val="bg1"/>
                          </a:solidFill>
                          <a:latin typeface="Times New Roman" panose="02020603050405020304" pitchFamily="18" charset="0"/>
                          <a:ea typeface="Calibri" panose="020F0502020204030204" pitchFamily="34" charset="0"/>
                          <a:cs typeface="+mn-cs"/>
                        </a:rPr>
                        <a:t>é</a:t>
                      </a:r>
                      <a:r>
                        <a:rPr lang="fr-MG" sz="1600" kern="1200" dirty="0">
                          <a:solidFill>
                            <a:schemeClr val="bg1"/>
                          </a:solidFill>
                          <a:latin typeface="Times New Roman" panose="02020603050405020304" pitchFamily="18" charset="0"/>
                          <a:ea typeface="Calibri" panose="020F0502020204030204" pitchFamily="34" charset="0"/>
                          <a:cs typeface="+mn-cs"/>
                        </a:rPr>
                        <a:t>d</a:t>
                      </a:r>
                      <a:r>
                        <a:rPr lang="fr-FR" sz="1600" kern="1200" dirty="0">
                          <a:solidFill>
                            <a:schemeClr val="bg1"/>
                          </a:solidFill>
                          <a:latin typeface="Times New Roman" panose="02020603050405020304" pitchFamily="18" charset="0"/>
                          <a:ea typeface="Calibri" panose="020F0502020204030204" pitchFamily="34" charset="0"/>
                          <a:cs typeface="+mn-cs"/>
                        </a:rPr>
                        <a:t>u</a:t>
                      </a:r>
                      <a:r>
                        <a:rPr lang="fr-MG" sz="1600" kern="1200" dirty="0">
                          <a:solidFill>
                            <a:schemeClr val="bg1"/>
                          </a:solidFill>
                          <a:latin typeface="Times New Roman" panose="02020603050405020304" pitchFamily="18" charset="0"/>
                          <a:ea typeface="Calibri" panose="020F0502020204030204" pitchFamily="34" charset="0"/>
                          <a:cs typeface="+mn-cs"/>
                        </a:rPr>
                        <a:t>c</a:t>
                      </a:r>
                      <a:r>
                        <a:rPr lang="fr-FR" sz="1600" kern="1200" dirty="0">
                          <a:solidFill>
                            <a:schemeClr val="bg1"/>
                          </a:solidFill>
                          <a:latin typeface="Times New Roman" panose="02020603050405020304" pitchFamily="18" charset="0"/>
                          <a:ea typeface="Calibri" panose="020F0502020204030204" pitchFamily="34" charset="0"/>
                          <a:cs typeface="+mn-cs"/>
                        </a:rPr>
                        <a:t>a</a:t>
                      </a:r>
                      <a:r>
                        <a:rPr lang="fr-MG" sz="1600" kern="1200" dirty="0">
                          <a:solidFill>
                            <a:schemeClr val="bg1"/>
                          </a:solidFill>
                          <a:latin typeface="Times New Roman" panose="02020603050405020304" pitchFamily="18" charset="0"/>
                          <a:ea typeface="Calibri" panose="020F0502020204030204" pitchFamily="34" charset="0"/>
                          <a:cs typeface="+mn-cs"/>
                        </a:rPr>
                        <a:t>t</a:t>
                      </a:r>
                      <a:r>
                        <a:rPr lang="fr-FR" sz="1600" kern="1200" dirty="0">
                          <a:solidFill>
                            <a:schemeClr val="bg1"/>
                          </a:solidFill>
                          <a:latin typeface="Times New Roman" panose="02020603050405020304" pitchFamily="18" charset="0"/>
                          <a:ea typeface="Calibri" panose="020F0502020204030204" pitchFamily="34" charset="0"/>
                          <a:cs typeface="+mn-cs"/>
                        </a:rPr>
                        <a:t>i</a:t>
                      </a:r>
                      <a:r>
                        <a:rPr lang="fr-MG" sz="1600" kern="1200" dirty="0">
                          <a:solidFill>
                            <a:schemeClr val="bg1"/>
                          </a:solidFill>
                          <a:latin typeface="Times New Roman" panose="02020603050405020304" pitchFamily="18" charset="0"/>
                          <a:ea typeface="Calibri" panose="020F0502020204030204" pitchFamily="34" charset="0"/>
                          <a:cs typeface="+mn-cs"/>
                        </a:rPr>
                        <a:t>o</a:t>
                      </a:r>
                      <a:r>
                        <a:rPr lang="fr-FR" sz="1600" kern="1200" dirty="0">
                          <a:solidFill>
                            <a:schemeClr val="bg1"/>
                          </a:solidFill>
                          <a:latin typeface="Times New Roman" panose="02020603050405020304" pitchFamily="18" charset="0"/>
                          <a:ea typeface="Calibri" panose="020F0502020204030204" pitchFamily="34" charset="0"/>
                          <a:cs typeface="+mn-cs"/>
                        </a:rPr>
                        <a:t>n</a:t>
                      </a:r>
                      <a:r>
                        <a:rPr lang="fr-MG" sz="1600" kern="1200" dirty="0">
                          <a:solidFill>
                            <a:schemeClr val="bg1"/>
                          </a:solidFill>
                          <a:latin typeface="Times New Roman" panose="02020603050405020304" pitchFamily="18" charset="0"/>
                          <a:ea typeface="Calibri" panose="020F0502020204030204" pitchFamily="34" charset="0"/>
                          <a:cs typeface="+mn-cs"/>
                        </a:rPr>
                        <a:t>)</a:t>
                      </a:r>
                    </a:p>
                  </a:txBody>
                  <a:tcPr/>
                </a:tc>
                <a:extLst>
                  <a:ext uri="{0D108BD9-81ED-4DB2-BD59-A6C34878D82A}">
                    <a16:rowId xmlns:a16="http://schemas.microsoft.com/office/drawing/2014/main" val="1625407184"/>
                  </a:ext>
                </a:extLst>
              </a:tr>
            </a:tbl>
          </a:graphicData>
        </a:graphic>
      </p:graphicFrame>
    </p:spTree>
    <p:extLst>
      <p:ext uri="{BB962C8B-B14F-4D97-AF65-F5344CB8AC3E}">
        <p14:creationId xmlns:p14="http://schemas.microsoft.com/office/powerpoint/2010/main" val="202476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A9CF96A-B015-4758-9A1D-DF43E852CE62}"/>
              </a:ext>
            </a:extLst>
          </p:cNvPr>
          <p:cNvSpPr>
            <a:spLocks noGrp="1"/>
          </p:cNvSpPr>
          <p:nvPr>
            <p:ph idx="1"/>
          </p:nvPr>
        </p:nvSpPr>
        <p:spPr>
          <a:xfrm>
            <a:off x="1141412" y="443345"/>
            <a:ext cx="9905999" cy="5347856"/>
          </a:xfrm>
        </p:spPr>
        <p:txBody>
          <a:bodyPr>
            <a:normAutofit/>
          </a:bodyPr>
          <a:lstStyle/>
          <a:p>
            <a:pPr marL="57150" indent="-285750" algn="just">
              <a:buFont typeface="Wingdings" panose="05000000000000000000" pitchFamily="2" charset="2"/>
              <a:buChar char="v"/>
            </a:pPr>
            <a:r>
              <a:rPr lang="fr-FR" sz="1600" b="1" i="1" dirty="0">
                <a:latin typeface="Times New Roman" panose="02020603050405020304" pitchFamily="18" charset="0"/>
                <a:ea typeface="Calibri" panose="020F0502020204030204" pitchFamily="34" charset="0"/>
              </a:rPr>
              <a:t>R</a:t>
            </a:r>
            <a:r>
              <a:rPr lang="fr-MG" sz="1600" b="1" i="1" dirty="0">
                <a:latin typeface="Times New Roman" panose="02020603050405020304" pitchFamily="18" charset="0"/>
                <a:ea typeface="Calibri" panose="020F0502020204030204" pitchFamily="34" charset="0"/>
              </a:rPr>
              <a:t>é</a:t>
            </a:r>
            <a:r>
              <a:rPr lang="fr-FR" sz="1600" b="1" i="1" dirty="0">
                <a:latin typeface="Times New Roman" panose="02020603050405020304" pitchFamily="18" charset="0"/>
                <a:ea typeface="Calibri" panose="020F0502020204030204" pitchFamily="34" charset="0"/>
              </a:rPr>
              <a:t>s</a:t>
            </a:r>
            <a:r>
              <a:rPr lang="fr-MG" sz="1600" b="1" i="1" dirty="0">
                <a:latin typeface="Times New Roman" panose="02020603050405020304" pitchFamily="18" charset="0"/>
                <a:ea typeface="Calibri" panose="020F0502020204030204" pitchFamily="34" charset="0"/>
              </a:rPr>
              <a:t>u</a:t>
            </a:r>
            <a:r>
              <a:rPr lang="fr-FR" sz="1600" b="1" i="1" dirty="0">
                <a:latin typeface="Times New Roman" panose="02020603050405020304" pitchFamily="18" charset="0"/>
                <a:ea typeface="Calibri" panose="020F0502020204030204" pitchFamily="34" charset="0"/>
              </a:rPr>
              <a:t>l</a:t>
            </a:r>
            <a:r>
              <a:rPr lang="fr-MG" sz="1600" b="1" i="1" dirty="0">
                <a:latin typeface="Times New Roman" panose="02020603050405020304" pitchFamily="18" charset="0"/>
                <a:ea typeface="Calibri" panose="020F0502020204030204" pitchFamily="34" charset="0"/>
              </a:rPr>
              <a:t>t</a:t>
            </a:r>
            <a:r>
              <a:rPr lang="fr-FR" sz="1600" b="1" i="1" dirty="0">
                <a:latin typeface="Times New Roman" panose="02020603050405020304" pitchFamily="18" charset="0"/>
                <a:ea typeface="Calibri" panose="020F0502020204030204" pitchFamily="34" charset="0"/>
              </a:rPr>
              <a:t>a</a:t>
            </a:r>
            <a:r>
              <a:rPr lang="fr-MG" sz="1600" b="1" i="1" dirty="0">
                <a:latin typeface="Times New Roman" panose="02020603050405020304" pitchFamily="18" charset="0"/>
                <a:ea typeface="Calibri" panose="020F0502020204030204" pitchFamily="34" charset="0"/>
              </a:rPr>
              <a:t>t</a:t>
            </a:r>
            <a:r>
              <a:rPr lang="fr-FR" sz="1600" b="1" i="1" dirty="0">
                <a:latin typeface="Times New Roman" panose="02020603050405020304" pitchFamily="18" charset="0"/>
                <a:ea typeface="Calibri" panose="020F0502020204030204" pitchFamily="34" charset="0"/>
              </a:rPr>
              <a:t>s</a:t>
            </a:r>
            <a:endParaRPr lang="fr-MG" sz="1600" b="1" i="1" dirty="0">
              <a:latin typeface="Times New Roman" panose="02020603050405020304" pitchFamily="18" charset="0"/>
              <a:ea typeface="Calibri" panose="020F0502020204030204" pitchFamily="34" charset="0"/>
            </a:endParaRPr>
          </a:p>
          <a:p>
            <a:pPr marL="514350" lvl="1" indent="-285750" algn="just">
              <a:buFont typeface="Wingdings" panose="05000000000000000000" pitchFamily="2" charset="2"/>
              <a:buChar char="Ø"/>
            </a:pPr>
            <a:r>
              <a:rPr lang="fr-FR" sz="1600" dirty="0">
                <a:latin typeface="Times New Roman" panose="02020603050405020304" pitchFamily="18" charset="0"/>
                <a:ea typeface="Calibri" panose="020F0502020204030204" pitchFamily="34" charset="0"/>
                <a:cs typeface="Times New Roman" panose="02020603050405020304" pitchFamily="18" charset="0"/>
              </a:rPr>
              <a:t>P</a:t>
            </a:r>
            <a:r>
              <a:rPr lang="fr-MG" sz="1600" dirty="0">
                <a:latin typeface="Times New Roman" panose="02020603050405020304" pitchFamily="18" charset="0"/>
                <a:ea typeface="Calibri" panose="020F0502020204030204" pitchFamily="34" charset="0"/>
                <a:cs typeface="Times New Roman" panose="02020603050405020304" pitchFamily="18" charset="0"/>
              </a:rPr>
              <a:t>r</a:t>
            </a:r>
            <a:r>
              <a:rPr lang="fr-FR" sz="1600" dirty="0">
                <a:latin typeface="Times New Roman" panose="02020603050405020304" pitchFamily="18" charset="0"/>
                <a:ea typeface="Calibri" panose="020F0502020204030204" pitchFamily="34" charset="0"/>
                <a:cs typeface="Times New Roman" panose="02020603050405020304" pitchFamily="18" charset="0"/>
              </a:rPr>
              <a:t>é</a:t>
            </a:r>
            <a:r>
              <a:rPr lang="fr-MG" sz="1600" dirty="0">
                <a:latin typeface="Times New Roman" panose="02020603050405020304" pitchFamily="18" charset="0"/>
                <a:ea typeface="Calibri" panose="020F0502020204030204" pitchFamily="34" charset="0"/>
                <a:cs typeface="Times New Roman" panose="02020603050405020304" pitchFamily="18" charset="0"/>
              </a:rPr>
              <a:t>s</a:t>
            </a:r>
            <a:r>
              <a:rPr lang="fr-FR" sz="1600" dirty="0">
                <a:latin typeface="Times New Roman" panose="02020603050405020304" pitchFamily="18" charset="0"/>
                <a:ea typeface="Calibri" panose="020F0502020204030204" pitchFamily="34" charset="0"/>
                <a:cs typeface="Times New Roman" panose="02020603050405020304" pitchFamily="18" charset="0"/>
              </a:rPr>
              <a:t>e</a:t>
            </a:r>
            <a:r>
              <a:rPr lang="fr-MG" sz="1600" dirty="0">
                <a:latin typeface="Times New Roman" panose="02020603050405020304" pitchFamily="18" charset="0"/>
                <a:ea typeface="Calibri" panose="020F0502020204030204" pitchFamily="34" charset="0"/>
                <a:cs typeface="Times New Roman" panose="02020603050405020304" pitchFamily="18" charset="0"/>
              </a:rPr>
              <a:t>n</a:t>
            </a:r>
            <a:r>
              <a:rPr lang="fr-FR" sz="1600" dirty="0">
                <a:latin typeface="Times New Roman" panose="02020603050405020304" pitchFamily="18" charset="0"/>
                <a:ea typeface="Calibri" panose="020F0502020204030204" pitchFamily="34" charset="0"/>
                <a:cs typeface="Times New Roman" panose="02020603050405020304" pitchFamily="18" charset="0"/>
              </a:rPr>
              <a:t>t</a:t>
            </a:r>
            <a:r>
              <a:rPr lang="fr-MG" sz="1600" dirty="0">
                <a:latin typeface="Times New Roman" panose="02020603050405020304" pitchFamily="18" charset="0"/>
                <a:ea typeface="Calibri" panose="020F0502020204030204" pitchFamily="34" charset="0"/>
                <a:cs typeface="Times New Roman" panose="02020603050405020304" pitchFamily="18" charset="0"/>
              </a:rPr>
              <a:t>a</a:t>
            </a:r>
            <a:r>
              <a:rPr lang="fr-FR" sz="1600" dirty="0">
                <a:latin typeface="Times New Roman" panose="02020603050405020304" pitchFamily="18" charset="0"/>
                <a:ea typeface="Calibri" panose="020F0502020204030204" pitchFamily="34" charset="0"/>
                <a:cs typeface="Times New Roman" panose="02020603050405020304" pitchFamily="18" charset="0"/>
              </a:rPr>
              <a:t>t</a:t>
            </a:r>
            <a:r>
              <a:rPr lang="fr-MG" sz="1600" dirty="0">
                <a:latin typeface="Times New Roman" panose="02020603050405020304" pitchFamily="18" charset="0"/>
                <a:ea typeface="Calibri" panose="020F0502020204030204" pitchFamily="34" charset="0"/>
                <a:cs typeface="Times New Roman" panose="02020603050405020304" pitchFamily="18" charset="0"/>
              </a:rPr>
              <a:t>i</a:t>
            </a:r>
            <a:r>
              <a:rPr lang="fr-FR" sz="1600" dirty="0">
                <a:latin typeface="Times New Roman" panose="02020603050405020304" pitchFamily="18" charset="0"/>
                <a:ea typeface="Calibri" panose="020F0502020204030204" pitchFamily="34" charset="0"/>
                <a:cs typeface="Times New Roman" panose="02020603050405020304" pitchFamily="18" charset="0"/>
              </a:rPr>
              <a:t>o</a:t>
            </a:r>
            <a:r>
              <a:rPr lang="fr-MG" sz="1600" dirty="0">
                <a:latin typeface="Times New Roman" panose="02020603050405020304" pitchFamily="18" charset="0"/>
                <a:ea typeface="Calibri" panose="020F0502020204030204" pitchFamily="34" charset="0"/>
                <a:cs typeface="Times New Roman" panose="02020603050405020304" pitchFamily="18" charset="0"/>
              </a:rPr>
              <a:t>n </a:t>
            </a:r>
            <a:r>
              <a:rPr lang="fr-FR" sz="1600" dirty="0">
                <a:latin typeface="Times New Roman" panose="02020603050405020304" pitchFamily="18" charset="0"/>
                <a:ea typeface="Calibri" panose="020F0502020204030204" pitchFamily="34" charset="0"/>
                <a:cs typeface="Times New Roman" panose="02020603050405020304" pitchFamily="18" charset="0"/>
              </a:rPr>
              <a:t>d</a:t>
            </a:r>
            <a:r>
              <a:rPr lang="fr-MG" sz="1600" dirty="0">
                <a:latin typeface="Times New Roman" panose="02020603050405020304" pitchFamily="18" charset="0"/>
                <a:ea typeface="Calibri" panose="020F0502020204030204" pitchFamily="34" charset="0"/>
                <a:cs typeface="Times New Roman" panose="02020603050405020304" pitchFamily="18" charset="0"/>
              </a:rPr>
              <a:t>e</a:t>
            </a:r>
            <a:r>
              <a:rPr lang="fr-FR" sz="1600" dirty="0">
                <a:latin typeface="Times New Roman" panose="02020603050405020304" pitchFamily="18" charset="0"/>
                <a:ea typeface="Calibri" panose="020F0502020204030204" pitchFamily="34" charset="0"/>
                <a:cs typeface="Times New Roman" panose="02020603050405020304" pitchFamily="18" charset="0"/>
              </a:rPr>
              <a:t>s</a:t>
            </a:r>
            <a:r>
              <a:rPr lang="fr-MG" sz="1600" dirty="0">
                <a:latin typeface="Times New Roman" panose="02020603050405020304" pitchFamily="18" charset="0"/>
                <a:ea typeface="Calibri" panose="020F0502020204030204" pitchFamily="34" charset="0"/>
                <a:cs typeface="Times New Roman" panose="02020603050405020304" pitchFamily="18" charset="0"/>
              </a:rPr>
              <a:t> </a:t>
            </a:r>
            <a:r>
              <a:rPr lang="fr-FR" sz="1600" dirty="0">
                <a:latin typeface="Times New Roman" panose="02020603050405020304" pitchFamily="18" charset="0"/>
                <a:ea typeface="Calibri" panose="020F0502020204030204" pitchFamily="34" charset="0"/>
                <a:cs typeface="Times New Roman" panose="02020603050405020304" pitchFamily="18" charset="0"/>
              </a:rPr>
              <a:t>r</a:t>
            </a:r>
            <a:r>
              <a:rPr lang="fr-MG" sz="1600" dirty="0">
                <a:latin typeface="Times New Roman" panose="02020603050405020304" pitchFamily="18" charset="0"/>
                <a:ea typeface="Calibri" panose="020F0502020204030204" pitchFamily="34" charset="0"/>
                <a:cs typeface="Times New Roman" panose="02020603050405020304" pitchFamily="18" charset="0"/>
              </a:rPr>
              <a:t>é</a:t>
            </a:r>
            <a:r>
              <a:rPr lang="fr-FR" sz="1600" dirty="0">
                <a:latin typeface="Times New Roman" panose="02020603050405020304" pitchFamily="18" charset="0"/>
                <a:ea typeface="Calibri" panose="020F0502020204030204" pitchFamily="34" charset="0"/>
                <a:cs typeface="Times New Roman" panose="02020603050405020304" pitchFamily="18" charset="0"/>
              </a:rPr>
              <a:t>s</a:t>
            </a:r>
            <a:r>
              <a:rPr lang="fr-MG" sz="1600" dirty="0">
                <a:latin typeface="Times New Roman" panose="02020603050405020304" pitchFamily="18" charset="0"/>
                <a:ea typeface="Calibri" panose="020F0502020204030204" pitchFamily="34" charset="0"/>
                <a:cs typeface="Times New Roman" panose="02020603050405020304" pitchFamily="18" charset="0"/>
              </a:rPr>
              <a:t>u</a:t>
            </a:r>
            <a:r>
              <a:rPr lang="fr-FR" sz="1600" dirty="0">
                <a:latin typeface="Times New Roman" panose="02020603050405020304" pitchFamily="18" charset="0"/>
                <a:ea typeface="Calibri" panose="020F0502020204030204" pitchFamily="34" charset="0"/>
                <a:cs typeface="Times New Roman" panose="02020603050405020304" pitchFamily="18" charset="0"/>
              </a:rPr>
              <a:t>l</a:t>
            </a:r>
            <a:r>
              <a:rPr lang="fr-MG" sz="1600" dirty="0">
                <a:latin typeface="Times New Roman" panose="02020603050405020304" pitchFamily="18" charset="0"/>
                <a:ea typeface="Calibri" panose="020F0502020204030204" pitchFamily="34" charset="0"/>
                <a:cs typeface="Times New Roman" panose="02020603050405020304" pitchFamily="18" charset="0"/>
              </a:rPr>
              <a:t>t</a:t>
            </a:r>
            <a:r>
              <a:rPr lang="fr-FR" sz="1600" dirty="0">
                <a:latin typeface="Times New Roman" panose="02020603050405020304" pitchFamily="18" charset="0"/>
                <a:ea typeface="Calibri" panose="020F0502020204030204" pitchFamily="34" charset="0"/>
                <a:cs typeface="Times New Roman" panose="02020603050405020304" pitchFamily="18" charset="0"/>
              </a:rPr>
              <a:t>a</a:t>
            </a:r>
            <a:r>
              <a:rPr lang="fr-MG" sz="1600" dirty="0">
                <a:latin typeface="Times New Roman" panose="02020603050405020304" pitchFamily="18" charset="0"/>
                <a:ea typeface="Calibri" panose="020F0502020204030204" pitchFamily="34" charset="0"/>
                <a:cs typeface="Times New Roman" panose="02020603050405020304" pitchFamily="18" charset="0"/>
              </a:rPr>
              <a:t>t</a:t>
            </a:r>
            <a:r>
              <a:rPr lang="fr-FR" sz="1600" dirty="0">
                <a:latin typeface="Times New Roman" panose="02020603050405020304" pitchFamily="18" charset="0"/>
                <a:ea typeface="Calibri" panose="020F0502020204030204" pitchFamily="34" charset="0"/>
                <a:cs typeface="Times New Roman" panose="02020603050405020304" pitchFamily="18" charset="0"/>
              </a:rPr>
              <a:t>s</a:t>
            </a:r>
            <a:endParaRPr lang="fr-MG" sz="1600" dirty="0">
              <a:latin typeface="Times New Roman" panose="02020603050405020304" pitchFamily="18" charset="0"/>
              <a:ea typeface="Calibri" panose="020F0502020204030204" pitchFamily="34" charset="0"/>
              <a:cs typeface="Times New Roman" panose="02020603050405020304" pitchFamily="18" charset="0"/>
            </a:endParaRPr>
          </a:p>
          <a:p>
            <a:pPr marL="1152000" lvl="1" indent="-285750" algn="just">
              <a:buFont typeface="Wingdings" panose="05000000000000000000" pitchFamily="2" charset="2"/>
              <a:buChar char="ü"/>
            </a:pPr>
            <a:r>
              <a:rPr lang="fr-FR" sz="1600" i="1" dirty="0">
                <a:latin typeface="Times New Roman" panose="02020603050405020304" pitchFamily="18" charset="0"/>
                <a:ea typeface="Calibri" panose="020F0502020204030204" pitchFamily="34" charset="0"/>
              </a:rPr>
              <a:t>I</a:t>
            </a:r>
            <a:r>
              <a:rPr lang="fr-MG" sz="1600" i="1" dirty="0">
                <a:latin typeface="Times New Roman" panose="02020603050405020304" pitchFamily="18" charset="0"/>
                <a:ea typeface="Calibri" panose="020F0502020204030204" pitchFamily="34" charset="0"/>
              </a:rPr>
              <a:t>m</a:t>
            </a:r>
            <a:r>
              <a:rPr lang="fr-FR" sz="1600" i="1" dirty="0">
                <a:latin typeface="Times New Roman" panose="02020603050405020304" pitchFamily="18" charset="0"/>
                <a:ea typeface="Calibri" panose="020F0502020204030204" pitchFamily="34" charset="0"/>
              </a:rPr>
              <a:t>p</a:t>
            </a:r>
            <a:r>
              <a:rPr lang="fr-MG" sz="1600" i="1" dirty="0">
                <a:latin typeface="Times New Roman" panose="02020603050405020304" pitchFamily="18" charset="0"/>
                <a:ea typeface="Calibri" panose="020F0502020204030204" pitchFamily="34" charset="0"/>
              </a:rPr>
              <a:t>a</a:t>
            </a:r>
            <a:r>
              <a:rPr lang="fr-FR" sz="1600" i="1" dirty="0">
                <a:latin typeface="Times New Roman" panose="02020603050405020304" pitchFamily="18" charset="0"/>
                <a:ea typeface="Calibri" panose="020F0502020204030204" pitchFamily="34" charset="0"/>
              </a:rPr>
              <a:t>c</a:t>
            </a:r>
            <a:r>
              <a:rPr lang="fr-MG" sz="1600" i="1" dirty="0">
                <a:latin typeface="Times New Roman" panose="02020603050405020304" pitchFamily="18" charset="0"/>
                <a:ea typeface="Calibri" panose="020F0502020204030204" pitchFamily="34" charset="0"/>
              </a:rPr>
              <a:t>t</a:t>
            </a:r>
            <a:r>
              <a:rPr lang="fr-FR" sz="1600" i="1" dirty="0">
                <a:latin typeface="Times New Roman" panose="02020603050405020304" pitchFamily="18" charset="0"/>
                <a:ea typeface="Calibri" panose="020F0502020204030204" pitchFamily="34" charset="0"/>
              </a:rPr>
              <a:t>s</a:t>
            </a:r>
            <a:r>
              <a:rPr lang="fr-MG" sz="1600" i="1" dirty="0">
                <a:latin typeface="Times New Roman" panose="02020603050405020304" pitchFamily="18" charset="0"/>
                <a:ea typeface="Calibri" panose="020F0502020204030204" pitchFamily="34" charset="0"/>
              </a:rPr>
              <a:t> </a:t>
            </a:r>
            <a:r>
              <a:rPr lang="fr-FR" sz="1600" i="1" dirty="0">
                <a:latin typeface="Times New Roman" panose="02020603050405020304" pitchFamily="18" charset="0"/>
                <a:ea typeface="Calibri" panose="020F0502020204030204" pitchFamily="34" charset="0"/>
              </a:rPr>
              <a:t>s</a:t>
            </a:r>
            <a:r>
              <a:rPr lang="fr-MG" sz="1600" i="1" dirty="0">
                <a:latin typeface="Times New Roman" panose="02020603050405020304" pitchFamily="18" charset="0"/>
                <a:ea typeface="Calibri" panose="020F0502020204030204" pitchFamily="34" charset="0"/>
              </a:rPr>
              <a:t>u</a:t>
            </a:r>
            <a:r>
              <a:rPr lang="fr-FR" sz="1600" i="1" dirty="0">
                <a:latin typeface="Times New Roman" panose="02020603050405020304" pitchFamily="18" charset="0"/>
                <a:ea typeface="Calibri" panose="020F0502020204030204" pitchFamily="34" charset="0"/>
              </a:rPr>
              <a:t>r</a:t>
            </a:r>
            <a:r>
              <a:rPr lang="fr-MG" sz="1600" i="1" dirty="0">
                <a:latin typeface="Times New Roman" panose="02020603050405020304" pitchFamily="18" charset="0"/>
                <a:ea typeface="Calibri" panose="020F0502020204030204" pitchFamily="34" charset="0"/>
              </a:rPr>
              <a:t> </a:t>
            </a:r>
            <a:r>
              <a:rPr lang="fr-FR" sz="1600" i="1" dirty="0">
                <a:latin typeface="Times New Roman" panose="02020603050405020304" pitchFamily="18" charset="0"/>
                <a:ea typeface="Calibri" panose="020F0502020204030204" pitchFamily="34" charset="0"/>
              </a:rPr>
              <a:t>l</a:t>
            </a:r>
            <a:r>
              <a:rPr lang="fr-MG" sz="1600" i="1" dirty="0">
                <a:latin typeface="Times New Roman" panose="02020603050405020304" pitchFamily="18" charset="0"/>
                <a:ea typeface="Calibri" panose="020F0502020204030204" pitchFamily="34" charset="0"/>
              </a:rPr>
              <a:t>a consommation aliment</a:t>
            </a:r>
            <a:r>
              <a:rPr lang="fr-FR" sz="1600" i="1" dirty="0">
                <a:latin typeface="Times New Roman" panose="02020603050405020304" pitchFamily="18" charset="0"/>
                <a:ea typeface="Calibri" panose="020F0502020204030204" pitchFamily="34" charset="0"/>
              </a:rPr>
              <a:t>a</a:t>
            </a:r>
            <a:r>
              <a:rPr lang="fr-MG" sz="1600" i="1" dirty="0">
                <a:latin typeface="Times New Roman" panose="02020603050405020304" pitchFamily="18" charset="0"/>
                <a:ea typeface="Calibri" panose="020F0502020204030204" pitchFamily="34" charset="0"/>
              </a:rPr>
              <a:t>i</a:t>
            </a:r>
            <a:r>
              <a:rPr lang="fr-FR" sz="1600" i="1" dirty="0">
                <a:latin typeface="Times New Roman" panose="02020603050405020304" pitchFamily="18" charset="0"/>
                <a:ea typeface="Calibri" panose="020F0502020204030204" pitchFamily="34" charset="0"/>
              </a:rPr>
              <a:t>r</a:t>
            </a:r>
            <a:r>
              <a:rPr lang="fr-MG" sz="1600" i="1" dirty="0">
                <a:latin typeface="Times New Roman" panose="02020603050405020304" pitchFamily="18" charset="0"/>
                <a:ea typeface="Calibri" panose="020F0502020204030204" pitchFamily="34" charset="0"/>
              </a:rPr>
              <a:t>e</a:t>
            </a:r>
          </a:p>
        </p:txBody>
      </p:sp>
      <p:graphicFrame>
        <p:nvGraphicFramePr>
          <p:cNvPr id="5" name="Graphique 4">
            <a:extLst>
              <a:ext uri="{FF2B5EF4-FFF2-40B4-BE49-F238E27FC236}">
                <a16:creationId xmlns:a16="http://schemas.microsoft.com/office/drawing/2014/main" id="{7C21FE4E-8938-4C8C-B28B-430752860ADF}"/>
              </a:ext>
            </a:extLst>
          </p:cNvPr>
          <p:cNvGraphicFramePr/>
          <p:nvPr>
            <p:extLst>
              <p:ext uri="{D42A27DB-BD31-4B8C-83A1-F6EECF244321}">
                <p14:modId xmlns:p14="http://schemas.microsoft.com/office/powerpoint/2010/main" val="2245144142"/>
              </p:ext>
            </p:extLst>
          </p:nvPr>
        </p:nvGraphicFramePr>
        <p:xfrm>
          <a:off x="1573468" y="1684020"/>
          <a:ext cx="3550661" cy="3139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phique 5">
            <a:extLst>
              <a:ext uri="{FF2B5EF4-FFF2-40B4-BE49-F238E27FC236}">
                <a16:creationId xmlns:a16="http://schemas.microsoft.com/office/drawing/2014/main" id="{B5800FAF-531F-4B66-82A4-33F09E4D2942}"/>
              </a:ext>
            </a:extLst>
          </p:cNvPr>
          <p:cNvGraphicFramePr/>
          <p:nvPr>
            <p:extLst>
              <p:ext uri="{D42A27DB-BD31-4B8C-83A1-F6EECF244321}">
                <p14:modId xmlns:p14="http://schemas.microsoft.com/office/powerpoint/2010/main" val="4087340390"/>
              </p:ext>
            </p:extLst>
          </p:nvPr>
        </p:nvGraphicFramePr>
        <p:xfrm>
          <a:off x="6648641" y="1648509"/>
          <a:ext cx="3163455" cy="2910839"/>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9D4E72AE-9175-478C-84EA-B262ABB4408F}"/>
              </a:ext>
            </a:extLst>
          </p:cNvPr>
          <p:cNvSpPr txBox="1"/>
          <p:nvPr/>
        </p:nvSpPr>
        <p:spPr>
          <a:xfrm>
            <a:off x="2751412" y="4596020"/>
            <a:ext cx="5966691" cy="422167"/>
          </a:xfrm>
          <a:prstGeom prst="rect">
            <a:avLst/>
          </a:prstGeom>
          <a:noFill/>
        </p:spPr>
        <p:txBody>
          <a:bodyPr wrap="square" rtlCol="0">
            <a:spAutoFit/>
          </a:bodyPr>
          <a:lstStyle/>
          <a:p>
            <a:pPr algn="just">
              <a:lnSpc>
                <a:spcPct val="150000"/>
              </a:lnSpc>
              <a:spcAft>
                <a:spcPts val="1200"/>
              </a:spcAft>
            </a:pPr>
            <a:r>
              <a:rPr lang="fr-FR" sz="1600" dirty="0">
                <a:latin typeface="Times New Roman" panose="02020603050405020304" pitchFamily="18" charset="0"/>
                <a:ea typeface="Calibri" panose="020F0502020204030204" pitchFamily="34" charset="0"/>
                <a:cs typeface="Times New Roman" panose="02020603050405020304" pitchFamily="18" charset="0"/>
              </a:rPr>
              <a:t>Source : Calcul de l’auteur à partir des données du CERED, 2019</a:t>
            </a:r>
            <a:endParaRPr lang="fr-MG"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787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40CA43C-3BC8-4D87-81DF-B11F645D854C}"/>
              </a:ext>
            </a:extLst>
          </p:cNvPr>
          <p:cNvSpPr>
            <a:spLocks noGrp="1"/>
          </p:cNvSpPr>
          <p:nvPr>
            <p:ph idx="1"/>
          </p:nvPr>
        </p:nvSpPr>
        <p:spPr>
          <a:xfrm>
            <a:off x="1141412" y="406400"/>
            <a:ext cx="9905999" cy="4655127"/>
          </a:xfrm>
        </p:spPr>
        <p:txBody>
          <a:bodyPr>
            <a:normAutofit/>
          </a:bodyPr>
          <a:lstStyle/>
          <a:p>
            <a:pPr algn="just">
              <a:spcAft>
                <a:spcPts val="600"/>
              </a:spcAft>
            </a:pPr>
            <a:r>
              <a:rPr lang="fr-FR" sz="1600" dirty="0">
                <a:latin typeface="Times New Roman" panose="02020603050405020304" pitchFamily="18" charset="0"/>
                <a:cs typeface="Times New Roman" panose="02020603050405020304" pitchFamily="18" charset="0"/>
              </a:rPr>
              <a:t>Malgré l’état de pauvreté que vi</a:t>
            </a:r>
            <a:r>
              <a:rPr lang="fr-MG" sz="1600" dirty="0">
                <a:latin typeface="Times New Roman" panose="02020603050405020304" pitchFamily="18" charset="0"/>
                <a:cs typeface="Times New Roman" panose="02020603050405020304" pitchFamily="18" charset="0"/>
              </a:rPr>
              <a:t>t</a:t>
            </a:r>
            <a:r>
              <a:rPr lang="fr-FR" sz="1600" dirty="0">
                <a:latin typeface="Times New Roman" panose="02020603050405020304" pitchFamily="18" charset="0"/>
                <a:cs typeface="Times New Roman" panose="02020603050405020304" pitchFamily="18" charset="0"/>
              </a:rPr>
              <a:t> la population malagasy, en pratique celle-ci mange trois fois par jour en moyenne</a:t>
            </a:r>
            <a:r>
              <a:rPr lang="fr-MG" sz="1600" dirty="0">
                <a:latin typeface="Times New Roman" panose="02020603050405020304" pitchFamily="18" charset="0"/>
                <a:cs typeface="Times New Roman" panose="02020603050405020304" pitchFamily="18" charset="0"/>
              </a:rPr>
              <a:t>.</a:t>
            </a:r>
          </a:p>
          <a:p>
            <a:pPr lvl="2" algn="just">
              <a:buFont typeface="Wingdings" panose="05000000000000000000" pitchFamily="2" charset="2"/>
              <a:buChar char="ü"/>
            </a:pPr>
            <a:r>
              <a:rPr lang="fr-FR" sz="1600" i="1" dirty="0">
                <a:latin typeface="Times New Roman" panose="02020603050405020304" pitchFamily="18" charset="0"/>
                <a:cs typeface="Times New Roman" panose="02020603050405020304" pitchFamily="18" charset="0"/>
              </a:rPr>
              <a:t>Impact sur les besoins en matière de santé</a:t>
            </a:r>
            <a:r>
              <a:rPr lang="fr-MG" sz="1600" i="1" dirty="0">
                <a:latin typeface="Times New Roman" panose="02020603050405020304" pitchFamily="18" charset="0"/>
                <a:cs typeface="Times New Roman" panose="02020603050405020304" pitchFamily="18" charset="0"/>
              </a:rPr>
              <a:t> </a:t>
            </a: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600" i="1"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endParaRPr lang="fr-MG" sz="1000" dirty="0">
              <a:latin typeface="Times New Roman" panose="02020603050405020304" pitchFamily="18" charset="0"/>
              <a:cs typeface="Times New Roman" panose="02020603050405020304" pitchFamily="18" charset="0"/>
            </a:endParaRPr>
          </a:p>
        </p:txBody>
      </p:sp>
      <p:pic>
        <p:nvPicPr>
          <p:cNvPr id="6" name="Image 5">
            <a:extLst>
              <a:ext uri="{FF2B5EF4-FFF2-40B4-BE49-F238E27FC236}">
                <a16:creationId xmlns:a16="http://schemas.microsoft.com/office/drawing/2014/main" id="{C14B840C-9625-42E9-9B8B-8A64B12B520B}"/>
              </a:ext>
            </a:extLst>
          </p:cNvPr>
          <p:cNvPicPr>
            <a:picLocks noChangeAspect="1"/>
          </p:cNvPicPr>
          <p:nvPr/>
        </p:nvPicPr>
        <p:blipFill>
          <a:blip r:embed="rId2"/>
          <a:stretch>
            <a:fillRect/>
          </a:stretch>
        </p:blipFill>
        <p:spPr>
          <a:xfrm>
            <a:off x="1496291" y="1495155"/>
            <a:ext cx="8571345" cy="3076845"/>
          </a:xfrm>
          <a:prstGeom prst="rect">
            <a:avLst/>
          </a:prstGeom>
        </p:spPr>
      </p:pic>
    </p:spTree>
    <p:extLst>
      <p:ext uri="{BB962C8B-B14F-4D97-AF65-F5344CB8AC3E}">
        <p14:creationId xmlns:p14="http://schemas.microsoft.com/office/powerpoint/2010/main" val="26888223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TM04033919[[fn=Circuit]]</Template>
  <TotalTime>1364</TotalTime>
  <Words>1638</Words>
  <Application>Microsoft Office PowerPoint</Application>
  <PresentationFormat>Grand écran</PresentationFormat>
  <Paragraphs>161</Paragraphs>
  <Slides>12</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Arial</vt:lpstr>
      <vt:lpstr>Calibri</vt:lpstr>
      <vt:lpstr>Calibri Light</vt:lpstr>
      <vt:lpstr>Century Schoolbook</vt:lpstr>
      <vt:lpstr>Times New Roman</vt:lpstr>
      <vt:lpstr>Tw Cen MT</vt:lpstr>
      <vt:lpstr>Wingdings</vt:lpstr>
      <vt:lpstr>Circuit</vt:lpstr>
      <vt:lpstr>Colloque international sur la protection sociale, gestion des risques et développement durable</vt:lpstr>
      <vt:lpstr>MISE EN CONTEXTE</vt:lpstr>
      <vt:lpstr>Présentation PowerPoint</vt:lpstr>
      <vt:lpstr>I- REVUE DE LITTERATURE</vt:lpstr>
      <vt:lpstr>Présentation PowerPoint</vt:lpstr>
      <vt:lpstr>Présentation PowerPoint</vt:lpstr>
      <vt:lpstr>II- Analyse empirique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Victorien</dc:creator>
  <cp:lastModifiedBy>Victorien</cp:lastModifiedBy>
  <cp:revision>310</cp:revision>
  <dcterms:created xsi:type="dcterms:W3CDTF">2022-11-06T04:21:31Z</dcterms:created>
  <dcterms:modified xsi:type="dcterms:W3CDTF">2022-11-09T04:11:47Z</dcterms:modified>
</cp:coreProperties>
</file>