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56" r:id="rId2"/>
    <p:sldId id="257" r:id="rId3"/>
    <p:sldId id="258" r:id="rId4"/>
    <p:sldId id="259" r:id="rId5"/>
    <p:sldId id="260" r:id="rId6"/>
    <p:sldId id="262" r:id="rId7"/>
    <p:sldId id="263" r:id="rId8"/>
    <p:sldId id="261" r:id="rId9"/>
    <p:sldId id="265" r:id="rId10"/>
    <p:sldId id="269" r:id="rId11"/>
    <p:sldId id="266" r:id="rId12"/>
    <p:sldId id="267" r:id="rId13"/>
    <p:sldId id="271" r:id="rId14"/>
    <p:sldId id="270" r:id="rId15"/>
    <p:sldId id="273" r:id="rId16"/>
    <p:sldId id="281" r:id="rId17"/>
    <p:sldId id="283" r:id="rId18"/>
    <p:sldId id="275" r:id="rId19"/>
    <p:sldId id="264" r:id="rId20"/>
    <p:sldId id="276" r:id="rId21"/>
    <p:sldId id="274" r:id="rId22"/>
    <p:sldId id="284" r:id="rId23"/>
    <p:sldId id="285" r:id="rId24"/>
    <p:sldId id="286" r:id="rId25"/>
    <p:sldId id="287" r:id="rId26"/>
    <p:sldId id="280"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114"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4FFDBB-2679-45C9-80B4-309B56BA526E}" type="doc">
      <dgm:prSet loTypeId="urn:microsoft.com/office/officeart/2005/8/layout/vProcess5" loCatId="process" qsTypeId="urn:microsoft.com/office/officeart/2005/8/quickstyle/simple1" qsCatId="simple" csTypeId="urn:microsoft.com/office/officeart/2005/8/colors/accent3_3" csCatId="accent3" phldr="1"/>
      <dgm:spPr/>
      <dgm:t>
        <a:bodyPr/>
        <a:lstStyle/>
        <a:p>
          <a:endParaRPr lang="en-US"/>
        </a:p>
      </dgm:t>
    </dgm:pt>
    <dgm:pt modelId="{8A40F984-46E8-46FC-AC7F-2A13C89B93ED}">
      <dgm:prSet/>
      <dgm:spPr/>
      <dgm:t>
        <a:bodyPr/>
        <a:lstStyle/>
        <a:p>
          <a:r>
            <a:rPr lang="en-US" b="1" dirty="0"/>
            <a:t>1ère generation : </a:t>
          </a:r>
          <a:r>
            <a:rPr lang="en-US" dirty="0"/>
            <a:t>Storytelling de la diaspora </a:t>
          </a:r>
          <a:r>
            <a:rPr lang="en-US" dirty="0" err="1"/>
            <a:t>malgache</a:t>
          </a:r>
          <a:r>
            <a:rPr lang="en-US" dirty="0"/>
            <a:t> </a:t>
          </a:r>
        </a:p>
      </dgm:t>
    </dgm:pt>
    <dgm:pt modelId="{F20BF8A3-7C79-46C4-8B6B-93A4C0FF4CE7}" type="parTrans" cxnId="{C542600F-F369-4017-8EA4-A78DF1F38769}">
      <dgm:prSet/>
      <dgm:spPr/>
      <dgm:t>
        <a:bodyPr/>
        <a:lstStyle/>
        <a:p>
          <a:endParaRPr lang="en-US"/>
        </a:p>
      </dgm:t>
    </dgm:pt>
    <dgm:pt modelId="{6EC02028-1A8B-4814-BAFA-BE590AE9971A}" type="sibTrans" cxnId="{C542600F-F369-4017-8EA4-A78DF1F38769}">
      <dgm:prSet/>
      <dgm:spPr/>
      <dgm:t>
        <a:bodyPr/>
        <a:lstStyle/>
        <a:p>
          <a:endParaRPr lang="en-US"/>
        </a:p>
      </dgm:t>
    </dgm:pt>
    <dgm:pt modelId="{470BF50D-FDBE-4913-AC47-22967C67755B}">
      <dgm:prSet/>
      <dgm:spPr/>
      <dgm:t>
        <a:bodyPr/>
        <a:lstStyle/>
        <a:p>
          <a:r>
            <a:rPr lang="en-US" b="1" dirty="0"/>
            <a:t>Constat</a:t>
          </a:r>
          <a:r>
            <a:rPr lang="en-US" dirty="0"/>
            <a:t> : </a:t>
          </a:r>
          <a:r>
            <a:rPr lang="en-US" dirty="0" err="1"/>
            <a:t>Difficultés</a:t>
          </a:r>
          <a:r>
            <a:rPr lang="en-US" dirty="0"/>
            <a:t> à identifier des </a:t>
          </a:r>
          <a:r>
            <a:rPr lang="en-US" dirty="0" err="1"/>
            <a:t>projets</a:t>
          </a:r>
          <a:r>
            <a:rPr lang="en-US" dirty="0"/>
            <a:t> de </a:t>
          </a:r>
          <a:r>
            <a:rPr lang="en-US" dirty="0" err="1"/>
            <a:t>développement</a:t>
          </a:r>
          <a:r>
            <a:rPr lang="en-US" dirty="0"/>
            <a:t> </a:t>
          </a:r>
          <a:r>
            <a:rPr lang="en-US" dirty="0" err="1"/>
            <a:t>concrets</a:t>
          </a:r>
          <a:r>
            <a:rPr lang="en-US" dirty="0"/>
            <a:t> </a:t>
          </a:r>
          <a:r>
            <a:rPr lang="en-US" dirty="0" err="1"/>
            <a:t>portés</a:t>
          </a:r>
          <a:r>
            <a:rPr lang="en-US" dirty="0"/>
            <a:t> par la diaspora</a:t>
          </a:r>
        </a:p>
      </dgm:t>
    </dgm:pt>
    <dgm:pt modelId="{DAA68A4F-8A70-4A1A-B17A-226E0D9963FA}" type="parTrans" cxnId="{9C47A8A2-23A9-4DDC-A6C6-E6459C2F56D0}">
      <dgm:prSet/>
      <dgm:spPr/>
      <dgm:t>
        <a:bodyPr/>
        <a:lstStyle/>
        <a:p>
          <a:endParaRPr lang="en-US"/>
        </a:p>
      </dgm:t>
    </dgm:pt>
    <dgm:pt modelId="{6C6C064F-6104-4B4C-847F-5108597C9F71}" type="sibTrans" cxnId="{9C47A8A2-23A9-4DDC-A6C6-E6459C2F56D0}">
      <dgm:prSet/>
      <dgm:spPr/>
      <dgm:t>
        <a:bodyPr/>
        <a:lstStyle/>
        <a:p>
          <a:endParaRPr lang="en-US"/>
        </a:p>
      </dgm:t>
    </dgm:pt>
    <dgm:pt modelId="{FF78632F-901A-4B94-B96C-0E2CC98E8646}">
      <dgm:prSet/>
      <dgm:spPr/>
      <dgm:t>
        <a:bodyPr/>
        <a:lstStyle/>
        <a:p>
          <a:r>
            <a:rPr lang="en-US" b="1" dirty="0"/>
            <a:t>2ème </a:t>
          </a:r>
          <a:r>
            <a:rPr lang="en-US" b="1" dirty="0" err="1"/>
            <a:t>génération</a:t>
          </a:r>
          <a:r>
            <a:rPr lang="en-US" b="1" dirty="0"/>
            <a:t> </a:t>
          </a:r>
          <a:r>
            <a:rPr lang="en-US" dirty="0"/>
            <a:t>: </a:t>
          </a:r>
          <a:r>
            <a:rPr lang="en-US" dirty="0" err="1"/>
            <a:t>Définition</a:t>
          </a:r>
          <a:r>
            <a:rPr lang="en-US" dirty="0"/>
            <a:t> et impact de la diaspora (Karen Velazquez)</a:t>
          </a:r>
        </a:p>
      </dgm:t>
    </dgm:pt>
    <dgm:pt modelId="{F10651C3-F1F7-4043-87E4-5E3BB4FF2D57}" type="sibTrans" cxnId="{672D9515-664E-4FBF-8AD6-E98A7142ED5D}">
      <dgm:prSet/>
      <dgm:spPr/>
      <dgm:t>
        <a:bodyPr/>
        <a:lstStyle/>
        <a:p>
          <a:endParaRPr lang="en-US"/>
        </a:p>
      </dgm:t>
    </dgm:pt>
    <dgm:pt modelId="{B5DD3FD4-20CE-4F83-A893-33E313BC3EA5}" type="parTrans" cxnId="{672D9515-664E-4FBF-8AD6-E98A7142ED5D}">
      <dgm:prSet/>
      <dgm:spPr/>
      <dgm:t>
        <a:bodyPr/>
        <a:lstStyle/>
        <a:p>
          <a:endParaRPr lang="en-US"/>
        </a:p>
      </dgm:t>
    </dgm:pt>
    <dgm:pt modelId="{88E3FBDF-9B80-4F94-B8C6-454BF6CFBD86}" type="pres">
      <dgm:prSet presAssocID="{AE4FFDBB-2679-45C9-80B4-309B56BA526E}" presName="outerComposite" presStyleCnt="0">
        <dgm:presLayoutVars>
          <dgm:chMax val="5"/>
          <dgm:dir/>
          <dgm:resizeHandles val="exact"/>
        </dgm:presLayoutVars>
      </dgm:prSet>
      <dgm:spPr/>
    </dgm:pt>
    <dgm:pt modelId="{F189A228-A5EE-4307-A5CB-D1A75674C79D}" type="pres">
      <dgm:prSet presAssocID="{AE4FFDBB-2679-45C9-80B4-309B56BA526E}" presName="dummyMaxCanvas" presStyleCnt="0">
        <dgm:presLayoutVars/>
      </dgm:prSet>
      <dgm:spPr/>
    </dgm:pt>
    <dgm:pt modelId="{E583698B-4735-4577-9FDC-B342515B4D18}" type="pres">
      <dgm:prSet presAssocID="{AE4FFDBB-2679-45C9-80B4-309B56BA526E}" presName="ThreeNodes_1" presStyleLbl="node1" presStyleIdx="0" presStyleCnt="3">
        <dgm:presLayoutVars>
          <dgm:bulletEnabled val="1"/>
        </dgm:presLayoutVars>
      </dgm:prSet>
      <dgm:spPr/>
    </dgm:pt>
    <dgm:pt modelId="{71354007-FF30-4457-9C0E-6595C1E1BE8D}" type="pres">
      <dgm:prSet presAssocID="{AE4FFDBB-2679-45C9-80B4-309B56BA526E}" presName="ThreeNodes_2" presStyleLbl="node1" presStyleIdx="1" presStyleCnt="3">
        <dgm:presLayoutVars>
          <dgm:bulletEnabled val="1"/>
        </dgm:presLayoutVars>
      </dgm:prSet>
      <dgm:spPr/>
    </dgm:pt>
    <dgm:pt modelId="{C2471F3E-B57E-466C-8A93-49B45077845E}" type="pres">
      <dgm:prSet presAssocID="{AE4FFDBB-2679-45C9-80B4-309B56BA526E}" presName="ThreeNodes_3" presStyleLbl="node1" presStyleIdx="2" presStyleCnt="3">
        <dgm:presLayoutVars>
          <dgm:bulletEnabled val="1"/>
        </dgm:presLayoutVars>
      </dgm:prSet>
      <dgm:spPr/>
    </dgm:pt>
    <dgm:pt modelId="{E8346EE8-A5AB-4834-AC19-1B4154F9A2FE}" type="pres">
      <dgm:prSet presAssocID="{AE4FFDBB-2679-45C9-80B4-309B56BA526E}" presName="ThreeConn_1-2" presStyleLbl="fgAccFollowNode1" presStyleIdx="0" presStyleCnt="2">
        <dgm:presLayoutVars>
          <dgm:bulletEnabled val="1"/>
        </dgm:presLayoutVars>
      </dgm:prSet>
      <dgm:spPr/>
    </dgm:pt>
    <dgm:pt modelId="{F20D1AD3-C5CA-497A-AD20-C44F570294D9}" type="pres">
      <dgm:prSet presAssocID="{AE4FFDBB-2679-45C9-80B4-309B56BA526E}" presName="ThreeConn_2-3" presStyleLbl="fgAccFollowNode1" presStyleIdx="1" presStyleCnt="2">
        <dgm:presLayoutVars>
          <dgm:bulletEnabled val="1"/>
        </dgm:presLayoutVars>
      </dgm:prSet>
      <dgm:spPr/>
    </dgm:pt>
    <dgm:pt modelId="{ABE00464-E6A7-4AB2-9FB0-19AD6A9FDC7A}" type="pres">
      <dgm:prSet presAssocID="{AE4FFDBB-2679-45C9-80B4-309B56BA526E}" presName="ThreeNodes_1_text" presStyleLbl="node1" presStyleIdx="2" presStyleCnt="3">
        <dgm:presLayoutVars>
          <dgm:bulletEnabled val="1"/>
        </dgm:presLayoutVars>
      </dgm:prSet>
      <dgm:spPr/>
    </dgm:pt>
    <dgm:pt modelId="{C9C5DE83-588D-42C1-88C1-8DA28B880EF0}" type="pres">
      <dgm:prSet presAssocID="{AE4FFDBB-2679-45C9-80B4-309B56BA526E}" presName="ThreeNodes_2_text" presStyleLbl="node1" presStyleIdx="2" presStyleCnt="3">
        <dgm:presLayoutVars>
          <dgm:bulletEnabled val="1"/>
        </dgm:presLayoutVars>
      </dgm:prSet>
      <dgm:spPr/>
    </dgm:pt>
    <dgm:pt modelId="{9A6F1EBF-5571-4B97-9B93-B55B016FA99E}" type="pres">
      <dgm:prSet presAssocID="{AE4FFDBB-2679-45C9-80B4-309B56BA526E}" presName="ThreeNodes_3_text" presStyleLbl="node1" presStyleIdx="2" presStyleCnt="3">
        <dgm:presLayoutVars>
          <dgm:bulletEnabled val="1"/>
        </dgm:presLayoutVars>
      </dgm:prSet>
      <dgm:spPr/>
    </dgm:pt>
  </dgm:ptLst>
  <dgm:cxnLst>
    <dgm:cxn modelId="{F1C23908-1EBA-4673-8211-6BF46E1EC350}" type="presOf" srcId="{FF78632F-901A-4B94-B96C-0E2CC98E8646}" destId="{C9C5DE83-588D-42C1-88C1-8DA28B880EF0}" srcOrd="1" destOrd="0" presId="urn:microsoft.com/office/officeart/2005/8/layout/vProcess5"/>
    <dgm:cxn modelId="{C542600F-F369-4017-8EA4-A78DF1F38769}" srcId="{AE4FFDBB-2679-45C9-80B4-309B56BA526E}" destId="{8A40F984-46E8-46FC-AC7F-2A13C89B93ED}" srcOrd="0" destOrd="0" parTransId="{F20BF8A3-7C79-46C4-8B6B-93A4C0FF4CE7}" sibTransId="{6EC02028-1A8B-4814-BAFA-BE590AE9971A}"/>
    <dgm:cxn modelId="{672D9515-664E-4FBF-8AD6-E98A7142ED5D}" srcId="{AE4FFDBB-2679-45C9-80B4-309B56BA526E}" destId="{FF78632F-901A-4B94-B96C-0E2CC98E8646}" srcOrd="1" destOrd="0" parTransId="{B5DD3FD4-20CE-4F83-A893-33E313BC3EA5}" sibTransId="{F10651C3-F1F7-4043-87E4-5E3BB4FF2D57}"/>
    <dgm:cxn modelId="{161FC867-8B6A-4C85-98BC-D7FBDE9358E1}" type="presOf" srcId="{470BF50D-FDBE-4913-AC47-22967C67755B}" destId="{9A6F1EBF-5571-4B97-9B93-B55B016FA99E}" srcOrd="1" destOrd="0" presId="urn:microsoft.com/office/officeart/2005/8/layout/vProcess5"/>
    <dgm:cxn modelId="{4DF3DC69-B464-4CD6-B421-16F24986FEED}" type="presOf" srcId="{AE4FFDBB-2679-45C9-80B4-309B56BA526E}" destId="{88E3FBDF-9B80-4F94-B8C6-454BF6CFBD86}" srcOrd="0" destOrd="0" presId="urn:microsoft.com/office/officeart/2005/8/layout/vProcess5"/>
    <dgm:cxn modelId="{D9AD0B58-57ED-453A-AD8A-544A5602AAA2}" type="presOf" srcId="{6EC02028-1A8B-4814-BAFA-BE590AE9971A}" destId="{E8346EE8-A5AB-4834-AC19-1B4154F9A2FE}" srcOrd="0" destOrd="0" presId="urn:microsoft.com/office/officeart/2005/8/layout/vProcess5"/>
    <dgm:cxn modelId="{1CB8619A-AE32-4183-9C2B-C34FD82E2830}" type="presOf" srcId="{FF78632F-901A-4B94-B96C-0E2CC98E8646}" destId="{71354007-FF30-4457-9C0E-6595C1E1BE8D}" srcOrd="0" destOrd="0" presId="urn:microsoft.com/office/officeart/2005/8/layout/vProcess5"/>
    <dgm:cxn modelId="{9C47A8A2-23A9-4DDC-A6C6-E6459C2F56D0}" srcId="{AE4FFDBB-2679-45C9-80B4-309B56BA526E}" destId="{470BF50D-FDBE-4913-AC47-22967C67755B}" srcOrd="2" destOrd="0" parTransId="{DAA68A4F-8A70-4A1A-B17A-226E0D9963FA}" sibTransId="{6C6C064F-6104-4B4C-847F-5108597C9F71}"/>
    <dgm:cxn modelId="{E6FBC4C5-BE47-442F-8800-103F277BA447}" type="presOf" srcId="{8A40F984-46E8-46FC-AC7F-2A13C89B93ED}" destId="{E583698B-4735-4577-9FDC-B342515B4D18}" srcOrd="0" destOrd="0" presId="urn:microsoft.com/office/officeart/2005/8/layout/vProcess5"/>
    <dgm:cxn modelId="{554DCFCC-4CAD-4BFE-8F2A-D47A07AE156A}" type="presOf" srcId="{8A40F984-46E8-46FC-AC7F-2A13C89B93ED}" destId="{ABE00464-E6A7-4AB2-9FB0-19AD6A9FDC7A}" srcOrd="1" destOrd="0" presId="urn:microsoft.com/office/officeart/2005/8/layout/vProcess5"/>
    <dgm:cxn modelId="{FE6EF1CF-6AC0-44CA-94A3-4B8745D89D63}" type="presOf" srcId="{470BF50D-FDBE-4913-AC47-22967C67755B}" destId="{C2471F3E-B57E-466C-8A93-49B45077845E}" srcOrd="0" destOrd="0" presId="urn:microsoft.com/office/officeart/2005/8/layout/vProcess5"/>
    <dgm:cxn modelId="{B25755EB-C558-44B2-A187-49F2B3E24E9D}" type="presOf" srcId="{F10651C3-F1F7-4043-87E4-5E3BB4FF2D57}" destId="{F20D1AD3-C5CA-497A-AD20-C44F570294D9}" srcOrd="0" destOrd="0" presId="urn:microsoft.com/office/officeart/2005/8/layout/vProcess5"/>
    <dgm:cxn modelId="{2AFFC697-42F2-4CB2-B335-07B5AA5F02BA}" type="presParOf" srcId="{88E3FBDF-9B80-4F94-B8C6-454BF6CFBD86}" destId="{F189A228-A5EE-4307-A5CB-D1A75674C79D}" srcOrd="0" destOrd="0" presId="urn:microsoft.com/office/officeart/2005/8/layout/vProcess5"/>
    <dgm:cxn modelId="{0B0F62F0-42D6-4456-A6ED-1797F32CB1EE}" type="presParOf" srcId="{88E3FBDF-9B80-4F94-B8C6-454BF6CFBD86}" destId="{E583698B-4735-4577-9FDC-B342515B4D18}" srcOrd="1" destOrd="0" presId="urn:microsoft.com/office/officeart/2005/8/layout/vProcess5"/>
    <dgm:cxn modelId="{80A1AC23-44CD-4A7D-8593-9803F25119DD}" type="presParOf" srcId="{88E3FBDF-9B80-4F94-B8C6-454BF6CFBD86}" destId="{71354007-FF30-4457-9C0E-6595C1E1BE8D}" srcOrd="2" destOrd="0" presId="urn:microsoft.com/office/officeart/2005/8/layout/vProcess5"/>
    <dgm:cxn modelId="{664FEC62-65AC-475A-937B-254760CC501A}" type="presParOf" srcId="{88E3FBDF-9B80-4F94-B8C6-454BF6CFBD86}" destId="{C2471F3E-B57E-466C-8A93-49B45077845E}" srcOrd="3" destOrd="0" presId="urn:microsoft.com/office/officeart/2005/8/layout/vProcess5"/>
    <dgm:cxn modelId="{C6538BF6-C6ED-4DE1-924C-584239937F97}" type="presParOf" srcId="{88E3FBDF-9B80-4F94-B8C6-454BF6CFBD86}" destId="{E8346EE8-A5AB-4834-AC19-1B4154F9A2FE}" srcOrd="4" destOrd="0" presId="urn:microsoft.com/office/officeart/2005/8/layout/vProcess5"/>
    <dgm:cxn modelId="{A2E05382-57D7-4117-9FF2-C347CA1569E7}" type="presParOf" srcId="{88E3FBDF-9B80-4F94-B8C6-454BF6CFBD86}" destId="{F20D1AD3-C5CA-497A-AD20-C44F570294D9}" srcOrd="5" destOrd="0" presId="urn:microsoft.com/office/officeart/2005/8/layout/vProcess5"/>
    <dgm:cxn modelId="{6935082A-BE59-4CC2-AA28-C30ADE230185}" type="presParOf" srcId="{88E3FBDF-9B80-4F94-B8C6-454BF6CFBD86}" destId="{ABE00464-E6A7-4AB2-9FB0-19AD6A9FDC7A}" srcOrd="6" destOrd="0" presId="urn:microsoft.com/office/officeart/2005/8/layout/vProcess5"/>
    <dgm:cxn modelId="{F9ACDFA8-F716-474A-978C-83FAAD1FA007}" type="presParOf" srcId="{88E3FBDF-9B80-4F94-B8C6-454BF6CFBD86}" destId="{C9C5DE83-588D-42C1-88C1-8DA28B880EF0}" srcOrd="7" destOrd="0" presId="urn:microsoft.com/office/officeart/2005/8/layout/vProcess5"/>
    <dgm:cxn modelId="{1C136F52-192F-4582-8C81-A83D5B01BAC2}" type="presParOf" srcId="{88E3FBDF-9B80-4F94-B8C6-454BF6CFBD86}" destId="{9A6F1EBF-5571-4B97-9B93-B55B016FA99E}"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83698B-4735-4577-9FDC-B342515B4D18}">
      <dsp:nvSpPr>
        <dsp:cNvPr id="0" name=""/>
        <dsp:cNvSpPr/>
      </dsp:nvSpPr>
      <dsp:spPr>
        <a:xfrm>
          <a:off x="0" y="0"/>
          <a:ext cx="8163718" cy="1155901"/>
        </a:xfrm>
        <a:prstGeom prst="roundRect">
          <a:avLst>
            <a:gd name="adj" fmla="val 10000"/>
          </a:avLst>
        </a:prstGeom>
        <a:solidFill>
          <a:schemeClr val="accent3">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1ère generation : </a:t>
          </a:r>
          <a:r>
            <a:rPr lang="en-US" sz="2100" kern="1200" dirty="0"/>
            <a:t>Storytelling de la diaspora </a:t>
          </a:r>
          <a:r>
            <a:rPr lang="en-US" sz="2100" kern="1200" dirty="0" err="1"/>
            <a:t>malgache</a:t>
          </a:r>
          <a:r>
            <a:rPr lang="en-US" sz="2100" kern="1200" dirty="0"/>
            <a:t> </a:t>
          </a:r>
        </a:p>
      </dsp:txBody>
      <dsp:txXfrm>
        <a:off x="33855" y="33855"/>
        <a:ext cx="6916411" cy="1088191"/>
      </dsp:txXfrm>
    </dsp:sp>
    <dsp:sp modelId="{71354007-FF30-4457-9C0E-6595C1E1BE8D}">
      <dsp:nvSpPr>
        <dsp:cNvPr id="0" name=""/>
        <dsp:cNvSpPr/>
      </dsp:nvSpPr>
      <dsp:spPr>
        <a:xfrm>
          <a:off x="720328" y="1348551"/>
          <a:ext cx="8163718" cy="1155901"/>
        </a:xfrm>
        <a:prstGeom prst="roundRect">
          <a:avLst>
            <a:gd name="adj" fmla="val 10000"/>
          </a:avLst>
        </a:prstGeom>
        <a:solidFill>
          <a:schemeClr val="accent3">
            <a:shade val="80000"/>
            <a:hueOff val="-12806"/>
            <a:satOff val="-36861"/>
            <a:lumOff val="203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2ème </a:t>
          </a:r>
          <a:r>
            <a:rPr lang="en-US" sz="2100" b="1" kern="1200" dirty="0" err="1"/>
            <a:t>génération</a:t>
          </a:r>
          <a:r>
            <a:rPr lang="en-US" sz="2100" b="1" kern="1200" dirty="0"/>
            <a:t> </a:t>
          </a:r>
          <a:r>
            <a:rPr lang="en-US" sz="2100" kern="1200" dirty="0"/>
            <a:t>: </a:t>
          </a:r>
          <a:r>
            <a:rPr lang="en-US" sz="2100" kern="1200" dirty="0" err="1"/>
            <a:t>Définition</a:t>
          </a:r>
          <a:r>
            <a:rPr lang="en-US" sz="2100" kern="1200" dirty="0"/>
            <a:t> et impact de la diaspora (Karen Velazquez)</a:t>
          </a:r>
        </a:p>
      </dsp:txBody>
      <dsp:txXfrm>
        <a:off x="754183" y="1382406"/>
        <a:ext cx="6624344" cy="1088191"/>
      </dsp:txXfrm>
    </dsp:sp>
    <dsp:sp modelId="{C2471F3E-B57E-466C-8A93-49B45077845E}">
      <dsp:nvSpPr>
        <dsp:cNvPr id="0" name=""/>
        <dsp:cNvSpPr/>
      </dsp:nvSpPr>
      <dsp:spPr>
        <a:xfrm>
          <a:off x="1440656" y="2697102"/>
          <a:ext cx="8163718" cy="1155901"/>
        </a:xfrm>
        <a:prstGeom prst="roundRect">
          <a:avLst>
            <a:gd name="adj" fmla="val 10000"/>
          </a:avLst>
        </a:prstGeom>
        <a:solidFill>
          <a:schemeClr val="accent3">
            <a:shade val="80000"/>
            <a:hueOff val="-25613"/>
            <a:satOff val="-73722"/>
            <a:lumOff val="4076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Constat</a:t>
          </a:r>
          <a:r>
            <a:rPr lang="en-US" sz="2100" kern="1200" dirty="0"/>
            <a:t> : </a:t>
          </a:r>
          <a:r>
            <a:rPr lang="en-US" sz="2100" kern="1200" dirty="0" err="1"/>
            <a:t>Difficultés</a:t>
          </a:r>
          <a:r>
            <a:rPr lang="en-US" sz="2100" kern="1200" dirty="0"/>
            <a:t> à identifier des </a:t>
          </a:r>
          <a:r>
            <a:rPr lang="en-US" sz="2100" kern="1200" dirty="0" err="1"/>
            <a:t>projets</a:t>
          </a:r>
          <a:r>
            <a:rPr lang="en-US" sz="2100" kern="1200" dirty="0"/>
            <a:t> de </a:t>
          </a:r>
          <a:r>
            <a:rPr lang="en-US" sz="2100" kern="1200" dirty="0" err="1"/>
            <a:t>développement</a:t>
          </a:r>
          <a:r>
            <a:rPr lang="en-US" sz="2100" kern="1200" dirty="0"/>
            <a:t> </a:t>
          </a:r>
          <a:r>
            <a:rPr lang="en-US" sz="2100" kern="1200" dirty="0" err="1"/>
            <a:t>concrets</a:t>
          </a:r>
          <a:r>
            <a:rPr lang="en-US" sz="2100" kern="1200" dirty="0"/>
            <a:t> </a:t>
          </a:r>
          <a:r>
            <a:rPr lang="en-US" sz="2100" kern="1200" dirty="0" err="1"/>
            <a:t>portés</a:t>
          </a:r>
          <a:r>
            <a:rPr lang="en-US" sz="2100" kern="1200" dirty="0"/>
            <a:t> par la diaspora</a:t>
          </a:r>
        </a:p>
      </dsp:txBody>
      <dsp:txXfrm>
        <a:off x="1474511" y="2730957"/>
        <a:ext cx="6624344" cy="1088191"/>
      </dsp:txXfrm>
    </dsp:sp>
    <dsp:sp modelId="{E8346EE8-A5AB-4834-AC19-1B4154F9A2FE}">
      <dsp:nvSpPr>
        <dsp:cNvPr id="0" name=""/>
        <dsp:cNvSpPr/>
      </dsp:nvSpPr>
      <dsp:spPr>
        <a:xfrm>
          <a:off x="7412382" y="876558"/>
          <a:ext cx="751335" cy="751335"/>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7581432" y="876558"/>
        <a:ext cx="413235" cy="565380"/>
      </dsp:txXfrm>
    </dsp:sp>
    <dsp:sp modelId="{F20D1AD3-C5CA-497A-AD20-C44F570294D9}">
      <dsp:nvSpPr>
        <dsp:cNvPr id="0" name=""/>
        <dsp:cNvSpPr/>
      </dsp:nvSpPr>
      <dsp:spPr>
        <a:xfrm>
          <a:off x="8132711" y="2217403"/>
          <a:ext cx="751335" cy="751335"/>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8301761" y="2217403"/>
        <a:ext cx="413235" cy="56538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2843E0-358A-481D-BB83-054EE6A2AB33}" type="datetimeFigureOut">
              <a:rPr lang="fr-FR" smtClean="0"/>
              <a:t>17/06/2025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1676CA-48D5-412D-968E-4DCA994D7111}" type="slidenum">
              <a:rPr lang="fr-FR" smtClean="0"/>
              <a:t>‹N°›</a:t>
            </a:fld>
            <a:endParaRPr lang="fr-FR"/>
          </a:p>
        </p:txBody>
      </p:sp>
    </p:spTree>
    <p:extLst>
      <p:ext uri="{BB962C8B-B14F-4D97-AF65-F5344CB8AC3E}">
        <p14:creationId xmlns:p14="http://schemas.microsoft.com/office/powerpoint/2010/main" val="3895522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1</a:t>
            </a:fld>
            <a:endParaRPr lang="fr-FR"/>
          </a:p>
        </p:txBody>
      </p:sp>
    </p:spTree>
    <p:extLst>
      <p:ext uri="{BB962C8B-B14F-4D97-AF65-F5344CB8AC3E}">
        <p14:creationId xmlns:p14="http://schemas.microsoft.com/office/powerpoint/2010/main" val="1058507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07000"/>
              </a:lnSpc>
              <a:spcAft>
                <a:spcPts val="800"/>
              </a:spcAft>
            </a:pP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&gt; Volet qualitatif : Ces enquêtes seront complétées par des analyses approfondies (basées sur différentes études de cas) suivant trois angles :</a:t>
            </a:r>
            <a:r>
              <a:rPr lang="fr-FR" sz="1800" kern="1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Trajectoires de migration, réseaux sociaux et genèse des projets.</a:t>
            </a:r>
            <a:endParaRPr lang="fr-FR" sz="180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Impact socio-économique des projets portés par la diaspora à Madagascar.</a:t>
            </a:r>
            <a:endParaRPr lang="fr-FR" sz="180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12</a:t>
            </a:fld>
            <a:endParaRPr lang="fr-FR"/>
          </a:p>
        </p:txBody>
      </p:sp>
    </p:spTree>
    <p:extLst>
      <p:ext uri="{BB962C8B-B14F-4D97-AF65-F5344CB8AC3E}">
        <p14:creationId xmlns:p14="http://schemas.microsoft.com/office/powerpoint/2010/main" val="147572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80340" algn="just">
              <a:lnSpc>
                <a:spcPct val="107000"/>
              </a:lnSpc>
              <a:spcAft>
                <a:spcPts val="800"/>
              </a:spcAft>
              <a:tabLst>
                <a:tab pos="450215"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14</a:t>
            </a:fld>
            <a:endParaRPr lang="fr-FR"/>
          </a:p>
        </p:txBody>
      </p:sp>
    </p:spTree>
    <p:extLst>
      <p:ext uri="{BB962C8B-B14F-4D97-AF65-F5344CB8AC3E}">
        <p14:creationId xmlns:p14="http://schemas.microsoft.com/office/powerpoint/2010/main" val="4152258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15</a:t>
            </a:fld>
            <a:endParaRPr lang="fr-FR"/>
          </a:p>
        </p:txBody>
      </p:sp>
    </p:spTree>
    <p:extLst>
      <p:ext uri="{BB962C8B-B14F-4D97-AF65-F5344CB8AC3E}">
        <p14:creationId xmlns:p14="http://schemas.microsoft.com/office/powerpoint/2010/main" val="3091163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80340" algn="just">
              <a:lnSpc>
                <a:spcPct val="107000"/>
              </a:lnSpc>
              <a:spcAft>
                <a:spcPts val="800"/>
              </a:spcAft>
              <a:tabLst>
                <a:tab pos="450215"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16</a:t>
            </a:fld>
            <a:endParaRPr lang="fr-FR"/>
          </a:p>
        </p:txBody>
      </p:sp>
    </p:spTree>
    <p:extLst>
      <p:ext uri="{BB962C8B-B14F-4D97-AF65-F5344CB8AC3E}">
        <p14:creationId xmlns:p14="http://schemas.microsoft.com/office/powerpoint/2010/main" val="4030588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80340" algn="just">
              <a:lnSpc>
                <a:spcPct val="107000"/>
              </a:lnSpc>
              <a:spcAft>
                <a:spcPts val="800"/>
              </a:spcAft>
              <a:tabLst>
                <a:tab pos="450215"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17</a:t>
            </a:fld>
            <a:endParaRPr lang="fr-FR"/>
          </a:p>
        </p:txBody>
      </p:sp>
    </p:spTree>
    <p:extLst>
      <p:ext uri="{BB962C8B-B14F-4D97-AF65-F5344CB8AC3E}">
        <p14:creationId xmlns:p14="http://schemas.microsoft.com/office/powerpoint/2010/main" val="1778627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FR" b="1" u="sng" dirty="0"/>
              <a:t>Difficultés :</a:t>
            </a:r>
          </a:p>
          <a:p>
            <a:r>
              <a:rPr lang="fr-FR" dirty="0"/>
              <a:t>Complexité à identifier des projets de la diaspora malgache</a:t>
            </a:r>
          </a:p>
          <a:p>
            <a:r>
              <a:rPr lang="fr-FR" dirty="0"/>
              <a:t>Peu de structures organisées, contrairement à d’autres diasporas (ex : Sénégal)</a:t>
            </a:r>
          </a:p>
          <a:p>
            <a:pPr marL="0" indent="0">
              <a:buNone/>
            </a:pPr>
            <a:r>
              <a:rPr lang="fr-FR" b="1" u="sng" dirty="0"/>
              <a:t>Solutions : </a:t>
            </a:r>
          </a:p>
          <a:p>
            <a:r>
              <a:rPr lang="fr-FR" dirty="0"/>
              <a:t>Partenariats avec PS-Eau et </a:t>
            </a:r>
            <a:r>
              <a:rPr lang="fr-FR" dirty="0" err="1"/>
              <a:t>Ran’Eau</a:t>
            </a:r>
            <a:endParaRPr lang="fr-FR" dirty="0"/>
          </a:p>
          <a:p>
            <a:r>
              <a:rPr lang="fr-FR" dirty="0"/>
              <a:t>Adoption d’une approche comparative avec la diaspora sénégalaise</a:t>
            </a:r>
          </a:p>
          <a:p>
            <a:endParaRPr lang="fr-FR" dirty="0"/>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21</a:t>
            </a:fld>
            <a:endParaRPr lang="fr-FR"/>
          </a:p>
        </p:txBody>
      </p:sp>
    </p:spTree>
    <p:extLst>
      <p:ext uri="{BB962C8B-B14F-4D97-AF65-F5344CB8AC3E}">
        <p14:creationId xmlns:p14="http://schemas.microsoft.com/office/powerpoint/2010/main" val="7465186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80340" algn="just">
              <a:lnSpc>
                <a:spcPct val="107000"/>
              </a:lnSpc>
              <a:spcAft>
                <a:spcPts val="800"/>
              </a:spcAft>
              <a:tabLst>
                <a:tab pos="450215"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22</a:t>
            </a:fld>
            <a:endParaRPr lang="fr-FR"/>
          </a:p>
        </p:txBody>
      </p:sp>
    </p:spTree>
    <p:extLst>
      <p:ext uri="{BB962C8B-B14F-4D97-AF65-F5344CB8AC3E}">
        <p14:creationId xmlns:p14="http://schemas.microsoft.com/office/powerpoint/2010/main" val="2868702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80340" algn="just">
              <a:lnSpc>
                <a:spcPct val="107000"/>
              </a:lnSpc>
              <a:spcAft>
                <a:spcPts val="800"/>
              </a:spcAft>
              <a:tabLst>
                <a:tab pos="450215" algn="l"/>
              </a:tabLst>
            </a:pPr>
            <a:r>
              <a:rPr lang="fr-FR" sz="4000" b="0" i="0" dirty="0">
                <a:solidFill>
                  <a:srgbClr val="000000"/>
                </a:solidFill>
                <a:effectLst/>
                <a:latin typeface="Segoe UI" panose="020B0502040204020203" pitchFamily="34" charset="0"/>
              </a:rPr>
              <a:t>&gt; 7 </a:t>
            </a:r>
            <a:r>
              <a:rPr lang="fr-FR" sz="4000" b="1" i="0" dirty="0">
                <a:solidFill>
                  <a:srgbClr val="000000"/>
                </a:solidFill>
                <a:effectLst/>
                <a:latin typeface="Segoe UI" panose="020B0502040204020203" pitchFamily="34" charset="0"/>
              </a:rPr>
              <a:t>entretiens</a:t>
            </a:r>
            <a:r>
              <a:rPr lang="fr-FR" sz="4000" b="0" i="0" dirty="0">
                <a:solidFill>
                  <a:srgbClr val="000000"/>
                </a:solidFill>
                <a:effectLst/>
                <a:latin typeface="Segoe UI" panose="020B0502040204020203" pitchFamily="34" charset="0"/>
              </a:rPr>
              <a:t> ont été menés auprès d’un panel diversifié d’acteurs institutionnels, associatifs et privés engagés dans le secteur WASH. </a:t>
            </a:r>
          </a:p>
          <a:p>
            <a:pPr marL="180340" algn="just">
              <a:lnSpc>
                <a:spcPct val="107000"/>
              </a:lnSpc>
              <a:spcAft>
                <a:spcPts val="800"/>
              </a:spcAft>
              <a:tabLst>
                <a:tab pos="450215" algn="l"/>
              </a:tabLst>
            </a:pPr>
            <a:endParaRPr lang="fr-FR" sz="4000" b="0" i="0" dirty="0">
              <a:solidFill>
                <a:srgbClr val="000000"/>
              </a:solidFill>
              <a:effectLst/>
              <a:latin typeface="Segoe UI" panose="020B0502040204020203" pitchFamily="34" charset="0"/>
            </a:endParaRPr>
          </a:p>
          <a:p>
            <a:pPr algn="l"/>
            <a:r>
              <a:rPr lang="fr-FR" sz="4000" b="0" i="0" dirty="0">
                <a:solidFill>
                  <a:srgbClr val="000000"/>
                </a:solidFill>
                <a:effectLst/>
                <a:latin typeface="Segoe UI" panose="020B0502040204020203" pitchFamily="34" charset="0"/>
              </a:rPr>
              <a:t>Les questions abordées étaient majoritairement communes :</a:t>
            </a:r>
            <a:endParaRPr lang="fr-FR" sz="4000" b="0" i="0" dirty="0">
              <a:solidFill>
                <a:srgbClr val="242424"/>
              </a:solidFill>
              <a:effectLst/>
              <a:latin typeface="Segoe UI" panose="020B0502040204020203" pitchFamily="34" charset="0"/>
            </a:endParaRPr>
          </a:p>
          <a:p>
            <a:pPr algn="l">
              <a:buFont typeface="Arial" panose="020B0604020202020204" pitchFamily="34" charset="0"/>
              <a:buChar char="•"/>
            </a:pPr>
            <a:r>
              <a:rPr lang="fr-FR" sz="4000" b="0" i="0" dirty="0">
                <a:solidFill>
                  <a:srgbClr val="000000"/>
                </a:solidFill>
                <a:effectLst/>
                <a:latin typeface="Segoe UI" panose="020B0502040204020203" pitchFamily="34" charset="0"/>
              </a:rPr>
              <a:t>le fonctionnement institutionnel et opérationnel des projets,</a:t>
            </a:r>
          </a:p>
          <a:p>
            <a:pPr algn="l">
              <a:buFont typeface="Arial" panose="020B0604020202020204" pitchFamily="34" charset="0"/>
              <a:buChar char="•"/>
            </a:pPr>
            <a:r>
              <a:rPr lang="fr-FR" sz="4000" b="0" i="0" dirty="0">
                <a:solidFill>
                  <a:srgbClr val="000000"/>
                </a:solidFill>
                <a:effectLst/>
                <a:latin typeface="Segoe UI" panose="020B0502040204020203" pitchFamily="34" charset="0"/>
              </a:rPr>
              <a:t>les mécanismes de financement (subventions, partenariats public-privé, crédits carbone),</a:t>
            </a:r>
          </a:p>
          <a:p>
            <a:pPr algn="l">
              <a:buFont typeface="Arial" panose="020B0604020202020204" pitchFamily="34" charset="0"/>
              <a:buChar char="•"/>
            </a:pPr>
            <a:r>
              <a:rPr lang="fr-FR" sz="4000" b="0" i="0" dirty="0">
                <a:solidFill>
                  <a:srgbClr val="000000"/>
                </a:solidFill>
                <a:effectLst/>
                <a:latin typeface="Segoe UI" panose="020B0502040204020203" pitchFamily="34" charset="0"/>
              </a:rPr>
              <a:t>la gouvernance locale (rôle des communes, contractualisation, gestion déléguée),</a:t>
            </a:r>
          </a:p>
          <a:p>
            <a:pPr algn="l">
              <a:buFont typeface="Arial" panose="020B0604020202020204" pitchFamily="34" charset="0"/>
              <a:buChar char="•"/>
            </a:pPr>
            <a:r>
              <a:rPr lang="fr-FR" sz="4000" b="0" i="0" dirty="0">
                <a:solidFill>
                  <a:srgbClr val="000000"/>
                </a:solidFill>
                <a:effectLst/>
                <a:latin typeface="Segoe UI" panose="020B0502040204020203" pitchFamily="34" charset="0"/>
              </a:rPr>
              <a:t>les stratégies de durabilité et l’entretien post-projet,</a:t>
            </a:r>
          </a:p>
          <a:p>
            <a:pPr algn="l">
              <a:buFont typeface="Arial" panose="020B0604020202020204" pitchFamily="34" charset="0"/>
              <a:buChar char="•"/>
            </a:pPr>
            <a:r>
              <a:rPr lang="fr-FR" sz="4000" b="0" i="0" dirty="0">
                <a:solidFill>
                  <a:srgbClr val="000000"/>
                </a:solidFill>
                <a:effectLst/>
                <a:latin typeface="Segoe UI" panose="020B0502040204020203" pitchFamily="34" charset="0"/>
              </a:rPr>
              <a:t>les modalités d’appropriation communautaire,</a:t>
            </a:r>
          </a:p>
          <a:p>
            <a:pPr algn="l">
              <a:buFont typeface="Arial" panose="020B0604020202020204" pitchFamily="34" charset="0"/>
              <a:buChar char="•"/>
            </a:pPr>
            <a:r>
              <a:rPr lang="fr-FR" sz="4000" b="0" i="0" dirty="0">
                <a:solidFill>
                  <a:srgbClr val="000000"/>
                </a:solidFill>
                <a:effectLst/>
                <a:latin typeface="Segoe UI" panose="020B0502040204020203" pitchFamily="34" charset="0"/>
              </a:rPr>
              <a:t>les innovations techniques et organisationnelles,</a:t>
            </a:r>
          </a:p>
          <a:p>
            <a:pPr algn="l">
              <a:buFont typeface="Arial" panose="020B0604020202020204" pitchFamily="34" charset="0"/>
              <a:buChar char="•"/>
            </a:pPr>
            <a:r>
              <a:rPr lang="fr-FR" sz="4000" b="0" i="0" dirty="0">
                <a:solidFill>
                  <a:srgbClr val="000000"/>
                </a:solidFill>
                <a:effectLst/>
                <a:latin typeface="Segoe UI" panose="020B0502040204020203" pitchFamily="34" charset="0"/>
              </a:rPr>
              <a:t>les forces et limites du modèle </a:t>
            </a:r>
            <a:r>
              <a:rPr lang="fr-FR" sz="4000" b="0" i="0" dirty="0" err="1">
                <a:solidFill>
                  <a:srgbClr val="000000"/>
                </a:solidFill>
                <a:effectLst/>
                <a:latin typeface="Segoe UI" panose="020B0502040204020203" pitchFamily="34" charset="0"/>
              </a:rPr>
              <a:t>SaniTap</a:t>
            </a:r>
            <a:r>
              <a:rPr lang="fr-FR" sz="4000" b="0" i="0" dirty="0">
                <a:solidFill>
                  <a:srgbClr val="000000"/>
                </a:solidFill>
                <a:effectLst/>
                <a:latin typeface="Segoe UI" panose="020B0502040204020203" pitchFamily="34" charset="0"/>
              </a:rPr>
              <a:t> en comparaison avec d'autres approches existantes,</a:t>
            </a:r>
          </a:p>
          <a:p>
            <a:pPr algn="l">
              <a:buFont typeface="Arial" panose="020B0604020202020204" pitchFamily="34" charset="0"/>
              <a:buChar char="•"/>
            </a:pPr>
            <a:r>
              <a:rPr lang="fr-FR" sz="4000" b="0" i="0" dirty="0">
                <a:solidFill>
                  <a:srgbClr val="000000"/>
                </a:solidFill>
                <a:effectLst/>
                <a:latin typeface="Segoe UI" panose="020B0502040204020203" pitchFamily="34" charset="0"/>
              </a:rPr>
              <a:t>et, de manière plus marginale, le potentiel de mobilisation de la diaspora malgache.</a:t>
            </a:r>
          </a:p>
          <a:p>
            <a:pPr marL="180340" algn="just">
              <a:lnSpc>
                <a:spcPct val="107000"/>
              </a:lnSpc>
              <a:spcAft>
                <a:spcPts val="800"/>
              </a:spcAft>
              <a:tabLst>
                <a:tab pos="450215" algn="l"/>
              </a:tabLst>
            </a:pPr>
            <a:endParaRPr lang="fr-FR" sz="4000" b="0" i="0" dirty="0">
              <a:solidFill>
                <a:srgbClr val="000000"/>
              </a:solidFill>
              <a:effectLst/>
              <a:latin typeface="Segoe UI" panose="020B0502040204020203" pitchFamily="34" charset="0"/>
            </a:endParaRPr>
          </a:p>
          <a:p>
            <a:pPr marL="180340" algn="just">
              <a:lnSpc>
                <a:spcPct val="107000"/>
              </a:lnSpc>
              <a:spcAft>
                <a:spcPts val="800"/>
              </a:spcAft>
              <a:tabLst>
                <a:tab pos="450215" algn="l"/>
              </a:tabLst>
            </a:pPr>
            <a:r>
              <a:rPr lang="fr-FR" sz="4000" b="0" i="0" kern="1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&gt; </a:t>
            </a:r>
            <a:r>
              <a:rPr lang="fr-FR" sz="2800" b="0" i="0" dirty="0">
                <a:solidFill>
                  <a:srgbClr val="000000"/>
                </a:solidFill>
                <a:effectLst/>
                <a:latin typeface="Segoe UI" panose="020B0502040204020203" pitchFamily="34" charset="0"/>
              </a:rPr>
              <a:t>Sur ce dernier point, </a:t>
            </a:r>
            <a:r>
              <a:rPr lang="fr-FR" sz="2800" b="1" i="0" dirty="0">
                <a:solidFill>
                  <a:srgbClr val="000000"/>
                </a:solidFill>
                <a:effectLst/>
                <a:latin typeface="Segoe UI" panose="020B0502040204020203" pitchFamily="34" charset="0"/>
              </a:rPr>
              <a:t>seuls HELVETAS et ANDEA</a:t>
            </a:r>
            <a:r>
              <a:rPr lang="fr-FR" sz="2800" b="0" i="0" dirty="0">
                <a:solidFill>
                  <a:srgbClr val="000000"/>
                </a:solidFill>
                <a:effectLst/>
                <a:latin typeface="Segoe UI" panose="020B0502040204020203" pitchFamily="34" charset="0"/>
              </a:rPr>
              <a:t> ont évoqué la diaspora comme un acteur potentiel, capable de contribuer par le biais du plaidoyer, du transfert de compétences ou du cofinancement. Cependant, ils ont souligné l’absence de mécanismes institutionnels, de cartographies à jour ou de stratégies publiques permettant aujourd’hui une implication structurée de ces acteurs.</a:t>
            </a:r>
          </a:p>
          <a:p>
            <a:pPr marL="180340" algn="just">
              <a:lnSpc>
                <a:spcPct val="107000"/>
              </a:lnSpc>
              <a:spcAft>
                <a:spcPts val="800"/>
              </a:spcAft>
              <a:tabLst>
                <a:tab pos="450215" algn="l"/>
              </a:tabLst>
            </a:pPr>
            <a:endParaRPr lang="fr-FR" sz="2800" b="0" i="0" kern="1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180340" algn="just">
              <a:lnSpc>
                <a:spcPct val="107000"/>
              </a:lnSpc>
              <a:spcAft>
                <a:spcPts val="800"/>
              </a:spcAft>
              <a:tabLst>
                <a:tab pos="450215" algn="l"/>
              </a:tabLst>
            </a:pPr>
            <a:endParaRPr lang="fr-FR" sz="2800" b="0" i="0" kern="1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180340" algn="just">
              <a:lnSpc>
                <a:spcPct val="107000"/>
              </a:lnSpc>
              <a:spcAft>
                <a:spcPts val="800"/>
              </a:spcAft>
              <a:tabLst>
                <a:tab pos="450215" algn="l"/>
              </a:tabLst>
            </a:pPr>
            <a:endParaRPr lang="fr-FR" sz="2800" b="0" i="0" kern="1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180340" algn="just">
              <a:lnSpc>
                <a:spcPct val="107000"/>
              </a:lnSpc>
              <a:spcAft>
                <a:spcPts val="800"/>
              </a:spcAft>
              <a:tabLst>
                <a:tab pos="450215"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23</a:t>
            </a:fld>
            <a:endParaRPr lang="fr-FR"/>
          </a:p>
        </p:txBody>
      </p:sp>
    </p:spTree>
    <p:extLst>
      <p:ext uri="{BB962C8B-B14F-4D97-AF65-F5344CB8AC3E}">
        <p14:creationId xmlns:p14="http://schemas.microsoft.com/office/powerpoint/2010/main" val="19887097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80340" algn="just">
              <a:lnSpc>
                <a:spcPct val="107000"/>
              </a:lnSpc>
              <a:spcAft>
                <a:spcPts val="800"/>
              </a:spcAft>
              <a:tabLst>
                <a:tab pos="450215" algn="l"/>
              </a:tabLst>
            </a:pPr>
            <a:endParaRPr lang="fr-FR" sz="2800" b="0" i="0" kern="1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180340" algn="just">
              <a:lnSpc>
                <a:spcPct val="107000"/>
              </a:lnSpc>
              <a:spcAft>
                <a:spcPts val="800"/>
              </a:spcAft>
              <a:tabLst>
                <a:tab pos="450215"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24</a:t>
            </a:fld>
            <a:endParaRPr lang="fr-FR"/>
          </a:p>
        </p:txBody>
      </p:sp>
    </p:spTree>
    <p:extLst>
      <p:ext uri="{BB962C8B-B14F-4D97-AF65-F5344CB8AC3E}">
        <p14:creationId xmlns:p14="http://schemas.microsoft.com/office/powerpoint/2010/main" val="10951418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80340" marR="0" lvl="0" indent="0" algn="just" defTabSz="914400" rtl="0" eaLnBrk="1" fontAlgn="auto" latinLnBrk="0" hangingPunct="1">
              <a:lnSpc>
                <a:spcPct val="107000"/>
              </a:lnSpc>
              <a:spcBef>
                <a:spcPts val="0"/>
              </a:spcBef>
              <a:spcAft>
                <a:spcPts val="800"/>
              </a:spcAft>
              <a:buClrTx/>
              <a:buSzTx/>
              <a:buFontTx/>
              <a:buNone/>
              <a:tabLst>
                <a:tab pos="450215" algn="l"/>
              </a:tabLst>
              <a:defRPr/>
            </a:pPr>
            <a:r>
              <a:rPr lang="fr-FR" sz="2800" b="0" dirty="0"/>
              <a:t>La cohorte </a:t>
            </a:r>
            <a:r>
              <a:rPr lang="fr-FR" sz="2800" b="0" dirty="0" err="1"/>
              <a:t>Loharano</a:t>
            </a:r>
            <a:r>
              <a:rPr lang="fr-FR" sz="2800" b="0" dirty="0"/>
              <a:t> est une promotion de volontaires issus de la diaspora malgache (15 issus du monde entier), sélectionnés pour des missions de 4 mois dans différentes régions de Madagascar. </a:t>
            </a:r>
          </a:p>
          <a:p>
            <a:pPr marL="180340" marR="0" lvl="0" indent="0" algn="just" defTabSz="914400" rtl="0" eaLnBrk="1" fontAlgn="auto" latinLnBrk="0" hangingPunct="1">
              <a:lnSpc>
                <a:spcPct val="107000"/>
              </a:lnSpc>
              <a:spcBef>
                <a:spcPts val="0"/>
              </a:spcBef>
              <a:spcAft>
                <a:spcPts val="800"/>
              </a:spcAft>
              <a:buClrTx/>
              <a:buSzTx/>
              <a:buFontTx/>
              <a:buNone/>
              <a:tabLst>
                <a:tab pos="450215" algn="l"/>
              </a:tabLst>
              <a:defRPr/>
            </a:pPr>
            <a:endParaRPr lang="fr-FR" sz="2800" b="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4000" dirty="0"/>
              <a:t>*Renforcer le sentiment d’appartenance à Madagascar ; </a:t>
            </a:r>
            <a:r>
              <a:rPr lang="fr-FR" sz="5400" b="1" dirty="0"/>
              <a:t>impulser le développement local</a:t>
            </a:r>
            <a:r>
              <a:rPr lang="fr-FR" sz="5400" dirty="0"/>
              <a:t> en mobilisant des compétences externes, tout en </a:t>
            </a:r>
            <a:r>
              <a:rPr lang="fr-FR" sz="5400" b="1" dirty="0"/>
              <a:t>renforçant les liens entre Madagascar et sa diaspora</a:t>
            </a:r>
            <a:r>
              <a:rPr lang="fr-FR" sz="5400" dirty="0"/>
              <a:t>.</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80340" algn="just">
              <a:lnSpc>
                <a:spcPct val="107000"/>
              </a:lnSpc>
              <a:spcAft>
                <a:spcPts val="800"/>
              </a:spcAft>
              <a:tabLst>
                <a:tab pos="450215"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80340" algn="just">
              <a:lnSpc>
                <a:spcPct val="107000"/>
              </a:lnSpc>
              <a:spcAft>
                <a:spcPts val="800"/>
              </a:spcAft>
              <a:tabLst>
                <a:tab pos="450215"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&gt; En 2019, une fille est rentrée et participe au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dév</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local à Mada </a:t>
            </a: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25</a:t>
            </a:fld>
            <a:endParaRPr lang="fr-FR"/>
          </a:p>
        </p:txBody>
      </p:sp>
    </p:spTree>
    <p:extLst>
      <p:ext uri="{BB962C8B-B14F-4D97-AF65-F5344CB8AC3E}">
        <p14:creationId xmlns:p14="http://schemas.microsoft.com/office/powerpoint/2010/main" val="1214320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0" dirty="0"/>
              <a:t>Maître d’ouvrage </a:t>
            </a: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2</a:t>
            </a:fld>
            <a:endParaRPr lang="fr-FR"/>
          </a:p>
        </p:txBody>
      </p:sp>
    </p:spTree>
    <p:extLst>
      <p:ext uri="{BB962C8B-B14F-4D97-AF65-F5344CB8AC3E}">
        <p14:creationId xmlns:p14="http://schemas.microsoft.com/office/powerpoint/2010/main" val="18371563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26</a:t>
            </a:fld>
            <a:endParaRPr lang="fr-FR"/>
          </a:p>
        </p:txBody>
      </p:sp>
    </p:spTree>
    <p:extLst>
      <p:ext uri="{BB962C8B-B14F-4D97-AF65-F5344CB8AC3E}">
        <p14:creationId xmlns:p14="http://schemas.microsoft.com/office/powerpoint/2010/main" val="361628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Eclairer les politiques publiques sur les enjeux Migrations, Diaspora, Développement. </a:t>
            </a:r>
            <a:endParaRPr lang="fr-FR" b="1" dirty="0"/>
          </a:p>
          <a:p>
            <a:endParaRPr lang="fr-FR" dirty="0"/>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3</a:t>
            </a:fld>
            <a:endParaRPr lang="fr-FR"/>
          </a:p>
        </p:txBody>
      </p:sp>
    </p:spTree>
    <p:extLst>
      <p:ext uri="{BB962C8B-B14F-4D97-AF65-F5344CB8AC3E}">
        <p14:creationId xmlns:p14="http://schemas.microsoft.com/office/powerpoint/2010/main" val="2292357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07000"/>
              </a:lnSpc>
              <a:spcAft>
                <a:spcPts val="800"/>
              </a:spcAft>
            </a:pPr>
            <a:r>
              <a:rPr lang="fr-FR" sz="1800" b="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Depuis le début des années 2000, l’agenda international en matière de développement, souligne les enjeux que représentent les flux migratoires internationaux et le rôle des diasporas dans le développement des pays d’origine. </a:t>
            </a:r>
          </a:p>
          <a:p>
            <a:pPr>
              <a:lnSpc>
                <a:spcPct val="107000"/>
              </a:lnSpc>
              <a:spcAft>
                <a:spcPts val="800"/>
              </a:spcAft>
            </a:pPr>
            <a:endParaRPr lang="fr-FR" sz="1800" b="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r-FR" sz="1800" b="0" kern="100" dirty="0" err="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Remittances</a:t>
            </a:r>
            <a:r>
              <a:rPr lang="fr-FR" sz="1800" b="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 ; transferts de compétences, de savoirs, de normes ou encore de valeurs démocratiques.</a:t>
            </a:r>
            <a:endParaRPr lang="fr-FR" sz="1800" b="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4</a:t>
            </a:fld>
            <a:endParaRPr lang="fr-FR"/>
          </a:p>
        </p:txBody>
      </p:sp>
    </p:spTree>
    <p:extLst>
      <p:ext uri="{BB962C8B-B14F-4D97-AF65-F5344CB8AC3E}">
        <p14:creationId xmlns:p14="http://schemas.microsoft.com/office/powerpoint/2010/main" val="313548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r>
              <a:rPr lang="fr-FR" sz="1800" b="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Beaucoup de zones d’ombre persistent ; </a:t>
            </a:r>
            <a:r>
              <a:rPr lang="fr-FR" sz="1800" b="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D’où la nécessité de dépasser ces approches fragmentées pour produire une vision d’ensemble, appuyée sur des outils robustes, notamment une méthodologie mixte </a:t>
            </a:r>
            <a:r>
              <a:rPr lang="fr-FR" sz="1800" b="0" kern="100" dirty="0" err="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quali</a:t>
            </a:r>
            <a:r>
              <a:rPr lang="fr-FR" sz="1800" b="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 &amp; quanti  pour : </a:t>
            </a: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r-FR" sz="1800" b="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&gt; Mieux évaluer le poids réel de la diaspora, de mieux cerner ses caractéristiques, ses logiques d’organisation et son potentiel de contribution au développement de Madagascar.</a:t>
            </a:r>
            <a:endParaRPr lang="fr-FR" sz="1800" b="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5</a:t>
            </a:fld>
            <a:endParaRPr lang="fr-FR"/>
          </a:p>
        </p:txBody>
      </p:sp>
    </p:spTree>
    <p:extLst>
      <p:ext uri="{BB962C8B-B14F-4D97-AF65-F5344CB8AC3E}">
        <p14:creationId xmlns:p14="http://schemas.microsoft.com/office/powerpoint/2010/main" val="2772400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6</a:t>
            </a:fld>
            <a:endParaRPr lang="fr-FR"/>
          </a:p>
        </p:txBody>
      </p:sp>
    </p:spTree>
    <p:extLst>
      <p:ext uri="{BB962C8B-B14F-4D97-AF65-F5344CB8AC3E}">
        <p14:creationId xmlns:p14="http://schemas.microsoft.com/office/powerpoint/2010/main" val="3958071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8</a:t>
            </a:fld>
            <a:endParaRPr lang="fr-FR"/>
          </a:p>
        </p:txBody>
      </p:sp>
    </p:spTree>
    <p:extLst>
      <p:ext uri="{BB962C8B-B14F-4D97-AF65-F5344CB8AC3E}">
        <p14:creationId xmlns:p14="http://schemas.microsoft.com/office/powerpoint/2010/main" val="3565314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07000"/>
              </a:lnSpc>
              <a:spcAft>
                <a:spcPts val="800"/>
              </a:spcAft>
            </a:pP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&gt; Volet quantitatif : Trois grandes enquêtes statistiques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Auprès des membres de la diaspora malgache (AINGA)</a:t>
            </a:r>
            <a:endParaRPr lang="fr-FR" sz="180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Auprès des associations malgaches en France (AKO) </a:t>
            </a:r>
            <a:endParaRPr lang="fr-FR" sz="180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Auprès de la population à Madagascar (enquête nationale ou sur localités ciblées) pour recueillir leur perception de l’action de la diaspora.</a:t>
            </a:r>
            <a:endParaRPr lang="fr-FR" sz="1800"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1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r>
              <a:rPr lang="fr-FR" sz="1800" b="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des enquêtes de grande ampleur (auprès de la diaspora, des associations et de la population locale),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9</a:t>
            </a:fld>
            <a:endParaRPr lang="fr-FR"/>
          </a:p>
        </p:txBody>
      </p:sp>
    </p:spTree>
    <p:extLst>
      <p:ext uri="{BB962C8B-B14F-4D97-AF65-F5344CB8AC3E}">
        <p14:creationId xmlns:p14="http://schemas.microsoft.com/office/powerpoint/2010/main" val="3289008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Coordination au sein de l’équipe </a:t>
            </a:r>
          </a:p>
        </p:txBody>
      </p:sp>
      <p:sp>
        <p:nvSpPr>
          <p:cNvPr id="4" name="Espace réservé du numéro de diapositive 3"/>
          <p:cNvSpPr>
            <a:spLocks noGrp="1"/>
          </p:cNvSpPr>
          <p:nvPr>
            <p:ph type="sldNum" sz="quarter" idx="5"/>
          </p:nvPr>
        </p:nvSpPr>
        <p:spPr/>
        <p:txBody>
          <a:bodyPr/>
          <a:lstStyle/>
          <a:p>
            <a:fld id="{631676CA-48D5-412D-968E-4DCA994D7111}" type="slidenum">
              <a:rPr lang="fr-FR" smtClean="0"/>
              <a:t>11</a:t>
            </a:fld>
            <a:endParaRPr lang="fr-FR"/>
          </a:p>
        </p:txBody>
      </p:sp>
    </p:spTree>
    <p:extLst>
      <p:ext uri="{BB962C8B-B14F-4D97-AF65-F5344CB8AC3E}">
        <p14:creationId xmlns:p14="http://schemas.microsoft.com/office/powerpoint/2010/main" val="27906944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3D6892D-8600-4FC4-A47C-3D76944C9D4C}" type="datetimeFigureOut">
              <a:rPr lang="fr-FR" smtClean="0"/>
              <a:t>17/06/2025</a:t>
            </a:fld>
            <a:endParaRPr lang="fr-FR"/>
          </a:p>
        </p:txBody>
      </p:sp>
      <p:sp>
        <p:nvSpPr>
          <p:cNvPr id="5" name="Footer Placeholder 4"/>
          <p:cNvSpPr>
            <a:spLocks noGrp="1"/>
          </p:cNvSpPr>
          <p:nvPr>
            <p:ph type="ftr" sz="quarter" idx="11"/>
          </p:nvPr>
        </p:nvSpPr>
        <p:spPr>
          <a:xfrm>
            <a:off x="1127124" y="329307"/>
            <a:ext cx="5943668" cy="309201"/>
          </a:xfrm>
        </p:spPr>
        <p:txBody>
          <a:bodyPr/>
          <a:lstStyle/>
          <a:p>
            <a:endParaRPr lang="fr-FR"/>
          </a:p>
        </p:txBody>
      </p:sp>
      <p:sp>
        <p:nvSpPr>
          <p:cNvPr id="6" name="Slide Number Placeholder 5"/>
          <p:cNvSpPr>
            <a:spLocks noGrp="1"/>
          </p:cNvSpPr>
          <p:nvPr>
            <p:ph type="sldNum" sz="quarter" idx="12"/>
          </p:nvPr>
        </p:nvSpPr>
        <p:spPr>
          <a:xfrm>
            <a:off x="9924392" y="134930"/>
            <a:ext cx="811019" cy="503578"/>
          </a:xfrm>
        </p:spPr>
        <p:txBody>
          <a:bodyPr/>
          <a:lstStyle/>
          <a:p>
            <a:fld id="{9B8F564B-7242-455C-BF1E-18B928E9CAAE}" type="slidenum">
              <a:rPr lang="fr-FR" smtClean="0"/>
              <a:t>‹N°›</a:t>
            </a:fld>
            <a:endParaRPr lang="fr-F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731448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3D6892D-8600-4FC4-A47C-3D76944C9D4C}"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8F564B-7242-455C-BF1E-18B928E9CAAE}" type="slidenum">
              <a:rPr lang="fr-FR" smtClean="0"/>
              <a:t>‹N°›</a:t>
            </a:fld>
            <a:endParaRPr lang="fr-FR"/>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5761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3D6892D-8600-4FC4-A47C-3D76944C9D4C}"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8F564B-7242-455C-BF1E-18B928E9CAAE}" type="slidenum">
              <a:rPr lang="fr-FR" smtClean="0"/>
              <a:t>‹N°›</a:t>
            </a:fld>
            <a:endParaRPr lang="fr-FR"/>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1270323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sz="1200"/>
            </a:lvl1pPr>
          </a:lstStyle>
          <a:p>
            <a:fld id="{C3D6892D-8600-4FC4-A47C-3D76944C9D4C}" type="datetimeFigureOut">
              <a:rPr lang="fr-FR" smtClean="0"/>
              <a:t>17/06/2025</a:t>
            </a:fld>
            <a:endParaRPr lang="fr-FR"/>
          </a:p>
        </p:txBody>
      </p:sp>
      <p:sp>
        <p:nvSpPr>
          <p:cNvPr id="5" name="Footer Placeholder 4"/>
          <p:cNvSpPr>
            <a:spLocks noGrp="1"/>
          </p:cNvSpPr>
          <p:nvPr>
            <p:ph type="ftr" sz="quarter" idx="11"/>
          </p:nvPr>
        </p:nvSpPr>
        <p:spPr/>
        <p:txBody>
          <a:bodyPr/>
          <a:lstStyle>
            <a:lvl1pPr>
              <a:defRPr sz="1200"/>
            </a:lvl1pPr>
          </a:lstStyle>
          <a:p>
            <a:endParaRPr lang="fr-FR"/>
          </a:p>
        </p:txBody>
      </p:sp>
      <p:sp>
        <p:nvSpPr>
          <p:cNvPr id="6" name="Slide Number Placeholder 5"/>
          <p:cNvSpPr>
            <a:spLocks noGrp="1"/>
          </p:cNvSpPr>
          <p:nvPr>
            <p:ph type="sldNum" sz="quarter" idx="12"/>
          </p:nvPr>
        </p:nvSpPr>
        <p:spPr/>
        <p:txBody>
          <a:bodyPr/>
          <a:lstStyle/>
          <a:p>
            <a:fld id="{9B8F564B-7242-455C-BF1E-18B928E9CAAE}" type="slidenum">
              <a:rPr lang="fr-FR" smtClean="0"/>
              <a:t>‹N°›</a:t>
            </a:fld>
            <a:endParaRPr lang="fr-FR"/>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716227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3D6892D-8600-4FC4-A47C-3D76944C9D4C}"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8F564B-7242-455C-BF1E-18B928E9CAAE}" type="slidenum">
              <a:rPr lang="fr-FR" smtClean="0"/>
              <a:t>‹N°›</a:t>
            </a:fld>
            <a:endParaRPr lang="fr-F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795493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3D6892D-8600-4FC4-A47C-3D76944C9D4C}"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8F564B-7242-455C-BF1E-18B928E9CAAE}" type="slidenum">
              <a:rPr lang="fr-FR" smtClean="0"/>
              <a:t>‹N°›</a:t>
            </a:fld>
            <a:endParaRPr lang="fr-F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67926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29166" y="2974448"/>
            <a:ext cx="4645152" cy="24938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094337" y="2971669"/>
            <a:ext cx="4645152" cy="248719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3D6892D-8600-4FC4-A47C-3D76944C9D4C}" type="datetimeFigureOut">
              <a:rPr lang="fr-FR" smtClean="0"/>
              <a:t>17/06/2025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B8F564B-7242-455C-BF1E-18B928E9CAAE}" type="slidenum">
              <a:rPr lang="fr-FR" smtClean="0"/>
              <a:t>‹N°›</a:t>
            </a:fld>
            <a:endParaRPr lang="fr-FR"/>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961719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3D6892D-8600-4FC4-A47C-3D76944C9D4C}" type="datetimeFigureOut">
              <a:rPr lang="fr-FR" smtClean="0"/>
              <a:t>17/06/2025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B8F564B-7242-455C-BF1E-18B928E9CAAE}" type="slidenum">
              <a:rPr lang="fr-FR" smtClean="0"/>
              <a:t>‹N°›</a:t>
            </a:fld>
            <a:endParaRPr lang="fr-FR"/>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96861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D6892D-8600-4FC4-A47C-3D76944C9D4C}" type="datetimeFigureOut">
              <a:rPr lang="fr-FR" smtClean="0"/>
              <a:t>17/06/2025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B8F564B-7242-455C-BF1E-18B928E9CAAE}" type="slidenum">
              <a:rPr lang="fr-FR" smtClean="0"/>
              <a:t>‹N°›</a:t>
            </a:fld>
            <a:endParaRPr lang="fr-FR"/>
          </a:p>
        </p:txBody>
      </p:sp>
    </p:spTree>
    <p:extLst>
      <p:ext uri="{BB962C8B-B14F-4D97-AF65-F5344CB8AC3E}">
        <p14:creationId xmlns:p14="http://schemas.microsoft.com/office/powerpoint/2010/main" val="131135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3D6892D-8600-4FC4-A47C-3D76944C9D4C}"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8F564B-7242-455C-BF1E-18B928E9CAAE}" type="slidenum">
              <a:rPr lang="fr-FR" smtClean="0"/>
              <a:t>‹N°›</a:t>
            </a:fld>
            <a:endParaRPr lang="fr-F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253529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C3D6892D-8600-4FC4-A47C-3D76944C9D4C}" type="datetimeFigureOut">
              <a:rPr lang="fr-FR" smtClean="0"/>
              <a:t>17/06/2025</a:t>
            </a:fld>
            <a:endParaRPr lang="fr-FR"/>
          </a:p>
        </p:txBody>
      </p:sp>
      <p:sp>
        <p:nvSpPr>
          <p:cNvPr id="6" name="Footer Placeholder 5"/>
          <p:cNvSpPr>
            <a:spLocks noGrp="1"/>
          </p:cNvSpPr>
          <p:nvPr>
            <p:ph type="ftr" sz="quarter" idx="11"/>
          </p:nvPr>
        </p:nvSpPr>
        <p:spPr>
          <a:xfrm>
            <a:off x="1125300" y="318640"/>
            <a:ext cx="4877818" cy="320931"/>
          </a:xfrm>
        </p:spPr>
        <p:txBody>
          <a:bodyPr/>
          <a:lstStyle/>
          <a:p>
            <a:endParaRPr lang="fr-FR"/>
          </a:p>
        </p:txBody>
      </p:sp>
      <p:sp>
        <p:nvSpPr>
          <p:cNvPr id="7" name="Slide Number Placeholder 6"/>
          <p:cNvSpPr>
            <a:spLocks noGrp="1"/>
          </p:cNvSpPr>
          <p:nvPr>
            <p:ph type="sldNum" sz="quarter" idx="12"/>
          </p:nvPr>
        </p:nvSpPr>
        <p:spPr>
          <a:xfrm>
            <a:off x="6176794" y="137408"/>
            <a:ext cx="811019" cy="503578"/>
          </a:xfrm>
        </p:spPr>
        <p:txBody>
          <a:bodyPr/>
          <a:lstStyle/>
          <a:p>
            <a:fld id="{9B8F564B-7242-455C-BF1E-18B928E9CAAE}" type="slidenum">
              <a:rPr lang="fr-FR" smtClean="0"/>
              <a:t>‹N°›</a:t>
            </a:fld>
            <a:endParaRPr lang="fr-FR"/>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1091174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3D6892D-8600-4FC4-A47C-3D76944C9D4C}" type="datetimeFigureOut">
              <a:rPr lang="fr-FR" smtClean="0"/>
              <a:t>17/06/2025</a:t>
            </a:fld>
            <a:endParaRPr lang="fr-FR"/>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9B8F564B-7242-455C-BF1E-18B928E9CAAE}" type="slidenum">
              <a:rPr lang="fr-FR" smtClean="0"/>
              <a:t>‹N°›</a:t>
            </a:fld>
            <a:endParaRPr lang="fr-FR"/>
          </a:p>
        </p:txBody>
      </p:sp>
    </p:spTree>
    <p:extLst>
      <p:ext uri="{BB962C8B-B14F-4D97-AF65-F5344CB8AC3E}">
        <p14:creationId xmlns:p14="http://schemas.microsoft.com/office/powerpoint/2010/main" val="25235042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293ADF-3512-5222-F20E-59F10E7DCCA9}"/>
              </a:ext>
            </a:extLst>
          </p:cNvPr>
          <p:cNvSpPr>
            <a:spLocks noGrp="1"/>
          </p:cNvSpPr>
          <p:nvPr>
            <p:ph type="ctrTitle"/>
          </p:nvPr>
        </p:nvSpPr>
        <p:spPr>
          <a:xfrm>
            <a:off x="809873" y="1936913"/>
            <a:ext cx="10561682" cy="2618554"/>
          </a:xfrm>
        </p:spPr>
        <p:txBody>
          <a:bodyPr>
            <a:normAutofit fontScale="90000"/>
          </a:bodyPr>
          <a:lstStyle/>
          <a:p>
            <a:pPr algn="ctr"/>
            <a:r>
              <a:rPr lang="it-IT" sz="4900" b="0" i="0" u="sng" cap="all" dirty="0">
                <a:solidFill>
                  <a:srgbClr val="FF0000"/>
                </a:solidFill>
                <a:effectLst/>
                <a:latin typeface="ITC Avant Garde Std Bk"/>
              </a:rPr>
              <a:t>Projet tady :</a:t>
            </a:r>
            <a:br>
              <a:rPr lang="it-IT" sz="4900" b="0" i="0" u="sng" cap="all" dirty="0">
                <a:solidFill>
                  <a:srgbClr val="FF0000"/>
                </a:solidFill>
                <a:effectLst/>
                <a:latin typeface="ITC Avant Garde Std Bk"/>
              </a:rPr>
            </a:br>
            <a:br>
              <a:rPr lang="it-IT" sz="4900" b="0" i="0" u="sng" cap="all" dirty="0">
                <a:solidFill>
                  <a:srgbClr val="212121"/>
                </a:solidFill>
                <a:effectLst/>
                <a:latin typeface="ITC Avant Garde Std Bk"/>
              </a:rPr>
            </a:br>
            <a:r>
              <a:rPr lang="it-IT" sz="4900" b="0" i="0" cap="all" dirty="0">
                <a:solidFill>
                  <a:srgbClr val="212121"/>
                </a:solidFill>
                <a:effectLst/>
                <a:latin typeface="ITC Avant Garde Std Bk"/>
              </a:rPr>
              <a:t> Tantsoroka ho An’ny Diaspora</a:t>
            </a:r>
            <a:br>
              <a:rPr lang="it-IT" sz="4900" b="0" i="0" cap="all" dirty="0">
                <a:solidFill>
                  <a:srgbClr val="212121"/>
                </a:solidFill>
                <a:effectLst/>
                <a:latin typeface="ITC Avant Garde Std Bk"/>
              </a:rPr>
            </a:br>
            <a:r>
              <a:rPr lang="fr-FR" sz="3100" dirty="0">
                <a:latin typeface="+mn-lt"/>
              </a:rPr>
              <a:t>Mobiliser la diaspora pour le développement de Madagascar </a:t>
            </a:r>
            <a:br>
              <a:rPr lang="fr-FR" sz="1600" dirty="0">
                <a:latin typeface="+mn-lt"/>
              </a:rPr>
            </a:br>
            <a:r>
              <a:rPr lang="it-IT" sz="1600" b="0" i="0" cap="all" dirty="0">
                <a:solidFill>
                  <a:srgbClr val="212121"/>
                </a:solidFill>
                <a:effectLst/>
                <a:latin typeface="+mn-lt"/>
              </a:rPr>
              <a:t> </a:t>
            </a:r>
            <a:br>
              <a:rPr lang="it-IT" b="0" i="0" cap="all" dirty="0">
                <a:solidFill>
                  <a:srgbClr val="212121"/>
                </a:solidFill>
                <a:effectLst/>
                <a:latin typeface="ITC Avant Garde Std Bk"/>
              </a:rPr>
            </a:br>
            <a:endParaRPr lang="fr-FR" dirty="0"/>
          </a:p>
        </p:txBody>
      </p:sp>
      <p:pic>
        <p:nvPicPr>
          <p:cNvPr id="5" name="Image 4" descr="Une image contenant texte, logo, Police, graphisme&#10;&#10;Description générée automatiquement">
            <a:extLst>
              <a:ext uri="{FF2B5EF4-FFF2-40B4-BE49-F238E27FC236}">
                <a16:creationId xmlns:a16="http://schemas.microsoft.com/office/drawing/2014/main" id="{374D5D57-BCDA-5AC8-7314-F3F8C9E80C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33832" y="3916711"/>
            <a:ext cx="3713764" cy="1972256"/>
          </a:xfrm>
          <a:prstGeom prst="rect">
            <a:avLst/>
          </a:prstGeom>
          <a:ln w="88900" cap="sq" cmpd="thickThin">
            <a:solidFill>
              <a:srgbClr val="000000"/>
            </a:solidFill>
            <a:prstDash val="solid"/>
            <a:miter lim="800000"/>
          </a:ln>
          <a:effectLst>
            <a:innerShdw blurRad="76200">
              <a:srgbClr val="000000"/>
            </a:innerShdw>
          </a:effectLst>
        </p:spPr>
      </p:pic>
      <p:pic>
        <p:nvPicPr>
          <p:cNvPr id="11" name="Image 10" descr="Une image contenant texte, Police, symbole, logo">
            <a:extLst>
              <a:ext uri="{FF2B5EF4-FFF2-40B4-BE49-F238E27FC236}">
                <a16:creationId xmlns:a16="http://schemas.microsoft.com/office/drawing/2014/main" id="{A826A27B-8CB6-322F-BD89-BD75BFA2CE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975" y="235551"/>
            <a:ext cx="2616200" cy="13335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374245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BCB087F-8FB4-B1FD-B015-17FA6473F6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342" y="522137"/>
            <a:ext cx="9759316" cy="581372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96546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Equipe 2 : volets 5 et 6 (qualitatifs)</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normAutofit fontScale="55000" lnSpcReduction="20000"/>
          </a:bodyPr>
          <a:lstStyle/>
          <a:p>
            <a:pPr>
              <a:lnSpc>
                <a:spcPct val="140000"/>
              </a:lnSpc>
              <a:spcAft>
                <a:spcPts val="800"/>
              </a:spcAft>
            </a:pPr>
            <a:r>
              <a:rPr lang="fr-FR" sz="2900" b="1" dirty="0"/>
              <a:t>Vincent </a:t>
            </a:r>
            <a:r>
              <a:rPr lang="fr-FR" sz="2900" b="1" dirty="0" err="1"/>
              <a:t>Geronimi</a:t>
            </a:r>
            <a:r>
              <a:rPr lang="fr-FR" sz="2900" b="1" dirty="0"/>
              <a:t>, Prof. d’Economie UVSQ, Directeur de l’UMI SOURCE </a:t>
            </a:r>
          </a:p>
          <a:p>
            <a:pPr>
              <a:lnSpc>
                <a:spcPct val="140000"/>
              </a:lnSpc>
              <a:spcAft>
                <a:spcPts val="800"/>
              </a:spcAft>
            </a:pPr>
            <a:r>
              <a:rPr lang="fr-FR" sz="2900" b="1" dirty="0">
                <a:solidFill>
                  <a:schemeClr val="tx1">
                    <a:lumMod val="50000"/>
                    <a:lumOff val="50000"/>
                  </a:schemeClr>
                </a:solidFill>
              </a:rPr>
              <a:t>Jessy Tsang, IR UVSQ/ UMI SOURCE, économiste </a:t>
            </a:r>
          </a:p>
          <a:p>
            <a:pPr>
              <a:lnSpc>
                <a:spcPct val="140000"/>
              </a:lnSpc>
              <a:spcAft>
                <a:spcPts val="800"/>
              </a:spcAft>
            </a:pPr>
            <a:r>
              <a:rPr lang="fr-FR" sz="2900" b="1" dirty="0"/>
              <a:t>Elodie Rossi, MCF UVSQ / UMI SOURCE, socio-économiste </a:t>
            </a:r>
          </a:p>
          <a:p>
            <a:pPr>
              <a:lnSpc>
                <a:spcPct val="140000"/>
              </a:lnSpc>
              <a:spcAft>
                <a:spcPts val="800"/>
              </a:spcAft>
            </a:pPr>
            <a:r>
              <a:rPr lang="fr-FR" sz="2900" b="1" dirty="0"/>
              <a:t>Claire </a:t>
            </a:r>
            <a:r>
              <a:rPr lang="fr-FR" sz="2900" b="1" dirty="0" err="1"/>
              <a:t>Gondard</a:t>
            </a:r>
            <a:r>
              <a:rPr lang="fr-FR" sz="2900" b="1" dirty="0"/>
              <a:t> Delcroix, MCF Economiste Univ. de Bordeaux, chercheure associée à l’UMI SOURCE </a:t>
            </a:r>
          </a:p>
          <a:p>
            <a:pPr>
              <a:lnSpc>
                <a:spcPct val="140000"/>
              </a:lnSpc>
              <a:spcAft>
                <a:spcPts val="800"/>
              </a:spcAft>
            </a:pPr>
            <a:r>
              <a:rPr lang="fr-FR" sz="2900" b="1" dirty="0"/>
              <a:t>Léo </a:t>
            </a:r>
            <a:r>
              <a:rPr lang="fr-FR" sz="2900" b="1" dirty="0" err="1"/>
              <a:t>Delpy</a:t>
            </a:r>
            <a:r>
              <a:rPr lang="fr-FR" sz="2900" b="1" dirty="0"/>
              <a:t>, MCF Lille, chercheur associé à l’UMI SOURCE, socio-économiste</a:t>
            </a:r>
          </a:p>
          <a:p>
            <a:pPr>
              <a:lnSpc>
                <a:spcPct val="140000"/>
              </a:lnSpc>
              <a:spcAft>
                <a:spcPts val="800"/>
              </a:spcAft>
            </a:pPr>
            <a:r>
              <a:rPr lang="fr-FR" sz="2900" b="1" dirty="0"/>
              <a:t>Isabelle </a:t>
            </a:r>
            <a:r>
              <a:rPr lang="fr-FR" sz="2900" b="1" dirty="0" err="1"/>
              <a:t>Droy</a:t>
            </a:r>
            <a:r>
              <a:rPr lang="fr-FR" sz="2900" b="1" dirty="0"/>
              <a:t>, chercheuse IRD/ UMI SOURCE, socio-économiste</a:t>
            </a:r>
          </a:p>
          <a:p>
            <a:pPr>
              <a:lnSpc>
                <a:spcPct val="140000"/>
              </a:lnSpc>
              <a:spcAft>
                <a:spcPts val="800"/>
              </a:spcAft>
            </a:pPr>
            <a:r>
              <a:rPr lang="fr-FR" sz="2900" b="1" dirty="0"/>
              <a:t>Partenariats à Madagascar : le CERED (</a:t>
            </a:r>
            <a:r>
              <a:rPr lang="fr-FR" sz="2900" b="1" dirty="0" err="1"/>
              <a:t>Mahefasoa</a:t>
            </a:r>
            <a:r>
              <a:rPr lang="fr-FR" sz="2900" b="1" dirty="0"/>
              <a:t> </a:t>
            </a:r>
            <a:r>
              <a:rPr lang="fr-FR" sz="2900" b="1" dirty="0" err="1"/>
              <a:t>Randrianalijaona</a:t>
            </a:r>
            <a:r>
              <a:rPr lang="fr-FR" sz="2900" b="1" dirty="0"/>
              <a:t> et Holy </a:t>
            </a:r>
            <a:r>
              <a:rPr lang="fr-FR" sz="2900" b="1" dirty="0" err="1"/>
              <a:t>Randriamanampisoa</a:t>
            </a:r>
            <a:r>
              <a:rPr lang="fr-FR" sz="2900" b="1" dirty="0"/>
              <a:t>) et l'IISS (Patrick Rasolofo)  </a:t>
            </a:r>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4242202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normAutofit/>
          </a:bodyPr>
          <a:lstStyle/>
          <a:p>
            <a:pPr>
              <a:lnSpc>
                <a:spcPct val="140000"/>
              </a:lnSpc>
              <a:spcAft>
                <a:spcPts val="800"/>
              </a:spcAft>
            </a:pPr>
            <a:r>
              <a:rPr lang="fr-FR" b="1" dirty="0"/>
              <a:t>Analyses approfondies et complémentaires aux enquêtes quantitatives (basées sur différentes études de cas) suivant 2 angles : </a:t>
            </a:r>
            <a:endParaRPr lang="fr-FR" sz="2000" dirty="0"/>
          </a:p>
          <a:p>
            <a:pPr lvl="0">
              <a:lnSpc>
                <a:spcPct val="140000"/>
              </a:lnSpc>
              <a:spcAft>
                <a:spcPts val="800"/>
              </a:spcAft>
              <a:buFontTx/>
              <a:buChar char="-"/>
              <a:tabLst>
                <a:tab pos="457200" algn="l"/>
              </a:tabLst>
            </a:pPr>
            <a:r>
              <a:rPr lang="fr-FR" dirty="0"/>
              <a:t>Trajectoires de migration, réseaux sociaux et genèse des projets (volet 5) </a:t>
            </a:r>
          </a:p>
          <a:p>
            <a:pPr lvl="0">
              <a:lnSpc>
                <a:spcPct val="140000"/>
              </a:lnSpc>
              <a:spcAft>
                <a:spcPts val="800"/>
              </a:spcAft>
              <a:buFontTx/>
              <a:buChar char="-"/>
              <a:tabLst>
                <a:tab pos="457200" algn="l"/>
              </a:tabLst>
            </a:pPr>
            <a:r>
              <a:rPr lang="fr-FR" dirty="0"/>
              <a:t>Impact socio-économique des projets portés par la diaspora à Madagascar (volet 6)</a:t>
            </a:r>
          </a:p>
          <a:p>
            <a:pPr>
              <a:lnSpc>
                <a:spcPct val="140000"/>
              </a:lnSpc>
              <a:spcAft>
                <a:spcPts val="800"/>
              </a:spcAft>
              <a:buFontTx/>
              <a:buChar char="-"/>
              <a:tabLst>
                <a:tab pos="457200" algn="l"/>
              </a:tabLst>
            </a:pPr>
            <a:endParaRPr lang="fr-FR" sz="2100" dirty="0"/>
          </a:p>
        </p:txBody>
      </p:sp>
      <p:sp>
        <p:nvSpPr>
          <p:cNvPr id="7" name="Titre 1">
            <a:extLst>
              <a:ext uri="{FF2B5EF4-FFF2-40B4-BE49-F238E27FC236}">
                <a16:creationId xmlns:a16="http://schemas.microsoft.com/office/drawing/2014/main" id="{5F42FEF3-9E13-1344-DBF4-123843389EFC}"/>
              </a:ext>
            </a:extLst>
          </p:cNvPr>
          <p:cNvSpPr>
            <a:spLocks noGrp="1"/>
          </p:cNvSpPr>
          <p:nvPr>
            <p:ph type="title"/>
          </p:nvPr>
        </p:nvSpPr>
        <p:spPr>
          <a:xfrm>
            <a:off x="1130270" y="953324"/>
            <a:ext cx="9603275" cy="1049235"/>
          </a:xfrm>
        </p:spPr>
        <p:txBody>
          <a:bodyPr/>
          <a:lstStyle/>
          <a:p>
            <a:r>
              <a:rPr lang="fr-FR" dirty="0">
                <a:solidFill>
                  <a:srgbClr val="FF0000"/>
                </a:solidFill>
              </a:rPr>
              <a:t>Equipe 2 : volets 5 et 6 (qualitatifs)</a:t>
            </a:r>
          </a:p>
        </p:txBody>
      </p:sp>
    </p:spTree>
    <p:extLst>
      <p:ext uri="{BB962C8B-B14F-4D97-AF65-F5344CB8AC3E}">
        <p14:creationId xmlns:p14="http://schemas.microsoft.com/office/powerpoint/2010/main" val="3765069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BCB087F-8FB4-B1FD-B015-17FA6473F6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342" y="522137"/>
            <a:ext cx="9759316" cy="581372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473876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Equipe 3 : volet 7 (qualitatif)</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3544668"/>
          </a:xfrm>
        </p:spPr>
        <p:txBody>
          <a:bodyPr>
            <a:normAutofit/>
          </a:bodyPr>
          <a:lstStyle/>
          <a:p>
            <a:pPr>
              <a:lnSpc>
                <a:spcPct val="140000"/>
              </a:lnSpc>
              <a:spcAft>
                <a:spcPts val="800"/>
              </a:spcAft>
            </a:pPr>
            <a:r>
              <a:rPr lang="fr-FR" b="1" dirty="0"/>
              <a:t>Julien Mallet, chercheur IRD, URMIS, Université de Paris, Anthropologue et musicologue </a:t>
            </a:r>
          </a:p>
          <a:p>
            <a:pPr>
              <a:lnSpc>
                <a:spcPct val="140000"/>
              </a:lnSpc>
              <a:spcAft>
                <a:spcPts val="800"/>
              </a:spcAft>
            </a:pPr>
            <a:r>
              <a:rPr lang="fr-FR" b="1" dirty="0"/>
              <a:t>Analyses transversales aux volets quantitatifs et qualitatifs :  </a:t>
            </a:r>
          </a:p>
          <a:p>
            <a:pPr>
              <a:lnSpc>
                <a:spcPct val="140000"/>
              </a:lnSpc>
              <a:spcAft>
                <a:spcPts val="800"/>
              </a:spcAft>
              <a:buFontTx/>
              <a:buChar char="-"/>
              <a:tabLst>
                <a:tab pos="457200" algn="l"/>
              </a:tabLst>
            </a:pPr>
            <a:r>
              <a:rPr lang="fr-FR" dirty="0"/>
              <a:t>Circulation des savoirs, des biens immatériels et des processus d’identification via les réseaux transnationaux (volet 7) </a:t>
            </a:r>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4110217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293ADF-3512-5222-F20E-59F10E7DCCA9}"/>
              </a:ext>
            </a:extLst>
          </p:cNvPr>
          <p:cNvSpPr>
            <a:spLocks noGrp="1"/>
          </p:cNvSpPr>
          <p:nvPr>
            <p:ph type="ctrTitle"/>
          </p:nvPr>
        </p:nvSpPr>
        <p:spPr>
          <a:xfrm>
            <a:off x="815159" y="1629627"/>
            <a:ext cx="10561682" cy="2618554"/>
          </a:xfrm>
        </p:spPr>
        <p:txBody>
          <a:bodyPr>
            <a:normAutofit fontScale="90000"/>
          </a:bodyPr>
          <a:lstStyle/>
          <a:p>
            <a:pPr algn="ctr"/>
            <a:r>
              <a:rPr lang="it-IT" sz="4900" b="0" i="0" u="sng" cap="all" dirty="0">
                <a:solidFill>
                  <a:srgbClr val="FF0000"/>
                </a:solidFill>
                <a:effectLst/>
                <a:latin typeface="ITC Avant Garde Std Bk"/>
              </a:rPr>
              <a:t>Focus sur le volet 6 :</a:t>
            </a:r>
            <a:br>
              <a:rPr lang="it-IT" sz="4900" b="0" i="0" u="sng" cap="all" dirty="0">
                <a:solidFill>
                  <a:srgbClr val="FF0000"/>
                </a:solidFill>
                <a:effectLst/>
                <a:latin typeface="ITC Avant Garde Std Bk"/>
              </a:rPr>
            </a:br>
            <a:r>
              <a:rPr lang="it-IT" sz="4900" b="0" i="0" cap="all" dirty="0">
                <a:solidFill>
                  <a:srgbClr val="212121"/>
                </a:solidFill>
                <a:effectLst/>
                <a:latin typeface="ITC Avant Garde Std Bk"/>
              </a:rPr>
              <a:t> </a:t>
            </a:r>
            <a:br>
              <a:rPr lang="it-IT" sz="4900" b="0" i="0" cap="all" dirty="0">
                <a:solidFill>
                  <a:srgbClr val="212121"/>
                </a:solidFill>
                <a:effectLst/>
                <a:latin typeface="ITC Avant Garde Std Bk"/>
              </a:rPr>
            </a:br>
            <a:r>
              <a:rPr lang="fr-FR" sz="3100" dirty="0">
                <a:latin typeface="+mn-lt"/>
              </a:rPr>
              <a:t>Impact socio-économique des projets portés par la diaspora à Madagascar</a:t>
            </a:r>
            <a:br>
              <a:rPr lang="fr-FR" sz="1600" dirty="0">
                <a:latin typeface="+mn-lt"/>
              </a:rPr>
            </a:br>
            <a:r>
              <a:rPr lang="it-IT" sz="1600" b="0" i="0" cap="all" dirty="0">
                <a:solidFill>
                  <a:srgbClr val="212121"/>
                </a:solidFill>
                <a:effectLst/>
                <a:latin typeface="+mn-lt"/>
              </a:rPr>
              <a:t> </a:t>
            </a:r>
            <a:br>
              <a:rPr lang="it-IT" b="0" i="0" cap="all" dirty="0">
                <a:solidFill>
                  <a:srgbClr val="212121"/>
                </a:solidFill>
                <a:effectLst/>
                <a:latin typeface="ITC Avant Garde Std Bk"/>
              </a:rPr>
            </a:br>
            <a:endParaRPr lang="fr-FR" dirty="0"/>
          </a:p>
        </p:txBody>
      </p:sp>
      <p:pic>
        <p:nvPicPr>
          <p:cNvPr id="5" name="Image 4" descr="Une image contenant texte, logo, Police, graphisme&#10;&#10;Description générée automatiquement">
            <a:extLst>
              <a:ext uri="{FF2B5EF4-FFF2-40B4-BE49-F238E27FC236}">
                <a16:creationId xmlns:a16="http://schemas.microsoft.com/office/drawing/2014/main" id="{374D5D57-BCDA-5AC8-7314-F3F8C9E80C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39118" y="3779551"/>
            <a:ext cx="3713764" cy="1972256"/>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81855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Début des recherches : 2022 – 2023 </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70" y="1770282"/>
            <a:ext cx="9603275" cy="3544668"/>
          </a:xfrm>
        </p:spPr>
        <p:txBody>
          <a:bodyPr>
            <a:normAutofit/>
          </a:bodyPr>
          <a:lstStyle/>
          <a:p>
            <a:pPr>
              <a:lnSpc>
                <a:spcPct val="140000"/>
              </a:lnSpc>
              <a:spcAft>
                <a:spcPts val="800"/>
              </a:spcAft>
            </a:pPr>
            <a:r>
              <a:rPr lang="fr-FR" b="1" dirty="0"/>
              <a:t>1</a:t>
            </a:r>
            <a:r>
              <a:rPr lang="fr-FR" b="1" baseline="30000" dirty="0"/>
              <a:t>ère</a:t>
            </a:r>
            <a:r>
              <a:rPr lang="fr-FR" b="1" dirty="0"/>
              <a:t> génération d’étudiants : storytelling sur la diaspora malagasy</a:t>
            </a:r>
          </a:p>
          <a:p>
            <a:pPr>
              <a:lnSpc>
                <a:spcPct val="140000"/>
              </a:lnSpc>
              <a:spcAft>
                <a:spcPts val="800"/>
              </a:spcAft>
              <a:buFontTx/>
              <a:buChar char="-"/>
              <a:tabLst>
                <a:tab pos="457200" algn="l"/>
              </a:tabLst>
            </a:pPr>
            <a:r>
              <a:rPr lang="fr-FR" dirty="0"/>
              <a:t>Recensement des associations : sans identification claire de projets structurés portés par la diaspora </a:t>
            </a:r>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4292118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Continuité des recherches : 2023 – 2024 </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70" y="1770282"/>
            <a:ext cx="9603275" cy="3544668"/>
          </a:xfrm>
        </p:spPr>
        <p:txBody>
          <a:bodyPr>
            <a:normAutofit/>
          </a:bodyPr>
          <a:lstStyle/>
          <a:p>
            <a:pPr>
              <a:lnSpc>
                <a:spcPct val="140000"/>
              </a:lnSpc>
              <a:spcAft>
                <a:spcPts val="800"/>
              </a:spcAft>
            </a:pPr>
            <a:r>
              <a:rPr lang="fr-FR" b="1" dirty="0"/>
              <a:t>2</a:t>
            </a:r>
            <a:r>
              <a:rPr lang="fr-FR" b="1" baseline="30000" dirty="0"/>
              <a:t>ème</a:t>
            </a:r>
            <a:r>
              <a:rPr lang="fr-FR" b="1" dirty="0"/>
              <a:t> génération d’étudiants (Karen </a:t>
            </a:r>
            <a:r>
              <a:rPr lang="fr-FR" b="1" dirty="0" err="1"/>
              <a:t>Velazquez</a:t>
            </a:r>
            <a:r>
              <a:rPr lang="fr-FR" b="1" dirty="0"/>
              <a:t>) : définition et impact de la diaspora </a:t>
            </a:r>
          </a:p>
          <a:p>
            <a:pPr marL="457200" indent="-457200">
              <a:lnSpc>
                <a:spcPct val="140000"/>
              </a:lnSpc>
              <a:spcAft>
                <a:spcPts val="800"/>
              </a:spcAft>
              <a:buAutoNum type="arabicParenR"/>
              <a:tabLst>
                <a:tab pos="457200" algn="l"/>
              </a:tabLst>
            </a:pPr>
            <a:r>
              <a:rPr lang="fr-FR" dirty="0"/>
              <a:t>Définition de la diaspora et de la notion de projet de développement </a:t>
            </a:r>
          </a:p>
          <a:p>
            <a:pPr marL="457200" indent="-457200">
              <a:lnSpc>
                <a:spcPct val="140000"/>
              </a:lnSpc>
              <a:spcAft>
                <a:spcPts val="800"/>
              </a:spcAft>
              <a:buAutoNum type="arabicParenR"/>
              <a:tabLst>
                <a:tab pos="457200" algn="l"/>
              </a:tabLst>
            </a:pPr>
            <a:r>
              <a:rPr lang="fr-FR" dirty="0"/>
              <a:t>Focus sur les transferts financiers de la diaspora </a:t>
            </a:r>
          </a:p>
          <a:p>
            <a:pPr marL="457200" indent="-457200">
              <a:lnSpc>
                <a:spcPct val="140000"/>
              </a:lnSpc>
              <a:spcAft>
                <a:spcPts val="800"/>
              </a:spcAft>
              <a:buAutoNum type="arabicParenR"/>
              <a:tabLst>
                <a:tab pos="457200" algn="l"/>
              </a:tabLst>
            </a:pPr>
            <a:r>
              <a:rPr lang="fr-FR" dirty="0"/>
              <a:t>Focus sur les initiatives associatives en matière de développement </a:t>
            </a:r>
          </a:p>
          <a:p>
            <a:pPr>
              <a:lnSpc>
                <a:spcPct val="140000"/>
              </a:lnSpc>
              <a:spcAft>
                <a:spcPts val="800"/>
              </a:spcAft>
              <a:buFontTx/>
              <a:buChar char="-"/>
              <a:tabLst>
                <a:tab pos="457200" algn="l"/>
              </a:tabLst>
            </a:pPr>
            <a:endParaRPr lang="fr-FR" dirty="0"/>
          </a:p>
          <a:p>
            <a:pPr>
              <a:lnSpc>
                <a:spcPct val="140000"/>
              </a:lnSpc>
              <a:spcAft>
                <a:spcPts val="800"/>
              </a:spcAft>
              <a:buFontTx/>
              <a:buChar char="-"/>
              <a:tabLst>
                <a:tab pos="457200" algn="l"/>
              </a:tabLst>
            </a:pPr>
            <a:endParaRPr lang="fr-FR" dirty="0"/>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222754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solidFill>
                  <a:srgbClr val="002060"/>
                </a:solidFill>
              </a:rPr>
              <a:t>1) Définition : diaspora et projet</a:t>
            </a:r>
            <a:endParaRPr dirty="0">
              <a:solidFill>
                <a:srgbClr val="002060"/>
              </a:solidFill>
            </a:endParaRPr>
          </a:p>
        </p:txBody>
      </p:sp>
      <p:sp>
        <p:nvSpPr>
          <p:cNvPr id="3" name="Content Placeholder 2"/>
          <p:cNvSpPr>
            <a:spLocks noGrp="1"/>
          </p:cNvSpPr>
          <p:nvPr>
            <p:ph idx="1"/>
          </p:nvPr>
        </p:nvSpPr>
        <p:spPr>
          <a:xfrm>
            <a:off x="1130270" y="1680278"/>
            <a:ext cx="10452130" cy="5326312"/>
          </a:xfrm>
        </p:spPr>
        <p:txBody>
          <a:bodyPr>
            <a:normAutofit fontScale="32500" lnSpcReduction="20000"/>
          </a:bodyPr>
          <a:lstStyle/>
          <a:p>
            <a:pPr>
              <a:lnSpc>
                <a:spcPct val="160000"/>
              </a:lnSpc>
              <a:spcAft>
                <a:spcPts val="800"/>
              </a:spcAft>
            </a:pPr>
            <a:r>
              <a:rPr sz="6200" b="1" dirty="0"/>
              <a:t>La diaspora </a:t>
            </a:r>
            <a:r>
              <a:rPr sz="6200" b="1" dirty="0" err="1"/>
              <a:t>malgache</a:t>
            </a:r>
            <a:r>
              <a:rPr sz="6200" b="1" dirty="0"/>
              <a:t> </a:t>
            </a:r>
            <a:r>
              <a:rPr sz="6200" b="1" dirty="0" err="1"/>
              <a:t>est</a:t>
            </a:r>
            <a:r>
              <a:rPr sz="6200" b="1" dirty="0"/>
              <a:t> difficile à </a:t>
            </a:r>
            <a:r>
              <a:rPr sz="6200" b="1" dirty="0" err="1"/>
              <a:t>définir</a:t>
            </a:r>
            <a:r>
              <a:rPr sz="6200" b="1" dirty="0"/>
              <a:t> : </a:t>
            </a:r>
            <a:endParaRPr lang="fr-FR" sz="6200" b="1" dirty="0"/>
          </a:p>
          <a:p>
            <a:pPr marL="0" lvl="1" indent="0">
              <a:lnSpc>
                <a:spcPct val="140000"/>
              </a:lnSpc>
              <a:spcBef>
                <a:spcPts val="1000"/>
              </a:spcBef>
              <a:spcAft>
                <a:spcPts val="800"/>
              </a:spcAft>
              <a:buNone/>
            </a:pPr>
            <a:r>
              <a:rPr lang="fr-FR" sz="6200" dirty="0"/>
              <a:t>- D</a:t>
            </a:r>
            <a:r>
              <a:rPr sz="6200" dirty="0" err="1"/>
              <a:t>iversité</a:t>
            </a:r>
            <a:r>
              <a:rPr sz="6200" dirty="0"/>
              <a:t> des </a:t>
            </a:r>
            <a:r>
              <a:rPr sz="6200" dirty="0" err="1"/>
              <a:t>approches</a:t>
            </a:r>
            <a:r>
              <a:rPr sz="6200" dirty="0"/>
              <a:t> (</a:t>
            </a:r>
            <a:r>
              <a:rPr lang="fr-FR" sz="6200" dirty="0"/>
              <a:t>approche géographique, démographique, administrative vs. approche identitaire et communautaire</a:t>
            </a:r>
            <a:r>
              <a:rPr sz="6200" dirty="0"/>
              <a:t>)</a:t>
            </a:r>
            <a:endParaRPr lang="fr-FR" sz="6200" dirty="0"/>
          </a:p>
          <a:p>
            <a:pPr marL="0" lvl="1" indent="0">
              <a:lnSpc>
                <a:spcPct val="140000"/>
              </a:lnSpc>
              <a:spcBef>
                <a:spcPts val="1000"/>
              </a:spcBef>
              <a:spcAft>
                <a:spcPts val="800"/>
              </a:spcAft>
              <a:buNone/>
            </a:pPr>
            <a:r>
              <a:rPr lang="fr-FR" sz="6200" dirty="0"/>
              <a:t>- Martineau (2004) : Pays de naissance ; nationalité ; sentiment d’appartenance</a:t>
            </a:r>
            <a:endParaRPr sz="6200" dirty="0"/>
          </a:p>
          <a:p>
            <a:pPr>
              <a:lnSpc>
                <a:spcPct val="160000"/>
              </a:lnSpc>
              <a:spcAft>
                <a:spcPts val="800"/>
              </a:spcAft>
            </a:pPr>
            <a:r>
              <a:rPr lang="fr-FR" sz="6200" b="1" dirty="0"/>
              <a:t>N</a:t>
            </a:r>
            <a:r>
              <a:rPr sz="6200" b="1" dirty="0" err="1"/>
              <a:t>otion</a:t>
            </a:r>
            <a:r>
              <a:rPr sz="6200" b="1" dirty="0"/>
              <a:t> de </a:t>
            </a:r>
            <a:r>
              <a:rPr sz="6200" b="1" dirty="0" err="1"/>
              <a:t>projet</a:t>
            </a:r>
            <a:r>
              <a:rPr sz="6200" b="1" dirty="0"/>
              <a:t> de </a:t>
            </a:r>
            <a:r>
              <a:rPr sz="6200" b="1" dirty="0" err="1"/>
              <a:t>développement</a:t>
            </a:r>
            <a:r>
              <a:rPr sz="6200" b="1" dirty="0"/>
              <a:t> </a:t>
            </a:r>
            <a:r>
              <a:rPr lang="fr-FR" sz="6200" b="1" dirty="0"/>
              <a:t>multidimensionnelle : </a:t>
            </a:r>
          </a:p>
          <a:p>
            <a:pPr marL="0" lvl="1" indent="0">
              <a:lnSpc>
                <a:spcPct val="140000"/>
              </a:lnSpc>
              <a:spcBef>
                <a:spcPts val="1000"/>
              </a:spcBef>
              <a:spcAft>
                <a:spcPts val="800"/>
              </a:spcAft>
              <a:buNone/>
            </a:pPr>
            <a:r>
              <a:rPr lang="fr-FR" sz="6200" dirty="0"/>
              <a:t>- Flux financiers</a:t>
            </a:r>
          </a:p>
          <a:p>
            <a:pPr marL="0" lvl="1" indent="0">
              <a:lnSpc>
                <a:spcPct val="140000"/>
              </a:lnSpc>
              <a:spcBef>
                <a:spcPts val="1000"/>
              </a:spcBef>
              <a:spcAft>
                <a:spcPts val="800"/>
              </a:spcAft>
              <a:buNone/>
            </a:pPr>
            <a:r>
              <a:rPr lang="fr-FR" sz="6200" dirty="0"/>
              <a:t>- Initiatives </a:t>
            </a:r>
            <a:r>
              <a:rPr lang="fr-FR" sz="6200" dirty="0" err="1"/>
              <a:t>entreprenariales</a:t>
            </a:r>
            <a:r>
              <a:rPr lang="fr-FR" sz="6200" dirty="0"/>
              <a:t> ; investissements </a:t>
            </a:r>
          </a:p>
          <a:p>
            <a:pPr marL="0" lvl="1" indent="0">
              <a:lnSpc>
                <a:spcPct val="140000"/>
              </a:lnSpc>
              <a:spcBef>
                <a:spcPts val="1000"/>
              </a:spcBef>
              <a:spcAft>
                <a:spcPts val="800"/>
              </a:spcAft>
              <a:buNone/>
            </a:pPr>
            <a:r>
              <a:rPr lang="fr-FR" sz="6200" dirty="0"/>
              <a:t>- Transferts de savoirs et compétences </a:t>
            </a:r>
          </a:p>
          <a:p>
            <a:pPr lvl="1">
              <a:buFontTx/>
              <a:buChar char="-"/>
            </a:pPr>
            <a:endParaRPr lang="fr-FR" dirty="0"/>
          </a:p>
          <a:p>
            <a:pPr lvl="1">
              <a:buFontTx/>
              <a:buChar char="-"/>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solidFill>
                  <a:srgbClr val="002060"/>
                </a:solidFill>
              </a:rPr>
              <a:t>2) Focus :  transferts financiers</a:t>
            </a:r>
            <a:endParaRPr dirty="0">
              <a:solidFill>
                <a:srgbClr val="002060"/>
              </a:solidFill>
            </a:endParaRPr>
          </a:p>
        </p:txBody>
      </p:sp>
      <p:sp>
        <p:nvSpPr>
          <p:cNvPr id="3" name="Content Placeholder 2"/>
          <p:cNvSpPr>
            <a:spLocks noGrp="1"/>
          </p:cNvSpPr>
          <p:nvPr>
            <p:ph idx="1"/>
          </p:nvPr>
        </p:nvSpPr>
        <p:spPr>
          <a:xfrm>
            <a:off x="1130269" y="1668849"/>
            <a:ext cx="9931461" cy="3294576"/>
          </a:xfrm>
        </p:spPr>
        <p:txBody>
          <a:bodyPr>
            <a:noAutofit/>
          </a:bodyPr>
          <a:lstStyle/>
          <a:p>
            <a:pPr>
              <a:lnSpc>
                <a:spcPct val="140000"/>
              </a:lnSpc>
              <a:spcAft>
                <a:spcPts val="800"/>
              </a:spcAft>
            </a:pPr>
            <a:r>
              <a:rPr lang="fr-FR" b="1" dirty="0"/>
              <a:t>Transferts : </a:t>
            </a:r>
          </a:p>
          <a:p>
            <a:pPr marL="0" indent="0">
              <a:lnSpc>
                <a:spcPct val="140000"/>
              </a:lnSpc>
              <a:spcAft>
                <a:spcPts val="800"/>
              </a:spcAft>
              <a:buNone/>
            </a:pPr>
            <a:r>
              <a:rPr lang="fr-FR" sz="2000" dirty="0"/>
              <a:t>Source stable de financement ; sous-exploitée ; moins tout de même que APD</a:t>
            </a:r>
          </a:p>
          <a:p>
            <a:pPr>
              <a:lnSpc>
                <a:spcPct val="140000"/>
              </a:lnSpc>
              <a:spcAft>
                <a:spcPts val="800"/>
              </a:spcAft>
            </a:pPr>
            <a:r>
              <a:rPr lang="fr-FR" b="1" dirty="0"/>
              <a:t>Forts écarts d’estimations : </a:t>
            </a:r>
            <a:r>
              <a:rPr b="1" dirty="0"/>
              <a:t> </a:t>
            </a:r>
            <a:endParaRPr lang="fr-FR" b="1" dirty="0"/>
          </a:p>
          <a:p>
            <a:pPr marL="0" lvl="1" indent="0">
              <a:spcBef>
                <a:spcPts val="1000"/>
              </a:spcBef>
              <a:spcAft>
                <a:spcPts val="800"/>
              </a:spcAft>
              <a:buNone/>
            </a:pPr>
            <a:r>
              <a:rPr sz="2000" dirty="0"/>
              <a:t>86 millions € (OIM) et 377 millions $ (Banque </a:t>
            </a:r>
            <a:r>
              <a:rPr sz="2000" dirty="0" err="1"/>
              <a:t>mondiale</a:t>
            </a:r>
            <a:r>
              <a:rPr sz="2000" dirty="0"/>
              <a:t>) par an</a:t>
            </a:r>
          </a:p>
          <a:p>
            <a:pPr>
              <a:lnSpc>
                <a:spcPct val="140000"/>
              </a:lnSpc>
              <a:spcAft>
                <a:spcPts val="800"/>
              </a:spcAft>
            </a:pPr>
            <a:r>
              <a:rPr lang="fr-FR" b="1" dirty="0"/>
              <a:t>Plusieurs défis :</a:t>
            </a:r>
          </a:p>
          <a:p>
            <a:pPr marL="0" lvl="1" indent="0">
              <a:spcBef>
                <a:spcPts val="1000"/>
              </a:spcBef>
              <a:spcAft>
                <a:spcPts val="800"/>
              </a:spcAft>
              <a:buNone/>
            </a:pPr>
            <a:r>
              <a:rPr lang="fr-FR" sz="2000" dirty="0"/>
              <a:t>Manque de données détaillées ; absence de cadre institutionnel ; importance des canaux informels (faiblesse des infrastructures bancaires et coût élevé des transferts)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Contours du projet </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lstStyle/>
          <a:p>
            <a:r>
              <a:rPr lang="fr-FR" b="1" dirty="0"/>
              <a:t>Budget</a:t>
            </a:r>
            <a:r>
              <a:rPr lang="fr-FR" dirty="0"/>
              <a:t> : 1 141 792 euros </a:t>
            </a:r>
          </a:p>
          <a:p>
            <a:r>
              <a:rPr lang="fr-FR" b="1" dirty="0"/>
              <a:t>Temporalité</a:t>
            </a:r>
            <a:r>
              <a:rPr lang="fr-FR" dirty="0"/>
              <a:t> : 4 ans (2023 - 2027) </a:t>
            </a:r>
          </a:p>
          <a:p>
            <a:endParaRPr lang="fr-FR" dirty="0"/>
          </a:p>
          <a:p>
            <a:r>
              <a:rPr lang="fr-FR" b="1" dirty="0"/>
              <a:t>Bailleur</a:t>
            </a:r>
            <a:r>
              <a:rPr lang="fr-FR" dirty="0"/>
              <a:t> : AFD </a:t>
            </a:r>
          </a:p>
          <a:p>
            <a:r>
              <a:rPr lang="fr-FR" b="1" dirty="0"/>
              <a:t>Gestion technique et financière </a:t>
            </a:r>
            <a:r>
              <a:rPr lang="fr-FR" dirty="0"/>
              <a:t>: Expertise France (mandaté par l’AFD) </a:t>
            </a:r>
          </a:p>
          <a:p>
            <a:r>
              <a:rPr lang="fr-FR" b="1" dirty="0"/>
              <a:t>Coordination technique </a:t>
            </a:r>
            <a:r>
              <a:rPr lang="fr-FR" dirty="0"/>
              <a:t>: MAE (Ministère des Affaires Etrangères) </a:t>
            </a:r>
          </a:p>
          <a:p>
            <a:pPr marL="0" indent="0">
              <a:buNone/>
            </a:pPr>
            <a:endParaRPr lang="fr-FR" dirty="0"/>
          </a:p>
          <a:p>
            <a:pPr marL="0" indent="0">
              <a:buNone/>
            </a:pPr>
            <a:r>
              <a:rPr lang="fr-FR" dirty="0"/>
              <a:t>&gt; IRD : partenaire clé, responsable du volet recherche</a:t>
            </a:r>
          </a:p>
          <a:p>
            <a:endParaRPr lang="fr-FR" dirty="0"/>
          </a:p>
        </p:txBody>
      </p:sp>
    </p:spTree>
    <p:extLst>
      <p:ext uri="{BB962C8B-B14F-4D97-AF65-F5344CB8AC3E}">
        <p14:creationId xmlns:p14="http://schemas.microsoft.com/office/powerpoint/2010/main" val="4237755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solidFill>
                  <a:srgbClr val="002060"/>
                </a:solidFill>
              </a:rPr>
              <a:t>3) </a:t>
            </a:r>
            <a:r>
              <a:rPr dirty="0">
                <a:solidFill>
                  <a:srgbClr val="002060"/>
                </a:solidFill>
              </a:rPr>
              <a:t>Initiatives </a:t>
            </a:r>
            <a:r>
              <a:rPr dirty="0" err="1">
                <a:solidFill>
                  <a:srgbClr val="002060"/>
                </a:solidFill>
              </a:rPr>
              <a:t>associatives</a:t>
            </a:r>
            <a:r>
              <a:rPr dirty="0">
                <a:solidFill>
                  <a:srgbClr val="002060"/>
                </a:solidFill>
              </a:rPr>
              <a:t> et </a:t>
            </a:r>
            <a:r>
              <a:rPr dirty="0" err="1">
                <a:solidFill>
                  <a:srgbClr val="002060"/>
                </a:solidFill>
              </a:rPr>
              <a:t>développement</a:t>
            </a:r>
            <a:endParaRPr dirty="0">
              <a:solidFill>
                <a:srgbClr val="002060"/>
              </a:solidFill>
            </a:endParaRPr>
          </a:p>
        </p:txBody>
      </p:sp>
      <p:sp>
        <p:nvSpPr>
          <p:cNvPr id="3" name="Content Placeholder 2"/>
          <p:cNvSpPr>
            <a:spLocks noGrp="1"/>
          </p:cNvSpPr>
          <p:nvPr>
            <p:ph idx="1"/>
          </p:nvPr>
        </p:nvSpPr>
        <p:spPr>
          <a:xfrm>
            <a:off x="1035677" y="1560865"/>
            <a:ext cx="10315495" cy="5176266"/>
          </a:xfrm>
        </p:spPr>
        <p:txBody>
          <a:bodyPr>
            <a:noAutofit/>
          </a:bodyPr>
          <a:lstStyle/>
          <a:p>
            <a:pPr>
              <a:spcAft>
                <a:spcPts val="800"/>
              </a:spcAft>
            </a:pPr>
            <a:r>
              <a:rPr lang="fr-FR" b="1" dirty="0"/>
              <a:t>Nombreuses associations :</a:t>
            </a:r>
            <a:r>
              <a:rPr b="1" dirty="0"/>
              <a:t> </a:t>
            </a:r>
            <a:endParaRPr lang="fr-FR" b="1" dirty="0"/>
          </a:p>
          <a:p>
            <a:pPr marL="0" lvl="1" indent="0">
              <a:lnSpc>
                <a:spcPct val="140000"/>
              </a:lnSpc>
              <a:spcBef>
                <a:spcPts val="1000"/>
              </a:spcBef>
              <a:spcAft>
                <a:spcPts val="800"/>
              </a:spcAft>
              <a:buNone/>
            </a:pPr>
            <a:r>
              <a:rPr sz="2000" dirty="0"/>
              <a:t>1 963 associations </a:t>
            </a:r>
            <a:r>
              <a:rPr sz="2000" dirty="0" err="1"/>
              <a:t>françaises</a:t>
            </a:r>
            <a:r>
              <a:rPr sz="2000" dirty="0"/>
              <a:t> </a:t>
            </a:r>
            <a:r>
              <a:rPr sz="2000" dirty="0" err="1"/>
              <a:t>liées</a:t>
            </a:r>
            <a:r>
              <a:rPr sz="2000" dirty="0"/>
              <a:t> à Madagascar </a:t>
            </a:r>
            <a:r>
              <a:rPr sz="2000" dirty="0" err="1"/>
              <a:t>recensées</a:t>
            </a:r>
            <a:r>
              <a:rPr sz="2000" dirty="0"/>
              <a:t> (FORIM, 2016)</a:t>
            </a:r>
            <a:r>
              <a:rPr lang="fr-FR" sz="2000" dirty="0"/>
              <a:t> ; 600 actives (</a:t>
            </a:r>
            <a:r>
              <a:rPr lang="fr-FR" sz="2000" dirty="0" err="1"/>
              <a:t>Emprin</a:t>
            </a:r>
            <a:r>
              <a:rPr lang="fr-FR" sz="2000" dirty="0"/>
              <a:t>, 2024)</a:t>
            </a:r>
          </a:p>
          <a:p>
            <a:pPr>
              <a:spcAft>
                <a:spcPts val="800"/>
              </a:spcAft>
            </a:pPr>
            <a:r>
              <a:rPr lang="fr-FR" b="1" dirty="0"/>
              <a:t>Identification complexe :</a:t>
            </a:r>
          </a:p>
          <a:p>
            <a:pPr marL="0" lvl="1" indent="0">
              <a:lnSpc>
                <a:spcPct val="140000"/>
              </a:lnSpc>
              <a:spcBef>
                <a:spcPts val="1000"/>
              </a:spcBef>
              <a:spcAft>
                <a:spcPts val="800"/>
              </a:spcAft>
              <a:buNone/>
            </a:pPr>
            <a:r>
              <a:rPr lang="fr-FR" sz="2000" dirty="0"/>
              <a:t>Coordonnées erronées ou obsolètes ; faible coopération entre acteurs ; faible structuration du réseau associatif et initiatives individuelles</a:t>
            </a:r>
            <a:endParaRPr sz="2000" dirty="0"/>
          </a:p>
          <a:p>
            <a:pPr>
              <a:spcAft>
                <a:spcPts val="800"/>
              </a:spcAft>
            </a:pPr>
            <a:r>
              <a:rPr lang="fr-FR" b="1" dirty="0"/>
              <a:t>Piste envisagée :</a:t>
            </a:r>
            <a:endParaRPr b="1" dirty="0"/>
          </a:p>
          <a:p>
            <a:pPr marL="0" lvl="1" indent="0">
              <a:lnSpc>
                <a:spcPct val="140000"/>
              </a:lnSpc>
              <a:spcBef>
                <a:spcPts val="1000"/>
              </a:spcBef>
              <a:spcAft>
                <a:spcPts val="800"/>
              </a:spcAft>
              <a:buNone/>
            </a:pPr>
            <a:r>
              <a:rPr lang="fr-FR" sz="2000" dirty="0"/>
              <a:t>Appui de PS-Eau (France) et </a:t>
            </a:r>
            <a:r>
              <a:rPr lang="fr-FR" sz="2000" dirty="0" err="1"/>
              <a:t>Ran’Eau</a:t>
            </a:r>
            <a:r>
              <a:rPr lang="fr-FR" sz="2000" dirty="0"/>
              <a:t> (Madagascar)</a:t>
            </a:r>
            <a:endParaRP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99364A67-A7CA-A950-4246-DD52311BA564}"/>
              </a:ext>
            </a:extLst>
          </p:cNvPr>
          <p:cNvSpPr>
            <a:spLocks noGrp="1"/>
          </p:cNvSpPr>
          <p:nvPr>
            <p:ph type="title"/>
          </p:nvPr>
        </p:nvSpPr>
        <p:spPr>
          <a:xfrm>
            <a:off x="1130270" y="953324"/>
            <a:ext cx="9603275" cy="1049235"/>
          </a:xfrm>
        </p:spPr>
        <p:txBody>
          <a:bodyPr/>
          <a:lstStyle/>
          <a:p>
            <a:r>
              <a:rPr lang="fr-FR" dirty="0">
                <a:solidFill>
                  <a:srgbClr val="FF0000"/>
                </a:solidFill>
              </a:rPr>
              <a:t>Bilan du travail en amont (2022 ; 2023) </a:t>
            </a:r>
          </a:p>
        </p:txBody>
      </p:sp>
      <p:graphicFrame>
        <p:nvGraphicFramePr>
          <p:cNvPr id="9" name="Content Placeholder 2">
            <a:extLst>
              <a:ext uri="{FF2B5EF4-FFF2-40B4-BE49-F238E27FC236}">
                <a16:creationId xmlns:a16="http://schemas.microsoft.com/office/drawing/2014/main" id="{85BA5B25-D4A8-A3B7-CABA-BBCAC14AEE04}"/>
              </a:ext>
            </a:extLst>
          </p:cNvPr>
          <p:cNvGraphicFramePr>
            <a:graphicFrameLocks/>
          </p:cNvGraphicFramePr>
          <p:nvPr>
            <p:extLst>
              <p:ext uri="{D42A27DB-BD31-4B8C-83A1-F6EECF244321}">
                <p14:modId xmlns:p14="http://schemas.microsoft.com/office/powerpoint/2010/main" val="862606809"/>
              </p:ext>
            </p:extLst>
          </p:nvPr>
        </p:nvGraphicFramePr>
        <p:xfrm>
          <a:off x="1130270" y="1759126"/>
          <a:ext cx="9604375" cy="38530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Récentes avancées : 2024 - 2025</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70" y="1759771"/>
            <a:ext cx="9603275" cy="3863263"/>
          </a:xfrm>
        </p:spPr>
        <p:txBody>
          <a:bodyPr>
            <a:normAutofit fontScale="92500" lnSpcReduction="20000"/>
          </a:bodyPr>
          <a:lstStyle/>
          <a:p>
            <a:r>
              <a:rPr lang="fr-FR" sz="2200" b="1" dirty="0"/>
              <a:t>Mission à Madagascar (décembre 2024) : </a:t>
            </a:r>
          </a:p>
          <a:p>
            <a:pPr>
              <a:buFontTx/>
              <a:buChar char="-"/>
            </a:pPr>
            <a:r>
              <a:rPr lang="fr-FR" sz="2200" dirty="0"/>
              <a:t>renforcer la collaboration Ps-Eau et </a:t>
            </a:r>
            <a:r>
              <a:rPr lang="fr-FR" sz="2200" dirty="0" err="1"/>
              <a:t>Ran’eau</a:t>
            </a:r>
            <a:r>
              <a:rPr lang="fr-FR" sz="2200" dirty="0"/>
              <a:t> </a:t>
            </a:r>
          </a:p>
          <a:p>
            <a:pPr>
              <a:buFontTx/>
              <a:buChar char="-"/>
            </a:pPr>
            <a:r>
              <a:rPr lang="fr-FR" sz="2200" dirty="0"/>
              <a:t>envisager la formation d’étudiants malgaches en France pour l’évaluation de projets</a:t>
            </a:r>
          </a:p>
          <a:p>
            <a:r>
              <a:rPr lang="fr-FR" sz="2200" b="1" dirty="0"/>
              <a:t>Travaux d’étudiants prolongés en stage :</a:t>
            </a:r>
          </a:p>
          <a:p>
            <a:pPr>
              <a:buFontTx/>
              <a:buChar char="-"/>
            </a:pPr>
            <a:r>
              <a:rPr lang="fr-FR" sz="2200" dirty="0" err="1"/>
              <a:t>Zixuan</a:t>
            </a:r>
            <a:r>
              <a:rPr lang="fr-FR" sz="2200" dirty="0"/>
              <a:t> </a:t>
            </a:r>
            <a:r>
              <a:rPr lang="fr-FR" sz="2200" dirty="0" err="1"/>
              <a:t>Xao</a:t>
            </a:r>
            <a:r>
              <a:rPr lang="fr-FR" sz="2200" dirty="0"/>
              <a:t> : Evaluation comparative de différents projets liés à l’eau et à l’assainissement (avec </a:t>
            </a:r>
            <a:r>
              <a:rPr lang="fr-FR" sz="2200" dirty="0" err="1"/>
              <a:t>Elysa</a:t>
            </a:r>
            <a:r>
              <a:rPr lang="fr-FR" sz="2200" dirty="0"/>
              <a:t> &amp; Gabriel) </a:t>
            </a:r>
          </a:p>
          <a:p>
            <a:pPr>
              <a:buFontTx/>
              <a:buChar char="-"/>
            </a:pPr>
            <a:r>
              <a:rPr lang="fr-FR" sz="2200" dirty="0"/>
              <a:t>Théo </a:t>
            </a:r>
            <a:r>
              <a:rPr lang="fr-FR" sz="2200" dirty="0" err="1"/>
              <a:t>Denesles</a:t>
            </a:r>
            <a:r>
              <a:rPr lang="fr-FR" sz="2200" dirty="0"/>
              <a:t> : Evaluation des activités d’HARDI (avec </a:t>
            </a:r>
            <a:r>
              <a:rPr lang="fr-FR" sz="2200" dirty="0" err="1"/>
              <a:t>Tsiky</a:t>
            </a:r>
            <a:r>
              <a:rPr lang="fr-FR" sz="2200" dirty="0"/>
              <a:t>) </a:t>
            </a:r>
          </a:p>
          <a:p>
            <a:pPr>
              <a:buFontTx/>
              <a:buChar char="-"/>
            </a:pPr>
            <a:r>
              <a:rPr lang="fr-FR" sz="2200" dirty="0"/>
              <a:t>Lisa Bonvoisin : Evaluation des activités d’HARDI (avec </a:t>
            </a:r>
            <a:r>
              <a:rPr lang="fr-FR" sz="2200" dirty="0" err="1"/>
              <a:t>Tsiky</a:t>
            </a:r>
            <a:r>
              <a:rPr lang="fr-FR" sz="2200" dirty="0"/>
              <a:t>) </a:t>
            </a:r>
          </a:p>
          <a:p>
            <a:pPr>
              <a:buFontTx/>
              <a:buChar char="-"/>
            </a:pPr>
            <a:endParaRPr lang="fr-FR" sz="2200" dirty="0"/>
          </a:p>
          <a:p>
            <a:pPr>
              <a:lnSpc>
                <a:spcPct val="140000"/>
              </a:lnSpc>
              <a:spcAft>
                <a:spcPts val="800"/>
              </a:spcAft>
              <a:buFontTx/>
              <a:buChar char="-"/>
              <a:tabLst>
                <a:tab pos="457200" algn="l"/>
              </a:tabLst>
            </a:pPr>
            <a:endParaRPr lang="fr-FR" dirty="0"/>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70035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a:xfrm>
            <a:off x="1130270" y="953324"/>
            <a:ext cx="9758447" cy="1049235"/>
          </a:xfrm>
        </p:spPr>
        <p:txBody>
          <a:bodyPr/>
          <a:lstStyle/>
          <a:p>
            <a:r>
              <a:rPr lang="fr-FR" dirty="0">
                <a:solidFill>
                  <a:srgbClr val="002060"/>
                </a:solidFill>
              </a:rPr>
              <a:t>Evaluation comparative de différents projets liés à l’eau et à l’assainissement (</a:t>
            </a:r>
            <a:r>
              <a:rPr lang="fr-FR" dirty="0" err="1">
                <a:solidFill>
                  <a:srgbClr val="002060"/>
                </a:solidFill>
              </a:rPr>
              <a:t>Zixuan</a:t>
            </a:r>
            <a:r>
              <a:rPr lang="fr-FR" dirty="0">
                <a:solidFill>
                  <a:srgbClr val="002060"/>
                </a:solidFill>
              </a:rPr>
              <a:t>)</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70" y="2041413"/>
            <a:ext cx="9603275" cy="4096628"/>
          </a:xfrm>
        </p:spPr>
        <p:txBody>
          <a:bodyPr>
            <a:normAutofit fontScale="85000" lnSpcReduction="20000"/>
          </a:bodyPr>
          <a:lstStyle/>
          <a:p>
            <a:r>
              <a:rPr lang="fr-FR" sz="2200" b="1" dirty="0"/>
              <a:t>Evaluation de SANITAP / </a:t>
            </a:r>
            <a:r>
              <a:rPr lang="fr-FR" sz="2200" b="1" dirty="0" err="1"/>
              <a:t>Madavance</a:t>
            </a:r>
            <a:r>
              <a:rPr lang="fr-FR" sz="2200" b="1" dirty="0"/>
              <a:t> : </a:t>
            </a:r>
          </a:p>
          <a:p>
            <a:pPr>
              <a:buFontTx/>
              <a:buChar char="-"/>
            </a:pPr>
            <a:r>
              <a:rPr lang="fr-FR" sz="2200" dirty="0"/>
              <a:t>initiatives privées répondant à un business model s’appuyant sur les crédits carbones </a:t>
            </a:r>
          </a:p>
          <a:p>
            <a:r>
              <a:rPr lang="fr-FR" sz="2200" b="1" dirty="0"/>
              <a:t>Rencontres avec divers autres acteurs du domaine WASH :</a:t>
            </a:r>
          </a:p>
          <a:p>
            <a:pPr>
              <a:buFontTx/>
              <a:buChar char="-"/>
            </a:pPr>
            <a:r>
              <a:rPr lang="fr-FR" sz="2200" dirty="0"/>
              <a:t>ANDEA*</a:t>
            </a:r>
          </a:p>
          <a:p>
            <a:pPr>
              <a:buFontTx/>
              <a:buChar char="-"/>
            </a:pPr>
            <a:r>
              <a:rPr lang="fr-FR" sz="2200" dirty="0" err="1"/>
              <a:t>Sandandrano</a:t>
            </a:r>
            <a:endParaRPr lang="fr-FR" sz="2200" dirty="0"/>
          </a:p>
          <a:p>
            <a:pPr>
              <a:buFontTx/>
              <a:buChar char="-"/>
            </a:pPr>
            <a:r>
              <a:rPr lang="fr-FR" sz="2200" dirty="0"/>
              <a:t>WSUP</a:t>
            </a:r>
          </a:p>
          <a:p>
            <a:pPr>
              <a:buFontTx/>
              <a:buChar char="-"/>
            </a:pPr>
            <a:r>
              <a:rPr lang="fr-FR" sz="2200" dirty="0"/>
              <a:t>HELVETAS*</a:t>
            </a:r>
          </a:p>
          <a:p>
            <a:pPr>
              <a:buFontTx/>
              <a:buChar char="-"/>
            </a:pPr>
            <a:r>
              <a:rPr lang="fr-FR" sz="2200" dirty="0" err="1"/>
              <a:t>BushProof</a:t>
            </a:r>
            <a:r>
              <a:rPr lang="fr-FR" sz="2200" dirty="0"/>
              <a:t> </a:t>
            </a:r>
          </a:p>
          <a:p>
            <a:pPr>
              <a:buFontTx/>
              <a:buChar char="-"/>
            </a:pPr>
            <a:r>
              <a:rPr lang="fr-FR" sz="2200" dirty="0"/>
              <a:t>GRET</a:t>
            </a:r>
          </a:p>
          <a:p>
            <a:pPr>
              <a:buFontTx/>
              <a:buChar char="-"/>
            </a:pPr>
            <a:endParaRPr lang="fr-FR" sz="2200" dirty="0"/>
          </a:p>
          <a:p>
            <a:pPr>
              <a:lnSpc>
                <a:spcPct val="140000"/>
              </a:lnSpc>
              <a:spcAft>
                <a:spcPts val="800"/>
              </a:spcAft>
              <a:buFontTx/>
              <a:buChar char="-"/>
              <a:tabLst>
                <a:tab pos="457200" algn="l"/>
              </a:tabLst>
            </a:pPr>
            <a:endParaRPr lang="fr-FR" dirty="0"/>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4216229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a:xfrm>
            <a:off x="1130270" y="953324"/>
            <a:ext cx="9758447" cy="1049235"/>
          </a:xfrm>
        </p:spPr>
        <p:txBody>
          <a:bodyPr/>
          <a:lstStyle/>
          <a:p>
            <a:r>
              <a:rPr lang="fr-FR" dirty="0">
                <a:solidFill>
                  <a:srgbClr val="002060"/>
                </a:solidFill>
              </a:rPr>
              <a:t>Evaluation des activités d’HARDI (Théo et Lisa)</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70" y="1697028"/>
            <a:ext cx="9603275" cy="4096628"/>
          </a:xfrm>
        </p:spPr>
        <p:txBody>
          <a:bodyPr>
            <a:normAutofit lnSpcReduction="10000"/>
          </a:bodyPr>
          <a:lstStyle/>
          <a:p>
            <a:r>
              <a:rPr lang="fr-FR" sz="2200" b="1" dirty="0"/>
              <a:t>Présence d’un membre de la diaspora chez HARDI France : </a:t>
            </a:r>
            <a:r>
              <a:rPr lang="fr-FR" sz="2200" dirty="0"/>
              <a:t>Kay Cherry RAVELOSON</a:t>
            </a:r>
          </a:p>
          <a:p>
            <a:r>
              <a:rPr lang="fr-FR" sz="2200" b="1" dirty="0"/>
              <a:t>Activités d’HARDI :</a:t>
            </a:r>
          </a:p>
          <a:p>
            <a:pPr>
              <a:buFontTx/>
              <a:buChar char="-"/>
            </a:pPr>
            <a:r>
              <a:rPr lang="fr-FR" sz="2200" dirty="0"/>
              <a:t>Sécurisation foncière (volet obsolète)</a:t>
            </a:r>
          </a:p>
          <a:p>
            <a:pPr>
              <a:buFontTx/>
              <a:buChar char="-"/>
            </a:pPr>
            <a:r>
              <a:rPr lang="fr-FR" sz="2200" dirty="0"/>
              <a:t>Microfinance (100 à 3 millions ARY ; 500 bénéficiaires ; femmes célibataires ; activités génératrices de revenus ; volet sensibilisation)</a:t>
            </a:r>
          </a:p>
          <a:p>
            <a:pPr>
              <a:buFontTx/>
              <a:buChar char="-"/>
            </a:pPr>
            <a:r>
              <a:rPr lang="fr-FR" sz="2200" dirty="0"/>
              <a:t>Education (petite enfance ; orientation pro à l’adolescence ; insertion pro des 18-25 ans) + accompagnement familial</a:t>
            </a:r>
          </a:p>
          <a:p>
            <a:pPr>
              <a:buFontTx/>
              <a:buChar char="-"/>
            </a:pPr>
            <a:r>
              <a:rPr lang="fr-FR" sz="2200" dirty="0"/>
              <a:t>Régularisation des copies de naissance </a:t>
            </a:r>
          </a:p>
          <a:p>
            <a:pPr>
              <a:lnSpc>
                <a:spcPct val="140000"/>
              </a:lnSpc>
              <a:spcAft>
                <a:spcPts val="800"/>
              </a:spcAft>
              <a:buFontTx/>
              <a:buChar char="-"/>
              <a:tabLst>
                <a:tab pos="457200" algn="l"/>
              </a:tabLst>
            </a:pPr>
            <a:endParaRPr lang="fr-FR" dirty="0"/>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3821137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Perspectives</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70" y="1759771"/>
            <a:ext cx="9603275" cy="4296645"/>
          </a:xfrm>
        </p:spPr>
        <p:txBody>
          <a:bodyPr>
            <a:normAutofit fontScale="92500"/>
          </a:bodyPr>
          <a:lstStyle/>
          <a:p>
            <a:r>
              <a:rPr lang="fr-FR" sz="2200" b="1" dirty="0"/>
              <a:t>Prise de contact avec un maire autour des questions de coopération décentralisée : </a:t>
            </a:r>
          </a:p>
          <a:p>
            <a:pPr marL="0" indent="0">
              <a:buNone/>
            </a:pPr>
            <a:r>
              <a:rPr lang="fr-FR" sz="2200" dirty="0"/>
              <a:t>Lien Brest &lt;&gt; Commune de </a:t>
            </a:r>
            <a:r>
              <a:rPr lang="fr-FR" sz="2200" dirty="0" err="1"/>
              <a:t>Anjeva</a:t>
            </a:r>
            <a:r>
              <a:rPr lang="fr-FR" sz="2200" dirty="0"/>
              <a:t> Gara </a:t>
            </a:r>
          </a:p>
          <a:p>
            <a:r>
              <a:rPr lang="fr-FR" sz="2200" b="1" dirty="0"/>
              <a:t>Enquête auprès de la cohorte </a:t>
            </a:r>
            <a:r>
              <a:rPr lang="fr-FR" sz="2200" b="1" i="1" dirty="0" err="1"/>
              <a:t>Loharano</a:t>
            </a:r>
            <a:r>
              <a:rPr lang="fr-FR" sz="2200" b="1" dirty="0"/>
              <a:t> :</a:t>
            </a:r>
          </a:p>
          <a:p>
            <a:pPr marL="0" indent="0">
              <a:buNone/>
            </a:pPr>
            <a:r>
              <a:rPr lang="fr-FR" sz="2200" dirty="0"/>
              <a:t>Recherche d’initiatives d’investissements portées par la diaspora de retour </a:t>
            </a:r>
          </a:p>
          <a:p>
            <a:r>
              <a:rPr lang="fr-FR" sz="2200" b="1" dirty="0"/>
              <a:t>Echange d’informations avec le MAE : </a:t>
            </a:r>
          </a:p>
          <a:p>
            <a:pPr marL="0" indent="0">
              <a:buNone/>
            </a:pPr>
            <a:r>
              <a:rPr lang="fr-FR" sz="2200" dirty="0"/>
              <a:t>Projets sélectionnés pour favoriser le développement local (recensement pas encore effectué à ce jour) </a:t>
            </a:r>
          </a:p>
          <a:p>
            <a:pPr marL="0" indent="0">
              <a:buNone/>
            </a:pPr>
            <a:r>
              <a:rPr lang="fr-FR" sz="2200" b="1" dirty="0">
                <a:solidFill>
                  <a:srgbClr val="C00000"/>
                </a:solidFill>
              </a:rPr>
              <a:t>&gt;&gt;&gt; Votre aide sur le partage de </a:t>
            </a:r>
            <a:r>
              <a:rPr lang="fr-FR" sz="2200" b="1" i="1" dirty="0">
                <a:solidFill>
                  <a:srgbClr val="C00000"/>
                </a:solidFill>
              </a:rPr>
              <a:t>story </a:t>
            </a:r>
            <a:r>
              <a:rPr lang="fr-FR" sz="2200" b="1" i="1" dirty="0" err="1">
                <a:solidFill>
                  <a:srgbClr val="C00000"/>
                </a:solidFill>
              </a:rPr>
              <a:t>success</a:t>
            </a:r>
            <a:r>
              <a:rPr lang="fr-FR" sz="2200" b="1" i="1" dirty="0">
                <a:solidFill>
                  <a:srgbClr val="C00000"/>
                </a:solidFill>
              </a:rPr>
              <a:t> !!!</a:t>
            </a:r>
          </a:p>
          <a:p>
            <a:pPr marL="0" indent="0">
              <a:buNone/>
            </a:pPr>
            <a:endParaRPr lang="fr-FR" sz="2200" dirty="0"/>
          </a:p>
          <a:p>
            <a:pPr>
              <a:buFontTx/>
              <a:buChar char="-"/>
            </a:pPr>
            <a:endParaRPr lang="fr-FR" sz="2200" dirty="0"/>
          </a:p>
          <a:p>
            <a:pPr marL="0" indent="0">
              <a:buNone/>
            </a:pPr>
            <a:endParaRPr lang="fr-FR" sz="2200" dirty="0"/>
          </a:p>
          <a:p>
            <a:pPr>
              <a:lnSpc>
                <a:spcPct val="140000"/>
              </a:lnSpc>
              <a:spcAft>
                <a:spcPts val="800"/>
              </a:spcAft>
              <a:buFontTx/>
              <a:buChar char="-"/>
              <a:tabLst>
                <a:tab pos="457200" algn="l"/>
              </a:tabLst>
            </a:pPr>
            <a:endParaRPr lang="fr-FR" dirty="0"/>
          </a:p>
          <a:p>
            <a:pPr>
              <a:lnSpc>
                <a:spcPct val="140000"/>
              </a:lnSpc>
              <a:spcAft>
                <a:spcPts val="800"/>
              </a:spcAft>
            </a:pPr>
            <a:endParaRPr lang="fr-FR" sz="2900" b="1" dirty="0"/>
          </a:p>
          <a:p>
            <a:pPr lvl="0">
              <a:lnSpc>
                <a:spcPct val="140000"/>
              </a:lnSpc>
              <a:spcAft>
                <a:spcPts val="800"/>
              </a:spcAft>
            </a:pPr>
            <a:endParaRPr lang="fr-FR" dirty="0"/>
          </a:p>
          <a:p>
            <a:pPr marL="0" indent="0">
              <a:buNone/>
            </a:pPr>
            <a:endParaRPr lang="fr-FR" dirty="0"/>
          </a:p>
        </p:txBody>
      </p:sp>
    </p:spTree>
    <p:extLst>
      <p:ext uri="{BB962C8B-B14F-4D97-AF65-F5344CB8AC3E}">
        <p14:creationId xmlns:p14="http://schemas.microsoft.com/office/powerpoint/2010/main" val="188408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301DDFBF-01A9-937C-9496-922F65E67B07}"/>
              </a:ext>
            </a:extLst>
          </p:cNvPr>
          <p:cNvSpPr txBox="1">
            <a:spLocks/>
          </p:cNvSpPr>
          <p:nvPr/>
        </p:nvSpPr>
        <p:spPr>
          <a:xfrm>
            <a:off x="809873" y="1936913"/>
            <a:ext cx="10561682" cy="2618554"/>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a:lstStyle>
          <a:p>
            <a:pPr algn="ctr"/>
            <a:br>
              <a:rPr lang="it-IT" sz="4900" cap="all" dirty="0">
                <a:solidFill>
                  <a:srgbClr val="FF0000"/>
                </a:solidFill>
                <a:latin typeface="ITC Avant Garde Std Bk"/>
              </a:rPr>
            </a:br>
            <a:r>
              <a:rPr lang="fr-FR" sz="4900" cap="all" dirty="0">
                <a:solidFill>
                  <a:srgbClr val="212121"/>
                </a:solidFill>
                <a:latin typeface="ITC Avant Garde Std Bk"/>
              </a:rPr>
              <a:t>Merci de votre écoute !</a:t>
            </a:r>
            <a:br>
              <a:rPr lang="it-IT" cap="all" dirty="0">
                <a:solidFill>
                  <a:srgbClr val="212121"/>
                </a:solidFill>
                <a:latin typeface="ITC Avant Garde Std Bk"/>
              </a:rPr>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Objectif général du projet </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716407" cy="4261736"/>
          </a:xfrm>
        </p:spPr>
        <p:txBody>
          <a:bodyPr>
            <a:normAutofit/>
          </a:bodyPr>
          <a:lstStyle/>
          <a:p>
            <a:r>
              <a:rPr lang="fr-FR" b="1" dirty="0"/>
              <a:t>Orientation de politiques publiques (Migration, Diaspora, Développement) : </a:t>
            </a:r>
          </a:p>
          <a:p>
            <a:pPr marL="0" indent="0">
              <a:buNone/>
            </a:pPr>
            <a:r>
              <a:rPr lang="fr-FR" dirty="0"/>
              <a:t>Produire des connaissances pour renforcer la statistique publique sur la diaspora malgache.</a:t>
            </a:r>
          </a:p>
          <a:p>
            <a:r>
              <a:rPr lang="fr-FR" b="1" dirty="0"/>
              <a:t>Renforcer la mise en œuvre de la LPNED :</a:t>
            </a:r>
          </a:p>
          <a:p>
            <a:pPr marL="0" indent="0">
              <a:buNone/>
            </a:pPr>
            <a:r>
              <a:rPr lang="fr-FR" dirty="0"/>
              <a:t>Lettre de Politique Nationale d’Engagement de la Diaspora (2021)</a:t>
            </a:r>
          </a:p>
          <a:p>
            <a:pPr marL="0" indent="0" algn="ctr">
              <a:buNone/>
            </a:pPr>
            <a:r>
              <a:rPr lang="fr-FR" i="1" dirty="0"/>
              <a:t>« établir une relation mutuellement bénéfique entre l’État de Madagascar et la diaspora malagasy, qui prenne en compte les besoins et aspirations des Malagasys à l’étranger et qui favorise leur implication dans le développement durable du pays »</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90937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Contexte</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normAutofit/>
          </a:bodyPr>
          <a:lstStyle/>
          <a:p>
            <a:r>
              <a:rPr lang="fr-FR" b="1" dirty="0"/>
              <a:t>Agenda international (à partir des années 2000) : </a:t>
            </a:r>
          </a:p>
          <a:p>
            <a:pPr marL="0" indent="0">
              <a:buNone/>
            </a:pPr>
            <a:r>
              <a:rPr lang="fr-FR" dirty="0"/>
              <a:t>Rôle des flux migratoires internationaux et des diasporas dans le développement des pays d’origine (relations Nord-Sud)</a:t>
            </a:r>
            <a:endParaRPr lang="fr-FR" b="1" dirty="0"/>
          </a:p>
          <a:p>
            <a:r>
              <a:rPr lang="fr-FR" b="1" dirty="0"/>
              <a:t>Recul de l’aide au développement :</a:t>
            </a:r>
          </a:p>
          <a:p>
            <a:pPr marL="0" indent="0">
              <a:buNone/>
            </a:pPr>
            <a:r>
              <a:rPr lang="fr-FR" dirty="0"/>
              <a:t>Transferts (financiers ou immatériels) = ressources complémentaires ou alternatives pour soutenir le développement</a:t>
            </a:r>
          </a:p>
          <a:p>
            <a:pPr marL="0" indent="0">
              <a:buNone/>
            </a:pPr>
            <a:endParaRPr lang="fr-FR" dirty="0"/>
          </a:p>
          <a:p>
            <a:pPr marL="0" indent="0" algn="ctr">
              <a:buNone/>
            </a:pPr>
            <a:r>
              <a:rPr lang="fr-FR" dirty="0">
                <a:solidFill>
                  <a:schemeClr val="accent6"/>
                </a:solidFill>
              </a:rPr>
              <a:t>Pourtant, les connaissances disponibles sur la diaspora malagasy restent limitées</a:t>
            </a:r>
          </a:p>
        </p:txBody>
      </p:sp>
    </p:spTree>
    <p:extLst>
      <p:ext uri="{BB962C8B-B14F-4D97-AF65-F5344CB8AC3E}">
        <p14:creationId xmlns:p14="http://schemas.microsoft.com/office/powerpoint/2010/main" val="1573702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Un gisement de pétrole non exploré ?</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normAutofit lnSpcReduction="10000"/>
          </a:bodyPr>
          <a:lstStyle/>
          <a:p>
            <a:r>
              <a:rPr lang="fr-FR" b="1" dirty="0"/>
              <a:t>France : première destination </a:t>
            </a:r>
            <a:r>
              <a:rPr lang="fr-FR" dirty="0"/>
              <a:t>de la diaspora malagasy (84 %)</a:t>
            </a:r>
          </a:p>
          <a:p>
            <a:r>
              <a:rPr lang="fr-FR" b="1" dirty="0"/>
              <a:t>Hausse constante de migrants internationaux :</a:t>
            </a:r>
          </a:p>
          <a:p>
            <a:pPr marL="0" indent="0">
              <a:buNone/>
            </a:pPr>
            <a:r>
              <a:rPr lang="fr-FR" dirty="0"/>
              <a:t>58 000 (1990) &gt; 184 762  (2020) ; selon l’AFD </a:t>
            </a:r>
          </a:p>
          <a:p>
            <a:r>
              <a:rPr lang="fr-FR" b="1" dirty="0"/>
              <a:t>Hausse constante des transferts monétaires :</a:t>
            </a:r>
          </a:p>
          <a:p>
            <a:pPr marL="0" indent="0">
              <a:buNone/>
            </a:pPr>
            <a:r>
              <a:rPr lang="fr-FR" dirty="0"/>
              <a:t>4 millions de $ (1990) &gt; 440 millions (2022) &gt; soit 4 % du PIB ; selon l’AFD </a:t>
            </a:r>
          </a:p>
          <a:p>
            <a:r>
              <a:rPr lang="fr-FR" b="1" dirty="0"/>
              <a:t>Peu d’études sur cette diaspora mettant en évidence une diversité de situations :</a:t>
            </a:r>
          </a:p>
          <a:p>
            <a:pPr marL="0" indent="0">
              <a:buNone/>
            </a:pPr>
            <a:r>
              <a:rPr lang="fr-FR" dirty="0"/>
              <a:t>Littérature : jeunes de deuxième génération ; élites universitaires ; femmes mariées à des Français ; participation à des espaces communautaires ou religieux</a:t>
            </a:r>
          </a:p>
          <a:p>
            <a:pPr marL="0" indent="0">
              <a:buNone/>
            </a:pPr>
            <a:endParaRPr lang="fr-FR" dirty="0"/>
          </a:p>
        </p:txBody>
      </p:sp>
    </p:spTree>
    <p:extLst>
      <p:ext uri="{BB962C8B-B14F-4D97-AF65-F5344CB8AC3E}">
        <p14:creationId xmlns:p14="http://schemas.microsoft.com/office/powerpoint/2010/main" val="85991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Objectif spécifique du projet </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normAutofit/>
          </a:bodyPr>
          <a:lstStyle/>
          <a:p>
            <a:pPr>
              <a:spcAft>
                <a:spcPts val="800"/>
              </a:spcAft>
            </a:pPr>
            <a:r>
              <a:rPr lang="fr-FR" b="1" dirty="0"/>
              <a:t>Mettre en place un dispositif d’enquêtes quantitatives et qualitatives pour mieux comprendre :</a:t>
            </a:r>
          </a:p>
          <a:p>
            <a:pPr lvl="0">
              <a:spcAft>
                <a:spcPts val="800"/>
              </a:spcAft>
              <a:buFontTx/>
              <a:buChar char="-"/>
              <a:tabLst>
                <a:tab pos="457200" algn="l"/>
              </a:tabLst>
            </a:pPr>
            <a:r>
              <a:rPr lang="fr-FR" dirty="0"/>
              <a:t>les caractéristiques de la diaspora ;</a:t>
            </a:r>
          </a:p>
          <a:p>
            <a:pPr lvl="0">
              <a:spcAft>
                <a:spcPts val="800"/>
              </a:spcAft>
              <a:buFontTx/>
              <a:buChar char="-"/>
              <a:tabLst>
                <a:tab pos="457200" algn="l"/>
              </a:tabLst>
            </a:pPr>
            <a:r>
              <a:rPr lang="fr-FR" dirty="0"/>
              <a:t>son engagement actuel ou potentiel pour le développement de Madagascar (investissements, transferts, dons, implication associative, etc.)</a:t>
            </a:r>
          </a:p>
          <a:p>
            <a:pPr>
              <a:spcAft>
                <a:spcPts val="800"/>
              </a:spcAft>
              <a:tabLst>
                <a:tab pos="457200" algn="l"/>
              </a:tabLst>
            </a:pPr>
            <a:r>
              <a:rPr lang="fr-FR" b="1" dirty="0"/>
              <a:t>Partenariat scientifique de diverses équipes</a:t>
            </a:r>
          </a:p>
          <a:p>
            <a:pPr marL="0" indent="0">
              <a:spcAft>
                <a:spcPts val="800"/>
              </a:spcAft>
              <a:buNone/>
              <a:tabLst>
                <a:tab pos="457200" algn="l"/>
              </a:tabLst>
            </a:pPr>
            <a:r>
              <a:rPr lang="fr-FR" dirty="0"/>
              <a:t>3 équipes organisées autour de 8 volets complémentaires </a:t>
            </a:r>
          </a:p>
          <a:p>
            <a:pPr lvl="0">
              <a:spcAft>
                <a:spcPts val="800"/>
              </a:spcAft>
              <a:buFontTx/>
              <a:buChar char="-"/>
              <a:tabLst>
                <a:tab pos="457200" algn="l"/>
              </a:tabLst>
            </a:pPr>
            <a:endParaRPr lang="fr-FR" dirty="0"/>
          </a:p>
          <a:p>
            <a:pPr marL="0" indent="0">
              <a:buNone/>
            </a:pPr>
            <a:endParaRPr lang="fr-FR" dirty="0"/>
          </a:p>
        </p:txBody>
      </p:sp>
    </p:spTree>
    <p:extLst>
      <p:ext uri="{BB962C8B-B14F-4D97-AF65-F5344CB8AC3E}">
        <p14:creationId xmlns:p14="http://schemas.microsoft.com/office/powerpoint/2010/main" val="765694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BCB087F-8FB4-B1FD-B015-17FA6473F6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342" y="522137"/>
            <a:ext cx="9759316" cy="581372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644713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Equipe 1 : volets 1, 2, 3 et 4 (quantitatifs)</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normAutofit/>
          </a:bodyPr>
          <a:lstStyle/>
          <a:p>
            <a:pPr>
              <a:lnSpc>
                <a:spcPct val="140000"/>
              </a:lnSpc>
              <a:spcAft>
                <a:spcPts val="800"/>
              </a:spcAft>
            </a:pPr>
            <a:r>
              <a:rPr lang="fr-FR" b="1" dirty="0"/>
              <a:t>Mireille </a:t>
            </a:r>
            <a:r>
              <a:rPr lang="fr-FR" b="1" dirty="0" err="1"/>
              <a:t>Razafindrakoto</a:t>
            </a:r>
            <a:r>
              <a:rPr lang="fr-FR" dirty="0"/>
              <a:t>, chercheure IRD / DIAL (UMR LEDA), économiste</a:t>
            </a:r>
          </a:p>
          <a:p>
            <a:pPr lvl="0">
              <a:lnSpc>
                <a:spcPct val="140000"/>
              </a:lnSpc>
              <a:spcAft>
                <a:spcPts val="800"/>
              </a:spcAft>
            </a:pPr>
            <a:r>
              <a:rPr lang="fr-FR" b="1" dirty="0"/>
              <a:t>François Roubaud, </a:t>
            </a:r>
            <a:r>
              <a:rPr lang="fr-FR" dirty="0"/>
              <a:t>chercheur IRD / DIAL (UMR LEDA), économiste</a:t>
            </a:r>
          </a:p>
          <a:p>
            <a:pPr lvl="0">
              <a:lnSpc>
                <a:spcPct val="140000"/>
              </a:lnSpc>
              <a:spcAft>
                <a:spcPts val="800"/>
              </a:spcAft>
            </a:pPr>
            <a:r>
              <a:rPr lang="fr-FR" b="1" dirty="0"/>
              <a:t>Jean-Michel </a:t>
            </a:r>
            <a:r>
              <a:rPr lang="fr-FR" b="1" dirty="0" err="1"/>
              <a:t>Wachsberger</a:t>
            </a:r>
            <a:r>
              <a:rPr lang="fr-FR" dirty="0"/>
              <a:t>, chercheur associé à l’UMR LEDA, CERIES, Université de Lille, sociologue </a:t>
            </a:r>
          </a:p>
          <a:p>
            <a:pPr marL="0" indent="0">
              <a:buNone/>
            </a:pPr>
            <a:endParaRPr lang="fr-FR" dirty="0"/>
          </a:p>
        </p:txBody>
      </p:sp>
    </p:spTree>
    <p:extLst>
      <p:ext uri="{BB962C8B-B14F-4D97-AF65-F5344CB8AC3E}">
        <p14:creationId xmlns:p14="http://schemas.microsoft.com/office/powerpoint/2010/main" val="3108701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D0320-12BB-A67F-54EC-EC9C8E048C8E}"/>
              </a:ext>
            </a:extLst>
          </p:cNvPr>
          <p:cNvSpPr>
            <a:spLocks noGrp="1"/>
          </p:cNvSpPr>
          <p:nvPr>
            <p:ph type="title"/>
          </p:nvPr>
        </p:nvSpPr>
        <p:spPr/>
        <p:txBody>
          <a:bodyPr/>
          <a:lstStyle/>
          <a:p>
            <a:r>
              <a:rPr lang="fr-FR" dirty="0">
                <a:solidFill>
                  <a:srgbClr val="FF0000"/>
                </a:solidFill>
              </a:rPr>
              <a:t>Equipe 1 : volets 1, 2, 3 et 4 (quantitatifs)</a:t>
            </a:r>
          </a:p>
        </p:txBody>
      </p:sp>
      <p:sp>
        <p:nvSpPr>
          <p:cNvPr id="3" name="Espace réservé du contenu 2">
            <a:extLst>
              <a:ext uri="{FF2B5EF4-FFF2-40B4-BE49-F238E27FC236}">
                <a16:creationId xmlns:a16="http://schemas.microsoft.com/office/drawing/2014/main" id="{93806E12-FD19-7650-9D6B-71988152C037}"/>
              </a:ext>
            </a:extLst>
          </p:cNvPr>
          <p:cNvSpPr>
            <a:spLocks noGrp="1"/>
          </p:cNvSpPr>
          <p:nvPr>
            <p:ph idx="1"/>
          </p:nvPr>
        </p:nvSpPr>
        <p:spPr>
          <a:xfrm>
            <a:off x="1130269" y="1781712"/>
            <a:ext cx="9603275" cy="4261736"/>
          </a:xfrm>
        </p:spPr>
        <p:txBody>
          <a:bodyPr>
            <a:normAutofit/>
          </a:bodyPr>
          <a:lstStyle/>
          <a:p>
            <a:pPr>
              <a:lnSpc>
                <a:spcPct val="140000"/>
              </a:lnSpc>
              <a:spcAft>
                <a:spcPts val="800"/>
              </a:spcAft>
            </a:pPr>
            <a:r>
              <a:rPr lang="fr-FR" b="1" dirty="0"/>
              <a:t>Trois enquêtes statistiques de grande ampleur : </a:t>
            </a:r>
          </a:p>
          <a:p>
            <a:pPr marL="0" indent="0">
              <a:lnSpc>
                <a:spcPct val="140000"/>
              </a:lnSpc>
              <a:spcAft>
                <a:spcPts val="800"/>
              </a:spcAft>
              <a:buNone/>
            </a:pPr>
            <a:r>
              <a:rPr lang="fr-FR" sz="2000" dirty="0"/>
              <a:t>- </a:t>
            </a:r>
            <a:r>
              <a:rPr lang="fr-FR" dirty="0"/>
              <a:t>Auprès des membres de la diaspora malgache (AINGA)</a:t>
            </a:r>
          </a:p>
          <a:p>
            <a:pPr marL="0" lvl="0" indent="0">
              <a:lnSpc>
                <a:spcPct val="140000"/>
              </a:lnSpc>
              <a:spcAft>
                <a:spcPts val="800"/>
              </a:spcAft>
              <a:buNone/>
              <a:tabLst>
                <a:tab pos="457200" algn="l"/>
              </a:tabLst>
            </a:pPr>
            <a:r>
              <a:rPr lang="fr-FR" sz="2100" dirty="0"/>
              <a:t>- Auprès des associations malgaches en France (AKO) </a:t>
            </a:r>
          </a:p>
          <a:p>
            <a:pPr marL="0" indent="0">
              <a:lnSpc>
                <a:spcPct val="140000"/>
              </a:lnSpc>
              <a:spcAft>
                <a:spcPts val="800"/>
              </a:spcAft>
              <a:buNone/>
              <a:tabLst>
                <a:tab pos="457200" algn="l"/>
              </a:tabLst>
            </a:pPr>
            <a:r>
              <a:rPr lang="fr-FR" sz="2100" dirty="0"/>
              <a:t>- Auprès de la population à Madagascar (enquête nationale ou sur localités ciblées) pour recueillir leur perception de l’action de la diaspora</a:t>
            </a:r>
          </a:p>
        </p:txBody>
      </p:sp>
    </p:spTree>
    <p:extLst>
      <p:ext uri="{BB962C8B-B14F-4D97-AF65-F5344CB8AC3E}">
        <p14:creationId xmlns:p14="http://schemas.microsoft.com/office/powerpoint/2010/main" val="2846940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erie">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TM10001114[[fn=Galerie]]</Template>
  <TotalTime>221</TotalTime>
  <Words>1907</Words>
  <Application>Microsoft Office PowerPoint</Application>
  <PresentationFormat>Grand écran</PresentationFormat>
  <Paragraphs>213</Paragraphs>
  <Slides>26</Slides>
  <Notes>20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26</vt:i4>
      </vt:variant>
    </vt:vector>
  </HeadingPairs>
  <TitlesOfParts>
    <vt:vector size="35" baseType="lpstr">
      <vt:lpstr>Aptos</vt:lpstr>
      <vt:lpstr>Arial</vt:lpstr>
      <vt:lpstr>Calibri</vt:lpstr>
      <vt:lpstr>Calibri Light</vt:lpstr>
      <vt:lpstr>Century Gothic</vt:lpstr>
      <vt:lpstr>ITC Avant Garde Std Bk</vt:lpstr>
      <vt:lpstr>Segoe UI</vt:lpstr>
      <vt:lpstr>Symbol</vt:lpstr>
      <vt:lpstr>Galerie</vt:lpstr>
      <vt:lpstr>Projet tady :   Tantsoroka ho An’ny Diaspora Mobiliser la diaspora pour le développement de Madagascar    </vt:lpstr>
      <vt:lpstr>Contours du projet </vt:lpstr>
      <vt:lpstr>Objectif général du projet </vt:lpstr>
      <vt:lpstr>Contexte</vt:lpstr>
      <vt:lpstr>Un gisement de pétrole non exploré ?</vt:lpstr>
      <vt:lpstr>Objectif spécifique du projet </vt:lpstr>
      <vt:lpstr>Présentation PowerPoint</vt:lpstr>
      <vt:lpstr>Equipe 1 : volets 1, 2, 3 et 4 (quantitatifs)</vt:lpstr>
      <vt:lpstr>Equipe 1 : volets 1, 2, 3 et 4 (quantitatifs)</vt:lpstr>
      <vt:lpstr>Présentation PowerPoint</vt:lpstr>
      <vt:lpstr>Equipe 2 : volets 5 et 6 (qualitatifs)</vt:lpstr>
      <vt:lpstr>Equipe 2 : volets 5 et 6 (qualitatifs)</vt:lpstr>
      <vt:lpstr>Présentation PowerPoint</vt:lpstr>
      <vt:lpstr>Equipe 3 : volet 7 (qualitatif)</vt:lpstr>
      <vt:lpstr>Focus sur le volet 6 :   Impact socio-économique des projets portés par la diaspora à Madagascar   </vt:lpstr>
      <vt:lpstr>Début des recherches : 2022 – 2023 </vt:lpstr>
      <vt:lpstr>Continuité des recherches : 2023 – 2024 </vt:lpstr>
      <vt:lpstr>1) Définition : diaspora et projet</vt:lpstr>
      <vt:lpstr>2) Focus :  transferts financiers</vt:lpstr>
      <vt:lpstr>3) Initiatives associatives et développement</vt:lpstr>
      <vt:lpstr>Bilan du travail en amont (2022 ; 2023) </vt:lpstr>
      <vt:lpstr>Récentes avancées : 2024 - 2025</vt:lpstr>
      <vt:lpstr>Evaluation comparative de différents projets liés à l’eau et à l’assainissement (Zixuan)</vt:lpstr>
      <vt:lpstr>Evaluation des activités d’HARDI (Théo et Lisa)</vt:lpstr>
      <vt:lpstr>Perspectives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Elodie ROSSI</dc:creator>
  <cp:lastModifiedBy>Admin_SOC</cp:lastModifiedBy>
  <cp:revision>116</cp:revision>
  <dcterms:created xsi:type="dcterms:W3CDTF">2025-06-16T18:39:17Z</dcterms:created>
  <dcterms:modified xsi:type="dcterms:W3CDTF">2025-06-17T06:21:20Z</dcterms:modified>
</cp:coreProperties>
</file>