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6"/>
  </p:notesMasterIdLst>
  <p:sldIdLst>
    <p:sldId id="263" r:id="rId2"/>
    <p:sldId id="292" r:id="rId3"/>
    <p:sldId id="293" r:id="rId4"/>
    <p:sldId id="281" r:id="rId5"/>
    <p:sldId id="328" r:id="rId6"/>
    <p:sldId id="329" r:id="rId7"/>
    <p:sldId id="330" r:id="rId8"/>
    <p:sldId id="282" r:id="rId9"/>
    <p:sldId id="284" r:id="rId10"/>
    <p:sldId id="272" r:id="rId11"/>
    <p:sldId id="273" r:id="rId12"/>
    <p:sldId id="277" r:id="rId13"/>
    <p:sldId id="278" r:id="rId14"/>
    <p:sldId id="27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nja Ratsimbazafy" userId="94d6ea63e6bb5315" providerId="LiveId" clId="{AC5761CE-3667-4E94-86CF-565748679D03}"/>
    <pc:docChg chg="undo custSel modSld">
      <pc:chgData name="Fanja Ratsimbazafy" userId="94d6ea63e6bb5315" providerId="LiveId" clId="{AC5761CE-3667-4E94-86CF-565748679D03}" dt="2024-05-27T12:23:45.633" v="797" actId="20577"/>
      <pc:docMkLst>
        <pc:docMk/>
      </pc:docMkLst>
      <pc:sldChg chg="modSp mod">
        <pc:chgData name="Fanja Ratsimbazafy" userId="94d6ea63e6bb5315" providerId="LiveId" clId="{AC5761CE-3667-4E94-86CF-565748679D03}" dt="2024-05-27T12:23:45.633" v="797" actId="20577"/>
        <pc:sldMkLst>
          <pc:docMk/>
          <pc:sldMk cId="4097197955" sldId="272"/>
        </pc:sldMkLst>
        <pc:spChg chg="mod">
          <ac:chgData name="Fanja Ratsimbazafy" userId="94d6ea63e6bb5315" providerId="LiveId" clId="{AC5761CE-3667-4E94-86CF-565748679D03}" dt="2024-05-27T12:23:45.633" v="797" actId="20577"/>
          <ac:spMkLst>
            <pc:docMk/>
            <pc:sldMk cId="4097197955" sldId="272"/>
            <ac:spMk id="3" creationId="{90C9BD80-E704-3475-FE79-10DEFEA95AD8}"/>
          </ac:spMkLst>
        </pc:spChg>
      </pc:sldChg>
      <pc:sldChg chg="addSp delSp modSp mod">
        <pc:chgData name="Fanja Ratsimbazafy" userId="94d6ea63e6bb5315" providerId="LiveId" clId="{AC5761CE-3667-4E94-86CF-565748679D03}" dt="2024-05-27T12:22:14.230" v="750" actId="242"/>
        <pc:sldMkLst>
          <pc:docMk/>
          <pc:sldMk cId="1648895903" sldId="293"/>
        </pc:sldMkLst>
        <pc:spChg chg="mod">
          <ac:chgData name="Fanja Ratsimbazafy" userId="94d6ea63e6bb5315" providerId="LiveId" clId="{AC5761CE-3667-4E94-86CF-565748679D03}" dt="2024-05-27T12:22:14.230" v="750" actId="242"/>
          <ac:spMkLst>
            <pc:docMk/>
            <pc:sldMk cId="1648895903" sldId="293"/>
            <ac:spMk id="3" creationId="{174CF7BD-13E7-9975-6584-1630E399B0D3}"/>
          </ac:spMkLst>
        </pc:spChg>
        <pc:graphicFrameChg chg="add del modGraphic">
          <ac:chgData name="Fanja Ratsimbazafy" userId="94d6ea63e6bb5315" providerId="LiveId" clId="{AC5761CE-3667-4E94-86CF-565748679D03}" dt="2024-05-27T12:21:55.945" v="749" actId="1032"/>
          <ac:graphicFrameMkLst>
            <pc:docMk/>
            <pc:sldMk cId="1648895903" sldId="293"/>
            <ac:graphicFrameMk id="6" creationId="{117029C3-8634-EE66-7AED-29B73151D1B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34684-2142-47D0-961D-B95AACFCA363}" type="datetimeFigureOut">
              <a:rPr lang="fr-FR" smtClean="0"/>
              <a:t>27/05/2024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C628B-8B96-422E-85C2-62AF3E1FB213}" type="slidenum">
              <a:rPr lang="fr-FR" smtClean="0"/>
              <a:t>‹N°›</a:t>
            </a:fld>
            <a:endParaRPr lang="fr-FR"/>
          </a:p>
        </p:txBody>
      </p:sp>
    </p:spTree>
    <p:extLst>
      <p:ext uri="{BB962C8B-B14F-4D97-AF65-F5344CB8AC3E}">
        <p14:creationId xmlns:p14="http://schemas.microsoft.com/office/powerpoint/2010/main" val="252069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67C628B-8B96-422E-85C2-62AF3E1FB213}" type="slidenum">
              <a:rPr lang="fr-FR" smtClean="0"/>
              <a:t>2</a:t>
            </a:fld>
            <a:endParaRPr lang="fr-FR"/>
          </a:p>
        </p:txBody>
      </p:sp>
    </p:spTree>
    <p:extLst>
      <p:ext uri="{BB962C8B-B14F-4D97-AF65-F5344CB8AC3E}">
        <p14:creationId xmlns:p14="http://schemas.microsoft.com/office/powerpoint/2010/main" val="202308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67C628B-8B96-422E-85C2-62AF3E1FB213}" type="slidenum">
              <a:rPr lang="fr-FR" smtClean="0"/>
              <a:t>5</a:t>
            </a:fld>
            <a:endParaRPr lang="fr-FR"/>
          </a:p>
        </p:txBody>
      </p:sp>
    </p:spTree>
    <p:extLst>
      <p:ext uri="{BB962C8B-B14F-4D97-AF65-F5344CB8AC3E}">
        <p14:creationId xmlns:p14="http://schemas.microsoft.com/office/powerpoint/2010/main" val="194474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67C628B-8B96-422E-85C2-62AF3E1FB213}" type="slidenum">
              <a:rPr lang="fr-FR" smtClean="0"/>
              <a:t>9</a:t>
            </a:fld>
            <a:endParaRPr lang="fr-FR"/>
          </a:p>
        </p:txBody>
      </p:sp>
    </p:spTree>
    <p:extLst>
      <p:ext uri="{BB962C8B-B14F-4D97-AF65-F5344CB8AC3E}">
        <p14:creationId xmlns:p14="http://schemas.microsoft.com/office/powerpoint/2010/main" val="1931348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5B68C5F-FD6C-4EF2-A069-17FACF43E9B1}" type="datetime1">
              <a:rPr lang="fr-FR" smtClean="0"/>
              <a:t>27/05/2024</a:t>
            </a:fld>
            <a:endParaRPr lang="fr-FR"/>
          </a:p>
        </p:txBody>
      </p:sp>
      <p:sp>
        <p:nvSpPr>
          <p:cNvPr id="5" name="Footer Placeholder 4"/>
          <p:cNvSpPr>
            <a:spLocks noGrp="1"/>
          </p:cNvSpPr>
          <p:nvPr>
            <p:ph type="ftr" sz="quarter" idx="11"/>
          </p:nvPr>
        </p:nvSpPr>
        <p:spPr/>
        <p:txBody>
          <a:bodyPr/>
          <a:lstStyle/>
          <a:p>
            <a:r>
              <a:rPr lang="fr-FR"/>
              <a:t>rojet de thèse de Fanja Ratsimbazafy</a:t>
            </a:r>
          </a:p>
        </p:txBody>
      </p:sp>
      <p:sp>
        <p:nvSpPr>
          <p:cNvPr id="6" name="Slide Number Placeholder 5"/>
          <p:cNvSpPr>
            <a:spLocks noGrp="1"/>
          </p:cNvSpPr>
          <p:nvPr>
            <p:ph type="sldNum" sz="quarter" idx="12"/>
          </p:nvPr>
        </p:nvSpPr>
        <p:spPr/>
        <p:txBody>
          <a:bodyPr/>
          <a:lstStyle/>
          <a:p>
            <a:fld id="{24FE3805-11D2-4ECA-AD61-473E44894B3A}"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586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94C048F-D314-4681-B9A7-A6754C4D5F2C}" type="datetime1">
              <a:rPr lang="fr-FR" smtClean="0"/>
              <a:t>27/05/2024</a:t>
            </a:fld>
            <a:endParaRPr lang="fr-FR"/>
          </a:p>
        </p:txBody>
      </p:sp>
      <p:sp>
        <p:nvSpPr>
          <p:cNvPr id="5" name="Footer Placeholder 4"/>
          <p:cNvSpPr>
            <a:spLocks noGrp="1"/>
          </p:cNvSpPr>
          <p:nvPr>
            <p:ph type="ftr" sz="quarter" idx="11"/>
          </p:nvPr>
        </p:nvSpPr>
        <p:spPr/>
        <p:txBody>
          <a:bodyPr/>
          <a:lstStyle/>
          <a:p>
            <a:r>
              <a:rPr lang="fr-FR"/>
              <a:t>rojet de thèse de Fanja Ratsimbazafy</a:t>
            </a:r>
          </a:p>
        </p:txBody>
      </p:sp>
      <p:sp>
        <p:nvSpPr>
          <p:cNvPr id="6" name="Slide Number Placeholder 5"/>
          <p:cNvSpPr>
            <a:spLocks noGrp="1"/>
          </p:cNvSpPr>
          <p:nvPr>
            <p:ph type="sldNum" sz="quarter" idx="12"/>
          </p:nvPr>
        </p:nvSpPr>
        <p:spPr/>
        <p:txBody>
          <a:bodyPr/>
          <a:lstStyle/>
          <a:p>
            <a:fld id="{24FE3805-11D2-4ECA-AD61-473E44894B3A}" type="slidenum">
              <a:rPr lang="fr-FR" smtClean="0"/>
              <a:t>‹N°›</a:t>
            </a:fld>
            <a:endParaRPr lang="fr-FR"/>
          </a:p>
        </p:txBody>
      </p:sp>
    </p:spTree>
    <p:extLst>
      <p:ext uri="{BB962C8B-B14F-4D97-AF65-F5344CB8AC3E}">
        <p14:creationId xmlns:p14="http://schemas.microsoft.com/office/powerpoint/2010/main" val="237189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10BB5A4-0297-4D7D-B1ED-054630906479}" type="datetime1">
              <a:rPr lang="fr-FR" smtClean="0"/>
              <a:t>27/05/2024</a:t>
            </a:fld>
            <a:endParaRPr lang="fr-FR"/>
          </a:p>
        </p:txBody>
      </p:sp>
      <p:sp>
        <p:nvSpPr>
          <p:cNvPr id="5" name="Footer Placeholder 4"/>
          <p:cNvSpPr>
            <a:spLocks noGrp="1"/>
          </p:cNvSpPr>
          <p:nvPr>
            <p:ph type="ftr" sz="quarter" idx="11"/>
          </p:nvPr>
        </p:nvSpPr>
        <p:spPr/>
        <p:txBody>
          <a:bodyPr/>
          <a:lstStyle/>
          <a:p>
            <a:r>
              <a:rPr lang="fr-FR"/>
              <a:t>rojet de thèse de Fanja Ratsimbazafy</a:t>
            </a:r>
          </a:p>
        </p:txBody>
      </p:sp>
      <p:sp>
        <p:nvSpPr>
          <p:cNvPr id="6" name="Slide Number Placeholder 5"/>
          <p:cNvSpPr>
            <a:spLocks noGrp="1"/>
          </p:cNvSpPr>
          <p:nvPr>
            <p:ph type="sldNum" sz="quarter" idx="12"/>
          </p:nvPr>
        </p:nvSpPr>
        <p:spPr/>
        <p:txBody>
          <a:bodyPr/>
          <a:lstStyle/>
          <a:p>
            <a:fld id="{24FE3805-11D2-4ECA-AD61-473E44894B3A}" type="slidenum">
              <a:rPr lang="fr-FR" smtClean="0"/>
              <a:t>‹N°›</a:t>
            </a:fld>
            <a:endParaRPr lang="fr-FR"/>
          </a:p>
        </p:txBody>
      </p:sp>
    </p:spTree>
    <p:extLst>
      <p:ext uri="{BB962C8B-B14F-4D97-AF65-F5344CB8AC3E}">
        <p14:creationId xmlns:p14="http://schemas.microsoft.com/office/powerpoint/2010/main" val="786666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4A663A2-2DCF-4B12-A1ED-34A578AB0761}" type="datetime1">
              <a:rPr lang="fr-FR" smtClean="0"/>
              <a:t>27/05/2024</a:t>
            </a:fld>
            <a:endParaRPr lang="fr-FR"/>
          </a:p>
        </p:txBody>
      </p:sp>
      <p:sp>
        <p:nvSpPr>
          <p:cNvPr id="5" name="Footer Placeholder 4"/>
          <p:cNvSpPr>
            <a:spLocks noGrp="1"/>
          </p:cNvSpPr>
          <p:nvPr>
            <p:ph type="ftr" sz="quarter" idx="11"/>
          </p:nvPr>
        </p:nvSpPr>
        <p:spPr/>
        <p:txBody>
          <a:bodyPr/>
          <a:lstStyle/>
          <a:p>
            <a:r>
              <a:rPr lang="fr-FR"/>
              <a:t>rojet de thèse de Fanja Ratsimbazafy</a:t>
            </a:r>
          </a:p>
        </p:txBody>
      </p:sp>
      <p:sp>
        <p:nvSpPr>
          <p:cNvPr id="6" name="Slide Number Placeholder 5"/>
          <p:cNvSpPr>
            <a:spLocks noGrp="1"/>
          </p:cNvSpPr>
          <p:nvPr>
            <p:ph type="sldNum" sz="quarter" idx="12"/>
          </p:nvPr>
        </p:nvSpPr>
        <p:spPr/>
        <p:txBody>
          <a:bodyPr/>
          <a:lstStyle/>
          <a:p>
            <a:fld id="{24FE3805-11D2-4ECA-AD61-473E44894B3A}" type="slidenum">
              <a:rPr lang="fr-FR" smtClean="0"/>
              <a:t>‹N°›</a:t>
            </a:fld>
            <a:endParaRPr lang="fr-FR"/>
          </a:p>
        </p:txBody>
      </p:sp>
    </p:spTree>
    <p:extLst>
      <p:ext uri="{BB962C8B-B14F-4D97-AF65-F5344CB8AC3E}">
        <p14:creationId xmlns:p14="http://schemas.microsoft.com/office/powerpoint/2010/main" val="3376733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AC41458-9D42-4064-84CF-32FA6B417175}" type="datetime1">
              <a:rPr lang="fr-FR" smtClean="0"/>
              <a:t>27/05/2024</a:t>
            </a:fld>
            <a:endParaRPr lang="fr-FR"/>
          </a:p>
        </p:txBody>
      </p:sp>
      <p:sp>
        <p:nvSpPr>
          <p:cNvPr id="5" name="Footer Placeholder 4"/>
          <p:cNvSpPr>
            <a:spLocks noGrp="1"/>
          </p:cNvSpPr>
          <p:nvPr>
            <p:ph type="ftr" sz="quarter" idx="11"/>
          </p:nvPr>
        </p:nvSpPr>
        <p:spPr/>
        <p:txBody>
          <a:bodyPr/>
          <a:lstStyle/>
          <a:p>
            <a:r>
              <a:rPr lang="fr-FR"/>
              <a:t>rojet de thèse de Fanja Ratsimbazafy</a:t>
            </a:r>
          </a:p>
        </p:txBody>
      </p:sp>
      <p:sp>
        <p:nvSpPr>
          <p:cNvPr id="6" name="Slide Number Placeholder 5"/>
          <p:cNvSpPr>
            <a:spLocks noGrp="1"/>
          </p:cNvSpPr>
          <p:nvPr>
            <p:ph type="sldNum" sz="quarter" idx="12"/>
          </p:nvPr>
        </p:nvSpPr>
        <p:spPr/>
        <p:txBody>
          <a:bodyPr/>
          <a:lstStyle/>
          <a:p>
            <a:fld id="{24FE3805-11D2-4ECA-AD61-473E44894B3A}"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61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360232A-D74D-4B4A-BC95-91A6BA2401BA}" type="datetime1">
              <a:rPr lang="fr-FR" smtClean="0"/>
              <a:t>27/05/2024</a:t>
            </a:fld>
            <a:endParaRPr lang="fr-FR"/>
          </a:p>
        </p:txBody>
      </p:sp>
      <p:sp>
        <p:nvSpPr>
          <p:cNvPr id="6" name="Footer Placeholder 5"/>
          <p:cNvSpPr>
            <a:spLocks noGrp="1"/>
          </p:cNvSpPr>
          <p:nvPr>
            <p:ph type="ftr" sz="quarter" idx="11"/>
          </p:nvPr>
        </p:nvSpPr>
        <p:spPr/>
        <p:txBody>
          <a:bodyPr/>
          <a:lstStyle/>
          <a:p>
            <a:r>
              <a:rPr lang="fr-FR"/>
              <a:t>rojet de thèse de Fanja Ratsimbazafy</a:t>
            </a:r>
          </a:p>
        </p:txBody>
      </p:sp>
      <p:sp>
        <p:nvSpPr>
          <p:cNvPr id="7" name="Slide Number Placeholder 6"/>
          <p:cNvSpPr>
            <a:spLocks noGrp="1"/>
          </p:cNvSpPr>
          <p:nvPr>
            <p:ph type="sldNum" sz="quarter" idx="12"/>
          </p:nvPr>
        </p:nvSpPr>
        <p:spPr/>
        <p:txBody>
          <a:bodyPr/>
          <a:lstStyle/>
          <a:p>
            <a:fld id="{24FE3805-11D2-4ECA-AD61-473E44894B3A}" type="slidenum">
              <a:rPr lang="fr-FR" smtClean="0"/>
              <a:t>‹N°›</a:t>
            </a:fld>
            <a:endParaRPr lang="fr-FR"/>
          </a:p>
        </p:txBody>
      </p:sp>
    </p:spTree>
    <p:extLst>
      <p:ext uri="{BB962C8B-B14F-4D97-AF65-F5344CB8AC3E}">
        <p14:creationId xmlns:p14="http://schemas.microsoft.com/office/powerpoint/2010/main" val="125481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A0B2FBD-E80B-4C00-BA0A-3CC148BB3007}" type="datetime1">
              <a:rPr lang="fr-FR" smtClean="0"/>
              <a:t>27/05/2024</a:t>
            </a:fld>
            <a:endParaRPr lang="fr-FR"/>
          </a:p>
        </p:txBody>
      </p:sp>
      <p:sp>
        <p:nvSpPr>
          <p:cNvPr id="8" name="Footer Placeholder 7"/>
          <p:cNvSpPr>
            <a:spLocks noGrp="1"/>
          </p:cNvSpPr>
          <p:nvPr>
            <p:ph type="ftr" sz="quarter" idx="11"/>
          </p:nvPr>
        </p:nvSpPr>
        <p:spPr/>
        <p:txBody>
          <a:bodyPr/>
          <a:lstStyle/>
          <a:p>
            <a:r>
              <a:rPr lang="fr-FR"/>
              <a:t>rojet de thèse de Fanja Ratsimbazafy</a:t>
            </a:r>
          </a:p>
        </p:txBody>
      </p:sp>
      <p:sp>
        <p:nvSpPr>
          <p:cNvPr id="9" name="Slide Number Placeholder 8"/>
          <p:cNvSpPr>
            <a:spLocks noGrp="1"/>
          </p:cNvSpPr>
          <p:nvPr>
            <p:ph type="sldNum" sz="quarter" idx="12"/>
          </p:nvPr>
        </p:nvSpPr>
        <p:spPr/>
        <p:txBody>
          <a:bodyPr/>
          <a:lstStyle/>
          <a:p>
            <a:fld id="{24FE3805-11D2-4ECA-AD61-473E44894B3A}" type="slidenum">
              <a:rPr lang="fr-FR" smtClean="0"/>
              <a:t>‹N°›</a:t>
            </a:fld>
            <a:endParaRPr lang="fr-FR"/>
          </a:p>
        </p:txBody>
      </p:sp>
    </p:spTree>
    <p:extLst>
      <p:ext uri="{BB962C8B-B14F-4D97-AF65-F5344CB8AC3E}">
        <p14:creationId xmlns:p14="http://schemas.microsoft.com/office/powerpoint/2010/main" val="113563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8CE7FB9-C21B-4296-8078-A84AF78CB1BE}" type="datetime1">
              <a:rPr lang="fr-FR" smtClean="0"/>
              <a:t>27/05/2024</a:t>
            </a:fld>
            <a:endParaRPr lang="fr-FR"/>
          </a:p>
        </p:txBody>
      </p:sp>
      <p:sp>
        <p:nvSpPr>
          <p:cNvPr id="4" name="Footer Placeholder 3"/>
          <p:cNvSpPr>
            <a:spLocks noGrp="1"/>
          </p:cNvSpPr>
          <p:nvPr>
            <p:ph type="ftr" sz="quarter" idx="11"/>
          </p:nvPr>
        </p:nvSpPr>
        <p:spPr/>
        <p:txBody>
          <a:bodyPr/>
          <a:lstStyle/>
          <a:p>
            <a:r>
              <a:rPr lang="fr-FR"/>
              <a:t>rojet de thèse de Fanja Ratsimbazafy</a:t>
            </a:r>
          </a:p>
        </p:txBody>
      </p:sp>
      <p:sp>
        <p:nvSpPr>
          <p:cNvPr id="5" name="Slide Number Placeholder 4"/>
          <p:cNvSpPr>
            <a:spLocks noGrp="1"/>
          </p:cNvSpPr>
          <p:nvPr>
            <p:ph type="sldNum" sz="quarter" idx="12"/>
          </p:nvPr>
        </p:nvSpPr>
        <p:spPr/>
        <p:txBody>
          <a:bodyPr/>
          <a:lstStyle/>
          <a:p>
            <a:fld id="{24FE3805-11D2-4ECA-AD61-473E44894B3A}" type="slidenum">
              <a:rPr lang="fr-FR" smtClean="0"/>
              <a:t>‹N°›</a:t>
            </a:fld>
            <a:endParaRPr lang="fr-FR"/>
          </a:p>
        </p:txBody>
      </p:sp>
    </p:spTree>
    <p:extLst>
      <p:ext uri="{BB962C8B-B14F-4D97-AF65-F5344CB8AC3E}">
        <p14:creationId xmlns:p14="http://schemas.microsoft.com/office/powerpoint/2010/main" val="260138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BD6AA9B-5A04-4636-8FBB-166834EBB16D}" type="datetime1">
              <a:rPr lang="fr-FR" smtClean="0"/>
              <a:t>27/05/2024</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r>
              <a:rPr lang="fr-FR"/>
              <a:t>rojet de thèse de Fanja Ratsimbazafy</a:t>
            </a:r>
          </a:p>
        </p:txBody>
      </p:sp>
      <p:sp>
        <p:nvSpPr>
          <p:cNvPr id="9" name="Slide Number Placeholder 8"/>
          <p:cNvSpPr>
            <a:spLocks noGrp="1"/>
          </p:cNvSpPr>
          <p:nvPr>
            <p:ph type="sldNum" sz="quarter" idx="12"/>
          </p:nvPr>
        </p:nvSpPr>
        <p:spPr/>
        <p:txBody>
          <a:bodyPr/>
          <a:lstStyle/>
          <a:p>
            <a:fld id="{24FE3805-11D2-4ECA-AD61-473E44894B3A}" type="slidenum">
              <a:rPr lang="fr-FR" smtClean="0"/>
              <a:t>‹N°›</a:t>
            </a:fld>
            <a:endParaRPr lang="fr-FR"/>
          </a:p>
        </p:txBody>
      </p:sp>
    </p:spTree>
    <p:extLst>
      <p:ext uri="{BB962C8B-B14F-4D97-AF65-F5344CB8AC3E}">
        <p14:creationId xmlns:p14="http://schemas.microsoft.com/office/powerpoint/2010/main" val="3415525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5AEACD3-9A34-4B8C-B02C-CBFE009A5F9E}" type="datetime1">
              <a:rPr lang="fr-FR" smtClean="0"/>
              <a:t>27/05/2024</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fr-FR"/>
              <a:t>rojet de thèse de Fanja Ratsimbazafy</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4FE3805-11D2-4ECA-AD61-473E44894B3A}" type="slidenum">
              <a:rPr lang="fr-FR" smtClean="0"/>
              <a:t>‹N°›</a:t>
            </a:fld>
            <a:endParaRPr lang="fr-FR"/>
          </a:p>
        </p:txBody>
      </p:sp>
    </p:spTree>
    <p:extLst>
      <p:ext uri="{BB962C8B-B14F-4D97-AF65-F5344CB8AC3E}">
        <p14:creationId xmlns:p14="http://schemas.microsoft.com/office/powerpoint/2010/main" val="75999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0AA9CBB-D76A-42C5-A0CC-CC4A905A2C80}" type="datetime1">
              <a:rPr lang="fr-FR" smtClean="0"/>
              <a:t>27/05/2024</a:t>
            </a:fld>
            <a:endParaRPr lang="fr-FR"/>
          </a:p>
        </p:txBody>
      </p:sp>
      <p:sp>
        <p:nvSpPr>
          <p:cNvPr id="6" name="Footer Placeholder 5"/>
          <p:cNvSpPr>
            <a:spLocks noGrp="1"/>
          </p:cNvSpPr>
          <p:nvPr>
            <p:ph type="ftr" sz="quarter" idx="11"/>
          </p:nvPr>
        </p:nvSpPr>
        <p:spPr/>
        <p:txBody>
          <a:bodyPr/>
          <a:lstStyle/>
          <a:p>
            <a:r>
              <a:rPr lang="fr-FR"/>
              <a:t>rojet de thèse de Fanja Ratsimbazafy</a:t>
            </a:r>
          </a:p>
        </p:txBody>
      </p:sp>
      <p:sp>
        <p:nvSpPr>
          <p:cNvPr id="7" name="Slide Number Placeholder 6"/>
          <p:cNvSpPr>
            <a:spLocks noGrp="1"/>
          </p:cNvSpPr>
          <p:nvPr>
            <p:ph type="sldNum" sz="quarter" idx="12"/>
          </p:nvPr>
        </p:nvSpPr>
        <p:spPr/>
        <p:txBody>
          <a:bodyPr/>
          <a:lstStyle/>
          <a:p>
            <a:fld id="{24FE3805-11D2-4ECA-AD61-473E44894B3A}" type="slidenum">
              <a:rPr lang="fr-FR" smtClean="0"/>
              <a:t>‹N°›</a:t>
            </a:fld>
            <a:endParaRPr lang="fr-FR"/>
          </a:p>
        </p:txBody>
      </p:sp>
    </p:spTree>
    <p:extLst>
      <p:ext uri="{BB962C8B-B14F-4D97-AF65-F5344CB8AC3E}">
        <p14:creationId xmlns:p14="http://schemas.microsoft.com/office/powerpoint/2010/main" val="263716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CD8C582-924E-4376-9AAC-DEAC94F6F9F4}" type="datetime1">
              <a:rPr lang="fr-FR" smtClean="0"/>
              <a:t>27/05/2024</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fr-FR"/>
              <a:t>rojet de thèse de Fanja Ratsimbazafy</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4FE3805-11D2-4ECA-AD61-473E44894B3A}"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231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1996" y="2183130"/>
            <a:ext cx="10439404" cy="2125980"/>
          </a:xfrm>
        </p:spPr>
        <p:txBody>
          <a:bodyPr>
            <a:noAutofit/>
          </a:bodyPr>
          <a:lstStyle/>
          <a:p>
            <a:pPr algn="ctr"/>
            <a:br>
              <a:rPr lang="fr-FR" sz="2800" b="1" dirty="0">
                <a:latin typeface="Palatino Linotype" panose="02040502050505030304" pitchFamily="18" charset="0"/>
              </a:rPr>
            </a:br>
            <a:br>
              <a:rPr lang="fr-FR" sz="2800" b="1" dirty="0">
                <a:latin typeface="Palatino Linotype" panose="02040502050505030304" pitchFamily="18" charset="0"/>
              </a:rPr>
            </a:br>
            <a:br>
              <a:rPr lang="fr-FR" sz="2800" b="1" dirty="0">
                <a:latin typeface="Palatino Linotype" panose="02040502050505030304" pitchFamily="18" charset="0"/>
              </a:rPr>
            </a:br>
            <a:br>
              <a:rPr lang="fr-FR" sz="2800" b="1" dirty="0">
                <a:latin typeface="Palatino Linotype" panose="02040502050505030304" pitchFamily="18" charset="0"/>
              </a:rPr>
            </a:br>
            <a:br>
              <a:rPr lang="fr-FR" sz="2800" b="1" dirty="0">
                <a:latin typeface="Palatino Linotype" panose="02040502050505030304" pitchFamily="18" charset="0"/>
              </a:rPr>
            </a:br>
            <a:br>
              <a:rPr lang="fr-FR" sz="2800" b="1" dirty="0">
                <a:latin typeface="Palatino Linotype" panose="02040502050505030304" pitchFamily="18" charset="0"/>
              </a:rPr>
            </a:br>
            <a:r>
              <a:rPr lang="fr-FR" sz="2800" b="1" dirty="0">
                <a:latin typeface="Palatino Linotype" panose="02040502050505030304" pitchFamily="18" charset="0"/>
              </a:rPr>
              <a:t>Rôles des politiques publiques face aux catastrophes naturelles dans le renforcement de la résilience économique. Cas des trois Districts: Antananarivo </a:t>
            </a:r>
            <a:r>
              <a:rPr lang="fr-FR" sz="2800" b="1" dirty="0" err="1">
                <a:latin typeface="Palatino Linotype" panose="02040502050505030304" pitchFamily="18" charset="0"/>
              </a:rPr>
              <a:t>Renivohitra</a:t>
            </a:r>
            <a:r>
              <a:rPr lang="fr-FR" sz="2800" b="1" dirty="0">
                <a:latin typeface="Palatino Linotype" panose="02040502050505030304" pitchFamily="18" charset="0"/>
              </a:rPr>
              <a:t>, </a:t>
            </a:r>
            <a:r>
              <a:rPr lang="fr-FR" sz="2800" b="1" dirty="0" err="1">
                <a:latin typeface="Palatino Linotype" panose="02040502050505030304" pitchFamily="18" charset="0"/>
              </a:rPr>
              <a:t>Atsimondrano</a:t>
            </a:r>
            <a:r>
              <a:rPr lang="fr-FR" sz="2800" b="1" dirty="0">
                <a:latin typeface="Palatino Linotype" panose="02040502050505030304" pitchFamily="18" charset="0"/>
              </a:rPr>
              <a:t> et </a:t>
            </a:r>
            <a:r>
              <a:rPr lang="fr-FR" sz="2800" b="1" dirty="0" err="1">
                <a:latin typeface="Palatino Linotype" panose="02040502050505030304" pitchFamily="18" charset="0"/>
              </a:rPr>
              <a:t>Avaradrano</a:t>
            </a:r>
            <a:r>
              <a:rPr lang="fr-FR" sz="2800" b="1" dirty="0">
                <a:latin typeface="Palatino Linotype" panose="02040502050505030304" pitchFamily="18" charset="0"/>
              </a:rPr>
              <a:t> de la région </a:t>
            </a:r>
            <a:r>
              <a:rPr lang="fr-FR" sz="2800" b="1" dirty="0" err="1">
                <a:latin typeface="Palatino Linotype" panose="02040502050505030304" pitchFamily="18" charset="0"/>
              </a:rPr>
              <a:t>Analamanga</a:t>
            </a:r>
            <a:br>
              <a:rPr lang="fr-FR" sz="4800" b="1" dirty="0">
                <a:latin typeface="Palatino Linotype" panose="02040502050505030304" pitchFamily="18" charset="0"/>
              </a:rPr>
            </a:br>
            <a:endParaRPr lang="fr-FR" sz="4800" b="1" dirty="0">
              <a:latin typeface="Palatino Linotype" panose="02040502050505030304" pitchFamily="18" charset="0"/>
            </a:endParaRPr>
          </a:p>
        </p:txBody>
      </p:sp>
      <p:sp>
        <p:nvSpPr>
          <p:cNvPr id="3" name="Sous-titre 2"/>
          <p:cNvSpPr>
            <a:spLocks noGrp="1"/>
          </p:cNvSpPr>
          <p:nvPr>
            <p:ph type="subTitle" idx="1"/>
          </p:nvPr>
        </p:nvSpPr>
        <p:spPr>
          <a:xfrm>
            <a:off x="1524000" y="4460261"/>
            <a:ext cx="9257414" cy="1908789"/>
          </a:xfrm>
        </p:spPr>
        <p:txBody>
          <a:bodyPr>
            <a:normAutofit fontScale="92500" lnSpcReduction="20000"/>
          </a:bodyPr>
          <a:lstStyle/>
          <a:p>
            <a:endParaRPr lang="fr-FR" dirty="0">
              <a:latin typeface="Palatino Linotype" panose="02040502050505030304" pitchFamily="18" charset="0"/>
            </a:endParaRPr>
          </a:p>
          <a:p>
            <a:pPr algn="ctr"/>
            <a:r>
              <a:rPr lang="fr-FR" dirty="0">
                <a:latin typeface="Palatino Linotype" panose="02040502050505030304" pitchFamily="18" charset="0"/>
              </a:rPr>
              <a:t>Présentation de la recherche de Fanja </a:t>
            </a:r>
            <a:r>
              <a:rPr lang="fr-FR" dirty="0" err="1">
                <a:latin typeface="Palatino Linotype" panose="02040502050505030304" pitchFamily="18" charset="0"/>
              </a:rPr>
              <a:t>Nantenaina</a:t>
            </a:r>
            <a:r>
              <a:rPr lang="fr-FR" dirty="0">
                <a:latin typeface="Palatino Linotype" panose="02040502050505030304" pitchFamily="18" charset="0"/>
              </a:rPr>
              <a:t> Ratsimbazafy</a:t>
            </a:r>
          </a:p>
          <a:p>
            <a:pPr algn="ctr"/>
            <a:r>
              <a:rPr lang="fr-FR" dirty="0">
                <a:latin typeface="Palatino Linotype" panose="02040502050505030304" pitchFamily="18" charset="0"/>
              </a:rPr>
              <a:t>Dirigé par Pr Jeannot </a:t>
            </a:r>
            <a:r>
              <a:rPr lang="fr-FR" dirty="0" err="1">
                <a:latin typeface="Palatino Linotype" panose="02040502050505030304" pitchFamily="18" charset="0"/>
              </a:rPr>
              <a:t>Ramiaramanana</a:t>
            </a:r>
            <a:endParaRPr lang="fr-FR" dirty="0">
              <a:latin typeface="Palatino Linotype" panose="02040502050505030304" pitchFamily="18" charset="0"/>
            </a:endParaRPr>
          </a:p>
          <a:p>
            <a:pPr algn="ctr"/>
            <a:r>
              <a:rPr lang="fr-FR" dirty="0">
                <a:latin typeface="Palatino Linotype" panose="02040502050505030304" pitchFamily="18" charset="0"/>
              </a:rPr>
              <a:t>MAI 2024</a:t>
            </a:r>
          </a:p>
        </p:txBody>
      </p:sp>
      <p:pic>
        <p:nvPicPr>
          <p:cNvPr id="7" name="Image 6" descr="CRDfinal - copi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588" y="488950"/>
            <a:ext cx="2483572" cy="1431290"/>
          </a:xfrm>
          <a:prstGeom prst="rect">
            <a:avLst/>
          </a:prstGeom>
          <a:noFill/>
          <a:ln>
            <a:noFill/>
          </a:ln>
        </p:spPr>
      </p:pic>
      <p:pic>
        <p:nvPicPr>
          <p:cNvPr id="8" name="Image 7"/>
          <p:cNvPicPr/>
          <p:nvPr/>
        </p:nvPicPr>
        <p:blipFill>
          <a:blip r:embed="rId3">
            <a:extLst>
              <a:ext uri="{28A0092B-C50C-407E-A947-70E740481C1C}">
                <a14:useLocalDpi xmlns:a14="http://schemas.microsoft.com/office/drawing/2010/main" val="0"/>
              </a:ext>
            </a:extLst>
          </a:blip>
          <a:srcRect/>
          <a:stretch>
            <a:fillRect/>
          </a:stretch>
        </p:blipFill>
        <p:spPr bwMode="auto">
          <a:xfrm>
            <a:off x="9473609" y="557530"/>
            <a:ext cx="1194389" cy="1362710"/>
          </a:xfrm>
          <a:prstGeom prst="rect">
            <a:avLst/>
          </a:prstGeom>
          <a:noFill/>
        </p:spPr>
      </p:pic>
      <p:sp>
        <p:nvSpPr>
          <p:cNvPr id="6" name="Rectangle 5"/>
          <p:cNvSpPr/>
          <p:nvPr/>
        </p:nvSpPr>
        <p:spPr>
          <a:xfrm>
            <a:off x="0" y="2114550"/>
            <a:ext cx="12192000" cy="685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a:extLst>
              <a:ext uri="{FF2B5EF4-FFF2-40B4-BE49-F238E27FC236}">
                <a16:creationId xmlns:a16="http://schemas.microsoft.com/office/drawing/2014/main" id="{4C3A0C69-B7E2-6B1B-B066-BE7299A872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0484" y="494840"/>
            <a:ext cx="3558363" cy="135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385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14CA2E-8FC4-68B2-0037-71A42DA4BA4D}"/>
              </a:ext>
            </a:extLst>
          </p:cNvPr>
          <p:cNvSpPr>
            <a:spLocks noGrp="1"/>
          </p:cNvSpPr>
          <p:nvPr>
            <p:ph type="title"/>
          </p:nvPr>
        </p:nvSpPr>
        <p:spPr>
          <a:xfrm>
            <a:off x="1097280" y="286603"/>
            <a:ext cx="10058400" cy="696377"/>
          </a:xfrm>
        </p:spPr>
        <p:txBody>
          <a:bodyPr>
            <a:normAutofit fontScale="90000"/>
          </a:bodyPr>
          <a:lstStyle/>
          <a:p>
            <a:r>
              <a:rPr lang="fr-FR" sz="4900" b="1" u="sng" dirty="0">
                <a:solidFill>
                  <a:srgbClr val="414042"/>
                </a:solidFill>
                <a:effectLst>
                  <a:outerShdw blurRad="38100" dist="38100" dir="2700000" algn="tl">
                    <a:srgbClr val="000000">
                      <a:alpha val="43137"/>
                    </a:srgbClr>
                  </a:outerShdw>
                </a:effectLst>
                <a:latin typeface="DM sans" pitchFamily="2" charset="0"/>
                <a:ea typeface="+mn-ea"/>
                <a:cs typeface="+mn-cs"/>
              </a:rPr>
              <a:t>7. Méthodologie de recherche</a:t>
            </a:r>
            <a:r>
              <a:rPr lang="fr-FR" dirty="0"/>
              <a:t>:</a:t>
            </a:r>
          </a:p>
        </p:txBody>
      </p:sp>
      <p:sp>
        <p:nvSpPr>
          <p:cNvPr id="3" name="Espace réservé du contenu 2">
            <a:extLst>
              <a:ext uri="{FF2B5EF4-FFF2-40B4-BE49-F238E27FC236}">
                <a16:creationId xmlns:a16="http://schemas.microsoft.com/office/drawing/2014/main" id="{90C9BD80-E704-3475-FE79-10DEFEA95AD8}"/>
              </a:ext>
            </a:extLst>
          </p:cNvPr>
          <p:cNvSpPr>
            <a:spLocks noGrp="1"/>
          </p:cNvSpPr>
          <p:nvPr>
            <p:ph idx="1"/>
          </p:nvPr>
        </p:nvSpPr>
        <p:spPr>
          <a:xfrm>
            <a:off x="838200" y="1825625"/>
            <a:ext cx="10515600" cy="4667250"/>
          </a:xfrm>
        </p:spPr>
        <p:txBody>
          <a:bodyPr>
            <a:normAutofit/>
          </a:bodyPr>
          <a:lstStyle/>
          <a:p>
            <a:pPr marL="0" indent="0">
              <a:buNone/>
            </a:pPr>
            <a:r>
              <a:rPr lang="fr-FR" sz="2400" dirty="0"/>
              <a:t>Méthodologie de recherche mixte:</a:t>
            </a:r>
          </a:p>
          <a:p>
            <a:r>
              <a:rPr lang="fr-FR" sz="2400" b="1" dirty="0"/>
              <a:t>1.</a:t>
            </a:r>
            <a:r>
              <a:rPr lang="fr-FR" sz="2400" b="1" u="sng" dirty="0"/>
              <a:t> Qualitative</a:t>
            </a:r>
            <a:r>
              <a:rPr lang="fr-FR" sz="2400" b="1" dirty="0"/>
              <a:t>: Revue bibliographique et entretiens</a:t>
            </a:r>
          </a:p>
          <a:p>
            <a:r>
              <a:rPr lang="fr-FR" sz="2400" b="1" dirty="0"/>
              <a:t>Cibles</a:t>
            </a:r>
            <a:r>
              <a:rPr lang="fr-FR" sz="2400" dirty="0"/>
              <a:t>: responsables des ministères,  responsables au niveau des 3 Districts et des Communes affectées et organismes internationaux, pour collecter:</a:t>
            </a:r>
          </a:p>
          <a:p>
            <a:pPr lvl="1"/>
            <a:r>
              <a:rPr lang="fr-FR" sz="2400" dirty="0"/>
              <a:t>les impacts macroéconomiques des catastrophes;</a:t>
            </a:r>
          </a:p>
          <a:p>
            <a:pPr lvl="1"/>
            <a:r>
              <a:rPr lang="fr-FR" sz="2400" dirty="0"/>
              <a:t>les informations macroéconomiques du pays lors des périodes des catastrophes; </a:t>
            </a:r>
          </a:p>
          <a:p>
            <a:pPr lvl="1"/>
            <a:r>
              <a:rPr lang="fr-FR" sz="2400" dirty="0"/>
              <a:t>les stratégies macroéconomiques mise </a:t>
            </a:r>
            <a:r>
              <a:rPr lang="fr-FR" sz="2400"/>
              <a:t>en œuvre.</a:t>
            </a:r>
            <a:endParaRPr lang="fr-FR" sz="2400" dirty="0"/>
          </a:p>
          <a:p>
            <a:r>
              <a:rPr lang="fr-FR" sz="2400" b="1" dirty="0"/>
              <a:t>2. </a:t>
            </a:r>
            <a:r>
              <a:rPr lang="fr-FR" sz="2400" b="1" u="sng" dirty="0"/>
              <a:t>Quantitative</a:t>
            </a:r>
            <a:r>
              <a:rPr lang="fr-FR" sz="2400" dirty="0"/>
              <a:t>: </a:t>
            </a:r>
            <a:r>
              <a:rPr lang="fr-FR" sz="2400" b="1" dirty="0"/>
              <a:t>enquêtes par questionnaire</a:t>
            </a:r>
          </a:p>
          <a:p>
            <a:r>
              <a:rPr lang="fr-FR" sz="2400" b="1" dirty="0"/>
              <a:t>Cibles</a:t>
            </a:r>
            <a:r>
              <a:rPr lang="fr-FR" sz="2400" dirty="0"/>
              <a:t>: 350 ménages pour vérifier et pour enrichir les informations collectées dans la première étape.</a:t>
            </a:r>
          </a:p>
        </p:txBody>
      </p:sp>
      <p:sp>
        <p:nvSpPr>
          <p:cNvPr id="8" name="Espace réservé du pied de page 7">
            <a:extLst>
              <a:ext uri="{FF2B5EF4-FFF2-40B4-BE49-F238E27FC236}">
                <a16:creationId xmlns:a16="http://schemas.microsoft.com/office/drawing/2014/main" id="{600F202D-0381-38B5-79F2-4B2C5BB68222}"/>
              </a:ext>
            </a:extLst>
          </p:cNvPr>
          <p:cNvSpPr>
            <a:spLocks noGrp="1"/>
          </p:cNvSpPr>
          <p:nvPr>
            <p:ph type="ftr" sz="quarter" idx="11"/>
          </p:nvPr>
        </p:nvSpPr>
        <p:spPr/>
        <p:txBody>
          <a:bodyPr/>
          <a:lstStyle/>
          <a:p>
            <a:r>
              <a:rPr lang="fr-FR"/>
              <a:t>rojet de thèse de Fanja Ratsimbazafy</a:t>
            </a:r>
          </a:p>
        </p:txBody>
      </p:sp>
      <p:sp>
        <p:nvSpPr>
          <p:cNvPr id="9" name="Espace réservé du numéro de diapositive 8">
            <a:extLst>
              <a:ext uri="{FF2B5EF4-FFF2-40B4-BE49-F238E27FC236}">
                <a16:creationId xmlns:a16="http://schemas.microsoft.com/office/drawing/2014/main" id="{537C5B34-97E8-744A-1AD2-424E301D6D85}"/>
              </a:ext>
            </a:extLst>
          </p:cNvPr>
          <p:cNvSpPr>
            <a:spLocks noGrp="1"/>
          </p:cNvSpPr>
          <p:nvPr>
            <p:ph type="sldNum" sz="quarter" idx="12"/>
          </p:nvPr>
        </p:nvSpPr>
        <p:spPr/>
        <p:txBody>
          <a:bodyPr/>
          <a:lstStyle/>
          <a:p>
            <a:fld id="{24FE3805-11D2-4ECA-AD61-473E44894B3A}" type="slidenum">
              <a:rPr lang="fr-FR" smtClean="0"/>
              <a:t>10</a:t>
            </a:fld>
            <a:endParaRPr lang="fr-FR"/>
          </a:p>
        </p:txBody>
      </p:sp>
    </p:spTree>
    <p:extLst>
      <p:ext uri="{BB962C8B-B14F-4D97-AF65-F5344CB8AC3E}">
        <p14:creationId xmlns:p14="http://schemas.microsoft.com/office/powerpoint/2010/main" val="4097197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571137-9575-1C11-4C1A-00CEF1C6197B}"/>
              </a:ext>
            </a:extLst>
          </p:cNvPr>
          <p:cNvSpPr>
            <a:spLocks noGrp="1"/>
          </p:cNvSpPr>
          <p:nvPr>
            <p:ph type="title"/>
          </p:nvPr>
        </p:nvSpPr>
        <p:spPr>
          <a:xfrm>
            <a:off x="1097280" y="286603"/>
            <a:ext cx="10058400" cy="936407"/>
          </a:xfrm>
        </p:spPr>
        <p:txBody>
          <a:bodyPr>
            <a:normAutofit/>
          </a:bodyPr>
          <a:lstStyle/>
          <a:p>
            <a:r>
              <a:rPr lang="fr-FR" sz="4400" b="1" u="sng" dirty="0">
                <a:solidFill>
                  <a:srgbClr val="414042"/>
                </a:solidFill>
                <a:effectLst>
                  <a:outerShdw blurRad="38100" dist="38100" dir="2700000" algn="tl">
                    <a:srgbClr val="000000">
                      <a:alpha val="43137"/>
                    </a:srgbClr>
                  </a:outerShdw>
                </a:effectLst>
                <a:latin typeface="DM sans" pitchFamily="2" charset="0"/>
                <a:ea typeface="+mn-ea"/>
                <a:cs typeface="+mn-cs"/>
              </a:rPr>
              <a:t>8. Résultats attendus de la recherche:</a:t>
            </a:r>
          </a:p>
        </p:txBody>
      </p:sp>
      <p:sp>
        <p:nvSpPr>
          <p:cNvPr id="3" name="Espace réservé du contenu 2">
            <a:extLst>
              <a:ext uri="{FF2B5EF4-FFF2-40B4-BE49-F238E27FC236}">
                <a16:creationId xmlns:a16="http://schemas.microsoft.com/office/drawing/2014/main" id="{7E65239B-8B87-DBCC-EFA8-859770883A5B}"/>
              </a:ext>
            </a:extLst>
          </p:cNvPr>
          <p:cNvSpPr>
            <a:spLocks noGrp="1"/>
          </p:cNvSpPr>
          <p:nvPr>
            <p:ph idx="1"/>
          </p:nvPr>
        </p:nvSpPr>
        <p:spPr/>
        <p:txBody>
          <a:bodyPr/>
          <a:lstStyle/>
          <a:p>
            <a:endParaRPr lang="fr-FR" dirty="0"/>
          </a:p>
          <a:p>
            <a:endParaRPr lang="fr-FR" dirty="0"/>
          </a:p>
          <a:p>
            <a:r>
              <a:rPr lang="fr-FR" sz="2400" dirty="0"/>
              <a:t>1. L’importance de l’optimisation de la résilience économique dans l’atténuation des effets des désastres naturels est démontré;</a:t>
            </a:r>
          </a:p>
          <a:p>
            <a:endParaRPr lang="fr-FR" sz="2400" dirty="0"/>
          </a:p>
          <a:p>
            <a:r>
              <a:rPr lang="fr-FR" sz="2400" dirty="0"/>
              <a:t>2. Les rôles de la politique dans la réduction des impacts des catastrophes sont expliqués;</a:t>
            </a:r>
          </a:p>
        </p:txBody>
      </p:sp>
      <p:sp>
        <p:nvSpPr>
          <p:cNvPr id="8" name="Espace réservé du pied de page 7">
            <a:extLst>
              <a:ext uri="{FF2B5EF4-FFF2-40B4-BE49-F238E27FC236}">
                <a16:creationId xmlns:a16="http://schemas.microsoft.com/office/drawing/2014/main" id="{CEB2252D-2800-7C79-70C2-B3EAF488B5E5}"/>
              </a:ext>
            </a:extLst>
          </p:cNvPr>
          <p:cNvSpPr>
            <a:spLocks noGrp="1"/>
          </p:cNvSpPr>
          <p:nvPr>
            <p:ph type="ftr" sz="quarter" idx="11"/>
          </p:nvPr>
        </p:nvSpPr>
        <p:spPr/>
        <p:txBody>
          <a:bodyPr/>
          <a:lstStyle/>
          <a:p>
            <a:r>
              <a:rPr lang="fr-FR"/>
              <a:t>rojet de thèse de Fanja Ratsimbazafy</a:t>
            </a:r>
          </a:p>
        </p:txBody>
      </p:sp>
      <p:sp>
        <p:nvSpPr>
          <p:cNvPr id="9" name="Espace réservé du numéro de diapositive 8">
            <a:extLst>
              <a:ext uri="{FF2B5EF4-FFF2-40B4-BE49-F238E27FC236}">
                <a16:creationId xmlns:a16="http://schemas.microsoft.com/office/drawing/2014/main" id="{F008A349-BF66-2B34-23A5-9D11AC6B6957}"/>
              </a:ext>
            </a:extLst>
          </p:cNvPr>
          <p:cNvSpPr>
            <a:spLocks noGrp="1"/>
          </p:cNvSpPr>
          <p:nvPr>
            <p:ph type="sldNum" sz="quarter" idx="12"/>
          </p:nvPr>
        </p:nvSpPr>
        <p:spPr/>
        <p:txBody>
          <a:bodyPr/>
          <a:lstStyle/>
          <a:p>
            <a:fld id="{24FE3805-11D2-4ECA-AD61-473E44894B3A}" type="slidenum">
              <a:rPr lang="fr-FR" smtClean="0"/>
              <a:t>11</a:t>
            </a:fld>
            <a:endParaRPr lang="fr-FR"/>
          </a:p>
        </p:txBody>
      </p:sp>
    </p:spTree>
    <p:extLst>
      <p:ext uri="{BB962C8B-B14F-4D97-AF65-F5344CB8AC3E}">
        <p14:creationId xmlns:p14="http://schemas.microsoft.com/office/powerpoint/2010/main" val="660253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1E475-76CC-7908-BC93-5F7C4C5ADDBA}"/>
              </a:ext>
            </a:extLst>
          </p:cNvPr>
          <p:cNvSpPr>
            <a:spLocks noGrp="1"/>
          </p:cNvSpPr>
          <p:nvPr>
            <p:ph type="title"/>
          </p:nvPr>
        </p:nvSpPr>
        <p:spPr>
          <a:xfrm>
            <a:off x="838200" y="365126"/>
            <a:ext cx="10515600" cy="910782"/>
          </a:xfrm>
        </p:spPr>
        <p:txBody>
          <a:bodyPr/>
          <a:lstStyle/>
          <a:p>
            <a:r>
              <a:rPr lang="fr-FR" sz="4000" b="1" u="sng" dirty="0">
                <a:solidFill>
                  <a:srgbClr val="414042"/>
                </a:solidFill>
                <a:effectLst>
                  <a:outerShdw blurRad="38100" dist="38100" dir="2700000" algn="tl">
                    <a:srgbClr val="000000">
                      <a:alpha val="43137"/>
                    </a:srgbClr>
                  </a:outerShdw>
                </a:effectLst>
                <a:latin typeface="DM sans" pitchFamily="2" charset="0"/>
                <a:ea typeface="+mn-ea"/>
                <a:cs typeface="+mn-cs"/>
              </a:rPr>
              <a:t>9. Bibliographie:</a:t>
            </a:r>
          </a:p>
        </p:txBody>
      </p:sp>
      <p:sp>
        <p:nvSpPr>
          <p:cNvPr id="3" name="Espace réservé du contenu 2">
            <a:extLst>
              <a:ext uri="{FF2B5EF4-FFF2-40B4-BE49-F238E27FC236}">
                <a16:creationId xmlns:a16="http://schemas.microsoft.com/office/drawing/2014/main" id="{6C427CA6-9B15-719D-619F-FB3354328D1F}"/>
              </a:ext>
            </a:extLst>
          </p:cNvPr>
          <p:cNvSpPr>
            <a:spLocks noGrp="1"/>
          </p:cNvSpPr>
          <p:nvPr>
            <p:ph idx="1"/>
          </p:nvPr>
        </p:nvSpPr>
        <p:spPr>
          <a:xfrm>
            <a:off x="838200" y="1435394"/>
            <a:ext cx="10515600" cy="4848447"/>
          </a:xfrm>
        </p:spPr>
        <p:txBody>
          <a:bodyPr>
            <a:normAutofit lnSpcReduction="10000"/>
          </a:bodyPr>
          <a:lstStyle/>
          <a:p>
            <a:pPr marL="0" lvl="0" indent="0" algn="just">
              <a:lnSpc>
                <a:spcPct val="107000"/>
              </a:lnSpc>
              <a:buNone/>
            </a:pPr>
            <a:endParaRPr lang="fr-FR" sz="1800" kern="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Banque Mondiale - GFDRR, (2016), « Profil de risque de catastrophes de Madagascar », 13 pages.</a:t>
            </a:r>
          </a:p>
          <a:p>
            <a:pPr marL="342900" lvl="0" indent="-342900" algn="just">
              <a:lnSpc>
                <a:spcPct val="107000"/>
              </a:lnSpc>
              <a:buFont typeface="+mj-lt"/>
              <a:buAutoNum type="arabicPeriod"/>
            </a:pP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Lino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Briguglio</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(2004), « Résilience économique », 21 pages</a:t>
            </a:r>
          </a:p>
          <a:p>
            <a:pPr marL="342900" lvl="0" indent="-342900">
              <a:lnSpc>
                <a:spcPct val="107000"/>
              </a:lnSpc>
              <a:buFont typeface="+mj-lt"/>
              <a:buAutoNum type="arabicPeriod"/>
            </a:pP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Christophe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Khun</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Jesper Persson, (2020), « l’initiative résilience économique », Banque Européenne d’Investissement, 16 pages.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Secrétariat de la CNUCED, (2016), « Accroissement de la résilience économique des plus vulnérables », Réunion de la CNUCED, 3 pages.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OCDE, (2014), « Pour des économies et des sociétés résilientes », Réunion du conseil des Ministres, 87 pages.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Bureau des Assurances du Canada, (2014), « Réduisons l’impact financier et économique des catastrophes », 23 pages.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Jehre</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Lehtomaa</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Clément Renoir, (2022), « Catastrophes naturelles et dynamiques économiques : application aux cyclones tropicaux », Revue Française économique, pages 11-24</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
        <p:nvSpPr>
          <p:cNvPr id="8" name="Espace réservé du pied de page 7">
            <a:extLst>
              <a:ext uri="{FF2B5EF4-FFF2-40B4-BE49-F238E27FC236}">
                <a16:creationId xmlns:a16="http://schemas.microsoft.com/office/drawing/2014/main" id="{706B0D15-56DC-BA16-7062-922F9D97D88F}"/>
              </a:ext>
            </a:extLst>
          </p:cNvPr>
          <p:cNvSpPr>
            <a:spLocks noGrp="1"/>
          </p:cNvSpPr>
          <p:nvPr>
            <p:ph type="ftr" sz="quarter" idx="11"/>
          </p:nvPr>
        </p:nvSpPr>
        <p:spPr/>
        <p:txBody>
          <a:bodyPr/>
          <a:lstStyle/>
          <a:p>
            <a:r>
              <a:rPr lang="fr-FR"/>
              <a:t>rojet de thèse de Fanja Ratsimbazafy</a:t>
            </a:r>
          </a:p>
        </p:txBody>
      </p:sp>
      <p:sp>
        <p:nvSpPr>
          <p:cNvPr id="9" name="Espace réservé du numéro de diapositive 8">
            <a:extLst>
              <a:ext uri="{FF2B5EF4-FFF2-40B4-BE49-F238E27FC236}">
                <a16:creationId xmlns:a16="http://schemas.microsoft.com/office/drawing/2014/main" id="{D234697A-FAB4-BDA7-5C74-E22E788A2C5F}"/>
              </a:ext>
            </a:extLst>
          </p:cNvPr>
          <p:cNvSpPr>
            <a:spLocks noGrp="1"/>
          </p:cNvSpPr>
          <p:nvPr>
            <p:ph type="sldNum" sz="quarter" idx="12"/>
          </p:nvPr>
        </p:nvSpPr>
        <p:spPr/>
        <p:txBody>
          <a:bodyPr/>
          <a:lstStyle/>
          <a:p>
            <a:fld id="{24FE3805-11D2-4ECA-AD61-473E44894B3A}" type="slidenum">
              <a:rPr lang="fr-FR" smtClean="0"/>
              <a:t>12</a:t>
            </a:fld>
            <a:endParaRPr lang="fr-FR"/>
          </a:p>
        </p:txBody>
      </p:sp>
    </p:spTree>
    <p:extLst>
      <p:ext uri="{BB962C8B-B14F-4D97-AF65-F5344CB8AC3E}">
        <p14:creationId xmlns:p14="http://schemas.microsoft.com/office/powerpoint/2010/main" val="3453248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BAB362-E326-9A34-6784-AA774873B09E}"/>
              </a:ext>
            </a:extLst>
          </p:cNvPr>
          <p:cNvSpPr>
            <a:spLocks noGrp="1"/>
          </p:cNvSpPr>
          <p:nvPr>
            <p:ph type="title"/>
          </p:nvPr>
        </p:nvSpPr>
        <p:spPr>
          <a:xfrm>
            <a:off x="838200" y="365125"/>
            <a:ext cx="10515600" cy="974577"/>
          </a:xfrm>
        </p:spPr>
        <p:txBody>
          <a:bodyPr>
            <a:normAutofit/>
          </a:bodyPr>
          <a:lstStyle/>
          <a:p>
            <a:r>
              <a:rPr lang="fr-FR" sz="4000" b="1" u="sng" dirty="0">
                <a:solidFill>
                  <a:srgbClr val="414042"/>
                </a:solidFill>
                <a:effectLst>
                  <a:outerShdw blurRad="38100" dist="38100" dir="2700000" algn="tl">
                    <a:srgbClr val="000000">
                      <a:alpha val="43137"/>
                    </a:srgbClr>
                  </a:outerShdw>
                </a:effectLst>
                <a:latin typeface="DM sans" pitchFamily="2" charset="0"/>
                <a:ea typeface="+mn-ea"/>
                <a:cs typeface="+mn-cs"/>
              </a:rPr>
              <a:t>9. Bibliographie (suite):</a:t>
            </a:r>
          </a:p>
        </p:txBody>
      </p:sp>
      <p:sp>
        <p:nvSpPr>
          <p:cNvPr id="3" name="Espace réservé du contenu 2">
            <a:extLst>
              <a:ext uri="{FF2B5EF4-FFF2-40B4-BE49-F238E27FC236}">
                <a16:creationId xmlns:a16="http://schemas.microsoft.com/office/drawing/2014/main" id="{6A3969B1-29AC-94AB-0D6A-3EEC59D235BE}"/>
              </a:ext>
            </a:extLst>
          </p:cNvPr>
          <p:cNvSpPr>
            <a:spLocks noGrp="1"/>
          </p:cNvSpPr>
          <p:nvPr>
            <p:ph idx="1"/>
          </p:nvPr>
        </p:nvSpPr>
        <p:spPr>
          <a:xfrm>
            <a:off x="838200" y="1818167"/>
            <a:ext cx="10515600" cy="4358796"/>
          </a:xfrm>
        </p:spPr>
        <p:txBody>
          <a:bodyPr/>
          <a:lstStyle/>
          <a:p>
            <a:pPr marL="0" lvl="0" indent="0" algn="just">
              <a:lnSpc>
                <a:spcPct val="107000"/>
              </a:lnSpc>
              <a:buNone/>
            </a:pP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7. Kouider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Boutaleb</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Oussama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Boutaleb</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(2021), « La problématique de la résilience de l’économie Algérienne face aux chocs exogènes », les Cahiers du Cread-vol.37-n°04, pages 155 à 177.</a:t>
            </a:r>
            <a:endParaRPr lang="fr-FR" sz="1800" kern="1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8. </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Nicole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Laframboise</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et Boileau Loko,(2012), « Natural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disasters</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mitigating</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impact,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managing</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risks</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 FMI,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working</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paper</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n° 245, 1 page.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9. Magali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Talandier</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Yatina</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Calixte, (2021), « Résilience économique et disparités territoriales : Quelles leçons retenir de la crise 2008 »,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Arnand</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Colin, pp.361-396.</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10. Leo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Bourcart</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(2015), « Emergence et usages du concept de résilience dans le monde académique et institutionnel », Science Politique. Université de Grenoble Alpes, 368 pages.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11. Steve Jacob, Nathalie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Schiffino</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(2007), « Les politiques publiques du risque », Politique et sociétés, p.19 à 26.</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12. Jean Marcel Koffi, Jean-Luc Dubois, (2018), « Formes de résilience et stratégies de politique publique : de la résilience individuelle à la résilience sociale », L’état réhabilité en Afrique, pages 319 à 336.</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p>
        </p:txBody>
      </p:sp>
      <p:sp>
        <p:nvSpPr>
          <p:cNvPr id="8" name="Espace réservé du pied de page 7">
            <a:extLst>
              <a:ext uri="{FF2B5EF4-FFF2-40B4-BE49-F238E27FC236}">
                <a16:creationId xmlns:a16="http://schemas.microsoft.com/office/drawing/2014/main" id="{F8D93F29-90BE-6E75-C9F3-2DF2472B3642}"/>
              </a:ext>
            </a:extLst>
          </p:cNvPr>
          <p:cNvSpPr>
            <a:spLocks noGrp="1"/>
          </p:cNvSpPr>
          <p:nvPr>
            <p:ph type="ftr" sz="quarter" idx="11"/>
          </p:nvPr>
        </p:nvSpPr>
        <p:spPr/>
        <p:txBody>
          <a:bodyPr/>
          <a:lstStyle/>
          <a:p>
            <a:r>
              <a:rPr lang="fr-FR"/>
              <a:t>rojet de thèse de Fanja Ratsimbazafy</a:t>
            </a:r>
          </a:p>
        </p:txBody>
      </p:sp>
      <p:sp>
        <p:nvSpPr>
          <p:cNvPr id="9" name="Espace réservé du numéro de diapositive 8">
            <a:extLst>
              <a:ext uri="{FF2B5EF4-FFF2-40B4-BE49-F238E27FC236}">
                <a16:creationId xmlns:a16="http://schemas.microsoft.com/office/drawing/2014/main" id="{32D03F9F-87C5-5DC1-4F4B-4BBEEA517327}"/>
              </a:ext>
            </a:extLst>
          </p:cNvPr>
          <p:cNvSpPr>
            <a:spLocks noGrp="1"/>
          </p:cNvSpPr>
          <p:nvPr>
            <p:ph type="sldNum" sz="quarter" idx="12"/>
          </p:nvPr>
        </p:nvSpPr>
        <p:spPr/>
        <p:txBody>
          <a:bodyPr/>
          <a:lstStyle/>
          <a:p>
            <a:fld id="{24FE3805-11D2-4ECA-AD61-473E44894B3A}" type="slidenum">
              <a:rPr lang="fr-FR" smtClean="0"/>
              <a:t>13</a:t>
            </a:fld>
            <a:endParaRPr lang="fr-FR"/>
          </a:p>
        </p:txBody>
      </p:sp>
    </p:spTree>
    <p:extLst>
      <p:ext uri="{BB962C8B-B14F-4D97-AF65-F5344CB8AC3E}">
        <p14:creationId xmlns:p14="http://schemas.microsoft.com/office/powerpoint/2010/main" val="3335460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FC1EA-0273-5643-DB0A-4E001A255C53}"/>
              </a:ext>
            </a:extLst>
          </p:cNvPr>
          <p:cNvSpPr>
            <a:spLocks noGrp="1"/>
          </p:cNvSpPr>
          <p:nvPr>
            <p:ph type="title"/>
          </p:nvPr>
        </p:nvSpPr>
        <p:spPr>
          <a:xfrm>
            <a:off x="838200" y="365126"/>
            <a:ext cx="10515600" cy="995842"/>
          </a:xfrm>
        </p:spPr>
        <p:txBody>
          <a:bodyPr>
            <a:normAutofit/>
          </a:bodyPr>
          <a:lstStyle/>
          <a:p>
            <a:r>
              <a:rPr lang="fr-FR" sz="4000" b="1" u="sng" dirty="0">
                <a:solidFill>
                  <a:srgbClr val="414042"/>
                </a:solidFill>
                <a:effectLst>
                  <a:outerShdw blurRad="38100" dist="38100" dir="2700000" algn="tl">
                    <a:srgbClr val="000000">
                      <a:alpha val="43137"/>
                    </a:srgbClr>
                  </a:outerShdw>
                </a:effectLst>
                <a:latin typeface="DM sans" pitchFamily="2" charset="0"/>
                <a:ea typeface="+mn-ea"/>
                <a:cs typeface="+mn-cs"/>
              </a:rPr>
              <a:t>9. Bibliographie (suite):</a:t>
            </a:r>
          </a:p>
        </p:txBody>
      </p:sp>
      <p:sp>
        <p:nvSpPr>
          <p:cNvPr id="3" name="Espace réservé du contenu 2">
            <a:extLst>
              <a:ext uri="{FF2B5EF4-FFF2-40B4-BE49-F238E27FC236}">
                <a16:creationId xmlns:a16="http://schemas.microsoft.com/office/drawing/2014/main" id="{340307A4-6083-6CF3-2A37-EE91C5876212}"/>
              </a:ext>
            </a:extLst>
          </p:cNvPr>
          <p:cNvSpPr>
            <a:spLocks noGrp="1"/>
          </p:cNvSpPr>
          <p:nvPr>
            <p:ph idx="1"/>
          </p:nvPr>
        </p:nvSpPr>
        <p:spPr>
          <a:xfrm>
            <a:off x="838200" y="1825624"/>
            <a:ext cx="10515600" cy="4667249"/>
          </a:xfrm>
        </p:spPr>
        <p:txBody>
          <a:bodyPr>
            <a:normAutofit lnSpcReduction="10000"/>
          </a:bodyPr>
          <a:lstStyle/>
          <a:p>
            <a:pPr marL="0" lvl="0" indent="0" algn="just">
              <a:lnSpc>
                <a:spcPct val="107000"/>
              </a:lnSpc>
              <a:buNone/>
            </a:pP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13. Patrick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Guillomont</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(2006), « La vulnérabilité macroéconomique des pays à faible revenu et les réponses de l’aide », De Boeck Supérieur/Revue d’économie et du développement », pages 21 à 77.</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14. Comité de la réduction des risques de catastrophes, (2013), « Développement de la résilience face aux catastrophes : intégration de la réduction des risques de catastrophes dans les stratégies de développement », Nations Unies : Commission économique et sociale pour l’Asie et le Pacifique, 23 pages.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15. Comité de la réduction des risques de catastrophes, (2013), « Perspectives pour le renforcement de la résilience face aux catastrophes naturelles et aux crises économiques majeures », Nations Unies : Commission économique et sociale pour l’Asie et le Pacifique, 21 pages.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buNone/>
            </a:pP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16. Conseil du commerce et du développement, (2018), « Renforcer la résilience aux différents chocs qui ont des incidences sur les populations et le développement durable », Conférence des Nations Unies sur le Commerce et le Nations Unies, 10 pages.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None/>
            </a:pPr>
            <a:r>
              <a:rPr lang="fr-FR" sz="1800" kern="100">
                <a:effectLst/>
                <a:latin typeface="Times New Roman" panose="02020603050405020304" pitchFamily="18" charset="0"/>
                <a:ea typeface="Calibri" panose="020F0502020204030204" pitchFamily="34" charset="0"/>
                <a:cs typeface="Times New Roman" panose="02020603050405020304" pitchFamily="18" charset="0"/>
              </a:rPr>
              <a:t>17. André </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Dauphiné, Damienne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Provitolo</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(2007), « La résilience : un concept pour la gestion des risques », </a:t>
            </a:r>
            <a:r>
              <a:rPr lang="fr-FR" sz="1800" kern="100" dirty="0" err="1">
                <a:effectLst/>
                <a:latin typeface="Times New Roman" panose="02020603050405020304" pitchFamily="18" charset="0"/>
                <a:ea typeface="Calibri" panose="020F0502020204030204" pitchFamily="34" charset="0"/>
                <a:cs typeface="Times New Roman" panose="02020603050405020304" pitchFamily="18" charset="0"/>
              </a:rPr>
              <a:t>Arnand</a:t>
            </a:r>
            <a:r>
              <a:rPr lang="fr-FR" sz="1800" kern="100" dirty="0">
                <a:effectLst/>
                <a:latin typeface="Times New Roman" panose="02020603050405020304" pitchFamily="18" charset="0"/>
                <a:ea typeface="Calibri" panose="020F0502020204030204" pitchFamily="34" charset="0"/>
                <a:cs typeface="Times New Roman" panose="02020603050405020304" pitchFamily="18" charset="0"/>
              </a:rPr>
              <a:t> Colin/Annales de géographie, pages 115 à 125.</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8" name="Espace réservé du pied de page 7">
            <a:extLst>
              <a:ext uri="{FF2B5EF4-FFF2-40B4-BE49-F238E27FC236}">
                <a16:creationId xmlns:a16="http://schemas.microsoft.com/office/drawing/2014/main" id="{B3526135-D55B-3049-EF75-40E366360E41}"/>
              </a:ext>
            </a:extLst>
          </p:cNvPr>
          <p:cNvSpPr>
            <a:spLocks noGrp="1"/>
          </p:cNvSpPr>
          <p:nvPr>
            <p:ph type="ftr" sz="quarter" idx="11"/>
          </p:nvPr>
        </p:nvSpPr>
        <p:spPr/>
        <p:txBody>
          <a:bodyPr/>
          <a:lstStyle/>
          <a:p>
            <a:r>
              <a:rPr lang="fr-FR"/>
              <a:t>rojet de thèse de Fanja Ratsimbazafy</a:t>
            </a:r>
          </a:p>
        </p:txBody>
      </p:sp>
      <p:sp>
        <p:nvSpPr>
          <p:cNvPr id="9" name="Espace réservé du numéro de diapositive 8">
            <a:extLst>
              <a:ext uri="{FF2B5EF4-FFF2-40B4-BE49-F238E27FC236}">
                <a16:creationId xmlns:a16="http://schemas.microsoft.com/office/drawing/2014/main" id="{8D384D9D-97F7-26CF-8360-DC7EEA520FBD}"/>
              </a:ext>
            </a:extLst>
          </p:cNvPr>
          <p:cNvSpPr>
            <a:spLocks noGrp="1"/>
          </p:cNvSpPr>
          <p:nvPr>
            <p:ph type="sldNum" sz="quarter" idx="12"/>
          </p:nvPr>
        </p:nvSpPr>
        <p:spPr/>
        <p:txBody>
          <a:bodyPr/>
          <a:lstStyle/>
          <a:p>
            <a:fld id="{24FE3805-11D2-4ECA-AD61-473E44894B3A}" type="slidenum">
              <a:rPr lang="fr-FR" smtClean="0"/>
              <a:t>14</a:t>
            </a:fld>
            <a:endParaRPr lang="fr-FR"/>
          </a:p>
        </p:txBody>
      </p:sp>
    </p:spTree>
    <p:extLst>
      <p:ext uri="{BB962C8B-B14F-4D97-AF65-F5344CB8AC3E}">
        <p14:creationId xmlns:p14="http://schemas.microsoft.com/office/powerpoint/2010/main" val="3862668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F1013-A61B-1B58-6F92-89306FAE2DD8}"/>
              </a:ext>
            </a:extLst>
          </p:cNvPr>
          <p:cNvSpPr>
            <a:spLocks noGrp="1"/>
          </p:cNvSpPr>
          <p:nvPr>
            <p:ph type="title"/>
          </p:nvPr>
        </p:nvSpPr>
        <p:spPr/>
        <p:txBody>
          <a:bodyPr/>
          <a:lstStyle/>
          <a:p>
            <a:r>
              <a:rPr lang="fr-FR" b="1" u="sng" dirty="0">
                <a:effectLst>
                  <a:outerShdw blurRad="38100" dist="38100" dir="2700000" algn="tl">
                    <a:srgbClr val="000000">
                      <a:alpha val="43137"/>
                    </a:srgbClr>
                  </a:outerShdw>
                </a:effectLst>
              </a:rPr>
              <a:t>PLAN </a:t>
            </a:r>
          </a:p>
        </p:txBody>
      </p:sp>
      <p:sp>
        <p:nvSpPr>
          <p:cNvPr id="3" name="Espace réservé du contenu 2">
            <a:extLst>
              <a:ext uri="{FF2B5EF4-FFF2-40B4-BE49-F238E27FC236}">
                <a16:creationId xmlns:a16="http://schemas.microsoft.com/office/drawing/2014/main" id="{EB2325F2-AA7E-204D-113C-526DE43871B0}"/>
              </a:ext>
            </a:extLst>
          </p:cNvPr>
          <p:cNvSpPr>
            <a:spLocks noGrp="1"/>
          </p:cNvSpPr>
          <p:nvPr>
            <p:ph idx="1"/>
          </p:nvPr>
        </p:nvSpPr>
        <p:spPr/>
        <p:txBody>
          <a:bodyPr/>
          <a:lstStyle/>
          <a:p>
            <a:r>
              <a:rPr lang="fr-FR" dirty="0"/>
              <a:t>1. INTRODUCTION</a:t>
            </a:r>
          </a:p>
          <a:p>
            <a:r>
              <a:rPr lang="fr-FR" dirty="0"/>
              <a:t>2. PROBLEMATIQUE</a:t>
            </a:r>
          </a:p>
          <a:p>
            <a:r>
              <a:rPr lang="fr-FR" dirty="0"/>
              <a:t>3. REVUE DE LITTÉRATURE</a:t>
            </a:r>
          </a:p>
          <a:p>
            <a:r>
              <a:rPr lang="fr-FR" dirty="0"/>
              <a:t>4. OBJECTIFS</a:t>
            </a:r>
          </a:p>
          <a:p>
            <a:r>
              <a:rPr lang="fr-FR" dirty="0"/>
              <a:t>5. QUESTIONS DE RECHERCHE</a:t>
            </a:r>
          </a:p>
          <a:p>
            <a:r>
              <a:rPr lang="fr-FR" dirty="0"/>
              <a:t>6. HYPOTHESES</a:t>
            </a:r>
          </a:p>
          <a:p>
            <a:r>
              <a:rPr lang="fr-FR" dirty="0"/>
              <a:t>7. METHODOLOGIE</a:t>
            </a:r>
          </a:p>
          <a:p>
            <a:r>
              <a:rPr lang="fr-FR" dirty="0"/>
              <a:t>8. RESULTATS ATTENDUS</a:t>
            </a:r>
          </a:p>
          <a:p>
            <a:r>
              <a:rPr lang="fr-FR" dirty="0"/>
              <a:t>9. BIBLIOGRAPHIE</a:t>
            </a:r>
          </a:p>
        </p:txBody>
      </p:sp>
      <p:sp>
        <p:nvSpPr>
          <p:cNvPr id="4" name="Espace réservé du pied de page 3">
            <a:extLst>
              <a:ext uri="{FF2B5EF4-FFF2-40B4-BE49-F238E27FC236}">
                <a16:creationId xmlns:a16="http://schemas.microsoft.com/office/drawing/2014/main" id="{72DE5993-D14A-482B-95ED-F3EE4B944F67}"/>
              </a:ext>
            </a:extLst>
          </p:cNvPr>
          <p:cNvSpPr>
            <a:spLocks noGrp="1"/>
          </p:cNvSpPr>
          <p:nvPr>
            <p:ph type="ftr" sz="quarter" idx="11"/>
          </p:nvPr>
        </p:nvSpPr>
        <p:spPr/>
        <p:txBody>
          <a:bodyPr/>
          <a:lstStyle/>
          <a:p>
            <a:r>
              <a:rPr lang="fr-FR"/>
              <a:t>rojet de thèse de Fanja Ratsimbazafy</a:t>
            </a:r>
          </a:p>
        </p:txBody>
      </p:sp>
      <p:sp>
        <p:nvSpPr>
          <p:cNvPr id="5" name="Espace réservé du numéro de diapositive 4">
            <a:extLst>
              <a:ext uri="{FF2B5EF4-FFF2-40B4-BE49-F238E27FC236}">
                <a16:creationId xmlns:a16="http://schemas.microsoft.com/office/drawing/2014/main" id="{B798AFF3-7F54-2AF8-8EE1-DFE8E66C54DC}"/>
              </a:ext>
            </a:extLst>
          </p:cNvPr>
          <p:cNvSpPr>
            <a:spLocks noGrp="1"/>
          </p:cNvSpPr>
          <p:nvPr>
            <p:ph type="sldNum" sz="quarter" idx="12"/>
          </p:nvPr>
        </p:nvSpPr>
        <p:spPr/>
        <p:txBody>
          <a:bodyPr/>
          <a:lstStyle/>
          <a:p>
            <a:fld id="{24FE3805-11D2-4ECA-AD61-473E44894B3A}" type="slidenum">
              <a:rPr lang="fr-FR" smtClean="0"/>
              <a:t>2</a:t>
            </a:fld>
            <a:endParaRPr lang="fr-FR"/>
          </a:p>
        </p:txBody>
      </p:sp>
    </p:spTree>
    <p:extLst>
      <p:ext uri="{BB962C8B-B14F-4D97-AF65-F5344CB8AC3E}">
        <p14:creationId xmlns:p14="http://schemas.microsoft.com/office/powerpoint/2010/main" val="3296171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D461C0-0F41-FB7C-51B5-FA12F6D3CA05}"/>
              </a:ext>
            </a:extLst>
          </p:cNvPr>
          <p:cNvSpPr>
            <a:spLocks noGrp="1"/>
          </p:cNvSpPr>
          <p:nvPr>
            <p:ph type="title"/>
          </p:nvPr>
        </p:nvSpPr>
        <p:spPr/>
        <p:txBody>
          <a:bodyPr/>
          <a:lstStyle/>
          <a:p>
            <a:pPr defTabSz="457200"/>
            <a:r>
              <a:rPr lang="fr-FR" sz="4400" b="1" u="sng" dirty="0">
                <a:solidFill>
                  <a:srgbClr val="414042"/>
                </a:solidFill>
                <a:effectLst>
                  <a:outerShdw blurRad="38100" dist="38100" dir="2700000" algn="tl">
                    <a:srgbClr val="000000">
                      <a:alpha val="43137"/>
                    </a:srgbClr>
                  </a:outerShdw>
                </a:effectLst>
                <a:latin typeface="DM sans" pitchFamily="2" charset="0"/>
                <a:ea typeface="+mn-ea"/>
                <a:cs typeface="+mn-cs"/>
              </a:rPr>
              <a:t>1. Introduction</a:t>
            </a:r>
          </a:p>
        </p:txBody>
      </p:sp>
      <p:sp>
        <p:nvSpPr>
          <p:cNvPr id="3" name="Espace réservé du contenu 2">
            <a:extLst>
              <a:ext uri="{FF2B5EF4-FFF2-40B4-BE49-F238E27FC236}">
                <a16:creationId xmlns:a16="http://schemas.microsoft.com/office/drawing/2014/main" id="{174CF7BD-13E7-9975-6584-1630E399B0D3}"/>
              </a:ext>
            </a:extLst>
          </p:cNvPr>
          <p:cNvSpPr>
            <a:spLocks noGrp="1"/>
          </p:cNvSpPr>
          <p:nvPr>
            <p:ph idx="1"/>
          </p:nvPr>
        </p:nvSpPr>
        <p:spPr/>
        <p:txBody>
          <a:bodyPr anchor="ctr">
            <a:normAutofit/>
          </a:bodyPr>
          <a:lstStyle/>
          <a:p>
            <a:pPr algn="just"/>
            <a:r>
              <a:rPr lang="fr-FR" dirty="0"/>
              <a:t>- Nombre de catastrophes naturelles multiplié par 5 en 50 ans (Banque Mondiale, 2016);</a:t>
            </a:r>
          </a:p>
          <a:p>
            <a:pPr algn="just"/>
            <a:r>
              <a:rPr lang="fr-FR" dirty="0"/>
              <a:t>- Augmentation des pertes économiques;</a:t>
            </a:r>
          </a:p>
          <a:p>
            <a:pPr algn="just"/>
            <a:r>
              <a:rPr lang="fr-FR" dirty="0"/>
              <a:t>- Intégration de la Réduction des Risques de catastrophes encouragé par les organisations internationales;</a:t>
            </a:r>
          </a:p>
          <a:p>
            <a:pPr algn="just"/>
            <a:r>
              <a:rPr lang="fr-FR" dirty="0"/>
              <a:t>- Déploiement d’une aide à postériori privilégié par les gouvernements (Banque Mondiale 2019): cas de Madagascar, pays très exposé aux catastrophes naturelles, </a:t>
            </a:r>
          </a:p>
        </p:txBody>
      </p:sp>
      <p:sp>
        <p:nvSpPr>
          <p:cNvPr id="4" name="Espace réservé du pied de page 3">
            <a:extLst>
              <a:ext uri="{FF2B5EF4-FFF2-40B4-BE49-F238E27FC236}">
                <a16:creationId xmlns:a16="http://schemas.microsoft.com/office/drawing/2014/main" id="{98A07C23-4EE2-6BC9-6945-F5EB1402F6FF}"/>
              </a:ext>
            </a:extLst>
          </p:cNvPr>
          <p:cNvSpPr>
            <a:spLocks noGrp="1"/>
          </p:cNvSpPr>
          <p:nvPr>
            <p:ph type="ftr" sz="quarter" idx="11"/>
          </p:nvPr>
        </p:nvSpPr>
        <p:spPr/>
        <p:txBody>
          <a:bodyPr/>
          <a:lstStyle/>
          <a:p>
            <a:r>
              <a:rPr lang="fr-FR"/>
              <a:t>rojet de thèse de Fanja Ratsimbazafy</a:t>
            </a:r>
          </a:p>
        </p:txBody>
      </p:sp>
      <p:sp>
        <p:nvSpPr>
          <p:cNvPr id="5" name="Espace réservé du numéro de diapositive 4">
            <a:extLst>
              <a:ext uri="{FF2B5EF4-FFF2-40B4-BE49-F238E27FC236}">
                <a16:creationId xmlns:a16="http://schemas.microsoft.com/office/drawing/2014/main" id="{CF04A56E-3927-2F81-30C3-CF4D5CB38EDC}"/>
              </a:ext>
            </a:extLst>
          </p:cNvPr>
          <p:cNvSpPr>
            <a:spLocks noGrp="1"/>
          </p:cNvSpPr>
          <p:nvPr>
            <p:ph type="sldNum" sz="quarter" idx="12"/>
          </p:nvPr>
        </p:nvSpPr>
        <p:spPr/>
        <p:txBody>
          <a:bodyPr/>
          <a:lstStyle/>
          <a:p>
            <a:fld id="{24FE3805-11D2-4ECA-AD61-473E44894B3A}" type="slidenum">
              <a:rPr lang="fr-FR" smtClean="0"/>
              <a:t>3</a:t>
            </a:fld>
            <a:endParaRPr lang="fr-FR"/>
          </a:p>
        </p:txBody>
      </p:sp>
    </p:spTree>
    <p:extLst>
      <p:ext uri="{BB962C8B-B14F-4D97-AF65-F5344CB8AC3E}">
        <p14:creationId xmlns:p14="http://schemas.microsoft.com/office/powerpoint/2010/main" val="1648895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EBBB1-7332-468F-8403-171725AC7917}"/>
              </a:ext>
            </a:extLst>
          </p:cNvPr>
          <p:cNvSpPr>
            <a:spLocks noGrp="1"/>
          </p:cNvSpPr>
          <p:nvPr>
            <p:ph type="title"/>
          </p:nvPr>
        </p:nvSpPr>
        <p:spPr/>
        <p:txBody>
          <a:bodyPr/>
          <a:lstStyle/>
          <a:p>
            <a:r>
              <a:rPr lang="fr-FR" sz="4400" b="1" u="sng" dirty="0">
                <a:solidFill>
                  <a:srgbClr val="414042"/>
                </a:solidFill>
                <a:effectLst>
                  <a:outerShdw blurRad="38100" dist="38100" dir="2700000" algn="tl">
                    <a:srgbClr val="000000">
                      <a:alpha val="43137"/>
                    </a:srgbClr>
                  </a:outerShdw>
                </a:effectLst>
                <a:latin typeface="DM sans" pitchFamily="2" charset="0"/>
                <a:ea typeface="+mn-ea"/>
                <a:cs typeface="+mn-cs"/>
              </a:rPr>
              <a:t>2. Problématique de la recherche:</a:t>
            </a:r>
          </a:p>
        </p:txBody>
      </p:sp>
      <p:sp>
        <p:nvSpPr>
          <p:cNvPr id="3" name="Espace réservé du contenu 2">
            <a:extLst>
              <a:ext uri="{FF2B5EF4-FFF2-40B4-BE49-F238E27FC236}">
                <a16:creationId xmlns:a16="http://schemas.microsoft.com/office/drawing/2014/main" id="{30244F4D-F17E-5868-C397-634759A57A50}"/>
              </a:ext>
            </a:extLst>
          </p:cNvPr>
          <p:cNvSpPr>
            <a:spLocks noGrp="1"/>
          </p:cNvSpPr>
          <p:nvPr>
            <p:ph idx="1"/>
          </p:nvPr>
        </p:nvSpPr>
        <p:spPr/>
        <p:txBody>
          <a:bodyPr>
            <a:normAutofit/>
          </a:bodyPr>
          <a:lstStyle/>
          <a:p>
            <a:pPr marL="0" indent="0">
              <a:buNone/>
            </a:pPr>
            <a:endParaRPr lang="fr-FR" dirty="0"/>
          </a:p>
          <a:p>
            <a:pPr marL="0" indent="0">
              <a:buNone/>
            </a:pPr>
            <a:endParaRPr lang="fr-FR" sz="2400" dirty="0"/>
          </a:p>
          <a:p>
            <a:pPr marL="0" indent="0">
              <a:buNone/>
            </a:pPr>
            <a:endParaRPr lang="fr-FR" sz="2400" dirty="0"/>
          </a:p>
          <a:p>
            <a:pPr marL="0" indent="0" algn="just">
              <a:buNone/>
            </a:pPr>
            <a:r>
              <a:rPr lang="fr-FR" sz="2400" dirty="0"/>
              <a:t>«Dans quelle mesure la définition d'une politique publique adaptée, intégrant des mesures de gestion des risques et des catastrophe, peut-elle renforcer la résilience économique ?»</a:t>
            </a:r>
          </a:p>
          <a:p>
            <a:endParaRPr lang="fr-FR" dirty="0"/>
          </a:p>
        </p:txBody>
      </p:sp>
      <p:sp>
        <p:nvSpPr>
          <p:cNvPr id="8" name="Espace réservé du pied de page 7">
            <a:extLst>
              <a:ext uri="{FF2B5EF4-FFF2-40B4-BE49-F238E27FC236}">
                <a16:creationId xmlns:a16="http://schemas.microsoft.com/office/drawing/2014/main" id="{4D2D12C0-12A3-ED2A-F9C2-DF5F0F8988A5}"/>
              </a:ext>
            </a:extLst>
          </p:cNvPr>
          <p:cNvSpPr>
            <a:spLocks noGrp="1"/>
          </p:cNvSpPr>
          <p:nvPr>
            <p:ph type="ftr" sz="quarter" idx="11"/>
          </p:nvPr>
        </p:nvSpPr>
        <p:spPr/>
        <p:txBody>
          <a:bodyPr/>
          <a:lstStyle/>
          <a:p>
            <a:r>
              <a:rPr lang="fr-FR"/>
              <a:t>rojet de thèse de Fanja Ratsimbazafy</a:t>
            </a:r>
          </a:p>
        </p:txBody>
      </p:sp>
      <p:sp>
        <p:nvSpPr>
          <p:cNvPr id="9" name="Espace réservé du numéro de diapositive 8">
            <a:extLst>
              <a:ext uri="{FF2B5EF4-FFF2-40B4-BE49-F238E27FC236}">
                <a16:creationId xmlns:a16="http://schemas.microsoft.com/office/drawing/2014/main" id="{62AC52A0-CC28-2DCF-C5FE-DCB747EB78E0}"/>
              </a:ext>
            </a:extLst>
          </p:cNvPr>
          <p:cNvSpPr>
            <a:spLocks noGrp="1"/>
          </p:cNvSpPr>
          <p:nvPr>
            <p:ph type="sldNum" sz="quarter" idx="12"/>
          </p:nvPr>
        </p:nvSpPr>
        <p:spPr/>
        <p:txBody>
          <a:bodyPr/>
          <a:lstStyle/>
          <a:p>
            <a:fld id="{24FE3805-11D2-4ECA-AD61-473E44894B3A}" type="slidenum">
              <a:rPr lang="fr-FR" smtClean="0"/>
              <a:t>4</a:t>
            </a:fld>
            <a:endParaRPr lang="fr-FR"/>
          </a:p>
        </p:txBody>
      </p:sp>
    </p:spTree>
    <p:extLst>
      <p:ext uri="{BB962C8B-B14F-4D97-AF65-F5344CB8AC3E}">
        <p14:creationId xmlns:p14="http://schemas.microsoft.com/office/powerpoint/2010/main" val="215174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815786" y="781049"/>
            <a:ext cx="11376214" cy="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flipV="1">
            <a:off x="5038163" y="781049"/>
            <a:ext cx="0" cy="5295902"/>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AC9508B6-690A-3E48-45E6-8468B909ADFD}"/>
              </a:ext>
            </a:extLst>
          </p:cNvPr>
          <p:cNvCxnSpPr>
            <a:cxnSpLocks/>
          </p:cNvCxnSpPr>
          <p:nvPr/>
        </p:nvCxnSpPr>
        <p:spPr>
          <a:xfrm flipV="1">
            <a:off x="815787" y="0"/>
            <a:ext cx="0" cy="607695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1" y="3506994"/>
            <a:ext cx="815786" cy="2569955"/>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69480740-7E58-9B8D-5DAF-B074BA2E5A59}"/>
              </a:ext>
            </a:extLst>
          </p:cNvPr>
          <p:cNvSpPr txBox="1"/>
          <p:nvPr/>
        </p:nvSpPr>
        <p:spPr>
          <a:xfrm>
            <a:off x="1092568" y="1480256"/>
            <a:ext cx="3945593" cy="1446550"/>
          </a:xfrm>
          <a:prstGeom prst="rect">
            <a:avLst/>
          </a:prstGeom>
          <a:noFill/>
        </p:spPr>
        <p:txBody>
          <a:bodyPr wrap="square" rtlCol="0">
            <a:spAutoFit/>
          </a:bodyPr>
          <a:lstStyle/>
          <a:p>
            <a:r>
              <a:rPr lang="fr-FR" sz="4400" b="1" i="0" u="none" strike="noStrike" dirty="0">
                <a:solidFill>
                  <a:srgbClr val="414042"/>
                </a:solidFill>
                <a:effectLst>
                  <a:outerShdw blurRad="38100" dist="38100" dir="2700000" algn="tl">
                    <a:srgbClr val="000000">
                      <a:alpha val="43137"/>
                    </a:srgbClr>
                  </a:outerShdw>
                </a:effectLst>
                <a:latin typeface="DM sans" pitchFamily="2" charset="0"/>
              </a:rPr>
              <a:t>3. </a:t>
            </a:r>
            <a:r>
              <a:rPr lang="fr-FR" sz="4400" b="1" i="0" u="sng" strike="noStrike" dirty="0">
                <a:solidFill>
                  <a:srgbClr val="414042"/>
                </a:solidFill>
                <a:effectLst>
                  <a:outerShdw blurRad="38100" dist="38100" dir="2700000" algn="tl">
                    <a:srgbClr val="000000">
                      <a:alpha val="43137"/>
                    </a:srgbClr>
                  </a:outerShdw>
                </a:effectLst>
                <a:latin typeface="DM sans" pitchFamily="2" charset="0"/>
              </a:rPr>
              <a:t>Revue de littérature</a:t>
            </a:r>
          </a:p>
        </p:txBody>
      </p:sp>
      <p:pic>
        <p:nvPicPr>
          <p:cNvPr id="8" name="Image 7">
            <a:extLst>
              <a:ext uri="{FF2B5EF4-FFF2-40B4-BE49-F238E27FC236}">
                <a16:creationId xmlns:a16="http://schemas.microsoft.com/office/drawing/2014/main" id="{11876474-10A9-AEC9-39C1-3D2158510F45}"/>
              </a:ext>
            </a:extLst>
          </p:cNvPr>
          <p:cNvPicPr>
            <a:picLocks noChangeAspect="1"/>
          </p:cNvPicPr>
          <p:nvPr/>
        </p:nvPicPr>
        <p:blipFill rotWithShape="1">
          <a:blip r:embed="rId3">
            <a:extLst>
              <a:ext uri="{28A0092B-C50C-407E-A947-70E740481C1C}">
                <a14:useLocalDpi xmlns:a14="http://schemas.microsoft.com/office/drawing/2010/main" val="0"/>
              </a:ext>
            </a:extLst>
          </a:blip>
          <a:srcRect t="9542" r="7044" b="52984"/>
          <a:stretch/>
        </p:blipFill>
        <p:spPr>
          <a:xfrm>
            <a:off x="815786" y="3506994"/>
            <a:ext cx="4222375" cy="2569954"/>
          </a:xfrm>
          <a:prstGeom prst="rect">
            <a:avLst/>
          </a:prstGeom>
        </p:spPr>
      </p:pic>
      <p:sp>
        <p:nvSpPr>
          <p:cNvPr id="4" name="ZoneTexte 3">
            <a:extLst>
              <a:ext uri="{FF2B5EF4-FFF2-40B4-BE49-F238E27FC236}">
                <a16:creationId xmlns:a16="http://schemas.microsoft.com/office/drawing/2014/main" id="{1A672099-BC9A-A7DB-A9A9-E3D4593228BC}"/>
              </a:ext>
            </a:extLst>
          </p:cNvPr>
          <p:cNvSpPr txBox="1"/>
          <p:nvPr/>
        </p:nvSpPr>
        <p:spPr>
          <a:xfrm>
            <a:off x="5068185" y="880091"/>
            <a:ext cx="6581545" cy="1200329"/>
          </a:xfrm>
          <a:prstGeom prst="rect">
            <a:avLst/>
          </a:prstGeom>
          <a:noFill/>
        </p:spPr>
        <p:txBody>
          <a:bodyPr wrap="square">
            <a:spAutoFit/>
          </a:bodyPr>
          <a:lstStyle/>
          <a:p>
            <a:pPr algn="just"/>
            <a:r>
              <a:rPr lang="fr-FR" dirty="0"/>
              <a:t>La résilience économique est la capacité d'une économie à résister, s'adapter et se remettre rapidement des chocs et des stress externes, tout en maintenant ses fonctions essentielles (Rose, 2017 ; </a:t>
            </a:r>
            <a:r>
              <a:rPr lang="fr-FR" dirty="0" err="1"/>
              <a:t>Modica</a:t>
            </a:r>
            <a:r>
              <a:rPr lang="fr-FR" dirty="0"/>
              <a:t> &amp; Reggiani, 2015)</a:t>
            </a:r>
          </a:p>
        </p:txBody>
      </p:sp>
      <p:sp>
        <p:nvSpPr>
          <p:cNvPr id="6" name="ZoneTexte 5">
            <a:extLst>
              <a:ext uri="{FF2B5EF4-FFF2-40B4-BE49-F238E27FC236}">
                <a16:creationId xmlns:a16="http://schemas.microsoft.com/office/drawing/2014/main" id="{EEB0162F-C629-D25D-2C69-ED1AD59D7D1C}"/>
              </a:ext>
            </a:extLst>
          </p:cNvPr>
          <p:cNvSpPr txBox="1"/>
          <p:nvPr/>
        </p:nvSpPr>
        <p:spPr>
          <a:xfrm>
            <a:off x="5038160" y="2701385"/>
            <a:ext cx="6487523" cy="1200329"/>
          </a:xfrm>
          <a:prstGeom prst="rect">
            <a:avLst/>
          </a:prstGeom>
          <a:noFill/>
        </p:spPr>
        <p:txBody>
          <a:bodyPr wrap="square">
            <a:spAutoFit/>
          </a:bodyPr>
          <a:lstStyle/>
          <a:p>
            <a:pPr algn="just"/>
            <a:r>
              <a:rPr lang="fr-FR" dirty="0"/>
              <a:t>Cette capacité repose sur deux dimensions principales : la résilience inhérente, qui est la capacité à résister à un choc sans subir de dommages significatifs, et la résilience adaptative, qui est la capacité à se rétablir après un choc (Cutter et al., 2008). </a:t>
            </a:r>
          </a:p>
        </p:txBody>
      </p:sp>
      <p:sp>
        <p:nvSpPr>
          <p:cNvPr id="7" name="ZoneTexte 6">
            <a:extLst>
              <a:ext uri="{FF2B5EF4-FFF2-40B4-BE49-F238E27FC236}">
                <a16:creationId xmlns:a16="http://schemas.microsoft.com/office/drawing/2014/main" id="{A7A19DA5-D0BA-678A-DEC0-FCA030CA3908}"/>
              </a:ext>
            </a:extLst>
          </p:cNvPr>
          <p:cNvSpPr txBox="1"/>
          <p:nvPr/>
        </p:nvSpPr>
        <p:spPr>
          <a:xfrm>
            <a:off x="5032742" y="4452421"/>
            <a:ext cx="6581543" cy="1200329"/>
          </a:xfrm>
          <a:prstGeom prst="rect">
            <a:avLst/>
          </a:prstGeom>
          <a:noFill/>
        </p:spPr>
        <p:txBody>
          <a:bodyPr wrap="square">
            <a:spAutoFit/>
          </a:bodyPr>
          <a:lstStyle/>
          <a:p>
            <a:pPr algn="just"/>
            <a:r>
              <a:rPr lang="fr-FR" dirty="0"/>
              <a:t>La résilience économique englobe des aspects tels que la diversification économique, la qualité des institutions, la gouvernance, l'accès aux ressources financières et la solidarité sociale (</a:t>
            </a:r>
            <a:r>
              <a:rPr lang="fr-FR" dirty="0" err="1"/>
              <a:t>Briguglio</a:t>
            </a:r>
            <a:r>
              <a:rPr lang="fr-FR" dirty="0"/>
              <a:t> et al., 2009 ; </a:t>
            </a:r>
            <a:r>
              <a:rPr lang="fr-FR" dirty="0" err="1"/>
              <a:t>Manyena</a:t>
            </a:r>
            <a:r>
              <a:rPr lang="fr-FR" dirty="0"/>
              <a:t>, 2006).</a:t>
            </a:r>
          </a:p>
        </p:txBody>
      </p:sp>
    </p:spTree>
    <p:extLst>
      <p:ext uri="{BB962C8B-B14F-4D97-AF65-F5344CB8AC3E}">
        <p14:creationId xmlns:p14="http://schemas.microsoft.com/office/powerpoint/2010/main" val="304840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flipV="1">
            <a:off x="6096000" y="781049"/>
            <a:ext cx="0" cy="5295902"/>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AC9508B6-690A-3E48-45E6-8468B909ADFD}"/>
              </a:ext>
            </a:extLst>
          </p:cNvPr>
          <p:cNvCxnSpPr>
            <a:cxnSpLocks/>
          </p:cNvCxnSpPr>
          <p:nvPr/>
        </p:nvCxnSpPr>
        <p:spPr>
          <a:xfrm flipV="1">
            <a:off x="466164" y="781049"/>
            <a:ext cx="0" cy="5295902"/>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534A4239-1003-8F30-E97A-C411AD4F2459}"/>
              </a:ext>
            </a:extLst>
          </p:cNvPr>
          <p:cNvCxnSpPr>
            <a:cxnSpLocks/>
          </p:cNvCxnSpPr>
          <p:nvPr/>
        </p:nvCxnSpPr>
        <p:spPr>
          <a:xfrm>
            <a:off x="0" y="3506994"/>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1" y="3506994"/>
            <a:ext cx="466162" cy="2569955"/>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13948316-9BE5-7E07-FFFB-6834C2599EDB}"/>
              </a:ext>
            </a:extLst>
          </p:cNvPr>
          <p:cNvSpPr/>
          <p:nvPr/>
        </p:nvSpPr>
        <p:spPr>
          <a:xfrm>
            <a:off x="6095998" y="3506993"/>
            <a:ext cx="466162" cy="2569955"/>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086F3153-9541-236A-08B8-25FFD7AB0400}"/>
              </a:ext>
            </a:extLst>
          </p:cNvPr>
          <p:cNvSpPr txBox="1"/>
          <p:nvPr/>
        </p:nvSpPr>
        <p:spPr>
          <a:xfrm>
            <a:off x="1092568" y="1480256"/>
            <a:ext cx="3945593" cy="1446550"/>
          </a:xfrm>
          <a:prstGeom prst="rect">
            <a:avLst/>
          </a:prstGeom>
          <a:noFill/>
        </p:spPr>
        <p:txBody>
          <a:bodyPr wrap="square" rtlCol="0">
            <a:spAutoFit/>
          </a:bodyPr>
          <a:lstStyle/>
          <a:p>
            <a:r>
              <a:rPr lang="fr-FR" sz="4400" b="1" i="0" u="none" strike="noStrike" dirty="0">
                <a:solidFill>
                  <a:srgbClr val="414042"/>
                </a:solidFill>
                <a:effectLst/>
                <a:latin typeface="DM sans" pitchFamily="2" charset="0"/>
              </a:rPr>
              <a:t>3. </a:t>
            </a:r>
            <a:r>
              <a:rPr lang="fr-FR" sz="4400" b="1" i="0" u="sng" strike="noStrike" dirty="0">
                <a:solidFill>
                  <a:srgbClr val="414042"/>
                </a:solidFill>
                <a:effectLst>
                  <a:outerShdw blurRad="38100" dist="38100" dir="2700000" algn="tl">
                    <a:srgbClr val="000000">
                      <a:alpha val="43137"/>
                    </a:srgbClr>
                  </a:outerShdw>
                </a:effectLst>
                <a:latin typeface="DM sans" pitchFamily="2" charset="0"/>
              </a:rPr>
              <a:t>Revue de littérature</a:t>
            </a:r>
          </a:p>
        </p:txBody>
      </p:sp>
      <p:pic>
        <p:nvPicPr>
          <p:cNvPr id="7" name="Image 6">
            <a:extLst>
              <a:ext uri="{FF2B5EF4-FFF2-40B4-BE49-F238E27FC236}">
                <a16:creationId xmlns:a16="http://schemas.microsoft.com/office/drawing/2014/main" id="{D52CEB6F-65C7-25D2-2903-DD2795421B64}"/>
              </a:ext>
            </a:extLst>
          </p:cNvPr>
          <p:cNvPicPr>
            <a:picLocks noChangeAspect="1"/>
          </p:cNvPicPr>
          <p:nvPr/>
        </p:nvPicPr>
        <p:blipFill rotWithShape="1">
          <a:blip r:embed="rId2">
            <a:extLst>
              <a:ext uri="{28A0092B-C50C-407E-A947-70E740481C1C}">
                <a14:useLocalDpi xmlns:a14="http://schemas.microsoft.com/office/drawing/2010/main" val="0"/>
              </a:ext>
            </a:extLst>
          </a:blip>
          <a:srcRect t="46282" b="23990"/>
          <a:stretch/>
        </p:blipFill>
        <p:spPr>
          <a:xfrm>
            <a:off x="6095998" y="770967"/>
            <a:ext cx="6095999" cy="2736023"/>
          </a:xfrm>
          <a:prstGeom prst="rect">
            <a:avLst/>
          </a:prstGeom>
        </p:spPr>
      </p:pic>
      <p:sp>
        <p:nvSpPr>
          <p:cNvPr id="12" name="ZoneTexte 11">
            <a:extLst>
              <a:ext uri="{FF2B5EF4-FFF2-40B4-BE49-F238E27FC236}">
                <a16:creationId xmlns:a16="http://schemas.microsoft.com/office/drawing/2014/main" id="{848C11A0-18EF-D60C-E01B-970426725DD9}"/>
              </a:ext>
            </a:extLst>
          </p:cNvPr>
          <p:cNvSpPr txBox="1"/>
          <p:nvPr/>
        </p:nvSpPr>
        <p:spPr>
          <a:xfrm>
            <a:off x="459072" y="4206195"/>
            <a:ext cx="5527058" cy="2031325"/>
          </a:xfrm>
          <a:prstGeom prst="rect">
            <a:avLst/>
          </a:prstGeom>
          <a:noFill/>
        </p:spPr>
        <p:txBody>
          <a:bodyPr wrap="square">
            <a:spAutoFit/>
          </a:bodyPr>
          <a:lstStyle/>
          <a:p>
            <a:pPr algn="just"/>
            <a:r>
              <a:rPr lang="fr-FR" dirty="0"/>
              <a:t>Les politiques publiques sont considérées comme des instruments essentiels pour renforcer la résilience économique face aux catastrophes naturelles. Elles comprennent un large éventail de mesures, allant de la réglementation et de la planification urbaine à la mise en place de fonds d'urgence et de programmes d'assurance (UNISDR, 2015). </a:t>
            </a:r>
          </a:p>
        </p:txBody>
      </p:sp>
      <p:sp>
        <p:nvSpPr>
          <p:cNvPr id="15" name="ZoneTexte 14">
            <a:extLst>
              <a:ext uri="{FF2B5EF4-FFF2-40B4-BE49-F238E27FC236}">
                <a16:creationId xmlns:a16="http://schemas.microsoft.com/office/drawing/2014/main" id="{A6A0FA64-9F7D-8EA9-A049-A98C724BD1F0}"/>
              </a:ext>
            </a:extLst>
          </p:cNvPr>
          <p:cNvSpPr txBox="1"/>
          <p:nvPr/>
        </p:nvSpPr>
        <p:spPr>
          <a:xfrm>
            <a:off x="6672028" y="4238069"/>
            <a:ext cx="5427821" cy="2031325"/>
          </a:xfrm>
          <a:prstGeom prst="rect">
            <a:avLst/>
          </a:prstGeom>
          <a:noFill/>
        </p:spPr>
        <p:txBody>
          <a:bodyPr wrap="square">
            <a:spAutoFit/>
          </a:bodyPr>
          <a:lstStyle/>
          <a:p>
            <a:pPr algn="just"/>
            <a:r>
              <a:rPr lang="fr-FR" dirty="0"/>
              <a:t>Ces politiques doivent être intégrées et multisectorielles, impliquant des acteurs de différents niveaux de gouvernement, ainsi que des partenaires du secteur privé et de la société civile (</a:t>
            </a:r>
            <a:r>
              <a:rPr lang="fr-FR" dirty="0" err="1"/>
              <a:t>Hallegatte</a:t>
            </a:r>
            <a:r>
              <a:rPr lang="fr-FR" dirty="0"/>
              <a:t> et al., 2017). Elles doivent également être flexibles et adaptables aux contextes locaux et aux changements dans les risques de catastrophe (</a:t>
            </a:r>
            <a:r>
              <a:rPr lang="fr-FR" dirty="0" err="1"/>
              <a:t>Mechler</a:t>
            </a:r>
            <a:r>
              <a:rPr lang="fr-FR" dirty="0"/>
              <a:t> et al., 2014).</a:t>
            </a:r>
          </a:p>
        </p:txBody>
      </p:sp>
    </p:spTree>
    <p:extLst>
      <p:ext uri="{BB962C8B-B14F-4D97-AF65-F5344CB8AC3E}">
        <p14:creationId xmlns:p14="http://schemas.microsoft.com/office/powerpoint/2010/main" val="1016257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flipV="1">
            <a:off x="6096000" y="781049"/>
            <a:ext cx="0" cy="5295902"/>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534A4239-1003-8F30-E97A-C411AD4F2459}"/>
              </a:ext>
            </a:extLst>
          </p:cNvPr>
          <p:cNvCxnSpPr>
            <a:cxnSpLocks/>
          </p:cNvCxnSpPr>
          <p:nvPr/>
        </p:nvCxnSpPr>
        <p:spPr>
          <a:xfrm flipV="1">
            <a:off x="0" y="3428999"/>
            <a:ext cx="12192000" cy="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1" y="781053"/>
            <a:ext cx="6095999" cy="2647946"/>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69480740-7E58-9B8D-5DAF-B074BA2E5A59}"/>
              </a:ext>
            </a:extLst>
          </p:cNvPr>
          <p:cNvSpPr txBox="1"/>
          <p:nvPr/>
        </p:nvSpPr>
        <p:spPr>
          <a:xfrm>
            <a:off x="255181" y="1501104"/>
            <a:ext cx="5204323" cy="1107996"/>
          </a:xfrm>
          <a:prstGeom prst="rect">
            <a:avLst/>
          </a:prstGeom>
          <a:noFill/>
        </p:spPr>
        <p:txBody>
          <a:bodyPr wrap="square" rtlCol="0">
            <a:spAutoFit/>
          </a:bodyPr>
          <a:lstStyle/>
          <a:p>
            <a:r>
              <a:rPr lang="fr-FR" sz="6600" b="1" i="0" u="none" strike="noStrike" dirty="0">
                <a:solidFill>
                  <a:schemeClr val="bg1"/>
                </a:solidFill>
                <a:effectLst/>
                <a:latin typeface="DM sans" pitchFamily="2" charset="0"/>
              </a:rPr>
              <a:t>4. Objectifs</a:t>
            </a:r>
            <a:endParaRPr lang="fr-FR" sz="6600" b="1" dirty="0">
              <a:solidFill>
                <a:schemeClr val="bg1"/>
              </a:solidFill>
              <a:latin typeface="DM sans" pitchFamily="2" charset="0"/>
            </a:endParaRPr>
          </a:p>
        </p:txBody>
      </p:sp>
      <p:grpSp>
        <p:nvGrpSpPr>
          <p:cNvPr id="41" name="Groupe 40">
            <a:extLst>
              <a:ext uri="{FF2B5EF4-FFF2-40B4-BE49-F238E27FC236}">
                <a16:creationId xmlns:a16="http://schemas.microsoft.com/office/drawing/2014/main" id="{C3FF7A6A-7006-EB58-6335-CD1AC0D2F7FB}"/>
              </a:ext>
            </a:extLst>
          </p:cNvPr>
          <p:cNvGrpSpPr/>
          <p:nvPr/>
        </p:nvGrpSpPr>
        <p:grpSpPr>
          <a:xfrm>
            <a:off x="6930005" y="1117648"/>
            <a:ext cx="4581054" cy="941909"/>
            <a:chOff x="6606990" y="891963"/>
            <a:chExt cx="4904069" cy="941909"/>
          </a:xfrm>
        </p:grpSpPr>
        <p:sp>
          <p:nvSpPr>
            <p:cNvPr id="31" name="ZoneTexte 30">
              <a:extLst>
                <a:ext uri="{FF2B5EF4-FFF2-40B4-BE49-F238E27FC236}">
                  <a16:creationId xmlns:a16="http://schemas.microsoft.com/office/drawing/2014/main" id="{B59FF47B-CC03-557F-11B4-2584CA1FE078}"/>
                </a:ext>
              </a:extLst>
            </p:cNvPr>
            <p:cNvSpPr txBox="1"/>
            <p:nvPr/>
          </p:nvSpPr>
          <p:spPr>
            <a:xfrm>
              <a:off x="6606990" y="891963"/>
              <a:ext cx="4831974" cy="523220"/>
            </a:xfrm>
            <a:prstGeom prst="rect">
              <a:avLst/>
            </a:prstGeom>
            <a:noFill/>
          </p:spPr>
          <p:txBody>
            <a:bodyPr wrap="square" rtlCol="0">
              <a:spAutoFit/>
            </a:bodyPr>
            <a:lstStyle/>
            <a:p>
              <a:r>
                <a:rPr lang="fr-FR" sz="2800" b="1" i="0" u="none" strike="noStrike" dirty="0">
                  <a:solidFill>
                    <a:srgbClr val="ED874E"/>
                  </a:solidFill>
                  <a:effectLst/>
                  <a:latin typeface="DM sans" pitchFamily="2" charset="0"/>
                </a:rPr>
                <a:t>Objectif général</a:t>
              </a:r>
              <a:endParaRPr lang="fr-FR" sz="2800" b="1" dirty="0">
                <a:solidFill>
                  <a:srgbClr val="ED874E"/>
                </a:solidFill>
                <a:latin typeface="DM sans" pitchFamily="2" charset="0"/>
              </a:endParaRPr>
            </a:p>
          </p:txBody>
        </p:sp>
        <p:sp>
          <p:nvSpPr>
            <p:cNvPr id="32" name="ZoneTexte 31">
              <a:extLst>
                <a:ext uri="{FF2B5EF4-FFF2-40B4-BE49-F238E27FC236}">
                  <a16:creationId xmlns:a16="http://schemas.microsoft.com/office/drawing/2014/main" id="{996BE9E9-24E1-D1F4-C168-630BA247B5FC}"/>
                </a:ext>
              </a:extLst>
            </p:cNvPr>
            <p:cNvSpPr txBox="1"/>
            <p:nvPr/>
          </p:nvSpPr>
          <p:spPr>
            <a:xfrm>
              <a:off x="6606990" y="1526095"/>
              <a:ext cx="4904069" cy="307777"/>
            </a:xfrm>
            <a:prstGeom prst="rect">
              <a:avLst/>
            </a:prstGeom>
            <a:noFill/>
          </p:spPr>
          <p:txBody>
            <a:bodyPr wrap="square" rtlCol="0">
              <a:spAutoFit/>
            </a:bodyPr>
            <a:lstStyle/>
            <a:p>
              <a:pPr algn="just"/>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 name="Groupe 4">
            <a:extLst>
              <a:ext uri="{FF2B5EF4-FFF2-40B4-BE49-F238E27FC236}">
                <a16:creationId xmlns:a16="http://schemas.microsoft.com/office/drawing/2014/main" id="{7C3ACD47-5CF1-FD35-7620-4E1579D4D918}"/>
              </a:ext>
            </a:extLst>
          </p:cNvPr>
          <p:cNvGrpSpPr/>
          <p:nvPr/>
        </p:nvGrpSpPr>
        <p:grpSpPr>
          <a:xfrm>
            <a:off x="1097944" y="3818899"/>
            <a:ext cx="4581054" cy="941909"/>
            <a:chOff x="6606990" y="891963"/>
            <a:chExt cx="4904069" cy="941909"/>
          </a:xfrm>
        </p:grpSpPr>
        <p:sp>
          <p:nvSpPr>
            <p:cNvPr id="6" name="ZoneTexte 5">
              <a:extLst>
                <a:ext uri="{FF2B5EF4-FFF2-40B4-BE49-F238E27FC236}">
                  <a16:creationId xmlns:a16="http://schemas.microsoft.com/office/drawing/2014/main" id="{06843CCC-3685-D534-97E7-5AA3081E5C55}"/>
                </a:ext>
              </a:extLst>
            </p:cNvPr>
            <p:cNvSpPr txBox="1"/>
            <p:nvPr/>
          </p:nvSpPr>
          <p:spPr>
            <a:xfrm>
              <a:off x="6606990" y="891963"/>
              <a:ext cx="4831974" cy="523220"/>
            </a:xfrm>
            <a:prstGeom prst="rect">
              <a:avLst/>
            </a:prstGeom>
            <a:noFill/>
          </p:spPr>
          <p:txBody>
            <a:bodyPr wrap="square" rtlCol="0">
              <a:spAutoFit/>
            </a:bodyPr>
            <a:lstStyle/>
            <a:p>
              <a:r>
                <a:rPr lang="fr-FR" sz="2800" b="1" i="0" u="none" strike="noStrike" dirty="0">
                  <a:solidFill>
                    <a:srgbClr val="ED874E"/>
                  </a:solidFill>
                  <a:effectLst/>
                  <a:latin typeface="DM sans" pitchFamily="2" charset="0"/>
                </a:rPr>
                <a:t>Objectif spécifique 1</a:t>
              </a:r>
              <a:endParaRPr lang="fr-FR" sz="2800" b="1" dirty="0">
                <a:solidFill>
                  <a:srgbClr val="ED874E"/>
                </a:solidFill>
                <a:latin typeface="DM sans" pitchFamily="2" charset="0"/>
              </a:endParaRPr>
            </a:p>
          </p:txBody>
        </p:sp>
        <p:sp>
          <p:nvSpPr>
            <p:cNvPr id="7" name="ZoneTexte 6">
              <a:extLst>
                <a:ext uri="{FF2B5EF4-FFF2-40B4-BE49-F238E27FC236}">
                  <a16:creationId xmlns:a16="http://schemas.microsoft.com/office/drawing/2014/main" id="{FD72BF46-CE04-0AC1-0D9A-222BA3EFFA00}"/>
                </a:ext>
              </a:extLst>
            </p:cNvPr>
            <p:cNvSpPr txBox="1"/>
            <p:nvPr/>
          </p:nvSpPr>
          <p:spPr>
            <a:xfrm>
              <a:off x="6606990" y="1526095"/>
              <a:ext cx="4904069" cy="307777"/>
            </a:xfrm>
            <a:prstGeom prst="rect">
              <a:avLst/>
            </a:prstGeom>
            <a:noFill/>
          </p:spPr>
          <p:txBody>
            <a:bodyPr wrap="square" rtlCol="0">
              <a:spAutoFit/>
            </a:bodyPr>
            <a:lstStyle/>
            <a:p>
              <a:pPr algn="just"/>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 name="Groupe 7">
            <a:extLst>
              <a:ext uri="{FF2B5EF4-FFF2-40B4-BE49-F238E27FC236}">
                <a16:creationId xmlns:a16="http://schemas.microsoft.com/office/drawing/2014/main" id="{800FB6E2-B4CF-9BE6-C2F4-3E7F6FDA876C}"/>
              </a:ext>
            </a:extLst>
          </p:cNvPr>
          <p:cNvGrpSpPr/>
          <p:nvPr/>
        </p:nvGrpSpPr>
        <p:grpSpPr>
          <a:xfrm>
            <a:off x="6930005" y="3818899"/>
            <a:ext cx="4581054" cy="941909"/>
            <a:chOff x="6606990" y="891963"/>
            <a:chExt cx="4904069" cy="941909"/>
          </a:xfrm>
        </p:grpSpPr>
        <p:sp>
          <p:nvSpPr>
            <p:cNvPr id="12" name="ZoneTexte 11">
              <a:extLst>
                <a:ext uri="{FF2B5EF4-FFF2-40B4-BE49-F238E27FC236}">
                  <a16:creationId xmlns:a16="http://schemas.microsoft.com/office/drawing/2014/main" id="{1CFD60DC-1843-A9E3-22E3-0DFF7729B0D3}"/>
                </a:ext>
              </a:extLst>
            </p:cNvPr>
            <p:cNvSpPr txBox="1"/>
            <p:nvPr/>
          </p:nvSpPr>
          <p:spPr>
            <a:xfrm>
              <a:off x="6606990" y="891963"/>
              <a:ext cx="4831974" cy="523220"/>
            </a:xfrm>
            <a:prstGeom prst="rect">
              <a:avLst/>
            </a:prstGeom>
            <a:noFill/>
          </p:spPr>
          <p:txBody>
            <a:bodyPr wrap="square" rtlCol="0">
              <a:spAutoFit/>
            </a:bodyPr>
            <a:lstStyle/>
            <a:p>
              <a:r>
                <a:rPr lang="fr-FR" sz="2800" b="1" i="0" u="none" strike="noStrike" dirty="0">
                  <a:solidFill>
                    <a:srgbClr val="ED874E"/>
                  </a:solidFill>
                  <a:effectLst/>
                  <a:latin typeface="DM sans" pitchFamily="2" charset="0"/>
                </a:rPr>
                <a:t>Objectif spécifique 2</a:t>
              </a:r>
              <a:endParaRPr lang="fr-FR" sz="2800" b="1" dirty="0">
                <a:solidFill>
                  <a:srgbClr val="ED874E"/>
                </a:solidFill>
                <a:latin typeface="DM sans" pitchFamily="2" charset="0"/>
              </a:endParaRPr>
            </a:p>
          </p:txBody>
        </p:sp>
        <p:sp>
          <p:nvSpPr>
            <p:cNvPr id="14" name="ZoneTexte 13">
              <a:extLst>
                <a:ext uri="{FF2B5EF4-FFF2-40B4-BE49-F238E27FC236}">
                  <a16:creationId xmlns:a16="http://schemas.microsoft.com/office/drawing/2014/main" id="{33C61241-8831-4FF1-8D13-5F528E202401}"/>
                </a:ext>
              </a:extLst>
            </p:cNvPr>
            <p:cNvSpPr txBox="1"/>
            <p:nvPr/>
          </p:nvSpPr>
          <p:spPr>
            <a:xfrm>
              <a:off x="6606990" y="1526095"/>
              <a:ext cx="4904069" cy="307777"/>
            </a:xfrm>
            <a:prstGeom prst="rect">
              <a:avLst/>
            </a:prstGeom>
            <a:noFill/>
          </p:spPr>
          <p:txBody>
            <a:bodyPr wrap="square" rtlCol="0">
              <a:spAutoFit/>
            </a:bodyPr>
            <a:lstStyle/>
            <a:p>
              <a:pPr algn="just"/>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4" name="ZoneTexte 3">
            <a:extLst>
              <a:ext uri="{FF2B5EF4-FFF2-40B4-BE49-F238E27FC236}">
                <a16:creationId xmlns:a16="http://schemas.microsoft.com/office/drawing/2014/main" id="{658DC086-AB40-B2E0-BC55-18473ABA5A24}"/>
              </a:ext>
            </a:extLst>
          </p:cNvPr>
          <p:cNvSpPr txBox="1"/>
          <p:nvPr/>
        </p:nvSpPr>
        <p:spPr>
          <a:xfrm>
            <a:off x="6283842" y="1751780"/>
            <a:ext cx="5730947" cy="1200329"/>
          </a:xfrm>
          <a:prstGeom prst="rect">
            <a:avLst/>
          </a:prstGeom>
          <a:noFill/>
        </p:spPr>
        <p:txBody>
          <a:bodyPr wrap="square">
            <a:spAutoFit/>
          </a:bodyPr>
          <a:lstStyle/>
          <a:p>
            <a:pPr algn="just"/>
            <a:r>
              <a:rPr lang="fr-FR" dirty="0"/>
              <a:t>Optimiser l’intégration du concept de résilience dans l’élaboration et la mise en œuvre de politique macroéconomique afin de réduire les effets économiques négatifs des catastrophes naturelles.</a:t>
            </a:r>
          </a:p>
        </p:txBody>
      </p:sp>
      <p:sp>
        <p:nvSpPr>
          <p:cNvPr id="15" name="ZoneTexte 14">
            <a:extLst>
              <a:ext uri="{FF2B5EF4-FFF2-40B4-BE49-F238E27FC236}">
                <a16:creationId xmlns:a16="http://schemas.microsoft.com/office/drawing/2014/main" id="{B81B84F2-E06A-1D8B-193D-11B552401510}"/>
              </a:ext>
            </a:extLst>
          </p:cNvPr>
          <p:cNvSpPr txBox="1"/>
          <p:nvPr/>
        </p:nvSpPr>
        <p:spPr>
          <a:xfrm>
            <a:off x="967061" y="4702165"/>
            <a:ext cx="5049586" cy="923330"/>
          </a:xfrm>
          <a:prstGeom prst="rect">
            <a:avLst/>
          </a:prstGeom>
          <a:noFill/>
        </p:spPr>
        <p:txBody>
          <a:bodyPr wrap="square">
            <a:spAutoFit/>
          </a:bodyPr>
          <a:lstStyle/>
          <a:p>
            <a:pPr algn="just"/>
            <a:r>
              <a:rPr lang="fr-FR" dirty="0"/>
              <a:t>Expliquer le concept de résilience économique pour mieux préparer les pays à réduire les effets des catastrophes naturelles;</a:t>
            </a:r>
          </a:p>
        </p:txBody>
      </p:sp>
      <p:sp>
        <p:nvSpPr>
          <p:cNvPr id="17" name="ZoneTexte 16">
            <a:extLst>
              <a:ext uri="{FF2B5EF4-FFF2-40B4-BE49-F238E27FC236}">
                <a16:creationId xmlns:a16="http://schemas.microsoft.com/office/drawing/2014/main" id="{47C374C9-0774-70C5-5095-070E5459652D}"/>
              </a:ext>
            </a:extLst>
          </p:cNvPr>
          <p:cNvSpPr txBox="1"/>
          <p:nvPr/>
        </p:nvSpPr>
        <p:spPr>
          <a:xfrm>
            <a:off x="6358270" y="4642560"/>
            <a:ext cx="5326910" cy="923330"/>
          </a:xfrm>
          <a:prstGeom prst="rect">
            <a:avLst/>
          </a:prstGeom>
          <a:noFill/>
        </p:spPr>
        <p:txBody>
          <a:bodyPr wrap="square">
            <a:spAutoFit/>
          </a:bodyPr>
          <a:lstStyle/>
          <a:p>
            <a:pPr algn="just"/>
            <a:r>
              <a:rPr lang="fr-FR" dirty="0"/>
              <a:t>Analyser l’importance des politiques macroéconomiques pour réduire les impacts économiques négatifs des désastres naturels;</a:t>
            </a:r>
          </a:p>
        </p:txBody>
      </p:sp>
    </p:spTree>
    <p:extLst>
      <p:ext uri="{BB962C8B-B14F-4D97-AF65-F5344CB8AC3E}">
        <p14:creationId xmlns:p14="http://schemas.microsoft.com/office/powerpoint/2010/main" val="2972084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189F64-D8A6-D149-A8C8-B2A586ADAB50}"/>
              </a:ext>
            </a:extLst>
          </p:cNvPr>
          <p:cNvSpPr>
            <a:spLocks noGrp="1"/>
          </p:cNvSpPr>
          <p:nvPr>
            <p:ph type="title"/>
          </p:nvPr>
        </p:nvSpPr>
        <p:spPr/>
        <p:txBody>
          <a:bodyPr/>
          <a:lstStyle/>
          <a:p>
            <a:pPr defTabSz="457200"/>
            <a:r>
              <a:rPr lang="fr-FR" sz="4400" b="1" dirty="0">
                <a:solidFill>
                  <a:srgbClr val="414042"/>
                </a:solidFill>
                <a:effectLst>
                  <a:outerShdw blurRad="38100" dist="38100" dir="2700000" algn="tl">
                    <a:srgbClr val="000000">
                      <a:alpha val="43137"/>
                    </a:srgbClr>
                  </a:outerShdw>
                </a:effectLst>
                <a:latin typeface="DM sans" pitchFamily="2" charset="0"/>
                <a:ea typeface="+mn-ea"/>
                <a:cs typeface="+mn-cs"/>
              </a:rPr>
              <a:t>5. </a:t>
            </a:r>
            <a:r>
              <a:rPr lang="fr-FR" sz="4400" b="1" u="sng" dirty="0">
                <a:solidFill>
                  <a:srgbClr val="414042"/>
                </a:solidFill>
                <a:effectLst>
                  <a:outerShdw blurRad="38100" dist="38100" dir="2700000" algn="tl">
                    <a:srgbClr val="000000">
                      <a:alpha val="43137"/>
                    </a:srgbClr>
                  </a:outerShdw>
                </a:effectLst>
                <a:latin typeface="DM sans" pitchFamily="2" charset="0"/>
                <a:ea typeface="+mn-ea"/>
                <a:cs typeface="+mn-cs"/>
              </a:rPr>
              <a:t>Questions de recherche:</a:t>
            </a:r>
          </a:p>
        </p:txBody>
      </p:sp>
      <p:sp>
        <p:nvSpPr>
          <p:cNvPr id="3" name="Espace réservé du contenu 2">
            <a:extLst>
              <a:ext uri="{FF2B5EF4-FFF2-40B4-BE49-F238E27FC236}">
                <a16:creationId xmlns:a16="http://schemas.microsoft.com/office/drawing/2014/main" id="{B1F746AE-4996-BA9F-589C-60CF873750A3}"/>
              </a:ext>
            </a:extLst>
          </p:cNvPr>
          <p:cNvSpPr>
            <a:spLocks noGrp="1"/>
          </p:cNvSpPr>
          <p:nvPr>
            <p:ph idx="1"/>
          </p:nvPr>
        </p:nvSpPr>
        <p:spPr>
          <a:xfrm>
            <a:off x="891540" y="1845734"/>
            <a:ext cx="10264140" cy="4023360"/>
          </a:xfrm>
        </p:spPr>
        <p:txBody>
          <a:bodyPr>
            <a:normAutofit/>
          </a:bodyPr>
          <a:lstStyle/>
          <a:p>
            <a:endParaRPr lang="fr-FR" dirty="0"/>
          </a:p>
          <a:p>
            <a:pPr algn="just"/>
            <a:r>
              <a:rPr lang="fr-FR" sz="2400" dirty="0"/>
              <a:t>1. Comment la formulation d'une politique publique intégrant des mesures de gestion des risques et des catastrophes peut-elle atténuer les impacts négatifs des catastrophes naturelles récurrentes sur l'économie? </a:t>
            </a:r>
          </a:p>
          <a:p>
            <a:pPr algn="just"/>
            <a:r>
              <a:rPr lang="fr-FR" sz="2400" dirty="0"/>
              <a:t>2. Quels rôles jouent la résilience économique dans la relation complexe entre une politique publique adaptée et la réduction des impacts négatifs dévastateurs des catastrophes naturelles récurrentes sur le développement économique et social ? </a:t>
            </a:r>
          </a:p>
          <a:p>
            <a:pPr algn="just"/>
            <a:endParaRPr lang="fr-FR" sz="2400" dirty="0"/>
          </a:p>
        </p:txBody>
      </p:sp>
      <p:sp>
        <p:nvSpPr>
          <p:cNvPr id="8" name="Espace réservé du pied de page 7">
            <a:extLst>
              <a:ext uri="{FF2B5EF4-FFF2-40B4-BE49-F238E27FC236}">
                <a16:creationId xmlns:a16="http://schemas.microsoft.com/office/drawing/2014/main" id="{3CBDE416-0390-1CEE-7B48-9FEA5C26CC22}"/>
              </a:ext>
            </a:extLst>
          </p:cNvPr>
          <p:cNvSpPr>
            <a:spLocks noGrp="1"/>
          </p:cNvSpPr>
          <p:nvPr>
            <p:ph type="ftr" sz="quarter" idx="11"/>
          </p:nvPr>
        </p:nvSpPr>
        <p:spPr/>
        <p:txBody>
          <a:bodyPr/>
          <a:lstStyle/>
          <a:p>
            <a:r>
              <a:rPr lang="fr-FR"/>
              <a:t>rojet de thèse de Fanja Ratsimbazafy</a:t>
            </a:r>
          </a:p>
        </p:txBody>
      </p:sp>
      <p:sp>
        <p:nvSpPr>
          <p:cNvPr id="9" name="Espace réservé du numéro de diapositive 8">
            <a:extLst>
              <a:ext uri="{FF2B5EF4-FFF2-40B4-BE49-F238E27FC236}">
                <a16:creationId xmlns:a16="http://schemas.microsoft.com/office/drawing/2014/main" id="{B73EE5E6-82F8-0B40-1A89-0EB78E710E15}"/>
              </a:ext>
            </a:extLst>
          </p:cNvPr>
          <p:cNvSpPr>
            <a:spLocks noGrp="1"/>
          </p:cNvSpPr>
          <p:nvPr>
            <p:ph type="sldNum" sz="quarter" idx="12"/>
          </p:nvPr>
        </p:nvSpPr>
        <p:spPr/>
        <p:txBody>
          <a:bodyPr/>
          <a:lstStyle/>
          <a:p>
            <a:fld id="{24FE3805-11D2-4ECA-AD61-473E44894B3A}" type="slidenum">
              <a:rPr lang="fr-FR" smtClean="0"/>
              <a:t>8</a:t>
            </a:fld>
            <a:endParaRPr lang="fr-FR"/>
          </a:p>
        </p:txBody>
      </p:sp>
    </p:spTree>
    <p:extLst>
      <p:ext uri="{BB962C8B-B14F-4D97-AF65-F5344CB8AC3E}">
        <p14:creationId xmlns:p14="http://schemas.microsoft.com/office/powerpoint/2010/main" val="3903675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A63CF7-601E-4FA4-B0CE-5C8E3C87BAE6}"/>
              </a:ext>
            </a:extLst>
          </p:cNvPr>
          <p:cNvSpPr>
            <a:spLocks noGrp="1"/>
          </p:cNvSpPr>
          <p:nvPr>
            <p:ph type="title"/>
          </p:nvPr>
        </p:nvSpPr>
        <p:spPr/>
        <p:txBody>
          <a:bodyPr/>
          <a:lstStyle/>
          <a:p>
            <a:pPr defTabSz="457200"/>
            <a:r>
              <a:rPr lang="fr-FR" sz="4400" b="1" dirty="0">
                <a:solidFill>
                  <a:srgbClr val="414042"/>
                </a:solidFill>
                <a:effectLst>
                  <a:outerShdw blurRad="38100" dist="38100" dir="2700000" algn="tl">
                    <a:srgbClr val="000000">
                      <a:alpha val="43137"/>
                    </a:srgbClr>
                  </a:outerShdw>
                </a:effectLst>
                <a:latin typeface="DM sans" pitchFamily="2" charset="0"/>
                <a:ea typeface="+mn-ea"/>
                <a:cs typeface="+mn-cs"/>
              </a:rPr>
              <a:t>6. </a:t>
            </a:r>
            <a:r>
              <a:rPr lang="fr-FR" sz="4400" b="1" u="sng" dirty="0">
                <a:solidFill>
                  <a:srgbClr val="414042"/>
                </a:solidFill>
                <a:effectLst>
                  <a:outerShdw blurRad="38100" dist="38100" dir="2700000" algn="tl">
                    <a:srgbClr val="000000">
                      <a:alpha val="43137"/>
                    </a:srgbClr>
                  </a:outerShdw>
                </a:effectLst>
                <a:latin typeface="DM sans" pitchFamily="2" charset="0"/>
                <a:ea typeface="+mn-ea"/>
                <a:cs typeface="+mn-cs"/>
              </a:rPr>
              <a:t>Hypothèses de recherche:</a:t>
            </a:r>
          </a:p>
        </p:txBody>
      </p:sp>
      <p:sp>
        <p:nvSpPr>
          <p:cNvPr id="3" name="Espace réservé du contenu 2">
            <a:extLst>
              <a:ext uri="{FF2B5EF4-FFF2-40B4-BE49-F238E27FC236}">
                <a16:creationId xmlns:a16="http://schemas.microsoft.com/office/drawing/2014/main" id="{C19EC519-59F3-75AE-ABE9-547209CE1D66}"/>
              </a:ext>
            </a:extLst>
          </p:cNvPr>
          <p:cNvSpPr>
            <a:spLocks noGrp="1"/>
          </p:cNvSpPr>
          <p:nvPr>
            <p:ph idx="1"/>
          </p:nvPr>
        </p:nvSpPr>
        <p:spPr/>
        <p:txBody>
          <a:bodyPr>
            <a:normAutofit/>
          </a:bodyPr>
          <a:lstStyle/>
          <a:p>
            <a:pPr marL="0" indent="0">
              <a:buNone/>
            </a:pPr>
            <a:endParaRPr lang="fr-FR" dirty="0"/>
          </a:p>
          <a:p>
            <a:r>
              <a:rPr lang="fr-FR" sz="2400" b="1" u="sng" dirty="0"/>
              <a:t>Hypothèse 1</a:t>
            </a:r>
            <a:r>
              <a:rPr lang="fr-FR" sz="2400" dirty="0"/>
              <a:t>: </a:t>
            </a:r>
          </a:p>
          <a:p>
            <a:pPr algn="just"/>
            <a:r>
              <a:rPr lang="fr-FR" sz="2400" dirty="0"/>
              <a:t>Une politique macroéconomique adaptée, intégrant des mesures de gestion des risques de catastrophe, permet de renforcer significativement la résilience économique d'un pays face aux chocs naturels.</a:t>
            </a:r>
          </a:p>
          <a:p>
            <a:r>
              <a:rPr lang="fr-FR" sz="2400" b="1" u="sng" dirty="0"/>
              <a:t>Hypothèse 2</a:t>
            </a:r>
            <a:r>
              <a:rPr lang="fr-FR" sz="2400" dirty="0"/>
              <a:t>: </a:t>
            </a:r>
          </a:p>
          <a:p>
            <a:pPr algn="just"/>
            <a:r>
              <a:rPr lang="fr-FR" sz="2400" dirty="0"/>
              <a:t>La résilience économique joue un rôle médiateur dans la relation entre la politique macroéconomique et l'atténuation des impacts négatifs des catastrophes naturelles.</a:t>
            </a:r>
          </a:p>
          <a:p>
            <a:pPr marL="0" indent="0">
              <a:buNone/>
            </a:pPr>
            <a:endParaRPr lang="fr-FR" strike="sngStrike" dirty="0"/>
          </a:p>
        </p:txBody>
      </p:sp>
      <p:sp>
        <p:nvSpPr>
          <p:cNvPr id="8" name="Espace réservé du pied de page 7">
            <a:extLst>
              <a:ext uri="{FF2B5EF4-FFF2-40B4-BE49-F238E27FC236}">
                <a16:creationId xmlns:a16="http://schemas.microsoft.com/office/drawing/2014/main" id="{8634111A-586E-8842-B677-35199C506FB2}"/>
              </a:ext>
            </a:extLst>
          </p:cNvPr>
          <p:cNvSpPr>
            <a:spLocks noGrp="1"/>
          </p:cNvSpPr>
          <p:nvPr>
            <p:ph type="ftr" sz="quarter" idx="11"/>
          </p:nvPr>
        </p:nvSpPr>
        <p:spPr/>
        <p:txBody>
          <a:bodyPr/>
          <a:lstStyle/>
          <a:p>
            <a:r>
              <a:rPr lang="fr-FR"/>
              <a:t>rojet de thèse de Fanja Ratsimbazafy</a:t>
            </a:r>
          </a:p>
        </p:txBody>
      </p:sp>
      <p:sp>
        <p:nvSpPr>
          <p:cNvPr id="9" name="Espace réservé du numéro de diapositive 8">
            <a:extLst>
              <a:ext uri="{FF2B5EF4-FFF2-40B4-BE49-F238E27FC236}">
                <a16:creationId xmlns:a16="http://schemas.microsoft.com/office/drawing/2014/main" id="{F58177B2-B13C-8470-2A96-8969C58F3843}"/>
              </a:ext>
            </a:extLst>
          </p:cNvPr>
          <p:cNvSpPr>
            <a:spLocks noGrp="1"/>
          </p:cNvSpPr>
          <p:nvPr>
            <p:ph type="sldNum" sz="quarter" idx="12"/>
          </p:nvPr>
        </p:nvSpPr>
        <p:spPr/>
        <p:txBody>
          <a:bodyPr/>
          <a:lstStyle/>
          <a:p>
            <a:fld id="{24FE3805-11D2-4ECA-AD61-473E44894B3A}" type="slidenum">
              <a:rPr lang="fr-FR" smtClean="0"/>
              <a:t>9</a:t>
            </a:fld>
            <a:endParaRPr lang="fr-FR"/>
          </a:p>
        </p:txBody>
      </p:sp>
    </p:spTree>
    <p:extLst>
      <p:ext uri="{BB962C8B-B14F-4D97-AF65-F5344CB8AC3E}">
        <p14:creationId xmlns:p14="http://schemas.microsoft.com/office/powerpoint/2010/main" val="4037036795"/>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Rétrospective</Template>
  <TotalTime>1029</TotalTime>
  <Words>1447</Words>
  <Application>Microsoft Office PowerPoint</Application>
  <PresentationFormat>Grand écran</PresentationFormat>
  <Paragraphs>109</Paragraphs>
  <Slides>14</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14</vt:i4>
      </vt:variant>
    </vt:vector>
  </HeadingPairs>
  <TitlesOfParts>
    <vt:vector size="22" baseType="lpstr">
      <vt:lpstr>Arial</vt:lpstr>
      <vt:lpstr>Calibri</vt:lpstr>
      <vt:lpstr>Calibri Light</vt:lpstr>
      <vt:lpstr>DM sans</vt:lpstr>
      <vt:lpstr>Open sans</vt:lpstr>
      <vt:lpstr>Palatino Linotype</vt:lpstr>
      <vt:lpstr>Times New Roman</vt:lpstr>
      <vt:lpstr>Rétrospective</vt:lpstr>
      <vt:lpstr>      Rôles des politiques publiques face aux catastrophes naturelles dans le renforcement de la résilience économique. Cas des trois Districts: Antananarivo Renivohitra, Atsimondrano et Avaradrano de la région Analamanga </vt:lpstr>
      <vt:lpstr>PLAN </vt:lpstr>
      <vt:lpstr>1. Introduction</vt:lpstr>
      <vt:lpstr>2. Problématique de la recherche:</vt:lpstr>
      <vt:lpstr>Présentation PowerPoint</vt:lpstr>
      <vt:lpstr>Présentation PowerPoint</vt:lpstr>
      <vt:lpstr>Présentation PowerPoint</vt:lpstr>
      <vt:lpstr>5. Questions de recherche:</vt:lpstr>
      <vt:lpstr>6. Hypothèses de recherche:</vt:lpstr>
      <vt:lpstr>7. Méthodologie de recherche:</vt:lpstr>
      <vt:lpstr>8. Résultats attendus de la recherche:</vt:lpstr>
      <vt:lpstr>9. Bibliographie:</vt:lpstr>
      <vt:lpstr>9. Bibliographie (suite):</vt:lpstr>
      <vt:lpstr>9. Bibliographie (suite):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Résilience et politique publique pour réduire les impacts macroéconomiques des catastrophes naturelles chocs externes à Madagascar</dc:title>
  <dc:creator>Fanjq Ratsimbazafy</dc:creator>
  <cp:lastModifiedBy>Fanja Ratsimbazafy</cp:lastModifiedBy>
  <cp:revision>19</cp:revision>
  <cp:lastPrinted>2022-11-24T16:40:01Z</cp:lastPrinted>
  <dcterms:created xsi:type="dcterms:W3CDTF">2022-11-23T01:33:00Z</dcterms:created>
  <dcterms:modified xsi:type="dcterms:W3CDTF">2024-05-27T12:24:09Z</dcterms:modified>
</cp:coreProperties>
</file>