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370" r:id="rId3"/>
    <p:sldId id="372" r:id="rId4"/>
    <p:sldId id="360" r:id="rId5"/>
    <p:sldId id="375" r:id="rId6"/>
    <p:sldId id="376" r:id="rId7"/>
    <p:sldId id="382" r:id="rId8"/>
    <p:sldId id="368" r:id="rId9"/>
    <p:sldId id="373" r:id="rId10"/>
    <p:sldId id="374" r:id="rId11"/>
    <p:sldId id="377" r:id="rId12"/>
    <p:sldId id="381" r:id="rId13"/>
    <p:sldId id="378" r:id="rId14"/>
    <p:sldId id="380" r:id="rId15"/>
    <p:sldId id="298" r:id="rId16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6D43"/>
    <a:srgbClr val="EEFED7"/>
    <a:srgbClr val="D6E4FF"/>
    <a:srgbClr val="FFCA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718" autoAdjust="0"/>
  </p:normalViewPr>
  <p:slideViewPr>
    <p:cSldViewPr>
      <p:cViewPr varScale="1">
        <p:scale>
          <a:sx n="79" d="100"/>
          <a:sy n="79" d="100"/>
        </p:scale>
        <p:origin x="1387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3006" y="-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0507" y="1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F77E3D17-FAAE-44C2-88C1-7788B9B9C766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720674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0507" y="9720674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BD7EED88-446D-4ED7-B7A3-7F1120B995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5978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0507" y="1"/>
            <a:ext cx="3077137" cy="512304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38C9D6CD-043F-46E7-8B63-DE28F710447E}" type="datetimeFigureOut">
              <a:rPr lang="fr-FR" smtClean="0"/>
              <a:t>05/11/2022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00" y="4861156"/>
            <a:ext cx="5680103" cy="4605821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0674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0507" y="9720674"/>
            <a:ext cx="3077137" cy="512303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CE6AC457-9024-4FAC-8F4D-66AE4AA6613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620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6AC457-9024-4FAC-8F4D-66AE4AA66133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372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2BB9-A7C4-4ED0-B4B4-8F457647EA48}" type="datetime1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94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B600D-3E31-46A7-A721-E4C18CE803B9}" type="datetime1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227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D195D-464B-4A05-AAB9-C4B03E06D93B}" type="datetime1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017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82E67-B453-41B3-B7F0-0D785DAEF2C4}" type="datetime1">
              <a:rPr lang="fr-FR" smtClean="0"/>
              <a:t>05/11/2022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Split, May 2018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3342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16323-B9CC-420B-BEAE-B2CED36794D6}" type="datetime1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6114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364D7-9945-41EB-B61B-A7ADFFE3A38B}" type="datetime1">
              <a:rPr lang="fr-FR" smtClean="0"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315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66353-4D39-49BB-A935-2110E12380E3}" type="datetime1">
              <a:rPr lang="fr-FR" smtClean="0"/>
              <a:t>05/11/2022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01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13EE8-BE29-4D5A-BCF1-19034F2684EC}" type="datetime1">
              <a:rPr lang="fr-FR" smtClean="0"/>
              <a:t>05/11/2022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2791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313EC-6AEA-4195-80B0-BD8F7FA483FA}" type="datetime1">
              <a:rPr lang="fr-FR" smtClean="0"/>
              <a:t>05/11/2022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761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444E6F-E780-459F-A903-0A7090ACCA05}" type="datetime1">
              <a:rPr lang="fr-FR" smtClean="0"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484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0CF11-C09C-4BCA-B0B2-3DCD073B6EEF}" type="datetime1">
              <a:rPr lang="fr-FR" smtClean="0"/>
              <a:t>05/11/2022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Split, May 2018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102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31B99-4CC9-4E06-8212-89566DFB74F5}" type="datetime1">
              <a:rPr lang="fr-FR" smtClean="0"/>
              <a:t>05/11/2022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Split, May 2018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9D2C1-0FDD-4D2C-B033-6BBCFABE97B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2275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85031" y="2767878"/>
            <a:ext cx="8589051" cy="2618432"/>
          </a:xfrm>
        </p:spPr>
        <p:txBody>
          <a:bodyPr>
            <a:noAutofit/>
          </a:bodyPr>
          <a:lstStyle/>
          <a:p>
            <a:r>
              <a:rPr lang="fr-FR" sz="28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Vulnérabilité et résilience des petites prospérités urbaines à Antananarivo face à la crise du Covid-19 : analyse compréhensive de leurs stratégies d’adaptation et des mécanismes de protection sociale activés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88076" y="5325929"/>
            <a:ext cx="7200800" cy="2520280"/>
          </a:xfrm>
        </p:spPr>
        <p:txBody>
          <a:bodyPr>
            <a:noAutofit/>
          </a:bodyPr>
          <a:lstStyle/>
          <a:p>
            <a:r>
              <a:rPr lang="fr-FR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Tsiry</a:t>
            </a:r>
            <a:r>
              <a:rPr lang="fr-F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 ANDRIANAMPIARIVO</a:t>
            </a:r>
            <a:endParaRPr lang="fr-FR" sz="2400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fr-F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 Narrow" panose="020B0606020202030204" pitchFamily="34" charset="0"/>
              </a:rPr>
              <a:t>CREG – Université Grenoble Alpes</a:t>
            </a:r>
          </a:p>
          <a:p>
            <a:endParaRPr lang="fr-FR" sz="2400" b="1" dirty="0">
              <a:solidFill>
                <a:schemeClr val="tx1">
                  <a:lumMod val="95000"/>
                  <a:lumOff val="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92" y="5994400"/>
            <a:ext cx="1752863" cy="812800"/>
          </a:xfrm>
          <a:prstGeom prst="rect">
            <a:avLst/>
          </a:prstGeom>
        </p:spPr>
      </p:pic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18843B77-D435-41DF-BA81-AEC567116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1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30750EA-CB60-4D10-BF73-46F66D4D8B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28601" y="11297"/>
            <a:ext cx="9234155" cy="2769610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D6339A3F-AE8B-4208-A9E4-A7B90A68B97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80" y="5386310"/>
            <a:ext cx="1053465" cy="6572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6392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tx2"/>
                </a:solidFill>
                <a:latin typeface="Arial Narrow" panose="020B0606020202030204" pitchFamily="34" charset="0"/>
              </a:rPr>
              <a:t>2. Premiers résultats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39277" y="959550"/>
            <a:ext cx="8435280" cy="5544616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latin typeface="Arial Narrow" panose="020B0606020202030204" pitchFamily="34" charset="0"/>
              </a:rPr>
              <a:t>Conséquences du covid-19 sur les moyens d’existence et les conditions de vie  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600" b="1" dirty="0">
                <a:latin typeface="Arial Narrow" panose="020B0606020202030204" pitchFamily="34" charset="0"/>
              </a:rPr>
              <a:t>baisse ou perte de revenu/emploi: 59% des individus et 68% des ménages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836240-6ABF-468B-9B79-BEABB18C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10</a:t>
            </a:fld>
            <a:endParaRPr lang="fr-FR"/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F3D1AD6B-1E0F-4938-B697-FA8C8CE017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0886645"/>
              </p:ext>
            </p:extLst>
          </p:nvPr>
        </p:nvGraphicFramePr>
        <p:xfrm>
          <a:off x="227034" y="1979348"/>
          <a:ext cx="8232168" cy="4723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6405">
                  <a:extLst>
                    <a:ext uri="{9D8B030D-6E8A-4147-A177-3AD203B41FA5}">
                      <a16:colId xmlns:a16="http://schemas.microsoft.com/office/drawing/2014/main" val="2574429369"/>
                    </a:ext>
                  </a:extLst>
                </a:gridCol>
                <a:gridCol w="1319859">
                  <a:extLst>
                    <a:ext uri="{9D8B030D-6E8A-4147-A177-3AD203B41FA5}">
                      <a16:colId xmlns:a16="http://schemas.microsoft.com/office/drawing/2014/main" val="1805275442"/>
                    </a:ext>
                  </a:extLst>
                </a:gridCol>
                <a:gridCol w="2529342">
                  <a:extLst>
                    <a:ext uri="{9D8B030D-6E8A-4147-A177-3AD203B41FA5}">
                      <a16:colId xmlns:a16="http://schemas.microsoft.com/office/drawing/2014/main" val="265926857"/>
                    </a:ext>
                  </a:extLst>
                </a:gridCol>
                <a:gridCol w="1605138">
                  <a:extLst>
                    <a:ext uri="{9D8B030D-6E8A-4147-A177-3AD203B41FA5}">
                      <a16:colId xmlns:a16="http://schemas.microsoft.com/office/drawing/2014/main" val="3169619222"/>
                    </a:ext>
                  </a:extLst>
                </a:gridCol>
                <a:gridCol w="1721424">
                  <a:extLst>
                    <a:ext uri="{9D8B030D-6E8A-4147-A177-3AD203B41FA5}">
                      <a16:colId xmlns:a16="http://schemas.microsoft.com/office/drawing/2014/main" val="3487234137"/>
                    </a:ext>
                  </a:extLst>
                </a:gridCol>
              </a:tblGrid>
              <a:tr h="4567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Catégorie sociale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Catégorie socio</a:t>
                      </a:r>
                      <a:b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professionnelle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Secteur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Individus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Victimes</a:t>
                      </a:r>
                      <a:br>
                        <a:rPr lang="fr-F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403830"/>
                  </a:ext>
                </a:extLst>
              </a:tr>
              <a:tr h="349347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Classe moyenne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Cadres ou employés qualifiés 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public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434925"/>
                  </a:ext>
                </a:extLst>
              </a:tr>
              <a:tr h="3493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privé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859342"/>
                  </a:ext>
                </a:extLst>
              </a:tr>
              <a:tr h="437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 Narrow" panose="020B0606020202030204" pitchFamily="34" charset="0"/>
                        </a:rPr>
                        <a:t>Indépendants entrepreneurs</a:t>
                      </a:r>
                      <a:endParaRPr lang="fr-FR" sz="12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713777"/>
                  </a:ext>
                </a:extLst>
              </a:tr>
              <a:tr h="437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 à revenus élevés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820027"/>
                  </a:ext>
                </a:extLst>
              </a:tr>
              <a:tr h="437435"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Petites Prospérités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 Narrow" panose="020B0606020202030204" pitchFamily="34" charset="0"/>
                        </a:rPr>
                        <a:t>Employés non qualifiés ou ouvriers</a:t>
                      </a:r>
                      <a:endParaRPr lang="fr-FR" sz="12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public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744583"/>
                  </a:ext>
                </a:extLst>
              </a:tr>
              <a:tr h="437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Secteur privé formel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40%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874327"/>
                  </a:ext>
                </a:extLst>
              </a:tr>
              <a:tr h="6136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91%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777926"/>
                  </a:ext>
                </a:extLst>
              </a:tr>
              <a:tr h="2894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Petits entrepreneurs indépendants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297308"/>
                  </a:ext>
                </a:extLst>
              </a:tr>
              <a:tr h="4291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100%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994904"/>
                  </a:ext>
                </a:extLst>
              </a:tr>
              <a:tr h="42910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 (59%)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755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5070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tx2"/>
                </a:solidFill>
                <a:latin typeface="Arial Narrow" panose="020B0606020202030204" pitchFamily="34" charset="0"/>
              </a:rPr>
              <a:t>2. Premiers résultats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41176" y="1305805"/>
            <a:ext cx="8435280" cy="5544616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latin typeface="Arial Narrow" panose="020B0606020202030204" pitchFamily="34" charset="0"/>
              </a:rPr>
              <a:t>Conséquences du covid-19 sur les moyens d’existence et les conditions de vie des ménages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Baisse ou perte de revenu/emploi: 59% des individus et 68% des ménages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Baisse du pouvoir d’achat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Compression des dépenses: 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alimentation (68% ménages)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3">
                    <a:lumMod val="50000"/>
                  </a:schemeClr>
                </a:solidFill>
                <a:latin typeface="Arial Narrow" panose="020B0606020202030204" pitchFamily="34" charset="0"/>
              </a:rPr>
              <a:t>impact sur la scolarisation des enfants (37% ménages)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Dégradation de la santé mentale des ménages? 58% des enquêtés parlent de « souffrance psychologique », « irritabilité », « peur », « frustration »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836240-6ABF-468B-9B79-BEABB18C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1461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tx2"/>
                </a:solidFill>
                <a:latin typeface="Arial Narrow" panose="020B0606020202030204" pitchFamily="34" charset="0"/>
              </a:rPr>
              <a:t>2. Premiers résultats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41176" y="1305805"/>
            <a:ext cx="8435280" cy="5544616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400" b="1" dirty="0">
                <a:latin typeface="Arial Narrow" panose="020B0606020202030204" pitchFamily="34" charset="0"/>
              </a:rPr>
              <a:t>Stratégies d’adaptation mises en œuvre par les ménages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Adaptation à une seule source de revenu du/de la </a:t>
            </a:r>
            <a:r>
              <a:rPr lang="fr-FR" sz="1800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conjoint.e</a:t>
            </a: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(37% ménages)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Puiser dans l’épargne (37% ménages)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Entrepreneurs informels (16%) : licenciement ou baisse des salaires des employés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Multiplication de petites activités informelles pour compenser la baisse/perte revenu (31% ménages)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Endettement (31% ménages)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Aides en nature (42%), transfert monétaire (10%)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Décapitalisation (10% ménages)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836240-6ABF-468B-9B79-BEABB18C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3541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tx2"/>
                </a:solidFill>
                <a:latin typeface="Arial Narrow" panose="020B0606020202030204" pitchFamily="34" charset="0"/>
              </a:rPr>
              <a:t>2. Premiers résultats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41176" y="1305805"/>
            <a:ext cx="8435280" cy="5544616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400" b="1" dirty="0">
                <a:latin typeface="Arial Narrow" panose="020B0606020202030204" pitchFamily="34" charset="0"/>
              </a:rPr>
              <a:t>Les mécanismes de protection sociale activés</a:t>
            </a:r>
            <a:endParaRPr lang="fr-FR" sz="2200" b="1" dirty="0">
              <a:latin typeface="Arial Narrow" panose="020B0606020202030204" pitchFamily="34" charset="0"/>
            </a:endParaRP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Combinaison entre mécanismes formels et informels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Mécanismes formels: aides en nature (autorités publiques locales 37%)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0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Mécanismes de solidarité informels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rgbClr val="756D43"/>
                </a:solidFill>
                <a:latin typeface="Arial Narrow" panose="020B0606020202030204" pitchFamily="34" charset="0"/>
              </a:rPr>
              <a:t>Aides en nature famille (5%)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rgbClr val="756D43"/>
                </a:solidFill>
                <a:latin typeface="Arial Narrow" panose="020B0606020202030204" pitchFamily="34" charset="0"/>
              </a:rPr>
              <a:t>Endettement auprès de la famille ou réseaux sociaux pour les plus vulnérables (31%)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rgbClr val="756D43"/>
                </a:solidFill>
                <a:latin typeface="Arial Narrow" panose="020B0606020202030204" pitchFamily="34" charset="0"/>
              </a:rPr>
              <a:t>Prêts à taux zéro accordés par les petites prospérités supérieures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dirty="0">
                <a:solidFill>
                  <a:srgbClr val="756D43"/>
                </a:solidFill>
                <a:latin typeface="Arial Narrow" panose="020B0606020202030204" pitchFamily="34" charset="0"/>
              </a:rPr>
              <a:t>Les petites prospérités supérieures épargnées : maintien des salaires de leurs employés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836240-6ABF-468B-9B79-BEABB18C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6755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tx2"/>
                </a:solidFill>
                <a:latin typeface="Arial Narrow" panose="020B0606020202030204" pitchFamily="34" charset="0"/>
              </a:rPr>
              <a:t>2. Premiers résultats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41176" y="1305805"/>
            <a:ext cx="8435280" cy="5544616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400" b="1" dirty="0">
                <a:latin typeface="Arial Narrow" panose="020B0606020202030204" pitchFamily="34" charset="0"/>
              </a:rPr>
              <a:t>Différents profils de ménages des petites prospérités selon leur capacité de résilience et d’adaptation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Epargnés par la crise (32%) : </a:t>
            </a:r>
            <a:r>
              <a:rPr lang="fr-FR" sz="2000" dirty="0">
                <a:solidFill>
                  <a:srgbClr val="756D43"/>
                </a:solidFill>
                <a:latin typeface="Arial Narrow" panose="020B0606020202030204" pitchFamily="34" charset="0"/>
              </a:rPr>
              <a:t>maintien salaire des 2 conjoints (salariés public ou cadres)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Ménages résilients (32%): 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2000" dirty="0">
                <a:solidFill>
                  <a:srgbClr val="756D43"/>
                </a:solidFill>
                <a:latin typeface="Arial Narrow" panose="020B0606020202030204" pitchFamily="34" charset="0"/>
              </a:rPr>
              <a:t>1 salaire sur 2 épargné (16%) (</a:t>
            </a:r>
            <a:r>
              <a:rPr lang="fr-FR" sz="2000" dirty="0" err="1">
                <a:solidFill>
                  <a:srgbClr val="756D43"/>
                </a:solidFill>
                <a:latin typeface="Arial Narrow" panose="020B0606020202030204" pitchFamily="34" charset="0"/>
              </a:rPr>
              <a:t>conjoint.e</a:t>
            </a:r>
            <a:r>
              <a:rPr lang="fr-FR" sz="2000" dirty="0">
                <a:solidFill>
                  <a:srgbClr val="756D43"/>
                </a:solidFill>
                <a:latin typeface="Arial Narrow" panose="020B0606020202030204" pitchFamily="34" charset="0"/>
              </a:rPr>
              <a:t> </a:t>
            </a:r>
            <a:r>
              <a:rPr lang="fr-FR" sz="2000" dirty="0" err="1">
                <a:solidFill>
                  <a:srgbClr val="756D43"/>
                </a:solidFill>
                <a:latin typeface="Arial Narrow" panose="020B0606020202030204" pitchFamily="34" charset="0"/>
              </a:rPr>
              <a:t>salarié.e</a:t>
            </a:r>
            <a:r>
              <a:rPr lang="fr-FR" sz="2000" dirty="0">
                <a:solidFill>
                  <a:srgbClr val="756D43"/>
                </a:solidFill>
                <a:latin typeface="Arial Narrow" panose="020B0606020202030204" pitchFamily="34" charset="0"/>
              </a:rPr>
              <a:t> formel)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2000" dirty="0">
                <a:solidFill>
                  <a:srgbClr val="756D43"/>
                </a:solidFill>
                <a:latin typeface="Arial Narrow" panose="020B0606020202030204" pitchFamily="34" charset="0"/>
              </a:rPr>
              <a:t>Capacité d’adaptation, changement d’activités sans décapitalisation (16%)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Ménages avec capacité d’adaptation mais peu résilients (16%) : </a:t>
            </a:r>
            <a:r>
              <a:rPr lang="fr-FR" sz="2000" dirty="0">
                <a:solidFill>
                  <a:srgbClr val="756D43"/>
                </a:solidFill>
                <a:latin typeface="Arial Narrow" panose="020B0606020202030204" pitchFamily="34" charset="0"/>
              </a:rPr>
              <a:t>entrepreneurs informels à revenus élevés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0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Ménages les plus vulnérables (16%) :</a:t>
            </a:r>
            <a:r>
              <a:rPr lang="fr-FR" sz="2000" b="1" dirty="0">
                <a:solidFill>
                  <a:srgbClr val="756D43"/>
                </a:solidFill>
                <a:latin typeface="Arial Narrow" panose="020B0606020202030204" pitchFamily="34" charset="0"/>
              </a:rPr>
              <a:t> </a:t>
            </a:r>
            <a:r>
              <a:rPr lang="fr-FR" sz="2000" dirty="0">
                <a:solidFill>
                  <a:srgbClr val="756D43"/>
                </a:solidFill>
                <a:latin typeface="Arial Narrow" panose="020B0606020202030204" pitchFamily="34" charset="0"/>
              </a:rPr>
              <a:t>les 2 conjoints sont dans l’informel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836240-6ABF-468B-9B79-BEABB18C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638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4968551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GB" sz="1800" b="1" dirty="0">
              <a:latin typeface="Century Gothic" panose="020B0502020202020204" pitchFamily="34" charset="0"/>
            </a:endParaRPr>
          </a:p>
          <a:p>
            <a:pPr marL="457200" lvl="1" indent="0">
              <a:buNone/>
            </a:pPr>
            <a:endParaRPr lang="en-GB" sz="1800" b="1" dirty="0">
              <a:latin typeface="Century Gothic" panose="020B0502020202020204" pitchFamily="34" charset="0"/>
            </a:endParaRPr>
          </a:p>
          <a:p>
            <a:pPr marL="457200" lvl="1" indent="0">
              <a:buNone/>
            </a:pPr>
            <a:endParaRPr lang="en-GB" sz="1800" b="1" dirty="0">
              <a:latin typeface="Century Gothic" panose="020B0502020202020204" pitchFamily="34" charset="0"/>
            </a:endParaRPr>
          </a:p>
          <a:p>
            <a:pPr marL="457200" lvl="1" indent="0">
              <a:buNone/>
            </a:pPr>
            <a:endParaRPr lang="en-GB" sz="1800" b="1" dirty="0">
              <a:latin typeface="Century Gothic" panose="020B0502020202020204" pitchFamily="34" charset="0"/>
            </a:endParaRPr>
          </a:p>
          <a:p>
            <a:pPr marL="457200" lvl="1" indent="0">
              <a:buNone/>
            </a:pPr>
            <a:endParaRPr lang="en-GB" sz="1800" b="1" dirty="0">
              <a:latin typeface="Century Gothic" panose="020B0502020202020204" pitchFamily="34" charset="0"/>
            </a:endParaRPr>
          </a:p>
          <a:p>
            <a:pPr marL="457200" lvl="1" indent="0" algn="ctr">
              <a:buNone/>
            </a:pPr>
            <a:r>
              <a:rPr lang="en-GB" sz="3000" b="1" dirty="0" err="1">
                <a:latin typeface="Garamond" panose="02020404030301010803" pitchFamily="18" charset="0"/>
              </a:rPr>
              <a:t>Merci</a:t>
            </a:r>
            <a:r>
              <a:rPr lang="en-GB" sz="3000" b="1" dirty="0">
                <a:latin typeface="Garamond" panose="02020404030301010803" pitchFamily="18" charset="0"/>
              </a:rPr>
              <a:t> pour </a:t>
            </a:r>
            <a:r>
              <a:rPr lang="en-GB" sz="3000" b="1" dirty="0" err="1">
                <a:latin typeface="Garamond" panose="02020404030301010803" pitchFamily="18" charset="0"/>
              </a:rPr>
              <a:t>votre</a:t>
            </a:r>
            <a:r>
              <a:rPr lang="en-GB" sz="3000" b="1" dirty="0">
                <a:latin typeface="Garamond" panose="02020404030301010803" pitchFamily="18" charset="0"/>
              </a:rPr>
              <a:t> attention</a:t>
            </a:r>
          </a:p>
          <a:p>
            <a:pPr marL="457200" lvl="1" indent="0" algn="ctr">
              <a:buNone/>
            </a:pPr>
            <a:r>
              <a:rPr lang="en-GB" sz="3000" b="1" dirty="0">
                <a:latin typeface="Garamond" panose="02020404030301010803" pitchFamily="18" charset="0"/>
              </a:rPr>
              <a:t>Nous </a:t>
            </a:r>
            <a:r>
              <a:rPr lang="en-GB" sz="3000" b="1" dirty="0" err="1">
                <a:latin typeface="Garamond" panose="02020404030301010803" pitchFamily="18" charset="0"/>
              </a:rPr>
              <a:t>attendons</a:t>
            </a:r>
            <a:r>
              <a:rPr lang="en-GB" sz="3000" b="1" dirty="0">
                <a:latin typeface="Garamond" panose="02020404030301010803" pitchFamily="18" charset="0"/>
              </a:rPr>
              <a:t> </a:t>
            </a:r>
            <a:r>
              <a:rPr lang="en-GB" sz="3000" b="1" dirty="0" err="1">
                <a:latin typeface="Garamond" panose="02020404030301010803" pitchFamily="18" charset="0"/>
              </a:rPr>
              <a:t>vos</a:t>
            </a:r>
            <a:r>
              <a:rPr lang="en-GB" sz="3000" b="1" dirty="0">
                <a:latin typeface="Garamond" panose="02020404030301010803" pitchFamily="18" charset="0"/>
              </a:rPr>
              <a:t> </a:t>
            </a:r>
            <a:r>
              <a:rPr lang="en-GB" sz="3000" b="1" dirty="0" err="1">
                <a:latin typeface="Garamond" panose="02020404030301010803" pitchFamily="18" charset="0"/>
              </a:rPr>
              <a:t>remarques</a:t>
            </a:r>
            <a:r>
              <a:rPr lang="en-GB" sz="3000" b="1" dirty="0">
                <a:latin typeface="Garamond" panose="02020404030301010803" pitchFamily="18" charset="0"/>
              </a:rPr>
              <a:t> et suggestions !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C2552BA-CB08-4D3B-9E13-2FB84AC93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3928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tx2"/>
                </a:solidFill>
                <a:latin typeface="Arial Narrow" panose="020B0606020202030204" pitchFamily="34" charset="0"/>
              </a:rPr>
              <a:t>Introduction : Contexte et objectif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51520" y="1038746"/>
            <a:ext cx="8435280" cy="5682730"/>
          </a:xfrm>
        </p:spPr>
        <p:txBody>
          <a:bodyPr>
            <a:normAutofit fontScale="92500"/>
          </a:bodyPr>
          <a:lstStyle/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latin typeface="Arial Narrow" panose="020B0606020202030204" pitchFamily="34" charset="0"/>
              </a:rPr>
              <a:t>Etude des impacts du Covid-19 sur les catégories intermédiaires dans les pays en développement (PED):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poids démographique et rôle dans la structure économique et sociale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enjeux de cohésion sociale, de sortie de crise et plus largement de trajectoire de développement</a:t>
            </a:r>
          </a:p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latin typeface="Arial Narrow" panose="020B0606020202030204" pitchFamily="34" charset="0"/>
              </a:rPr>
              <a:t>Impacts socioéconomiques du Covid-19 dans les PED: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récession marquée en Asie du Sud (6,7%) et en Afrique Subsaharienne (3,7%)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coup d’arrêt à l’émergence de la vaste catégorie de revenus intermédiaires dans les PED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En 2020, déclassement de 54 millions d’individus des « classes moyennes » et 131 millions retombés dans la pauvreté (Pew </a:t>
            </a:r>
            <a:r>
              <a:rPr lang="fr-FR" sz="18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Research</a:t>
            </a: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 Center, 2021)</a:t>
            </a:r>
          </a:p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latin typeface="Arial Narrow" panose="020B0606020202030204" pitchFamily="34" charset="0"/>
              </a:rPr>
              <a:t>Impacts socioéconomiques du Covid-19 à Madagascar (Banque Mondiale, 2022): 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récession 3 fois plus élevée qu’en Afrique Subsaharienne 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taux de pauvreté de 81% au seuil de 1,90$/habitant/jour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2 millions de plus dans l’extrême pauvreté</a:t>
            </a:r>
          </a:p>
          <a:p>
            <a:pPr lvl="0" algn="just">
              <a:spcBef>
                <a:spcPts val="200"/>
              </a:spcBef>
              <a:spcAft>
                <a:spcPts val="600"/>
              </a:spcAft>
            </a:pPr>
            <a:r>
              <a:rPr lang="fr-FR" sz="2000" b="1" dirty="0">
                <a:solidFill>
                  <a:prstClr val="black"/>
                </a:solidFill>
                <a:latin typeface="Arial Narrow" panose="020B0606020202030204" pitchFamily="34" charset="0"/>
              </a:rPr>
              <a:t>Au-delà du constat statistique : quid des mécanismes sous-jacents?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836240-6ABF-468B-9B79-BEABB18C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3195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tx2"/>
                </a:solidFill>
                <a:latin typeface="Arial Narrow" panose="020B0606020202030204" pitchFamily="34" charset="0"/>
              </a:rPr>
              <a:t>Introduction : questions et démarche de recherche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41176" y="1305805"/>
            <a:ext cx="8435280" cy="554461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200"/>
              </a:spcBef>
              <a:spcAft>
                <a:spcPts val="600"/>
              </a:spcAft>
              <a:buNone/>
            </a:pPr>
            <a:r>
              <a:rPr lang="fr-FR" sz="2000" b="1" dirty="0">
                <a:latin typeface="Arial Narrow" panose="020B0606020202030204" pitchFamily="34" charset="0"/>
              </a:rPr>
              <a:t>Questions de recherche</a:t>
            </a:r>
          </a:p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000" b="1" dirty="0">
                <a:latin typeface="Arial Narrow" panose="020B0606020202030204" pitchFamily="34" charset="0"/>
              </a:rPr>
              <a:t>Comment les catégories intermédiaires à Antananarivo s’en sont-elles sorties pendant et après cette crise covid-19?</a:t>
            </a:r>
          </a:p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000" b="1" dirty="0">
                <a:latin typeface="Arial Narrow" panose="020B0606020202030204" pitchFamily="34" charset="0"/>
              </a:rPr>
              <a:t>Quelle est leur capacité d’adaptation et de résilience?</a:t>
            </a:r>
          </a:p>
          <a:p>
            <a:pPr marL="0" indent="0" algn="just">
              <a:spcBef>
                <a:spcPts val="200"/>
              </a:spcBef>
              <a:spcAft>
                <a:spcPts val="600"/>
              </a:spcAft>
              <a:buNone/>
            </a:pPr>
            <a:endParaRPr lang="fr-FR" sz="2000" b="1" dirty="0">
              <a:latin typeface="Arial Narrow" panose="020B0606020202030204" pitchFamily="34" charset="0"/>
            </a:endParaRPr>
          </a:p>
          <a:p>
            <a:pPr marL="0" indent="0" algn="just">
              <a:spcBef>
                <a:spcPts val="200"/>
              </a:spcBef>
              <a:spcAft>
                <a:spcPts val="600"/>
              </a:spcAft>
              <a:buNone/>
            </a:pPr>
            <a:r>
              <a:rPr lang="fr-FR" sz="2000" b="1" dirty="0">
                <a:latin typeface="Arial Narrow" panose="020B0606020202030204" pitchFamily="34" charset="0"/>
              </a:rPr>
              <a:t>Démarche de recherche</a:t>
            </a:r>
          </a:p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000" b="1" dirty="0">
                <a:latin typeface="Arial Narrow" panose="020B0606020202030204" pitchFamily="34" charset="0"/>
              </a:rPr>
              <a:t>Analyse compréhensive d’entretiens qualitatifs auprès des ménages de cette catégorie sociale (des entretiens en cours)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Conséquences du covid-19 sur leurs moyens d’existence et leurs conditions de vie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Stratégies d’adaptation mises en œuvre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16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Les mécanismes de protection sociale activés</a:t>
            </a: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836240-6ABF-468B-9B79-BEABB18C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1753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179512" y="1124744"/>
            <a:ext cx="8712968" cy="5400600"/>
          </a:xfrm>
        </p:spPr>
        <p:txBody>
          <a:bodyPr>
            <a:normAutofit fontScale="92500" lnSpcReduction="10000"/>
          </a:bodyPr>
          <a:lstStyle/>
          <a:p>
            <a:pPr algn="just">
              <a:spcBef>
                <a:spcPts val="200"/>
              </a:spcBef>
              <a:spcAft>
                <a:spcPts val="600"/>
              </a:spcAft>
            </a:pPr>
            <a:endParaRPr lang="fr-FR" sz="1200" b="1" dirty="0">
              <a:latin typeface="Arial Narrow" panose="020B0606020202030204" pitchFamily="34" charset="0"/>
            </a:endParaRPr>
          </a:p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400" b="1" dirty="0">
                <a:latin typeface="Arial Narrow" panose="020B0606020202030204" pitchFamily="34" charset="0"/>
              </a:rPr>
              <a:t>Les catégories sociales intermédiaires à Antananarivo ou les « petites prospérités »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Individu ayant un revenu autour de 2 $/jour, lui permettant de vivre en dehors de la précarité (</a:t>
            </a:r>
            <a:r>
              <a:rPr lang="fr-FR" sz="22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Andrianampiarivo</a:t>
            </a:r>
            <a:r>
              <a:rPr lang="fr-FR" sz="22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, 2016 ; Darbon, 2012)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Notion traduisant le mieux les positions intermédiaires dans les structures sociales et économiques des PMA</a:t>
            </a: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Limites des travaux en économie pour définir et identifier les classes moyennes des PED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rgbClr val="756D43"/>
                </a:solidFill>
                <a:latin typeface="Arial Narrow" panose="020B0606020202030204" pitchFamily="34" charset="0"/>
              </a:rPr>
              <a:t>Confusion conceptuelle avec le modèle occidental (Banque Mondiale, 2007)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rgbClr val="756D43"/>
                </a:solidFill>
                <a:latin typeface="Arial Narrow" panose="020B0606020202030204" pitchFamily="34" charset="0"/>
              </a:rPr>
              <a:t>Limite méthodologique liée à une définition strictement monétaire et unidimensionnelle (</a:t>
            </a:r>
            <a:r>
              <a:rPr lang="fr-FR" sz="1800" b="1" dirty="0" err="1">
                <a:solidFill>
                  <a:srgbClr val="756D43"/>
                </a:solidFill>
                <a:latin typeface="Arial Narrow" panose="020B0606020202030204" pitchFamily="34" charset="0"/>
              </a:rPr>
              <a:t>Andrianampiarivo</a:t>
            </a:r>
            <a:r>
              <a:rPr lang="fr-FR" sz="1800" b="1" dirty="0">
                <a:solidFill>
                  <a:srgbClr val="756D43"/>
                </a:solidFill>
                <a:latin typeface="Arial Narrow" panose="020B0606020202030204" pitchFamily="34" charset="0"/>
              </a:rPr>
              <a:t>, 2016, 2017)</a:t>
            </a:r>
            <a:endParaRPr lang="fr-FR" sz="600" b="1" dirty="0">
              <a:solidFill>
                <a:srgbClr val="756D43"/>
              </a:solidFill>
              <a:latin typeface="Arial Narrow" panose="020B0606020202030204" pitchFamily="34" charset="0"/>
            </a:endParaRPr>
          </a:p>
          <a:p>
            <a:pPr lvl="1"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Nécessité de combiner les approches économique et sociologique des classes moyennes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rgbClr val="756D43"/>
                </a:solidFill>
                <a:latin typeface="Arial Narrow" panose="020B0606020202030204" pitchFamily="34" charset="0"/>
              </a:rPr>
              <a:t>Critère de revenu</a:t>
            </a:r>
          </a:p>
          <a:p>
            <a:pPr lvl="2" algn="just">
              <a:spcBef>
                <a:spcPts val="200"/>
              </a:spcBef>
              <a:spcAft>
                <a:spcPts val="600"/>
              </a:spcAft>
            </a:pPr>
            <a:r>
              <a:rPr lang="fr-FR" sz="1800" b="1" dirty="0">
                <a:solidFill>
                  <a:srgbClr val="756D43"/>
                </a:solidFill>
                <a:latin typeface="Arial Narrow" panose="020B0606020202030204" pitchFamily="34" charset="0"/>
              </a:rPr>
              <a:t>Position des individus sur le marché du travail</a:t>
            </a:r>
            <a:endParaRPr lang="en-GB" sz="1600" b="1" dirty="0">
              <a:solidFill>
                <a:srgbClr val="756D43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2074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1. Cadrage conceptuel-méthodologique et hypothèses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6D59298E-B1F8-460F-B58C-F37B475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2266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1515" y="836712"/>
            <a:ext cx="8964488" cy="5616624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>
                <a:latin typeface="Arial Narrow" panose="020B0606020202030204" pitchFamily="34" charset="0"/>
              </a:rPr>
              <a:t>Des classes </a:t>
            </a:r>
            <a:r>
              <a:rPr lang="en-US" sz="2400" b="1" dirty="0" err="1">
                <a:latin typeface="Arial Narrow" panose="020B0606020202030204" pitchFamily="34" charset="0"/>
              </a:rPr>
              <a:t>moyennes</a:t>
            </a:r>
            <a:r>
              <a:rPr lang="en-US" sz="2400" b="1" dirty="0"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latin typeface="Arial Narrow" panose="020B0606020202030204" pitchFamily="34" charset="0"/>
              </a:rPr>
              <a:t>nationales</a:t>
            </a:r>
            <a:r>
              <a:rPr lang="en-US" sz="2400" b="1" dirty="0">
                <a:latin typeface="Arial Narrow" panose="020B0606020202030204" pitchFamily="34" charset="0"/>
              </a:rPr>
              <a:t> à la </a:t>
            </a:r>
            <a:r>
              <a:rPr lang="en-US" sz="2400" b="1" dirty="0" err="1">
                <a:latin typeface="Arial Narrow" panose="020B0606020202030204" pitchFamily="34" charset="0"/>
              </a:rPr>
              <a:t>taille</a:t>
            </a:r>
            <a:r>
              <a:rPr lang="en-US" sz="2400" b="1" dirty="0">
                <a:latin typeface="Arial Narrow" panose="020B0606020202030204" pitchFamily="34" charset="0"/>
              </a:rPr>
              <a:t> et au </a:t>
            </a:r>
            <a:r>
              <a:rPr lang="en-US" sz="2400" b="1" dirty="0" err="1">
                <a:latin typeface="Arial Narrow" panose="020B0606020202030204" pitchFamily="34" charset="0"/>
              </a:rPr>
              <a:t>niveau</a:t>
            </a:r>
            <a:r>
              <a:rPr lang="en-US" sz="2400" b="1" dirty="0">
                <a:latin typeface="Arial Narrow" panose="020B0606020202030204" pitchFamily="34" charset="0"/>
              </a:rPr>
              <a:t> de vie </a:t>
            </a:r>
            <a:r>
              <a:rPr lang="en-US" sz="2400" b="1" dirty="0" err="1">
                <a:latin typeface="Arial Narrow" panose="020B0606020202030204" pitchFamily="34" charset="0"/>
              </a:rPr>
              <a:t>différents</a:t>
            </a:r>
            <a:r>
              <a:rPr lang="en-US" sz="2400" b="1" dirty="0">
                <a:latin typeface="Arial Narrow" panose="020B0606020202030204" pitchFamily="34" charset="0"/>
              </a:rPr>
              <a:t> dans les PED [</a:t>
            </a:r>
            <a:r>
              <a:rPr lang="en-US" sz="2400" b="1" dirty="0" err="1">
                <a:latin typeface="Arial Narrow" panose="020B0606020202030204" pitchFamily="34" charset="0"/>
              </a:rPr>
              <a:t>approche</a:t>
            </a:r>
            <a:r>
              <a:rPr lang="en-US" sz="2400" b="1" dirty="0"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latin typeface="Arial Narrow" panose="020B0606020202030204" pitchFamily="34" charset="0"/>
              </a:rPr>
              <a:t>monétaire</a:t>
            </a:r>
            <a:r>
              <a:rPr lang="en-US" sz="2400" b="1" dirty="0">
                <a:latin typeface="Arial Narrow" panose="020B0606020202030204" pitchFamily="34" charset="0"/>
              </a:rPr>
              <a:t>]</a:t>
            </a:r>
          </a:p>
          <a:p>
            <a:pPr marL="0" indent="0" algn="just">
              <a:spcAft>
                <a:spcPts val="600"/>
              </a:spcAft>
              <a:buNone/>
            </a:pPr>
            <a:endParaRPr lang="en-US" sz="1000" b="1" dirty="0">
              <a:latin typeface="Arial Narrow" panose="020B0606020202030204" pitchFamily="34" charset="0"/>
            </a:endParaRPr>
          </a:p>
          <a:p>
            <a:pPr marL="457200" lvl="1" indent="0" algn="just">
              <a:buNone/>
            </a:pPr>
            <a:endParaRPr lang="en-GB" sz="2400" b="1" dirty="0">
              <a:latin typeface="Arial Narrow" panose="020B060602020203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797E52-2A46-4BD6-BDA1-7AB347F31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2856" y="6314892"/>
            <a:ext cx="2133600" cy="365125"/>
          </a:xfrm>
        </p:spPr>
        <p:txBody>
          <a:bodyPr/>
          <a:lstStyle/>
          <a:p>
            <a:fld id="{8B09D2C1-0FDD-4D2C-B033-6BBCFABE97B9}" type="slidenum">
              <a:rPr lang="fr-FR" smtClean="0"/>
              <a:t>5</a:t>
            </a:fld>
            <a:endParaRPr lang="fr-FR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79470BFF-7354-430C-A9D6-86BD115079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2664804"/>
              </p:ext>
            </p:extLst>
          </p:nvPr>
        </p:nvGraphicFramePr>
        <p:xfrm>
          <a:off x="84582" y="1700808"/>
          <a:ext cx="8964486" cy="464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1033">
                  <a:extLst>
                    <a:ext uri="{9D8B030D-6E8A-4147-A177-3AD203B41FA5}">
                      <a16:colId xmlns:a16="http://schemas.microsoft.com/office/drawing/2014/main" val="3699357423"/>
                    </a:ext>
                  </a:extLst>
                </a:gridCol>
                <a:gridCol w="1287370">
                  <a:extLst>
                    <a:ext uri="{9D8B030D-6E8A-4147-A177-3AD203B41FA5}">
                      <a16:colId xmlns:a16="http://schemas.microsoft.com/office/drawing/2014/main" val="2120752318"/>
                    </a:ext>
                  </a:extLst>
                </a:gridCol>
                <a:gridCol w="1803201">
                  <a:extLst>
                    <a:ext uri="{9D8B030D-6E8A-4147-A177-3AD203B41FA5}">
                      <a16:colId xmlns:a16="http://schemas.microsoft.com/office/drawing/2014/main" val="571642624"/>
                    </a:ext>
                  </a:extLst>
                </a:gridCol>
                <a:gridCol w="2421441">
                  <a:extLst>
                    <a:ext uri="{9D8B030D-6E8A-4147-A177-3AD203B41FA5}">
                      <a16:colId xmlns:a16="http://schemas.microsoft.com/office/drawing/2014/main" val="4129514757"/>
                    </a:ext>
                  </a:extLst>
                </a:gridCol>
                <a:gridCol w="2421441">
                  <a:extLst>
                    <a:ext uri="{9D8B030D-6E8A-4147-A177-3AD203B41FA5}">
                      <a16:colId xmlns:a16="http://schemas.microsoft.com/office/drawing/2014/main" val="1386526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r-FR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CHINE</a:t>
                      </a:r>
                    </a:p>
                  </a:txBody>
                  <a:tcPr>
                    <a:solidFill>
                      <a:srgbClr val="FFCAC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BRESIL</a:t>
                      </a:r>
                    </a:p>
                  </a:txBody>
                  <a:tcPr>
                    <a:solidFill>
                      <a:srgbClr val="D6E4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CÔTE D’IVOIRE</a:t>
                      </a:r>
                    </a:p>
                  </a:txBody>
                  <a:tcP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MADAGASCAR</a:t>
                      </a:r>
                    </a:p>
                  </a:txBody>
                  <a:tcPr>
                    <a:solidFill>
                      <a:srgbClr val="EEFE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629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just">
                        <a:spcBef>
                          <a:spcPts val="100"/>
                        </a:spcBef>
                        <a:spcAft>
                          <a:spcPts val="100"/>
                        </a:spcAft>
                        <a:buFontTx/>
                        <a:buNone/>
                      </a:pPr>
                      <a:r>
                        <a:rPr lang="fr-FR" sz="1200" b="1" dirty="0">
                          <a:latin typeface="Arial Narrow" panose="020B0606020202030204" pitchFamily="34" charset="0"/>
                        </a:rPr>
                        <a:t>Emergence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Fin 1990s</a:t>
                      </a:r>
                    </a:p>
                    <a:p>
                      <a:endParaRPr lang="fr-FR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CAC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spcBef>
                          <a:spcPts val="100"/>
                        </a:spcBef>
                        <a:spcAft>
                          <a:spcPts val="100"/>
                        </a:spcAft>
                        <a:buFontTx/>
                        <a:buNone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Début 2000s</a:t>
                      </a:r>
                    </a:p>
                    <a:p>
                      <a:pPr marL="0" indent="0" algn="just">
                        <a:spcBef>
                          <a:spcPts val="100"/>
                        </a:spcBef>
                        <a:spcAft>
                          <a:spcPts val="100"/>
                        </a:spcAft>
                        <a:buFontTx/>
                        <a:buNone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Essor stoppé en 2014 par la crise économique</a:t>
                      </a:r>
                    </a:p>
                    <a:p>
                      <a:endParaRPr lang="fr-FR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D6E4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Depuis 2011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endParaRPr lang="fr-FR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buFontTx/>
                        <a:buNone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Années de croissance 2000s</a:t>
                      </a:r>
                    </a:p>
                    <a:p>
                      <a:pPr marL="0" indent="0" algn="just">
                        <a:buFontTx/>
                        <a:buNone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Alternées de crises</a:t>
                      </a:r>
                    </a:p>
                  </a:txBody>
                  <a:tcPr>
                    <a:solidFill>
                      <a:srgbClr val="EEFE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424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>
                          <a:latin typeface="Arial Narrow" panose="020B0606020202030204" pitchFamily="34" charset="0"/>
                        </a:rPr>
                        <a:t>%</a:t>
                      </a:r>
                    </a:p>
                    <a:p>
                      <a:r>
                        <a:rPr lang="fr-FR" sz="1200" b="1" dirty="0">
                          <a:latin typeface="Arial Narrow" panose="020B0606020202030204" pitchFamily="34" charset="0"/>
                        </a:rPr>
                        <a:t>Population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≈ 30%</a:t>
                      </a:r>
                    </a:p>
                  </a:txBody>
                  <a:tcPr>
                    <a:solidFill>
                      <a:srgbClr val="FF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≈ 50%</a:t>
                      </a:r>
                    </a:p>
                  </a:txBody>
                  <a:tcPr>
                    <a:solidFill>
                      <a:srgbClr val="D6E4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≈26%</a:t>
                      </a:r>
                    </a:p>
                  </a:txBody>
                  <a:tcP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≈9%</a:t>
                      </a:r>
                    </a:p>
                  </a:txBody>
                  <a:tcPr>
                    <a:solidFill>
                      <a:srgbClr val="EEFE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0685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b="1" dirty="0">
                          <a:latin typeface="Arial Narrow" panose="020B0606020202030204" pitchFamily="34" charset="0"/>
                        </a:rPr>
                        <a:t>Revenu/jour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[20$ - 174$] </a:t>
                      </a:r>
                      <a:r>
                        <a:rPr lang="fr-FR" sz="1400" dirty="0"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fr-FR" sz="1400" i="1" dirty="0">
                          <a:latin typeface="Arial Narrow" panose="020B0606020202030204" pitchFamily="34" charset="0"/>
                        </a:rPr>
                        <a:t>NBS</a:t>
                      </a:r>
                      <a:r>
                        <a:rPr lang="fr-FR" sz="1400" dirty="0">
                          <a:latin typeface="Arial Narrow" panose="020B0606020202030204" pitchFamily="34" charset="0"/>
                        </a:rPr>
                        <a:t>)</a:t>
                      </a:r>
                      <a:endParaRPr lang="fr-FR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FFCAC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[12$ - 54$] </a:t>
                      </a:r>
                      <a:r>
                        <a:rPr lang="fr-FR" sz="1400" dirty="0"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fr-FR" sz="1400" i="1" dirty="0">
                          <a:latin typeface="Arial Narrow" panose="020B0606020202030204" pitchFamily="34" charset="0"/>
                        </a:rPr>
                        <a:t>Fondation </a:t>
                      </a:r>
                      <a:r>
                        <a:rPr lang="fr-FR" sz="1400" i="1" dirty="0" err="1">
                          <a:latin typeface="Arial Narrow" panose="020B0606020202030204" pitchFamily="34" charset="0"/>
                        </a:rPr>
                        <a:t>Getulio</a:t>
                      </a:r>
                      <a:r>
                        <a:rPr lang="fr-FR" sz="1400" i="1" dirty="0">
                          <a:latin typeface="Arial Narrow" panose="020B0606020202030204" pitchFamily="34" charset="0"/>
                        </a:rPr>
                        <a:t> Vargas</a:t>
                      </a:r>
                      <a:r>
                        <a:rPr lang="fr-FR" sz="1400" dirty="0">
                          <a:latin typeface="Arial Narrow" panose="020B0606020202030204" pitchFamily="34" charset="0"/>
                        </a:rPr>
                        <a:t>)</a:t>
                      </a:r>
                      <a:endParaRPr lang="fr-FR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rgbClr val="D6E4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>
                          <a:latin typeface="Arial Narrow" panose="020B0606020202030204" pitchFamily="34" charset="0"/>
                        </a:rPr>
                        <a:t>[4$ et 7$] (</a:t>
                      </a:r>
                      <a:r>
                        <a:rPr lang="fr-FR" sz="1600" i="1" dirty="0" err="1">
                          <a:latin typeface="Arial Narrow" panose="020B0606020202030204" pitchFamily="34" charset="0"/>
                        </a:rPr>
                        <a:t>Berrou</a:t>
                      </a:r>
                      <a:r>
                        <a:rPr lang="fr-FR" sz="1600" i="1" dirty="0">
                          <a:latin typeface="Arial Narrow" panose="020B0606020202030204" pitchFamily="34" charset="0"/>
                        </a:rPr>
                        <a:t> et al.</a:t>
                      </a:r>
                      <a:r>
                        <a:rPr lang="fr-FR" sz="1600" dirty="0">
                          <a:latin typeface="Arial Narrow" panose="020B0606020202030204" pitchFamily="34" charset="0"/>
                        </a:rPr>
                        <a:t>, 2020)</a:t>
                      </a:r>
                    </a:p>
                  </a:txBody>
                  <a:tcPr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[2$ - 20$] </a:t>
                      </a:r>
                      <a:r>
                        <a:rPr lang="fr-FR" sz="1400" dirty="0"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fr-FR" sz="1400" i="1" dirty="0">
                          <a:latin typeface="Arial Narrow" panose="020B0606020202030204" pitchFamily="34" charset="0"/>
                        </a:rPr>
                        <a:t>BAD</a:t>
                      </a:r>
                      <a:r>
                        <a:rPr lang="fr-FR" sz="1400" dirty="0">
                          <a:latin typeface="Arial Narrow" panose="020B0606020202030204" pitchFamily="34" charset="0"/>
                        </a:rPr>
                        <a:t>, 2011)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62%  = « classe flottante » ayant entre 2$ et 4$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>
                        <a:latin typeface="Arial Narrow" panose="020B060602020203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latin typeface="Arial Narrow" panose="020B0606020202030204" pitchFamily="34" charset="0"/>
                        </a:rPr>
                        <a:t>+ une multitude d’individus proches de 2$ formant la </a:t>
                      </a:r>
                      <a:r>
                        <a:rPr lang="fr-FR" sz="1600" b="1" i="1" dirty="0">
                          <a:latin typeface="Arial Narrow" panose="020B0606020202030204" pitchFamily="34" charset="0"/>
                        </a:rPr>
                        <a:t>« petite prospérité »</a:t>
                      </a:r>
                      <a:r>
                        <a:rPr lang="fr-FR" sz="1600" dirty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fr-FR" sz="1400" dirty="0">
                          <a:latin typeface="Arial Narrow" panose="020B0606020202030204" pitchFamily="34" charset="0"/>
                        </a:rPr>
                        <a:t>(</a:t>
                      </a:r>
                      <a:r>
                        <a:rPr lang="fr-FR" sz="1200" dirty="0">
                          <a:latin typeface="Arial Narrow" panose="020B0606020202030204" pitchFamily="34" charset="0"/>
                        </a:rPr>
                        <a:t>ANDRIANAMPIARIVO, 2016 ; DARBON, 2012</a:t>
                      </a:r>
                      <a:r>
                        <a:rPr lang="fr-FR" sz="1400" dirty="0">
                          <a:latin typeface="Arial Narrow" panose="020B0606020202030204" pitchFamily="34" charset="0"/>
                        </a:rPr>
                        <a:t>)</a:t>
                      </a:r>
                    </a:p>
                  </a:txBody>
                  <a:tcPr>
                    <a:solidFill>
                      <a:srgbClr val="EEFE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78339"/>
                  </a:ext>
                </a:extLst>
              </a:tr>
            </a:tbl>
          </a:graphicData>
        </a:graphic>
      </p:graphicFrame>
      <p:sp>
        <p:nvSpPr>
          <p:cNvPr id="10" name="Titre 1">
            <a:extLst>
              <a:ext uri="{FF2B5EF4-FFF2-40B4-BE49-F238E27FC236}">
                <a16:creationId xmlns:a16="http://schemas.microsoft.com/office/drawing/2014/main" id="{BE78456B-DA52-4D09-A4AD-F303BC8C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2074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1. Cadrage conceptuel-méthodologique et hypothèses</a:t>
            </a:r>
          </a:p>
        </p:txBody>
      </p:sp>
    </p:spTree>
    <p:extLst>
      <p:ext uri="{BB962C8B-B14F-4D97-AF65-F5344CB8AC3E}">
        <p14:creationId xmlns:p14="http://schemas.microsoft.com/office/powerpoint/2010/main" val="68960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13587" y="801849"/>
            <a:ext cx="8964488" cy="5616624"/>
          </a:xfrm>
        </p:spPr>
        <p:txBody>
          <a:bodyPr>
            <a:noAutofit/>
          </a:bodyPr>
          <a:lstStyle/>
          <a:p>
            <a:pPr algn="just"/>
            <a:r>
              <a:rPr lang="en-US" sz="2400" b="1" dirty="0" err="1">
                <a:latin typeface="Arial Narrow" panose="020B0606020202030204" pitchFamily="34" charset="0"/>
              </a:rPr>
              <a:t>Positionnement</a:t>
            </a:r>
            <a:r>
              <a:rPr lang="en-US" sz="2400" b="1" dirty="0">
                <a:latin typeface="Arial Narrow" panose="020B0606020202030204" pitchFamily="34" charset="0"/>
              </a:rPr>
              <a:t> des petites </a:t>
            </a:r>
            <a:r>
              <a:rPr lang="en-US" sz="2400" b="1" dirty="0" err="1">
                <a:latin typeface="Arial Narrow" panose="020B0606020202030204" pitchFamily="34" charset="0"/>
              </a:rPr>
              <a:t>prospérités</a:t>
            </a:r>
            <a:r>
              <a:rPr lang="en-US" sz="2400" b="1" dirty="0">
                <a:latin typeface="Arial Narrow" panose="020B0606020202030204" pitchFamily="34" charset="0"/>
              </a:rPr>
              <a:t> sur le </a:t>
            </a:r>
            <a:r>
              <a:rPr lang="en-US" sz="2400" b="1" dirty="0" err="1">
                <a:latin typeface="Arial Narrow" panose="020B0606020202030204" pitchFamily="34" charset="0"/>
              </a:rPr>
              <a:t>marché</a:t>
            </a:r>
            <a:r>
              <a:rPr lang="en-US" sz="2400" b="1" dirty="0">
                <a:latin typeface="Arial Narrow" panose="020B0606020202030204" pitchFamily="34" charset="0"/>
              </a:rPr>
              <a:t> du travail </a:t>
            </a:r>
            <a:r>
              <a:rPr lang="en-US" sz="2400" b="1" dirty="0" err="1">
                <a:latin typeface="Arial Narrow" panose="020B0606020202030204" pitchFamily="34" charset="0"/>
              </a:rPr>
              <a:t>selon</a:t>
            </a:r>
            <a:r>
              <a:rPr lang="en-US" sz="2400" b="1" dirty="0">
                <a:latin typeface="Arial Narrow" panose="020B0606020202030204" pitchFamily="34" charset="0"/>
              </a:rPr>
              <a:t> la </a:t>
            </a:r>
            <a:r>
              <a:rPr lang="en-US" sz="2400" b="1" dirty="0" err="1">
                <a:latin typeface="Arial Narrow" panose="020B0606020202030204" pitchFamily="34" charset="0"/>
              </a:rPr>
              <a:t>catégorisation</a:t>
            </a:r>
            <a:r>
              <a:rPr lang="en-US" sz="2400" b="1" dirty="0">
                <a:latin typeface="Arial Narrow" panose="020B0606020202030204" pitchFamily="34" charset="0"/>
              </a:rPr>
              <a:t> des </a:t>
            </a:r>
            <a:r>
              <a:rPr lang="en-US" sz="2400" b="1" dirty="0" err="1">
                <a:latin typeface="Arial Narrow" panose="020B0606020202030204" pitchFamily="34" charset="0"/>
              </a:rPr>
              <a:t>travailleurs</a:t>
            </a:r>
            <a:r>
              <a:rPr lang="en-US" sz="2400" b="1" dirty="0"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latin typeface="Arial Narrow" panose="020B0606020202030204" pitchFamily="34" charset="0"/>
              </a:rPr>
              <a:t>urbains</a:t>
            </a:r>
            <a:r>
              <a:rPr lang="en-US" sz="2400" b="1" dirty="0">
                <a:latin typeface="Arial Narrow" panose="020B0606020202030204" pitchFamily="34" charset="0"/>
              </a:rPr>
              <a:t> </a:t>
            </a:r>
            <a:r>
              <a:rPr lang="en-US" sz="2400" b="1" dirty="0" err="1">
                <a:latin typeface="Arial Narrow" panose="020B0606020202030204" pitchFamily="34" charset="0"/>
              </a:rPr>
              <a:t>d’Antananarivo</a:t>
            </a:r>
            <a:r>
              <a:rPr lang="en-US" sz="2400" b="1" dirty="0">
                <a:latin typeface="Arial Narrow" panose="020B0606020202030204" pitchFamily="34" charset="0"/>
              </a:rPr>
              <a:t> </a:t>
            </a:r>
            <a:r>
              <a:rPr lang="fr-FR" sz="2400" dirty="0">
                <a:latin typeface="Arial Narrow" panose="020B0606020202030204" pitchFamily="34" charset="0"/>
              </a:rPr>
              <a:t>(ROUBAUD et TORELLI, 2013):</a:t>
            </a:r>
          </a:p>
          <a:p>
            <a:pPr lvl="3" algn="just"/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8,3% de cadres</a:t>
            </a:r>
          </a:p>
          <a:p>
            <a:pPr lvl="3" algn="just"/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35,6% d’indépendants</a:t>
            </a:r>
          </a:p>
          <a:p>
            <a:pPr lvl="3" algn="just"/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32,5% d’employés et ouvriers</a:t>
            </a:r>
          </a:p>
          <a:p>
            <a:pPr lvl="3" algn="just"/>
            <a:r>
              <a:rPr lang="fr-FR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23,6% de manœuvres et autres</a:t>
            </a:r>
            <a:endParaRPr lang="en-US" sz="100" b="1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457200" lvl="1" indent="0" algn="just">
              <a:buNone/>
            </a:pPr>
            <a:endParaRPr lang="en-GB" sz="2400" b="1" dirty="0">
              <a:latin typeface="Arial Narrow" panose="020B060602020203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3797E52-2A46-4BD6-BDA1-7AB347F31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42856" y="6314892"/>
            <a:ext cx="2133600" cy="365125"/>
          </a:xfrm>
        </p:spPr>
        <p:txBody>
          <a:bodyPr/>
          <a:lstStyle/>
          <a:p>
            <a:fld id="{8B09D2C1-0FDD-4D2C-B033-6BBCFABE97B9}" type="slidenum">
              <a:rPr lang="fr-FR" smtClean="0"/>
              <a:t>6</a:t>
            </a:fld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BE78456B-DA52-4D09-A4AD-F303BC8C2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9775"/>
            <a:ext cx="9144000" cy="562074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1. Cadrage conceptuel-méthodologique et hypothèses</a:t>
            </a:r>
          </a:p>
        </p:txBody>
      </p:sp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DDAC4461-0633-4063-B7FB-1D677C56F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692239"/>
              </p:ext>
            </p:extLst>
          </p:nvPr>
        </p:nvGraphicFramePr>
        <p:xfrm>
          <a:off x="179512" y="3412814"/>
          <a:ext cx="8712967" cy="2997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4620">
                  <a:extLst>
                    <a:ext uri="{9D8B030D-6E8A-4147-A177-3AD203B41FA5}">
                      <a16:colId xmlns:a16="http://schemas.microsoft.com/office/drawing/2014/main" val="2574429369"/>
                    </a:ext>
                  </a:extLst>
                </a:gridCol>
                <a:gridCol w="4137804">
                  <a:extLst>
                    <a:ext uri="{9D8B030D-6E8A-4147-A177-3AD203B41FA5}">
                      <a16:colId xmlns:a16="http://schemas.microsoft.com/office/drawing/2014/main" val="1805275442"/>
                    </a:ext>
                  </a:extLst>
                </a:gridCol>
                <a:gridCol w="2610543">
                  <a:extLst>
                    <a:ext uri="{9D8B030D-6E8A-4147-A177-3AD203B41FA5}">
                      <a16:colId xmlns:a16="http://schemas.microsoft.com/office/drawing/2014/main" val="265926857"/>
                    </a:ext>
                  </a:extLst>
                </a:gridCol>
              </a:tblGrid>
              <a:tr h="3214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Catégorie sociale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Catégorie socioprofessionnelle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Secteur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403830"/>
                  </a:ext>
                </a:extLst>
              </a:tr>
              <a:tr h="245807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 Narrow" panose="020B0606020202030204" pitchFamily="34" charset="0"/>
                        </a:rPr>
                        <a:t>Classe moyenne</a:t>
                      </a:r>
                      <a:endParaRPr lang="fr-FR" sz="12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Cadres ou employés qualifiés 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public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434925"/>
                  </a:ext>
                </a:extLst>
              </a:tr>
              <a:tr h="24580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privé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859342"/>
                  </a:ext>
                </a:extLst>
              </a:tr>
              <a:tr h="3077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Indépendants entrepreneurs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713777"/>
                  </a:ext>
                </a:extLst>
              </a:tr>
              <a:tr h="3077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 à revenus élevés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820027"/>
                  </a:ext>
                </a:extLst>
              </a:tr>
              <a:tr h="307787"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Petites Prospérités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Employés non qualifiés ou ouvriers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public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744583"/>
                  </a:ext>
                </a:extLst>
              </a:tr>
              <a:tr h="30778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Secteur privé formel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874327"/>
                  </a:ext>
                </a:extLst>
              </a:tr>
              <a:tr h="4317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777926"/>
                  </a:ext>
                </a:extLst>
              </a:tr>
              <a:tr h="2192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Petits entrepreneurs indépendants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297308"/>
                  </a:ext>
                </a:extLst>
              </a:tr>
              <a:tr h="301923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9949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78827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5869" y="836712"/>
            <a:ext cx="8964488" cy="5098997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 err="1">
                <a:latin typeface="Arial Narrow" panose="020B0606020202030204" pitchFamily="34" charset="0"/>
              </a:rPr>
              <a:t>Hypothèses</a:t>
            </a:r>
            <a:r>
              <a:rPr lang="en-US" sz="2000" b="1" dirty="0">
                <a:latin typeface="Arial Narrow" panose="020B0606020202030204" pitchFamily="34" charset="0"/>
              </a:rPr>
              <a:t> sur </a:t>
            </a:r>
            <a:r>
              <a:rPr lang="en-US" sz="2000" b="1" dirty="0" err="1">
                <a:latin typeface="Arial Narrow" panose="020B0606020202030204" pitchFamily="34" charset="0"/>
              </a:rPr>
              <a:t>l’impact</a:t>
            </a:r>
            <a:r>
              <a:rPr lang="en-US" sz="2000" b="1" dirty="0">
                <a:latin typeface="Arial Narrow" panose="020B0606020202030204" pitchFamily="34" charset="0"/>
              </a:rPr>
              <a:t> du confinement sur les Petites </a:t>
            </a:r>
            <a:r>
              <a:rPr lang="en-US" sz="2000" b="1" dirty="0" err="1">
                <a:latin typeface="Arial Narrow" panose="020B0606020202030204" pitchFamily="34" charset="0"/>
              </a:rPr>
              <a:t>prospérités</a:t>
            </a:r>
            <a:r>
              <a:rPr lang="en-US" sz="2000" b="1" dirty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urbaines</a:t>
            </a:r>
            <a:r>
              <a:rPr lang="en-US" sz="2000" b="1" dirty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d’Antananarivo</a:t>
            </a:r>
            <a:endParaRPr lang="en-US" sz="2000" b="1" dirty="0">
              <a:latin typeface="Arial Narrow" panose="020B0606020202030204" pitchFamily="34" charset="0"/>
            </a:endParaRPr>
          </a:p>
          <a:p>
            <a:pPr marL="685800" lvl="1" algn="just">
              <a:spcBef>
                <a:spcPts val="0"/>
              </a:spcBef>
              <a:buFontTx/>
              <a:buChar char="-"/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CM de la strate haute </a:t>
            </a: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préservée de la crise: stabilité de l’emploi et des salaires et grande capacité de résilience</a:t>
            </a:r>
          </a:p>
          <a:p>
            <a:pPr marL="685800" lvl="1" algn="just">
              <a:spcBef>
                <a:spcPts val="0"/>
              </a:spcBef>
              <a:buFontTx/>
              <a:buChar char="-"/>
            </a:pPr>
            <a:endParaRPr lang="fr-FR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685800" lvl="1" algn="just">
              <a:spcBef>
                <a:spcPts val="0"/>
              </a:spcBef>
              <a:buFontTx/>
              <a:buChar char="-"/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Sécurité des </a:t>
            </a: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employés </a:t>
            </a:r>
            <a:r>
              <a:rPr lang="fr-FR" sz="18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nq</a:t>
            </a: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. du secteur public, </a:t>
            </a: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maintien de l’emploi et des salaires</a:t>
            </a:r>
          </a:p>
          <a:p>
            <a:pPr marL="685800" lvl="1" algn="just">
              <a:spcBef>
                <a:spcPts val="0"/>
              </a:spcBef>
              <a:buFontTx/>
              <a:buChar char="-"/>
            </a:pPr>
            <a:endParaRPr lang="fr-FR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685800" lvl="1" algn="just">
              <a:spcBef>
                <a:spcPts val="0"/>
              </a:spcBef>
              <a:buFontTx/>
              <a:buChar char="-"/>
            </a:pP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Vulnérabilité des </a:t>
            </a: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employés </a:t>
            </a:r>
            <a:r>
              <a:rPr lang="fr-FR" sz="1800" b="1" dirty="0" err="1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nq</a:t>
            </a: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. du secteur privé formel</a:t>
            </a: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, chômage partiel sans indemnisations et perte d’emploi</a:t>
            </a:r>
          </a:p>
          <a:p>
            <a:pPr marL="685800" lvl="1" algn="just">
              <a:spcBef>
                <a:spcPts val="0"/>
              </a:spcBef>
              <a:buFontTx/>
              <a:buChar char="-"/>
            </a:pPr>
            <a:endParaRPr lang="fr-FR" sz="1800" dirty="0">
              <a:solidFill>
                <a:schemeClr val="accent5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marL="685800" lvl="1" algn="just">
              <a:spcBef>
                <a:spcPts val="0"/>
              </a:spcBef>
              <a:buFontTx/>
              <a:buChar char="-"/>
            </a:pPr>
            <a:r>
              <a:rPr lang="fr-FR" sz="1800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Travailleurs de l’informel </a:t>
            </a:r>
            <a:r>
              <a:rPr lang="fr-FR" sz="1800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sans revenu, désépargne, surendettement, décapitalisation etc.</a:t>
            </a:r>
          </a:p>
          <a:p>
            <a:pPr algn="just"/>
            <a:endParaRPr lang="en-US" sz="1200" b="1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lvl="2" algn="just"/>
            <a:endParaRPr lang="en-US" sz="1600" b="1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algn="just"/>
            <a:endParaRPr lang="en-US" sz="2000" b="1" dirty="0">
              <a:latin typeface="Garamond" panose="02020404030301010803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endParaRPr lang="en-US" sz="900" b="1" dirty="0">
              <a:latin typeface="Garamond" panose="02020404030301010803" pitchFamily="18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8DF406D-124C-4427-9330-F2C7477B7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7</a:t>
            </a:fld>
            <a:endParaRPr lang="fr-FR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F917116-5902-465F-B18A-AD8B0EB34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2074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1. Cadrage conceptuel-méthodologique et hypothèses</a:t>
            </a:r>
          </a:p>
        </p:txBody>
      </p:sp>
    </p:spTree>
    <p:extLst>
      <p:ext uri="{BB962C8B-B14F-4D97-AF65-F5344CB8AC3E}">
        <p14:creationId xmlns:p14="http://schemas.microsoft.com/office/powerpoint/2010/main" val="836793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CC1F5AE1-CA03-4258-A526-308C2DF8A99B}"/>
              </a:ext>
            </a:extLst>
          </p:cNvPr>
          <p:cNvSpPr txBox="1"/>
          <p:nvPr/>
        </p:nvSpPr>
        <p:spPr>
          <a:xfrm>
            <a:off x="221625" y="5576643"/>
            <a:ext cx="8784976" cy="113877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fr-FR" sz="1700" dirty="0">
                <a:latin typeface="Arial Narrow" panose="020B0606020202030204" pitchFamily="34" charset="0"/>
              </a:rPr>
              <a:t>Les « petites prospérités » non prioritaires</a:t>
            </a:r>
          </a:p>
          <a:p>
            <a:pPr marL="285750" indent="-285750" algn="just">
              <a:buFontTx/>
              <a:buChar char="-"/>
            </a:pPr>
            <a:r>
              <a:rPr lang="fr-FR" sz="1700" dirty="0">
                <a:latin typeface="Arial Narrow" panose="020B0606020202030204" pitchFamily="34" charset="0"/>
              </a:rPr>
              <a:t>Mesures conditionnelles tardives et insuffisantes ciblant les travailleurs formels (couverture limitée et effectivité incertaine)</a:t>
            </a:r>
          </a:p>
          <a:p>
            <a:pPr algn="just"/>
            <a:r>
              <a:rPr lang="fr-FR" sz="1700" dirty="0">
                <a:latin typeface="Arial Narrow" panose="020B0606020202030204" pitchFamily="34" charset="0"/>
                <a:sym typeface="Wingdings" panose="05000000000000000000" pitchFamily="2" charset="2"/>
              </a:rPr>
              <a:t> </a:t>
            </a:r>
            <a:r>
              <a:rPr lang="fr-FR" sz="1700" b="1" dirty="0">
                <a:latin typeface="Arial Narrow" panose="020B0606020202030204" pitchFamily="34" charset="0"/>
                <a:sym typeface="Wingdings" panose="05000000000000000000" pitchFamily="2" charset="2"/>
              </a:rPr>
              <a:t>Paupérisation des PP vulnérables de l’informel et du privé</a:t>
            </a:r>
            <a:endParaRPr lang="fr-FR" sz="1700" b="1" dirty="0">
              <a:latin typeface="Arial Narrow" panose="020B0606020202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5869" y="836712"/>
            <a:ext cx="8964488" cy="5098997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>
                <a:latin typeface="Arial Narrow" panose="020B0606020202030204" pitchFamily="34" charset="0"/>
              </a:rPr>
              <a:t>Les </a:t>
            </a:r>
            <a:r>
              <a:rPr lang="en-US" sz="2000" b="1" dirty="0" err="1">
                <a:latin typeface="Arial Narrow" panose="020B0606020202030204" pitchFamily="34" charset="0"/>
              </a:rPr>
              <a:t>mesures</a:t>
            </a:r>
            <a:r>
              <a:rPr lang="en-US" sz="2000" b="1" dirty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sociales</a:t>
            </a:r>
            <a:r>
              <a:rPr lang="en-US" sz="2000" b="1" dirty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en</a:t>
            </a:r>
            <a:r>
              <a:rPr lang="en-US" sz="2000" b="1" dirty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réponse</a:t>
            </a:r>
            <a:r>
              <a:rPr lang="en-US" sz="2000" b="1" dirty="0">
                <a:latin typeface="Arial Narrow" panose="020B0606020202030204" pitchFamily="34" charset="0"/>
              </a:rPr>
              <a:t> à la </a:t>
            </a:r>
            <a:r>
              <a:rPr lang="en-US" sz="2000" b="1" dirty="0" err="1">
                <a:latin typeface="Arial Narrow" panose="020B0606020202030204" pitchFamily="34" charset="0"/>
              </a:rPr>
              <a:t>crise</a:t>
            </a:r>
            <a:r>
              <a:rPr lang="en-US" sz="2000" b="1" dirty="0">
                <a:latin typeface="Arial Narrow" panose="020B0606020202030204" pitchFamily="34" charset="0"/>
              </a:rPr>
              <a:t> : des </a:t>
            </a:r>
            <a:r>
              <a:rPr lang="en-US" sz="2000" b="1" dirty="0" err="1">
                <a:latin typeface="Arial Narrow" panose="020B0606020202030204" pitchFamily="34" charset="0"/>
              </a:rPr>
              <a:t>mesures</a:t>
            </a:r>
            <a:r>
              <a:rPr lang="en-US" sz="2000" b="1" dirty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temporaires</a:t>
            </a:r>
            <a:r>
              <a:rPr lang="en-US" sz="2000" b="1" dirty="0">
                <a:latin typeface="Arial Narrow" panose="020B0606020202030204" pitchFamily="34" charset="0"/>
              </a:rPr>
              <a:t> </a:t>
            </a:r>
            <a:r>
              <a:rPr lang="en-US" sz="2000" b="1" dirty="0" err="1">
                <a:latin typeface="Arial Narrow" panose="020B0606020202030204" pitchFamily="34" charset="0"/>
              </a:rPr>
              <a:t>d’urgence</a:t>
            </a:r>
            <a:r>
              <a:rPr lang="en-US" sz="2000" b="1" dirty="0">
                <a:latin typeface="Arial Narrow" panose="020B0606020202030204" pitchFamily="34" charset="0"/>
              </a:rPr>
              <a:t> qui </a:t>
            </a:r>
            <a:r>
              <a:rPr lang="en-US" sz="2000" b="1" dirty="0" err="1">
                <a:latin typeface="Arial Narrow" panose="020B0606020202030204" pitchFamily="34" charset="0"/>
              </a:rPr>
              <a:t>ciblent</a:t>
            </a:r>
            <a:r>
              <a:rPr lang="en-US" sz="2000" b="1" dirty="0">
                <a:latin typeface="Arial Narrow" panose="020B0606020202030204" pitchFamily="34" charset="0"/>
              </a:rPr>
              <a:t> les petites </a:t>
            </a:r>
            <a:r>
              <a:rPr lang="en-US" sz="2000" b="1" dirty="0" err="1">
                <a:latin typeface="Arial Narrow" panose="020B0606020202030204" pitchFamily="34" charset="0"/>
              </a:rPr>
              <a:t>prospérités</a:t>
            </a:r>
            <a:r>
              <a:rPr lang="en-US" sz="2000" b="1" dirty="0">
                <a:latin typeface="Arial Narrow" panose="020B0606020202030204" pitchFamily="34" charset="0"/>
              </a:rPr>
              <a:t>?</a:t>
            </a:r>
          </a:p>
          <a:p>
            <a:pPr lvl="3" algn="just"/>
            <a:endParaRPr lang="en-US" sz="1200" b="1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lvl="2" algn="just"/>
            <a:endParaRPr lang="en-US" sz="1600" b="1" dirty="0">
              <a:solidFill>
                <a:schemeClr val="tx2"/>
              </a:solidFill>
              <a:latin typeface="Garamond" panose="02020404030301010803" pitchFamily="18" charset="0"/>
            </a:endParaRPr>
          </a:p>
          <a:p>
            <a:pPr algn="just"/>
            <a:endParaRPr lang="en-US" sz="2000" b="1" dirty="0">
              <a:latin typeface="Garamond" panose="02020404030301010803" pitchFamily="18" charset="0"/>
            </a:endParaRPr>
          </a:p>
          <a:p>
            <a:pPr marL="0" indent="0" algn="just">
              <a:spcAft>
                <a:spcPts val="600"/>
              </a:spcAft>
              <a:buNone/>
            </a:pPr>
            <a:endParaRPr lang="en-US" sz="900" b="1" dirty="0">
              <a:latin typeface="Garamond" panose="02020404030301010803" pitchFamily="18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8DF406D-124C-4427-9330-F2C7477B7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8</a:t>
            </a:fld>
            <a:endParaRPr lang="fr-FR"/>
          </a:p>
        </p:txBody>
      </p:sp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DEA4F13-4617-45BD-A2FC-4474380BA0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337072"/>
              </p:ext>
            </p:extLst>
          </p:nvPr>
        </p:nvGraphicFramePr>
        <p:xfrm>
          <a:off x="78935" y="1556792"/>
          <a:ext cx="9070357" cy="39499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0335">
                  <a:extLst>
                    <a:ext uri="{9D8B030D-6E8A-4147-A177-3AD203B41FA5}">
                      <a16:colId xmlns:a16="http://schemas.microsoft.com/office/drawing/2014/main" val="1090812622"/>
                    </a:ext>
                  </a:extLst>
                </a:gridCol>
                <a:gridCol w="4920022">
                  <a:extLst>
                    <a:ext uri="{9D8B030D-6E8A-4147-A177-3AD203B41FA5}">
                      <a16:colId xmlns:a16="http://schemas.microsoft.com/office/drawing/2014/main" val="1153908348"/>
                    </a:ext>
                  </a:extLst>
                </a:gridCol>
              </a:tblGrid>
              <a:tr h="469661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rial Narrow" panose="020B0606020202030204" pitchFamily="34" charset="0"/>
                        </a:rPr>
                        <a:t>Destinations et populations ciblées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>
                          <a:latin typeface="Arial Narrow" panose="020B0606020202030204" pitchFamily="34" charset="0"/>
                        </a:rPr>
                        <a:t>Mesures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797138"/>
                  </a:ext>
                </a:extLst>
              </a:tr>
              <a:tr h="663200">
                <a:tc>
                  <a:txBody>
                    <a:bodyPr/>
                    <a:lstStyle/>
                    <a:p>
                      <a:pPr marL="0" lvl="1" indent="0" algn="l"/>
                      <a:r>
                        <a:rPr lang="en-US" sz="1400" b="1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Entreprises</a:t>
                      </a:r>
                      <a:endParaRPr lang="fr-FR" sz="12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Diminution, report </a:t>
                      </a: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voire</a:t>
                      </a: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 suppression de charges </a:t>
                      </a: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sociales</a:t>
                      </a: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patronales</a:t>
                      </a: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 dans le </a:t>
                      </a: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secteur</a:t>
                      </a: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privé</a:t>
                      </a: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formel</a:t>
                      </a:r>
                      <a:endParaRPr lang="en-US" sz="1400" dirty="0">
                        <a:solidFill>
                          <a:schemeClr val="tx2"/>
                        </a:solidFill>
                        <a:latin typeface="Arial Narrow" panose="020B0606020202030204" pitchFamily="34" charset="0"/>
                      </a:endParaRPr>
                    </a:p>
                    <a:p>
                      <a:endParaRPr lang="fr-FR" sz="16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416326"/>
                  </a:ext>
                </a:extLst>
              </a:tr>
              <a:tr h="2652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Ménages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900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7859986"/>
                  </a:ext>
                </a:extLst>
              </a:tr>
              <a:tr h="763198">
                <a:tc>
                  <a:txBody>
                    <a:bodyPr/>
                    <a:lstStyle/>
                    <a:p>
                      <a:r>
                        <a:rPr lang="fr-FR" sz="14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Ménages précaires:</a:t>
                      </a:r>
                      <a:r>
                        <a:rPr lang="fr-F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Prioritaires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Transferts</a:t>
                      </a: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 mon.: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-(</a:t>
                      </a: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inconditionnel</a:t>
                      </a: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) 368 000 ménages / 15 millions $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-(</a:t>
                      </a:r>
                      <a:r>
                        <a:rPr lang="en-US" sz="1400" dirty="0" err="1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conditionnel</a:t>
                      </a:r>
                      <a:r>
                        <a:rPr lang="en-US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) 13 000 ménages/ 1 millions $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sz="1400" dirty="0">
                        <a:solidFill>
                          <a:schemeClr val="tx2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indent="0" algn="l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fr-FR" sz="14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</a:rPr>
                        <a:t>Aides en nature : produits de première nécessité </a:t>
                      </a:r>
                      <a:endParaRPr lang="fr-FR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100348"/>
                  </a:ext>
                </a:extLst>
              </a:tr>
              <a:tr h="665353">
                <a:tc>
                  <a:txBody>
                    <a:bodyPr/>
                    <a:lstStyle/>
                    <a:p>
                      <a:r>
                        <a:rPr lang="fr-FR" sz="14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Petites prospérités:</a:t>
                      </a:r>
                      <a:r>
                        <a:rPr lang="fr-FR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fr-FR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bénéficiaires éventuels</a:t>
                      </a:r>
                      <a:endParaRPr lang="fr-FR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642754"/>
                  </a:ext>
                </a:extLst>
              </a:tr>
              <a:tr h="984951">
                <a:tc>
                  <a:txBody>
                    <a:bodyPr/>
                    <a:lstStyle/>
                    <a:p>
                      <a:r>
                        <a:rPr lang="fr-FR" sz="14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Petites prospérités: </a:t>
                      </a:r>
                      <a:br>
                        <a:rPr lang="fr-FR" sz="140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</a:br>
                      <a:r>
                        <a:rPr lang="fr-F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 Narrow" panose="020B0606020202030204" pitchFamily="34" charset="0"/>
                        </a:rPr>
                        <a:t>principaux bénéficiaires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fr-FR" sz="1400" kern="1200" dirty="0">
                          <a:solidFill>
                            <a:schemeClr val="tx2"/>
                          </a:solidFill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Prêts conditionnels: travailleurs formels (visant 250 000 salariés secteurs spécifiques) [en projet]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237689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id="{CF917116-5902-465F-B18A-AD8B0EB34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62074"/>
          </a:xfrm>
        </p:spPr>
        <p:txBody>
          <a:bodyPr>
            <a:noAutofit/>
          </a:bodyPr>
          <a:lstStyle/>
          <a:p>
            <a:r>
              <a:rPr lang="fr-FR" sz="2800" b="1" dirty="0">
                <a:solidFill>
                  <a:schemeClr val="tx2"/>
                </a:solidFill>
                <a:latin typeface="Arial Narrow" panose="020B0606020202030204" pitchFamily="34" charset="0"/>
              </a:rPr>
              <a:t>1. Cadrage conceptuel-méthodologique et hypothèses</a:t>
            </a:r>
          </a:p>
        </p:txBody>
      </p:sp>
    </p:spTree>
    <p:extLst>
      <p:ext uri="{BB962C8B-B14F-4D97-AF65-F5344CB8AC3E}">
        <p14:creationId xmlns:p14="http://schemas.microsoft.com/office/powerpoint/2010/main" val="227263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fr-FR" sz="3200" b="1" dirty="0">
                <a:solidFill>
                  <a:schemeClr val="tx2"/>
                </a:solidFill>
                <a:latin typeface="Arial Narrow" panose="020B0606020202030204" pitchFamily="34" charset="0"/>
              </a:rPr>
              <a:t>2. Premiers résultats</a:t>
            </a:r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251520" y="794353"/>
            <a:ext cx="8435280" cy="5544616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200"/>
              </a:spcBef>
              <a:spcAft>
                <a:spcPts val="600"/>
              </a:spcAft>
              <a:buNone/>
            </a:pPr>
            <a:r>
              <a:rPr lang="fr-FR" sz="2200" b="1" dirty="0">
                <a:latin typeface="Arial Narrow" panose="020B0606020202030204" pitchFamily="34" charset="0"/>
              </a:rPr>
              <a:t>Echantillon</a:t>
            </a:r>
          </a:p>
          <a:p>
            <a:pPr algn="just">
              <a:spcBef>
                <a:spcPts val="200"/>
              </a:spcBef>
              <a:spcAft>
                <a:spcPts val="600"/>
              </a:spcAft>
            </a:pPr>
            <a:r>
              <a:rPr lang="fr-FR" sz="2200" b="1" dirty="0">
                <a:latin typeface="Arial Narrow" panose="020B0606020202030204" pitchFamily="34" charset="0"/>
              </a:rPr>
              <a:t>19 ménages enquêtés – 19 individus directement enquêtés – 25 individus indirectement enquêtés</a:t>
            </a:r>
          </a:p>
          <a:p>
            <a:pPr marL="0" indent="0" algn="just">
              <a:spcBef>
                <a:spcPts val="200"/>
              </a:spcBef>
              <a:spcAft>
                <a:spcPts val="600"/>
              </a:spcAft>
              <a:buNone/>
            </a:pPr>
            <a:endParaRPr lang="fr-FR" sz="2200" b="1" dirty="0">
              <a:latin typeface="Arial Narrow" panose="020B060602020203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395536" y="836712"/>
            <a:ext cx="828092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9A836240-6ABF-468B-9B79-BEABB18C3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9D2C1-0FDD-4D2C-B033-6BBCFABE97B9}" type="slidenum">
              <a:rPr lang="fr-FR" smtClean="0"/>
              <a:t>9</a:t>
            </a:fld>
            <a:endParaRPr lang="fr-FR"/>
          </a:p>
        </p:txBody>
      </p:sp>
      <p:graphicFrame>
        <p:nvGraphicFramePr>
          <p:cNvPr id="5" name="Tableau 4">
            <a:extLst>
              <a:ext uri="{FF2B5EF4-FFF2-40B4-BE49-F238E27FC236}">
                <a16:creationId xmlns:a16="http://schemas.microsoft.com/office/drawing/2014/main" id="{B1BCA821-7947-4C34-860D-D3B55B2FE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550668"/>
              </p:ext>
            </p:extLst>
          </p:nvPr>
        </p:nvGraphicFramePr>
        <p:xfrm>
          <a:off x="395536" y="2039354"/>
          <a:ext cx="7992889" cy="4678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0102">
                  <a:extLst>
                    <a:ext uri="{9D8B030D-6E8A-4147-A177-3AD203B41FA5}">
                      <a16:colId xmlns:a16="http://schemas.microsoft.com/office/drawing/2014/main" val="2574429369"/>
                    </a:ext>
                  </a:extLst>
                </a:gridCol>
                <a:gridCol w="1530459">
                  <a:extLst>
                    <a:ext uri="{9D8B030D-6E8A-4147-A177-3AD203B41FA5}">
                      <a16:colId xmlns:a16="http://schemas.microsoft.com/office/drawing/2014/main" val="1805275442"/>
                    </a:ext>
                  </a:extLst>
                </a:gridCol>
                <a:gridCol w="2626164">
                  <a:extLst>
                    <a:ext uri="{9D8B030D-6E8A-4147-A177-3AD203B41FA5}">
                      <a16:colId xmlns:a16="http://schemas.microsoft.com/office/drawing/2014/main" val="265926857"/>
                    </a:ext>
                  </a:extLst>
                </a:gridCol>
                <a:gridCol w="2626164">
                  <a:extLst>
                    <a:ext uri="{9D8B030D-6E8A-4147-A177-3AD203B41FA5}">
                      <a16:colId xmlns:a16="http://schemas.microsoft.com/office/drawing/2014/main" val="3169619222"/>
                    </a:ext>
                  </a:extLst>
                </a:gridCol>
              </a:tblGrid>
              <a:tr h="4567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Catégorie sociale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Catégorie socio</a:t>
                      </a:r>
                      <a:b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professionnelle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  <a:latin typeface="Arial Narrow" panose="020B0606020202030204" pitchFamily="34" charset="0"/>
                        </a:rPr>
                        <a:t>Secteur</a:t>
                      </a:r>
                      <a:endParaRPr lang="fr-FR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Individus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403830"/>
                  </a:ext>
                </a:extLst>
              </a:tr>
              <a:tr h="349347">
                <a:tc row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 Narrow" panose="020B0606020202030204" pitchFamily="34" charset="0"/>
                        </a:rPr>
                        <a:t>Classe moyenne</a:t>
                      </a:r>
                      <a:endParaRPr lang="fr-FR" sz="12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Cadres ou employés qualifiés 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 Narrow" panose="020B0606020202030204" pitchFamily="34" charset="0"/>
                        </a:rPr>
                        <a:t>Secteur public</a:t>
                      </a:r>
                      <a:endParaRPr lang="fr-FR" sz="12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1434925"/>
                  </a:ext>
                </a:extLst>
              </a:tr>
              <a:tr h="349347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privé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2859342"/>
                  </a:ext>
                </a:extLst>
              </a:tr>
              <a:tr h="437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 Narrow" panose="020B0606020202030204" pitchFamily="34" charset="0"/>
                        </a:rPr>
                        <a:t>Indépendants entrepreneurs</a:t>
                      </a:r>
                      <a:endParaRPr lang="fr-FR" sz="12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713777"/>
                  </a:ext>
                </a:extLst>
              </a:tr>
              <a:tr h="437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 à revenus élevés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4820027"/>
                  </a:ext>
                </a:extLst>
              </a:tr>
              <a:tr h="437435">
                <a:tc rowSpan="5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Petites Prospérités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  <a:latin typeface="Arial Narrow" panose="020B0606020202030204" pitchFamily="34" charset="0"/>
                        </a:rPr>
                        <a:t>Employés non qualifiés ou ouvriers</a:t>
                      </a:r>
                      <a:endParaRPr lang="fr-FR" sz="12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public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2744583"/>
                  </a:ext>
                </a:extLst>
              </a:tr>
              <a:tr h="437435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Secteur privé formel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5874327"/>
                  </a:ext>
                </a:extLst>
              </a:tr>
              <a:tr h="61361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777926"/>
                  </a:ext>
                </a:extLst>
              </a:tr>
              <a:tr h="28948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Petits entrepreneurs indépendants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297308"/>
                  </a:ext>
                </a:extLst>
              </a:tr>
              <a:tr h="429101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  <a:latin typeface="Arial Narrow" panose="020B0606020202030204" pitchFamily="34" charset="0"/>
                        </a:rPr>
                        <a:t>Secteur informel</a:t>
                      </a: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994904"/>
                  </a:ext>
                </a:extLst>
              </a:tr>
              <a:tr h="42910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1"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2000" dirty="0"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38974" marR="38974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755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762293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19199</TotalTime>
  <Words>1458</Words>
  <Application>Microsoft Office PowerPoint</Application>
  <PresentationFormat>Affichage à l'écran (4:3)</PresentationFormat>
  <Paragraphs>252</Paragraphs>
  <Slides>15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3" baseType="lpstr">
      <vt:lpstr>Arial</vt:lpstr>
      <vt:lpstr>Arial Narrow</vt:lpstr>
      <vt:lpstr>Calibri</vt:lpstr>
      <vt:lpstr>Century Gothic</vt:lpstr>
      <vt:lpstr>Garamond</vt:lpstr>
      <vt:lpstr>Times New Roman</vt:lpstr>
      <vt:lpstr>Wingdings</vt:lpstr>
      <vt:lpstr>Thème Office</vt:lpstr>
      <vt:lpstr>Vulnérabilité et résilience des petites prospérités urbaines à Antananarivo face à la crise du Covid-19 : analyse compréhensive de leurs stratégies d’adaptation et des mécanismes de protection sociale activés</vt:lpstr>
      <vt:lpstr>Introduction : Contexte et objectif</vt:lpstr>
      <vt:lpstr>Introduction : questions et démarche de recherche</vt:lpstr>
      <vt:lpstr>1. Cadrage conceptuel-méthodologique et hypothèses</vt:lpstr>
      <vt:lpstr>1. Cadrage conceptuel-méthodologique et hypothèses</vt:lpstr>
      <vt:lpstr>1. Cadrage conceptuel-méthodologique et hypothèses</vt:lpstr>
      <vt:lpstr>1. Cadrage conceptuel-méthodologique et hypothèses</vt:lpstr>
      <vt:lpstr>1. Cadrage conceptuel-méthodologique et hypothèses</vt:lpstr>
      <vt:lpstr>2. Premiers résultats</vt:lpstr>
      <vt:lpstr>2. Premiers résultats</vt:lpstr>
      <vt:lpstr>2. Premiers résultats</vt:lpstr>
      <vt:lpstr>2. Premiers résultats</vt:lpstr>
      <vt:lpstr>2. Premiers résultats</vt:lpstr>
      <vt:lpstr>2. Premiers résultats</vt:lpstr>
      <vt:lpstr>Présentation PowerPoint</vt:lpstr>
    </vt:vector>
  </TitlesOfParts>
  <Company>Université Bordeaux 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income body weight gradient among Chinese urban adults: A semiparametric analysis</dc:title>
  <dc:creator>Matthieu Clement</dc:creator>
  <cp:lastModifiedBy>TSIRY ANDRIANAMPIARIVO</cp:lastModifiedBy>
  <cp:revision>370</cp:revision>
  <cp:lastPrinted>2018-06-06T10:04:54Z</cp:lastPrinted>
  <dcterms:created xsi:type="dcterms:W3CDTF">2016-03-01T12:25:19Z</dcterms:created>
  <dcterms:modified xsi:type="dcterms:W3CDTF">2022-11-08T09:25:36Z</dcterms:modified>
</cp:coreProperties>
</file>