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5" r:id="rId2"/>
    <p:sldId id="325" r:id="rId3"/>
    <p:sldId id="368" r:id="rId4"/>
    <p:sldId id="370" r:id="rId5"/>
    <p:sldId id="371" r:id="rId6"/>
    <p:sldId id="326" r:id="rId7"/>
    <p:sldId id="383" r:id="rId8"/>
    <p:sldId id="372" r:id="rId9"/>
    <p:sldId id="373" r:id="rId10"/>
    <p:sldId id="374" r:id="rId11"/>
    <p:sldId id="328" r:id="rId12"/>
    <p:sldId id="379" r:id="rId13"/>
    <p:sldId id="380" r:id="rId14"/>
    <p:sldId id="384" r:id="rId15"/>
    <p:sldId id="382" r:id="rId16"/>
    <p:sldId id="333" r:id="rId17"/>
    <p:sldId id="377" r:id="rId18"/>
    <p:sldId id="378" r:id="rId19"/>
    <p:sldId id="342" r:id="rId20"/>
    <p:sldId id="324" r:id="rId21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EC653C"/>
    <a:srgbClr val="FBDCC5"/>
    <a:srgbClr val="F7C097"/>
    <a:srgbClr val="FF9B09"/>
    <a:srgbClr val="CE8B28"/>
    <a:srgbClr val="E2A326"/>
    <a:srgbClr val="D79431"/>
    <a:srgbClr val="ED874E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3B922FF-ABF3-47F7-91A3-4D59711024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7A5D78-1CB0-48D8-90BF-CAEB534634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E606-06EE-4C3C-8052-618C0F8C58C5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52BEE7-D1AE-4685-90C3-1216DDF7E7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C95674-2651-41AA-9DA8-BE3F789DE9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DDA32-0AF0-46EA-9D54-2D51145A0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9589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654C973-B15B-4AFC-9DB8-18142B849B46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BE282B7-1B82-4464-96F6-03CF25358B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341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42670-6596-3652-903F-271D5F423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3BFDFC-3F91-1150-A761-3F886BC61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9DF296-2D49-2C56-65F0-08B0D952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6380-F04C-4F98-89C7-581622C07BBE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050B17-CBC1-0033-F7E6-68D4F20E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A76D9B-1ADE-631D-5422-B07E6B2B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70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ABCF2-EA57-6B81-E3FB-5EE4BFCC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1DF95C-731F-5F67-F769-F1AD3B07F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E8C59E-3419-3D20-18E9-B9461BA4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EC5A-ABFF-42FE-80C3-18BBA7BAB001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67D647-46B6-A894-C9F9-725E81CE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098EA-C798-9360-1F82-1A85773E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66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EE7868-EFB2-3B48-7745-91926B9C2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B4FEC3-3B93-D00B-57A0-7A2C30346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4170F9-BB3D-228F-4444-52A1352D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F797-2BFF-42A5-A24F-3FD479C746EC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B8B7BA-9169-EC54-0720-261888FC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26DBF5-B453-802D-BF28-66F1688C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58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8923D-B503-90B3-23C0-643A7262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F282C-F37C-5728-2340-8459176C7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2E56E7-01A2-3139-1815-58EBF84D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4747-F2EB-4341-B6F5-46DF7A614E59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D2CA7F-309A-E8E0-52AF-AD12656F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437EA-270B-0C08-A11A-7796B8E6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79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1BCBF-8BF4-6D05-64F3-CAF1BCFA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30E428-F556-C04A-6F78-1A359622C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879FD-2593-1D43-11F2-0543318D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D3CF-B20D-4BE8-9B50-E75D4F20FB3B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125EF-2FAB-B1ED-1005-ED8CEED2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AC541A-BE2F-2723-9C63-451AF6B6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95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9B7132-FF5A-CA51-7B72-1979F4E6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3AD27-E4A9-A9EB-8141-CEF413A51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23B721-51E3-7E87-66FA-AE0FBEAA9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D5EBC3-9C3B-ACC5-542D-B915BEEE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67C6-7C4E-4826-9310-D8E6206684F9}" type="datetime1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D84963-DC01-DEFE-8289-6C4FD40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04F99-04BB-975D-1E62-79EE1E02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08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FEDE6-E91C-BAA4-65AA-A4C62826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F78B4-CA58-2CD4-A64C-DFC0B76D8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BC8A24-640C-6BF4-7B58-2C7A8EB39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BFBEA0-C624-45FD-BFD7-B2DE75EAA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E64877-F5A7-DA67-AB4F-B2CE556DB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A28EA7-BDD1-F94A-9F5A-361633AB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3B53-6ACE-4849-98E5-7B57C80BD82B}" type="datetime1">
              <a:rPr lang="fr-FR" smtClean="0"/>
              <a:t>18/06/2025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BAC8B3-5079-1C61-FA87-0A7C42AC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186806-EA46-75FC-63D1-299E4382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79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5D6F2-B8EF-67BE-FACC-5CCDC9D3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B9DA58-9A0C-D4F7-2C16-1F5E2F8F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9B86-B63C-4A5F-BD47-1A75DE011E79}" type="datetime1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8FCB23-D202-F251-6528-A90D828A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FCBEA5-CD64-FB79-146A-E5FA1AFA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02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EEA3E7-05EA-2CB2-F142-5A506BCD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BD91-9AD7-4679-8967-F7D71BB3E3C0}" type="datetime1">
              <a:rPr lang="fr-FR" smtClean="0"/>
              <a:t>18/06/2025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CB35C6-495C-3C03-3DC4-EF0AF876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901652-34B5-1807-B2A2-FFA1CCFC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2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2BCF5-D94B-C84C-3ECA-3992C302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AAE562-F762-6B7B-68E1-FCF803CEB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EA8EDE-6D44-95E1-B708-71DE06EA4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468FA4-ECA0-87AD-53B6-DFD085AF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CDF-4AD6-4212-BB47-34294CC94505}" type="datetime1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DD7A10-AF4D-62D8-CEA8-C31AE8A8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1F0A77-9CBB-1A4F-2C06-1852A28E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36071-EAA0-273F-B4F6-D2327AAA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AC42BA-38FB-9194-A154-F2C321F6E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2B0F2E-7566-87E8-926A-445D17ADA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C35AC3-F76C-8FD4-632E-3842FF7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766E-6C1C-49C5-9262-DD53888CE554}" type="datetime1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C69E86-08E2-E9D0-E219-0A9BDE6D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3626FD-BAE4-31F8-0383-B1C5415B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96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2C1417-F9E4-599C-DD72-E4820287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D120EB-CCAE-AF65-2A59-3A24A388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150725-62B2-5DC8-9696-DFF706E77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DB48-FB01-4A65-8986-C98951B48FCF}" type="datetime1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DC0A7-01A1-CE0B-4B57-A83F509A6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9B486A-031C-8F0E-97D8-728191435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30DC-0530-44D9-BD34-808BE37C1A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2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AB24D-21B3-137D-1A7D-CBAEDF49E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" y="1798323"/>
            <a:ext cx="11430000" cy="1416225"/>
          </a:xfrm>
        </p:spPr>
        <p:txBody>
          <a:bodyPr>
            <a:noAutofit/>
          </a:bodyPr>
          <a:lstStyle/>
          <a:p>
            <a:pPr algn="just"/>
            <a:r>
              <a:rPr lang="fr-F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M sans" pitchFamily="2" charset="0"/>
                <a:ea typeface="Tahoma" panose="020B0604030504040204" pitchFamily="34" charset="0"/>
                <a:cs typeface="Tahoma" panose="020B0604030504040204" pitchFamily="34" charset="0"/>
              </a:rPr>
              <a:t>Implications dynamiques de l’allègement de la dette et de la consolidation budgétaire sur les décisions économiques et la soutenabilité de la dette à Madagascar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3D139B-31A5-B3EE-5C9D-D6E34B74168A}"/>
              </a:ext>
            </a:extLst>
          </p:cNvPr>
          <p:cNvSpPr txBox="1"/>
          <p:nvPr/>
        </p:nvSpPr>
        <p:spPr>
          <a:xfrm>
            <a:off x="0" y="3892349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DM sans" pitchFamily="2" charset="0"/>
              </a:rPr>
              <a:t>Par </a:t>
            </a:r>
            <a:r>
              <a:rPr lang="fr-FR" sz="3000" b="1" dirty="0">
                <a:latin typeface="DM sans" pitchFamily="2" charset="0"/>
              </a:rPr>
              <a:t>RASOLOJAONA </a:t>
            </a:r>
            <a:r>
              <a:rPr lang="fr-FR" sz="3000" b="1" u="sng" dirty="0">
                <a:latin typeface="DM sans" pitchFamily="2" charset="0"/>
              </a:rPr>
              <a:t>Andie</a:t>
            </a:r>
            <a:r>
              <a:rPr lang="fr-FR" sz="3000" b="1" dirty="0">
                <a:latin typeface="DM sans" pitchFamily="2" charset="0"/>
              </a:rPr>
              <a:t> Kaelle</a:t>
            </a:r>
          </a:p>
          <a:p>
            <a:endParaRPr lang="fr-FR" sz="1200" b="1" u="sng" dirty="0">
              <a:latin typeface="DM sans" pitchFamily="2" charset="0"/>
            </a:endParaRPr>
          </a:p>
          <a:p>
            <a:pPr algn="just"/>
            <a:r>
              <a:rPr lang="fr-FR" sz="2000" i="1" u="sng" dirty="0">
                <a:latin typeface="DM sans" pitchFamily="2" charset="0"/>
              </a:rPr>
              <a:t>Université d’appartenance</a:t>
            </a:r>
            <a:r>
              <a:rPr lang="fr-FR" sz="2000" u="sng" dirty="0">
                <a:latin typeface="DM sans" pitchFamily="2" charset="0"/>
              </a:rPr>
              <a:t>:</a:t>
            </a:r>
            <a:r>
              <a:rPr lang="fr-FR" sz="2000" dirty="0">
                <a:latin typeface="DM sans" pitchFamily="2" charset="0"/>
              </a:rPr>
              <a:t> Université Catholique de Madagascar;</a:t>
            </a:r>
          </a:p>
          <a:p>
            <a:pPr algn="just"/>
            <a:r>
              <a:rPr lang="fr-FR" sz="2000" i="1" u="sng" dirty="0">
                <a:latin typeface="DM sans" pitchFamily="2" charset="0"/>
              </a:rPr>
              <a:t>Ecole Doctorale: </a:t>
            </a:r>
            <a:r>
              <a:rPr lang="fr-FR" sz="2000" dirty="0">
                <a:latin typeface="DM sans" pitchFamily="2" charset="0"/>
              </a:rPr>
              <a:t>Ethique pour le Développement Humain et Social, Juridique et Politique;</a:t>
            </a:r>
          </a:p>
          <a:p>
            <a:pPr algn="just"/>
            <a:r>
              <a:rPr lang="fr-FR" sz="2000" i="1" u="sng" dirty="0">
                <a:latin typeface="DM sans" pitchFamily="2" charset="0"/>
              </a:rPr>
              <a:t>Laboratoire: </a:t>
            </a:r>
            <a:r>
              <a:rPr lang="fr-FR" sz="2000" dirty="0">
                <a:latin typeface="DM sans" pitchFamily="2" charset="0"/>
              </a:rPr>
              <a:t>Centre de Recherche pour le Développement;</a:t>
            </a:r>
          </a:p>
          <a:p>
            <a:pPr algn="just"/>
            <a:r>
              <a:rPr lang="fr-FR" sz="2000" i="1" u="sng" dirty="0">
                <a:latin typeface="DM sans" pitchFamily="2" charset="0"/>
              </a:rPr>
              <a:t>Directeur de thèse:</a:t>
            </a:r>
            <a:r>
              <a:rPr lang="fr-FR" sz="2000" dirty="0">
                <a:latin typeface="DM sans" pitchFamily="2" charset="0"/>
              </a:rPr>
              <a:t> -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0" y="826604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7D2F162-454D-0F99-22D2-2C170F33849D}"/>
              </a:ext>
            </a:extLst>
          </p:cNvPr>
          <p:cNvCxnSpPr>
            <a:cxnSpLocks/>
          </p:cNvCxnSpPr>
          <p:nvPr/>
        </p:nvCxnSpPr>
        <p:spPr>
          <a:xfrm>
            <a:off x="0" y="3862705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CC636FD-A88F-A5CB-F3CA-FE47936A4179}"/>
              </a:ext>
            </a:extLst>
          </p:cNvPr>
          <p:cNvSpPr/>
          <p:nvPr/>
        </p:nvSpPr>
        <p:spPr>
          <a:xfrm>
            <a:off x="6553200" y="3862704"/>
            <a:ext cx="5638800" cy="2995295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DD7E0C-7ABC-9458-627F-5FD042CBA6F3}"/>
              </a:ext>
            </a:extLst>
          </p:cNvPr>
          <p:cNvSpPr txBox="1"/>
          <p:nvPr/>
        </p:nvSpPr>
        <p:spPr>
          <a:xfrm>
            <a:off x="8629624" y="4912979"/>
            <a:ext cx="474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DM sans" pitchFamily="2" charset="0"/>
              </a:rPr>
              <a:t>JUMI 2025</a:t>
            </a:r>
          </a:p>
          <a:p>
            <a:r>
              <a:rPr lang="fr-FR" b="1" dirty="0">
                <a:solidFill>
                  <a:schemeClr val="bg1"/>
                </a:solidFill>
                <a:latin typeface="DM sans" pitchFamily="2" charset="0"/>
              </a:rPr>
              <a:t>18/06/2025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9FB5BF3-698C-D01C-CE63-ACC5F2D2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39" y="212766"/>
            <a:ext cx="2295230" cy="6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3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E9739-2E29-F9F3-9338-233CFF167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212E0E1-E98E-B15C-343E-95561A99F890}"/>
              </a:ext>
            </a:extLst>
          </p:cNvPr>
          <p:cNvCxnSpPr>
            <a:cxnSpLocks/>
          </p:cNvCxnSpPr>
          <p:nvPr/>
        </p:nvCxnSpPr>
        <p:spPr>
          <a:xfrm flipV="1">
            <a:off x="11860904" y="-8107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9413A0A-87D7-D836-A782-404A712B2DE5}"/>
              </a:ext>
            </a:extLst>
          </p:cNvPr>
          <p:cNvCxnSpPr>
            <a:cxnSpLocks/>
          </p:cNvCxnSpPr>
          <p:nvPr/>
        </p:nvCxnSpPr>
        <p:spPr>
          <a:xfrm>
            <a:off x="66266" y="962221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052DE41-213F-47B0-563D-3C4F69435077}"/>
              </a:ext>
            </a:extLst>
          </p:cNvPr>
          <p:cNvSpPr/>
          <p:nvPr/>
        </p:nvSpPr>
        <p:spPr>
          <a:xfrm>
            <a:off x="0" y="-8108"/>
            <a:ext cx="5142761" cy="970329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B70F6D-CE06-AEA1-AB9F-18D22ACC829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318530"/>
            <a:ext cx="2295230" cy="6005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B74C8A0-88AC-E7A7-915B-4C0238369E48}"/>
              </a:ext>
            </a:extLst>
          </p:cNvPr>
          <p:cNvSpPr txBox="1"/>
          <p:nvPr/>
        </p:nvSpPr>
        <p:spPr>
          <a:xfrm>
            <a:off x="5834586" y="187132"/>
            <a:ext cx="5141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Problématique</a:t>
            </a:r>
            <a:endParaRPr lang="fr-FR" sz="4400" b="1" dirty="0">
              <a:solidFill>
                <a:srgbClr val="414042"/>
              </a:solidFill>
              <a:latin typeface="DM sans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71AF42-46EF-738C-8695-AEB02A3D080C}"/>
              </a:ext>
            </a:extLst>
          </p:cNvPr>
          <p:cNvSpPr txBox="1"/>
          <p:nvPr/>
        </p:nvSpPr>
        <p:spPr>
          <a:xfrm>
            <a:off x="165116" y="1442720"/>
            <a:ext cx="497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D’où la problématique formulée comme suit: </a:t>
            </a:r>
            <a:endParaRPr lang="fr-MG" dirty="0">
              <a:latin typeface="DM san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8C4B60-5FAF-2D86-898F-1B05E1B906C6}"/>
              </a:ext>
            </a:extLst>
          </p:cNvPr>
          <p:cNvSpPr txBox="1"/>
          <p:nvPr/>
        </p:nvSpPr>
        <p:spPr>
          <a:xfrm>
            <a:off x="1507678" y="2907578"/>
            <a:ext cx="102717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500" dirty="0">
                <a:latin typeface="DM sans" pitchFamily="2" charset="0"/>
              </a:rPr>
              <a:t>En quoi l’allègement de la dette et la consolidation budgétaire façonnent la dynamique de l’endettement public extérieur et les décisions économiques à Madagascar ? </a:t>
            </a:r>
            <a:endParaRPr lang="fr-MG" sz="2500" dirty="0">
              <a:latin typeface="DM sans" pitchFamily="2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A9F71F9-EF75-99F5-1D20-062FE6994EE2}"/>
              </a:ext>
            </a:extLst>
          </p:cNvPr>
          <p:cNvSpPr/>
          <p:nvPr/>
        </p:nvSpPr>
        <p:spPr>
          <a:xfrm rot="11953526">
            <a:off x="200406" y="1836945"/>
            <a:ext cx="2614545" cy="1299655"/>
          </a:xfrm>
          <a:prstGeom prst="arc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165D63-A0FD-4F21-8FB8-5465616FC87F}"/>
              </a:ext>
            </a:extLst>
          </p:cNvPr>
          <p:cNvSpPr txBox="1"/>
          <p:nvPr/>
        </p:nvSpPr>
        <p:spPr>
          <a:xfrm>
            <a:off x="10237304" y="365118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10/20</a:t>
            </a:r>
          </a:p>
        </p:txBody>
      </p:sp>
    </p:spTree>
    <p:extLst>
      <p:ext uri="{BB962C8B-B14F-4D97-AF65-F5344CB8AC3E}">
        <p14:creationId xmlns:p14="http://schemas.microsoft.com/office/powerpoint/2010/main" val="43588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352495" y="614313"/>
            <a:ext cx="1183481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7D2F162-454D-0F99-22D2-2C170F33849D}"/>
              </a:ext>
            </a:extLst>
          </p:cNvPr>
          <p:cNvCxnSpPr>
            <a:cxnSpLocks/>
          </p:cNvCxnSpPr>
          <p:nvPr/>
        </p:nvCxnSpPr>
        <p:spPr>
          <a:xfrm>
            <a:off x="0" y="60769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C9508B6-690A-3E48-45E6-8468B909ADFD}"/>
              </a:ext>
            </a:extLst>
          </p:cNvPr>
          <p:cNvCxnSpPr>
            <a:cxnSpLocks/>
          </p:cNvCxnSpPr>
          <p:nvPr/>
        </p:nvCxnSpPr>
        <p:spPr>
          <a:xfrm flipV="1">
            <a:off x="371403" y="-92123"/>
            <a:ext cx="0" cy="6076951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91548E4-D444-4090-964F-A80D685FBB16}"/>
              </a:ext>
            </a:extLst>
          </p:cNvPr>
          <p:cNvSpPr/>
          <p:nvPr/>
        </p:nvSpPr>
        <p:spPr>
          <a:xfrm>
            <a:off x="1" y="3429000"/>
            <a:ext cx="368415" cy="2647949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9B1B1B-F09A-F83C-2A46-79C0AFE4E1A2}"/>
              </a:ext>
            </a:extLst>
          </p:cNvPr>
          <p:cNvSpPr txBox="1"/>
          <p:nvPr/>
        </p:nvSpPr>
        <p:spPr>
          <a:xfrm>
            <a:off x="3122618" y="60315"/>
            <a:ext cx="61010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Revue de littérature théorique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2BAB0D-634A-AC82-E904-74CFDC07CC54}"/>
              </a:ext>
            </a:extLst>
          </p:cNvPr>
          <p:cNvSpPr txBox="1"/>
          <p:nvPr/>
        </p:nvSpPr>
        <p:spPr>
          <a:xfrm>
            <a:off x="4243666" y="1951885"/>
            <a:ext cx="7755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DM sans" pitchFamily="2" charset="0"/>
                <a:ea typeface="DengXian Light" panose="02010600030101010101" pitchFamily="2" charset="-122"/>
              </a:rPr>
              <a:t>Comprendre les effets de la dette sur les décisions économiques des pays endettés. </a:t>
            </a:r>
            <a:endParaRPr lang="fr-MG" sz="2500" dirty="0">
              <a:latin typeface="DM sans" pitchFamily="2" charset="0"/>
              <a:ea typeface="DengXian Light" panose="02010600030101010101" pitchFamily="2" charset="-12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018B88-BDB2-118D-D2CD-BB5F639DE0CC}"/>
              </a:ext>
            </a:extLst>
          </p:cNvPr>
          <p:cNvSpPr txBox="1"/>
          <p:nvPr/>
        </p:nvSpPr>
        <p:spPr>
          <a:xfrm>
            <a:off x="4243666" y="3675116"/>
            <a:ext cx="79436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dirty="0">
                <a:effectLst/>
                <a:latin typeface="DM sans" pitchFamily="2" charset="0"/>
                <a:ea typeface="DengXian Light" panose="02010600030101010101" pitchFamily="2" charset="-122"/>
              </a:rPr>
              <a:t>Comprendre les raisons pour lesquelles les créanciers procèdent à un allègement.</a:t>
            </a:r>
            <a:endParaRPr lang="fr-MG" sz="2500" dirty="0">
              <a:latin typeface="DM sans" pitchFamily="2" charset="0"/>
              <a:ea typeface="DengXian Light" panose="02010600030101010101" pitchFamily="2" charset="-122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B8491D4-71F6-8BD4-EC1B-3CC54EA058BC}"/>
              </a:ext>
            </a:extLst>
          </p:cNvPr>
          <p:cNvSpPr txBox="1"/>
          <p:nvPr/>
        </p:nvSpPr>
        <p:spPr>
          <a:xfrm>
            <a:off x="389913" y="611845"/>
            <a:ext cx="117973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Théorie du </a:t>
            </a:r>
            <a:r>
              <a:rPr lang="fr-FR" b="1" dirty="0" err="1">
                <a:solidFill>
                  <a:schemeClr val="tx1"/>
                </a:solidFill>
                <a:latin typeface="DM sans" pitchFamily="2" charset="0"/>
              </a:rPr>
              <a:t>Debt</a:t>
            </a:r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DM sans" pitchFamily="2" charset="0"/>
              </a:rPr>
              <a:t>Overhang</a:t>
            </a:r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 ou fardeau virtuel de la dette</a:t>
            </a:r>
            <a:endParaRPr lang="fr-MG" b="1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6CE165B-59DC-BDE2-4B49-D7B3B7F4669E}"/>
              </a:ext>
            </a:extLst>
          </p:cNvPr>
          <p:cNvSpPr txBox="1"/>
          <p:nvPr/>
        </p:nvSpPr>
        <p:spPr>
          <a:xfrm>
            <a:off x="431462" y="3004940"/>
            <a:ext cx="29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DM sans" pitchFamily="2" charset="0"/>
              </a:rPr>
              <a:t>Théorie du Fardeau virtuel de la dette</a:t>
            </a:r>
            <a:endParaRPr lang="fr-MG" sz="2000" dirty="0">
              <a:latin typeface="DM sans" pitchFamily="2" charset="0"/>
            </a:endParaRPr>
          </a:p>
        </p:txBody>
      </p:sp>
      <p:cxnSp>
        <p:nvCxnSpPr>
          <p:cNvPr id="64" name="Connecteur : en arc 63">
            <a:extLst>
              <a:ext uri="{FF2B5EF4-FFF2-40B4-BE49-F238E27FC236}">
                <a16:creationId xmlns:a16="http://schemas.microsoft.com/office/drawing/2014/main" id="{8F738C2A-F176-9730-164F-79ACF850212B}"/>
              </a:ext>
            </a:extLst>
          </p:cNvPr>
          <p:cNvCxnSpPr/>
          <p:nvPr/>
        </p:nvCxnSpPr>
        <p:spPr>
          <a:xfrm flipV="1">
            <a:off x="3380966" y="2090306"/>
            <a:ext cx="720049" cy="584931"/>
          </a:xfrm>
          <a:prstGeom prst="curved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 : en arc 64">
            <a:extLst>
              <a:ext uri="{FF2B5EF4-FFF2-40B4-BE49-F238E27FC236}">
                <a16:creationId xmlns:a16="http://schemas.microsoft.com/office/drawing/2014/main" id="{63E24EDB-FB5D-4EC9-3E8C-35A1ED0189E8}"/>
              </a:ext>
            </a:extLst>
          </p:cNvPr>
          <p:cNvCxnSpPr/>
          <p:nvPr/>
        </p:nvCxnSpPr>
        <p:spPr>
          <a:xfrm>
            <a:off x="3432882" y="3609526"/>
            <a:ext cx="616215" cy="583866"/>
          </a:xfrm>
          <a:prstGeom prst="curved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7C09EBD-78B5-45EB-A1A9-CFD13BAB1021}"/>
              </a:ext>
            </a:extLst>
          </p:cNvPr>
          <p:cNvSpPr txBox="1"/>
          <p:nvPr/>
        </p:nvSpPr>
        <p:spPr>
          <a:xfrm>
            <a:off x="10001707" y="43241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11/20</a:t>
            </a:r>
          </a:p>
        </p:txBody>
      </p:sp>
    </p:spTree>
    <p:extLst>
      <p:ext uri="{BB962C8B-B14F-4D97-AF65-F5344CB8AC3E}">
        <p14:creationId xmlns:p14="http://schemas.microsoft.com/office/powerpoint/2010/main" val="304840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08424-97DA-E4C0-D60B-22D8D5967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6E402E51-CB80-EFCB-6D7D-ACC013CE5774}"/>
              </a:ext>
            </a:extLst>
          </p:cNvPr>
          <p:cNvSpPr/>
          <p:nvPr/>
        </p:nvSpPr>
        <p:spPr>
          <a:xfrm>
            <a:off x="670448" y="1993142"/>
            <a:ext cx="11307292" cy="3966182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807F70A-9729-C99B-C447-424D05DA32DC}"/>
              </a:ext>
            </a:extLst>
          </p:cNvPr>
          <p:cNvCxnSpPr>
            <a:cxnSpLocks/>
          </p:cNvCxnSpPr>
          <p:nvPr/>
        </p:nvCxnSpPr>
        <p:spPr>
          <a:xfrm>
            <a:off x="352495" y="614313"/>
            <a:ext cx="1183481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431067B-A3C8-F3C5-0E40-08C0E76A40F6}"/>
              </a:ext>
            </a:extLst>
          </p:cNvPr>
          <p:cNvCxnSpPr>
            <a:cxnSpLocks/>
          </p:cNvCxnSpPr>
          <p:nvPr/>
        </p:nvCxnSpPr>
        <p:spPr>
          <a:xfrm flipV="1">
            <a:off x="371403" y="-92123"/>
            <a:ext cx="0" cy="6076951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7281FBB-F905-25BC-0625-14C33CC2418A}"/>
              </a:ext>
            </a:extLst>
          </p:cNvPr>
          <p:cNvSpPr/>
          <p:nvPr/>
        </p:nvSpPr>
        <p:spPr>
          <a:xfrm>
            <a:off x="1" y="3429000"/>
            <a:ext cx="368415" cy="2647949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ACF5C54F-C396-BBEA-1439-1BF5CBCAD106}"/>
              </a:ext>
            </a:extLst>
          </p:cNvPr>
          <p:cNvGrpSpPr/>
          <p:nvPr/>
        </p:nvGrpSpPr>
        <p:grpSpPr>
          <a:xfrm>
            <a:off x="577766" y="1094892"/>
            <a:ext cx="11335986" cy="954107"/>
            <a:chOff x="6134365" y="1078914"/>
            <a:chExt cx="10789728" cy="954107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8B2EBF1-3F3C-4CE2-01EE-EB774075C142}"/>
                </a:ext>
              </a:extLst>
            </p:cNvPr>
            <p:cNvSpPr txBox="1"/>
            <p:nvPr/>
          </p:nvSpPr>
          <p:spPr>
            <a:xfrm>
              <a:off x="6708508" y="1078914"/>
              <a:ext cx="102155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Article </a:t>
              </a:r>
              <a:r>
                <a:rPr lang="fr-FR" sz="2800" b="1" dirty="0">
                  <a:solidFill>
                    <a:srgbClr val="ED874E"/>
                  </a:solidFill>
                  <a:latin typeface="DM sans" pitchFamily="2" charset="0"/>
                </a:rPr>
                <a:t>: </a:t>
              </a:r>
              <a:r>
                <a:rPr lang="fr-FR" sz="28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Financing</a:t>
              </a:r>
              <a:r>
                <a:rPr lang="fr-FR" sz="28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or </a:t>
              </a:r>
              <a:r>
                <a:rPr lang="fr-FR" sz="28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Forgiving</a:t>
              </a:r>
              <a:r>
                <a:rPr lang="fr-FR" sz="28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a </a:t>
              </a:r>
              <a:r>
                <a:rPr lang="fr-FR" sz="28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Debt</a:t>
              </a:r>
              <a:r>
                <a:rPr lang="fr-FR" sz="28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</a:t>
              </a:r>
              <a:r>
                <a:rPr lang="fr-FR" sz="28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Overhang</a:t>
              </a:r>
              <a:r>
                <a:rPr lang="fr-FR" sz="28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(Krugman, 1988) </a:t>
              </a:r>
              <a:endParaRPr lang="fr-FR" sz="2800" b="1" dirty="0">
                <a:solidFill>
                  <a:srgbClr val="ED874E"/>
                </a:solidFill>
                <a:latin typeface="DM sans" pitchFamily="2" charset="0"/>
              </a:endParaRPr>
            </a:p>
          </p:txBody>
        </p:sp>
        <p:grpSp>
          <p:nvGrpSpPr>
            <p:cNvPr id="12" name="Google Shape;10416;p59">
              <a:extLst>
                <a:ext uri="{FF2B5EF4-FFF2-40B4-BE49-F238E27FC236}">
                  <a16:creationId xmlns:a16="http://schemas.microsoft.com/office/drawing/2014/main" id="{AB70F4E5-E0C7-9387-B694-841012543A7C}"/>
                </a:ext>
              </a:extLst>
            </p:cNvPr>
            <p:cNvGrpSpPr/>
            <p:nvPr/>
          </p:nvGrpSpPr>
          <p:grpSpPr>
            <a:xfrm>
              <a:off x="6134365" y="1151269"/>
              <a:ext cx="470120" cy="382763"/>
              <a:chOff x="7973468" y="3382322"/>
              <a:chExt cx="352590" cy="287072"/>
            </a:xfrm>
            <a:solidFill>
              <a:srgbClr val="ED874E"/>
            </a:solidFill>
          </p:grpSpPr>
          <p:sp>
            <p:nvSpPr>
              <p:cNvPr id="14" name="Google Shape;10417;p59">
                <a:extLst>
                  <a:ext uri="{FF2B5EF4-FFF2-40B4-BE49-F238E27FC236}">
                    <a16:creationId xmlns:a16="http://schemas.microsoft.com/office/drawing/2014/main" id="{34CE17EE-28CA-8FFE-B24D-0F26E3082C35}"/>
                  </a:ext>
                </a:extLst>
              </p:cNvPr>
              <p:cNvSpPr/>
              <p:nvPr/>
            </p:nvSpPr>
            <p:spPr>
              <a:xfrm>
                <a:off x="7973468" y="3382322"/>
                <a:ext cx="352590" cy="287072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9026" extrusionOk="0">
                    <a:moveTo>
                      <a:pt x="5370" y="334"/>
                    </a:moveTo>
                    <a:lnTo>
                      <a:pt x="5370" y="7001"/>
                    </a:lnTo>
                    <a:lnTo>
                      <a:pt x="941" y="7001"/>
                    </a:lnTo>
                    <a:lnTo>
                      <a:pt x="941" y="334"/>
                    </a:lnTo>
                    <a:close/>
                    <a:moveTo>
                      <a:pt x="5370" y="7323"/>
                    </a:moveTo>
                    <a:lnTo>
                      <a:pt x="5370" y="7656"/>
                    </a:lnTo>
                    <a:lnTo>
                      <a:pt x="941" y="7656"/>
                    </a:lnTo>
                    <a:lnTo>
                      <a:pt x="941" y="7323"/>
                    </a:lnTo>
                    <a:close/>
                    <a:moveTo>
                      <a:pt x="10133" y="7323"/>
                    </a:moveTo>
                    <a:lnTo>
                      <a:pt x="10133" y="7656"/>
                    </a:lnTo>
                    <a:lnTo>
                      <a:pt x="5704" y="7656"/>
                    </a:lnTo>
                    <a:lnTo>
                      <a:pt x="5704" y="7323"/>
                    </a:lnTo>
                    <a:close/>
                    <a:moveTo>
                      <a:pt x="5835" y="7977"/>
                    </a:moveTo>
                    <a:lnTo>
                      <a:pt x="5835" y="8680"/>
                    </a:lnTo>
                    <a:lnTo>
                      <a:pt x="5240" y="8692"/>
                    </a:lnTo>
                    <a:cubicBezTo>
                      <a:pt x="5240" y="8692"/>
                      <a:pt x="5228" y="8692"/>
                      <a:pt x="5228" y="8680"/>
                    </a:cubicBezTo>
                    <a:lnTo>
                      <a:pt x="5228" y="7977"/>
                    </a:lnTo>
                    <a:close/>
                    <a:moveTo>
                      <a:pt x="775" y="0"/>
                    </a:moveTo>
                    <a:cubicBezTo>
                      <a:pt x="691" y="0"/>
                      <a:pt x="608" y="72"/>
                      <a:pt x="608" y="167"/>
                    </a:cubicBezTo>
                    <a:lnTo>
                      <a:pt x="608" y="536"/>
                    </a:lnTo>
                    <a:lnTo>
                      <a:pt x="465" y="536"/>
                    </a:lnTo>
                    <a:cubicBezTo>
                      <a:pt x="215" y="536"/>
                      <a:pt x="1" y="738"/>
                      <a:pt x="1" y="1000"/>
                    </a:cubicBezTo>
                    <a:lnTo>
                      <a:pt x="1" y="1715"/>
                    </a:lnTo>
                    <a:cubicBezTo>
                      <a:pt x="1" y="1798"/>
                      <a:pt x="72" y="1881"/>
                      <a:pt x="167" y="1881"/>
                    </a:cubicBezTo>
                    <a:cubicBezTo>
                      <a:pt x="251" y="1881"/>
                      <a:pt x="334" y="1798"/>
                      <a:pt x="334" y="1715"/>
                    </a:cubicBezTo>
                    <a:lnTo>
                      <a:pt x="334" y="1000"/>
                    </a:lnTo>
                    <a:cubicBezTo>
                      <a:pt x="334" y="929"/>
                      <a:pt x="394" y="869"/>
                      <a:pt x="465" y="869"/>
                    </a:cubicBezTo>
                    <a:lnTo>
                      <a:pt x="608" y="869"/>
                    </a:lnTo>
                    <a:lnTo>
                      <a:pt x="608" y="7799"/>
                    </a:lnTo>
                    <a:cubicBezTo>
                      <a:pt x="608" y="7894"/>
                      <a:pt x="691" y="7965"/>
                      <a:pt x="775" y="7965"/>
                    </a:cubicBezTo>
                    <a:lnTo>
                      <a:pt x="4918" y="7965"/>
                    </a:lnTo>
                    <a:lnTo>
                      <a:pt x="4918" y="8335"/>
                    </a:lnTo>
                    <a:lnTo>
                      <a:pt x="465" y="8335"/>
                    </a:lnTo>
                    <a:cubicBezTo>
                      <a:pt x="394" y="8335"/>
                      <a:pt x="334" y="8275"/>
                      <a:pt x="334" y="8204"/>
                    </a:cubicBezTo>
                    <a:lnTo>
                      <a:pt x="334" y="2429"/>
                    </a:lnTo>
                    <a:cubicBezTo>
                      <a:pt x="334" y="2334"/>
                      <a:pt x="251" y="2262"/>
                      <a:pt x="167" y="2262"/>
                    </a:cubicBezTo>
                    <a:cubicBezTo>
                      <a:pt x="72" y="2262"/>
                      <a:pt x="1" y="2334"/>
                      <a:pt x="1" y="2429"/>
                    </a:cubicBezTo>
                    <a:lnTo>
                      <a:pt x="1" y="8204"/>
                    </a:lnTo>
                    <a:cubicBezTo>
                      <a:pt x="1" y="8454"/>
                      <a:pt x="215" y="8668"/>
                      <a:pt x="465" y="8668"/>
                    </a:cubicBezTo>
                    <a:lnTo>
                      <a:pt x="4918" y="8668"/>
                    </a:lnTo>
                    <a:lnTo>
                      <a:pt x="4918" y="8680"/>
                    </a:lnTo>
                    <a:cubicBezTo>
                      <a:pt x="4918" y="8858"/>
                      <a:pt x="5061" y="9025"/>
                      <a:pt x="5251" y="9025"/>
                    </a:cubicBezTo>
                    <a:lnTo>
                      <a:pt x="5835" y="9025"/>
                    </a:lnTo>
                    <a:cubicBezTo>
                      <a:pt x="6013" y="9025"/>
                      <a:pt x="6180" y="8870"/>
                      <a:pt x="6180" y="8680"/>
                    </a:cubicBezTo>
                    <a:lnTo>
                      <a:pt x="6180" y="8668"/>
                    </a:lnTo>
                    <a:lnTo>
                      <a:pt x="10633" y="8668"/>
                    </a:lnTo>
                    <a:cubicBezTo>
                      <a:pt x="10883" y="8668"/>
                      <a:pt x="11085" y="8454"/>
                      <a:pt x="11085" y="8204"/>
                    </a:cubicBezTo>
                    <a:lnTo>
                      <a:pt x="11085" y="1012"/>
                    </a:lnTo>
                    <a:cubicBezTo>
                      <a:pt x="11074" y="762"/>
                      <a:pt x="10871" y="548"/>
                      <a:pt x="10609" y="548"/>
                    </a:cubicBezTo>
                    <a:lnTo>
                      <a:pt x="10466" y="548"/>
                    </a:lnTo>
                    <a:lnTo>
                      <a:pt x="10466" y="179"/>
                    </a:lnTo>
                    <a:cubicBezTo>
                      <a:pt x="10466" y="95"/>
                      <a:pt x="10395" y="12"/>
                      <a:pt x="10300" y="12"/>
                    </a:cubicBezTo>
                    <a:lnTo>
                      <a:pt x="9692" y="12"/>
                    </a:lnTo>
                    <a:cubicBezTo>
                      <a:pt x="9597" y="12"/>
                      <a:pt x="9526" y="95"/>
                      <a:pt x="9526" y="179"/>
                    </a:cubicBezTo>
                    <a:cubicBezTo>
                      <a:pt x="9526" y="274"/>
                      <a:pt x="9597" y="345"/>
                      <a:pt x="9692" y="345"/>
                    </a:cubicBezTo>
                    <a:lnTo>
                      <a:pt x="10133" y="345"/>
                    </a:lnTo>
                    <a:lnTo>
                      <a:pt x="10133" y="5894"/>
                    </a:lnTo>
                    <a:cubicBezTo>
                      <a:pt x="10133" y="5989"/>
                      <a:pt x="10216" y="6060"/>
                      <a:pt x="10300" y="6060"/>
                    </a:cubicBezTo>
                    <a:cubicBezTo>
                      <a:pt x="10395" y="6060"/>
                      <a:pt x="10466" y="5989"/>
                      <a:pt x="10466" y="5894"/>
                    </a:cubicBezTo>
                    <a:lnTo>
                      <a:pt x="10466" y="881"/>
                    </a:lnTo>
                    <a:lnTo>
                      <a:pt x="10609" y="881"/>
                    </a:lnTo>
                    <a:cubicBezTo>
                      <a:pt x="10693" y="881"/>
                      <a:pt x="10752" y="941"/>
                      <a:pt x="10752" y="1012"/>
                    </a:cubicBezTo>
                    <a:lnTo>
                      <a:pt x="10752" y="8204"/>
                    </a:lnTo>
                    <a:cubicBezTo>
                      <a:pt x="10752" y="8275"/>
                      <a:pt x="10693" y="8335"/>
                      <a:pt x="10609" y="8335"/>
                    </a:cubicBezTo>
                    <a:lnTo>
                      <a:pt x="6168" y="8335"/>
                    </a:lnTo>
                    <a:lnTo>
                      <a:pt x="6168" y="7965"/>
                    </a:lnTo>
                    <a:lnTo>
                      <a:pt x="10300" y="7965"/>
                    </a:lnTo>
                    <a:cubicBezTo>
                      <a:pt x="10395" y="7965"/>
                      <a:pt x="10466" y="7882"/>
                      <a:pt x="10466" y="7799"/>
                    </a:cubicBezTo>
                    <a:lnTo>
                      <a:pt x="10466" y="6584"/>
                    </a:lnTo>
                    <a:cubicBezTo>
                      <a:pt x="10466" y="6489"/>
                      <a:pt x="10395" y="6418"/>
                      <a:pt x="10300" y="6418"/>
                    </a:cubicBezTo>
                    <a:cubicBezTo>
                      <a:pt x="10216" y="6418"/>
                      <a:pt x="10133" y="6489"/>
                      <a:pt x="10133" y="6584"/>
                    </a:cubicBezTo>
                    <a:lnTo>
                      <a:pt x="10133" y="7001"/>
                    </a:lnTo>
                    <a:lnTo>
                      <a:pt x="5704" y="7001"/>
                    </a:lnTo>
                    <a:lnTo>
                      <a:pt x="5704" y="334"/>
                    </a:lnTo>
                    <a:lnTo>
                      <a:pt x="9002" y="334"/>
                    </a:lnTo>
                    <a:cubicBezTo>
                      <a:pt x="9097" y="334"/>
                      <a:pt x="9169" y="250"/>
                      <a:pt x="9169" y="167"/>
                    </a:cubicBezTo>
                    <a:cubicBezTo>
                      <a:pt x="9169" y="72"/>
                      <a:pt x="9097" y="0"/>
                      <a:pt x="9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10418;p59">
                <a:extLst>
                  <a:ext uri="{FF2B5EF4-FFF2-40B4-BE49-F238E27FC236}">
                    <a16:creationId xmlns:a16="http://schemas.microsoft.com/office/drawing/2014/main" id="{598C9287-499F-363D-84CB-4CE088120A7B}"/>
                  </a:ext>
                </a:extLst>
              </p:cNvPr>
              <p:cNvSpPr/>
              <p:nvPr/>
            </p:nvSpPr>
            <p:spPr>
              <a:xfrm>
                <a:off x="8051486" y="3417149"/>
                <a:ext cx="7388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4" extrusionOk="0">
                    <a:moveTo>
                      <a:pt x="167" y="1"/>
                    </a:moveTo>
                    <a:cubicBezTo>
                      <a:pt x="84" y="1"/>
                      <a:pt x="0" y="84"/>
                      <a:pt x="0" y="167"/>
                    </a:cubicBezTo>
                    <a:cubicBezTo>
                      <a:pt x="0" y="262"/>
                      <a:pt x="84" y="334"/>
                      <a:pt x="167" y="334"/>
                    </a:cubicBezTo>
                    <a:lnTo>
                      <a:pt x="2167" y="334"/>
                    </a:lnTo>
                    <a:cubicBezTo>
                      <a:pt x="2251" y="334"/>
                      <a:pt x="2322" y="262"/>
                      <a:pt x="2322" y="167"/>
                    </a:cubicBezTo>
                    <a:cubicBezTo>
                      <a:pt x="2322" y="84"/>
                      <a:pt x="2251" y="1"/>
                      <a:pt x="2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10419;p59">
                <a:extLst>
                  <a:ext uri="{FF2B5EF4-FFF2-40B4-BE49-F238E27FC236}">
                    <a16:creationId xmlns:a16="http://schemas.microsoft.com/office/drawing/2014/main" id="{D807D51D-B5A9-EBF5-9795-006C25F6EF8B}"/>
                  </a:ext>
                </a:extLst>
              </p:cNvPr>
              <p:cNvSpPr/>
              <p:nvPr/>
            </p:nvSpPr>
            <p:spPr>
              <a:xfrm>
                <a:off x="8022702" y="3437981"/>
                <a:ext cx="102667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62"/>
                      <a:pt x="72" y="334"/>
                      <a:pt x="167" y="334"/>
                    </a:cubicBezTo>
                    <a:lnTo>
                      <a:pt x="3072" y="334"/>
                    </a:lnTo>
                    <a:cubicBezTo>
                      <a:pt x="3156" y="334"/>
                      <a:pt x="3227" y="262"/>
                      <a:pt x="3227" y="167"/>
                    </a:cubicBezTo>
                    <a:cubicBezTo>
                      <a:pt x="3227" y="84"/>
                      <a:pt x="3156" y="0"/>
                      <a:pt x="3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10420;p59">
                <a:extLst>
                  <a:ext uri="{FF2B5EF4-FFF2-40B4-BE49-F238E27FC236}">
                    <a16:creationId xmlns:a16="http://schemas.microsoft.com/office/drawing/2014/main" id="{F8D16C00-399E-73CC-71C9-F91515E72E9C}"/>
                  </a:ext>
                </a:extLst>
              </p:cNvPr>
              <p:cNvSpPr/>
              <p:nvPr/>
            </p:nvSpPr>
            <p:spPr>
              <a:xfrm>
                <a:off x="8022702" y="3458432"/>
                <a:ext cx="102667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74"/>
                      <a:pt x="72" y="334"/>
                      <a:pt x="167" y="334"/>
                    </a:cubicBezTo>
                    <a:lnTo>
                      <a:pt x="3072" y="334"/>
                    </a:lnTo>
                    <a:cubicBezTo>
                      <a:pt x="3156" y="334"/>
                      <a:pt x="3227" y="262"/>
                      <a:pt x="3227" y="167"/>
                    </a:cubicBezTo>
                    <a:cubicBezTo>
                      <a:pt x="3227" y="84"/>
                      <a:pt x="3156" y="0"/>
                      <a:pt x="3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10421;p59">
                <a:extLst>
                  <a:ext uri="{FF2B5EF4-FFF2-40B4-BE49-F238E27FC236}">
                    <a16:creationId xmlns:a16="http://schemas.microsoft.com/office/drawing/2014/main" id="{2C672AA4-1BD7-3A3E-3707-039AC6A6006F}"/>
                  </a:ext>
                </a:extLst>
              </p:cNvPr>
              <p:cNvSpPr/>
              <p:nvPr/>
            </p:nvSpPr>
            <p:spPr>
              <a:xfrm>
                <a:off x="8022702" y="3479264"/>
                <a:ext cx="81071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62"/>
                      <a:pt x="72" y="334"/>
                      <a:pt x="167" y="334"/>
                    </a:cubicBezTo>
                    <a:lnTo>
                      <a:pt x="2382" y="334"/>
                    </a:lnTo>
                    <a:cubicBezTo>
                      <a:pt x="2477" y="334"/>
                      <a:pt x="2549" y="262"/>
                      <a:pt x="2549" y="167"/>
                    </a:cubicBezTo>
                    <a:cubicBezTo>
                      <a:pt x="2549" y="84"/>
                      <a:pt x="2477" y="0"/>
                      <a:pt x="2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10422;p59">
                <a:extLst>
                  <a:ext uri="{FF2B5EF4-FFF2-40B4-BE49-F238E27FC236}">
                    <a16:creationId xmlns:a16="http://schemas.microsoft.com/office/drawing/2014/main" id="{CE158FA0-12C8-09F3-3518-BC122BFF7C59}"/>
                  </a:ext>
                </a:extLst>
              </p:cNvPr>
              <p:cNvSpPr/>
              <p:nvPr/>
            </p:nvSpPr>
            <p:spPr>
              <a:xfrm>
                <a:off x="8051486" y="3520515"/>
                <a:ext cx="73883" cy="1065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5" extrusionOk="0">
                    <a:moveTo>
                      <a:pt x="167" y="1"/>
                    </a:moveTo>
                    <a:cubicBezTo>
                      <a:pt x="84" y="1"/>
                      <a:pt x="0" y="72"/>
                      <a:pt x="0" y="168"/>
                    </a:cubicBezTo>
                    <a:cubicBezTo>
                      <a:pt x="0" y="251"/>
                      <a:pt x="84" y="334"/>
                      <a:pt x="167" y="334"/>
                    </a:cubicBezTo>
                    <a:lnTo>
                      <a:pt x="2167" y="334"/>
                    </a:lnTo>
                    <a:cubicBezTo>
                      <a:pt x="2251" y="334"/>
                      <a:pt x="2322" y="251"/>
                      <a:pt x="2322" y="168"/>
                    </a:cubicBezTo>
                    <a:cubicBezTo>
                      <a:pt x="2322" y="72"/>
                      <a:pt x="2251" y="1"/>
                      <a:pt x="2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10423;p59">
                <a:extLst>
                  <a:ext uri="{FF2B5EF4-FFF2-40B4-BE49-F238E27FC236}">
                    <a16:creationId xmlns:a16="http://schemas.microsoft.com/office/drawing/2014/main" id="{B1098F80-5640-3A94-DB2B-FC3716C7EA7C}"/>
                  </a:ext>
                </a:extLst>
              </p:cNvPr>
              <p:cNvSpPr/>
              <p:nvPr/>
            </p:nvSpPr>
            <p:spPr>
              <a:xfrm>
                <a:off x="8022702" y="3540966"/>
                <a:ext cx="102667" cy="1027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2" y="263"/>
                      <a:pt x="72" y="322"/>
                      <a:pt x="167" y="322"/>
                    </a:cubicBezTo>
                    <a:lnTo>
                      <a:pt x="3072" y="322"/>
                    </a:lnTo>
                    <a:cubicBezTo>
                      <a:pt x="3156" y="322"/>
                      <a:pt x="3227" y="251"/>
                      <a:pt x="3227" y="168"/>
                    </a:cubicBezTo>
                    <a:cubicBezTo>
                      <a:pt x="3227" y="72"/>
                      <a:pt x="3156" y="1"/>
                      <a:pt x="3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10424;p59">
                <a:extLst>
                  <a:ext uri="{FF2B5EF4-FFF2-40B4-BE49-F238E27FC236}">
                    <a16:creationId xmlns:a16="http://schemas.microsoft.com/office/drawing/2014/main" id="{23662123-C11C-BA22-1A32-4312667F04F8}"/>
                  </a:ext>
                </a:extLst>
              </p:cNvPr>
              <p:cNvSpPr/>
              <p:nvPr/>
            </p:nvSpPr>
            <p:spPr>
              <a:xfrm>
                <a:off x="8022702" y="3561798"/>
                <a:ext cx="49266" cy="1027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2" y="251"/>
                      <a:pt x="72" y="322"/>
                      <a:pt x="167" y="322"/>
                    </a:cubicBezTo>
                    <a:lnTo>
                      <a:pt x="1382" y="322"/>
                    </a:lnTo>
                    <a:cubicBezTo>
                      <a:pt x="1477" y="322"/>
                      <a:pt x="1548" y="251"/>
                      <a:pt x="1548" y="167"/>
                    </a:cubicBezTo>
                    <a:cubicBezTo>
                      <a:pt x="1548" y="72"/>
                      <a:pt x="1477" y="1"/>
                      <a:pt x="13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10425;p59">
                <a:extLst>
                  <a:ext uri="{FF2B5EF4-FFF2-40B4-BE49-F238E27FC236}">
                    <a16:creationId xmlns:a16="http://schemas.microsoft.com/office/drawing/2014/main" id="{F4791919-57BE-6123-2646-A6CBACCACFCD}"/>
                  </a:ext>
                </a:extLst>
              </p:cNvPr>
              <p:cNvSpPr/>
              <p:nvPr/>
            </p:nvSpPr>
            <p:spPr>
              <a:xfrm>
                <a:off x="8200683" y="3486452"/>
                <a:ext cx="7388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4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7" y="334"/>
                    </a:cubicBezTo>
                    <a:lnTo>
                      <a:pt x="2156" y="334"/>
                    </a:lnTo>
                    <a:cubicBezTo>
                      <a:pt x="2251" y="334"/>
                      <a:pt x="2322" y="250"/>
                      <a:pt x="2322" y="167"/>
                    </a:cubicBezTo>
                    <a:cubicBezTo>
                      <a:pt x="2322" y="72"/>
                      <a:pt x="2251" y="0"/>
                      <a:pt x="2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10426;p59">
                <a:extLst>
                  <a:ext uri="{FF2B5EF4-FFF2-40B4-BE49-F238E27FC236}">
                    <a16:creationId xmlns:a16="http://schemas.microsoft.com/office/drawing/2014/main" id="{11FE91ED-3556-10B0-5350-848F08667631}"/>
                  </a:ext>
                </a:extLst>
              </p:cNvPr>
              <p:cNvSpPr/>
              <p:nvPr/>
            </p:nvSpPr>
            <p:spPr>
              <a:xfrm>
                <a:off x="8171899" y="3506902"/>
                <a:ext cx="102667" cy="10241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3061" y="322"/>
                    </a:lnTo>
                    <a:cubicBezTo>
                      <a:pt x="3156" y="322"/>
                      <a:pt x="3227" y="250"/>
                      <a:pt x="3227" y="167"/>
                    </a:cubicBezTo>
                    <a:cubicBezTo>
                      <a:pt x="3227" y="72"/>
                      <a:pt x="3156" y="0"/>
                      <a:pt x="30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" name="Google Shape;10427;p59">
                <a:extLst>
                  <a:ext uri="{FF2B5EF4-FFF2-40B4-BE49-F238E27FC236}">
                    <a16:creationId xmlns:a16="http://schemas.microsoft.com/office/drawing/2014/main" id="{9320C508-9E20-A8C3-5952-694648A7361A}"/>
                  </a:ext>
                </a:extLst>
              </p:cNvPr>
              <p:cNvSpPr/>
              <p:nvPr/>
            </p:nvSpPr>
            <p:spPr>
              <a:xfrm>
                <a:off x="8171899" y="3527735"/>
                <a:ext cx="49266" cy="10241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1382" y="322"/>
                    </a:lnTo>
                    <a:cubicBezTo>
                      <a:pt x="1477" y="322"/>
                      <a:pt x="1548" y="250"/>
                      <a:pt x="1548" y="167"/>
                    </a:cubicBezTo>
                    <a:cubicBezTo>
                      <a:pt x="1548" y="72"/>
                      <a:pt x="1477" y="0"/>
                      <a:pt x="1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" name="Google Shape;10428;p59">
                <a:extLst>
                  <a:ext uri="{FF2B5EF4-FFF2-40B4-BE49-F238E27FC236}">
                    <a16:creationId xmlns:a16="http://schemas.microsoft.com/office/drawing/2014/main" id="{2E2FA14F-8A1B-065B-FA1A-627F8B089F37}"/>
                  </a:ext>
                </a:extLst>
              </p:cNvPr>
              <p:cNvSpPr/>
              <p:nvPr/>
            </p:nvSpPr>
            <p:spPr>
              <a:xfrm>
                <a:off x="8174189" y="3417149"/>
                <a:ext cx="102635" cy="45099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1418" extrusionOk="0">
                    <a:moveTo>
                      <a:pt x="2905" y="334"/>
                    </a:moveTo>
                    <a:lnTo>
                      <a:pt x="2905" y="1096"/>
                    </a:lnTo>
                    <a:lnTo>
                      <a:pt x="333" y="1096"/>
                    </a:lnTo>
                    <a:lnTo>
                      <a:pt x="333" y="334"/>
                    </a:lnTo>
                    <a:close/>
                    <a:moveTo>
                      <a:pt x="167" y="1"/>
                    </a:moveTo>
                    <a:cubicBezTo>
                      <a:pt x="72" y="12"/>
                      <a:pt x="0" y="84"/>
                      <a:pt x="0" y="167"/>
                    </a:cubicBezTo>
                    <a:lnTo>
                      <a:pt x="0" y="1251"/>
                    </a:lnTo>
                    <a:cubicBezTo>
                      <a:pt x="0" y="1346"/>
                      <a:pt x="72" y="1417"/>
                      <a:pt x="167" y="1417"/>
                    </a:cubicBezTo>
                    <a:lnTo>
                      <a:pt x="3072" y="1417"/>
                    </a:lnTo>
                    <a:cubicBezTo>
                      <a:pt x="3155" y="1417"/>
                      <a:pt x="3227" y="1346"/>
                      <a:pt x="3227" y="1251"/>
                    </a:cubicBezTo>
                    <a:lnTo>
                      <a:pt x="3227" y="167"/>
                    </a:lnTo>
                    <a:cubicBezTo>
                      <a:pt x="3227" y="84"/>
                      <a:pt x="3155" y="1"/>
                      <a:pt x="3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874C247-379A-5E25-DEE0-46C7E5A6A59E}"/>
              </a:ext>
            </a:extLst>
          </p:cNvPr>
          <p:cNvSpPr txBox="1"/>
          <p:nvPr/>
        </p:nvSpPr>
        <p:spPr>
          <a:xfrm>
            <a:off x="407329" y="19535"/>
            <a:ext cx="61010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Revue de littérature théorique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60E33DC-D834-CD65-7D03-3C048B9288D7}"/>
              </a:ext>
            </a:extLst>
          </p:cNvPr>
          <p:cNvSpPr txBox="1"/>
          <p:nvPr/>
        </p:nvSpPr>
        <p:spPr>
          <a:xfrm>
            <a:off x="389913" y="611845"/>
            <a:ext cx="118163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Théorie du </a:t>
            </a:r>
            <a:r>
              <a:rPr lang="fr-FR" b="1" dirty="0" err="1">
                <a:solidFill>
                  <a:schemeClr val="tx1"/>
                </a:solidFill>
                <a:latin typeface="DM sans" pitchFamily="2" charset="0"/>
              </a:rPr>
              <a:t>Debt</a:t>
            </a:r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DM sans" pitchFamily="2" charset="0"/>
              </a:rPr>
              <a:t>Overhang</a:t>
            </a:r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 ou fardeau virtuel de la dette</a:t>
            </a:r>
            <a:endParaRPr lang="fr-MG" b="1" dirty="0">
              <a:solidFill>
                <a:schemeClr val="tx1"/>
              </a:solidFill>
              <a:latin typeface="DM sans" pitchFamily="2" charset="0"/>
            </a:endParaRPr>
          </a:p>
        </p:txBody>
      </p:sp>
      <p:grpSp>
        <p:nvGrpSpPr>
          <p:cNvPr id="51" name="Google Shape;9651;p58">
            <a:extLst>
              <a:ext uri="{FF2B5EF4-FFF2-40B4-BE49-F238E27FC236}">
                <a16:creationId xmlns:a16="http://schemas.microsoft.com/office/drawing/2014/main" id="{5C10E695-B32D-364C-C3D2-EA1F744D97CF}"/>
              </a:ext>
            </a:extLst>
          </p:cNvPr>
          <p:cNvGrpSpPr/>
          <p:nvPr/>
        </p:nvGrpSpPr>
        <p:grpSpPr>
          <a:xfrm>
            <a:off x="407329" y="1630079"/>
            <a:ext cx="547826" cy="837840"/>
            <a:chOff x="3127598" y="1513234"/>
            <a:chExt cx="289714" cy="347593"/>
          </a:xfrm>
        </p:grpSpPr>
        <p:sp>
          <p:nvSpPr>
            <p:cNvPr id="52" name="Google Shape;9652;p58">
              <a:extLst>
                <a:ext uri="{FF2B5EF4-FFF2-40B4-BE49-F238E27FC236}">
                  <a16:creationId xmlns:a16="http://schemas.microsoft.com/office/drawing/2014/main" id="{97BAF1F5-C958-AC1C-D7AB-983EDAE28EE6}"/>
                </a:ext>
              </a:extLst>
            </p:cNvPr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3" name="Google Shape;9653;p58">
              <a:extLst>
                <a:ext uri="{FF2B5EF4-FFF2-40B4-BE49-F238E27FC236}">
                  <a16:creationId xmlns:a16="http://schemas.microsoft.com/office/drawing/2014/main" id="{D02E8426-280F-08E7-B73A-A012C026D493}"/>
                </a:ext>
              </a:extLst>
            </p:cNvPr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6" name="Google Shape;9654;p58">
              <a:extLst>
                <a:ext uri="{FF2B5EF4-FFF2-40B4-BE49-F238E27FC236}">
                  <a16:creationId xmlns:a16="http://schemas.microsoft.com/office/drawing/2014/main" id="{F2DA3432-5076-EA1B-3D03-3135447C589D}"/>
                </a:ext>
              </a:extLst>
            </p:cNvPr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7" name="Google Shape;9655;p58">
              <a:extLst>
                <a:ext uri="{FF2B5EF4-FFF2-40B4-BE49-F238E27FC236}">
                  <a16:creationId xmlns:a16="http://schemas.microsoft.com/office/drawing/2014/main" id="{35867940-7A3F-FC99-FF8C-634D28226774}"/>
                </a:ext>
              </a:extLst>
            </p:cNvPr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Google Shape;9656;p58">
              <a:extLst>
                <a:ext uri="{FF2B5EF4-FFF2-40B4-BE49-F238E27FC236}">
                  <a16:creationId xmlns:a16="http://schemas.microsoft.com/office/drawing/2014/main" id="{AB4AB359-1725-53E0-A0E2-8F4748B5D8EF}"/>
                </a:ext>
              </a:extLst>
            </p:cNvPr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015B6A26-6B99-49DB-B854-7887077515EA}"/>
              </a:ext>
            </a:extLst>
          </p:cNvPr>
          <p:cNvSpPr txBox="1"/>
          <p:nvPr/>
        </p:nvSpPr>
        <p:spPr>
          <a:xfrm>
            <a:off x="827591" y="2372408"/>
            <a:ext cx="10993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3000" dirty="0">
                <a:latin typeface="DM sans" pitchFamily="2" charset="0"/>
              </a:rPr>
              <a:t>Analyser les effets d’une dette excessive sur le comportement de prêt des créanciers et sur les comportements économiques des débiteurs.</a:t>
            </a:r>
            <a:endParaRPr lang="fr-MG" sz="3000" dirty="0">
              <a:latin typeface="DM sans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MG" sz="3000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8A3306E-7296-1516-8778-6759A26A6703}"/>
              </a:ext>
            </a:extLst>
          </p:cNvPr>
          <p:cNvSpPr txBox="1"/>
          <p:nvPr/>
        </p:nvSpPr>
        <p:spPr>
          <a:xfrm>
            <a:off x="824726" y="4193322"/>
            <a:ext cx="10807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3000" dirty="0">
                <a:latin typeface="DM sans" pitchFamily="2" charset="0"/>
              </a:rPr>
              <a:t>Donner des recommandations dans la gestion d’une dette excessive afin de maximiser les remboursements des créanciers tout autant que les incitations économiques des pays endettés.</a:t>
            </a:r>
            <a:endParaRPr lang="fr-MG" sz="3000" dirty="0">
              <a:latin typeface="DM sans" pitchFamily="2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626AA1E-84D1-4C35-8B7F-8ABD7233D414}"/>
              </a:ext>
            </a:extLst>
          </p:cNvPr>
          <p:cNvSpPr txBox="1"/>
          <p:nvPr/>
        </p:nvSpPr>
        <p:spPr>
          <a:xfrm>
            <a:off x="9959056" y="19535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12/20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333E29ED-CAB8-8400-CFFA-D05B935B3888}"/>
              </a:ext>
            </a:extLst>
          </p:cNvPr>
          <p:cNvSpPr txBox="1"/>
          <p:nvPr/>
        </p:nvSpPr>
        <p:spPr>
          <a:xfrm>
            <a:off x="4359965" y="1837726"/>
            <a:ext cx="2476707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DM sans"/>
              </a:rPr>
              <a:t>Objectifs</a:t>
            </a:r>
            <a:endParaRPr lang="fr-MG" sz="3000" dirty="0"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51756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0A729-A397-4F2C-DB21-C12F37129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77EF91D-309A-D3DE-1C74-48F994EE7ACA}"/>
              </a:ext>
            </a:extLst>
          </p:cNvPr>
          <p:cNvCxnSpPr>
            <a:cxnSpLocks/>
          </p:cNvCxnSpPr>
          <p:nvPr/>
        </p:nvCxnSpPr>
        <p:spPr>
          <a:xfrm>
            <a:off x="352495" y="614313"/>
            <a:ext cx="1183481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EFAA7D6-B4DB-3A2A-E43A-8309A51FA180}"/>
              </a:ext>
            </a:extLst>
          </p:cNvPr>
          <p:cNvCxnSpPr>
            <a:cxnSpLocks/>
          </p:cNvCxnSpPr>
          <p:nvPr/>
        </p:nvCxnSpPr>
        <p:spPr>
          <a:xfrm flipV="1">
            <a:off x="219949" y="19535"/>
            <a:ext cx="0" cy="6950123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F022141-3856-5604-EED5-CF67FB2D6562}"/>
              </a:ext>
            </a:extLst>
          </p:cNvPr>
          <p:cNvSpPr/>
          <p:nvPr/>
        </p:nvSpPr>
        <p:spPr>
          <a:xfrm>
            <a:off x="-19166" y="0"/>
            <a:ext cx="243632" cy="2606865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0B8BC72E-FB4F-A565-6D1C-ED09351EAA8D}"/>
              </a:ext>
            </a:extLst>
          </p:cNvPr>
          <p:cNvGrpSpPr/>
          <p:nvPr/>
        </p:nvGrpSpPr>
        <p:grpSpPr>
          <a:xfrm>
            <a:off x="519275" y="841899"/>
            <a:ext cx="11335986" cy="492443"/>
            <a:chOff x="6134365" y="1078914"/>
            <a:chExt cx="10789728" cy="492443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30D4F93-EE42-7EF9-9B98-6C8A192FC368}"/>
                </a:ext>
              </a:extLst>
            </p:cNvPr>
            <p:cNvSpPr txBox="1"/>
            <p:nvPr/>
          </p:nvSpPr>
          <p:spPr>
            <a:xfrm>
              <a:off x="6708508" y="1078914"/>
              <a:ext cx="102155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Article </a:t>
              </a:r>
              <a:r>
                <a:rPr lang="fr-FR" sz="2600" b="1" dirty="0">
                  <a:solidFill>
                    <a:srgbClr val="ED874E"/>
                  </a:solidFill>
                  <a:latin typeface="DM sans" pitchFamily="2" charset="0"/>
                </a:rPr>
                <a:t>: </a:t>
              </a:r>
              <a:r>
                <a:rPr lang="fr-FR" sz="26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Financing</a:t>
              </a:r>
              <a:r>
                <a:rPr lang="fr-FR" sz="26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or </a:t>
              </a:r>
              <a:r>
                <a:rPr lang="fr-FR" sz="26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Forgiving</a:t>
              </a:r>
              <a:r>
                <a:rPr lang="fr-FR" sz="26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a </a:t>
              </a:r>
              <a:r>
                <a:rPr lang="fr-FR" sz="26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Debt</a:t>
              </a:r>
              <a:r>
                <a:rPr lang="fr-FR" sz="26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</a:t>
              </a:r>
              <a:r>
                <a:rPr lang="fr-FR" sz="26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Overhang</a:t>
              </a:r>
              <a:r>
                <a:rPr lang="fr-FR" sz="26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(Krugman, 1988) </a:t>
              </a:r>
              <a:endParaRPr lang="fr-FR" sz="2600" b="1" dirty="0">
                <a:solidFill>
                  <a:srgbClr val="ED874E"/>
                </a:solidFill>
                <a:latin typeface="DM sans" pitchFamily="2" charset="0"/>
              </a:endParaRPr>
            </a:p>
          </p:txBody>
        </p:sp>
        <p:grpSp>
          <p:nvGrpSpPr>
            <p:cNvPr id="12" name="Google Shape;10416;p59">
              <a:extLst>
                <a:ext uri="{FF2B5EF4-FFF2-40B4-BE49-F238E27FC236}">
                  <a16:creationId xmlns:a16="http://schemas.microsoft.com/office/drawing/2014/main" id="{395F71F6-5A53-89E4-A312-CD90E689B089}"/>
                </a:ext>
              </a:extLst>
            </p:cNvPr>
            <p:cNvGrpSpPr/>
            <p:nvPr/>
          </p:nvGrpSpPr>
          <p:grpSpPr>
            <a:xfrm>
              <a:off x="6134365" y="1151269"/>
              <a:ext cx="470120" cy="382763"/>
              <a:chOff x="7973468" y="3382322"/>
              <a:chExt cx="352590" cy="287072"/>
            </a:xfrm>
            <a:solidFill>
              <a:srgbClr val="ED874E"/>
            </a:solidFill>
          </p:grpSpPr>
          <p:sp>
            <p:nvSpPr>
              <p:cNvPr id="14" name="Google Shape;10417;p59">
                <a:extLst>
                  <a:ext uri="{FF2B5EF4-FFF2-40B4-BE49-F238E27FC236}">
                    <a16:creationId xmlns:a16="http://schemas.microsoft.com/office/drawing/2014/main" id="{30693B28-8B66-176C-775E-4474A50ECFCC}"/>
                  </a:ext>
                </a:extLst>
              </p:cNvPr>
              <p:cNvSpPr/>
              <p:nvPr/>
            </p:nvSpPr>
            <p:spPr>
              <a:xfrm>
                <a:off x="7973468" y="3382322"/>
                <a:ext cx="352590" cy="287072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9026" extrusionOk="0">
                    <a:moveTo>
                      <a:pt x="5370" y="334"/>
                    </a:moveTo>
                    <a:lnTo>
                      <a:pt x="5370" y="7001"/>
                    </a:lnTo>
                    <a:lnTo>
                      <a:pt x="941" y="7001"/>
                    </a:lnTo>
                    <a:lnTo>
                      <a:pt x="941" y="334"/>
                    </a:lnTo>
                    <a:close/>
                    <a:moveTo>
                      <a:pt x="5370" y="7323"/>
                    </a:moveTo>
                    <a:lnTo>
                      <a:pt x="5370" y="7656"/>
                    </a:lnTo>
                    <a:lnTo>
                      <a:pt x="941" y="7656"/>
                    </a:lnTo>
                    <a:lnTo>
                      <a:pt x="941" y="7323"/>
                    </a:lnTo>
                    <a:close/>
                    <a:moveTo>
                      <a:pt x="10133" y="7323"/>
                    </a:moveTo>
                    <a:lnTo>
                      <a:pt x="10133" y="7656"/>
                    </a:lnTo>
                    <a:lnTo>
                      <a:pt x="5704" y="7656"/>
                    </a:lnTo>
                    <a:lnTo>
                      <a:pt x="5704" y="7323"/>
                    </a:lnTo>
                    <a:close/>
                    <a:moveTo>
                      <a:pt x="5835" y="7977"/>
                    </a:moveTo>
                    <a:lnTo>
                      <a:pt x="5835" y="8680"/>
                    </a:lnTo>
                    <a:lnTo>
                      <a:pt x="5240" y="8692"/>
                    </a:lnTo>
                    <a:cubicBezTo>
                      <a:pt x="5240" y="8692"/>
                      <a:pt x="5228" y="8692"/>
                      <a:pt x="5228" y="8680"/>
                    </a:cubicBezTo>
                    <a:lnTo>
                      <a:pt x="5228" y="7977"/>
                    </a:lnTo>
                    <a:close/>
                    <a:moveTo>
                      <a:pt x="775" y="0"/>
                    </a:moveTo>
                    <a:cubicBezTo>
                      <a:pt x="691" y="0"/>
                      <a:pt x="608" y="72"/>
                      <a:pt x="608" y="167"/>
                    </a:cubicBezTo>
                    <a:lnTo>
                      <a:pt x="608" y="536"/>
                    </a:lnTo>
                    <a:lnTo>
                      <a:pt x="465" y="536"/>
                    </a:lnTo>
                    <a:cubicBezTo>
                      <a:pt x="215" y="536"/>
                      <a:pt x="1" y="738"/>
                      <a:pt x="1" y="1000"/>
                    </a:cubicBezTo>
                    <a:lnTo>
                      <a:pt x="1" y="1715"/>
                    </a:lnTo>
                    <a:cubicBezTo>
                      <a:pt x="1" y="1798"/>
                      <a:pt x="72" y="1881"/>
                      <a:pt x="167" y="1881"/>
                    </a:cubicBezTo>
                    <a:cubicBezTo>
                      <a:pt x="251" y="1881"/>
                      <a:pt x="334" y="1798"/>
                      <a:pt x="334" y="1715"/>
                    </a:cubicBezTo>
                    <a:lnTo>
                      <a:pt x="334" y="1000"/>
                    </a:lnTo>
                    <a:cubicBezTo>
                      <a:pt x="334" y="929"/>
                      <a:pt x="394" y="869"/>
                      <a:pt x="465" y="869"/>
                    </a:cubicBezTo>
                    <a:lnTo>
                      <a:pt x="608" y="869"/>
                    </a:lnTo>
                    <a:lnTo>
                      <a:pt x="608" y="7799"/>
                    </a:lnTo>
                    <a:cubicBezTo>
                      <a:pt x="608" y="7894"/>
                      <a:pt x="691" y="7965"/>
                      <a:pt x="775" y="7965"/>
                    </a:cubicBezTo>
                    <a:lnTo>
                      <a:pt x="4918" y="7965"/>
                    </a:lnTo>
                    <a:lnTo>
                      <a:pt x="4918" y="8335"/>
                    </a:lnTo>
                    <a:lnTo>
                      <a:pt x="465" y="8335"/>
                    </a:lnTo>
                    <a:cubicBezTo>
                      <a:pt x="394" y="8335"/>
                      <a:pt x="334" y="8275"/>
                      <a:pt x="334" y="8204"/>
                    </a:cubicBezTo>
                    <a:lnTo>
                      <a:pt x="334" y="2429"/>
                    </a:lnTo>
                    <a:cubicBezTo>
                      <a:pt x="334" y="2334"/>
                      <a:pt x="251" y="2262"/>
                      <a:pt x="167" y="2262"/>
                    </a:cubicBezTo>
                    <a:cubicBezTo>
                      <a:pt x="72" y="2262"/>
                      <a:pt x="1" y="2334"/>
                      <a:pt x="1" y="2429"/>
                    </a:cubicBezTo>
                    <a:lnTo>
                      <a:pt x="1" y="8204"/>
                    </a:lnTo>
                    <a:cubicBezTo>
                      <a:pt x="1" y="8454"/>
                      <a:pt x="215" y="8668"/>
                      <a:pt x="465" y="8668"/>
                    </a:cubicBezTo>
                    <a:lnTo>
                      <a:pt x="4918" y="8668"/>
                    </a:lnTo>
                    <a:lnTo>
                      <a:pt x="4918" y="8680"/>
                    </a:lnTo>
                    <a:cubicBezTo>
                      <a:pt x="4918" y="8858"/>
                      <a:pt x="5061" y="9025"/>
                      <a:pt x="5251" y="9025"/>
                    </a:cubicBezTo>
                    <a:lnTo>
                      <a:pt x="5835" y="9025"/>
                    </a:lnTo>
                    <a:cubicBezTo>
                      <a:pt x="6013" y="9025"/>
                      <a:pt x="6180" y="8870"/>
                      <a:pt x="6180" y="8680"/>
                    </a:cubicBezTo>
                    <a:lnTo>
                      <a:pt x="6180" y="8668"/>
                    </a:lnTo>
                    <a:lnTo>
                      <a:pt x="10633" y="8668"/>
                    </a:lnTo>
                    <a:cubicBezTo>
                      <a:pt x="10883" y="8668"/>
                      <a:pt x="11085" y="8454"/>
                      <a:pt x="11085" y="8204"/>
                    </a:cubicBezTo>
                    <a:lnTo>
                      <a:pt x="11085" y="1012"/>
                    </a:lnTo>
                    <a:cubicBezTo>
                      <a:pt x="11074" y="762"/>
                      <a:pt x="10871" y="548"/>
                      <a:pt x="10609" y="548"/>
                    </a:cubicBezTo>
                    <a:lnTo>
                      <a:pt x="10466" y="548"/>
                    </a:lnTo>
                    <a:lnTo>
                      <a:pt x="10466" y="179"/>
                    </a:lnTo>
                    <a:cubicBezTo>
                      <a:pt x="10466" y="95"/>
                      <a:pt x="10395" y="12"/>
                      <a:pt x="10300" y="12"/>
                    </a:cubicBezTo>
                    <a:lnTo>
                      <a:pt x="9692" y="12"/>
                    </a:lnTo>
                    <a:cubicBezTo>
                      <a:pt x="9597" y="12"/>
                      <a:pt x="9526" y="95"/>
                      <a:pt x="9526" y="179"/>
                    </a:cubicBezTo>
                    <a:cubicBezTo>
                      <a:pt x="9526" y="274"/>
                      <a:pt x="9597" y="345"/>
                      <a:pt x="9692" y="345"/>
                    </a:cubicBezTo>
                    <a:lnTo>
                      <a:pt x="10133" y="345"/>
                    </a:lnTo>
                    <a:lnTo>
                      <a:pt x="10133" y="5894"/>
                    </a:lnTo>
                    <a:cubicBezTo>
                      <a:pt x="10133" y="5989"/>
                      <a:pt x="10216" y="6060"/>
                      <a:pt x="10300" y="6060"/>
                    </a:cubicBezTo>
                    <a:cubicBezTo>
                      <a:pt x="10395" y="6060"/>
                      <a:pt x="10466" y="5989"/>
                      <a:pt x="10466" y="5894"/>
                    </a:cubicBezTo>
                    <a:lnTo>
                      <a:pt x="10466" y="881"/>
                    </a:lnTo>
                    <a:lnTo>
                      <a:pt x="10609" y="881"/>
                    </a:lnTo>
                    <a:cubicBezTo>
                      <a:pt x="10693" y="881"/>
                      <a:pt x="10752" y="941"/>
                      <a:pt x="10752" y="1012"/>
                    </a:cubicBezTo>
                    <a:lnTo>
                      <a:pt x="10752" y="8204"/>
                    </a:lnTo>
                    <a:cubicBezTo>
                      <a:pt x="10752" y="8275"/>
                      <a:pt x="10693" y="8335"/>
                      <a:pt x="10609" y="8335"/>
                    </a:cubicBezTo>
                    <a:lnTo>
                      <a:pt x="6168" y="8335"/>
                    </a:lnTo>
                    <a:lnTo>
                      <a:pt x="6168" y="7965"/>
                    </a:lnTo>
                    <a:lnTo>
                      <a:pt x="10300" y="7965"/>
                    </a:lnTo>
                    <a:cubicBezTo>
                      <a:pt x="10395" y="7965"/>
                      <a:pt x="10466" y="7882"/>
                      <a:pt x="10466" y="7799"/>
                    </a:cubicBezTo>
                    <a:lnTo>
                      <a:pt x="10466" y="6584"/>
                    </a:lnTo>
                    <a:cubicBezTo>
                      <a:pt x="10466" y="6489"/>
                      <a:pt x="10395" y="6418"/>
                      <a:pt x="10300" y="6418"/>
                    </a:cubicBezTo>
                    <a:cubicBezTo>
                      <a:pt x="10216" y="6418"/>
                      <a:pt x="10133" y="6489"/>
                      <a:pt x="10133" y="6584"/>
                    </a:cubicBezTo>
                    <a:lnTo>
                      <a:pt x="10133" y="7001"/>
                    </a:lnTo>
                    <a:lnTo>
                      <a:pt x="5704" y="7001"/>
                    </a:lnTo>
                    <a:lnTo>
                      <a:pt x="5704" y="334"/>
                    </a:lnTo>
                    <a:lnTo>
                      <a:pt x="9002" y="334"/>
                    </a:lnTo>
                    <a:cubicBezTo>
                      <a:pt x="9097" y="334"/>
                      <a:pt x="9169" y="250"/>
                      <a:pt x="9169" y="167"/>
                    </a:cubicBezTo>
                    <a:cubicBezTo>
                      <a:pt x="9169" y="72"/>
                      <a:pt x="9097" y="0"/>
                      <a:pt x="9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10418;p59">
                <a:extLst>
                  <a:ext uri="{FF2B5EF4-FFF2-40B4-BE49-F238E27FC236}">
                    <a16:creationId xmlns:a16="http://schemas.microsoft.com/office/drawing/2014/main" id="{FADDC06C-5D08-3FCF-D67A-E102FC61B98D}"/>
                  </a:ext>
                </a:extLst>
              </p:cNvPr>
              <p:cNvSpPr/>
              <p:nvPr/>
            </p:nvSpPr>
            <p:spPr>
              <a:xfrm>
                <a:off x="8051486" y="3417149"/>
                <a:ext cx="7388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4" extrusionOk="0">
                    <a:moveTo>
                      <a:pt x="167" y="1"/>
                    </a:moveTo>
                    <a:cubicBezTo>
                      <a:pt x="84" y="1"/>
                      <a:pt x="0" y="84"/>
                      <a:pt x="0" y="167"/>
                    </a:cubicBezTo>
                    <a:cubicBezTo>
                      <a:pt x="0" y="262"/>
                      <a:pt x="84" y="334"/>
                      <a:pt x="167" y="334"/>
                    </a:cubicBezTo>
                    <a:lnTo>
                      <a:pt x="2167" y="334"/>
                    </a:lnTo>
                    <a:cubicBezTo>
                      <a:pt x="2251" y="334"/>
                      <a:pt x="2322" y="262"/>
                      <a:pt x="2322" y="167"/>
                    </a:cubicBezTo>
                    <a:cubicBezTo>
                      <a:pt x="2322" y="84"/>
                      <a:pt x="2251" y="1"/>
                      <a:pt x="2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10419;p59">
                <a:extLst>
                  <a:ext uri="{FF2B5EF4-FFF2-40B4-BE49-F238E27FC236}">
                    <a16:creationId xmlns:a16="http://schemas.microsoft.com/office/drawing/2014/main" id="{E8E5A07C-1F71-F527-A6E9-72DE5BD7206E}"/>
                  </a:ext>
                </a:extLst>
              </p:cNvPr>
              <p:cNvSpPr/>
              <p:nvPr/>
            </p:nvSpPr>
            <p:spPr>
              <a:xfrm>
                <a:off x="8022702" y="3437981"/>
                <a:ext cx="102667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62"/>
                      <a:pt x="72" y="334"/>
                      <a:pt x="167" y="334"/>
                    </a:cubicBezTo>
                    <a:lnTo>
                      <a:pt x="3072" y="334"/>
                    </a:lnTo>
                    <a:cubicBezTo>
                      <a:pt x="3156" y="334"/>
                      <a:pt x="3227" y="262"/>
                      <a:pt x="3227" y="167"/>
                    </a:cubicBezTo>
                    <a:cubicBezTo>
                      <a:pt x="3227" y="84"/>
                      <a:pt x="3156" y="0"/>
                      <a:pt x="3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10420;p59">
                <a:extLst>
                  <a:ext uri="{FF2B5EF4-FFF2-40B4-BE49-F238E27FC236}">
                    <a16:creationId xmlns:a16="http://schemas.microsoft.com/office/drawing/2014/main" id="{078D4753-7635-60AD-4E31-E30FE6CEC835}"/>
                  </a:ext>
                </a:extLst>
              </p:cNvPr>
              <p:cNvSpPr/>
              <p:nvPr/>
            </p:nvSpPr>
            <p:spPr>
              <a:xfrm>
                <a:off x="8022702" y="3458432"/>
                <a:ext cx="102667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74"/>
                      <a:pt x="72" y="334"/>
                      <a:pt x="167" y="334"/>
                    </a:cubicBezTo>
                    <a:lnTo>
                      <a:pt x="3072" y="334"/>
                    </a:lnTo>
                    <a:cubicBezTo>
                      <a:pt x="3156" y="334"/>
                      <a:pt x="3227" y="262"/>
                      <a:pt x="3227" y="167"/>
                    </a:cubicBezTo>
                    <a:cubicBezTo>
                      <a:pt x="3227" y="84"/>
                      <a:pt x="3156" y="0"/>
                      <a:pt x="3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10421;p59">
                <a:extLst>
                  <a:ext uri="{FF2B5EF4-FFF2-40B4-BE49-F238E27FC236}">
                    <a16:creationId xmlns:a16="http://schemas.microsoft.com/office/drawing/2014/main" id="{FBD50C62-038E-EBC0-9FDD-BBD108C847A3}"/>
                  </a:ext>
                </a:extLst>
              </p:cNvPr>
              <p:cNvSpPr/>
              <p:nvPr/>
            </p:nvSpPr>
            <p:spPr>
              <a:xfrm>
                <a:off x="8022702" y="3479264"/>
                <a:ext cx="81071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62"/>
                      <a:pt x="72" y="334"/>
                      <a:pt x="167" y="334"/>
                    </a:cubicBezTo>
                    <a:lnTo>
                      <a:pt x="2382" y="334"/>
                    </a:lnTo>
                    <a:cubicBezTo>
                      <a:pt x="2477" y="334"/>
                      <a:pt x="2549" y="262"/>
                      <a:pt x="2549" y="167"/>
                    </a:cubicBezTo>
                    <a:cubicBezTo>
                      <a:pt x="2549" y="84"/>
                      <a:pt x="2477" y="0"/>
                      <a:pt x="2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10422;p59">
                <a:extLst>
                  <a:ext uri="{FF2B5EF4-FFF2-40B4-BE49-F238E27FC236}">
                    <a16:creationId xmlns:a16="http://schemas.microsoft.com/office/drawing/2014/main" id="{7BD58EA9-20B4-4566-9AB7-B00EB1344264}"/>
                  </a:ext>
                </a:extLst>
              </p:cNvPr>
              <p:cNvSpPr/>
              <p:nvPr/>
            </p:nvSpPr>
            <p:spPr>
              <a:xfrm>
                <a:off x="8051486" y="3520515"/>
                <a:ext cx="73883" cy="1065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5" extrusionOk="0">
                    <a:moveTo>
                      <a:pt x="167" y="1"/>
                    </a:moveTo>
                    <a:cubicBezTo>
                      <a:pt x="84" y="1"/>
                      <a:pt x="0" y="72"/>
                      <a:pt x="0" y="168"/>
                    </a:cubicBezTo>
                    <a:cubicBezTo>
                      <a:pt x="0" y="251"/>
                      <a:pt x="84" y="334"/>
                      <a:pt x="167" y="334"/>
                    </a:cubicBezTo>
                    <a:lnTo>
                      <a:pt x="2167" y="334"/>
                    </a:lnTo>
                    <a:cubicBezTo>
                      <a:pt x="2251" y="334"/>
                      <a:pt x="2322" y="251"/>
                      <a:pt x="2322" y="168"/>
                    </a:cubicBezTo>
                    <a:cubicBezTo>
                      <a:pt x="2322" y="72"/>
                      <a:pt x="2251" y="1"/>
                      <a:pt x="2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10423;p59">
                <a:extLst>
                  <a:ext uri="{FF2B5EF4-FFF2-40B4-BE49-F238E27FC236}">
                    <a16:creationId xmlns:a16="http://schemas.microsoft.com/office/drawing/2014/main" id="{0D5915FC-4F7D-6841-4579-1C318710D124}"/>
                  </a:ext>
                </a:extLst>
              </p:cNvPr>
              <p:cNvSpPr/>
              <p:nvPr/>
            </p:nvSpPr>
            <p:spPr>
              <a:xfrm>
                <a:off x="8022702" y="3540966"/>
                <a:ext cx="102667" cy="1027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2" y="263"/>
                      <a:pt x="72" y="322"/>
                      <a:pt x="167" y="322"/>
                    </a:cubicBezTo>
                    <a:lnTo>
                      <a:pt x="3072" y="322"/>
                    </a:lnTo>
                    <a:cubicBezTo>
                      <a:pt x="3156" y="322"/>
                      <a:pt x="3227" y="251"/>
                      <a:pt x="3227" y="168"/>
                    </a:cubicBezTo>
                    <a:cubicBezTo>
                      <a:pt x="3227" y="72"/>
                      <a:pt x="3156" y="1"/>
                      <a:pt x="3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10424;p59">
                <a:extLst>
                  <a:ext uri="{FF2B5EF4-FFF2-40B4-BE49-F238E27FC236}">
                    <a16:creationId xmlns:a16="http://schemas.microsoft.com/office/drawing/2014/main" id="{1670C2CF-9EC3-28FD-EE82-E2D601CB8B39}"/>
                  </a:ext>
                </a:extLst>
              </p:cNvPr>
              <p:cNvSpPr/>
              <p:nvPr/>
            </p:nvSpPr>
            <p:spPr>
              <a:xfrm>
                <a:off x="8022702" y="3561798"/>
                <a:ext cx="49266" cy="1027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2" y="251"/>
                      <a:pt x="72" y="322"/>
                      <a:pt x="167" y="322"/>
                    </a:cubicBezTo>
                    <a:lnTo>
                      <a:pt x="1382" y="322"/>
                    </a:lnTo>
                    <a:cubicBezTo>
                      <a:pt x="1477" y="322"/>
                      <a:pt x="1548" y="251"/>
                      <a:pt x="1548" y="167"/>
                    </a:cubicBezTo>
                    <a:cubicBezTo>
                      <a:pt x="1548" y="72"/>
                      <a:pt x="1477" y="1"/>
                      <a:pt x="13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10425;p59">
                <a:extLst>
                  <a:ext uri="{FF2B5EF4-FFF2-40B4-BE49-F238E27FC236}">
                    <a16:creationId xmlns:a16="http://schemas.microsoft.com/office/drawing/2014/main" id="{69BCC7AC-D6C5-D018-5D0B-A1586813BC33}"/>
                  </a:ext>
                </a:extLst>
              </p:cNvPr>
              <p:cNvSpPr/>
              <p:nvPr/>
            </p:nvSpPr>
            <p:spPr>
              <a:xfrm>
                <a:off x="8200683" y="3486452"/>
                <a:ext cx="7388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4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7" y="334"/>
                    </a:cubicBezTo>
                    <a:lnTo>
                      <a:pt x="2156" y="334"/>
                    </a:lnTo>
                    <a:cubicBezTo>
                      <a:pt x="2251" y="334"/>
                      <a:pt x="2322" y="250"/>
                      <a:pt x="2322" y="167"/>
                    </a:cubicBezTo>
                    <a:cubicBezTo>
                      <a:pt x="2322" y="72"/>
                      <a:pt x="2251" y="0"/>
                      <a:pt x="2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10426;p59">
                <a:extLst>
                  <a:ext uri="{FF2B5EF4-FFF2-40B4-BE49-F238E27FC236}">
                    <a16:creationId xmlns:a16="http://schemas.microsoft.com/office/drawing/2014/main" id="{CEEAA5D4-915E-5989-E302-3A976C8B747A}"/>
                  </a:ext>
                </a:extLst>
              </p:cNvPr>
              <p:cNvSpPr/>
              <p:nvPr/>
            </p:nvSpPr>
            <p:spPr>
              <a:xfrm>
                <a:off x="8171899" y="3506902"/>
                <a:ext cx="102667" cy="10241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3061" y="322"/>
                    </a:lnTo>
                    <a:cubicBezTo>
                      <a:pt x="3156" y="322"/>
                      <a:pt x="3227" y="250"/>
                      <a:pt x="3227" y="167"/>
                    </a:cubicBezTo>
                    <a:cubicBezTo>
                      <a:pt x="3227" y="72"/>
                      <a:pt x="3156" y="0"/>
                      <a:pt x="30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" name="Google Shape;10427;p59">
                <a:extLst>
                  <a:ext uri="{FF2B5EF4-FFF2-40B4-BE49-F238E27FC236}">
                    <a16:creationId xmlns:a16="http://schemas.microsoft.com/office/drawing/2014/main" id="{D5E51A06-3974-B6D9-45BE-E397E267E720}"/>
                  </a:ext>
                </a:extLst>
              </p:cNvPr>
              <p:cNvSpPr/>
              <p:nvPr/>
            </p:nvSpPr>
            <p:spPr>
              <a:xfrm>
                <a:off x="8171899" y="3527735"/>
                <a:ext cx="49266" cy="10241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1382" y="322"/>
                    </a:lnTo>
                    <a:cubicBezTo>
                      <a:pt x="1477" y="322"/>
                      <a:pt x="1548" y="250"/>
                      <a:pt x="1548" y="167"/>
                    </a:cubicBezTo>
                    <a:cubicBezTo>
                      <a:pt x="1548" y="72"/>
                      <a:pt x="1477" y="0"/>
                      <a:pt x="1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" name="Google Shape;10428;p59">
                <a:extLst>
                  <a:ext uri="{FF2B5EF4-FFF2-40B4-BE49-F238E27FC236}">
                    <a16:creationId xmlns:a16="http://schemas.microsoft.com/office/drawing/2014/main" id="{EFD3AF21-4B18-3A47-E570-43051A89AB81}"/>
                  </a:ext>
                </a:extLst>
              </p:cNvPr>
              <p:cNvSpPr/>
              <p:nvPr/>
            </p:nvSpPr>
            <p:spPr>
              <a:xfrm>
                <a:off x="8174189" y="3417149"/>
                <a:ext cx="102635" cy="45099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1418" extrusionOk="0">
                    <a:moveTo>
                      <a:pt x="2905" y="334"/>
                    </a:moveTo>
                    <a:lnTo>
                      <a:pt x="2905" y="1096"/>
                    </a:lnTo>
                    <a:lnTo>
                      <a:pt x="333" y="1096"/>
                    </a:lnTo>
                    <a:lnTo>
                      <a:pt x="333" y="334"/>
                    </a:lnTo>
                    <a:close/>
                    <a:moveTo>
                      <a:pt x="167" y="1"/>
                    </a:moveTo>
                    <a:cubicBezTo>
                      <a:pt x="72" y="12"/>
                      <a:pt x="0" y="84"/>
                      <a:pt x="0" y="167"/>
                    </a:cubicBezTo>
                    <a:lnTo>
                      <a:pt x="0" y="1251"/>
                    </a:lnTo>
                    <a:cubicBezTo>
                      <a:pt x="0" y="1346"/>
                      <a:pt x="72" y="1417"/>
                      <a:pt x="167" y="1417"/>
                    </a:cubicBezTo>
                    <a:lnTo>
                      <a:pt x="3072" y="1417"/>
                    </a:lnTo>
                    <a:cubicBezTo>
                      <a:pt x="3155" y="1417"/>
                      <a:pt x="3227" y="1346"/>
                      <a:pt x="3227" y="1251"/>
                    </a:cubicBezTo>
                    <a:lnTo>
                      <a:pt x="3227" y="167"/>
                    </a:lnTo>
                    <a:cubicBezTo>
                      <a:pt x="3227" y="84"/>
                      <a:pt x="3155" y="1"/>
                      <a:pt x="3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5A37B3E7-8547-5292-B0B5-76999AF598DC}"/>
              </a:ext>
            </a:extLst>
          </p:cNvPr>
          <p:cNvSpPr txBox="1"/>
          <p:nvPr/>
        </p:nvSpPr>
        <p:spPr>
          <a:xfrm>
            <a:off x="407329" y="19535"/>
            <a:ext cx="61010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Revue de littérature théorique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CB01E5C-19F9-E581-D970-8A612CFA3FF8}"/>
              </a:ext>
            </a:extLst>
          </p:cNvPr>
          <p:cNvSpPr txBox="1"/>
          <p:nvPr/>
        </p:nvSpPr>
        <p:spPr>
          <a:xfrm>
            <a:off x="219949" y="439342"/>
            <a:ext cx="118163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Théorie du </a:t>
            </a:r>
            <a:r>
              <a:rPr lang="fr-FR" b="1" dirty="0" err="1">
                <a:solidFill>
                  <a:schemeClr val="tx1"/>
                </a:solidFill>
                <a:latin typeface="DM sans" pitchFamily="2" charset="0"/>
              </a:rPr>
              <a:t>Debt</a:t>
            </a:r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DM sans" pitchFamily="2" charset="0"/>
              </a:rPr>
              <a:t>Overhang</a:t>
            </a:r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 ou fardeau virtuel de la dette</a:t>
            </a:r>
            <a:endParaRPr lang="fr-MG" b="1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534B8F-AE02-A3E0-6CE8-29F9CC0BD277}"/>
              </a:ext>
            </a:extLst>
          </p:cNvPr>
          <p:cNvSpPr txBox="1"/>
          <p:nvPr/>
        </p:nvSpPr>
        <p:spPr>
          <a:xfrm>
            <a:off x="454549" y="2553469"/>
            <a:ext cx="2266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DM sans" pitchFamily="2" charset="0"/>
              </a:rPr>
              <a:t>Dette excessive </a:t>
            </a:r>
            <a:endParaRPr lang="fr-MG" sz="2500" dirty="0">
              <a:latin typeface="DM san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038D7E-C183-13CC-2752-11D6A9190A6A}"/>
              </a:ext>
            </a:extLst>
          </p:cNvPr>
          <p:cNvSpPr/>
          <p:nvPr/>
        </p:nvSpPr>
        <p:spPr>
          <a:xfrm>
            <a:off x="459065" y="2018482"/>
            <a:ext cx="11678304" cy="4400169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005EA4-78F4-CDCA-AAA4-D09745FFC01B}"/>
              </a:ext>
            </a:extLst>
          </p:cNvPr>
          <p:cNvSpPr txBox="1"/>
          <p:nvPr/>
        </p:nvSpPr>
        <p:spPr>
          <a:xfrm>
            <a:off x="2655933" y="1668281"/>
            <a:ext cx="7895367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DM sans" pitchFamily="2" charset="0"/>
              </a:rPr>
              <a:t>Résultats: sur le comportement du débiteur</a:t>
            </a:r>
            <a:endParaRPr lang="fr-MG" sz="3000" dirty="0">
              <a:latin typeface="DM sans" pitchFamily="2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8A8E328-C400-A981-D0E6-B5114985D1DF}"/>
              </a:ext>
            </a:extLst>
          </p:cNvPr>
          <p:cNvCxnSpPr>
            <a:cxnSpLocks/>
          </p:cNvCxnSpPr>
          <p:nvPr/>
        </p:nvCxnSpPr>
        <p:spPr>
          <a:xfrm flipV="1">
            <a:off x="2634185" y="2791998"/>
            <a:ext cx="701233" cy="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 : en arc 27">
            <a:extLst>
              <a:ext uri="{FF2B5EF4-FFF2-40B4-BE49-F238E27FC236}">
                <a16:creationId xmlns:a16="http://schemas.microsoft.com/office/drawing/2014/main" id="{A321A315-8BD1-B96A-1DAA-1AD791415E44}"/>
              </a:ext>
            </a:extLst>
          </p:cNvPr>
          <p:cNvCxnSpPr>
            <a:cxnSpLocks/>
          </p:cNvCxnSpPr>
          <p:nvPr/>
        </p:nvCxnSpPr>
        <p:spPr>
          <a:xfrm>
            <a:off x="600429" y="3649199"/>
            <a:ext cx="407214" cy="310083"/>
          </a:xfrm>
          <a:prstGeom prst="curved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F47AF858-3490-DFFA-9427-5F1A9E1A2BC0}"/>
              </a:ext>
            </a:extLst>
          </p:cNvPr>
          <p:cNvSpPr txBox="1"/>
          <p:nvPr/>
        </p:nvSpPr>
        <p:spPr>
          <a:xfrm>
            <a:off x="1127200" y="3402937"/>
            <a:ext cx="107624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500" dirty="0">
                <a:latin typeface="DM sans" pitchFamily="2" charset="0"/>
              </a:rPr>
              <a:t>Effet désincitatif pour le pays débiteur qui ne trouvera dès lors aucun intérêt à investir ou à s’ajuster économiquement pour rembourser étant donné que tout bénéfice des ajustements ira majoritairement au créancier.</a:t>
            </a:r>
            <a:endParaRPr lang="fr-MG" sz="2500" dirty="0">
              <a:latin typeface="DM sans" pitchFamily="2" charset="0"/>
            </a:endParaRPr>
          </a:p>
        </p:txBody>
      </p: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7E1B4D37-8357-F964-4736-9DE0432E1810}"/>
              </a:ext>
            </a:extLst>
          </p:cNvPr>
          <p:cNvCxnSpPr>
            <a:cxnSpLocks/>
          </p:cNvCxnSpPr>
          <p:nvPr/>
        </p:nvCxnSpPr>
        <p:spPr>
          <a:xfrm>
            <a:off x="598038" y="5053367"/>
            <a:ext cx="407214" cy="310083"/>
          </a:xfrm>
          <a:prstGeom prst="curved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412A3170-E9DE-AE72-70B1-88BDB9C8D183}"/>
              </a:ext>
            </a:extLst>
          </p:cNvPr>
          <p:cNvSpPr txBox="1"/>
          <p:nvPr/>
        </p:nvSpPr>
        <p:spPr>
          <a:xfrm>
            <a:off x="1196727" y="5087310"/>
            <a:ext cx="108137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atin typeface="DM sans" pitchFamily="2" charset="0"/>
              </a:rPr>
              <a:t>La dette excessive joue alors un rôle de taxe implicite sur les réformes et investissements futurs, refreinant de surcroît la croissance.</a:t>
            </a:r>
          </a:p>
          <a:p>
            <a:endParaRPr lang="fr-MG" sz="25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7BBEAFE-DCF4-4734-BBDE-0D8685DD312C}"/>
              </a:ext>
            </a:extLst>
          </p:cNvPr>
          <p:cNvSpPr txBox="1"/>
          <p:nvPr/>
        </p:nvSpPr>
        <p:spPr>
          <a:xfrm>
            <a:off x="9862709" y="-61566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13/20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6A79665-D374-4881-8030-E8A26E4EA25F}"/>
              </a:ext>
            </a:extLst>
          </p:cNvPr>
          <p:cNvSpPr txBox="1"/>
          <p:nvPr/>
        </p:nvSpPr>
        <p:spPr>
          <a:xfrm>
            <a:off x="3335418" y="2434547"/>
            <a:ext cx="8851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500" dirty="0">
                <a:latin typeface="DM sans" pitchFamily="2" charset="0"/>
              </a:rPr>
              <a:t>Bénéfices futurs attendus de la croissance économique captés par les créanciers</a:t>
            </a:r>
          </a:p>
        </p:txBody>
      </p:sp>
    </p:spTree>
    <p:extLst>
      <p:ext uri="{BB962C8B-B14F-4D97-AF65-F5344CB8AC3E}">
        <p14:creationId xmlns:p14="http://schemas.microsoft.com/office/powerpoint/2010/main" val="228282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0A729-A397-4F2C-DB21-C12F37129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77EF91D-309A-D3DE-1C74-48F994EE7ACA}"/>
              </a:ext>
            </a:extLst>
          </p:cNvPr>
          <p:cNvCxnSpPr>
            <a:cxnSpLocks/>
          </p:cNvCxnSpPr>
          <p:nvPr/>
        </p:nvCxnSpPr>
        <p:spPr>
          <a:xfrm>
            <a:off x="352495" y="614313"/>
            <a:ext cx="1183481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EFAA7D6-B4DB-3A2A-E43A-8309A51FA180}"/>
              </a:ext>
            </a:extLst>
          </p:cNvPr>
          <p:cNvCxnSpPr>
            <a:cxnSpLocks/>
          </p:cNvCxnSpPr>
          <p:nvPr/>
        </p:nvCxnSpPr>
        <p:spPr>
          <a:xfrm flipV="1">
            <a:off x="219949" y="19535"/>
            <a:ext cx="0" cy="6950123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F022141-3856-5604-EED5-CF67FB2D6562}"/>
              </a:ext>
            </a:extLst>
          </p:cNvPr>
          <p:cNvSpPr/>
          <p:nvPr/>
        </p:nvSpPr>
        <p:spPr>
          <a:xfrm>
            <a:off x="-19166" y="0"/>
            <a:ext cx="243632" cy="2606865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0B8BC72E-FB4F-A565-6D1C-ED09351EAA8D}"/>
              </a:ext>
            </a:extLst>
          </p:cNvPr>
          <p:cNvGrpSpPr/>
          <p:nvPr/>
        </p:nvGrpSpPr>
        <p:grpSpPr>
          <a:xfrm>
            <a:off x="519275" y="841899"/>
            <a:ext cx="11335986" cy="492443"/>
            <a:chOff x="6134365" y="1078914"/>
            <a:chExt cx="10789728" cy="492443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30D4F93-EE42-7EF9-9B98-6C8A192FC368}"/>
                </a:ext>
              </a:extLst>
            </p:cNvPr>
            <p:cNvSpPr txBox="1"/>
            <p:nvPr/>
          </p:nvSpPr>
          <p:spPr>
            <a:xfrm>
              <a:off x="6708508" y="1078914"/>
              <a:ext cx="102155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Article </a:t>
              </a:r>
              <a:r>
                <a:rPr lang="fr-FR" sz="2600" b="1" dirty="0">
                  <a:solidFill>
                    <a:srgbClr val="ED874E"/>
                  </a:solidFill>
                  <a:latin typeface="DM sans" pitchFamily="2" charset="0"/>
                </a:rPr>
                <a:t>: </a:t>
              </a:r>
              <a:r>
                <a:rPr lang="fr-FR" sz="26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Financing</a:t>
              </a:r>
              <a:r>
                <a:rPr lang="fr-FR" sz="26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or </a:t>
              </a:r>
              <a:r>
                <a:rPr lang="fr-FR" sz="26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Forgiving</a:t>
              </a:r>
              <a:r>
                <a:rPr lang="fr-FR" sz="26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a </a:t>
              </a:r>
              <a:r>
                <a:rPr lang="fr-FR" sz="26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Debt</a:t>
              </a:r>
              <a:r>
                <a:rPr lang="fr-FR" sz="26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</a:t>
              </a:r>
              <a:r>
                <a:rPr lang="fr-FR" sz="2600" b="1" i="0" u="none" strike="noStrike" dirty="0" err="1">
                  <a:solidFill>
                    <a:srgbClr val="ED874E"/>
                  </a:solidFill>
                  <a:effectLst/>
                  <a:latin typeface="DM sans" pitchFamily="2" charset="0"/>
                </a:rPr>
                <a:t>Overhang</a:t>
              </a:r>
              <a:r>
                <a:rPr lang="fr-FR" sz="2600" b="1" i="0" u="none" strike="noStrike" dirty="0">
                  <a:solidFill>
                    <a:srgbClr val="ED874E"/>
                  </a:solidFill>
                  <a:effectLst/>
                  <a:latin typeface="DM sans" pitchFamily="2" charset="0"/>
                </a:rPr>
                <a:t> (Krugman, 1988) </a:t>
              </a:r>
              <a:endParaRPr lang="fr-FR" sz="2600" b="1" dirty="0">
                <a:solidFill>
                  <a:srgbClr val="ED874E"/>
                </a:solidFill>
                <a:latin typeface="DM sans" pitchFamily="2" charset="0"/>
              </a:endParaRPr>
            </a:p>
          </p:txBody>
        </p:sp>
        <p:grpSp>
          <p:nvGrpSpPr>
            <p:cNvPr id="12" name="Google Shape;10416;p59">
              <a:extLst>
                <a:ext uri="{FF2B5EF4-FFF2-40B4-BE49-F238E27FC236}">
                  <a16:creationId xmlns:a16="http://schemas.microsoft.com/office/drawing/2014/main" id="{395F71F6-5A53-89E4-A312-CD90E689B089}"/>
                </a:ext>
              </a:extLst>
            </p:cNvPr>
            <p:cNvGrpSpPr/>
            <p:nvPr/>
          </p:nvGrpSpPr>
          <p:grpSpPr>
            <a:xfrm>
              <a:off x="6134365" y="1151269"/>
              <a:ext cx="470120" cy="382763"/>
              <a:chOff x="7973468" y="3382322"/>
              <a:chExt cx="352590" cy="287072"/>
            </a:xfrm>
            <a:solidFill>
              <a:srgbClr val="ED874E"/>
            </a:solidFill>
          </p:grpSpPr>
          <p:sp>
            <p:nvSpPr>
              <p:cNvPr id="14" name="Google Shape;10417;p59">
                <a:extLst>
                  <a:ext uri="{FF2B5EF4-FFF2-40B4-BE49-F238E27FC236}">
                    <a16:creationId xmlns:a16="http://schemas.microsoft.com/office/drawing/2014/main" id="{30693B28-8B66-176C-775E-4474A50ECFCC}"/>
                  </a:ext>
                </a:extLst>
              </p:cNvPr>
              <p:cNvSpPr/>
              <p:nvPr/>
            </p:nvSpPr>
            <p:spPr>
              <a:xfrm>
                <a:off x="7973468" y="3382322"/>
                <a:ext cx="352590" cy="287072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9026" extrusionOk="0">
                    <a:moveTo>
                      <a:pt x="5370" y="334"/>
                    </a:moveTo>
                    <a:lnTo>
                      <a:pt x="5370" y="7001"/>
                    </a:lnTo>
                    <a:lnTo>
                      <a:pt x="941" y="7001"/>
                    </a:lnTo>
                    <a:lnTo>
                      <a:pt x="941" y="334"/>
                    </a:lnTo>
                    <a:close/>
                    <a:moveTo>
                      <a:pt x="5370" y="7323"/>
                    </a:moveTo>
                    <a:lnTo>
                      <a:pt x="5370" y="7656"/>
                    </a:lnTo>
                    <a:lnTo>
                      <a:pt x="941" y="7656"/>
                    </a:lnTo>
                    <a:lnTo>
                      <a:pt x="941" y="7323"/>
                    </a:lnTo>
                    <a:close/>
                    <a:moveTo>
                      <a:pt x="10133" y="7323"/>
                    </a:moveTo>
                    <a:lnTo>
                      <a:pt x="10133" y="7656"/>
                    </a:lnTo>
                    <a:lnTo>
                      <a:pt x="5704" y="7656"/>
                    </a:lnTo>
                    <a:lnTo>
                      <a:pt x="5704" y="7323"/>
                    </a:lnTo>
                    <a:close/>
                    <a:moveTo>
                      <a:pt x="5835" y="7977"/>
                    </a:moveTo>
                    <a:lnTo>
                      <a:pt x="5835" y="8680"/>
                    </a:lnTo>
                    <a:lnTo>
                      <a:pt x="5240" y="8692"/>
                    </a:lnTo>
                    <a:cubicBezTo>
                      <a:pt x="5240" y="8692"/>
                      <a:pt x="5228" y="8692"/>
                      <a:pt x="5228" y="8680"/>
                    </a:cubicBezTo>
                    <a:lnTo>
                      <a:pt x="5228" y="7977"/>
                    </a:lnTo>
                    <a:close/>
                    <a:moveTo>
                      <a:pt x="775" y="0"/>
                    </a:moveTo>
                    <a:cubicBezTo>
                      <a:pt x="691" y="0"/>
                      <a:pt x="608" y="72"/>
                      <a:pt x="608" y="167"/>
                    </a:cubicBezTo>
                    <a:lnTo>
                      <a:pt x="608" y="536"/>
                    </a:lnTo>
                    <a:lnTo>
                      <a:pt x="465" y="536"/>
                    </a:lnTo>
                    <a:cubicBezTo>
                      <a:pt x="215" y="536"/>
                      <a:pt x="1" y="738"/>
                      <a:pt x="1" y="1000"/>
                    </a:cubicBezTo>
                    <a:lnTo>
                      <a:pt x="1" y="1715"/>
                    </a:lnTo>
                    <a:cubicBezTo>
                      <a:pt x="1" y="1798"/>
                      <a:pt x="72" y="1881"/>
                      <a:pt x="167" y="1881"/>
                    </a:cubicBezTo>
                    <a:cubicBezTo>
                      <a:pt x="251" y="1881"/>
                      <a:pt x="334" y="1798"/>
                      <a:pt x="334" y="1715"/>
                    </a:cubicBezTo>
                    <a:lnTo>
                      <a:pt x="334" y="1000"/>
                    </a:lnTo>
                    <a:cubicBezTo>
                      <a:pt x="334" y="929"/>
                      <a:pt x="394" y="869"/>
                      <a:pt x="465" y="869"/>
                    </a:cubicBezTo>
                    <a:lnTo>
                      <a:pt x="608" y="869"/>
                    </a:lnTo>
                    <a:lnTo>
                      <a:pt x="608" y="7799"/>
                    </a:lnTo>
                    <a:cubicBezTo>
                      <a:pt x="608" y="7894"/>
                      <a:pt x="691" y="7965"/>
                      <a:pt x="775" y="7965"/>
                    </a:cubicBezTo>
                    <a:lnTo>
                      <a:pt x="4918" y="7965"/>
                    </a:lnTo>
                    <a:lnTo>
                      <a:pt x="4918" y="8335"/>
                    </a:lnTo>
                    <a:lnTo>
                      <a:pt x="465" y="8335"/>
                    </a:lnTo>
                    <a:cubicBezTo>
                      <a:pt x="394" y="8335"/>
                      <a:pt x="334" y="8275"/>
                      <a:pt x="334" y="8204"/>
                    </a:cubicBezTo>
                    <a:lnTo>
                      <a:pt x="334" y="2429"/>
                    </a:lnTo>
                    <a:cubicBezTo>
                      <a:pt x="334" y="2334"/>
                      <a:pt x="251" y="2262"/>
                      <a:pt x="167" y="2262"/>
                    </a:cubicBezTo>
                    <a:cubicBezTo>
                      <a:pt x="72" y="2262"/>
                      <a:pt x="1" y="2334"/>
                      <a:pt x="1" y="2429"/>
                    </a:cubicBezTo>
                    <a:lnTo>
                      <a:pt x="1" y="8204"/>
                    </a:lnTo>
                    <a:cubicBezTo>
                      <a:pt x="1" y="8454"/>
                      <a:pt x="215" y="8668"/>
                      <a:pt x="465" y="8668"/>
                    </a:cubicBezTo>
                    <a:lnTo>
                      <a:pt x="4918" y="8668"/>
                    </a:lnTo>
                    <a:lnTo>
                      <a:pt x="4918" y="8680"/>
                    </a:lnTo>
                    <a:cubicBezTo>
                      <a:pt x="4918" y="8858"/>
                      <a:pt x="5061" y="9025"/>
                      <a:pt x="5251" y="9025"/>
                    </a:cubicBezTo>
                    <a:lnTo>
                      <a:pt x="5835" y="9025"/>
                    </a:lnTo>
                    <a:cubicBezTo>
                      <a:pt x="6013" y="9025"/>
                      <a:pt x="6180" y="8870"/>
                      <a:pt x="6180" y="8680"/>
                    </a:cubicBezTo>
                    <a:lnTo>
                      <a:pt x="6180" y="8668"/>
                    </a:lnTo>
                    <a:lnTo>
                      <a:pt x="10633" y="8668"/>
                    </a:lnTo>
                    <a:cubicBezTo>
                      <a:pt x="10883" y="8668"/>
                      <a:pt x="11085" y="8454"/>
                      <a:pt x="11085" y="8204"/>
                    </a:cubicBezTo>
                    <a:lnTo>
                      <a:pt x="11085" y="1012"/>
                    </a:lnTo>
                    <a:cubicBezTo>
                      <a:pt x="11074" y="762"/>
                      <a:pt x="10871" y="548"/>
                      <a:pt x="10609" y="548"/>
                    </a:cubicBezTo>
                    <a:lnTo>
                      <a:pt x="10466" y="548"/>
                    </a:lnTo>
                    <a:lnTo>
                      <a:pt x="10466" y="179"/>
                    </a:lnTo>
                    <a:cubicBezTo>
                      <a:pt x="10466" y="95"/>
                      <a:pt x="10395" y="12"/>
                      <a:pt x="10300" y="12"/>
                    </a:cubicBezTo>
                    <a:lnTo>
                      <a:pt x="9692" y="12"/>
                    </a:lnTo>
                    <a:cubicBezTo>
                      <a:pt x="9597" y="12"/>
                      <a:pt x="9526" y="95"/>
                      <a:pt x="9526" y="179"/>
                    </a:cubicBezTo>
                    <a:cubicBezTo>
                      <a:pt x="9526" y="274"/>
                      <a:pt x="9597" y="345"/>
                      <a:pt x="9692" y="345"/>
                    </a:cubicBezTo>
                    <a:lnTo>
                      <a:pt x="10133" y="345"/>
                    </a:lnTo>
                    <a:lnTo>
                      <a:pt x="10133" y="5894"/>
                    </a:lnTo>
                    <a:cubicBezTo>
                      <a:pt x="10133" y="5989"/>
                      <a:pt x="10216" y="6060"/>
                      <a:pt x="10300" y="6060"/>
                    </a:cubicBezTo>
                    <a:cubicBezTo>
                      <a:pt x="10395" y="6060"/>
                      <a:pt x="10466" y="5989"/>
                      <a:pt x="10466" y="5894"/>
                    </a:cubicBezTo>
                    <a:lnTo>
                      <a:pt x="10466" y="881"/>
                    </a:lnTo>
                    <a:lnTo>
                      <a:pt x="10609" y="881"/>
                    </a:lnTo>
                    <a:cubicBezTo>
                      <a:pt x="10693" y="881"/>
                      <a:pt x="10752" y="941"/>
                      <a:pt x="10752" y="1012"/>
                    </a:cubicBezTo>
                    <a:lnTo>
                      <a:pt x="10752" y="8204"/>
                    </a:lnTo>
                    <a:cubicBezTo>
                      <a:pt x="10752" y="8275"/>
                      <a:pt x="10693" y="8335"/>
                      <a:pt x="10609" y="8335"/>
                    </a:cubicBezTo>
                    <a:lnTo>
                      <a:pt x="6168" y="8335"/>
                    </a:lnTo>
                    <a:lnTo>
                      <a:pt x="6168" y="7965"/>
                    </a:lnTo>
                    <a:lnTo>
                      <a:pt x="10300" y="7965"/>
                    </a:lnTo>
                    <a:cubicBezTo>
                      <a:pt x="10395" y="7965"/>
                      <a:pt x="10466" y="7882"/>
                      <a:pt x="10466" y="7799"/>
                    </a:cubicBezTo>
                    <a:lnTo>
                      <a:pt x="10466" y="6584"/>
                    </a:lnTo>
                    <a:cubicBezTo>
                      <a:pt x="10466" y="6489"/>
                      <a:pt x="10395" y="6418"/>
                      <a:pt x="10300" y="6418"/>
                    </a:cubicBezTo>
                    <a:cubicBezTo>
                      <a:pt x="10216" y="6418"/>
                      <a:pt x="10133" y="6489"/>
                      <a:pt x="10133" y="6584"/>
                    </a:cubicBezTo>
                    <a:lnTo>
                      <a:pt x="10133" y="7001"/>
                    </a:lnTo>
                    <a:lnTo>
                      <a:pt x="5704" y="7001"/>
                    </a:lnTo>
                    <a:lnTo>
                      <a:pt x="5704" y="334"/>
                    </a:lnTo>
                    <a:lnTo>
                      <a:pt x="9002" y="334"/>
                    </a:lnTo>
                    <a:cubicBezTo>
                      <a:pt x="9097" y="334"/>
                      <a:pt x="9169" y="250"/>
                      <a:pt x="9169" y="167"/>
                    </a:cubicBezTo>
                    <a:cubicBezTo>
                      <a:pt x="9169" y="72"/>
                      <a:pt x="9097" y="0"/>
                      <a:pt x="9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10418;p59">
                <a:extLst>
                  <a:ext uri="{FF2B5EF4-FFF2-40B4-BE49-F238E27FC236}">
                    <a16:creationId xmlns:a16="http://schemas.microsoft.com/office/drawing/2014/main" id="{FADDC06C-5D08-3FCF-D67A-E102FC61B98D}"/>
                  </a:ext>
                </a:extLst>
              </p:cNvPr>
              <p:cNvSpPr/>
              <p:nvPr/>
            </p:nvSpPr>
            <p:spPr>
              <a:xfrm>
                <a:off x="8051486" y="3417149"/>
                <a:ext cx="7388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4" extrusionOk="0">
                    <a:moveTo>
                      <a:pt x="167" y="1"/>
                    </a:moveTo>
                    <a:cubicBezTo>
                      <a:pt x="84" y="1"/>
                      <a:pt x="0" y="84"/>
                      <a:pt x="0" y="167"/>
                    </a:cubicBezTo>
                    <a:cubicBezTo>
                      <a:pt x="0" y="262"/>
                      <a:pt x="84" y="334"/>
                      <a:pt x="167" y="334"/>
                    </a:cubicBezTo>
                    <a:lnTo>
                      <a:pt x="2167" y="334"/>
                    </a:lnTo>
                    <a:cubicBezTo>
                      <a:pt x="2251" y="334"/>
                      <a:pt x="2322" y="262"/>
                      <a:pt x="2322" y="167"/>
                    </a:cubicBezTo>
                    <a:cubicBezTo>
                      <a:pt x="2322" y="84"/>
                      <a:pt x="2251" y="1"/>
                      <a:pt x="2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10419;p59">
                <a:extLst>
                  <a:ext uri="{FF2B5EF4-FFF2-40B4-BE49-F238E27FC236}">
                    <a16:creationId xmlns:a16="http://schemas.microsoft.com/office/drawing/2014/main" id="{E8E5A07C-1F71-F527-A6E9-72DE5BD7206E}"/>
                  </a:ext>
                </a:extLst>
              </p:cNvPr>
              <p:cNvSpPr/>
              <p:nvPr/>
            </p:nvSpPr>
            <p:spPr>
              <a:xfrm>
                <a:off x="8022702" y="3437981"/>
                <a:ext cx="102667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62"/>
                      <a:pt x="72" y="334"/>
                      <a:pt x="167" y="334"/>
                    </a:cubicBezTo>
                    <a:lnTo>
                      <a:pt x="3072" y="334"/>
                    </a:lnTo>
                    <a:cubicBezTo>
                      <a:pt x="3156" y="334"/>
                      <a:pt x="3227" y="262"/>
                      <a:pt x="3227" y="167"/>
                    </a:cubicBezTo>
                    <a:cubicBezTo>
                      <a:pt x="3227" y="84"/>
                      <a:pt x="3156" y="0"/>
                      <a:pt x="3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10420;p59">
                <a:extLst>
                  <a:ext uri="{FF2B5EF4-FFF2-40B4-BE49-F238E27FC236}">
                    <a16:creationId xmlns:a16="http://schemas.microsoft.com/office/drawing/2014/main" id="{078D4753-7635-60AD-4E31-E30FE6CEC835}"/>
                  </a:ext>
                </a:extLst>
              </p:cNvPr>
              <p:cNvSpPr/>
              <p:nvPr/>
            </p:nvSpPr>
            <p:spPr>
              <a:xfrm>
                <a:off x="8022702" y="3458432"/>
                <a:ext cx="102667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74"/>
                      <a:pt x="72" y="334"/>
                      <a:pt x="167" y="334"/>
                    </a:cubicBezTo>
                    <a:lnTo>
                      <a:pt x="3072" y="334"/>
                    </a:lnTo>
                    <a:cubicBezTo>
                      <a:pt x="3156" y="334"/>
                      <a:pt x="3227" y="262"/>
                      <a:pt x="3227" y="167"/>
                    </a:cubicBezTo>
                    <a:cubicBezTo>
                      <a:pt x="3227" y="84"/>
                      <a:pt x="3156" y="0"/>
                      <a:pt x="3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10421;p59">
                <a:extLst>
                  <a:ext uri="{FF2B5EF4-FFF2-40B4-BE49-F238E27FC236}">
                    <a16:creationId xmlns:a16="http://schemas.microsoft.com/office/drawing/2014/main" id="{FBD50C62-038E-EBC0-9FDD-BBD108C847A3}"/>
                  </a:ext>
                </a:extLst>
              </p:cNvPr>
              <p:cNvSpPr/>
              <p:nvPr/>
            </p:nvSpPr>
            <p:spPr>
              <a:xfrm>
                <a:off x="8022702" y="3479264"/>
                <a:ext cx="81071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62"/>
                      <a:pt x="72" y="334"/>
                      <a:pt x="167" y="334"/>
                    </a:cubicBezTo>
                    <a:lnTo>
                      <a:pt x="2382" y="334"/>
                    </a:lnTo>
                    <a:cubicBezTo>
                      <a:pt x="2477" y="334"/>
                      <a:pt x="2549" y="262"/>
                      <a:pt x="2549" y="167"/>
                    </a:cubicBezTo>
                    <a:cubicBezTo>
                      <a:pt x="2549" y="84"/>
                      <a:pt x="2477" y="0"/>
                      <a:pt x="2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10422;p59">
                <a:extLst>
                  <a:ext uri="{FF2B5EF4-FFF2-40B4-BE49-F238E27FC236}">
                    <a16:creationId xmlns:a16="http://schemas.microsoft.com/office/drawing/2014/main" id="{7BD58EA9-20B4-4566-9AB7-B00EB1344264}"/>
                  </a:ext>
                </a:extLst>
              </p:cNvPr>
              <p:cNvSpPr/>
              <p:nvPr/>
            </p:nvSpPr>
            <p:spPr>
              <a:xfrm>
                <a:off x="8051486" y="3520515"/>
                <a:ext cx="73883" cy="1065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5" extrusionOk="0">
                    <a:moveTo>
                      <a:pt x="167" y="1"/>
                    </a:moveTo>
                    <a:cubicBezTo>
                      <a:pt x="84" y="1"/>
                      <a:pt x="0" y="72"/>
                      <a:pt x="0" y="168"/>
                    </a:cubicBezTo>
                    <a:cubicBezTo>
                      <a:pt x="0" y="251"/>
                      <a:pt x="84" y="334"/>
                      <a:pt x="167" y="334"/>
                    </a:cubicBezTo>
                    <a:lnTo>
                      <a:pt x="2167" y="334"/>
                    </a:lnTo>
                    <a:cubicBezTo>
                      <a:pt x="2251" y="334"/>
                      <a:pt x="2322" y="251"/>
                      <a:pt x="2322" y="168"/>
                    </a:cubicBezTo>
                    <a:cubicBezTo>
                      <a:pt x="2322" y="72"/>
                      <a:pt x="2251" y="1"/>
                      <a:pt x="2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10423;p59">
                <a:extLst>
                  <a:ext uri="{FF2B5EF4-FFF2-40B4-BE49-F238E27FC236}">
                    <a16:creationId xmlns:a16="http://schemas.microsoft.com/office/drawing/2014/main" id="{0D5915FC-4F7D-6841-4579-1C318710D124}"/>
                  </a:ext>
                </a:extLst>
              </p:cNvPr>
              <p:cNvSpPr/>
              <p:nvPr/>
            </p:nvSpPr>
            <p:spPr>
              <a:xfrm>
                <a:off x="8022702" y="3540966"/>
                <a:ext cx="102667" cy="1027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2" y="263"/>
                      <a:pt x="72" y="322"/>
                      <a:pt x="167" y="322"/>
                    </a:cubicBezTo>
                    <a:lnTo>
                      <a:pt x="3072" y="322"/>
                    </a:lnTo>
                    <a:cubicBezTo>
                      <a:pt x="3156" y="322"/>
                      <a:pt x="3227" y="251"/>
                      <a:pt x="3227" y="168"/>
                    </a:cubicBezTo>
                    <a:cubicBezTo>
                      <a:pt x="3227" y="72"/>
                      <a:pt x="3156" y="1"/>
                      <a:pt x="3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10424;p59">
                <a:extLst>
                  <a:ext uri="{FF2B5EF4-FFF2-40B4-BE49-F238E27FC236}">
                    <a16:creationId xmlns:a16="http://schemas.microsoft.com/office/drawing/2014/main" id="{1670C2CF-9EC3-28FD-EE82-E2D601CB8B39}"/>
                  </a:ext>
                </a:extLst>
              </p:cNvPr>
              <p:cNvSpPr/>
              <p:nvPr/>
            </p:nvSpPr>
            <p:spPr>
              <a:xfrm>
                <a:off x="8022702" y="3561798"/>
                <a:ext cx="49266" cy="1027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2" y="251"/>
                      <a:pt x="72" y="322"/>
                      <a:pt x="167" y="322"/>
                    </a:cubicBezTo>
                    <a:lnTo>
                      <a:pt x="1382" y="322"/>
                    </a:lnTo>
                    <a:cubicBezTo>
                      <a:pt x="1477" y="322"/>
                      <a:pt x="1548" y="251"/>
                      <a:pt x="1548" y="167"/>
                    </a:cubicBezTo>
                    <a:cubicBezTo>
                      <a:pt x="1548" y="72"/>
                      <a:pt x="1477" y="1"/>
                      <a:pt x="13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10425;p59">
                <a:extLst>
                  <a:ext uri="{FF2B5EF4-FFF2-40B4-BE49-F238E27FC236}">
                    <a16:creationId xmlns:a16="http://schemas.microsoft.com/office/drawing/2014/main" id="{69BCC7AC-D6C5-D018-5D0B-A1586813BC33}"/>
                  </a:ext>
                </a:extLst>
              </p:cNvPr>
              <p:cNvSpPr/>
              <p:nvPr/>
            </p:nvSpPr>
            <p:spPr>
              <a:xfrm>
                <a:off x="8200683" y="3486452"/>
                <a:ext cx="7388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4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7" y="334"/>
                    </a:cubicBezTo>
                    <a:lnTo>
                      <a:pt x="2156" y="334"/>
                    </a:lnTo>
                    <a:cubicBezTo>
                      <a:pt x="2251" y="334"/>
                      <a:pt x="2322" y="250"/>
                      <a:pt x="2322" y="167"/>
                    </a:cubicBezTo>
                    <a:cubicBezTo>
                      <a:pt x="2322" y="72"/>
                      <a:pt x="2251" y="0"/>
                      <a:pt x="2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10426;p59">
                <a:extLst>
                  <a:ext uri="{FF2B5EF4-FFF2-40B4-BE49-F238E27FC236}">
                    <a16:creationId xmlns:a16="http://schemas.microsoft.com/office/drawing/2014/main" id="{CEEAA5D4-915E-5989-E302-3A976C8B747A}"/>
                  </a:ext>
                </a:extLst>
              </p:cNvPr>
              <p:cNvSpPr/>
              <p:nvPr/>
            </p:nvSpPr>
            <p:spPr>
              <a:xfrm>
                <a:off x="8171899" y="3506902"/>
                <a:ext cx="102667" cy="10241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3061" y="322"/>
                    </a:lnTo>
                    <a:cubicBezTo>
                      <a:pt x="3156" y="322"/>
                      <a:pt x="3227" y="250"/>
                      <a:pt x="3227" y="167"/>
                    </a:cubicBezTo>
                    <a:cubicBezTo>
                      <a:pt x="3227" y="72"/>
                      <a:pt x="3156" y="0"/>
                      <a:pt x="30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" name="Google Shape;10427;p59">
                <a:extLst>
                  <a:ext uri="{FF2B5EF4-FFF2-40B4-BE49-F238E27FC236}">
                    <a16:creationId xmlns:a16="http://schemas.microsoft.com/office/drawing/2014/main" id="{D5E51A06-3974-B6D9-45BE-E397E267E720}"/>
                  </a:ext>
                </a:extLst>
              </p:cNvPr>
              <p:cNvSpPr/>
              <p:nvPr/>
            </p:nvSpPr>
            <p:spPr>
              <a:xfrm>
                <a:off x="8171899" y="3527735"/>
                <a:ext cx="49266" cy="10241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1382" y="322"/>
                    </a:lnTo>
                    <a:cubicBezTo>
                      <a:pt x="1477" y="322"/>
                      <a:pt x="1548" y="250"/>
                      <a:pt x="1548" y="167"/>
                    </a:cubicBezTo>
                    <a:cubicBezTo>
                      <a:pt x="1548" y="72"/>
                      <a:pt x="1477" y="0"/>
                      <a:pt x="1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" name="Google Shape;10428;p59">
                <a:extLst>
                  <a:ext uri="{FF2B5EF4-FFF2-40B4-BE49-F238E27FC236}">
                    <a16:creationId xmlns:a16="http://schemas.microsoft.com/office/drawing/2014/main" id="{EFD3AF21-4B18-3A47-E570-43051A89AB81}"/>
                  </a:ext>
                </a:extLst>
              </p:cNvPr>
              <p:cNvSpPr/>
              <p:nvPr/>
            </p:nvSpPr>
            <p:spPr>
              <a:xfrm>
                <a:off x="8174189" y="3417149"/>
                <a:ext cx="102635" cy="45099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1418" extrusionOk="0">
                    <a:moveTo>
                      <a:pt x="2905" y="334"/>
                    </a:moveTo>
                    <a:lnTo>
                      <a:pt x="2905" y="1096"/>
                    </a:lnTo>
                    <a:lnTo>
                      <a:pt x="333" y="1096"/>
                    </a:lnTo>
                    <a:lnTo>
                      <a:pt x="333" y="334"/>
                    </a:lnTo>
                    <a:close/>
                    <a:moveTo>
                      <a:pt x="167" y="1"/>
                    </a:moveTo>
                    <a:cubicBezTo>
                      <a:pt x="72" y="12"/>
                      <a:pt x="0" y="84"/>
                      <a:pt x="0" y="167"/>
                    </a:cubicBezTo>
                    <a:lnTo>
                      <a:pt x="0" y="1251"/>
                    </a:lnTo>
                    <a:cubicBezTo>
                      <a:pt x="0" y="1346"/>
                      <a:pt x="72" y="1417"/>
                      <a:pt x="167" y="1417"/>
                    </a:cubicBezTo>
                    <a:lnTo>
                      <a:pt x="3072" y="1417"/>
                    </a:lnTo>
                    <a:cubicBezTo>
                      <a:pt x="3155" y="1417"/>
                      <a:pt x="3227" y="1346"/>
                      <a:pt x="3227" y="1251"/>
                    </a:cubicBezTo>
                    <a:lnTo>
                      <a:pt x="3227" y="167"/>
                    </a:lnTo>
                    <a:cubicBezTo>
                      <a:pt x="3227" y="84"/>
                      <a:pt x="3155" y="1"/>
                      <a:pt x="3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5A37B3E7-8547-5292-B0B5-76999AF598DC}"/>
              </a:ext>
            </a:extLst>
          </p:cNvPr>
          <p:cNvSpPr txBox="1"/>
          <p:nvPr/>
        </p:nvSpPr>
        <p:spPr>
          <a:xfrm>
            <a:off x="407329" y="19535"/>
            <a:ext cx="61010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Revue de littérature théorique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CB01E5C-19F9-E581-D970-8A612CFA3FF8}"/>
              </a:ext>
            </a:extLst>
          </p:cNvPr>
          <p:cNvSpPr txBox="1"/>
          <p:nvPr/>
        </p:nvSpPr>
        <p:spPr>
          <a:xfrm>
            <a:off x="219949" y="439342"/>
            <a:ext cx="118163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Théorie du </a:t>
            </a:r>
            <a:r>
              <a:rPr lang="fr-FR" b="1" dirty="0" err="1">
                <a:solidFill>
                  <a:schemeClr val="tx1"/>
                </a:solidFill>
                <a:latin typeface="DM sans" pitchFamily="2" charset="0"/>
              </a:rPr>
              <a:t>Debt</a:t>
            </a:r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DM sans" pitchFamily="2" charset="0"/>
              </a:rPr>
              <a:t>Overhang</a:t>
            </a:r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 ou fardeau virtuel de la dette</a:t>
            </a:r>
            <a:endParaRPr lang="fr-MG" b="1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534B8F-AE02-A3E0-6CE8-29F9CC0BD277}"/>
              </a:ext>
            </a:extLst>
          </p:cNvPr>
          <p:cNvSpPr txBox="1"/>
          <p:nvPr/>
        </p:nvSpPr>
        <p:spPr>
          <a:xfrm>
            <a:off x="454549" y="2530616"/>
            <a:ext cx="92062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DM sans" pitchFamily="2" charset="0"/>
              </a:rPr>
              <a:t>Face à une dette excessive, le créancier a le choix entre :</a:t>
            </a:r>
            <a:endParaRPr lang="fr-MG" sz="2500" dirty="0">
              <a:latin typeface="DM san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038D7E-C183-13CC-2752-11D6A9190A6A}"/>
              </a:ext>
            </a:extLst>
          </p:cNvPr>
          <p:cNvSpPr/>
          <p:nvPr/>
        </p:nvSpPr>
        <p:spPr>
          <a:xfrm>
            <a:off x="459065" y="2018482"/>
            <a:ext cx="11678304" cy="4400169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005EA4-78F4-CDCA-AAA4-D09745FFC01B}"/>
              </a:ext>
            </a:extLst>
          </p:cNvPr>
          <p:cNvSpPr txBox="1"/>
          <p:nvPr/>
        </p:nvSpPr>
        <p:spPr>
          <a:xfrm>
            <a:off x="2168354" y="1702240"/>
            <a:ext cx="8203096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DM sans" pitchFamily="2" charset="0"/>
              </a:rPr>
              <a:t>Résultats: sur le comportement du créancier</a:t>
            </a:r>
            <a:endParaRPr lang="fr-MG" sz="3000" dirty="0">
              <a:latin typeface="DM sans" pitchFamily="2" charset="0"/>
            </a:endParaRPr>
          </a:p>
        </p:txBody>
      </p:sp>
      <p:cxnSp>
        <p:nvCxnSpPr>
          <p:cNvPr id="28" name="Connecteur : en arc 27">
            <a:extLst>
              <a:ext uri="{FF2B5EF4-FFF2-40B4-BE49-F238E27FC236}">
                <a16:creationId xmlns:a16="http://schemas.microsoft.com/office/drawing/2014/main" id="{A321A315-8BD1-B96A-1DAA-1AD791415E44}"/>
              </a:ext>
            </a:extLst>
          </p:cNvPr>
          <p:cNvCxnSpPr>
            <a:cxnSpLocks/>
          </p:cNvCxnSpPr>
          <p:nvPr/>
        </p:nvCxnSpPr>
        <p:spPr>
          <a:xfrm>
            <a:off x="600429" y="3649199"/>
            <a:ext cx="407214" cy="310083"/>
          </a:xfrm>
          <a:prstGeom prst="curved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F47AF858-3490-DFFA-9427-5F1A9E1A2BC0}"/>
              </a:ext>
            </a:extLst>
          </p:cNvPr>
          <p:cNvSpPr txBox="1"/>
          <p:nvPr/>
        </p:nvSpPr>
        <p:spPr>
          <a:xfrm>
            <a:off x="1054987" y="3723201"/>
            <a:ext cx="107624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500" dirty="0">
                <a:latin typeface="DM sans" pitchFamily="2" charset="0"/>
              </a:rPr>
              <a:t>Prêter plus</a:t>
            </a:r>
            <a:endParaRPr lang="fr-MG" sz="2500" dirty="0">
              <a:latin typeface="DM sans" pitchFamily="2" charset="0"/>
            </a:endParaRPr>
          </a:p>
        </p:txBody>
      </p: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7E1B4D37-8357-F964-4736-9DE0432E1810}"/>
              </a:ext>
            </a:extLst>
          </p:cNvPr>
          <p:cNvCxnSpPr>
            <a:cxnSpLocks/>
          </p:cNvCxnSpPr>
          <p:nvPr/>
        </p:nvCxnSpPr>
        <p:spPr>
          <a:xfrm>
            <a:off x="598038" y="5053367"/>
            <a:ext cx="407214" cy="310083"/>
          </a:xfrm>
          <a:prstGeom prst="curved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412A3170-E9DE-AE72-70B1-88BDB9C8D183}"/>
              </a:ext>
            </a:extLst>
          </p:cNvPr>
          <p:cNvSpPr txBox="1"/>
          <p:nvPr/>
        </p:nvSpPr>
        <p:spPr>
          <a:xfrm>
            <a:off x="1081983" y="5155760"/>
            <a:ext cx="108137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DM sans" pitchFamily="2" charset="0"/>
              </a:rPr>
              <a:t>Procéder à un allègement de la dette</a:t>
            </a:r>
            <a:endParaRPr lang="fr-MG" sz="25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7BBEAFE-DCF4-4734-BBDE-0D8685DD312C}"/>
              </a:ext>
            </a:extLst>
          </p:cNvPr>
          <p:cNvSpPr txBox="1"/>
          <p:nvPr/>
        </p:nvSpPr>
        <p:spPr>
          <a:xfrm>
            <a:off x="9862709" y="-61566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14/20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5C4B1DD-1855-4735-81F9-01D70D407BBE}"/>
              </a:ext>
            </a:extLst>
          </p:cNvPr>
          <p:cNvSpPr txBox="1"/>
          <p:nvPr/>
        </p:nvSpPr>
        <p:spPr>
          <a:xfrm>
            <a:off x="5361593" y="3495650"/>
            <a:ext cx="28619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DM sans" pitchFamily="2" charset="0"/>
              </a:rPr>
              <a:t>Spirale d’endettement</a:t>
            </a:r>
            <a:endParaRPr lang="fr-MG" sz="2500" b="1" dirty="0">
              <a:latin typeface="DM sans" pitchFamily="2" charset="0"/>
            </a:endParaRP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A7D395D8-3ECC-46FD-AE35-0C0D94759D32}"/>
              </a:ext>
            </a:extLst>
          </p:cNvPr>
          <p:cNvSpPr/>
          <p:nvPr/>
        </p:nvSpPr>
        <p:spPr>
          <a:xfrm>
            <a:off x="3835303" y="3735222"/>
            <a:ext cx="818886" cy="48165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22087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65B7C-68E9-DB6F-7DC0-B5D65EC4C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D432893-E7A6-AB31-17A1-53FEAFE6BE6A}"/>
              </a:ext>
            </a:extLst>
          </p:cNvPr>
          <p:cNvCxnSpPr>
            <a:cxnSpLocks/>
          </p:cNvCxnSpPr>
          <p:nvPr/>
        </p:nvCxnSpPr>
        <p:spPr>
          <a:xfrm>
            <a:off x="352495" y="614313"/>
            <a:ext cx="1183481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A9F53B6-9490-BDDA-A814-72C7EC2D0FE8}"/>
              </a:ext>
            </a:extLst>
          </p:cNvPr>
          <p:cNvCxnSpPr>
            <a:cxnSpLocks/>
          </p:cNvCxnSpPr>
          <p:nvPr/>
        </p:nvCxnSpPr>
        <p:spPr>
          <a:xfrm flipV="1">
            <a:off x="219949" y="19535"/>
            <a:ext cx="0" cy="6950123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5E7B5BC-4289-2F19-6C75-95A14D1F6A72}"/>
              </a:ext>
            </a:extLst>
          </p:cNvPr>
          <p:cNvSpPr/>
          <p:nvPr/>
        </p:nvSpPr>
        <p:spPr>
          <a:xfrm>
            <a:off x="-593237" y="0"/>
            <a:ext cx="243632" cy="2606865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72EF0D3-65BC-6335-15F8-86DEC60A8295}"/>
              </a:ext>
            </a:extLst>
          </p:cNvPr>
          <p:cNvGrpSpPr/>
          <p:nvPr/>
        </p:nvGrpSpPr>
        <p:grpSpPr>
          <a:xfrm>
            <a:off x="424223" y="789811"/>
            <a:ext cx="11307669" cy="590754"/>
            <a:chOff x="6100210" y="887701"/>
            <a:chExt cx="10762776" cy="590754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0AD92DE-82EC-4A01-E98D-1F1C118768C2}"/>
                </a:ext>
              </a:extLst>
            </p:cNvPr>
            <p:cNvSpPr txBox="1"/>
            <p:nvPr/>
          </p:nvSpPr>
          <p:spPr>
            <a:xfrm>
              <a:off x="6647401" y="887701"/>
              <a:ext cx="102155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ED874E"/>
                  </a:solidFill>
                  <a:latin typeface="DM sans" pitchFamily="2" charset="0"/>
                </a:rPr>
                <a:t>Article : </a:t>
              </a:r>
              <a:r>
                <a:rPr lang="fr-FR" sz="2600" b="1" dirty="0" err="1">
                  <a:solidFill>
                    <a:srgbClr val="ED874E"/>
                  </a:solidFill>
                  <a:latin typeface="DM sans" pitchFamily="2" charset="0"/>
                </a:rPr>
                <a:t>Financing</a:t>
              </a:r>
              <a:r>
                <a:rPr lang="fr-FR" sz="2600" b="1" dirty="0">
                  <a:solidFill>
                    <a:srgbClr val="ED874E"/>
                  </a:solidFill>
                  <a:latin typeface="DM sans" pitchFamily="2" charset="0"/>
                </a:rPr>
                <a:t> or </a:t>
              </a:r>
              <a:r>
                <a:rPr lang="fr-FR" sz="2600" b="1" dirty="0" err="1">
                  <a:solidFill>
                    <a:srgbClr val="ED874E"/>
                  </a:solidFill>
                  <a:latin typeface="DM sans" pitchFamily="2" charset="0"/>
                </a:rPr>
                <a:t>Forgiving</a:t>
              </a:r>
              <a:r>
                <a:rPr lang="fr-FR" sz="2600" b="1" dirty="0">
                  <a:solidFill>
                    <a:srgbClr val="ED874E"/>
                  </a:solidFill>
                  <a:latin typeface="DM sans" pitchFamily="2" charset="0"/>
                </a:rPr>
                <a:t> a </a:t>
              </a:r>
              <a:r>
                <a:rPr lang="fr-FR" sz="2600" b="1" dirty="0" err="1">
                  <a:solidFill>
                    <a:srgbClr val="ED874E"/>
                  </a:solidFill>
                  <a:latin typeface="DM sans" pitchFamily="2" charset="0"/>
                </a:rPr>
                <a:t>Debt</a:t>
              </a:r>
              <a:r>
                <a:rPr lang="fr-FR" sz="2600" b="1" dirty="0">
                  <a:solidFill>
                    <a:srgbClr val="ED874E"/>
                  </a:solidFill>
                  <a:latin typeface="DM sans" pitchFamily="2" charset="0"/>
                </a:rPr>
                <a:t> </a:t>
              </a:r>
              <a:r>
                <a:rPr lang="fr-FR" sz="2600" b="1" dirty="0" err="1">
                  <a:solidFill>
                    <a:srgbClr val="ED874E"/>
                  </a:solidFill>
                  <a:latin typeface="DM sans" pitchFamily="2" charset="0"/>
                </a:rPr>
                <a:t>Overhang</a:t>
              </a:r>
              <a:r>
                <a:rPr lang="fr-FR" sz="2600" b="1" dirty="0">
                  <a:solidFill>
                    <a:srgbClr val="ED874E"/>
                  </a:solidFill>
                  <a:latin typeface="DM sans" pitchFamily="2" charset="0"/>
                </a:rPr>
                <a:t> (Krugman, 1988)+ </a:t>
              </a:r>
            </a:p>
          </p:txBody>
        </p:sp>
        <p:grpSp>
          <p:nvGrpSpPr>
            <p:cNvPr id="12" name="Google Shape;10416;p59">
              <a:extLst>
                <a:ext uri="{FF2B5EF4-FFF2-40B4-BE49-F238E27FC236}">
                  <a16:creationId xmlns:a16="http://schemas.microsoft.com/office/drawing/2014/main" id="{93A03865-27E0-70F6-7E4F-E718E1C3A1E7}"/>
                </a:ext>
              </a:extLst>
            </p:cNvPr>
            <p:cNvGrpSpPr/>
            <p:nvPr/>
          </p:nvGrpSpPr>
          <p:grpSpPr>
            <a:xfrm>
              <a:off x="6100210" y="1095692"/>
              <a:ext cx="470120" cy="382763"/>
              <a:chOff x="7947852" y="3340639"/>
              <a:chExt cx="352590" cy="287072"/>
            </a:xfrm>
            <a:solidFill>
              <a:srgbClr val="ED874E"/>
            </a:solidFill>
          </p:grpSpPr>
          <p:sp>
            <p:nvSpPr>
              <p:cNvPr id="14" name="Google Shape;10417;p59">
                <a:extLst>
                  <a:ext uri="{FF2B5EF4-FFF2-40B4-BE49-F238E27FC236}">
                    <a16:creationId xmlns:a16="http://schemas.microsoft.com/office/drawing/2014/main" id="{FA28F3CC-221A-6CAE-0323-00EAE6ADF9A3}"/>
                  </a:ext>
                </a:extLst>
              </p:cNvPr>
              <p:cNvSpPr/>
              <p:nvPr/>
            </p:nvSpPr>
            <p:spPr>
              <a:xfrm>
                <a:off x="7947852" y="3340639"/>
                <a:ext cx="352590" cy="287072"/>
              </a:xfrm>
              <a:custGeom>
                <a:avLst/>
                <a:gdLst/>
                <a:ahLst/>
                <a:cxnLst/>
                <a:rect l="l" t="t" r="r" b="b"/>
                <a:pathLst>
                  <a:path w="11086" h="9026" extrusionOk="0">
                    <a:moveTo>
                      <a:pt x="5370" y="334"/>
                    </a:moveTo>
                    <a:lnTo>
                      <a:pt x="5370" y="7001"/>
                    </a:lnTo>
                    <a:lnTo>
                      <a:pt x="941" y="7001"/>
                    </a:lnTo>
                    <a:lnTo>
                      <a:pt x="941" y="334"/>
                    </a:lnTo>
                    <a:close/>
                    <a:moveTo>
                      <a:pt x="5370" y="7323"/>
                    </a:moveTo>
                    <a:lnTo>
                      <a:pt x="5370" y="7656"/>
                    </a:lnTo>
                    <a:lnTo>
                      <a:pt x="941" y="7656"/>
                    </a:lnTo>
                    <a:lnTo>
                      <a:pt x="941" y="7323"/>
                    </a:lnTo>
                    <a:close/>
                    <a:moveTo>
                      <a:pt x="10133" y="7323"/>
                    </a:moveTo>
                    <a:lnTo>
                      <a:pt x="10133" y="7656"/>
                    </a:lnTo>
                    <a:lnTo>
                      <a:pt x="5704" y="7656"/>
                    </a:lnTo>
                    <a:lnTo>
                      <a:pt x="5704" y="7323"/>
                    </a:lnTo>
                    <a:close/>
                    <a:moveTo>
                      <a:pt x="5835" y="7977"/>
                    </a:moveTo>
                    <a:lnTo>
                      <a:pt x="5835" y="8680"/>
                    </a:lnTo>
                    <a:lnTo>
                      <a:pt x="5240" y="8692"/>
                    </a:lnTo>
                    <a:cubicBezTo>
                      <a:pt x="5240" y="8692"/>
                      <a:pt x="5228" y="8692"/>
                      <a:pt x="5228" y="8680"/>
                    </a:cubicBezTo>
                    <a:lnTo>
                      <a:pt x="5228" y="7977"/>
                    </a:lnTo>
                    <a:close/>
                    <a:moveTo>
                      <a:pt x="775" y="0"/>
                    </a:moveTo>
                    <a:cubicBezTo>
                      <a:pt x="691" y="0"/>
                      <a:pt x="608" y="72"/>
                      <a:pt x="608" y="167"/>
                    </a:cubicBezTo>
                    <a:lnTo>
                      <a:pt x="608" y="536"/>
                    </a:lnTo>
                    <a:lnTo>
                      <a:pt x="465" y="536"/>
                    </a:lnTo>
                    <a:cubicBezTo>
                      <a:pt x="215" y="536"/>
                      <a:pt x="1" y="738"/>
                      <a:pt x="1" y="1000"/>
                    </a:cubicBezTo>
                    <a:lnTo>
                      <a:pt x="1" y="1715"/>
                    </a:lnTo>
                    <a:cubicBezTo>
                      <a:pt x="1" y="1798"/>
                      <a:pt x="72" y="1881"/>
                      <a:pt x="167" y="1881"/>
                    </a:cubicBezTo>
                    <a:cubicBezTo>
                      <a:pt x="251" y="1881"/>
                      <a:pt x="334" y="1798"/>
                      <a:pt x="334" y="1715"/>
                    </a:cubicBezTo>
                    <a:lnTo>
                      <a:pt x="334" y="1000"/>
                    </a:lnTo>
                    <a:cubicBezTo>
                      <a:pt x="334" y="929"/>
                      <a:pt x="394" y="869"/>
                      <a:pt x="465" y="869"/>
                    </a:cubicBezTo>
                    <a:lnTo>
                      <a:pt x="608" y="869"/>
                    </a:lnTo>
                    <a:lnTo>
                      <a:pt x="608" y="7799"/>
                    </a:lnTo>
                    <a:cubicBezTo>
                      <a:pt x="608" y="7894"/>
                      <a:pt x="691" y="7965"/>
                      <a:pt x="775" y="7965"/>
                    </a:cubicBezTo>
                    <a:lnTo>
                      <a:pt x="4918" y="7965"/>
                    </a:lnTo>
                    <a:lnTo>
                      <a:pt x="4918" y="8335"/>
                    </a:lnTo>
                    <a:lnTo>
                      <a:pt x="465" y="8335"/>
                    </a:lnTo>
                    <a:cubicBezTo>
                      <a:pt x="394" y="8335"/>
                      <a:pt x="334" y="8275"/>
                      <a:pt x="334" y="8204"/>
                    </a:cubicBezTo>
                    <a:lnTo>
                      <a:pt x="334" y="2429"/>
                    </a:lnTo>
                    <a:cubicBezTo>
                      <a:pt x="334" y="2334"/>
                      <a:pt x="251" y="2262"/>
                      <a:pt x="167" y="2262"/>
                    </a:cubicBezTo>
                    <a:cubicBezTo>
                      <a:pt x="72" y="2262"/>
                      <a:pt x="1" y="2334"/>
                      <a:pt x="1" y="2429"/>
                    </a:cubicBezTo>
                    <a:lnTo>
                      <a:pt x="1" y="8204"/>
                    </a:lnTo>
                    <a:cubicBezTo>
                      <a:pt x="1" y="8454"/>
                      <a:pt x="215" y="8668"/>
                      <a:pt x="465" y="8668"/>
                    </a:cubicBezTo>
                    <a:lnTo>
                      <a:pt x="4918" y="8668"/>
                    </a:lnTo>
                    <a:lnTo>
                      <a:pt x="4918" y="8680"/>
                    </a:lnTo>
                    <a:cubicBezTo>
                      <a:pt x="4918" y="8858"/>
                      <a:pt x="5061" y="9025"/>
                      <a:pt x="5251" y="9025"/>
                    </a:cubicBezTo>
                    <a:lnTo>
                      <a:pt x="5835" y="9025"/>
                    </a:lnTo>
                    <a:cubicBezTo>
                      <a:pt x="6013" y="9025"/>
                      <a:pt x="6180" y="8870"/>
                      <a:pt x="6180" y="8680"/>
                    </a:cubicBezTo>
                    <a:lnTo>
                      <a:pt x="6180" y="8668"/>
                    </a:lnTo>
                    <a:lnTo>
                      <a:pt x="10633" y="8668"/>
                    </a:lnTo>
                    <a:cubicBezTo>
                      <a:pt x="10883" y="8668"/>
                      <a:pt x="11085" y="8454"/>
                      <a:pt x="11085" y="8204"/>
                    </a:cubicBezTo>
                    <a:lnTo>
                      <a:pt x="11085" y="1012"/>
                    </a:lnTo>
                    <a:cubicBezTo>
                      <a:pt x="11074" y="762"/>
                      <a:pt x="10871" y="548"/>
                      <a:pt x="10609" y="548"/>
                    </a:cubicBezTo>
                    <a:lnTo>
                      <a:pt x="10466" y="548"/>
                    </a:lnTo>
                    <a:lnTo>
                      <a:pt x="10466" y="179"/>
                    </a:lnTo>
                    <a:cubicBezTo>
                      <a:pt x="10466" y="95"/>
                      <a:pt x="10395" y="12"/>
                      <a:pt x="10300" y="12"/>
                    </a:cubicBezTo>
                    <a:lnTo>
                      <a:pt x="9692" y="12"/>
                    </a:lnTo>
                    <a:cubicBezTo>
                      <a:pt x="9597" y="12"/>
                      <a:pt x="9526" y="95"/>
                      <a:pt x="9526" y="179"/>
                    </a:cubicBezTo>
                    <a:cubicBezTo>
                      <a:pt x="9526" y="274"/>
                      <a:pt x="9597" y="345"/>
                      <a:pt x="9692" y="345"/>
                    </a:cubicBezTo>
                    <a:lnTo>
                      <a:pt x="10133" y="345"/>
                    </a:lnTo>
                    <a:lnTo>
                      <a:pt x="10133" y="5894"/>
                    </a:lnTo>
                    <a:cubicBezTo>
                      <a:pt x="10133" y="5989"/>
                      <a:pt x="10216" y="6060"/>
                      <a:pt x="10300" y="6060"/>
                    </a:cubicBezTo>
                    <a:cubicBezTo>
                      <a:pt x="10395" y="6060"/>
                      <a:pt x="10466" y="5989"/>
                      <a:pt x="10466" y="5894"/>
                    </a:cubicBezTo>
                    <a:lnTo>
                      <a:pt x="10466" y="881"/>
                    </a:lnTo>
                    <a:lnTo>
                      <a:pt x="10609" y="881"/>
                    </a:lnTo>
                    <a:cubicBezTo>
                      <a:pt x="10693" y="881"/>
                      <a:pt x="10752" y="941"/>
                      <a:pt x="10752" y="1012"/>
                    </a:cubicBezTo>
                    <a:lnTo>
                      <a:pt x="10752" y="8204"/>
                    </a:lnTo>
                    <a:cubicBezTo>
                      <a:pt x="10752" y="8275"/>
                      <a:pt x="10693" y="8335"/>
                      <a:pt x="10609" y="8335"/>
                    </a:cubicBezTo>
                    <a:lnTo>
                      <a:pt x="6168" y="8335"/>
                    </a:lnTo>
                    <a:lnTo>
                      <a:pt x="6168" y="7965"/>
                    </a:lnTo>
                    <a:lnTo>
                      <a:pt x="10300" y="7965"/>
                    </a:lnTo>
                    <a:cubicBezTo>
                      <a:pt x="10395" y="7965"/>
                      <a:pt x="10466" y="7882"/>
                      <a:pt x="10466" y="7799"/>
                    </a:cubicBezTo>
                    <a:lnTo>
                      <a:pt x="10466" y="6584"/>
                    </a:lnTo>
                    <a:cubicBezTo>
                      <a:pt x="10466" y="6489"/>
                      <a:pt x="10395" y="6418"/>
                      <a:pt x="10300" y="6418"/>
                    </a:cubicBezTo>
                    <a:cubicBezTo>
                      <a:pt x="10216" y="6418"/>
                      <a:pt x="10133" y="6489"/>
                      <a:pt x="10133" y="6584"/>
                    </a:cubicBezTo>
                    <a:lnTo>
                      <a:pt x="10133" y="7001"/>
                    </a:lnTo>
                    <a:lnTo>
                      <a:pt x="5704" y="7001"/>
                    </a:lnTo>
                    <a:lnTo>
                      <a:pt x="5704" y="334"/>
                    </a:lnTo>
                    <a:lnTo>
                      <a:pt x="9002" y="334"/>
                    </a:lnTo>
                    <a:cubicBezTo>
                      <a:pt x="9097" y="334"/>
                      <a:pt x="9169" y="250"/>
                      <a:pt x="9169" y="167"/>
                    </a:cubicBezTo>
                    <a:cubicBezTo>
                      <a:pt x="9169" y="72"/>
                      <a:pt x="9097" y="0"/>
                      <a:pt x="9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10418;p59">
                <a:extLst>
                  <a:ext uri="{FF2B5EF4-FFF2-40B4-BE49-F238E27FC236}">
                    <a16:creationId xmlns:a16="http://schemas.microsoft.com/office/drawing/2014/main" id="{51984BD5-15C3-C2E4-207A-EFB208CF4122}"/>
                  </a:ext>
                </a:extLst>
              </p:cNvPr>
              <p:cNvSpPr/>
              <p:nvPr/>
            </p:nvSpPr>
            <p:spPr>
              <a:xfrm>
                <a:off x="8051486" y="3417149"/>
                <a:ext cx="7388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4" extrusionOk="0">
                    <a:moveTo>
                      <a:pt x="167" y="1"/>
                    </a:moveTo>
                    <a:cubicBezTo>
                      <a:pt x="84" y="1"/>
                      <a:pt x="0" y="84"/>
                      <a:pt x="0" y="167"/>
                    </a:cubicBezTo>
                    <a:cubicBezTo>
                      <a:pt x="0" y="262"/>
                      <a:pt x="84" y="334"/>
                      <a:pt x="167" y="334"/>
                    </a:cubicBezTo>
                    <a:lnTo>
                      <a:pt x="2167" y="334"/>
                    </a:lnTo>
                    <a:cubicBezTo>
                      <a:pt x="2251" y="334"/>
                      <a:pt x="2322" y="262"/>
                      <a:pt x="2322" y="167"/>
                    </a:cubicBezTo>
                    <a:cubicBezTo>
                      <a:pt x="2322" y="84"/>
                      <a:pt x="2251" y="1"/>
                      <a:pt x="2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10419;p59">
                <a:extLst>
                  <a:ext uri="{FF2B5EF4-FFF2-40B4-BE49-F238E27FC236}">
                    <a16:creationId xmlns:a16="http://schemas.microsoft.com/office/drawing/2014/main" id="{8D57AA48-213E-0EAD-ABA2-11A04909F8B7}"/>
                  </a:ext>
                </a:extLst>
              </p:cNvPr>
              <p:cNvSpPr/>
              <p:nvPr/>
            </p:nvSpPr>
            <p:spPr>
              <a:xfrm>
                <a:off x="8022702" y="3437981"/>
                <a:ext cx="102667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62"/>
                      <a:pt x="72" y="334"/>
                      <a:pt x="167" y="334"/>
                    </a:cubicBezTo>
                    <a:lnTo>
                      <a:pt x="3072" y="334"/>
                    </a:lnTo>
                    <a:cubicBezTo>
                      <a:pt x="3156" y="334"/>
                      <a:pt x="3227" y="262"/>
                      <a:pt x="3227" y="167"/>
                    </a:cubicBezTo>
                    <a:cubicBezTo>
                      <a:pt x="3227" y="84"/>
                      <a:pt x="3156" y="0"/>
                      <a:pt x="3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10420;p59">
                <a:extLst>
                  <a:ext uri="{FF2B5EF4-FFF2-40B4-BE49-F238E27FC236}">
                    <a16:creationId xmlns:a16="http://schemas.microsoft.com/office/drawing/2014/main" id="{F8302379-4125-C8CD-1378-5C5148B8973A}"/>
                  </a:ext>
                </a:extLst>
              </p:cNvPr>
              <p:cNvSpPr/>
              <p:nvPr/>
            </p:nvSpPr>
            <p:spPr>
              <a:xfrm>
                <a:off x="8022702" y="3458431"/>
                <a:ext cx="102667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74"/>
                      <a:pt x="72" y="334"/>
                      <a:pt x="167" y="334"/>
                    </a:cubicBezTo>
                    <a:lnTo>
                      <a:pt x="3072" y="334"/>
                    </a:lnTo>
                    <a:cubicBezTo>
                      <a:pt x="3156" y="334"/>
                      <a:pt x="3227" y="262"/>
                      <a:pt x="3227" y="167"/>
                    </a:cubicBezTo>
                    <a:cubicBezTo>
                      <a:pt x="3227" y="84"/>
                      <a:pt x="3156" y="0"/>
                      <a:pt x="3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10421;p59">
                <a:extLst>
                  <a:ext uri="{FF2B5EF4-FFF2-40B4-BE49-F238E27FC236}">
                    <a16:creationId xmlns:a16="http://schemas.microsoft.com/office/drawing/2014/main" id="{1DF209A7-423F-0FB8-C121-A7644B52C6CD}"/>
                  </a:ext>
                </a:extLst>
              </p:cNvPr>
              <p:cNvSpPr/>
              <p:nvPr/>
            </p:nvSpPr>
            <p:spPr>
              <a:xfrm>
                <a:off x="8052731" y="3501399"/>
                <a:ext cx="81071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2" y="262"/>
                      <a:pt x="72" y="334"/>
                      <a:pt x="167" y="334"/>
                    </a:cubicBezTo>
                    <a:lnTo>
                      <a:pt x="2382" y="334"/>
                    </a:lnTo>
                    <a:cubicBezTo>
                      <a:pt x="2477" y="334"/>
                      <a:pt x="2549" y="262"/>
                      <a:pt x="2549" y="167"/>
                    </a:cubicBezTo>
                    <a:cubicBezTo>
                      <a:pt x="2549" y="84"/>
                      <a:pt x="2477" y="0"/>
                      <a:pt x="2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10422;p59">
                <a:extLst>
                  <a:ext uri="{FF2B5EF4-FFF2-40B4-BE49-F238E27FC236}">
                    <a16:creationId xmlns:a16="http://schemas.microsoft.com/office/drawing/2014/main" id="{91B099DB-CAB5-1669-9AA5-AB37FD99ED68}"/>
                  </a:ext>
                </a:extLst>
              </p:cNvPr>
              <p:cNvSpPr/>
              <p:nvPr/>
            </p:nvSpPr>
            <p:spPr>
              <a:xfrm>
                <a:off x="8051486" y="3520515"/>
                <a:ext cx="73883" cy="1065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5" extrusionOk="0">
                    <a:moveTo>
                      <a:pt x="167" y="1"/>
                    </a:moveTo>
                    <a:cubicBezTo>
                      <a:pt x="84" y="1"/>
                      <a:pt x="0" y="72"/>
                      <a:pt x="0" y="168"/>
                    </a:cubicBezTo>
                    <a:cubicBezTo>
                      <a:pt x="0" y="251"/>
                      <a:pt x="84" y="334"/>
                      <a:pt x="167" y="334"/>
                    </a:cubicBezTo>
                    <a:lnTo>
                      <a:pt x="2167" y="334"/>
                    </a:lnTo>
                    <a:cubicBezTo>
                      <a:pt x="2251" y="334"/>
                      <a:pt x="2322" y="251"/>
                      <a:pt x="2322" y="168"/>
                    </a:cubicBezTo>
                    <a:cubicBezTo>
                      <a:pt x="2322" y="72"/>
                      <a:pt x="2251" y="1"/>
                      <a:pt x="2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10423;p59">
                <a:extLst>
                  <a:ext uri="{FF2B5EF4-FFF2-40B4-BE49-F238E27FC236}">
                    <a16:creationId xmlns:a16="http://schemas.microsoft.com/office/drawing/2014/main" id="{DCDC2E73-4EFD-4019-C0C8-8C0198D25E81}"/>
                  </a:ext>
                </a:extLst>
              </p:cNvPr>
              <p:cNvSpPr/>
              <p:nvPr/>
            </p:nvSpPr>
            <p:spPr>
              <a:xfrm>
                <a:off x="8022702" y="3540966"/>
                <a:ext cx="102667" cy="10273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2" y="263"/>
                      <a:pt x="72" y="322"/>
                      <a:pt x="167" y="322"/>
                    </a:cubicBezTo>
                    <a:lnTo>
                      <a:pt x="3072" y="322"/>
                    </a:lnTo>
                    <a:cubicBezTo>
                      <a:pt x="3156" y="322"/>
                      <a:pt x="3227" y="251"/>
                      <a:pt x="3227" y="168"/>
                    </a:cubicBezTo>
                    <a:cubicBezTo>
                      <a:pt x="3227" y="72"/>
                      <a:pt x="3156" y="1"/>
                      <a:pt x="3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10424;p59">
                <a:extLst>
                  <a:ext uri="{FF2B5EF4-FFF2-40B4-BE49-F238E27FC236}">
                    <a16:creationId xmlns:a16="http://schemas.microsoft.com/office/drawing/2014/main" id="{ACDDD194-F13F-0785-2CB2-BC3156457D91}"/>
                  </a:ext>
                </a:extLst>
              </p:cNvPr>
              <p:cNvSpPr/>
              <p:nvPr/>
            </p:nvSpPr>
            <p:spPr>
              <a:xfrm>
                <a:off x="8022702" y="3561798"/>
                <a:ext cx="49266" cy="1027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2" y="251"/>
                      <a:pt x="72" y="322"/>
                      <a:pt x="167" y="322"/>
                    </a:cubicBezTo>
                    <a:lnTo>
                      <a:pt x="1382" y="322"/>
                    </a:lnTo>
                    <a:cubicBezTo>
                      <a:pt x="1477" y="322"/>
                      <a:pt x="1548" y="251"/>
                      <a:pt x="1548" y="167"/>
                    </a:cubicBezTo>
                    <a:cubicBezTo>
                      <a:pt x="1548" y="72"/>
                      <a:pt x="1477" y="1"/>
                      <a:pt x="13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10425;p59">
                <a:extLst>
                  <a:ext uri="{FF2B5EF4-FFF2-40B4-BE49-F238E27FC236}">
                    <a16:creationId xmlns:a16="http://schemas.microsoft.com/office/drawing/2014/main" id="{DFEA84E8-82FE-E17F-4754-E1402E66F836}"/>
                  </a:ext>
                </a:extLst>
              </p:cNvPr>
              <p:cNvSpPr/>
              <p:nvPr/>
            </p:nvSpPr>
            <p:spPr>
              <a:xfrm>
                <a:off x="8200683" y="3486452"/>
                <a:ext cx="73883" cy="10623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34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7" y="334"/>
                    </a:cubicBezTo>
                    <a:lnTo>
                      <a:pt x="2156" y="334"/>
                    </a:lnTo>
                    <a:cubicBezTo>
                      <a:pt x="2251" y="334"/>
                      <a:pt x="2322" y="250"/>
                      <a:pt x="2322" y="167"/>
                    </a:cubicBezTo>
                    <a:cubicBezTo>
                      <a:pt x="2322" y="72"/>
                      <a:pt x="2251" y="0"/>
                      <a:pt x="2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10426;p59">
                <a:extLst>
                  <a:ext uri="{FF2B5EF4-FFF2-40B4-BE49-F238E27FC236}">
                    <a16:creationId xmlns:a16="http://schemas.microsoft.com/office/drawing/2014/main" id="{B102EA9A-990F-3815-A949-97F373955148}"/>
                  </a:ext>
                </a:extLst>
              </p:cNvPr>
              <p:cNvSpPr/>
              <p:nvPr/>
            </p:nvSpPr>
            <p:spPr>
              <a:xfrm>
                <a:off x="8171899" y="3506902"/>
                <a:ext cx="102667" cy="10241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3061" y="322"/>
                    </a:lnTo>
                    <a:cubicBezTo>
                      <a:pt x="3156" y="322"/>
                      <a:pt x="3227" y="250"/>
                      <a:pt x="3227" y="167"/>
                    </a:cubicBezTo>
                    <a:cubicBezTo>
                      <a:pt x="3227" y="72"/>
                      <a:pt x="3156" y="0"/>
                      <a:pt x="30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" name="Google Shape;10427;p59">
                <a:extLst>
                  <a:ext uri="{FF2B5EF4-FFF2-40B4-BE49-F238E27FC236}">
                    <a16:creationId xmlns:a16="http://schemas.microsoft.com/office/drawing/2014/main" id="{71DEE160-8A8F-591E-A29D-7DD41A50F565}"/>
                  </a:ext>
                </a:extLst>
              </p:cNvPr>
              <p:cNvSpPr/>
              <p:nvPr/>
            </p:nvSpPr>
            <p:spPr>
              <a:xfrm>
                <a:off x="8171899" y="3527735"/>
                <a:ext cx="49266" cy="10241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1382" y="322"/>
                    </a:lnTo>
                    <a:cubicBezTo>
                      <a:pt x="1477" y="322"/>
                      <a:pt x="1548" y="250"/>
                      <a:pt x="1548" y="167"/>
                    </a:cubicBezTo>
                    <a:cubicBezTo>
                      <a:pt x="1548" y="72"/>
                      <a:pt x="1477" y="0"/>
                      <a:pt x="1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" name="Google Shape;10428;p59">
                <a:extLst>
                  <a:ext uri="{FF2B5EF4-FFF2-40B4-BE49-F238E27FC236}">
                    <a16:creationId xmlns:a16="http://schemas.microsoft.com/office/drawing/2014/main" id="{07523111-944F-0C74-868D-AEED73190772}"/>
                  </a:ext>
                </a:extLst>
              </p:cNvPr>
              <p:cNvSpPr/>
              <p:nvPr/>
            </p:nvSpPr>
            <p:spPr>
              <a:xfrm>
                <a:off x="8174189" y="3417149"/>
                <a:ext cx="102635" cy="45099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1418" extrusionOk="0">
                    <a:moveTo>
                      <a:pt x="2905" y="334"/>
                    </a:moveTo>
                    <a:lnTo>
                      <a:pt x="2905" y="1096"/>
                    </a:lnTo>
                    <a:lnTo>
                      <a:pt x="333" y="1096"/>
                    </a:lnTo>
                    <a:lnTo>
                      <a:pt x="333" y="334"/>
                    </a:lnTo>
                    <a:close/>
                    <a:moveTo>
                      <a:pt x="167" y="1"/>
                    </a:moveTo>
                    <a:cubicBezTo>
                      <a:pt x="72" y="12"/>
                      <a:pt x="0" y="84"/>
                      <a:pt x="0" y="167"/>
                    </a:cubicBezTo>
                    <a:lnTo>
                      <a:pt x="0" y="1251"/>
                    </a:lnTo>
                    <a:cubicBezTo>
                      <a:pt x="0" y="1346"/>
                      <a:pt x="72" y="1417"/>
                      <a:pt x="167" y="1417"/>
                    </a:cubicBezTo>
                    <a:lnTo>
                      <a:pt x="3072" y="1417"/>
                    </a:lnTo>
                    <a:cubicBezTo>
                      <a:pt x="3155" y="1417"/>
                      <a:pt x="3227" y="1346"/>
                      <a:pt x="3227" y="1251"/>
                    </a:cubicBezTo>
                    <a:lnTo>
                      <a:pt x="3227" y="167"/>
                    </a:lnTo>
                    <a:cubicBezTo>
                      <a:pt x="3227" y="84"/>
                      <a:pt x="3155" y="1"/>
                      <a:pt x="3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E492CDB5-BD7F-4E0A-823B-500912DFA24C}"/>
              </a:ext>
            </a:extLst>
          </p:cNvPr>
          <p:cNvSpPr txBox="1"/>
          <p:nvPr/>
        </p:nvSpPr>
        <p:spPr>
          <a:xfrm>
            <a:off x="407329" y="19535"/>
            <a:ext cx="61010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Revue de littérature théorique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9C65033-585D-1648-C030-DB3C4EF3938B}"/>
              </a:ext>
            </a:extLst>
          </p:cNvPr>
          <p:cNvSpPr txBox="1"/>
          <p:nvPr/>
        </p:nvSpPr>
        <p:spPr>
          <a:xfrm>
            <a:off x="219949" y="439342"/>
            <a:ext cx="118163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Théorie du </a:t>
            </a:r>
            <a:r>
              <a:rPr lang="fr-FR" b="1" dirty="0" err="1">
                <a:solidFill>
                  <a:schemeClr val="tx1"/>
                </a:solidFill>
                <a:latin typeface="DM sans" pitchFamily="2" charset="0"/>
              </a:rPr>
              <a:t>Debt</a:t>
            </a:r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DM sans" pitchFamily="2" charset="0"/>
              </a:rPr>
              <a:t>Overhang</a:t>
            </a:r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 ou fardeau virtuel de la dette</a:t>
            </a:r>
            <a:endParaRPr lang="fr-MG" b="1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839C1A-8345-1D89-2B83-FB1ABC9E8949}"/>
              </a:ext>
            </a:extLst>
          </p:cNvPr>
          <p:cNvSpPr/>
          <p:nvPr/>
        </p:nvSpPr>
        <p:spPr>
          <a:xfrm>
            <a:off x="229547" y="1540064"/>
            <a:ext cx="11742504" cy="1882909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F6388E-261B-03EE-1736-ECE0066AB750}"/>
              </a:ext>
            </a:extLst>
          </p:cNvPr>
          <p:cNvSpPr txBox="1"/>
          <p:nvPr/>
        </p:nvSpPr>
        <p:spPr>
          <a:xfrm>
            <a:off x="3851352" y="1315465"/>
            <a:ext cx="350450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DM sans" pitchFamily="2" charset="0"/>
              </a:rPr>
              <a:t>Effets d’une dette excessive</a:t>
            </a:r>
            <a:endParaRPr lang="fr-MG" sz="2000" b="1" dirty="0">
              <a:latin typeface="DM sans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2273952-5448-4349-5E1F-0E24557DE779}"/>
              </a:ext>
            </a:extLst>
          </p:cNvPr>
          <p:cNvSpPr txBox="1"/>
          <p:nvPr/>
        </p:nvSpPr>
        <p:spPr>
          <a:xfrm>
            <a:off x="314472" y="1903560"/>
            <a:ext cx="115129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500" b="1" dirty="0">
                <a:latin typeface="DM sans" pitchFamily="2" charset="0"/>
              </a:rPr>
              <a:t>Réduction de </a:t>
            </a:r>
            <a:r>
              <a:rPr lang="en-GB" sz="2500" b="1" dirty="0" err="1">
                <a:latin typeface="DM sans" pitchFamily="2" charset="0"/>
              </a:rPr>
              <a:t>l’investissement</a:t>
            </a:r>
            <a:endParaRPr lang="fr-MG" sz="2500" dirty="0">
              <a:latin typeface="DM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0C5267-CC79-5482-CCF3-6613EBBDDF44}"/>
              </a:ext>
            </a:extLst>
          </p:cNvPr>
          <p:cNvSpPr txBox="1"/>
          <p:nvPr/>
        </p:nvSpPr>
        <p:spPr>
          <a:xfrm>
            <a:off x="229547" y="2521729"/>
            <a:ext cx="54478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500" b="1" dirty="0">
                <a:latin typeface="DM sans" pitchFamily="2" charset="0"/>
              </a:rPr>
              <a:t>Baisse de la croissance économique</a:t>
            </a:r>
            <a:endParaRPr lang="fr-MG" sz="2500" b="1" dirty="0">
              <a:latin typeface="DM sans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4241D1-EAF0-03DC-BE88-94851D6ADCF8}"/>
              </a:ext>
            </a:extLst>
          </p:cNvPr>
          <p:cNvSpPr txBox="1"/>
          <p:nvPr/>
        </p:nvSpPr>
        <p:spPr>
          <a:xfrm>
            <a:off x="5961536" y="1885981"/>
            <a:ext cx="61052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500" b="1" dirty="0" err="1">
                <a:latin typeface="DM sans" pitchFamily="2" charset="0"/>
              </a:rPr>
              <a:t>Auto-entretien</a:t>
            </a:r>
            <a:r>
              <a:rPr lang="fr-FR" sz="2500" b="1" dirty="0">
                <a:latin typeface="DM sans" pitchFamily="2" charset="0"/>
              </a:rPr>
              <a:t> du cercle vicieux de la dette</a:t>
            </a:r>
            <a:endParaRPr lang="fr-MG" sz="2500" b="1" dirty="0">
              <a:latin typeface="DM sans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3D7155A-57DD-F15A-B09B-FA07C4D0CA97}"/>
              </a:ext>
            </a:extLst>
          </p:cNvPr>
          <p:cNvSpPr txBox="1"/>
          <p:nvPr/>
        </p:nvSpPr>
        <p:spPr>
          <a:xfrm>
            <a:off x="5980763" y="2792882"/>
            <a:ext cx="6105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500" b="1" dirty="0" err="1">
                <a:latin typeface="DM sans" pitchFamily="2" charset="0"/>
              </a:rPr>
              <a:t>Changement</a:t>
            </a:r>
            <a:r>
              <a:rPr lang="en-GB" sz="2500" b="1" dirty="0">
                <a:latin typeface="DM sans" pitchFamily="2" charset="0"/>
              </a:rPr>
              <a:t> de </a:t>
            </a:r>
            <a:r>
              <a:rPr lang="en-GB" sz="2500" b="1" dirty="0" err="1">
                <a:latin typeface="DM sans" pitchFamily="2" charset="0"/>
              </a:rPr>
              <a:t>comportement</a:t>
            </a:r>
            <a:r>
              <a:rPr lang="en-GB" sz="2500" b="1" dirty="0">
                <a:latin typeface="DM sans" pitchFamily="2" charset="0"/>
              </a:rPr>
              <a:t> </a:t>
            </a:r>
            <a:r>
              <a:rPr lang="en-GB" sz="2500" b="1" dirty="0" err="1">
                <a:latin typeface="DM sans" pitchFamily="2" charset="0"/>
              </a:rPr>
              <a:t>rationnel</a:t>
            </a:r>
            <a:endParaRPr lang="fr-MG" sz="2500" b="1" dirty="0">
              <a:latin typeface="DM sans" pitchFamily="2" charset="0"/>
            </a:endParaRPr>
          </a:p>
        </p:txBody>
      </p: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0EA41FF1-4C69-6C40-0E38-E391BF920D45}"/>
              </a:ext>
            </a:extLst>
          </p:cNvPr>
          <p:cNvSpPr/>
          <p:nvPr/>
        </p:nvSpPr>
        <p:spPr>
          <a:xfrm>
            <a:off x="5551811" y="3222317"/>
            <a:ext cx="467360" cy="74212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FA63823-ED15-6F7B-E80B-C9609A974F7E}"/>
              </a:ext>
            </a:extLst>
          </p:cNvPr>
          <p:cNvSpPr txBox="1"/>
          <p:nvPr/>
        </p:nvSpPr>
        <p:spPr>
          <a:xfrm>
            <a:off x="2647862" y="3964441"/>
            <a:ext cx="7244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atin typeface="DM sans" pitchFamily="2" charset="0"/>
              </a:rPr>
              <a:t>Justification théorique d’un allègement de la dette</a:t>
            </a:r>
            <a:endParaRPr lang="fr-MG" sz="2500" b="1" dirty="0">
              <a:latin typeface="DM sans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110F4DE-4A41-4047-A83E-198C98D15E4B}"/>
              </a:ext>
            </a:extLst>
          </p:cNvPr>
          <p:cNvSpPr txBox="1"/>
          <p:nvPr/>
        </p:nvSpPr>
        <p:spPr>
          <a:xfrm>
            <a:off x="10017355" y="-34129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15/20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2208346-7C96-4B94-AC90-7DA850187376}"/>
              </a:ext>
            </a:extLst>
          </p:cNvPr>
          <p:cNvSpPr txBox="1"/>
          <p:nvPr/>
        </p:nvSpPr>
        <p:spPr>
          <a:xfrm>
            <a:off x="340447" y="4984131"/>
            <a:ext cx="11695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latin typeface="DM sans"/>
              </a:rPr>
              <a:t>Paradoxe central d’une partie de mon étude: </a:t>
            </a:r>
            <a:r>
              <a:rPr lang="fr-FR" sz="2000" dirty="0">
                <a:effectLst/>
                <a:latin typeface="DM sans"/>
                <a:ea typeface="Times New Roman" panose="02020603050405020304" pitchFamily="18" charset="0"/>
              </a:rPr>
              <a:t>alors que l'allègement de la dette vise à promouvoir l'investissement et la croissance économique, il peut paradoxalement inciter les pays à faible revenu à </a:t>
            </a:r>
            <a:r>
              <a:rPr lang="fr-FR" sz="2000" b="1" dirty="0">
                <a:effectLst/>
                <a:latin typeface="DM sans"/>
                <a:ea typeface="Times New Roman" panose="02020603050405020304" pitchFamily="18" charset="0"/>
              </a:rPr>
              <a:t>s'endetter davantage</a:t>
            </a:r>
            <a:r>
              <a:rPr lang="fr-FR" sz="2000" dirty="0">
                <a:effectLst/>
                <a:latin typeface="DM sans"/>
                <a:ea typeface="Times New Roman" panose="02020603050405020304" pitchFamily="18" charset="0"/>
              </a:rPr>
              <a:t> et </a:t>
            </a:r>
            <a:r>
              <a:rPr lang="fr-FR" sz="2000" b="1" dirty="0">
                <a:effectLst/>
                <a:latin typeface="DM sans"/>
                <a:ea typeface="Times New Roman" panose="02020603050405020304" pitchFamily="18" charset="0"/>
              </a:rPr>
              <a:t>à investir moins</a:t>
            </a:r>
            <a:r>
              <a:rPr lang="fr-FR" sz="2000" dirty="0">
                <a:effectLst/>
                <a:latin typeface="DM sans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fr-FR" sz="2000" dirty="0">
              <a:latin typeface="DM sans"/>
            </a:endParaRP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15BCB94-3CBF-4EB6-A3DC-891265EAF8BE}"/>
              </a:ext>
            </a:extLst>
          </p:cNvPr>
          <p:cNvCxnSpPr>
            <a:cxnSpLocks/>
          </p:cNvCxnSpPr>
          <p:nvPr/>
        </p:nvCxnSpPr>
        <p:spPr>
          <a:xfrm>
            <a:off x="-4691" y="4838185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2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-1" y="821109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34A4239-1003-8F30-E97A-C411AD4F2459}"/>
              </a:ext>
            </a:extLst>
          </p:cNvPr>
          <p:cNvCxnSpPr>
            <a:cxnSpLocks/>
          </p:cNvCxnSpPr>
          <p:nvPr/>
        </p:nvCxnSpPr>
        <p:spPr>
          <a:xfrm flipV="1">
            <a:off x="-3182" y="3503813"/>
            <a:ext cx="12192000" cy="1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91548E4-D444-4090-964F-A80D685FBB16}"/>
              </a:ext>
            </a:extLst>
          </p:cNvPr>
          <p:cNvSpPr/>
          <p:nvPr/>
        </p:nvSpPr>
        <p:spPr>
          <a:xfrm>
            <a:off x="10960253" y="-610"/>
            <a:ext cx="1231746" cy="6858610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2AE750-1031-A82F-6796-3920441B6655}"/>
              </a:ext>
            </a:extLst>
          </p:cNvPr>
          <p:cNvSpPr txBox="1"/>
          <p:nvPr/>
        </p:nvSpPr>
        <p:spPr>
          <a:xfrm>
            <a:off x="17771" y="78264"/>
            <a:ext cx="1115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Questions de recherche et Hypothèses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C496BE-1884-459F-5A12-32D3938171D7}"/>
              </a:ext>
            </a:extLst>
          </p:cNvPr>
          <p:cNvSpPr txBox="1"/>
          <p:nvPr/>
        </p:nvSpPr>
        <p:spPr>
          <a:xfrm>
            <a:off x="1877214" y="1562770"/>
            <a:ext cx="84312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0" u="none" strike="noStrike" dirty="0">
                <a:effectLst/>
                <a:latin typeface="DM sans" pitchFamily="2" charset="0"/>
              </a:rPr>
              <a:t>Hypothèse 1</a:t>
            </a:r>
            <a:endParaRPr lang="fr-FR" sz="3200" b="1" dirty="0">
              <a:latin typeface="DM sans" pitchFamily="2" charset="0"/>
            </a:endParaRPr>
          </a:p>
          <a:p>
            <a:pPr algn="just"/>
            <a:r>
              <a:rPr lang="fr-FR" dirty="0">
                <a:latin typeface="DM sans" pitchFamily="2" charset="0"/>
              </a:rPr>
              <a:t>Pour Madagascar, les mesures d’allègement de la dette engendreraient des </a:t>
            </a:r>
            <a:r>
              <a:rPr lang="fr-FR" b="1" dirty="0">
                <a:latin typeface="DM sans" pitchFamily="2" charset="0"/>
              </a:rPr>
              <a:t>distorsions incitatives</a:t>
            </a:r>
            <a:r>
              <a:rPr lang="fr-FR" dirty="0">
                <a:latin typeface="DM sans" pitchFamily="2" charset="0"/>
              </a:rPr>
              <a:t>, en privilégiant des comportements de consommation au détriment des investissements productifs, et </a:t>
            </a:r>
            <a:r>
              <a:rPr lang="fr-FR" b="1" dirty="0">
                <a:latin typeface="DM sans" pitchFamily="2" charset="0"/>
              </a:rPr>
              <a:t>un risque moral </a:t>
            </a:r>
            <a:r>
              <a:rPr lang="fr-FR" dirty="0">
                <a:latin typeface="DM sans" pitchFamily="2" charset="0"/>
              </a:rPr>
              <a:t>fruit d’une anticipation de futurs allègements de la dette.</a:t>
            </a:r>
            <a:endParaRPr lang="fr-MG" dirty="0">
              <a:latin typeface="DM sans" pitchFamily="2" charset="0"/>
            </a:endParaRPr>
          </a:p>
          <a:p>
            <a:endParaRPr lang="fr-FR" sz="3200" b="1" i="0" u="none" strike="noStrike" dirty="0">
              <a:effectLst/>
              <a:latin typeface="DM sans" pitchFamily="2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FBD0120-ED42-71E9-F5B9-3E10B7BF5F80}"/>
              </a:ext>
            </a:extLst>
          </p:cNvPr>
          <p:cNvSpPr/>
          <p:nvPr/>
        </p:nvSpPr>
        <p:spPr>
          <a:xfrm>
            <a:off x="173984" y="922792"/>
            <a:ext cx="619760" cy="639978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2"/>
                </a:solidFill>
                <a:latin typeface="DM sans" pitchFamily="2" charset="0"/>
              </a:rPr>
              <a:t>?</a:t>
            </a:r>
            <a:endParaRPr lang="fr-MG" sz="2500" dirty="0">
              <a:solidFill>
                <a:schemeClr val="tx2"/>
              </a:solidFill>
              <a:latin typeface="DM sans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DD7606-DB77-D076-9593-5F309FB52422}"/>
              </a:ext>
            </a:extLst>
          </p:cNvPr>
          <p:cNvSpPr txBox="1"/>
          <p:nvPr/>
        </p:nvSpPr>
        <p:spPr>
          <a:xfrm>
            <a:off x="1053461" y="919615"/>
            <a:ext cx="908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Comment les mesures d’allègement de la dette influencent-elles les comportements économiques et les décisions d’endettement à Madagascar ?</a:t>
            </a:r>
            <a:endParaRPr lang="fr-MG" b="1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42AD23F-DA5E-D920-2510-7C74F64118D6}"/>
              </a:ext>
            </a:extLst>
          </p:cNvPr>
          <p:cNvCxnSpPr/>
          <p:nvPr/>
        </p:nvCxnSpPr>
        <p:spPr>
          <a:xfrm>
            <a:off x="1645920" y="1599895"/>
            <a:ext cx="0" cy="18288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62EC1131-DC87-2AA3-6270-1768AC08B823}"/>
              </a:ext>
            </a:extLst>
          </p:cNvPr>
          <p:cNvSpPr/>
          <p:nvPr/>
        </p:nvSpPr>
        <p:spPr>
          <a:xfrm>
            <a:off x="173984" y="3898368"/>
            <a:ext cx="619760" cy="639978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2"/>
                </a:solidFill>
                <a:latin typeface="DM sans" pitchFamily="2" charset="0"/>
              </a:rPr>
              <a:t>?</a:t>
            </a:r>
            <a:endParaRPr lang="fr-MG" sz="2500" dirty="0">
              <a:solidFill>
                <a:schemeClr val="tx2"/>
              </a:solidFill>
              <a:latin typeface="DM sans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190AC2-8AB8-4026-0221-E2A7F737396F}"/>
              </a:ext>
            </a:extLst>
          </p:cNvPr>
          <p:cNvSpPr txBox="1"/>
          <p:nvPr/>
        </p:nvSpPr>
        <p:spPr>
          <a:xfrm>
            <a:off x="1063940" y="3879287"/>
            <a:ext cx="9062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Comment les chocs budgétaires exogènes affectent-ils la soutenabilité de la dette publique à Madagascar ? </a:t>
            </a:r>
            <a:endParaRPr lang="fr-MG" b="1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F5C9C2-9545-E090-6C02-21F4C44A8EA4}"/>
              </a:ext>
            </a:extLst>
          </p:cNvPr>
          <p:cNvSpPr txBox="1"/>
          <p:nvPr/>
        </p:nvSpPr>
        <p:spPr>
          <a:xfrm>
            <a:off x="2077802" y="4656921"/>
            <a:ext cx="84012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0" u="none" strike="noStrike" dirty="0">
                <a:effectLst/>
                <a:latin typeface="DM sans" pitchFamily="2" charset="0"/>
              </a:rPr>
              <a:t>Hypothèse </a:t>
            </a:r>
            <a:r>
              <a:rPr lang="fr-FR" sz="3200" b="1" dirty="0">
                <a:latin typeface="DM sans" pitchFamily="2" charset="0"/>
              </a:rPr>
              <a:t>2</a:t>
            </a:r>
          </a:p>
          <a:p>
            <a:endParaRPr lang="fr-FR" dirty="0">
              <a:latin typeface="DM sans" pitchFamily="2" charset="0"/>
            </a:endParaRPr>
          </a:p>
          <a:p>
            <a:pPr algn="just"/>
            <a:r>
              <a:rPr lang="fr-FR" dirty="0">
                <a:latin typeface="DM sans" pitchFamily="2" charset="0"/>
              </a:rPr>
              <a:t>La politique budgétaire expansionniste réduit le ratio endettement public rapporté au PIB à travers l’effet des dépenses d’investissement. Tandis que la consolidation budgétaire l’augmente.</a:t>
            </a:r>
            <a:endParaRPr lang="fr-MG" dirty="0">
              <a:latin typeface="DM sans" pitchFamily="2" charset="0"/>
            </a:endParaRPr>
          </a:p>
          <a:p>
            <a:endParaRPr lang="fr-FR" sz="3200" b="1" i="0" u="none" strike="noStrike" dirty="0">
              <a:effectLst/>
              <a:latin typeface="DM sans" pitchFamily="2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E2F8856-1097-69E4-73FC-A8D49CE3ADB2}"/>
              </a:ext>
            </a:extLst>
          </p:cNvPr>
          <p:cNvCxnSpPr>
            <a:cxnSpLocks/>
          </p:cNvCxnSpPr>
          <p:nvPr/>
        </p:nvCxnSpPr>
        <p:spPr>
          <a:xfrm>
            <a:off x="1877214" y="4656921"/>
            <a:ext cx="0" cy="156577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FD8D525-FE21-478F-BD8C-BC1BA21B388E}"/>
              </a:ext>
            </a:extLst>
          </p:cNvPr>
          <p:cNvSpPr txBox="1"/>
          <p:nvPr/>
        </p:nvSpPr>
        <p:spPr>
          <a:xfrm>
            <a:off x="10136499" y="77238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16/20</a:t>
            </a:r>
          </a:p>
        </p:txBody>
      </p:sp>
    </p:spTree>
    <p:extLst>
      <p:ext uri="{BB962C8B-B14F-4D97-AF65-F5344CB8AC3E}">
        <p14:creationId xmlns:p14="http://schemas.microsoft.com/office/powerpoint/2010/main" val="406083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F9204-F98C-426D-E9AE-112307E6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67444CC-EFBD-6578-CC48-49B32CDE5006}"/>
              </a:ext>
            </a:extLst>
          </p:cNvPr>
          <p:cNvCxnSpPr>
            <a:cxnSpLocks/>
          </p:cNvCxnSpPr>
          <p:nvPr/>
        </p:nvCxnSpPr>
        <p:spPr>
          <a:xfrm flipV="1">
            <a:off x="11983767" y="-8107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58156FE-016C-89E2-21F0-097C9891AF9B}"/>
              </a:ext>
            </a:extLst>
          </p:cNvPr>
          <p:cNvCxnSpPr>
            <a:cxnSpLocks/>
          </p:cNvCxnSpPr>
          <p:nvPr/>
        </p:nvCxnSpPr>
        <p:spPr>
          <a:xfrm>
            <a:off x="0" y="660245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A89E7B-C320-EB91-FDA3-DB81AA34D358}"/>
              </a:ext>
            </a:extLst>
          </p:cNvPr>
          <p:cNvSpPr/>
          <p:nvPr/>
        </p:nvSpPr>
        <p:spPr>
          <a:xfrm>
            <a:off x="0" y="-44735"/>
            <a:ext cx="3604813" cy="707885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85A12CF-66F9-CE43-B9A1-ACA14DFE16B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6" y="15626"/>
            <a:ext cx="2295230" cy="6005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58ACCE3-E98F-D379-C6B6-859102AE598F}"/>
              </a:ext>
            </a:extLst>
          </p:cNvPr>
          <p:cNvSpPr txBox="1"/>
          <p:nvPr/>
        </p:nvSpPr>
        <p:spPr>
          <a:xfrm>
            <a:off x="3604813" y="16451"/>
            <a:ext cx="858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solidFill>
                  <a:srgbClr val="414042"/>
                </a:solidFill>
                <a:latin typeface="DM sans" pitchFamily="2" charset="0"/>
              </a:rPr>
              <a:t>Méthodologie- Hypothèse 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A589B0-8F03-DC6E-5D79-15C72C2DECAD}"/>
              </a:ext>
            </a:extLst>
          </p:cNvPr>
          <p:cNvSpPr/>
          <p:nvPr/>
        </p:nvSpPr>
        <p:spPr>
          <a:xfrm>
            <a:off x="205047" y="2033806"/>
            <a:ext cx="4815400" cy="40460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34D8182-4A95-35F3-DF71-9C3771B4F2AF}"/>
              </a:ext>
            </a:extLst>
          </p:cNvPr>
          <p:cNvCxnSpPr>
            <a:cxnSpLocks/>
          </p:cNvCxnSpPr>
          <p:nvPr/>
        </p:nvCxnSpPr>
        <p:spPr>
          <a:xfrm flipV="1">
            <a:off x="131840" y="2813362"/>
            <a:ext cx="4961813" cy="8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C78AC3B-F0D0-3CF8-7DF2-6BF607E2FA79}"/>
              </a:ext>
            </a:extLst>
          </p:cNvPr>
          <p:cNvSpPr txBox="1"/>
          <p:nvPr/>
        </p:nvSpPr>
        <p:spPr>
          <a:xfrm>
            <a:off x="1241334" y="2356369"/>
            <a:ext cx="243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DM sans" pitchFamily="2" charset="0"/>
              </a:rPr>
              <a:t>Objectifs</a:t>
            </a:r>
            <a:endParaRPr lang="fr-MG" b="1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91D923-1892-4A1F-5FCC-BF960B28FE47}"/>
              </a:ext>
            </a:extLst>
          </p:cNvPr>
          <p:cNvSpPr/>
          <p:nvPr/>
        </p:nvSpPr>
        <p:spPr>
          <a:xfrm>
            <a:off x="5665917" y="2025092"/>
            <a:ext cx="5699558" cy="4054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 dirty="0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CEE802F-7F39-AA25-7D62-E99B26E35AD9}"/>
              </a:ext>
            </a:extLst>
          </p:cNvPr>
          <p:cNvCxnSpPr>
            <a:cxnSpLocks/>
          </p:cNvCxnSpPr>
          <p:nvPr/>
        </p:nvCxnSpPr>
        <p:spPr>
          <a:xfrm>
            <a:off x="5665917" y="2822076"/>
            <a:ext cx="569955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5BA60098-3E43-1693-BE3E-E8898E57E2AE}"/>
              </a:ext>
            </a:extLst>
          </p:cNvPr>
          <p:cNvSpPr txBox="1"/>
          <p:nvPr/>
        </p:nvSpPr>
        <p:spPr>
          <a:xfrm>
            <a:off x="7209215" y="2338951"/>
            <a:ext cx="258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DM sans" pitchFamily="2" charset="0"/>
              </a:rPr>
              <a:t>Modèle</a:t>
            </a:r>
            <a:endParaRPr lang="fr-MG" b="1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86AE45B-B652-906C-9A14-201BE5F5D1A7}"/>
              </a:ext>
            </a:extLst>
          </p:cNvPr>
          <p:cNvSpPr txBox="1"/>
          <p:nvPr/>
        </p:nvSpPr>
        <p:spPr>
          <a:xfrm>
            <a:off x="251292" y="2973703"/>
            <a:ext cx="45570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fr-FR" sz="1600" i="1" dirty="0">
                <a:solidFill>
                  <a:schemeClr val="bg1"/>
                </a:solidFill>
                <a:latin typeface="DM sans" pitchFamily="2" charset="0"/>
              </a:rPr>
              <a:t>Quantifier l’effet incitatif des mesures d’allègement de la dette sur les décisions d’endettement, de consommation et d’investissement à long terme de Madagascar, en comparant deux scénarios (un avec et un sans anticipation d’allègement de la dette) 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fr-FR" sz="1600" i="1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0BA6519-11B4-292C-E943-1675B00ABF3F}"/>
              </a:ext>
            </a:extLst>
          </p:cNvPr>
          <p:cNvSpPr txBox="1"/>
          <p:nvPr/>
        </p:nvSpPr>
        <p:spPr>
          <a:xfrm>
            <a:off x="6308834" y="2951048"/>
            <a:ext cx="51934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latin typeface="DM sans" pitchFamily="2" charset="0"/>
              </a:rPr>
              <a:t>Modèle</a:t>
            </a:r>
            <a:endParaRPr lang="fr-MG" sz="1700" b="1" dirty="0">
              <a:latin typeface="DM sans" pitchFamily="2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A3E87F6-D367-B031-9DB8-F0CA65EC7677}"/>
              </a:ext>
            </a:extLst>
          </p:cNvPr>
          <p:cNvSpPr/>
          <p:nvPr/>
        </p:nvSpPr>
        <p:spPr>
          <a:xfrm>
            <a:off x="5915538" y="3033464"/>
            <a:ext cx="415053" cy="3539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DM sans" pitchFamily="2" charset="0"/>
              </a:rPr>
              <a:t>1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995205D-3940-BC30-419A-8D9F87E79368}"/>
              </a:ext>
            </a:extLst>
          </p:cNvPr>
          <p:cNvSpPr/>
          <p:nvPr/>
        </p:nvSpPr>
        <p:spPr>
          <a:xfrm>
            <a:off x="5893781" y="3999883"/>
            <a:ext cx="415053" cy="3539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DM sans" pitchFamily="2" charset="0"/>
              </a:rPr>
              <a:t>2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02E94A3C-9CA1-9D9C-8E9B-B9877C386F48}"/>
              </a:ext>
            </a:extLst>
          </p:cNvPr>
          <p:cNvSpPr txBox="1"/>
          <p:nvPr/>
        </p:nvSpPr>
        <p:spPr>
          <a:xfrm>
            <a:off x="6330591" y="3967081"/>
            <a:ext cx="51934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latin typeface="DM sans" pitchFamily="2" charset="0"/>
              </a:rPr>
              <a:t>Méthode de résolution</a:t>
            </a:r>
            <a:endParaRPr lang="fr-MG" sz="1700" b="1" dirty="0">
              <a:latin typeface="DM sans" pitchFamily="2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FE344E9-543E-7823-38E8-46AC51836DEC}"/>
              </a:ext>
            </a:extLst>
          </p:cNvPr>
          <p:cNvSpPr txBox="1"/>
          <p:nvPr/>
        </p:nvSpPr>
        <p:spPr>
          <a:xfrm>
            <a:off x="6253490" y="3291176"/>
            <a:ext cx="494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DM sans" pitchFamily="2" charset="0"/>
              </a:rPr>
              <a:t>Utilisation d’un modèle DSGE calibré sur les données de Madagascar.</a:t>
            </a:r>
            <a:endParaRPr lang="fr-MG" sz="1600" dirty="0">
              <a:latin typeface="DM sans" pitchFamily="2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F0B26CC7-7426-8C4A-44DC-A96D2060AA8D}"/>
              </a:ext>
            </a:extLst>
          </p:cNvPr>
          <p:cNvSpPr txBox="1"/>
          <p:nvPr/>
        </p:nvSpPr>
        <p:spPr>
          <a:xfrm>
            <a:off x="6004712" y="4353827"/>
            <a:ext cx="519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221913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Résolution par itération sur la fonction de valeur i.e. :</a:t>
            </a:r>
          </a:p>
          <a:p>
            <a:endParaRPr lang="fr-MG" sz="1600" dirty="0">
              <a:latin typeface="DM sans" pitchFamily="2" charset="0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308D72F7-A7C6-5A94-5749-1C06D8CA78B2}"/>
              </a:ext>
            </a:extLst>
          </p:cNvPr>
          <p:cNvSpPr txBox="1"/>
          <p:nvPr/>
        </p:nvSpPr>
        <p:spPr>
          <a:xfrm>
            <a:off x="69225" y="792431"/>
            <a:ext cx="117094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0" u="none" strike="noStrike" dirty="0">
                <a:effectLst/>
                <a:latin typeface="DM sans" pitchFamily="2" charset="0"/>
              </a:rPr>
              <a:t>Hypothèse 1</a:t>
            </a:r>
            <a:endParaRPr lang="fr-FR" sz="1600" b="1" dirty="0">
              <a:latin typeface="DM sans" pitchFamily="2" charset="0"/>
            </a:endParaRPr>
          </a:p>
          <a:p>
            <a:pPr algn="just"/>
            <a:r>
              <a:rPr lang="fr-FR" dirty="0">
                <a:latin typeface="DM sans" pitchFamily="2" charset="0"/>
              </a:rPr>
              <a:t>Pour Madagascar, les mesures d’allègement de la dette engendreraient des </a:t>
            </a:r>
            <a:r>
              <a:rPr lang="fr-FR" b="1" dirty="0">
                <a:latin typeface="DM sans" pitchFamily="2" charset="0"/>
              </a:rPr>
              <a:t>distorsions incitatives</a:t>
            </a:r>
            <a:r>
              <a:rPr lang="fr-FR" dirty="0">
                <a:latin typeface="DM sans" pitchFamily="2" charset="0"/>
              </a:rPr>
              <a:t>, en privilégiant des comportements de consommation au détriment des investissements productifs, et </a:t>
            </a:r>
            <a:r>
              <a:rPr lang="fr-FR" b="1" dirty="0">
                <a:latin typeface="DM sans" pitchFamily="2" charset="0"/>
              </a:rPr>
              <a:t>un risque moral </a:t>
            </a:r>
            <a:r>
              <a:rPr lang="fr-FR" dirty="0">
                <a:latin typeface="DM sans" pitchFamily="2" charset="0"/>
              </a:rPr>
              <a:t>fruit d’une anticipation de futurs allègements de la dette.</a:t>
            </a:r>
            <a:endParaRPr lang="fr-MG" dirty="0">
              <a:latin typeface="DM sans" pitchFamily="2" charset="0"/>
            </a:endParaRPr>
          </a:p>
          <a:p>
            <a:endParaRPr lang="fr-FR" sz="1600" b="1" i="0" u="none" strike="noStrike" dirty="0">
              <a:effectLst/>
              <a:latin typeface="DM sans" pitchFamily="2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5953EA48-6AF2-E32D-3725-7616E27C90C8}"/>
              </a:ext>
            </a:extLst>
          </p:cNvPr>
          <p:cNvSpPr txBox="1"/>
          <p:nvPr/>
        </p:nvSpPr>
        <p:spPr>
          <a:xfrm>
            <a:off x="267821" y="4986125"/>
            <a:ext cx="4513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i="1" dirty="0">
                <a:solidFill>
                  <a:schemeClr val="bg1"/>
                </a:solidFill>
                <a:latin typeface="DM sans" pitchFamily="2" charset="0"/>
              </a:rPr>
              <a:t>Evaluer les conséquences de ces choix sur la croissance économique et sur la soutenabilité de la dette.</a:t>
            </a:r>
          </a:p>
          <a:p>
            <a:pPr algn="just"/>
            <a:endParaRPr lang="fr-MG" sz="1600" dirty="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244FECE6-FECA-694A-06DD-763A058B6F02}"/>
              </a:ext>
            </a:extLst>
          </p:cNvPr>
          <p:cNvSpPr txBox="1"/>
          <p:nvPr/>
        </p:nvSpPr>
        <p:spPr>
          <a:xfrm>
            <a:off x="5905688" y="4646214"/>
            <a:ext cx="521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221913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effectuer un calcul récursif des fonctions de décision optimale pour chaque variable;</a:t>
            </a:r>
          </a:p>
          <a:p>
            <a:endParaRPr lang="fr-MG" sz="1600" dirty="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2414215C-B015-2DF8-B813-1557A41090A7}"/>
              </a:ext>
            </a:extLst>
          </p:cNvPr>
          <p:cNvSpPr txBox="1"/>
          <p:nvPr/>
        </p:nvSpPr>
        <p:spPr>
          <a:xfrm>
            <a:off x="5885195" y="5187879"/>
            <a:ext cx="5368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221913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effectuer les simulations de trajectoire de la dette, de la consommation et de l’investissement dans un scénario avec et sans allègement.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297E328-B9CF-478C-A4C7-A280916823AA}"/>
              </a:ext>
            </a:extLst>
          </p:cNvPr>
          <p:cNvSpPr txBox="1"/>
          <p:nvPr/>
        </p:nvSpPr>
        <p:spPr>
          <a:xfrm>
            <a:off x="10237304" y="-20243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17/20</a:t>
            </a:r>
          </a:p>
        </p:txBody>
      </p:sp>
    </p:spTree>
    <p:extLst>
      <p:ext uri="{BB962C8B-B14F-4D97-AF65-F5344CB8AC3E}">
        <p14:creationId xmlns:p14="http://schemas.microsoft.com/office/powerpoint/2010/main" val="174682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B2E967-EB49-D9F7-9501-8F2D199D7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02A3582-D8D9-95B4-DE3B-2B5C808C1651}"/>
              </a:ext>
            </a:extLst>
          </p:cNvPr>
          <p:cNvCxnSpPr>
            <a:cxnSpLocks/>
          </p:cNvCxnSpPr>
          <p:nvPr/>
        </p:nvCxnSpPr>
        <p:spPr>
          <a:xfrm flipV="1">
            <a:off x="11983767" y="-8107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9FEA124-CBF1-E6C0-71C6-340D2459F49A}"/>
              </a:ext>
            </a:extLst>
          </p:cNvPr>
          <p:cNvCxnSpPr>
            <a:cxnSpLocks/>
          </p:cNvCxnSpPr>
          <p:nvPr/>
        </p:nvCxnSpPr>
        <p:spPr>
          <a:xfrm>
            <a:off x="0" y="660245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5DCA3CD-B8EC-E65D-64AB-96CB353B2525}"/>
              </a:ext>
            </a:extLst>
          </p:cNvPr>
          <p:cNvSpPr/>
          <p:nvPr/>
        </p:nvSpPr>
        <p:spPr>
          <a:xfrm>
            <a:off x="1" y="-8106"/>
            <a:ext cx="2400762" cy="668352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4A4EF19-6924-5B40-91AE-5E414A05D23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" y="42656"/>
            <a:ext cx="2295230" cy="6005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058F7D-CDD5-B2DB-AEA8-D7CA891C086E}"/>
              </a:ext>
            </a:extLst>
          </p:cNvPr>
          <p:cNvSpPr txBox="1"/>
          <p:nvPr/>
        </p:nvSpPr>
        <p:spPr>
          <a:xfrm>
            <a:off x="2568712" y="-51972"/>
            <a:ext cx="858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solidFill>
                  <a:srgbClr val="414042"/>
                </a:solidFill>
                <a:latin typeface="DM sans" pitchFamily="2" charset="0"/>
              </a:rPr>
              <a:t>Méthodologie- Hypothèse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1F39C0-BFE3-4F9B-AD19-0D84F8D397DB}"/>
              </a:ext>
            </a:extLst>
          </p:cNvPr>
          <p:cNvSpPr/>
          <p:nvPr/>
        </p:nvSpPr>
        <p:spPr>
          <a:xfrm>
            <a:off x="214096" y="1412883"/>
            <a:ext cx="2978288" cy="45774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96195EF-A523-9382-C324-807158132A1B}"/>
              </a:ext>
            </a:extLst>
          </p:cNvPr>
          <p:cNvCxnSpPr>
            <a:cxnSpLocks/>
          </p:cNvCxnSpPr>
          <p:nvPr/>
        </p:nvCxnSpPr>
        <p:spPr>
          <a:xfrm>
            <a:off x="214096" y="1869988"/>
            <a:ext cx="31243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14F3AFB-1B94-B3E0-26CB-FCE5BD90B0D4}"/>
              </a:ext>
            </a:extLst>
          </p:cNvPr>
          <p:cNvSpPr txBox="1"/>
          <p:nvPr/>
        </p:nvSpPr>
        <p:spPr>
          <a:xfrm>
            <a:off x="313765" y="1424001"/>
            <a:ext cx="243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DM sans" pitchFamily="2" charset="0"/>
              </a:rPr>
              <a:t>Objectifs</a:t>
            </a:r>
            <a:endParaRPr lang="fr-MG" b="1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3EAD84F-875C-91CD-159F-C16670F15D03}"/>
              </a:ext>
            </a:extLst>
          </p:cNvPr>
          <p:cNvSpPr/>
          <p:nvPr/>
        </p:nvSpPr>
        <p:spPr>
          <a:xfrm>
            <a:off x="3532956" y="1363785"/>
            <a:ext cx="8345279" cy="5494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 dirty="0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DDC07842-7465-A328-E4F9-2A17110DDD95}"/>
              </a:ext>
            </a:extLst>
          </p:cNvPr>
          <p:cNvCxnSpPr>
            <a:cxnSpLocks/>
          </p:cNvCxnSpPr>
          <p:nvPr/>
        </p:nvCxnSpPr>
        <p:spPr>
          <a:xfrm>
            <a:off x="3532956" y="1856076"/>
            <a:ext cx="83452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F0DAE028-7D4B-C8D1-0F52-87A3225A239D}"/>
              </a:ext>
            </a:extLst>
          </p:cNvPr>
          <p:cNvSpPr txBox="1"/>
          <p:nvPr/>
        </p:nvSpPr>
        <p:spPr>
          <a:xfrm>
            <a:off x="5569415" y="1364557"/>
            <a:ext cx="258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DM sans" pitchFamily="2" charset="0"/>
              </a:rPr>
              <a:t>Modèle(s)</a:t>
            </a:r>
            <a:endParaRPr lang="fr-MG" b="1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7281225-5C8B-33BA-6B9F-5AF4386D9C22}"/>
              </a:ext>
            </a:extLst>
          </p:cNvPr>
          <p:cNvSpPr txBox="1"/>
          <p:nvPr/>
        </p:nvSpPr>
        <p:spPr>
          <a:xfrm>
            <a:off x="473243" y="2430759"/>
            <a:ext cx="250860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>
                <a:solidFill>
                  <a:schemeClr val="bg1"/>
                </a:solidFill>
                <a:latin typeface="DM sans" pitchFamily="2" charset="0"/>
              </a:rPr>
              <a:t>Q</a:t>
            </a:r>
            <a:r>
              <a:rPr lang="fr-MG" sz="2000" i="1" dirty="0">
                <a:solidFill>
                  <a:schemeClr val="bg1"/>
                </a:solidFill>
                <a:latin typeface="DM sans" pitchFamily="2" charset="0"/>
              </a:rPr>
              <a:t>uantifier </a:t>
            </a:r>
            <a:r>
              <a:rPr lang="fr-MG" sz="1750" dirty="0">
                <a:solidFill>
                  <a:schemeClr val="bg1"/>
                </a:solidFill>
                <a:latin typeface="DM sans" pitchFamily="2" charset="0"/>
              </a:rPr>
              <a:t>l’impact des dépenses publiques totales et de ses composantes sur la croissance économique et la soutenabilité de la dette à travers </a:t>
            </a:r>
            <a:r>
              <a:rPr lang="fr-MG" sz="2000" i="1" dirty="0">
                <a:solidFill>
                  <a:schemeClr val="bg1"/>
                </a:solidFill>
                <a:latin typeface="DM sans" pitchFamily="2" charset="0"/>
              </a:rPr>
              <a:t>les multiplicateurs budgétaires.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40D695-82CA-B004-1ED3-A6923DDE3A70}"/>
              </a:ext>
            </a:extLst>
          </p:cNvPr>
          <p:cNvSpPr txBox="1"/>
          <p:nvPr/>
        </p:nvSpPr>
        <p:spPr>
          <a:xfrm>
            <a:off x="4119584" y="2006860"/>
            <a:ext cx="51934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latin typeface="DM sans" pitchFamily="2" charset="0"/>
              </a:rPr>
              <a:t>Spécification des modèles économétriques</a:t>
            </a:r>
            <a:endParaRPr lang="fr-MG" sz="1700" b="1" dirty="0">
              <a:latin typeface="DM sans" pitchFamily="2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F3118D3E-CC88-984E-9437-912BF6152A48}"/>
              </a:ext>
            </a:extLst>
          </p:cNvPr>
          <p:cNvSpPr/>
          <p:nvPr/>
        </p:nvSpPr>
        <p:spPr>
          <a:xfrm>
            <a:off x="3680154" y="1960980"/>
            <a:ext cx="415053" cy="3539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DM sans" pitchFamily="2" charset="0"/>
              </a:rPr>
              <a:t>1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FB9EF49-DD75-EDA3-FFEF-69D3029ABFDA}"/>
              </a:ext>
            </a:extLst>
          </p:cNvPr>
          <p:cNvSpPr txBox="1"/>
          <p:nvPr/>
        </p:nvSpPr>
        <p:spPr>
          <a:xfrm>
            <a:off x="3606138" y="2280100"/>
            <a:ext cx="81126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u="sng" dirty="0">
                <a:latin typeface="DM sans" pitchFamily="2" charset="0"/>
              </a:rPr>
              <a:t>Article de base</a:t>
            </a:r>
            <a:r>
              <a:rPr lang="fr-FR" sz="1600" dirty="0">
                <a:latin typeface="DM sans" pitchFamily="2" charset="0"/>
              </a:rPr>
              <a:t>: (</a:t>
            </a:r>
            <a:r>
              <a:rPr lang="fr-FR" sz="1600" dirty="0" err="1">
                <a:latin typeface="DM sans" pitchFamily="2" charset="0"/>
              </a:rPr>
              <a:t>Ciaffi</a:t>
            </a:r>
            <a:r>
              <a:rPr lang="fr-FR" sz="1600" dirty="0">
                <a:latin typeface="DM sans" pitchFamily="2" charset="0"/>
              </a:rPr>
              <a:t>, </a:t>
            </a:r>
            <a:r>
              <a:rPr lang="fr-FR" sz="1600" dirty="0" err="1">
                <a:latin typeface="DM sans" pitchFamily="2" charset="0"/>
              </a:rPr>
              <a:t>Deleidi</a:t>
            </a:r>
            <a:r>
              <a:rPr lang="fr-FR" sz="1600" dirty="0">
                <a:latin typeface="DM sans" pitchFamily="2" charset="0"/>
              </a:rPr>
              <a:t>, &amp; Di Domenico, 2024);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u="sng" dirty="0">
                <a:latin typeface="DM sans" pitchFamily="2" charset="0"/>
              </a:rPr>
              <a:t>Variables mobilisées</a:t>
            </a:r>
            <a:r>
              <a:rPr lang="fr-FR" sz="1600" dirty="0">
                <a:latin typeface="DM sans" pitchFamily="2" charset="0"/>
              </a:rPr>
              <a:t>: le PIB, le ratio dette publique sur PIB, les dépenses publiques totales, les dépenses de consommation, les dépenses d’investissement publics, le taux d’intérêt à court terme;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DM sans" pitchFamily="2" charset="0"/>
              </a:rPr>
              <a:t>Méthode d’estimation: Local Projections (</a:t>
            </a:r>
            <a:r>
              <a:rPr lang="fr-FR" sz="1600" dirty="0" err="1">
                <a:latin typeface="DM sans" pitchFamily="2" charset="0"/>
              </a:rPr>
              <a:t>Jordà</a:t>
            </a:r>
            <a:r>
              <a:rPr lang="fr-FR" sz="1600" dirty="0">
                <a:latin typeface="DM sans" pitchFamily="2" charset="0"/>
              </a:rPr>
              <a:t>, 2005).</a:t>
            </a:r>
          </a:p>
          <a:p>
            <a:endParaRPr lang="fr-MG" dirty="0"/>
          </a:p>
          <a:p>
            <a:pPr algn="just"/>
            <a:endParaRPr lang="fr-FR" sz="1600" dirty="0">
              <a:latin typeface="DM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MG" sz="1600" dirty="0">
              <a:latin typeface="DM san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B13D06DC-A568-9079-6996-989A9690E9CC}"/>
                  </a:ext>
                </a:extLst>
              </p:cNvPr>
              <p:cNvSpPr txBox="1"/>
              <p:nvPr/>
            </p:nvSpPr>
            <p:spPr>
              <a:xfrm>
                <a:off x="3791000" y="3842317"/>
                <a:ext cx="7425640" cy="410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MG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MG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M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MG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M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fr-MG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MG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fr-MG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M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𝑠h𝑜𝑐𝑘</m:t>
                          </m:r>
                        </m:e>
                        <m:sub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MG" i="1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fr-MG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r>
                        <a:rPr lang="fr-MG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M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fr-MG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MG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MG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fr-MG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B13D06DC-A568-9079-6996-989A9690E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00" y="3842317"/>
                <a:ext cx="7425640" cy="41098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M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DBE36A8-898B-9A0E-01B0-3C1C48623987}"/>
                  </a:ext>
                </a:extLst>
              </p:cNvPr>
              <p:cNvSpPr txBox="1"/>
              <p:nvPr/>
            </p:nvSpPr>
            <p:spPr>
              <a:xfrm>
                <a:off x="4125169" y="3502783"/>
                <a:ext cx="7233711" cy="397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M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MG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MG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MG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M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MG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MG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MG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M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MG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MG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fr-MG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MG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MG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fr-MG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fr-MG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M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MG" i="1">
                            <a:latin typeface="Cambria Math" panose="02040503050406030204" pitchFamily="18" charset="0"/>
                          </a:rPr>
                          <m:t>𝑠h𝑜𝑐𝑘</m:t>
                        </m:r>
                      </m:e>
                      <m:sub>
                        <m:r>
                          <a:rPr lang="fr-MG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MG" i="1"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fr-MG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MG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MG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MG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fr-MG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M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MG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r-MG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fr-MG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M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MG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MG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MG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dirty="0">
                    <a:latin typeface="DM sans" pitchFamily="2" charset="0"/>
                  </a:rPr>
                  <a:t>(1)</a:t>
                </a:r>
                <a:endParaRPr lang="fr-MG" dirty="0">
                  <a:latin typeface="DM sans" pitchFamily="2" charset="0"/>
                </a:endParaRPr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DBE36A8-898B-9A0E-01B0-3C1C48623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169" y="3502783"/>
                <a:ext cx="7233711" cy="397609"/>
              </a:xfrm>
              <a:prstGeom prst="rect">
                <a:avLst/>
              </a:prstGeom>
              <a:blipFill>
                <a:blip r:embed="rId4"/>
                <a:stretch>
                  <a:fillRect t="-3077" b="-23077"/>
                </a:stretch>
              </a:blipFill>
            </p:spPr>
            <p:txBody>
              <a:bodyPr/>
              <a:lstStyle/>
              <a:p>
                <a:r>
                  <a:rPr lang="fr-M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9B59C1B-36F3-3590-F00D-1ACE418F43EF}"/>
                  </a:ext>
                </a:extLst>
              </p:cNvPr>
              <p:cNvSpPr txBox="1"/>
              <p:nvPr/>
            </p:nvSpPr>
            <p:spPr>
              <a:xfrm>
                <a:off x="3933347" y="4395453"/>
                <a:ext cx="7751512" cy="109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600" dirty="0">
                    <a:latin typeface="DM sans" pitchFamily="2" charset="0"/>
                  </a:rPr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M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MG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>
                    <a:latin typeface="DM sans" pitchFamily="2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M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fr-FR" sz="1600" dirty="0">
                    <a:latin typeface="DM sans" pitchFamily="2" charset="0"/>
                  </a:rPr>
                  <a:t>les effets fixes temps et pays ;</a:t>
                </a:r>
                <a:endParaRPr lang="fr-MG" sz="1600" dirty="0">
                  <a:latin typeface="DM sans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M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sz="1600" dirty="0">
                    <a:latin typeface="DM sans" pitchFamily="2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M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sz="1600" dirty="0">
                    <a:latin typeface="DM sans" pitchFamily="2" charset="0"/>
                  </a:rPr>
                  <a:t> les variables d’intérêt considérés à chaque horizon h = 0,1 … H ;</a:t>
                </a:r>
                <a:endParaRPr lang="fr-MG" sz="1600" dirty="0">
                  <a:latin typeface="DM sans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fr-MG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𝑠h𝑜𝑐𝑘</m:t>
                        </m:r>
                      </m:e>
                      <m:sub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MG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MG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>
                    <a:latin typeface="DM sans" pitchFamily="2" charset="0"/>
                  </a:rPr>
                  <a:t>: les chocs fiscaux identifiés.</a:t>
                </a:r>
                <a:endParaRPr lang="fr-MG" sz="1600" dirty="0">
                  <a:latin typeface="DM sans" pitchFamily="2" charset="0"/>
                </a:endParaRPr>
              </a:p>
              <a:p>
                <a:pPr algn="just"/>
                <a:endParaRPr lang="fr-MG" sz="1600" dirty="0">
                  <a:latin typeface="DM sans" pitchFamily="2" charset="0"/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9B59C1B-36F3-3590-F00D-1ACE418F4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47" y="4395453"/>
                <a:ext cx="7751512" cy="1098762"/>
              </a:xfrm>
              <a:prstGeom prst="rect">
                <a:avLst/>
              </a:prstGeom>
              <a:blipFill>
                <a:blip r:embed="rId5"/>
                <a:stretch>
                  <a:fillRect l="-393" t="-1667" r="-393"/>
                </a:stretch>
              </a:blipFill>
            </p:spPr>
            <p:txBody>
              <a:bodyPr/>
              <a:lstStyle/>
              <a:p>
                <a:r>
                  <a:rPr lang="fr-M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ZoneTexte 58">
            <a:extLst>
              <a:ext uri="{FF2B5EF4-FFF2-40B4-BE49-F238E27FC236}">
                <a16:creationId xmlns:a16="http://schemas.microsoft.com/office/drawing/2014/main" id="{BBB74951-48E8-EC1B-ADA5-CEC87A8C69B4}"/>
              </a:ext>
            </a:extLst>
          </p:cNvPr>
          <p:cNvSpPr txBox="1"/>
          <p:nvPr/>
        </p:nvSpPr>
        <p:spPr>
          <a:xfrm>
            <a:off x="-18585" y="742178"/>
            <a:ext cx="11878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DM sans" pitchFamily="2" charset="0"/>
              </a:rPr>
              <a:t>Hypothèse 2: </a:t>
            </a:r>
            <a:r>
              <a:rPr lang="fr-FR" dirty="0">
                <a:latin typeface="DM sans" pitchFamily="2" charset="0"/>
              </a:rPr>
              <a:t>La politique budgétaire expansionniste réduit le ratio endettement public rapporté au PIB à travers l’effet des dépenses d’investissement. Tandis que la consolidation budgétaire l’augmente.</a:t>
            </a:r>
            <a:endParaRPr lang="fr-MG" dirty="0">
              <a:latin typeface="DM sans" pitchFamily="2" charset="0"/>
            </a:endParaRPr>
          </a:p>
          <a:p>
            <a:endParaRPr lang="fr-MG" dirty="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3C3318F-2441-F952-40C5-F36257B8F3B4}"/>
              </a:ext>
            </a:extLst>
          </p:cNvPr>
          <p:cNvSpPr/>
          <p:nvPr/>
        </p:nvSpPr>
        <p:spPr>
          <a:xfrm>
            <a:off x="3725821" y="5232456"/>
            <a:ext cx="415053" cy="3539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DM sans" pitchFamily="2" charset="0"/>
              </a:rPr>
              <a:t>2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715A2749-4845-FA71-16BD-D7C2CEA0601B}"/>
              </a:ext>
            </a:extLst>
          </p:cNvPr>
          <p:cNvSpPr txBox="1"/>
          <p:nvPr/>
        </p:nvSpPr>
        <p:spPr>
          <a:xfrm>
            <a:off x="4360464" y="5317244"/>
            <a:ext cx="51934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latin typeface="DM sans" pitchFamily="2" charset="0"/>
              </a:rPr>
              <a:t>Etapes de vérification</a:t>
            </a:r>
            <a:endParaRPr lang="fr-MG" sz="1700" b="1" dirty="0">
              <a:latin typeface="DM sans" pitchFamily="2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5740BE0F-24BD-97CE-9A51-1B7110ADD0B3}"/>
              </a:ext>
            </a:extLst>
          </p:cNvPr>
          <p:cNvSpPr txBox="1"/>
          <p:nvPr/>
        </p:nvSpPr>
        <p:spPr>
          <a:xfrm>
            <a:off x="3905939" y="5636363"/>
            <a:ext cx="76459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DM sans" pitchFamily="2" charset="0"/>
              </a:rPr>
              <a:t>Identification des chocs budgétaires: utilisation d’un VAR-Structurel (Blanchard &amp; </a:t>
            </a:r>
            <a:r>
              <a:rPr lang="fr-FR" sz="1600" dirty="0" err="1">
                <a:latin typeface="DM sans" pitchFamily="2" charset="0"/>
              </a:rPr>
              <a:t>Perotti</a:t>
            </a:r>
            <a:r>
              <a:rPr lang="fr-FR" sz="1600" dirty="0">
                <a:latin typeface="DM sans" pitchFamily="2" charset="0"/>
              </a:rPr>
              <a:t>, 2002);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DM sans" pitchFamily="2" charset="0"/>
              </a:rPr>
              <a:t>Introduction des chocs identifiés dans les équations LP;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DM sans" pitchFamily="2" charset="0"/>
              </a:rPr>
              <a:t>C</a:t>
            </a:r>
            <a:r>
              <a:rPr lang="fr-MG" sz="1600" dirty="0">
                <a:latin typeface="DM sans" pitchFamily="2" charset="0"/>
              </a:rPr>
              <a:t>alcul</a:t>
            </a:r>
            <a:r>
              <a:rPr lang="fr-FR" sz="1600" dirty="0">
                <a:latin typeface="DM sans" pitchFamily="2" charset="0"/>
              </a:rPr>
              <a:t> d</a:t>
            </a:r>
            <a:r>
              <a:rPr lang="fr-MG" sz="1600" dirty="0">
                <a:latin typeface="DM sans" pitchFamily="2" charset="0"/>
              </a:rPr>
              <a:t>es fonctions de réponses impulsionnelles</a:t>
            </a:r>
            <a:r>
              <a:rPr lang="fr-FR" sz="1600" dirty="0">
                <a:latin typeface="DM sans" pitchFamily="2" charset="0"/>
              </a:rPr>
              <a:t>.</a:t>
            </a:r>
            <a:r>
              <a:rPr lang="fr-MG" sz="1600" dirty="0">
                <a:latin typeface="DM sans" pitchFamily="2" charset="0"/>
              </a:rPr>
              <a:t> </a:t>
            </a:r>
            <a:endParaRPr lang="fr-FR" sz="1600" dirty="0">
              <a:latin typeface="DM sans" pitchFamily="2" charset="0"/>
            </a:endParaRPr>
          </a:p>
          <a:p>
            <a:endParaRPr lang="fr-FR" sz="1600" dirty="0">
              <a:latin typeface="DM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DM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DM sans" pitchFamily="2" charset="0"/>
            </a:endParaRPr>
          </a:p>
          <a:p>
            <a:endParaRPr lang="fr-MG" sz="1600" dirty="0">
              <a:latin typeface="DM sans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E5846F3-92C3-4ED4-B3DD-1E3061E8A7AF}"/>
              </a:ext>
            </a:extLst>
          </p:cNvPr>
          <p:cNvSpPr txBox="1"/>
          <p:nvPr/>
        </p:nvSpPr>
        <p:spPr>
          <a:xfrm>
            <a:off x="9904954" y="76116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18/20</a:t>
            </a:r>
          </a:p>
        </p:txBody>
      </p:sp>
    </p:spTree>
    <p:extLst>
      <p:ext uri="{BB962C8B-B14F-4D97-AF65-F5344CB8AC3E}">
        <p14:creationId xmlns:p14="http://schemas.microsoft.com/office/powerpoint/2010/main" val="268489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 flipV="1">
            <a:off x="11474824" y="0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4FAB3FF-EF81-D374-71EB-71E2BBDF145F}"/>
              </a:ext>
            </a:extLst>
          </p:cNvPr>
          <p:cNvCxnSpPr>
            <a:cxnSpLocks/>
          </p:cNvCxnSpPr>
          <p:nvPr/>
        </p:nvCxnSpPr>
        <p:spPr>
          <a:xfrm>
            <a:off x="-8965" y="6010832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B5243E3-9D97-4918-8EB7-16410C90F09D}"/>
              </a:ext>
            </a:extLst>
          </p:cNvPr>
          <p:cNvSpPr/>
          <p:nvPr/>
        </p:nvSpPr>
        <p:spPr>
          <a:xfrm>
            <a:off x="5020532" y="735104"/>
            <a:ext cx="6445327" cy="1259537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7634EFC-56BE-D218-2C3A-09D82776BCCF}"/>
              </a:ext>
            </a:extLst>
          </p:cNvPr>
          <p:cNvSpPr txBox="1"/>
          <p:nvPr/>
        </p:nvSpPr>
        <p:spPr>
          <a:xfrm>
            <a:off x="5656877" y="980151"/>
            <a:ext cx="5172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0" u="none" strike="noStrike" dirty="0">
                <a:solidFill>
                  <a:schemeClr val="bg1"/>
                </a:solidFill>
                <a:effectLst/>
                <a:latin typeface="DM sans" pitchFamily="2" charset="0"/>
              </a:rPr>
              <a:t>Synthèse</a:t>
            </a:r>
            <a:endParaRPr lang="fr-FR" sz="4400" b="1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D095710-53EB-8EB9-4F21-DE96679ED79F}"/>
              </a:ext>
            </a:extLst>
          </p:cNvPr>
          <p:cNvSpPr txBox="1"/>
          <p:nvPr/>
        </p:nvSpPr>
        <p:spPr>
          <a:xfrm>
            <a:off x="5241929" y="2071292"/>
            <a:ext cx="6023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500" dirty="0">
                <a:solidFill>
                  <a:srgbClr val="221913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Analyser les conséquences économiques des décisions budgétaires planifiées et des épisodes d’allègement de la dette dans un cadre intertemporel.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500" dirty="0">
              <a:solidFill>
                <a:srgbClr val="221913"/>
              </a:solidFill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500" dirty="0">
                <a:solidFill>
                  <a:srgbClr val="221913"/>
                </a:solidFill>
                <a:latin typeface="DM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Voir dans quelles conditions pourrait fonctionner ce type d’outils dans la réduction de la dette publique extérieure. </a:t>
            </a:r>
            <a:endParaRPr lang="fr-FR" sz="2500" dirty="0">
              <a:latin typeface="DM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9F5183-76EF-8959-6152-E6D2466850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/>
          <a:stretch/>
        </p:blipFill>
        <p:spPr>
          <a:xfrm>
            <a:off x="923365" y="745364"/>
            <a:ext cx="4097167" cy="526546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CFED1E8-A4EB-4396-B390-694C0E268C4B}"/>
              </a:ext>
            </a:extLst>
          </p:cNvPr>
          <p:cNvSpPr txBox="1"/>
          <p:nvPr/>
        </p:nvSpPr>
        <p:spPr>
          <a:xfrm>
            <a:off x="9748754" y="58583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19/20</a:t>
            </a:r>
          </a:p>
        </p:txBody>
      </p:sp>
    </p:spTree>
    <p:extLst>
      <p:ext uri="{BB962C8B-B14F-4D97-AF65-F5344CB8AC3E}">
        <p14:creationId xmlns:p14="http://schemas.microsoft.com/office/powerpoint/2010/main" val="371769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722DD6D-7440-A618-1143-3ECDBD6197BA}"/>
              </a:ext>
            </a:extLst>
          </p:cNvPr>
          <p:cNvCxnSpPr>
            <a:cxnSpLocks/>
          </p:cNvCxnSpPr>
          <p:nvPr/>
        </p:nvCxnSpPr>
        <p:spPr>
          <a:xfrm>
            <a:off x="-92765" y="794302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7D2F162-454D-0F99-22D2-2C170F33849D}"/>
              </a:ext>
            </a:extLst>
          </p:cNvPr>
          <p:cNvCxnSpPr>
            <a:cxnSpLocks/>
          </p:cNvCxnSpPr>
          <p:nvPr/>
        </p:nvCxnSpPr>
        <p:spPr>
          <a:xfrm>
            <a:off x="0" y="6076950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4FAB3FF-EF81-D374-71EB-71E2BBDF145F}"/>
              </a:ext>
            </a:extLst>
          </p:cNvPr>
          <p:cNvCxnSpPr>
            <a:cxnSpLocks/>
          </p:cNvCxnSpPr>
          <p:nvPr/>
        </p:nvCxnSpPr>
        <p:spPr>
          <a:xfrm>
            <a:off x="0" y="1914525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B5243E3-9D97-4918-8EB7-16410C90F09D}"/>
              </a:ext>
            </a:extLst>
          </p:cNvPr>
          <p:cNvSpPr/>
          <p:nvPr/>
        </p:nvSpPr>
        <p:spPr>
          <a:xfrm>
            <a:off x="0" y="781049"/>
            <a:ext cx="5162550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7D3723-301A-E0F8-C849-393769318D9B}"/>
              </a:ext>
            </a:extLst>
          </p:cNvPr>
          <p:cNvSpPr txBox="1"/>
          <p:nvPr/>
        </p:nvSpPr>
        <p:spPr>
          <a:xfrm>
            <a:off x="960600" y="934045"/>
            <a:ext cx="379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DM sans" pitchFamily="2" charset="0"/>
              </a:rPr>
              <a:t>Sommaire</a:t>
            </a:r>
            <a:endParaRPr lang="fr-FR" sz="4400" dirty="0">
              <a:solidFill>
                <a:schemeClr val="bg1"/>
              </a:solidFill>
              <a:latin typeface="DM sans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61A9D9C-9DF9-B7D8-1CC9-B6F42ED8B400}"/>
              </a:ext>
            </a:extLst>
          </p:cNvPr>
          <p:cNvSpPr txBox="1"/>
          <p:nvPr/>
        </p:nvSpPr>
        <p:spPr>
          <a:xfrm>
            <a:off x="1270616" y="2631430"/>
            <a:ext cx="207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Finalit</a:t>
            </a:r>
            <a:r>
              <a:rPr lang="fr-FR" sz="2400" dirty="0">
                <a:solidFill>
                  <a:srgbClr val="221913"/>
                </a:solidFill>
                <a:latin typeface="DM sans" pitchFamily="2" charset="0"/>
              </a:rPr>
              <a:t>é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7634EFC-56BE-D218-2C3A-09D82776BCCF}"/>
              </a:ext>
            </a:extLst>
          </p:cNvPr>
          <p:cNvSpPr txBox="1"/>
          <p:nvPr/>
        </p:nvSpPr>
        <p:spPr>
          <a:xfrm>
            <a:off x="1251431" y="3833054"/>
            <a:ext cx="360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Problématique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4C0A229-7A4C-1477-EC02-1E5F0A3AA73A}"/>
              </a:ext>
            </a:extLst>
          </p:cNvPr>
          <p:cNvSpPr txBox="1"/>
          <p:nvPr/>
        </p:nvSpPr>
        <p:spPr>
          <a:xfrm>
            <a:off x="1229132" y="5001972"/>
            <a:ext cx="360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Revue de littérature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6FFD52-D771-053C-A35B-0B9B82AA106D}"/>
              </a:ext>
            </a:extLst>
          </p:cNvPr>
          <p:cNvSpPr txBox="1"/>
          <p:nvPr/>
        </p:nvSpPr>
        <p:spPr>
          <a:xfrm>
            <a:off x="1270616" y="3238711"/>
            <a:ext cx="31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Contexte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969D879-3C36-1C5F-12BA-06A28BA2C130}"/>
              </a:ext>
            </a:extLst>
          </p:cNvPr>
          <p:cNvSpPr txBox="1"/>
          <p:nvPr/>
        </p:nvSpPr>
        <p:spPr>
          <a:xfrm>
            <a:off x="1270616" y="4415429"/>
            <a:ext cx="279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Hypothèses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DB212B0-5EA5-1A51-A357-120DDE5A6B35}"/>
              </a:ext>
            </a:extLst>
          </p:cNvPr>
          <p:cNvSpPr txBox="1"/>
          <p:nvPr/>
        </p:nvSpPr>
        <p:spPr>
          <a:xfrm>
            <a:off x="5141317" y="3209014"/>
            <a:ext cx="360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21913"/>
                </a:solidFill>
                <a:latin typeface="DM sans" pitchFamily="2" charset="0"/>
              </a:rPr>
              <a:t>Synthèse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4F9A135-ED42-5719-F123-B3C69E657488}"/>
              </a:ext>
            </a:extLst>
          </p:cNvPr>
          <p:cNvSpPr txBox="1"/>
          <p:nvPr/>
        </p:nvSpPr>
        <p:spPr>
          <a:xfrm>
            <a:off x="960601" y="4398067"/>
            <a:ext cx="4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4</a:t>
            </a:r>
            <a:endParaRPr lang="fr-FR" sz="2400" b="1" dirty="0">
              <a:solidFill>
                <a:srgbClr val="ED874E"/>
              </a:solidFill>
              <a:latin typeface="DM sans" pitchFamily="2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93C7ACD-995D-C14C-EB3E-C3740DD2BD1D}"/>
              </a:ext>
            </a:extLst>
          </p:cNvPr>
          <p:cNvSpPr txBox="1"/>
          <p:nvPr/>
        </p:nvSpPr>
        <p:spPr>
          <a:xfrm>
            <a:off x="960601" y="3190255"/>
            <a:ext cx="4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2</a:t>
            </a:r>
            <a:endParaRPr lang="fr-FR" sz="2400" b="1" dirty="0">
              <a:solidFill>
                <a:srgbClr val="ED874E"/>
              </a:solidFill>
              <a:latin typeface="DM sans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FD84ECA-E37E-8B05-9C9D-19F4F5109E21}"/>
              </a:ext>
            </a:extLst>
          </p:cNvPr>
          <p:cNvSpPr txBox="1"/>
          <p:nvPr/>
        </p:nvSpPr>
        <p:spPr>
          <a:xfrm>
            <a:off x="960601" y="3794161"/>
            <a:ext cx="4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3</a:t>
            </a:r>
            <a:endParaRPr lang="fr-FR" sz="2400" b="1" dirty="0">
              <a:solidFill>
                <a:srgbClr val="ED874E"/>
              </a:solidFill>
              <a:latin typeface="DM sans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A39E4A9-9C64-50DB-46ED-F4F46A3F76B8}"/>
              </a:ext>
            </a:extLst>
          </p:cNvPr>
          <p:cNvSpPr txBox="1"/>
          <p:nvPr/>
        </p:nvSpPr>
        <p:spPr>
          <a:xfrm>
            <a:off x="960600" y="2586349"/>
            <a:ext cx="4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1</a:t>
            </a:r>
            <a:endParaRPr lang="fr-FR" sz="2400" b="1" dirty="0">
              <a:solidFill>
                <a:srgbClr val="ED874E"/>
              </a:solidFill>
              <a:latin typeface="DM sans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4B1BF4C-CF7E-9E75-D381-101245A864DE}"/>
              </a:ext>
            </a:extLst>
          </p:cNvPr>
          <p:cNvSpPr txBox="1"/>
          <p:nvPr/>
        </p:nvSpPr>
        <p:spPr>
          <a:xfrm>
            <a:off x="992612" y="5001972"/>
            <a:ext cx="4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u="none" strike="noStrike" dirty="0">
                <a:solidFill>
                  <a:srgbClr val="ED874E"/>
                </a:solidFill>
                <a:effectLst/>
                <a:latin typeface="DM sans" pitchFamily="2" charset="0"/>
              </a:rPr>
              <a:t>5</a:t>
            </a:r>
            <a:endParaRPr lang="fr-FR" sz="2400" b="1" dirty="0">
              <a:solidFill>
                <a:srgbClr val="ED874E"/>
              </a:solidFill>
              <a:latin typeface="DM sans" pitchFamily="2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4E570EE-A183-B5AF-11BF-BF9D55F6CA89}"/>
              </a:ext>
            </a:extLst>
          </p:cNvPr>
          <p:cNvSpPr txBox="1"/>
          <p:nvPr/>
        </p:nvSpPr>
        <p:spPr>
          <a:xfrm>
            <a:off x="4700142" y="3153870"/>
            <a:ext cx="4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ED874E"/>
                </a:solidFill>
                <a:latin typeface="DM sans" pitchFamily="2" charset="0"/>
              </a:rPr>
              <a:t>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CC2F475-D68D-264C-3C2E-92A2ADC2CCE7}"/>
              </a:ext>
            </a:extLst>
          </p:cNvPr>
          <p:cNvSpPr txBox="1"/>
          <p:nvPr/>
        </p:nvSpPr>
        <p:spPr>
          <a:xfrm>
            <a:off x="5085407" y="2581915"/>
            <a:ext cx="31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221913"/>
                </a:solidFill>
                <a:effectLst/>
                <a:latin typeface="DM sans" pitchFamily="2" charset="0"/>
              </a:rPr>
              <a:t>Méthodologie</a:t>
            </a:r>
            <a:endParaRPr lang="fr-FR" sz="2400" dirty="0">
              <a:latin typeface="DM sans" pitchFamily="2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00EBF6-0DBC-E9A4-65DF-401201E2BBA5}"/>
              </a:ext>
            </a:extLst>
          </p:cNvPr>
          <p:cNvSpPr txBox="1"/>
          <p:nvPr/>
        </p:nvSpPr>
        <p:spPr>
          <a:xfrm>
            <a:off x="4700141" y="2547746"/>
            <a:ext cx="48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ED874E"/>
                </a:solidFill>
                <a:latin typeface="DM sans" pitchFamily="2" charset="0"/>
              </a:rPr>
              <a:t>6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7B3CCFE6-FBE0-8AC5-C650-192C2D0D4B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/>
          <a:stretch/>
        </p:blipFill>
        <p:spPr>
          <a:xfrm>
            <a:off x="8416300" y="1914526"/>
            <a:ext cx="3775699" cy="41624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ABF1EBB-FE11-4E45-8B66-0483E7593167}"/>
              </a:ext>
            </a:extLst>
          </p:cNvPr>
          <p:cNvSpPr txBox="1"/>
          <p:nvPr/>
        </p:nvSpPr>
        <p:spPr>
          <a:xfrm>
            <a:off x="10144539" y="380047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2/20</a:t>
            </a:r>
          </a:p>
        </p:txBody>
      </p:sp>
    </p:spTree>
    <p:extLst>
      <p:ext uri="{BB962C8B-B14F-4D97-AF65-F5344CB8AC3E}">
        <p14:creationId xmlns:p14="http://schemas.microsoft.com/office/powerpoint/2010/main" val="5763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3562238C-7308-EDE5-FA91-3676E0212021}"/>
              </a:ext>
            </a:extLst>
          </p:cNvPr>
          <p:cNvSpPr txBox="1"/>
          <p:nvPr/>
        </p:nvSpPr>
        <p:spPr>
          <a:xfrm>
            <a:off x="3659928" y="2721114"/>
            <a:ext cx="53030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spc="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07722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B9AE8D-3A41-B85F-7AF1-5D8D17B33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12CBD38-1F34-12A8-2F71-4FACE546AD28}"/>
              </a:ext>
            </a:extLst>
          </p:cNvPr>
          <p:cNvCxnSpPr>
            <a:cxnSpLocks/>
          </p:cNvCxnSpPr>
          <p:nvPr/>
        </p:nvCxnSpPr>
        <p:spPr>
          <a:xfrm flipV="1">
            <a:off x="11860904" y="-8107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58C051E-3853-E356-4AA4-99E438DC0916}"/>
              </a:ext>
            </a:extLst>
          </p:cNvPr>
          <p:cNvCxnSpPr>
            <a:cxnSpLocks/>
          </p:cNvCxnSpPr>
          <p:nvPr/>
        </p:nvCxnSpPr>
        <p:spPr>
          <a:xfrm>
            <a:off x="0" y="1125369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27C28B9-8AD9-F453-4864-703C0A35C328}"/>
              </a:ext>
            </a:extLst>
          </p:cNvPr>
          <p:cNvSpPr/>
          <p:nvPr/>
        </p:nvSpPr>
        <p:spPr>
          <a:xfrm>
            <a:off x="0" y="-8107"/>
            <a:ext cx="5159364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2BA66A6-C4DA-AE5F-3AB7-5C51B0B2D5C0}"/>
              </a:ext>
            </a:extLst>
          </p:cNvPr>
          <p:cNvSpPr txBox="1"/>
          <p:nvPr/>
        </p:nvSpPr>
        <p:spPr>
          <a:xfrm>
            <a:off x="5999849" y="252801"/>
            <a:ext cx="360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Finalité</a:t>
            </a:r>
            <a:endParaRPr lang="fr-FR" sz="4400" b="1" dirty="0">
              <a:solidFill>
                <a:srgbClr val="414042"/>
              </a:solidFill>
              <a:latin typeface="DM sans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8376323-0424-459E-0756-5867A31DB88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318530"/>
            <a:ext cx="2295230" cy="600586"/>
          </a:xfrm>
          <a:prstGeom prst="rect">
            <a:avLst/>
          </a:prstGeom>
        </p:spPr>
      </p:pic>
      <p:grpSp>
        <p:nvGrpSpPr>
          <p:cNvPr id="32" name="Google Shape;9651;p58">
            <a:extLst>
              <a:ext uri="{FF2B5EF4-FFF2-40B4-BE49-F238E27FC236}">
                <a16:creationId xmlns:a16="http://schemas.microsoft.com/office/drawing/2014/main" id="{E0208B98-6899-45CF-89EB-986699F442B1}"/>
              </a:ext>
            </a:extLst>
          </p:cNvPr>
          <p:cNvGrpSpPr/>
          <p:nvPr/>
        </p:nvGrpSpPr>
        <p:grpSpPr>
          <a:xfrm>
            <a:off x="53233" y="2013271"/>
            <a:ext cx="720049" cy="1047686"/>
            <a:chOff x="3127598" y="1513234"/>
            <a:chExt cx="289714" cy="347593"/>
          </a:xfrm>
        </p:grpSpPr>
        <p:sp>
          <p:nvSpPr>
            <p:cNvPr id="36" name="Google Shape;9652;p58">
              <a:extLst>
                <a:ext uri="{FF2B5EF4-FFF2-40B4-BE49-F238E27FC236}">
                  <a16:creationId xmlns:a16="http://schemas.microsoft.com/office/drawing/2014/main" id="{DA997073-9F5B-4A23-9C92-E0FA1D0103E0}"/>
                </a:ext>
              </a:extLst>
            </p:cNvPr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" name="Google Shape;9653;p58">
              <a:extLst>
                <a:ext uri="{FF2B5EF4-FFF2-40B4-BE49-F238E27FC236}">
                  <a16:creationId xmlns:a16="http://schemas.microsoft.com/office/drawing/2014/main" id="{2A1D0A9C-72AE-4DD3-82B7-FF28129720E5}"/>
                </a:ext>
              </a:extLst>
            </p:cNvPr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2" name="Google Shape;9654;p58">
              <a:extLst>
                <a:ext uri="{FF2B5EF4-FFF2-40B4-BE49-F238E27FC236}">
                  <a16:creationId xmlns:a16="http://schemas.microsoft.com/office/drawing/2014/main" id="{F6117F93-8597-4372-8294-51CBC9463ADD}"/>
                </a:ext>
              </a:extLst>
            </p:cNvPr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3" name="Google Shape;9655;p58">
              <a:extLst>
                <a:ext uri="{FF2B5EF4-FFF2-40B4-BE49-F238E27FC236}">
                  <a16:creationId xmlns:a16="http://schemas.microsoft.com/office/drawing/2014/main" id="{0F342C12-E876-4B61-925B-6A83A4D5F367}"/>
                </a:ext>
              </a:extLst>
            </p:cNvPr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8" name="Google Shape;9656;p58">
              <a:extLst>
                <a:ext uri="{FF2B5EF4-FFF2-40B4-BE49-F238E27FC236}">
                  <a16:creationId xmlns:a16="http://schemas.microsoft.com/office/drawing/2014/main" id="{D7006F4F-25FC-4F88-8B38-9838DA43E243}"/>
                </a:ext>
              </a:extLst>
            </p:cNvPr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4989E6F-7049-4AA7-A5A7-E90A6E2E6021}"/>
              </a:ext>
            </a:extLst>
          </p:cNvPr>
          <p:cNvSpPr txBox="1"/>
          <p:nvPr/>
        </p:nvSpPr>
        <p:spPr>
          <a:xfrm>
            <a:off x="605083" y="2270531"/>
            <a:ext cx="2849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/>
              </a:rPr>
              <a:t>Analyser l’effectivité </a:t>
            </a:r>
          </a:p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/>
              </a:rPr>
              <a:t>de deux outils</a:t>
            </a:r>
          </a:p>
        </p:txBody>
      </p:sp>
      <p:sp>
        <p:nvSpPr>
          <p:cNvPr id="51" name="Google Shape;8170;p56">
            <a:extLst>
              <a:ext uri="{FF2B5EF4-FFF2-40B4-BE49-F238E27FC236}">
                <a16:creationId xmlns:a16="http://schemas.microsoft.com/office/drawing/2014/main" id="{6E9E56BD-E5CD-42A2-BFA0-2E9B155F1D6F}"/>
              </a:ext>
            </a:extLst>
          </p:cNvPr>
          <p:cNvSpPr/>
          <p:nvPr/>
        </p:nvSpPr>
        <p:spPr>
          <a:xfrm>
            <a:off x="3984864" y="1331622"/>
            <a:ext cx="634102" cy="793462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772153-C626-4FF1-B0AC-D7D8F08EA07C}"/>
              </a:ext>
            </a:extLst>
          </p:cNvPr>
          <p:cNvSpPr txBox="1"/>
          <p:nvPr/>
        </p:nvSpPr>
        <p:spPr>
          <a:xfrm>
            <a:off x="4671652" y="2939113"/>
            <a:ext cx="29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DM sans"/>
              </a:rPr>
              <a:t>Consolidation budgétaire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D6C274E-F378-49E8-B568-0ED39297B782}"/>
              </a:ext>
            </a:extLst>
          </p:cNvPr>
          <p:cNvSpPr txBox="1"/>
          <p:nvPr/>
        </p:nvSpPr>
        <p:spPr>
          <a:xfrm>
            <a:off x="4536666" y="1542446"/>
            <a:ext cx="29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DM sans"/>
              </a:rPr>
              <a:t>Allègement de la dette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BAFE42-2FD2-4847-B48B-2DC174D17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03" y="2688614"/>
            <a:ext cx="870240" cy="870240"/>
          </a:xfrm>
          <a:prstGeom prst="rect">
            <a:avLst/>
          </a:prstGeom>
        </p:spPr>
      </p:pic>
      <p:cxnSp>
        <p:nvCxnSpPr>
          <p:cNvPr id="54" name="Connecteur : en arc 53">
            <a:extLst>
              <a:ext uri="{FF2B5EF4-FFF2-40B4-BE49-F238E27FC236}">
                <a16:creationId xmlns:a16="http://schemas.microsoft.com/office/drawing/2014/main" id="{1BAF5057-F803-4E3F-83F3-E914E44912FC}"/>
              </a:ext>
            </a:extLst>
          </p:cNvPr>
          <p:cNvCxnSpPr/>
          <p:nvPr/>
        </p:nvCxnSpPr>
        <p:spPr>
          <a:xfrm>
            <a:off x="3195429" y="2688614"/>
            <a:ext cx="616215" cy="583866"/>
          </a:xfrm>
          <a:prstGeom prst="curved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997B9997-A167-4C48-BA19-4F15972B2305}"/>
              </a:ext>
            </a:extLst>
          </p:cNvPr>
          <p:cNvCxnSpPr/>
          <p:nvPr/>
        </p:nvCxnSpPr>
        <p:spPr>
          <a:xfrm flipV="1">
            <a:off x="3194573" y="1777383"/>
            <a:ext cx="720049" cy="584931"/>
          </a:xfrm>
          <a:prstGeom prst="curved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77EF3851-5C14-48ED-9B6B-4B8C29B1B179}"/>
              </a:ext>
            </a:extLst>
          </p:cNvPr>
          <p:cNvCxnSpPr>
            <a:cxnSpLocks/>
          </p:cNvCxnSpPr>
          <p:nvPr/>
        </p:nvCxnSpPr>
        <p:spPr>
          <a:xfrm>
            <a:off x="8480355" y="1444487"/>
            <a:ext cx="0" cy="1881234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7" name="Google Shape;7666;p55">
            <a:extLst>
              <a:ext uri="{FF2B5EF4-FFF2-40B4-BE49-F238E27FC236}">
                <a16:creationId xmlns:a16="http://schemas.microsoft.com/office/drawing/2014/main" id="{9BFFA22D-2B57-469B-8DC7-B4B60E7C4FE3}"/>
              </a:ext>
            </a:extLst>
          </p:cNvPr>
          <p:cNvGrpSpPr/>
          <p:nvPr/>
        </p:nvGrpSpPr>
        <p:grpSpPr>
          <a:xfrm>
            <a:off x="8670308" y="1463457"/>
            <a:ext cx="474885" cy="474420"/>
            <a:chOff x="3040984" y="3681059"/>
            <a:chExt cx="356164" cy="355815"/>
          </a:xfrm>
        </p:grpSpPr>
        <p:sp>
          <p:nvSpPr>
            <p:cNvPr id="58" name="Google Shape;7667;p55">
              <a:extLst>
                <a:ext uri="{FF2B5EF4-FFF2-40B4-BE49-F238E27FC236}">
                  <a16:creationId xmlns:a16="http://schemas.microsoft.com/office/drawing/2014/main" id="{80C52F7F-8329-4946-9339-44C776B4C1B5}"/>
                </a:ext>
              </a:extLst>
            </p:cNvPr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9" name="Google Shape;7668;p55">
              <a:extLst>
                <a:ext uri="{FF2B5EF4-FFF2-40B4-BE49-F238E27FC236}">
                  <a16:creationId xmlns:a16="http://schemas.microsoft.com/office/drawing/2014/main" id="{62A60566-C0D4-4749-9D8D-B3E8D2C941D7}"/>
                </a:ext>
              </a:extLst>
            </p:cNvPr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0" name="Google Shape;7669;p55">
              <a:extLst>
                <a:ext uri="{FF2B5EF4-FFF2-40B4-BE49-F238E27FC236}">
                  <a16:creationId xmlns:a16="http://schemas.microsoft.com/office/drawing/2014/main" id="{701C6755-8F04-4EC2-A744-08747B5FBB4C}"/>
                </a:ext>
              </a:extLst>
            </p:cNvPr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1047AB48-5990-46D1-A15A-4F94A8221971}"/>
              </a:ext>
            </a:extLst>
          </p:cNvPr>
          <p:cNvCxnSpPr>
            <a:cxnSpLocks/>
          </p:cNvCxnSpPr>
          <p:nvPr/>
        </p:nvCxnSpPr>
        <p:spPr>
          <a:xfrm>
            <a:off x="7295833" y="2344673"/>
            <a:ext cx="105603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96AF5F7-E2B0-4384-96E3-79D56E3027DA}"/>
              </a:ext>
            </a:extLst>
          </p:cNvPr>
          <p:cNvSpPr txBox="1"/>
          <p:nvPr/>
        </p:nvSpPr>
        <p:spPr>
          <a:xfrm>
            <a:off x="9192066" y="1266688"/>
            <a:ext cx="25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DM sans"/>
              </a:rPr>
              <a:t>Réduction de la dette publique extérieure de Madagascar</a:t>
            </a:r>
          </a:p>
        </p:txBody>
      </p:sp>
      <p:grpSp>
        <p:nvGrpSpPr>
          <p:cNvPr id="62" name="Google Shape;7666;p55">
            <a:extLst>
              <a:ext uri="{FF2B5EF4-FFF2-40B4-BE49-F238E27FC236}">
                <a16:creationId xmlns:a16="http://schemas.microsoft.com/office/drawing/2014/main" id="{760229FA-FEB8-45E9-B713-794B9B2508F4}"/>
              </a:ext>
            </a:extLst>
          </p:cNvPr>
          <p:cNvGrpSpPr/>
          <p:nvPr/>
        </p:nvGrpSpPr>
        <p:grpSpPr>
          <a:xfrm>
            <a:off x="8719470" y="2798060"/>
            <a:ext cx="474885" cy="474420"/>
            <a:chOff x="3040984" y="3681059"/>
            <a:chExt cx="356164" cy="355815"/>
          </a:xfrm>
        </p:grpSpPr>
        <p:sp>
          <p:nvSpPr>
            <p:cNvPr id="63" name="Google Shape;7667;p55">
              <a:extLst>
                <a:ext uri="{FF2B5EF4-FFF2-40B4-BE49-F238E27FC236}">
                  <a16:creationId xmlns:a16="http://schemas.microsoft.com/office/drawing/2014/main" id="{1B203735-F172-4ABF-85E7-9C95E3582E1F}"/>
                </a:ext>
              </a:extLst>
            </p:cNvPr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4" name="Google Shape;7668;p55">
              <a:extLst>
                <a:ext uri="{FF2B5EF4-FFF2-40B4-BE49-F238E27FC236}">
                  <a16:creationId xmlns:a16="http://schemas.microsoft.com/office/drawing/2014/main" id="{A554AC78-ED42-4DC0-9A22-FC68EFBB5D3E}"/>
                </a:ext>
              </a:extLst>
            </p:cNvPr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5" name="Google Shape;7669;p55">
              <a:extLst>
                <a:ext uri="{FF2B5EF4-FFF2-40B4-BE49-F238E27FC236}">
                  <a16:creationId xmlns:a16="http://schemas.microsoft.com/office/drawing/2014/main" id="{E5779726-A533-4257-A14B-D0B6317C5291}"/>
                </a:ext>
              </a:extLst>
            </p:cNvPr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BF21CAE-90C4-4ACC-8FCE-92899152814F}"/>
              </a:ext>
            </a:extLst>
          </p:cNvPr>
          <p:cNvSpPr txBox="1"/>
          <p:nvPr/>
        </p:nvSpPr>
        <p:spPr>
          <a:xfrm>
            <a:off x="9564351" y="2295768"/>
            <a:ext cx="176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et de surcroît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D1C25-9D85-41E7-B2D9-420FFC1D3BE5}"/>
              </a:ext>
            </a:extLst>
          </p:cNvPr>
          <p:cNvSpPr txBox="1"/>
          <p:nvPr/>
        </p:nvSpPr>
        <p:spPr>
          <a:xfrm>
            <a:off x="9259105" y="2780928"/>
            <a:ext cx="237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M sans"/>
              </a:rPr>
              <a:t>Résilience macroéconomique</a:t>
            </a:r>
          </a:p>
        </p:txBody>
      </p:sp>
      <p:grpSp>
        <p:nvGrpSpPr>
          <p:cNvPr id="66" name="Google Shape;7724;p55">
            <a:extLst>
              <a:ext uri="{FF2B5EF4-FFF2-40B4-BE49-F238E27FC236}">
                <a16:creationId xmlns:a16="http://schemas.microsoft.com/office/drawing/2014/main" id="{80B9E7FA-2B6B-455F-B231-23ABEA1F54B9}"/>
              </a:ext>
            </a:extLst>
          </p:cNvPr>
          <p:cNvGrpSpPr/>
          <p:nvPr/>
        </p:nvGrpSpPr>
        <p:grpSpPr>
          <a:xfrm>
            <a:off x="1020338" y="4657662"/>
            <a:ext cx="669451" cy="707886"/>
            <a:chOff x="4149138" y="4121151"/>
            <a:chExt cx="344065" cy="368644"/>
          </a:xfrm>
          <a:solidFill>
            <a:schemeClr val="accent2"/>
          </a:solidFill>
        </p:grpSpPr>
        <p:sp>
          <p:nvSpPr>
            <p:cNvPr id="67" name="Google Shape;7725;p55">
              <a:extLst>
                <a:ext uri="{FF2B5EF4-FFF2-40B4-BE49-F238E27FC236}">
                  <a16:creationId xmlns:a16="http://schemas.microsoft.com/office/drawing/2014/main" id="{0F49F5C1-B9C7-4B94-B2D3-BCBBC8B67A61}"/>
                </a:ext>
              </a:extLst>
            </p:cNvPr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8" name="Google Shape;7726;p55">
              <a:extLst>
                <a:ext uri="{FF2B5EF4-FFF2-40B4-BE49-F238E27FC236}">
                  <a16:creationId xmlns:a16="http://schemas.microsoft.com/office/drawing/2014/main" id="{2805C504-E137-4999-AE38-AB7126C0B4F5}"/>
                </a:ext>
              </a:extLst>
            </p:cNvPr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9" name="Google Shape;7727;p55">
              <a:extLst>
                <a:ext uri="{FF2B5EF4-FFF2-40B4-BE49-F238E27FC236}">
                  <a16:creationId xmlns:a16="http://schemas.microsoft.com/office/drawing/2014/main" id="{80120FEB-C19B-40A0-A25E-D7FA9133F608}"/>
                </a:ext>
              </a:extLst>
            </p:cNvPr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0" name="Google Shape;7728;p55">
              <a:extLst>
                <a:ext uri="{FF2B5EF4-FFF2-40B4-BE49-F238E27FC236}">
                  <a16:creationId xmlns:a16="http://schemas.microsoft.com/office/drawing/2014/main" id="{8AD2DF89-3D82-453C-9180-25A88646F729}"/>
                </a:ext>
              </a:extLst>
            </p:cNvPr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1" name="Google Shape;7729;p55">
              <a:extLst>
                <a:ext uri="{FF2B5EF4-FFF2-40B4-BE49-F238E27FC236}">
                  <a16:creationId xmlns:a16="http://schemas.microsoft.com/office/drawing/2014/main" id="{38F3358B-9CA6-40EE-8D14-217018BFA29C}"/>
                </a:ext>
              </a:extLst>
            </p:cNvPr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2" name="Google Shape;7730;p55">
              <a:extLst>
                <a:ext uri="{FF2B5EF4-FFF2-40B4-BE49-F238E27FC236}">
                  <a16:creationId xmlns:a16="http://schemas.microsoft.com/office/drawing/2014/main" id="{CD40929E-326C-47F0-9A27-AD6CD8BE106F}"/>
                </a:ext>
              </a:extLst>
            </p:cNvPr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3" name="Google Shape;7731;p55">
              <a:extLst>
                <a:ext uri="{FF2B5EF4-FFF2-40B4-BE49-F238E27FC236}">
                  <a16:creationId xmlns:a16="http://schemas.microsoft.com/office/drawing/2014/main" id="{34F9084D-C7B6-4346-BA36-943D967589FA}"/>
                </a:ext>
              </a:extLst>
            </p:cNvPr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4" name="Google Shape;7732;p55">
              <a:extLst>
                <a:ext uri="{FF2B5EF4-FFF2-40B4-BE49-F238E27FC236}">
                  <a16:creationId xmlns:a16="http://schemas.microsoft.com/office/drawing/2014/main" id="{0515CB2C-64EE-4AB2-AF33-8831D6855EC9}"/>
                </a:ext>
              </a:extLst>
            </p:cNvPr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Google Shape;7733;p55">
              <a:extLst>
                <a:ext uri="{FF2B5EF4-FFF2-40B4-BE49-F238E27FC236}">
                  <a16:creationId xmlns:a16="http://schemas.microsoft.com/office/drawing/2014/main" id="{CDE328AE-1A7D-405B-9B27-84E0A126AFA6}"/>
                </a:ext>
              </a:extLst>
            </p:cNvPr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6" name="Google Shape;7734;p55">
              <a:extLst>
                <a:ext uri="{FF2B5EF4-FFF2-40B4-BE49-F238E27FC236}">
                  <a16:creationId xmlns:a16="http://schemas.microsoft.com/office/drawing/2014/main" id="{B8816CF1-BB8D-4572-A650-A21D591329F5}"/>
                </a:ext>
              </a:extLst>
            </p:cNvPr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7" name="Google Shape;7735;p55">
              <a:extLst>
                <a:ext uri="{FF2B5EF4-FFF2-40B4-BE49-F238E27FC236}">
                  <a16:creationId xmlns:a16="http://schemas.microsoft.com/office/drawing/2014/main" id="{7A11400D-6311-4A7D-9388-FAE163CDBD33}"/>
                </a:ext>
              </a:extLst>
            </p:cNvPr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8" name="Google Shape;7736;p55">
              <a:extLst>
                <a:ext uri="{FF2B5EF4-FFF2-40B4-BE49-F238E27FC236}">
                  <a16:creationId xmlns:a16="http://schemas.microsoft.com/office/drawing/2014/main" id="{9A4CE9F0-B662-412B-8E96-717254A5E3DB}"/>
                </a:ext>
              </a:extLst>
            </p:cNvPr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B1E35362-29DD-43A8-AF0B-48567C827E2E}"/>
              </a:ext>
            </a:extLst>
          </p:cNvPr>
          <p:cNvSpPr txBox="1"/>
          <p:nvPr/>
        </p:nvSpPr>
        <p:spPr>
          <a:xfrm>
            <a:off x="1719664" y="4870410"/>
            <a:ext cx="67077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DM sans"/>
              </a:rPr>
              <a:t>Fournir </a:t>
            </a:r>
            <a:r>
              <a:rPr lang="fr-FR" sz="2500" b="1" dirty="0">
                <a:latin typeface="DM sans"/>
              </a:rPr>
              <a:t>une perspective informée </a:t>
            </a:r>
            <a:r>
              <a:rPr lang="fr-FR" sz="2000" dirty="0">
                <a:latin typeface="DM sans"/>
              </a:rPr>
              <a:t>sur ces deux mesures.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571201D-C989-4436-91FC-F82D9A8F5DE3}"/>
              </a:ext>
            </a:extLst>
          </p:cNvPr>
          <p:cNvSpPr txBox="1"/>
          <p:nvPr/>
        </p:nvSpPr>
        <p:spPr>
          <a:xfrm>
            <a:off x="1821500" y="5528695"/>
            <a:ext cx="82428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DM sans"/>
              </a:rPr>
              <a:t>Dégager des </a:t>
            </a:r>
            <a:r>
              <a:rPr lang="fr-FR" sz="2500" b="1" dirty="0">
                <a:latin typeface="DM sans"/>
              </a:rPr>
              <a:t>recommandations</a:t>
            </a:r>
            <a:r>
              <a:rPr lang="fr-FR" sz="2000" dirty="0">
                <a:latin typeface="DM sans"/>
              </a:rPr>
              <a:t> en termes de politiques économiques.</a:t>
            </a:r>
          </a:p>
          <a:p>
            <a:endParaRPr lang="fr-FR" sz="2000" dirty="0"/>
          </a:p>
        </p:txBody>
      </p:sp>
      <p:sp>
        <p:nvSpPr>
          <p:cNvPr id="80" name="Flèche : droite 79">
            <a:extLst>
              <a:ext uri="{FF2B5EF4-FFF2-40B4-BE49-F238E27FC236}">
                <a16:creationId xmlns:a16="http://schemas.microsoft.com/office/drawing/2014/main" id="{37FFFCC4-E630-452E-8D0A-543702D9505D}"/>
              </a:ext>
            </a:extLst>
          </p:cNvPr>
          <p:cNvSpPr/>
          <p:nvPr/>
        </p:nvSpPr>
        <p:spPr>
          <a:xfrm rot="5400000">
            <a:off x="4974143" y="4007394"/>
            <a:ext cx="818886" cy="48165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CD7605-1FE4-1D04-B353-1A73E3FDD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5" y="5424574"/>
            <a:ext cx="780059" cy="780059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51C330DE-0691-4084-B91F-D7E5BCA9ED9D}"/>
              </a:ext>
            </a:extLst>
          </p:cNvPr>
          <p:cNvSpPr txBox="1"/>
          <p:nvPr/>
        </p:nvSpPr>
        <p:spPr>
          <a:xfrm>
            <a:off x="9906208" y="568863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3/20</a:t>
            </a:r>
          </a:p>
        </p:txBody>
      </p:sp>
    </p:spTree>
    <p:extLst>
      <p:ext uri="{BB962C8B-B14F-4D97-AF65-F5344CB8AC3E}">
        <p14:creationId xmlns:p14="http://schemas.microsoft.com/office/powerpoint/2010/main" val="261911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B9AE8D-3A41-B85F-7AF1-5D8D17B33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12CBD38-1F34-12A8-2F71-4FACE546AD28}"/>
              </a:ext>
            </a:extLst>
          </p:cNvPr>
          <p:cNvCxnSpPr>
            <a:cxnSpLocks/>
          </p:cNvCxnSpPr>
          <p:nvPr/>
        </p:nvCxnSpPr>
        <p:spPr>
          <a:xfrm flipV="1">
            <a:off x="11860904" y="-8107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58C051E-3853-E356-4AA4-99E438DC0916}"/>
              </a:ext>
            </a:extLst>
          </p:cNvPr>
          <p:cNvCxnSpPr>
            <a:cxnSpLocks/>
          </p:cNvCxnSpPr>
          <p:nvPr/>
        </p:nvCxnSpPr>
        <p:spPr>
          <a:xfrm>
            <a:off x="0" y="1125369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27C28B9-8AD9-F453-4864-703C0A35C328}"/>
              </a:ext>
            </a:extLst>
          </p:cNvPr>
          <p:cNvSpPr/>
          <p:nvPr/>
        </p:nvSpPr>
        <p:spPr>
          <a:xfrm>
            <a:off x="0" y="-8107"/>
            <a:ext cx="5159364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2BA66A6-C4DA-AE5F-3AB7-5C51B0B2D5C0}"/>
              </a:ext>
            </a:extLst>
          </p:cNvPr>
          <p:cNvSpPr txBox="1"/>
          <p:nvPr/>
        </p:nvSpPr>
        <p:spPr>
          <a:xfrm>
            <a:off x="5999849" y="239549"/>
            <a:ext cx="360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Contexte</a:t>
            </a:r>
            <a:endParaRPr lang="fr-FR" sz="4400" b="1" dirty="0">
              <a:solidFill>
                <a:srgbClr val="414042"/>
              </a:solidFill>
              <a:latin typeface="DM sans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8376323-0424-459E-0756-5867A31DB88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318530"/>
            <a:ext cx="2295230" cy="600586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A6A6EC82-A765-938B-5FEC-C24D62B33039}"/>
              </a:ext>
            </a:extLst>
          </p:cNvPr>
          <p:cNvSpPr txBox="1"/>
          <p:nvPr/>
        </p:nvSpPr>
        <p:spPr>
          <a:xfrm>
            <a:off x="327910" y="1226350"/>
            <a:ext cx="1153299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latin typeface="DM sans"/>
              </a:rPr>
              <a:t>La dette extérieure devient structurellement prépondérante dans le portefeuille de la dette publique malgache</a:t>
            </a:r>
            <a:endParaRPr lang="fr-MG" sz="2000" b="1" dirty="0">
              <a:latin typeface="DM san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18A518-F996-309F-61E0-FFDD6A5EC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9" y="2493308"/>
            <a:ext cx="1142162" cy="11421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E5A83D3-BB4A-B16E-606D-DFB7351F4089}"/>
              </a:ext>
            </a:extLst>
          </p:cNvPr>
          <p:cNvSpPr txBox="1"/>
          <p:nvPr/>
        </p:nvSpPr>
        <p:spPr>
          <a:xfrm>
            <a:off x="359344" y="2948231"/>
            <a:ext cx="11977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700" b="1" dirty="0">
                <a:latin typeface="DM sans" pitchFamily="2" charset="0"/>
              </a:rPr>
              <a:t>Déc 2024</a:t>
            </a:r>
            <a:endParaRPr lang="fr-MG" sz="1700" b="1" dirty="0">
              <a:latin typeface="DM san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5989956-6054-3F83-AFBD-A518CC866414}"/>
              </a:ext>
            </a:extLst>
          </p:cNvPr>
          <p:cNvSpPr txBox="1"/>
          <p:nvPr/>
        </p:nvSpPr>
        <p:spPr>
          <a:xfrm>
            <a:off x="1873763" y="2828826"/>
            <a:ext cx="943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DM sans" pitchFamily="2" charset="0"/>
              </a:rPr>
              <a:t>La dette extérieure représente </a:t>
            </a:r>
            <a:r>
              <a:rPr lang="fr-FR" sz="2000" b="1" dirty="0">
                <a:latin typeface="DM sans" pitchFamily="2" charset="0"/>
              </a:rPr>
              <a:t>86,6%</a:t>
            </a:r>
            <a:r>
              <a:rPr lang="fr-FR" sz="2000" dirty="0">
                <a:latin typeface="DM sans" pitchFamily="2" charset="0"/>
              </a:rPr>
              <a:t> du portefeuille de la dette publique de Madagascar  (SDMT 2025-2027).</a:t>
            </a:r>
            <a:endParaRPr lang="fr-MG" sz="2000" dirty="0">
              <a:latin typeface="DM sans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BB1727-534B-6988-1955-8B3EBFB26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0" y="4120077"/>
            <a:ext cx="1142162" cy="114216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E1A87D4-845B-34D2-7D7C-B514C97BDA12}"/>
              </a:ext>
            </a:extLst>
          </p:cNvPr>
          <p:cNvSpPr txBox="1"/>
          <p:nvPr/>
        </p:nvSpPr>
        <p:spPr>
          <a:xfrm>
            <a:off x="533346" y="460339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DM sans" pitchFamily="2" charset="0"/>
              </a:rPr>
              <a:t>2027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A687CD3-B53B-B491-2C0A-BCF9747535EE}"/>
              </a:ext>
            </a:extLst>
          </p:cNvPr>
          <p:cNvSpPr txBox="1"/>
          <p:nvPr/>
        </p:nvSpPr>
        <p:spPr>
          <a:xfrm>
            <a:off x="1873763" y="4431303"/>
            <a:ext cx="7390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DM sans" pitchFamily="2" charset="0"/>
              </a:rPr>
              <a:t>Elle représentera </a:t>
            </a:r>
            <a:r>
              <a:rPr lang="fr-FR" sz="2000" b="1" dirty="0">
                <a:latin typeface="DM sans" pitchFamily="2" charset="0"/>
              </a:rPr>
              <a:t>92%</a:t>
            </a:r>
            <a:r>
              <a:rPr lang="fr-FR" sz="2000" dirty="0">
                <a:latin typeface="DM sans" pitchFamily="2" charset="0"/>
              </a:rPr>
              <a:t> de la dette totale (SDMT 2025-2027). </a:t>
            </a:r>
            <a:endParaRPr lang="fr-MG" sz="2000" dirty="0">
              <a:latin typeface="DM sans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BA7F0F-AD25-4CAE-BD1D-FB3B57AC847B}"/>
              </a:ext>
            </a:extLst>
          </p:cNvPr>
          <p:cNvSpPr txBox="1"/>
          <p:nvPr/>
        </p:nvSpPr>
        <p:spPr>
          <a:xfrm>
            <a:off x="10144539" y="361797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4/20</a:t>
            </a:r>
          </a:p>
        </p:txBody>
      </p:sp>
    </p:spTree>
    <p:extLst>
      <p:ext uri="{BB962C8B-B14F-4D97-AF65-F5344CB8AC3E}">
        <p14:creationId xmlns:p14="http://schemas.microsoft.com/office/powerpoint/2010/main" val="423113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B9AE8D-3A41-B85F-7AF1-5D8D17B33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12CBD38-1F34-12A8-2F71-4FACE546AD28}"/>
              </a:ext>
            </a:extLst>
          </p:cNvPr>
          <p:cNvCxnSpPr>
            <a:cxnSpLocks/>
          </p:cNvCxnSpPr>
          <p:nvPr/>
        </p:nvCxnSpPr>
        <p:spPr>
          <a:xfrm flipV="1">
            <a:off x="11860904" y="-8107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58C051E-3853-E356-4AA4-99E438DC0916}"/>
              </a:ext>
            </a:extLst>
          </p:cNvPr>
          <p:cNvCxnSpPr>
            <a:cxnSpLocks/>
          </p:cNvCxnSpPr>
          <p:nvPr/>
        </p:nvCxnSpPr>
        <p:spPr>
          <a:xfrm>
            <a:off x="0" y="1125369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27C28B9-8AD9-F453-4864-703C0A35C328}"/>
              </a:ext>
            </a:extLst>
          </p:cNvPr>
          <p:cNvSpPr/>
          <p:nvPr/>
        </p:nvSpPr>
        <p:spPr>
          <a:xfrm>
            <a:off x="0" y="-8107"/>
            <a:ext cx="5159364" cy="1133476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2BA66A6-C4DA-AE5F-3AB7-5C51B0B2D5C0}"/>
              </a:ext>
            </a:extLst>
          </p:cNvPr>
          <p:cNvSpPr txBox="1"/>
          <p:nvPr/>
        </p:nvSpPr>
        <p:spPr>
          <a:xfrm>
            <a:off x="5999849" y="252801"/>
            <a:ext cx="360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Contexte</a:t>
            </a:r>
            <a:endParaRPr lang="fr-FR" sz="4400" b="1" dirty="0">
              <a:solidFill>
                <a:srgbClr val="414042"/>
              </a:solidFill>
              <a:latin typeface="DM sans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8376323-0424-459E-0756-5867A31DB88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318530"/>
            <a:ext cx="2295230" cy="60058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CD6BD34-BB18-F7B2-2001-9D3E36766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5" y="2891441"/>
            <a:ext cx="1058903" cy="105890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A61D0329-4051-DA88-C1D1-697A09A57D39}"/>
              </a:ext>
            </a:extLst>
          </p:cNvPr>
          <p:cNvSpPr txBox="1"/>
          <p:nvPr/>
        </p:nvSpPr>
        <p:spPr>
          <a:xfrm>
            <a:off x="507870" y="2298711"/>
            <a:ext cx="220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DM sans" pitchFamily="2" charset="0"/>
              </a:rPr>
              <a:t>Emprunt </a:t>
            </a:r>
          </a:p>
          <a:p>
            <a:pPr algn="ctr"/>
            <a:r>
              <a:rPr lang="fr-FR" b="1" dirty="0">
                <a:latin typeface="DM sans" pitchFamily="2" charset="0"/>
              </a:rPr>
              <a:t>de l’Etat</a:t>
            </a:r>
            <a:endParaRPr lang="fr-MG" b="1" dirty="0">
              <a:latin typeface="DM sans" pitchFamily="2" charset="0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495E8B3-F76D-DF22-A530-BC656D8189EB}"/>
              </a:ext>
            </a:extLst>
          </p:cNvPr>
          <p:cNvCxnSpPr>
            <a:cxnSpLocks/>
          </p:cNvCxnSpPr>
          <p:nvPr/>
        </p:nvCxnSpPr>
        <p:spPr>
          <a:xfrm>
            <a:off x="2435252" y="3350751"/>
            <a:ext cx="105603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75BA9B5-3E3C-5E1D-8628-8D9E810CF882}"/>
              </a:ext>
            </a:extLst>
          </p:cNvPr>
          <p:cNvCxnSpPr>
            <a:cxnSpLocks/>
          </p:cNvCxnSpPr>
          <p:nvPr/>
        </p:nvCxnSpPr>
        <p:spPr>
          <a:xfrm>
            <a:off x="3722824" y="2508720"/>
            <a:ext cx="0" cy="154477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AD9C237-F2C9-0C31-DCEA-C7C1069ABBCB}"/>
              </a:ext>
            </a:extLst>
          </p:cNvPr>
          <p:cNvSpPr txBox="1"/>
          <p:nvPr/>
        </p:nvSpPr>
        <p:spPr>
          <a:xfrm>
            <a:off x="4562275" y="2448948"/>
            <a:ext cx="61498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DM sans" pitchFamily="2" charset="0"/>
              </a:rPr>
              <a:t>Rentabilité directe</a:t>
            </a:r>
          </a:p>
          <a:p>
            <a:endParaRPr lang="fr-FR" sz="2000" dirty="0">
              <a:latin typeface="DM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DM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MG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F6C2E51-E4A6-F0EC-A02A-AB52E88BC293}"/>
              </a:ext>
            </a:extLst>
          </p:cNvPr>
          <p:cNvSpPr txBox="1"/>
          <p:nvPr/>
        </p:nvSpPr>
        <p:spPr>
          <a:xfrm>
            <a:off x="9901466" y="2928043"/>
            <a:ext cx="1727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DM sans" pitchFamily="2" charset="0"/>
              </a:rPr>
              <a:t>[</a:t>
            </a:r>
            <a:r>
              <a:rPr lang="fr-FR" sz="2000" dirty="0" err="1">
                <a:latin typeface="DM sans" pitchFamily="2" charset="0"/>
              </a:rPr>
              <a:t>Dittus</a:t>
            </a:r>
            <a:r>
              <a:rPr lang="fr-FR" sz="2000" dirty="0">
                <a:latin typeface="DM sans" pitchFamily="2" charset="0"/>
              </a:rPr>
              <a:t>, 1989]</a:t>
            </a:r>
            <a:endParaRPr lang="fr-MG" sz="2000" dirty="0">
              <a:latin typeface="DM sans" pitchFamily="2" charset="0"/>
            </a:endParaRPr>
          </a:p>
        </p:txBody>
      </p:sp>
      <p:grpSp>
        <p:nvGrpSpPr>
          <p:cNvPr id="34" name="Google Shape;7684;p55">
            <a:extLst>
              <a:ext uri="{FF2B5EF4-FFF2-40B4-BE49-F238E27FC236}">
                <a16:creationId xmlns:a16="http://schemas.microsoft.com/office/drawing/2014/main" id="{C50ACAC1-3F71-6BE3-420A-6E8597B7EDE0}"/>
              </a:ext>
            </a:extLst>
          </p:cNvPr>
          <p:cNvGrpSpPr/>
          <p:nvPr/>
        </p:nvGrpSpPr>
        <p:grpSpPr>
          <a:xfrm>
            <a:off x="4085469" y="3350751"/>
            <a:ext cx="423527" cy="425009"/>
            <a:chOff x="5779408" y="3699191"/>
            <a:chExt cx="317645" cy="318757"/>
          </a:xfrm>
          <a:solidFill>
            <a:srgbClr val="FF0000"/>
          </a:solidFill>
        </p:grpSpPr>
        <p:sp>
          <p:nvSpPr>
            <p:cNvPr id="35" name="Google Shape;7685;p55">
              <a:extLst>
                <a:ext uri="{FF2B5EF4-FFF2-40B4-BE49-F238E27FC236}">
                  <a16:creationId xmlns:a16="http://schemas.microsoft.com/office/drawing/2014/main" id="{04276E90-F8CD-0CF7-E7FA-2525BD6AB537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" name="Google Shape;7686;p55">
              <a:extLst>
                <a:ext uri="{FF2B5EF4-FFF2-40B4-BE49-F238E27FC236}">
                  <a16:creationId xmlns:a16="http://schemas.microsoft.com/office/drawing/2014/main" id="{14062B5A-70E9-425D-50A2-1551FA988BDD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8" name="Google Shape;7684;p55">
            <a:extLst>
              <a:ext uri="{FF2B5EF4-FFF2-40B4-BE49-F238E27FC236}">
                <a16:creationId xmlns:a16="http://schemas.microsoft.com/office/drawing/2014/main" id="{325DFDDC-3D85-E8E6-F64C-83DBB8984710}"/>
              </a:ext>
            </a:extLst>
          </p:cNvPr>
          <p:cNvGrpSpPr/>
          <p:nvPr/>
        </p:nvGrpSpPr>
        <p:grpSpPr>
          <a:xfrm>
            <a:off x="4111956" y="2453440"/>
            <a:ext cx="423527" cy="425009"/>
            <a:chOff x="5779408" y="3699191"/>
            <a:chExt cx="317645" cy="318757"/>
          </a:xfrm>
          <a:solidFill>
            <a:srgbClr val="FF0000"/>
          </a:solidFill>
        </p:grpSpPr>
        <p:sp>
          <p:nvSpPr>
            <p:cNvPr id="40" name="Google Shape;7685;p55">
              <a:extLst>
                <a:ext uri="{FF2B5EF4-FFF2-40B4-BE49-F238E27FC236}">
                  <a16:creationId xmlns:a16="http://schemas.microsoft.com/office/drawing/2014/main" id="{74E0388B-7067-C57E-46F4-7171635448F6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1" name="Google Shape;7686;p55">
              <a:extLst>
                <a:ext uri="{FF2B5EF4-FFF2-40B4-BE49-F238E27FC236}">
                  <a16:creationId xmlns:a16="http://schemas.microsoft.com/office/drawing/2014/main" id="{6D861713-923A-9073-AC86-78BAE5BDF1F9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pic>
        <p:nvPicPr>
          <p:cNvPr id="44" name="Image 43">
            <a:extLst>
              <a:ext uri="{FF2B5EF4-FFF2-40B4-BE49-F238E27FC236}">
                <a16:creationId xmlns:a16="http://schemas.microsoft.com/office/drawing/2014/main" id="{BE0EFEE7-3A6D-D6C2-3740-DDDB886DD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4" y="5095827"/>
            <a:ext cx="1401536" cy="934357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DE33E10-E0D8-0DBF-53E6-43107B5BF1B0}"/>
              </a:ext>
            </a:extLst>
          </p:cNvPr>
          <p:cNvSpPr txBox="1"/>
          <p:nvPr/>
        </p:nvSpPr>
        <p:spPr>
          <a:xfrm>
            <a:off x="3491290" y="1774467"/>
            <a:ext cx="862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… étant donné que: </a:t>
            </a:r>
            <a:endParaRPr lang="fr-MG" dirty="0">
              <a:latin typeface="DM sans" pitchFamily="2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6A6EC82-A765-938B-5FEC-C24D62B33039}"/>
              </a:ext>
            </a:extLst>
          </p:cNvPr>
          <p:cNvSpPr txBox="1"/>
          <p:nvPr/>
        </p:nvSpPr>
        <p:spPr>
          <a:xfrm>
            <a:off x="327910" y="1226350"/>
            <a:ext cx="109058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latin typeface="DM sans" pitchFamily="2" charset="0"/>
              </a:rPr>
              <a:t>La dette publique extérieure, une contrainte budgétaire pour Madagascar…</a:t>
            </a:r>
            <a:endParaRPr lang="fr-MG" sz="2000" b="1" dirty="0">
              <a:latin typeface="DM sans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15BA20F-475B-BEAF-C264-269375209808}"/>
              </a:ext>
            </a:extLst>
          </p:cNvPr>
          <p:cNvSpPr txBox="1"/>
          <p:nvPr/>
        </p:nvSpPr>
        <p:spPr>
          <a:xfrm>
            <a:off x="507870" y="4911161"/>
            <a:ext cx="220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DM sans" pitchFamily="2" charset="0"/>
              </a:rPr>
              <a:t>Remboursement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57E6B0F-A6E1-0A62-41BE-34FF6A1D2711}"/>
              </a:ext>
            </a:extLst>
          </p:cNvPr>
          <p:cNvSpPr txBox="1"/>
          <p:nvPr/>
        </p:nvSpPr>
        <p:spPr>
          <a:xfrm>
            <a:off x="3387799" y="4407620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DM sans" pitchFamily="2" charset="0"/>
              </a:rPr>
              <a:t>… étant donné que: </a:t>
            </a:r>
            <a:endParaRPr lang="fr-MG" dirty="0">
              <a:latin typeface="DM sans" pitchFamily="2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B676303-C7F8-6EA3-DDCF-3F4B9DABF2FF}"/>
              </a:ext>
            </a:extLst>
          </p:cNvPr>
          <p:cNvSpPr txBox="1"/>
          <p:nvPr/>
        </p:nvSpPr>
        <p:spPr>
          <a:xfrm>
            <a:off x="2579682" y="5153425"/>
            <a:ext cx="918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DM sans" pitchFamily="2" charset="0"/>
              </a:rPr>
              <a:t>L’Etat affecte obligatoirement une part de ses ressources dans le remboursement (</a:t>
            </a:r>
            <a:r>
              <a:rPr lang="fr-FR" sz="2000" dirty="0" err="1">
                <a:latin typeface="DM sans" pitchFamily="2" charset="0"/>
              </a:rPr>
              <a:t>Raffinot</a:t>
            </a:r>
            <a:r>
              <a:rPr lang="fr-FR" sz="2000" dirty="0">
                <a:latin typeface="DM sans" pitchFamily="2" charset="0"/>
              </a:rPr>
              <a:t> &amp; Ferry, 2019)</a:t>
            </a:r>
            <a:endParaRPr lang="fr-MG" sz="2000" dirty="0">
              <a:latin typeface="DM sans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DAD8A6-5733-CBD9-9205-E64EA3FAFF98}"/>
              </a:ext>
            </a:extLst>
          </p:cNvPr>
          <p:cNvSpPr txBox="1"/>
          <p:nvPr/>
        </p:nvSpPr>
        <p:spPr>
          <a:xfrm>
            <a:off x="4544051" y="3368529"/>
            <a:ext cx="47802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DM sans" pitchFamily="2" charset="0"/>
              </a:rPr>
              <a:t>Accroissement direct des recettes publiques</a:t>
            </a:r>
          </a:p>
          <a:p>
            <a:endParaRPr lang="fr-FR" sz="2000" dirty="0">
              <a:latin typeface="DM sans" pitchFamily="2" charset="0"/>
            </a:endParaRPr>
          </a:p>
          <a:p>
            <a:endParaRPr lang="fr-MG" sz="20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0A65BB0-1435-CB28-97E6-0D5ED46CA192}"/>
              </a:ext>
            </a:extLst>
          </p:cNvPr>
          <p:cNvSpPr/>
          <p:nvPr/>
        </p:nvSpPr>
        <p:spPr>
          <a:xfrm>
            <a:off x="118739" y="2200327"/>
            <a:ext cx="441254" cy="4643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DM sans" pitchFamily="2" charset="0"/>
              </a:rPr>
              <a:t>1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70067B0-DAB7-46FF-8072-DD2002A45AFB}"/>
              </a:ext>
            </a:extLst>
          </p:cNvPr>
          <p:cNvSpPr/>
          <p:nvPr/>
        </p:nvSpPr>
        <p:spPr>
          <a:xfrm>
            <a:off x="124370" y="4845135"/>
            <a:ext cx="441254" cy="4643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DM sans" pitchFamily="2" charset="0"/>
              </a:rPr>
              <a:t>2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7876C2-60F1-4BA7-959E-0552B41C2B51}"/>
              </a:ext>
            </a:extLst>
          </p:cNvPr>
          <p:cNvSpPr txBox="1"/>
          <p:nvPr/>
        </p:nvSpPr>
        <p:spPr>
          <a:xfrm>
            <a:off x="10144539" y="361797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5/20</a:t>
            </a:r>
          </a:p>
        </p:txBody>
      </p:sp>
    </p:spTree>
    <p:extLst>
      <p:ext uri="{BB962C8B-B14F-4D97-AF65-F5344CB8AC3E}">
        <p14:creationId xmlns:p14="http://schemas.microsoft.com/office/powerpoint/2010/main" val="367345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4FAB3FF-EF81-D374-71EB-71E2BBDF145F}"/>
              </a:ext>
            </a:extLst>
          </p:cNvPr>
          <p:cNvCxnSpPr>
            <a:cxnSpLocks/>
          </p:cNvCxnSpPr>
          <p:nvPr/>
        </p:nvCxnSpPr>
        <p:spPr>
          <a:xfrm>
            <a:off x="0" y="1002817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B5243E3-9D97-4918-8EB7-16410C90F09D}"/>
              </a:ext>
            </a:extLst>
          </p:cNvPr>
          <p:cNvSpPr/>
          <p:nvPr/>
        </p:nvSpPr>
        <p:spPr>
          <a:xfrm>
            <a:off x="0" y="-8108"/>
            <a:ext cx="5058300" cy="1010925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7634EFC-56BE-D218-2C3A-09D82776BCCF}"/>
              </a:ext>
            </a:extLst>
          </p:cNvPr>
          <p:cNvSpPr txBox="1"/>
          <p:nvPr/>
        </p:nvSpPr>
        <p:spPr>
          <a:xfrm>
            <a:off x="5994537" y="228057"/>
            <a:ext cx="360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Contexte</a:t>
            </a:r>
            <a:endParaRPr lang="fr-FR" sz="4400" b="1" dirty="0">
              <a:solidFill>
                <a:srgbClr val="414042"/>
              </a:solidFill>
              <a:latin typeface="DM sans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CCAE510-59D9-7FA3-4574-05F54AB0952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318530"/>
            <a:ext cx="2295230" cy="6005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B5AA51-E165-6260-D86C-1CE982A1ABB3}"/>
              </a:ext>
            </a:extLst>
          </p:cNvPr>
          <p:cNvSpPr txBox="1"/>
          <p:nvPr/>
        </p:nvSpPr>
        <p:spPr>
          <a:xfrm>
            <a:off x="7798497" y="1451046"/>
            <a:ext cx="40608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accent2"/>
                </a:solidFill>
                <a:latin typeface="DM sans" pitchFamily="2" charset="0"/>
              </a:rPr>
              <a:t>Constats</a:t>
            </a:r>
            <a:endParaRPr lang="fr-MG" sz="2500" b="1" dirty="0">
              <a:solidFill>
                <a:schemeClr val="accent2"/>
              </a:solidFill>
              <a:latin typeface="DM sans" pitchFamily="2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A7F544D-80AD-9FFC-BFBC-9AA4E9A9751E}"/>
              </a:ext>
            </a:extLst>
          </p:cNvPr>
          <p:cNvSpPr txBox="1"/>
          <p:nvPr/>
        </p:nvSpPr>
        <p:spPr>
          <a:xfrm>
            <a:off x="459202" y="2063108"/>
            <a:ext cx="239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DM sans" pitchFamily="2" charset="0"/>
              </a:rPr>
              <a:t>Marché domestique </a:t>
            </a:r>
          </a:p>
          <a:p>
            <a:pPr algn="ctr"/>
            <a:r>
              <a:rPr lang="fr-FR" sz="2000" b="1" dirty="0">
                <a:latin typeface="DM sans" pitchFamily="2" charset="0"/>
              </a:rPr>
              <a:t>à capacité limitée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FCFC7F3-7AE7-F9C3-6518-E4D018910378}"/>
              </a:ext>
            </a:extLst>
          </p:cNvPr>
          <p:cNvSpPr txBox="1"/>
          <p:nvPr/>
        </p:nvSpPr>
        <p:spPr>
          <a:xfrm>
            <a:off x="363764" y="997498"/>
            <a:ext cx="109058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latin typeface="DM sans" pitchFamily="2" charset="0"/>
              </a:rPr>
              <a:t>La dette publique extérieure, une contrainte budgétaire pour Madagascar…</a:t>
            </a:r>
            <a:endParaRPr lang="fr-MG" sz="2000" b="1" dirty="0">
              <a:latin typeface="DM sans" pitchFamily="2" charset="0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3AF02669-C536-8416-AA93-19B039E1AC08}"/>
              </a:ext>
            </a:extLst>
          </p:cNvPr>
          <p:cNvCxnSpPr/>
          <p:nvPr/>
        </p:nvCxnSpPr>
        <p:spPr>
          <a:xfrm>
            <a:off x="7796904" y="2008773"/>
            <a:ext cx="4064000" cy="0"/>
          </a:xfrm>
          <a:prstGeom prst="line">
            <a:avLst/>
          </a:prstGeom>
          <a:ln w="47625" cmpd="sng">
            <a:solidFill>
              <a:srgbClr val="EC653C">
                <a:alpha val="99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4" name="Google Shape;7670;p55">
            <a:extLst>
              <a:ext uri="{FF2B5EF4-FFF2-40B4-BE49-F238E27FC236}">
                <a16:creationId xmlns:a16="http://schemas.microsoft.com/office/drawing/2014/main" id="{4BE5F6CB-D121-F40F-E2E8-0C361ED1511B}"/>
              </a:ext>
            </a:extLst>
          </p:cNvPr>
          <p:cNvGrpSpPr/>
          <p:nvPr/>
        </p:nvGrpSpPr>
        <p:grpSpPr>
          <a:xfrm>
            <a:off x="7936305" y="2982785"/>
            <a:ext cx="859759" cy="772585"/>
            <a:chOff x="3584280" y="3699191"/>
            <a:chExt cx="358069" cy="317995"/>
          </a:xfrm>
        </p:grpSpPr>
        <p:sp>
          <p:nvSpPr>
            <p:cNvPr id="65" name="Google Shape;7671;p55">
              <a:extLst>
                <a:ext uri="{FF2B5EF4-FFF2-40B4-BE49-F238E27FC236}">
                  <a16:creationId xmlns:a16="http://schemas.microsoft.com/office/drawing/2014/main" id="{DC024949-9EBA-2273-BC25-C6CEC72F4E50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6" name="Google Shape;7672;p55">
              <a:extLst>
                <a:ext uri="{FF2B5EF4-FFF2-40B4-BE49-F238E27FC236}">
                  <a16:creationId xmlns:a16="http://schemas.microsoft.com/office/drawing/2014/main" id="{827D668A-784A-273E-BC0F-15AB4726FB95}"/>
                </a:ext>
              </a:extLst>
            </p:cNvPr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7" name="Google Shape;7673;p55">
              <a:extLst>
                <a:ext uri="{FF2B5EF4-FFF2-40B4-BE49-F238E27FC236}">
                  <a16:creationId xmlns:a16="http://schemas.microsoft.com/office/drawing/2014/main" id="{2406C72C-4051-6678-FC98-4B1DC287BBEF}"/>
                </a:ext>
              </a:extLst>
            </p:cNvPr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8" name="Google Shape;7674;p55">
              <a:extLst>
                <a:ext uri="{FF2B5EF4-FFF2-40B4-BE49-F238E27FC236}">
                  <a16:creationId xmlns:a16="http://schemas.microsoft.com/office/drawing/2014/main" id="{A8865FD7-3E13-7B3C-59DF-6CF63C9F1654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69" name="ZoneTexte 68">
            <a:extLst>
              <a:ext uri="{FF2B5EF4-FFF2-40B4-BE49-F238E27FC236}">
                <a16:creationId xmlns:a16="http://schemas.microsoft.com/office/drawing/2014/main" id="{A1604FDE-5B47-8BB5-4DE6-5B2C3A4AEC3F}"/>
              </a:ext>
            </a:extLst>
          </p:cNvPr>
          <p:cNvSpPr txBox="1"/>
          <p:nvPr/>
        </p:nvSpPr>
        <p:spPr>
          <a:xfrm>
            <a:off x="9074928" y="3034875"/>
            <a:ext cx="28619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DM sans" pitchFamily="2" charset="0"/>
              </a:rPr>
              <a:t>Spirale d’endettement</a:t>
            </a:r>
            <a:endParaRPr lang="fr-MG" sz="2500" b="1" dirty="0">
              <a:latin typeface="DM sans" pitchFamily="2" charset="0"/>
            </a:endParaRPr>
          </a:p>
        </p:txBody>
      </p:sp>
      <p:grpSp>
        <p:nvGrpSpPr>
          <p:cNvPr id="70" name="Google Shape;7670;p55">
            <a:extLst>
              <a:ext uri="{FF2B5EF4-FFF2-40B4-BE49-F238E27FC236}">
                <a16:creationId xmlns:a16="http://schemas.microsoft.com/office/drawing/2014/main" id="{0F909F2C-E32C-DCF3-345E-8C2B695000BF}"/>
              </a:ext>
            </a:extLst>
          </p:cNvPr>
          <p:cNvGrpSpPr/>
          <p:nvPr/>
        </p:nvGrpSpPr>
        <p:grpSpPr>
          <a:xfrm>
            <a:off x="7936305" y="4855544"/>
            <a:ext cx="859759" cy="772585"/>
            <a:chOff x="3584280" y="3699191"/>
            <a:chExt cx="358069" cy="317995"/>
          </a:xfrm>
        </p:grpSpPr>
        <p:sp>
          <p:nvSpPr>
            <p:cNvPr id="71" name="Google Shape;7671;p55">
              <a:extLst>
                <a:ext uri="{FF2B5EF4-FFF2-40B4-BE49-F238E27FC236}">
                  <a16:creationId xmlns:a16="http://schemas.microsoft.com/office/drawing/2014/main" id="{D9F624E7-03D7-7CDE-2CA1-4D3344FBE266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2" name="Google Shape;7672;p55">
              <a:extLst>
                <a:ext uri="{FF2B5EF4-FFF2-40B4-BE49-F238E27FC236}">
                  <a16:creationId xmlns:a16="http://schemas.microsoft.com/office/drawing/2014/main" id="{F1BE1680-82E1-0BDC-0EDC-37F079237CEB}"/>
                </a:ext>
              </a:extLst>
            </p:cNvPr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3" name="Google Shape;7673;p55">
              <a:extLst>
                <a:ext uri="{FF2B5EF4-FFF2-40B4-BE49-F238E27FC236}">
                  <a16:creationId xmlns:a16="http://schemas.microsoft.com/office/drawing/2014/main" id="{3B8D7E9A-900D-C437-3B23-9A14B9F07A9A}"/>
                </a:ext>
              </a:extLst>
            </p:cNvPr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4" name="Google Shape;7674;p55">
              <a:extLst>
                <a:ext uri="{FF2B5EF4-FFF2-40B4-BE49-F238E27FC236}">
                  <a16:creationId xmlns:a16="http://schemas.microsoft.com/office/drawing/2014/main" id="{79E7997D-0885-1C7D-BDCA-77E56707CC7E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C180DA10-A4CD-08FD-5A87-F7E428BC5AE0}"/>
              </a:ext>
            </a:extLst>
          </p:cNvPr>
          <p:cNvSpPr txBox="1"/>
          <p:nvPr/>
        </p:nvSpPr>
        <p:spPr>
          <a:xfrm>
            <a:off x="9097392" y="5024561"/>
            <a:ext cx="28619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DM sans" pitchFamily="2" charset="0"/>
              </a:rPr>
              <a:t>Capacité réduite à faire face aux chocs</a:t>
            </a:r>
            <a:endParaRPr lang="fr-MG" sz="2500" b="1" dirty="0">
              <a:latin typeface="DM sans" pitchFamily="2" charset="0"/>
            </a:endParaRP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291304FC-BBF3-3D40-29CA-E5A70D363D1A}"/>
              </a:ext>
            </a:extLst>
          </p:cNvPr>
          <p:cNvCxnSpPr>
            <a:cxnSpLocks/>
          </p:cNvCxnSpPr>
          <p:nvPr/>
        </p:nvCxnSpPr>
        <p:spPr>
          <a:xfrm>
            <a:off x="4149004" y="3468295"/>
            <a:ext cx="71830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CA50BE59-47DD-6FF7-A63C-D2DF4EE0580E}"/>
              </a:ext>
            </a:extLst>
          </p:cNvPr>
          <p:cNvSpPr/>
          <p:nvPr/>
        </p:nvSpPr>
        <p:spPr>
          <a:xfrm>
            <a:off x="4994990" y="2518483"/>
            <a:ext cx="1834212" cy="17738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Emprunter pour honorer le service de la dette</a:t>
            </a:r>
            <a:endParaRPr lang="fr-MG" b="1" dirty="0">
              <a:solidFill>
                <a:schemeClr val="tx1"/>
              </a:solidFill>
              <a:latin typeface="DM sans" pitchFamily="2" charset="0"/>
            </a:endParaRP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807C7252-8232-A125-D8D3-7B07A7FA5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" y="2709063"/>
            <a:ext cx="1513398" cy="1513398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547C656E-C88F-5C1A-15FA-AB3F3CD6B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258" y="3214924"/>
            <a:ext cx="787440" cy="501676"/>
          </a:xfrm>
          <a:prstGeom prst="rect">
            <a:avLst/>
          </a:prstGeom>
        </p:spPr>
      </p:pic>
      <p:sp>
        <p:nvSpPr>
          <p:cNvPr id="80" name="Signe Plus 79">
            <a:extLst>
              <a:ext uri="{FF2B5EF4-FFF2-40B4-BE49-F238E27FC236}">
                <a16:creationId xmlns:a16="http://schemas.microsoft.com/office/drawing/2014/main" id="{47500677-A9EF-7334-E7A8-192CE1FF5204}"/>
              </a:ext>
            </a:extLst>
          </p:cNvPr>
          <p:cNvSpPr/>
          <p:nvPr/>
        </p:nvSpPr>
        <p:spPr>
          <a:xfrm>
            <a:off x="2302958" y="3273799"/>
            <a:ext cx="422929" cy="408312"/>
          </a:xfrm>
          <a:prstGeom prst="mathPlus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4B3F2CEA-CCFC-C19A-FCDF-036391B7E59C}"/>
              </a:ext>
            </a:extLst>
          </p:cNvPr>
          <p:cNvSpPr txBox="1"/>
          <p:nvPr/>
        </p:nvSpPr>
        <p:spPr>
          <a:xfrm>
            <a:off x="2735207" y="2426062"/>
            <a:ext cx="181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DM sans" pitchFamily="2" charset="0"/>
              </a:rPr>
              <a:t>Faible taux de </a:t>
            </a:r>
          </a:p>
          <a:p>
            <a:r>
              <a:rPr lang="fr-FR" sz="2000" b="1" dirty="0">
                <a:latin typeface="DM sans" pitchFamily="2" charset="0"/>
              </a:rPr>
              <a:t>pression fiscale</a:t>
            </a:r>
            <a:endParaRPr lang="fr-MG" sz="2000" b="1" dirty="0">
              <a:latin typeface="DM sans" pitchFamily="2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5D377455-BD90-F288-67A4-2748F5DFF0BB}"/>
              </a:ext>
            </a:extLst>
          </p:cNvPr>
          <p:cNvSpPr txBox="1"/>
          <p:nvPr/>
        </p:nvSpPr>
        <p:spPr>
          <a:xfrm>
            <a:off x="3485978" y="1355700"/>
            <a:ext cx="862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… et étant donné que: </a:t>
            </a:r>
            <a:endParaRPr lang="fr-MG" dirty="0">
              <a:latin typeface="DM sans" pitchFamily="2" charset="0"/>
            </a:endParaRPr>
          </a:p>
        </p:txBody>
      </p:sp>
      <p:sp>
        <p:nvSpPr>
          <p:cNvPr id="87" name="Flèche : droite 86">
            <a:extLst>
              <a:ext uri="{FF2B5EF4-FFF2-40B4-BE49-F238E27FC236}">
                <a16:creationId xmlns:a16="http://schemas.microsoft.com/office/drawing/2014/main" id="{BF51FA11-52C3-4132-B1C3-3E90831198BF}"/>
              </a:ext>
            </a:extLst>
          </p:cNvPr>
          <p:cNvSpPr/>
          <p:nvPr/>
        </p:nvSpPr>
        <p:spPr>
          <a:xfrm>
            <a:off x="6906592" y="3275384"/>
            <a:ext cx="818886" cy="48165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FDF17D58-FF02-B62D-F4E3-D1218DC481D9}"/>
              </a:ext>
            </a:extLst>
          </p:cNvPr>
          <p:cNvSpPr txBox="1"/>
          <p:nvPr/>
        </p:nvSpPr>
        <p:spPr>
          <a:xfrm>
            <a:off x="425126" y="4975242"/>
            <a:ext cx="68792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DM sans" pitchFamily="2" charset="0"/>
              </a:rPr>
              <a:t>Le paiement du service de la dette captant une partie des efforts de l’Etat et réduisant l’espace budgétaire. </a:t>
            </a:r>
            <a:endParaRPr lang="fr-MG" sz="2500" dirty="0">
              <a:latin typeface="DM sans" pitchFamily="2" charset="0"/>
            </a:endParaRPr>
          </a:p>
        </p:txBody>
      </p:sp>
      <p:sp>
        <p:nvSpPr>
          <p:cNvPr id="92" name="Flèche : droite 91">
            <a:extLst>
              <a:ext uri="{FF2B5EF4-FFF2-40B4-BE49-F238E27FC236}">
                <a16:creationId xmlns:a16="http://schemas.microsoft.com/office/drawing/2014/main" id="{CA297412-6634-8A02-EF70-F0C07CA0575F}"/>
              </a:ext>
            </a:extLst>
          </p:cNvPr>
          <p:cNvSpPr/>
          <p:nvPr/>
        </p:nvSpPr>
        <p:spPr>
          <a:xfrm>
            <a:off x="6879212" y="5057692"/>
            <a:ext cx="818886" cy="48165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26DF1F2-302C-24C3-D1B4-264E9CD74D27}"/>
              </a:ext>
            </a:extLst>
          </p:cNvPr>
          <p:cNvSpPr/>
          <p:nvPr/>
        </p:nvSpPr>
        <p:spPr>
          <a:xfrm>
            <a:off x="-77490" y="2085049"/>
            <a:ext cx="441254" cy="4643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DM sans" pitchFamily="2" charset="0"/>
              </a:rPr>
              <a:t>3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75FFB0F-9FEE-6E6D-9221-FCA6BAB6B032}"/>
              </a:ext>
            </a:extLst>
          </p:cNvPr>
          <p:cNvSpPr/>
          <p:nvPr/>
        </p:nvSpPr>
        <p:spPr>
          <a:xfrm>
            <a:off x="-16128" y="4993265"/>
            <a:ext cx="441254" cy="4643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DM sans" pitchFamily="2" charset="0"/>
              </a:rPr>
              <a:t>4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54922561-5ECF-4CA4-B359-E8220103FB48}"/>
              </a:ext>
            </a:extLst>
          </p:cNvPr>
          <p:cNvSpPr txBox="1"/>
          <p:nvPr/>
        </p:nvSpPr>
        <p:spPr>
          <a:xfrm>
            <a:off x="10144539" y="361797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 6/20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1D7DC7C-83B8-4A01-A427-76D105958B0C}"/>
              </a:ext>
            </a:extLst>
          </p:cNvPr>
          <p:cNvSpPr txBox="1"/>
          <p:nvPr/>
        </p:nvSpPr>
        <p:spPr>
          <a:xfrm>
            <a:off x="9088985" y="3034875"/>
            <a:ext cx="28619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DM sans" pitchFamily="2" charset="0"/>
              </a:rPr>
              <a:t>Spirale d’endettement</a:t>
            </a:r>
            <a:endParaRPr lang="fr-MG" sz="2500" b="1" dirty="0">
              <a:latin typeface="DM sans" pitchFamily="2" charset="0"/>
            </a:endParaRPr>
          </a:p>
        </p:txBody>
      </p:sp>
      <p:sp>
        <p:nvSpPr>
          <p:cNvPr id="61" name="Flèche : droite 60">
            <a:extLst>
              <a:ext uri="{FF2B5EF4-FFF2-40B4-BE49-F238E27FC236}">
                <a16:creationId xmlns:a16="http://schemas.microsoft.com/office/drawing/2014/main" id="{BB8F2E83-2318-4D26-90A2-DDA87F44660E}"/>
              </a:ext>
            </a:extLst>
          </p:cNvPr>
          <p:cNvSpPr/>
          <p:nvPr/>
        </p:nvSpPr>
        <p:spPr>
          <a:xfrm>
            <a:off x="6920649" y="3275384"/>
            <a:ext cx="818886" cy="48165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65416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4FAB3FF-EF81-D374-71EB-71E2BBDF145F}"/>
              </a:ext>
            </a:extLst>
          </p:cNvPr>
          <p:cNvCxnSpPr>
            <a:cxnSpLocks/>
          </p:cNvCxnSpPr>
          <p:nvPr/>
        </p:nvCxnSpPr>
        <p:spPr>
          <a:xfrm>
            <a:off x="0" y="1002817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B5243E3-9D97-4918-8EB7-16410C90F09D}"/>
              </a:ext>
            </a:extLst>
          </p:cNvPr>
          <p:cNvSpPr/>
          <p:nvPr/>
        </p:nvSpPr>
        <p:spPr>
          <a:xfrm>
            <a:off x="0" y="-8108"/>
            <a:ext cx="5058300" cy="1010925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7634EFC-56BE-D218-2C3A-09D82776BCCF}"/>
              </a:ext>
            </a:extLst>
          </p:cNvPr>
          <p:cNvSpPr txBox="1"/>
          <p:nvPr/>
        </p:nvSpPr>
        <p:spPr>
          <a:xfrm>
            <a:off x="5994537" y="228057"/>
            <a:ext cx="360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Contexte</a:t>
            </a:r>
            <a:endParaRPr lang="fr-FR" sz="4400" b="1" dirty="0">
              <a:solidFill>
                <a:srgbClr val="414042"/>
              </a:solidFill>
              <a:latin typeface="DM sans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CCAE510-59D9-7FA3-4574-05F54AB0952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318530"/>
            <a:ext cx="2295230" cy="6005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B5AA51-E165-6260-D86C-1CE982A1ABB3}"/>
              </a:ext>
            </a:extLst>
          </p:cNvPr>
          <p:cNvSpPr txBox="1"/>
          <p:nvPr/>
        </p:nvSpPr>
        <p:spPr>
          <a:xfrm>
            <a:off x="7798497" y="1451046"/>
            <a:ext cx="40608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accent2"/>
                </a:solidFill>
                <a:latin typeface="DM sans" pitchFamily="2" charset="0"/>
              </a:rPr>
              <a:t>Constats</a:t>
            </a:r>
            <a:endParaRPr lang="fr-MG" sz="2500" b="1" dirty="0">
              <a:solidFill>
                <a:schemeClr val="accent2"/>
              </a:solidFill>
              <a:latin typeface="DM sans" pitchFamily="2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FCFC7F3-7AE7-F9C3-6518-E4D018910378}"/>
              </a:ext>
            </a:extLst>
          </p:cNvPr>
          <p:cNvSpPr txBox="1"/>
          <p:nvPr/>
        </p:nvSpPr>
        <p:spPr>
          <a:xfrm>
            <a:off x="363764" y="997498"/>
            <a:ext cx="109058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latin typeface="DM sans" pitchFamily="2" charset="0"/>
              </a:rPr>
              <a:t>La dette publique extérieure, une contrainte en devises pour Madagascar…</a:t>
            </a:r>
            <a:endParaRPr lang="fr-MG" sz="2000" b="1" dirty="0">
              <a:latin typeface="DM sans" pitchFamily="2" charset="0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3AF02669-C536-8416-AA93-19B039E1AC08}"/>
              </a:ext>
            </a:extLst>
          </p:cNvPr>
          <p:cNvCxnSpPr/>
          <p:nvPr/>
        </p:nvCxnSpPr>
        <p:spPr>
          <a:xfrm>
            <a:off x="7796904" y="2008773"/>
            <a:ext cx="4064000" cy="0"/>
          </a:xfrm>
          <a:prstGeom prst="line">
            <a:avLst/>
          </a:prstGeom>
          <a:ln w="47625" cmpd="sng">
            <a:solidFill>
              <a:srgbClr val="EC653C">
                <a:alpha val="99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4" name="Google Shape;7670;p55">
            <a:extLst>
              <a:ext uri="{FF2B5EF4-FFF2-40B4-BE49-F238E27FC236}">
                <a16:creationId xmlns:a16="http://schemas.microsoft.com/office/drawing/2014/main" id="{4BE5F6CB-D121-F40F-E2E8-0C361ED1511B}"/>
              </a:ext>
            </a:extLst>
          </p:cNvPr>
          <p:cNvGrpSpPr/>
          <p:nvPr/>
        </p:nvGrpSpPr>
        <p:grpSpPr>
          <a:xfrm>
            <a:off x="8064038" y="3364163"/>
            <a:ext cx="859759" cy="772585"/>
            <a:chOff x="3584280" y="3699191"/>
            <a:chExt cx="358069" cy="317995"/>
          </a:xfrm>
        </p:grpSpPr>
        <p:sp>
          <p:nvSpPr>
            <p:cNvPr id="65" name="Google Shape;7671;p55">
              <a:extLst>
                <a:ext uri="{FF2B5EF4-FFF2-40B4-BE49-F238E27FC236}">
                  <a16:creationId xmlns:a16="http://schemas.microsoft.com/office/drawing/2014/main" id="{DC024949-9EBA-2273-BC25-C6CEC72F4E50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6" name="Google Shape;7672;p55">
              <a:extLst>
                <a:ext uri="{FF2B5EF4-FFF2-40B4-BE49-F238E27FC236}">
                  <a16:creationId xmlns:a16="http://schemas.microsoft.com/office/drawing/2014/main" id="{827D668A-784A-273E-BC0F-15AB4726FB95}"/>
                </a:ext>
              </a:extLst>
            </p:cNvPr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7" name="Google Shape;7673;p55">
              <a:extLst>
                <a:ext uri="{FF2B5EF4-FFF2-40B4-BE49-F238E27FC236}">
                  <a16:creationId xmlns:a16="http://schemas.microsoft.com/office/drawing/2014/main" id="{2406C72C-4051-6678-FC98-4B1DC287BBEF}"/>
                </a:ext>
              </a:extLst>
            </p:cNvPr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8" name="Google Shape;7674;p55">
              <a:extLst>
                <a:ext uri="{FF2B5EF4-FFF2-40B4-BE49-F238E27FC236}">
                  <a16:creationId xmlns:a16="http://schemas.microsoft.com/office/drawing/2014/main" id="{A8865FD7-3E13-7B3C-59DF-6CF63C9F1654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69" name="ZoneTexte 68">
            <a:extLst>
              <a:ext uri="{FF2B5EF4-FFF2-40B4-BE49-F238E27FC236}">
                <a16:creationId xmlns:a16="http://schemas.microsoft.com/office/drawing/2014/main" id="{A1604FDE-5B47-8BB5-4DE6-5B2C3A4AEC3F}"/>
              </a:ext>
            </a:extLst>
          </p:cNvPr>
          <p:cNvSpPr txBox="1"/>
          <p:nvPr/>
        </p:nvSpPr>
        <p:spPr>
          <a:xfrm>
            <a:off x="9029418" y="3263857"/>
            <a:ext cx="28619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atin typeface="DM sans" pitchFamily="2" charset="0"/>
              </a:rPr>
              <a:t>Alourdissement du service de la dette</a:t>
            </a:r>
            <a:endParaRPr lang="fr-MG" sz="2500" b="1" dirty="0">
              <a:latin typeface="DM sans" pitchFamily="2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5D377455-BD90-F288-67A4-2748F5DFF0BB}"/>
              </a:ext>
            </a:extLst>
          </p:cNvPr>
          <p:cNvSpPr txBox="1"/>
          <p:nvPr/>
        </p:nvSpPr>
        <p:spPr>
          <a:xfrm>
            <a:off x="3485978" y="1355700"/>
            <a:ext cx="862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… étant donné que: </a:t>
            </a:r>
            <a:endParaRPr lang="fr-MG" dirty="0">
              <a:latin typeface="DM sans" pitchFamily="2" charset="0"/>
            </a:endParaRPr>
          </a:p>
        </p:txBody>
      </p:sp>
      <p:sp>
        <p:nvSpPr>
          <p:cNvPr id="87" name="Flèche : droite 86">
            <a:extLst>
              <a:ext uri="{FF2B5EF4-FFF2-40B4-BE49-F238E27FC236}">
                <a16:creationId xmlns:a16="http://schemas.microsoft.com/office/drawing/2014/main" id="{BF51FA11-52C3-4132-B1C3-3E90831198BF}"/>
              </a:ext>
            </a:extLst>
          </p:cNvPr>
          <p:cNvSpPr/>
          <p:nvPr/>
        </p:nvSpPr>
        <p:spPr>
          <a:xfrm>
            <a:off x="6874402" y="3582099"/>
            <a:ext cx="818886" cy="48165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grpSp>
        <p:nvGrpSpPr>
          <p:cNvPr id="94" name="Google Shape;9184;p58">
            <a:extLst>
              <a:ext uri="{FF2B5EF4-FFF2-40B4-BE49-F238E27FC236}">
                <a16:creationId xmlns:a16="http://schemas.microsoft.com/office/drawing/2014/main" id="{3F33183E-098E-579F-DE6B-CFEEAAFEF597}"/>
              </a:ext>
            </a:extLst>
          </p:cNvPr>
          <p:cNvGrpSpPr/>
          <p:nvPr/>
        </p:nvGrpSpPr>
        <p:grpSpPr>
          <a:xfrm>
            <a:off x="676612" y="5777240"/>
            <a:ext cx="968966" cy="916285"/>
            <a:chOff x="3119678" y="3360146"/>
            <a:chExt cx="269343" cy="348543"/>
          </a:xfrm>
          <a:solidFill>
            <a:srgbClr val="EC653C"/>
          </a:solidFill>
        </p:grpSpPr>
        <p:sp>
          <p:nvSpPr>
            <p:cNvPr id="95" name="Google Shape;9185;p58">
              <a:extLst>
                <a:ext uri="{FF2B5EF4-FFF2-40B4-BE49-F238E27FC236}">
                  <a16:creationId xmlns:a16="http://schemas.microsoft.com/office/drawing/2014/main" id="{4DDE9E1C-84D5-7489-F361-F4DF4A7DC55F}"/>
                </a:ext>
              </a:extLst>
            </p:cNvPr>
            <p:cNvSpPr/>
            <p:nvPr/>
          </p:nvSpPr>
          <p:spPr>
            <a:xfrm>
              <a:off x="3268289" y="3498271"/>
              <a:ext cx="43782" cy="46728"/>
            </a:xfrm>
            <a:custGeom>
              <a:avLst/>
              <a:gdLst/>
              <a:ahLst/>
              <a:cxnLst/>
              <a:rect l="l" t="t" r="r" b="b"/>
              <a:pathLst>
                <a:path w="1382" h="1475" extrusionOk="0">
                  <a:moveTo>
                    <a:pt x="196" y="0"/>
                  </a:moveTo>
                  <a:cubicBezTo>
                    <a:pt x="137" y="0"/>
                    <a:pt x="81" y="35"/>
                    <a:pt x="48" y="93"/>
                  </a:cubicBezTo>
                  <a:cubicBezTo>
                    <a:pt x="0" y="164"/>
                    <a:pt x="36" y="272"/>
                    <a:pt x="119" y="319"/>
                  </a:cubicBezTo>
                  <a:cubicBezTo>
                    <a:pt x="584" y="557"/>
                    <a:pt x="905" y="926"/>
                    <a:pt x="1048" y="1355"/>
                  </a:cubicBezTo>
                  <a:cubicBezTo>
                    <a:pt x="1060" y="1438"/>
                    <a:pt x="1131" y="1474"/>
                    <a:pt x="1191" y="1474"/>
                  </a:cubicBezTo>
                  <a:cubicBezTo>
                    <a:pt x="1203" y="1474"/>
                    <a:pt x="1227" y="1474"/>
                    <a:pt x="1239" y="1462"/>
                  </a:cubicBezTo>
                  <a:cubicBezTo>
                    <a:pt x="1322" y="1415"/>
                    <a:pt x="1381" y="1331"/>
                    <a:pt x="1358" y="1236"/>
                  </a:cubicBezTo>
                  <a:cubicBezTo>
                    <a:pt x="1191" y="736"/>
                    <a:pt x="810" y="284"/>
                    <a:pt x="274" y="22"/>
                  </a:cubicBezTo>
                  <a:cubicBezTo>
                    <a:pt x="249" y="7"/>
                    <a:pt x="222" y="0"/>
                    <a:pt x="196" y="0"/>
                  </a:cubicBezTo>
                  <a:close/>
                </a:path>
              </a:pathLst>
            </a:custGeom>
            <a:grpFill/>
            <a:ln>
              <a:solidFill>
                <a:srgbClr val="EC653C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6" name="Google Shape;9186;p58">
              <a:extLst>
                <a:ext uri="{FF2B5EF4-FFF2-40B4-BE49-F238E27FC236}">
                  <a16:creationId xmlns:a16="http://schemas.microsoft.com/office/drawing/2014/main" id="{AA5DBCE7-717D-7E0A-D92F-9DBA0B24DCEF}"/>
                </a:ext>
              </a:extLst>
            </p:cNvPr>
            <p:cNvSpPr/>
            <p:nvPr/>
          </p:nvSpPr>
          <p:spPr>
            <a:xfrm>
              <a:off x="3147208" y="3475176"/>
              <a:ext cx="214664" cy="233513"/>
            </a:xfrm>
            <a:custGeom>
              <a:avLst/>
              <a:gdLst/>
              <a:ahLst/>
              <a:cxnLst/>
              <a:rect l="l" t="t" r="r" b="b"/>
              <a:pathLst>
                <a:path w="6776" h="7371" extrusionOk="0">
                  <a:moveTo>
                    <a:pt x="3537" y="4608"/>
                  </a:moveTo>
                  <a:lnTo>
                    <a:pt x="3537" y="4989"/>
                  </a:lnTo>
                  <a:lnTo>
                    <a:pt x="3179" y="4989"/>
                  </a:lnTo>
                  <a:lnTo>
                    <a:pt x="3179" y="4608"/>
                  </a:lnTo>
                  <a:cubicBezTo>
                    <a:pt x="3239" y="4620"/>
                    <a:pt x="3298" y="4620"/>
                    <a:pt x="3358" y="4620"/>
                  </a:cubicBezTo>
                  <a:cubicBezTo>
                    <a:pt x="3417" y="4620"/>
                    <a:pt x="3477" y="4620"/>
                    <a:pt x="3537" y="4608"/>
                  </a:cubicBezTo>
                  <a:close/>
                  <a:moveTo>
                    <a:pt x="5977" y="5299"/>
                  </a:moveTo>
                  <a:lnTo>
                    <a:pt x="5977" y="5763"/>
                  </a:lnTo>
                  <a:lnTo>
                    <a:pt x="798" y="5763"/>
                  </a:lnTo>
                  <a:lnTo>
                    <a:pt x="798" y="5299"/>
                  </a:lnTo>
                  <a:close/>
                  <a:moveTo>
                    <a:pt x="3406" y="0"/>
                  </a:moveTo>
                  <a:cubicBezTo>
                    <a:pt x="2751" y="0"/>
                    <a:pt x="2132" y="262"/>
                    <a:pt x="1667" y="715"/>
                  </a:cubicBezTo>
                  <a:cubicBezTo>
                    <a:pt x="1203" y="1179"/>
                    <a:pt x="953" y="1798"/>
                    <a:pt x="953" y="2465"/>
                  </a:cubicBezTo>
                  <a:lnTo>
                    <a:pt x="953" y="2715"/>
                  </a:lnTo>
                  <a:cubicBezTo>
                    <a:pt x="953" y="2798"/>
                    <a:pt x="1024" y="2882"/>
                    <a:pt x="1120" y="2882"/>
                  </a:cubicBezTo>
                  <a:cubicBezTo>
                    <a:pt x="1203" y="2882"/>
                    <a:pt x="1274" y="2798"/>
                    <a:pt x="1274" y="2715"/>
                  </a:cubicBezTo>
                  <a:lnTo>
                    <a:pt x="1274" y="2465"/>
                  </a:lnTo>
                  <a:cubicBezTo>
                    <a:pt x="1274" y="1894"/>
                    <a:pt x="1501" y="1358"/>
                    <a:pt x="1905" y="953"/>
                  </a:cubicBezTo>
                  <a:cubicBezTo>
                    <a:pt x="2310" y="548"/>
                    <a:pt x="2846" y="334"/>
                    <a:pt x="3406" y="334"/>
                  </a:cubicBezTo>
                  <a:cubicBezTo>
                    <a:pt x="4584" y="334"/>
                    <a:pt x="5549" y="1286"/>
                    <a:pt x="5549" y="2477"/>
                  </a:cubicBezTo>
                  <a:lnTo>
                    <a:pt x="5549" y="4989"/>
                  </a:lnTo>
                  <a:lnTo>
                    <a:pt x="3882" y="4989"/>
                  </a:lnTo>
                  <a:lnTo>
                    <a:pt x="3882" y="4489"/>
                  </a:lnTo>
                  <a:cubicBezTo>
                    <a:pt x="4060" y="4382"/>
                    <a:pt x="4215" y="4203"/>
                    <a:pt x="4299" y="3989"/>
                  </a:cubicBezTo>
                  <a:cubicBezTo>
                    <a:pt x="4334" y="3906"/>
                    <a:pt x="4287" y="3810"/>
                    <a:pt x="4215" y="3787"/>
                  </a:cubicBezTo>
                  <a:cubicBezTo>
                    <a:pt x="4193" y="3778"/>
                    <a:pt x="4171" y="3775"/>
                    <a:pt x="4149" y="3775"/>
                  </a:cubicBezTo>
                  <a:cubicBezTo>
                    <a:pt x="4079" y="3775"/>
                    <a:pt x="4019" y="3815"/>
                    <a:pt x="4001" y="3870"/>
                  </a:cubicBezTo>
                  <a:cubicBezTo>
                    <a:pt x="3941" y="4037"/>
                    <a:pt x="3822" y="4156"/>
                    <a:pt x="3668" y="4227"/>
                  </a:cubicBezTo>
                  <a:lnTo>
                    <a:pt x="3656" y="4227"/>
                  </a:lnTo>
                  <a:cubicBezTo>
                    <a:pt x="3572" y="4263"/>
                    <a:pt x="3477" y="4287"/>
                    <a:pt x="3394" y="4287"/>
                  </a:cubicBezTo>
                  <a:cubicBezTo>
                    <a:pt x="3036" y="4287"/>
                    <a:pt x="2739" y="3989"/>
                    <a:pt x="2739" y="3632"/>
                  </a:cubicBezTo>
                  <a:cubicBezTo>
                    <a:pt x="2739" y="3275"/>
                    <a:pt x="3036" y="2977"/>
                    <a:pt x="3394" y="2977"/>
                  </a:cubicBezTo>
                  <a:cubicBezTo>
                    <a:pt x="3644" y="2977"/>
                    <a:pt x="3882" y="3132"/>
                    <a:pt x="3989" y="3370"/>
                  </a:cubicBezTo>
                  <a:cubicBezTo>
                    <a:pt x="4006" y="3421"/>
                    <a:pt x="4067" y="3461"/>
                    <a:pt x="4126" y="3461"/>
                  </a:cubicBezTo>
                  <a:cubicBezTo>
                    <a:pt x="4149" y="3461"/>
                    <a:pt x="4171" y="3455"/>
                    <a:pt x="4191" y="3441"/>
                  </a:cubicBezTo>
                  <a:cubicBezTo>
                    <a:pt x="4263" y="3418"/>
                    <a:pt x="4310" y="3310"/>
                    <a:pt x="4263" y="3239"/>
                  </a:cubicBezTo>
                  <a:cubicBezTo>
                    <a:pt x="4108" y="2894"/>
                    <a:pt x="3763" y="2667"/>
                    <a:pt x="3370" y="2667"/>
                  </a:cubicBezTo>
                  <a:cubicBezTo>
                    <a:pt x="2834" y="2667"/>
                    <a:pt x="2394" y="3096"/>
                    <a:pt x="2394" y="3656"/>
                  </a:cubicBezTo>
                  <a:cubicBezTo>
                    <a:pt x="2394" y="4013"/>
                    <a:pt x="2584" y="4322"/>
                    <a:pt x="2870" y="4489"/>
                  </a:cubicBezTo>
                  <a:lnTo>
                    <a:pt x="2870" y="4989"/>
                  </a:lnTo>
                  <a:lnTo>
                    <a:pt x="1262" y="4989"/>
                  </a:lnTo>
                  <a:lnTo>
                    <a:pt x="1262" y="3358"/>
                  </a:lnTo>
                  <a:cubicBezTo>
                    <a:pt x="1262" y="3263"/>
                    <a:pt x="1191" y="3191"/>
                    <a:pt x="1096" y="3191"/>
                  </a:cubicBezTo>
                  <a:cubicBezTo>
                    <a:pt x="1012" y="3191"/>
                    <a:pt x="941" y="3263"/>
                    <a:pt x="941" y="3358"/>
                  </a:cubicBezTo>
                  <a:lnTo>
                    <a:pt x="941" y="4989"/>
                  </a:lnTo>
                  <a:lnTo>
                    <a:pt x="655" y="4989"/>
                  </a:lnTo>
                  <a:cubicBezTo>
                    <a:pt x="560" y="4989"/>
                    <a:pt x="489" y="5061"/>
                    <a:pt x="489" y="5156"/>
                  </a:cubicBezTo>
                  <a:lnTo>
                    <a:pt x="489" y="5775"/>
                  </a:lnTo>
                  <a:lnTo>
                    <a:pt x="167" y="5775"/>
                  </a:lnTo>
                  <a:cubicBezTo>
                    <a:pt x="72" y="5775"/>
                    <a:pt x="0" y="5858"/>
                    <a:pt x="0" y="5942"/>
                  </a:cubicBezTo>
                  <a:lnTo>
                    <a:pt x="0" y="7204"/>
                  </a:lnTo>
                  <a:cubicBezTo>
                    <a:pt x="0" y="7299"/>
                    <a:pt x="72" y="7370"/>
                    <a:pt x="167" y="7370"/>
                  </a:cubicBezTo>
                  <a:lnTo>
                    <a:pt x="3918" y="7370"/>
                  </a:lnTo>
                  <a:cubicBezTo>
                    <a:pt x="4001" y="7370"/>
                    <a:pt x="4072" y="7299"/>
                    <a:pt x="4072" y="7204"/>
                  </a:cubicBezTo>
                  <a:cubicBezTo>
                    <a:pt x="4072" y="7120"/>
                    <a:pt x="4001" y="7049"/>
                    <a:pt x="3918" y="7049"/>
                  </a:cubicBezTo>
                  <a:lnTo>
                    <a:pt x="322" y="7049"/>
                  </a:lnTo>
                  <a:lnTo>
                    <a:pt x="322" y="6108"/>
                  </a:lnTo>
                  <a:lnTo>
                    <a:pt x="6442" y="6108"/>
                  </a:lnTo>
                  <a:lnTo>
                    <a:pt x="6442" y="7049"/>
                  </a:lnTo>
                  <a:lnTo>
                    <a:pt x="4537" y="7049"/>
                  </a:lnTo>
                  <a:cubicBezTo>
                    <a:pt x="4453" y="7049"/>
                    <a:pt x="4370" y="7120"/>
                    <a:pt x="4370" y="7204"/>
                  </a:cubicBezTo>
                  <a:cubicBezTo>
                    <a:pt x="4370" y="7299"/>
                    <a:pt x="4453" y="7370"/>
                    <a:pt x="4537" y="7370"/>
                  </a:cubicBezTo>
                  <a:lnTo>
                    <a:pt x="6608" y="7370"/>
                  </a:lnTo>
                  <a:cubicBezTo>
                    <a:pt x="6692" y="7370"/>
                    <a:pt x="6775" y="7299"/>
                    <a:pt x="6775" y="7204"/>
                  </a:cubicBezTo>
                  <a:lnTo>
                    <a:pt x="6775" y="5942"/>
                  </a:lnTo>
                  <a:cubicBezTo>
                    <a:pt x="6775" y="5835"/>
                    <a:pt x="6716" y="5763"/>
                    <a:pt x="6620" y="5763"/>
                  </a:cubicBezTo>
                  <a:lnTo>
                    <a:pt x="6311" y="5763"/>
                  </a:lnTo>
                  <a:lnTo>
                    <a:pt x="6311" y="5144"/>
                  </a:lnTo>
                  <a:cubicBezTo>
                    <a:pt x="6311" y="5049"/>
                    <a:pt x="6239" y="4977"/>
                    <a:pt x="6144" y="4977"/>
                  </a:cubicBezTo>
                  <a:lnTo>
                    <a:pt x="5858" y="4977"/>
                  </a:lnTo>
                  <a:lnTo>
                    <a:pt x="5858" y="2465"/>
                  </a:lnTo>
                  <a:cubicBezTo>
                    <a:pt x="5858" y="1108"/>
                    <a:pt x="4763" y="0"/>
                    <a:pt x="3406" y="0"/>
                  </a:cubicBezTo>
                  <a:close/>
                </a:path>
              </a:pathLst>
            </a:custGeom>
            <a:grpFill/>
            <a:ln>
              <a:solidFill>
                <a:srgbClr val="EC653C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7" name="Google Shape;9187;p58">
              <a:extLst>
                <a:ext uri="{FF2B5EF4-FFF2-40B4-BE49-F238E27FC236}">
                  <a16:creationId xmlns:a16="http://schemas.microsoft.com/office/drawing/2014/main" id="{695A5621-4AB6-5CCE-0972-66DE75FD5387}"/>
                </a:ext>
              </a:extLst>
            </p:cNvPr>
            <p:cNvSpPr/>
            <p:nvPr/>
          </p:nvSpPr>
          <p:spPr>
            <a:xfrm>
              <a:off x="3249408" y="3360146"/>
              <a:ext cx="10613" cy="97321"/>
            </a:xfrm>
            <a:custGeom>
              <a:avLst/>
              <a:gdLst/>
              <a:ahLst/>
              <a:cxnLst/>
              <a:rect l="l" t="t" r="r" b="b"/>
              <a:pathLst>
                <a:path w="335" h="3072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905"/>
                  </a:lnTo>
                  <a:cubicBezTo>
                    <a:pt x="1" y="3000"/>
                    <a:pt x="72" y="3072"/>
                    <a:pt x="168" y="3072"/>
                  </a:cubicBezTo>
                  <a:cubicBezTo>
                    <a:pt x="251" y="3072"/>
                    <a:pt x="334" y="3000"/>
                    <a:pt x="334" y="2905"/>
                  </a:cubicBezTo>
                  <a:lnTo>
                    <a:pt x="334" y="167"/>
                  </a:lnTo>
                  <a:cubicBezTo>
                    <a:pt x="334" y="83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solidFill>
                <a:srgbClr val="EC653C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8" name="Google Shape;9188;p58">
              <a:extLst>
                <a:ext uri="{FF2B5EF4-FFF2-40B4-BE49-F238E27FC236}">
                  <a16:creationId xmlns:a16="http://schemas.microsoft.com/office/drawing/2014/main" id="{3DDAF6D6-B19D-2A8F-CC51-7FA97F025610}"/>
                </a:ext>
              </a:extLst>
            </p:cNvPr>
            <p:cNvSpPr/>
            <p:nvPr/>
          </p:nvSpPr>
          <p:spPr>
            <a:xfrm>
              <a:off x="3175879" y="3377919"/>
              <a:ext cx="54331" cy="86740"/>
            </a:xfrm>
            <a:custGeom>
              <a:avLst/>
              <a:gdLst/>
              <a:ahLst/>
              <a:cxnLst/>
              <a:rect l="l" t="t" r="r" b="b"/>
              <a:pathLst>
                <a:path w="1715" h="2738" extrusionOk="0">
                  <a:moveTo>
                    <a:pt x="188" y="1"/>
                  </a:moveTo>
                  <a:cubicBezTo>
                    <a:pt x="161" y="1"/>
                    <a:pt x="134" y="8"/>
                    <a:pt x="107" y="22"/>
                  </a:cubicBezTo>
                  <a:cubicBezTo>
                    <a:pt x="36" y="70"/>
                    <a:pt x="0" y="153"/>
                    <a:pt x="48" y="249"/>
                  </a:cubicBezTo>
                  <a:lnTo>
                    <a:pt x="1381" y="2642"/>
                  </a:lnTo>
                  <a:cubicBezTo>
                    <a:pt x="1417" y="2701"/>
                    <a:pt x="1477" y="2737"/>
                    <a:pt x="1524" y="2737"/>
                  </a:cubicBezTo>
                  <a:cubicBezTo>
                    <a:pt x="1548" y="2737"/>
                    <a:pt x="1584" y="2737"/>
                    <a:pt x="1596" y="2713"/>
                  </a:cubicBezTo>
                  <a:cubicBezTo>
                    <a:pt x="1679" y="2654"/>
                    <a:pt x="1715" y="2559"/>
                    <a:pt x="1667" y="2475"/>
                  </a:cubicBezTo>
                  <a:lnTo>
                    <a:pt x="334" y="82"/>
                  </a:lnTo>
                  <a:cubicBezTo>
                    <a:pt x="301" y="33"/>
                    <a:pt x="246" y="1"/>
                    <a:pt x="188" y="1"/>
                  </a:cubicBezTo>
                  <a:close/>
                </a:path>
              </a:pathLst>
            </a:custGeom>
            <a:grpFill/>
            <a:ln>
              <a:solidFill>
                <a:srgbClr val="EC653C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Google Shape;9189;p58">
              <a:extLst>
                <a:ext uri="{FF2B5EF4-FFF2-40B4-BE49-F238E27FC236}">
                  <a16:creationId xmlns:a16="http://schemas.microsoft.com/office/drawing/2014/main" id="{BAAAF4BA-76B3-E4F2-5336-C3473B76848F}"/>
                </a:ext>
              </a:extLst>
            </p:cNvPr>
            <p:cNvSpPr/>
            <p:nvPr/>
          </p:nvSpPr>
          <p:spPr>
            <a:xfrm>
              <a:off x="3119678" y="3429399"/>
              <a:ext cx="89401" cy="50720"/>
            </a:xfrm>
            <a:custGeom>
              <a:avLst/>
              <a:gdLst/>
              <a:ahLst/>
              <a:cxnLst/>
              <a:rect l="l" t="t" r="r" b="b"/>
              <a:pathLst>
                <a:path w="2822" h="1601" extrusionOk="0">
                  <a:moveTo>
                    <a:pt x="200" y="0"/>
                  </a:moveTo>
                  <a:cubicBezTo>
                    <a:pt x="142" y="0"/>
                    <a:pt x="81" y="27"/>
                    <a:pt x="48" y="76"/>
                  </a:cubicBezTo>
                  <a:cubicBezTo>
                    <a:pt x="0" y="160"/>
                    <a:pt x="36" y="255"/>
                    <a:pt x="107" y="302"/>
                  </a:cubicBezTo>
                  <a:lnTo>
                    <a:pt x="2536" y="1588"/>
                  </a:lnTo>
                  <a:cubicBezTo>
                    <a:pt x="2560" y="1600"/>
                    <a:pt x="2584" y="1600"/>
                    <a:pt x="2608" y="1600"/>
                  </a:cubicBezTo>
                  <a:cubicBezTo>
                    <a:pt x="2667" y="1600"/>
                    <a:pt x="2727" y="1565"/>
                    <a:pt x="2762" y="1505"/>
                  </a:cubicBezTo>
                  <a:cubicBezTo>
                    <a:pt x="2822" y="1445"/>
                    <a:pt x="2786" y="1350"/>
                    <a:pt x="2703" y="1303"/>
                  </a:cubicBezTo>
                  <a:lnTo>
                    <a:pt x="274" y="17"/>
                  </a:lnTo>
                  <a:cubicBezTo>
                    <a:pt x="252" y="6"/>
                    <a:pt x="226" y="0"/>
                    <a:pt x="200" y="0"/>
                  </a:cubicBezTo>
                  <a:close/>
                </a:path>
              </a:pathLst>
            </a:custGeom>
            <a:grpFill/>
            <a:ln>
              <a:solidFill>
                <a:srgbClr val="EC653C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0" name="Google Shape;9190;p58">
              <a:extLst>
                <a:ext uri="{FF2B5EF4-FFF2-40B4-BE49-F238E27FC236}">
                  <a16:creationId xmlns:a16="http://schemas.microsoft.com/office/drawing/2014/main" id="{47B97745-427F-493C-ADAC-1B0C2F23D8D7}"/>
                </a:ext>
              </a:extLst>
            </p:cNvPr>
            <p:cNvSpPr/>
            <p:nvPr/>
          </p:nvSpPr>
          <p:spPr>
            <a:xfrm>
              <a:off x="3279219" y="3377919"/>
              <a:ext cx="54363" cy="85980"/>
            </a:xfrm>
            <a:custGeom>
              <a:avLst/>
              <a:gdLst/>
              <a:ahLst/>
              <a:cxnLst/>
              <a:rect l="l" t="t" r="r" b="b"/>
              <a:pathLst>
                <a:path w="1716" h="2714" extrusionOk="0">
                  <a:moveTo>
                    <a:pt x="1533" y="1"/>
                  </a:moveTo>
                  <a:cubicBezTo>
                    <a:pt x="1475" y="1"/>
                    <a:pt x="1414" y="33"/>
                    <a:pt x="1382" y="82"/>
                  </a:cubicBezTo>
                  <a:lnTo>
                    <a:pt x="48" y="2475"/>
                  </a:lnTo>
                  <a:cubicBezTo>
                    <a:pt x="1" y="2559"/>
                    <a:pt x="24" y="2654"/>
                    <a:pt x="108" y="2701"/>
                  </a:cubicBezTo>
                  <a:cubicBezTo>
                    <a:pt x="132" y="2713"/>
                    <a:pt x="143" y="2713"/>
                    <a:pt x="179" y="2713"/>
                  </a:cubicBezTo>
                  <a:cubicBezTo>
                    <a:pt x="239" y="2713"/>
                    <a:pt x="286" y="2689"/>
                    <a:pt x="310" y="2630"/>
                  </a:cubicBezTo>
                  <a:lnTo>
                    <a:pt x="1656" y="237"/>
                  </a:lnTo>
                  <a:cubicBezTo>
                    <a:pt x="1715" y="153"/>
                    <a:pt x="1679" y="70"/>
                    <a:pt x="1608" y="22"/>
                  </a:cubicBezTo>
                  <a:cubicBezTo>
                    <a:pt x="1585" y="8"/>
                    <a:pt x="1560" y="1"/>
                    <a:pt x="1533" y="1"/>
                  </a:cubicBezTo>
                  <a:close/>
                </a:path>
              </a:pathLst>
            </a:custGeom>
            <a:grpFill/>
            <a:ln>
              <a:solidFill>
                <a:srgbClr val="EC653C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1" name="Google Shape;9191;p58">
              <a:extLst>
                <a:ext uri="{FF2B5EF4-FFF2-40B4-BE49-F238E27FC236}">
                  <a16:creationId xmlns:a16="http://schemas.microsoft.com/office/drawing/2014/main" id="{B9CD1C36-6306-6AAE-498D-8E824311DE45}"/>
                </a:ext>
              </a:extLst>
            </p:cNvPr>
            <p:cNvSpPr/>
            <p:nvPr/>
          </p:nvSpPr>
          <p:spPr>
            <a:xfrm>
              <a:off x="3300349" y="3429399"/>
              <a:ext cx="88672" cy="51100"/>
            </a:xfrm>
            <a:custGeom>
              <a:avLst/>
              <a:gdLst/>
              <a:ahLst/>
              <a:cxnLst/>
              <a:rect l="l" t="t" r="r" b="b"/>
              <a:pathLst>
                <a:path w="2799" h="1613" extrusionOk="0">
                  <a:moveTo>
                    <a:pt x="2615" y="0"/>
                  </a:moveTo>
                  <a:cubicBezTo>
                    <a:pt x="2589" y="0"/>
                    <a:pt x="2562" y="6"/>
                    <a:pt x="2536" y="17"/>
                  </a:cubicBezTo>
                  <a:lnTo>
                    <a:pt x="107" y="1303"/>
                  </a:lnTo>
                  <a:cubicBezTo>
                    <a:pt x="36" y="1350"/>
                    <a:pt x="0" y="1434"/>
                    <a:pt x="48" y="1529"/>
                  </a:cubicBezTo>
                  <a:cubicBezTo>
                    <a:pt x="72" y="1588"/>
                    <a:pt x="131" y="1612"/>
                    <a:pt x="191" y="1612"/>
                  </a:cubicBezTo>
                  <a:cubicBezTo>
                    <a:pt x="227" y="1612"/>
                    <a:pt x="238" y="1612"/>
                    <a:pt x="274" y="1600"/>
                  </a:cubicBezTo>
                  <a:lnTo>
                    <a:pt x="2691" y="314"/>
                  </a:lnTo>
                  <a:cubicBezTo>
                    <a:pt x="2774" y="255"/>
                    <a:pt x="2798" y="172"/>
                    <a:pt x="2751" y="76"/>
                  </a:cubicBezTo>
                  <a:cubicBezTo>
                    <a:pt x="2726" y="27"/>
                    <a:pt x="2673" y="0"/>
                    <a:pt x="2615" y="0"/>
                  </a:cubicBezTo>
                  <a:close/>
                </a:path>
              </a:pathLst>
            </a:custGeom>
            <a:grpFill/>
            <a:ln>
              <a:solidFill>
                <a:srgbClr val="EC653C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102" name="ZoneTexte 101">
            <a:extLst>
              <a:ext uri="{FF2B5EF4-FFF2-40B4-BE49-F238E27FC236}">
                <a16:creationId xmlns:a16="http://schemas.microsoft.com/office/drawing/2014/main" id="{C07E28DE-E209-70B4-9AEF-29A0C81FF5C4}"/>
              </a:ext>
            </a:extLst>
          </p:cNvPr>
          <p:cNvSpPr txBox="1"/>
          <p:nvPr/>
        </p:nvSpPr>
        <p:spPr>
          <a:xfrm>
            <a:off x="1527162" y="6155053"/>
            <a:ext cx="78550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>
                <a:latin typeface="DM sans" pitchFamily="2" charset="0"/>
              </a:rPr>
              <a:t>Nécessité de réduire la dette publique extérieure</a:t>
            </a:r>
            <a:endParaRPr lang="fr-MG" sz="2500" b="1" dirty="0">
              <a:latin typeface="DM sans" pitchFamily="2" charset="0"/>
            </a:endParaRPr>
          </a:p>
        </p:txBody>
      </p:sp>
      <p:cxnSp>
        <p:nvCxnSpPr>
          <p:cNvPr id="104" name="Connecteur : en arc 103">
            <a:extLst>
              <a:ext uri="{FF2B5EF4-FFF2-40B4-BE49-F238E27FC236}">
                <a16:creationId xmlns:a16="http://schemas.microsoft.com/office/drawing/2014/main" id="{1F53524C-3040-B978-E74D-C30520495FE5}"/>
              </a:ext>
            </a:extLst>
          </p:cNvPr>
          <p:cNvCxnSpPr/>
          <p:nvPr/>
        </p:nvCxnSpPr>
        <p:spPr>
          <a:xfrm>
            <a:off x="-4736" y="5848424"/>
            <a:ext cx="616215" cy="583866"/>
          </a:xfrm>
          <a:prstGeom prst="curved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8170;p56">
            <a:extLst>
              <a:ext uri="{FF2B5EF4-FFF2-40B4-BE49-F238E27FC236}">
                <a16:creationId xmlns:a16="http://schemas.microsoft.com/office/drawing/2014/main" id="{17F54607-0A5C-3B4C-885C-EFD113FF9E75}"/>
              </a:ext>
            </a:extLst>
          </p:cNvPr>
          <p:cNvSpPr/>
          <p:nvPr/>
        </p:nvSpPr>
        <p:spPr>
          <a:xfrm>
            <a:off x="9142688" y="5184383"/>
            <a:ext cx="513780" cy="541690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1871F83-5F3D-52CA-1396-FC9A55DD2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119" y="6187762"/>
            <a:ext cx="614855" cy="614855"/>
          </a:xfrm>
          <a:prstGeom prst="rect">
            <a:avLst/>
          </a:prstGeom>
        </p:spPr>
      </p:pic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28F53FFA-89DE-D04D-6BFF-499D7AFD5321}"/>
              </a:ext>
            </a:extLst>
          </p:cNvPr>
          <p:cNvCxnSpPr>
            <a:cxnSpLocks/>
          </p:cNvCxnSpPr>
          <p:nvPr/>
        </p:nvCxnSpPr>
        <p:spPr>
          <a:xfrm flipV="1">
            <a:off x="8493918" y="5653485"/>
            <a:ext cx="553296" cy="30581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3416471F-4050-ED64-C4B1-184F05B48B06}"/>
              </a:ext>
            </a:extLst>
          </p:cNvPr>
          <p:cNvCxnSpPr>
            <a:cxnSpLocks/>
          </p:cNvCxnSpPr>
          <p:nvPr/>
        </p:nvCxnSpPr>
        <p:spPr>
          <a:xfrm>
            <a:off x="8493918" y="6479050"/>
            <a:ext cx="508054" cy="30178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AB3A015A-EE75-D4E8-87A7-748B30F6BE56}"/>
              </a:ext>
            </a:extLst>
          </p:cNvPr>
          <p:cNvSpPr txBox="1"/>
          <p:nvPr/>
        </p:nvSpPr>
        <p:spPr>
          <a:xfrm>
            <a:off x="9562932" y="5119607"/>
            <a:ext cx="1615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DM sans"/>
              </a:rPr>
              <a:t>Allègement </a:t>
            </a:r>
          </a:p>
          <a:p>
            <a:pPr algn="ctr"/>
            <a:r>
              <a:rPr lang="fr-FR" b="1" dirty="0">
                <a:latin typeface="DM sans"/>
              </a:rPr>
              <a:t>de la dette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F58D850-F8A0-FA1E-733A-09F9007EAC26}"/>
              </a:ext>
            </a:extLst>
          </p:cNvPr>
          <p:cNvSpPr txBox="1"/>
          <p:nvPr/>
        </p:nvSpPr>
        <p:spPr>
          <a:xfrm>
            <a:off x="9430336" y="6187762"/>
            <a:ext cx="201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DM sans"/>
              </a:rPr>
              <a:t>Consolidation budgétaire</a:t>
            </a:r>
          </a:p>
        </p:txBody>
      </p:sp>
      <p:grpSp>
        <p:nvGrpSpPr>
          <p:cNvPr id="27" name="Google Shape;7666;p55">
            <a:extLst>
              <a:ext uri="{FF2B5EF4-FFF2-40B4-BE49-F238E27FC236}">
                <a16:creationId xmlns:a16="http://schemas.microsoft.com/office/drawing/2014/main" id="{CFF71C4C-1B3B-EFF3-6FF9-31DA351DB0BD}"/>
              </a:ext>
            </a:extLst>
          </p:cNvPr>
          <p:cNvGrpSpPr/>
          <p:nvPr/>
        </p:nvGrpSpPr>
        <p:grpSpPr>
          <a:xfrm>
            <a:off x="11130977" y="5134120"/>
            <a:ext cx="474885" cy="474420"/>
            <a:chOff x="3040984" y="3681059"/>
            <a:chExt cx="356164" cy="355815"/>
          </a:xfrm>
        </p:grpSpPr>
        <p:sp>
          <p:nvSpPr>
            <p:cNvPr id="28" name="Google Shape;7667;p55">
              <a:extLst>
                <a:ext uri="{FF2B5EF4-FFF2-40B4-BE49-F238E27FC236}">
                  <a16:creationId xmlns:a16="http://schemas.microsoft.com/office/drawing/2014/main" id="{6D43269C-DFEC-D835-FCF8-814AF3A8F9B6}"/>
                </a:ext>
              </a:extLst>
            </p:cNvPr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" name="Google Shape;7668;p55">
              <a:extLst>
                <a:ext uri="{FF2B5EF4-FFF2-40B4-BE49-F238E27FC236}">
                  <a16:creationId xmlns:a16="http://schemas.microsoft.com/office/drawing/2014/main" id="{46169D30-8D8F-A3F8-4D54-F3ABCB84245B}"/>
                </a:ext>
              </a:extLst>
            </p:cNvPr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" name="Google Shape;7669;p55">
              <a:extLst>
                <a:ext uri="{FF2B5EF4-FFF2-40B4-BE49-F238E27FC236}">
                  <a16:creationId xmlns:a16="http://schemas.microsoft.com/office/drawing/2014/main" id="{AD7F9934-5CF5-CCD4-5138-BACDB0E13175}"/>
                </a:ext>
              </a:extLst>
            </p:cNvPr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1" name="Google Shape;7666;p55">
            <a:extLst>
              <a:ext uri="{FF2B5EF4-FFF2-40B4-BE49-F238E27FC236}">
                <a16:creationId xmlns:a16="http://schemas.microsoft.com/office/drawing/2014/main" id="{DDB8993A-7F86-7E52-08A6-2B6B778680F4}"/>
              </a:ext>
            </a:extLst>
          </p:cNvPr>
          <p:cNvGrpSpPr/>
          <p:nvPr/>
        </p:nvGrpSpPr>
        <p:grpSpPr>
          <a:xfrm>
            <a:off x="11178905" y="6322311"/>
            <a:ext cx="474885" cy="474420"/>
            <a:chOff x="3040984" y="3681059"/>
            <a:chExt cx="356164" cy="355815"/>
          </a:xfrm>
        </p:grpSpPr>
        <p:sp>
          <p:nvSpPr>
            <p:cNvPr id="32" name="Google Shape;7667;p55">
              <a:extLst>
                <a:ext uri="{FF2B5EF4-FFF2-40B4-BE49-F238E27FC236}">
                  <a16:creationId xmlns:a16="http://schemas.microsoft.com/office/drawing/2014/main" id="{FD523BB7-F6F3-58B8-03A7-1BC4A7116BEA}"/>
                </a:ext>
              </a:extLst>
            </p:cNvPr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" name="Google Shape;7668;p55">
              <a:extLst>
                <a:ext uri="{FF2B5EF4-FFF2-40B4-BE49-F238E27FC236}">
                  <a16:creationId xmlns:a16="http://schemas.microsoft.com/office/drawing/2014/main" id="{AAD762A7-581B-9CE7-2E36-7026EF0F4E3F}"/>
                </a:ext>
              </a:extLst>
            </p:cNvPr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" name="Google Shape;7669;p55">
              <a:extLst>
                <a:ext uri="{FF2B5EF4-FFF2-40B4-BE49-F238E27FC236}">
                  <a16:creationId xmlns:a16="http://schemas.microsoft.com/office/drawing/2014/main" id="{AADBAD43-3173-9112-15B9-5EE01E906DF1}"/>
                </a:ext>
              </a:extLst>
            </p:cNvPr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35" name="Ellipse 34">
            <a:extLst>
              <a:ext uri="{FF2B5EF4-FFF2-40B4-BE49-F238E27FC236}">
                <a16:creationId xmlns:a16="http://schemas.microsoft.com/office/drawing/2014/main" id="{826DF1F2-302C-24C3-D1B4-264E9CD74D27}"/>
              </a:ext>
            </a:extLst>
          </p:cNvPr>
          <p:cNvSpPr/>
          <p:nvPr/>
        </p:nvSpPr>
        <p:spPr>
          <a:xfrm>
            <a:off x="-136456" y="1678566"/>
            <a:ext cx="441254" cy="4643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DM sans" pitchFamily="2" charset="0"/>
              </a:rPr>
              <a:t>5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54922561-5ECF-4CA4-B359-E8220103FB48}"/>
              </a:ext>
            </a:extLst>
          </p:cNvPr>
          <p:cNvSpPr txBox="1"/>
          <p:nvPr/>
        </p:nvSpPr>
        <p:spPr>
          <a:xfrm>
            <a:off x="10144539" y="361797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 7/20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1D638C-2E7F-4380-A250-F044209A4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3" y="2486354"/>
            <a:ext cx="3659846" cy="2824457"/>
          </a:xfrm>
          <a:prstGeom prst="rect">
            <a:avLst/>
          </a:prstGeom>
        </p:spPr>
      </p:pic>
      <p:sp>
        <p:nvSpPr>
          <p:cNvPr id="82" name="ZoneTexte 81">
            <a:extLst>
              <a:ext uri="{FF2B5EF4-FFF2-40B4-BE49-F238E27FC236}">
                <a16:creationId xmlns:a16="http://schemas.microsoft.com/office/drawing/2014/main" id="{3F918F35-A669-4AEE-9E0E-DE74206B22CB}"/>
              </a:ext>
            </a:extLst>
          </p:cNvPr>
          <p:cNvSpPr txBox="1"/>
          <p:nvPr/>
        </p:nvSpPr>
        <p:spPr>
          <a:xfrm>
            <a:off x="270621" y="1918684"/>
            <a:ext cx="3659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DM sans" pitchFamily="2" charset="0"/>
              </a:rPr>
              <a:t>La dette extérieure représente 86,6% de la dette totale</a:t>
            </a:r>
            <a:endParaRPr lang="fr-FR" b="1" dirty="0"/>
          </a:p>
        </p:txBody>
      </p:sp>
      <p:sp>
        <p:nvSpPr>
          <p:cNvPr id="84" name="Signe Plus 83">
            <a:extLst>
              <a:ext uri="{FF2B5EF4-FFF2-40B4-BE49-F238E27FC236}">
                <a16:creationId xmlns:a16="http://schemas.microsoft.com/office/drawing/2014/main" id="{14D20BCF-5983-4F2C-AE68-C4FDBC917D9B}"/>
              </a:ext>
            </a:extLst>
          </p:cNvPr>
          <p:cNvSpPr/>
          <p:nvPr/>
        </p:nvSpPr>
        <p:spPr>
          <a:xfrm>
            <a:off x="3574833" y="3529601"/>
            <a:ext cx="422929" cy="408312"/>
          </a:xfrm>
          <a:prstGeom prst="mathPlus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56CDC5C3-1989-4C95-804C-D65807476DC1}"/>
              </a:ext>
            </a:extLst>
          </p:cNvPr>
          <p:cNvSpPr txBox="1"/>
          <p:nvPr/>
        </p:nvSpPr>
        <p:spPr>
          <a:xfrm>
            <a:off x="4034788" y="2270923"/>
            <a:ext cx="324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DM sans" pitchFamily="2" charset="0"/>
              </a:rPr>
              <a:t>Une dépréciation de l’Ariary de 30% prévue pour 2026</a:t>
            </a:r>
            <a:endParaRPr lang="fr-MG" b="1" dirty="0">
              <a:latin typeface="DM sans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109717-C829-4047-89F4-FB2788E93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369" y="3015803"/>
            <a:ext cx="2196935" cy="15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8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3B7CAC-AAE7-16AF-D56D-E309E3A21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1A3F95A-43D9-6C83-2182-D3A8E2C69031}"/>
              </a:ext>
            </a:extLst>
          </p:cNvPr>
          <p:cNvCxnSpPr>
            <a:cxnSpLocks/>
          </p:cNvCxnSpPr>
          <p:nvPr/>
        </p:nvCxnSpPr>
        <p:spPr>
          <a:xfrm flipV="1">
            <a:off x="11860904" y="-8107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65A2A66-D3C2-8D32-A073-3579AE6255BD}"/>
              </a:ext>
            </a:extLst>
          </p:cNvPr>
          <p:cNvCxnSpPr>
            <a:cxnSpLocks/>
          </p:cNvCxnSpPr>
          <p:nvPr/>
        </p:nvCxnSpPr>
        <p:spPr>
          <a:xfrm>
            <a:off x="66266" y="962221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DC76AA9-5E0F-D9C2-B937-1E9BF0324D2E}"/>
              </a:ext>
            </a:extLst>
          </p:cNvPr>
          <p:cNvSpPr/>
          <p:nvPr/>
        </p:nvSpPr>
        <p:spPr>
          <a:xfrm>
            <a:off x="0" y="-8108"/>
            <a:ext cx="5142761" cy="970329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A9DDBF-37DA-A44C-B9D7-CB0B255E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318530"/>
            <a:ext cx="2295230" cy="6005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3CD42DD-3176-9ACD-6575-6FFBCBF2D6A0}"/>
              </a:ext>
            </a:extLst>
          </p:cNvPr>
          <p:cNvSpPr txBox="1"/>
          <p:nvPr/>
        </p:nvSpPr>
        <p:spPr>
          <a:xfrm>
            <a:off x="5834586" y="187132"/>
            <a:ext cx="360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Contexte</a:t>
            </a:r>
            <a:endParaRPr lang="fr-FR" sz="4400" b="1" dirty="0">
              <a:solidFill>
                <a:srgbClr val="414042"/>
              </a:solidFill>
              <a:latin typeface="DM sans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B17037-CBD8-BBC9-E1D0-DF37950C5EB8}"/>
              </a:ext>
            </a:extLst>
          </p:cNvPr>
          <p:cNvSpPr txBox="1"/>
          <p:nvPr/>
        </p:nvSpPr>
        <p:spPr>
          <a:xfrm>
            <a:off x="359041" y="977883"/>
            <a:ext cx="109058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latin typeface="DM sans" pitchFamily="2" charset="0"/>
              </a:rPr>
              <a:t>Pourquoi le choix de ces deux instruments précisément?</a:t>
            </a:r>
            <a:endParaRPr lang="fr-MG" sz="2000" b="1" dirty="0">
              <a:latin typeface="DM sans" pitchFamily="2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FA1CC5FA-0393-E4AB-2AE5-67C822B24534}"/>
              </a:ext>
            </a:extLst>
          </p:cNvPr>
          <p:cNvSpPr txBox="1"/>
          <p:nvPr/>
        </p:nvSpPr>
        <p:spPr>
          <a:xfrm>
            <a:off x="1490385" y="3423909"/>
            <a:ext cx="2817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/>
              </a:rPr>
              <a:t>Examiner les options politiques historiquement disponibles afin de faire face à des niveaux de dette élevés</a:t>
            </a:r>
          </a:p>
        </p:txBody>
      </p:sp>
      <p:cxnSp>
        <p:nvCxnSpPr>
          <p:cNvPr id="90" name="Connecteur : en arc 89">
            <a:extLst>
              <a:ext uri="{FF2B5EF4-FFF2-40B4-BE49-F238E27FC236}">
                <a16:creationId xmlns:a16="http://schemas.microsoft.com/office/drawing/2014/main" id="{E1AD53CB-044E-6CFF-4297-7D4225693713}"/>
              </a:ext>
            </a:extLst>
          </p:cNvPr>
          <p:cNvCxnSpPr/>
          <p:nvPr/>
        </p:nvCxnSpPr>
        <p:spPr>
          <a:xfrm>
            <a:off x="4363198" y="4163482"/>
            <a:ext cx="616215" cy="583866"/>
          </a:xfrm>
          <a:prstGeom prst="curved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03AFECE8-B2A5-B58A-9495-D3B868F141D3}"/>
              </a:ext>
            </a:extLst>
          </p:cNvPr>
          <p:cNvCxnSpPr>
            <a:cxnSpLocks/>
          </p:cNvCxnSpPr>
          <p:nvPr/>
        </p:nvCxnSpPr>
        <p:spPr>
          <a:xfrm>
            <a:off x="7618388" y="2541169"/>
            <a:ext cx="547096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id="{718F34A0-9F81-4284-2C28-DB60678E89E7}"/>
              </a:ext>
            </a:extLst>
          </p:cNvPr>
          <p:cNvSpPr txBox="1"/>
          <p:nvPr/>
        </p:nvSpPr>
        <p:spPr>
          <a:xfrm>
            <a:off x="1201871" y="1426495"/>
            <a:ext cx="420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DM sans" pitchFamily="2" charset="0"/>
              </a:rPr>
              <a:t>Un choix basé </a:t>
            </a:r>
            <a:r>
              <a:rPr lang="fr-FR" sz="2000" b="1" dirty="0">
                <a:latin typeface="DM sans" pitchFamily="2" charset="0"/>
              </a:rPr>
              <a:t>sur la littérature… </a:t>
            </a:r>
            <a:r>
              <a:rPr lang="fr-FR" sz="2000" dirty="0">
                <a:latin typeface="DM sans" pitchFamily="2" charset="0"/>
              </a:rPr>
              <a:t> </a:t>
            </a:r>
            <a:endParaRPr lang="fr-MG" sz="2000" dirty="0">
              <a:latin typeface="DM sans" pitchFamily="2" charset="0"/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CAD01CC7-0BE1-709D-402A-D30C1B3EFF72}"/>
              </a:ext>
            </a:extLst>
          </p:cNvPr>
          <p:cNvSpPr txBox="1"/>
          <p:nvPr/>
        </p:nvSpPr>
        <p:spPr>
          <a:xfrm>
            <a:off x="0" y="4085628"/>
            <a:ext cx="16321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 err="1">
                <a:latin typeface="DM sans" pitchFamily="2" charset="0"/>
              </a:rPr>
              <a:t>Kose</a:t>
            </a:r>
            <a:r>
              <a:rPr lang="fr-FR" sz="1000" dirty="0">
                <a:latin typeface="DM sans" pitchFamily="2" charset="0"/>
              </a:rPr>
              <a:t>, </a:t>
            </a:r>
            <a:r>
              <a:rPr lang="fr-FR" sz="1000" dirty="0" err="1">
                <a:latin typeface="DM sans" pitchFamily="2" charset="0"/>
              </a:rPr>
              <a:t>Ohnsorge</a:t>
            </a:r>
            <a:r>
              <a:rPr lang="fr-FR" sz="1000" dirty="0">
                <a:latin typeface="DM sans" pitchFamily="2" charset="0"/>
              </a:rPr>
              <a:t>,</a:t>
            </a:r>
          </a:p>
          <a:p>
            <a:r>
              <a:rPr lang="fr-FR" sz="1000" dirty="0">
                <a:latin typeface="DM sans" pitchFamily="2" charset="0"/>
              </a:rPr>
              <a:t>Reinhart, </a:t>
            </a:r>
            <a:r>
              <a:rPr lang="fr-FR" sz="1000" dirty="0" err="1">
                <a:latin typeface="DM sans" pitchFamily="2" charset="0"/>
              </a:rPr>
              <a:t>Rogoff</a:t>
            </a:r>
            <a:r>
              <a:rPr lang="fr-FR" sz="1000" dirty="0">
                <a:latin typeface="DM sans" pitchFamily="2" charset="0"/>
              </a:rPr>
              <a:t> (2022)</a:t>
            </a:r>
            <a:endParaRPr lang="fr-MG" sz="1000" dirty="0"/>
          </a:p>
        </p:txBody>
      </p:sp>
      <p:cxnSp>
        <p:nvCxnSpPr>
          <p:cNvPr id="110" name="Connecteur : en arc 109">
            <a:extLst>
              <a:ext uri="{FF2B5EF4-FFF2-40B4-BE49-F238E27FC236}">
                <a16:creationId xmlns:a16="http://schemas.microsoft.com/office/drawing/2014/main" id="{1E783CBD-C855-8EBE-3F28-BBEE0541407E}"/>
              </a:ext>
            </a:extLst>
          </p:cNvPr>
          <p:cNvCxnSpPr/>
          <p:nvPr/>
        </p:nvCxnSpPr>
        <p:spPr>
          <a:xfrm flipV="1">
            <a:off x="4364544" y="2615009"/>
            <a:ext cx="720049" cy="584931"/>
          </a:xfrm>
          <a:prstGeom prst="curved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294F7D22-4577-C59D-8FC9-8FE9ACDC1539}"/>
              </a:ext>
            </a:extLst>
          </p:cNvPr>
          <p:cNvSpPr txBox="1"/>
          <p:nvPr/>
        </p:nvSpPr>
        <p:spPr>
          <a:xfrm>
            <a:off x="5142761" y="4641780"/>
            <a:ext cx="255871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latin typeface="DM sans" pitchFamily="2" charset="0"/>
              </a:rPr>
              <a:t>Options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hétérodoxes</a:t>
            </a:r>
            <a:endParaRPr lang="fr-MG" b="1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6CE44A3F-F515-6262-0484-983C4D006380}"/>
              </a:ext>
            </a:extLst>
          </p:cNvPr>
          <p:cNvSpPr txBox="1"/>
          <p:nvPr/>
        </p:nvSpPr>
        <p:spPr>
          <a:xfrm>
            <a:off x="5203769" y="2306552"/>
            <a:ext cx="24288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latin typeface="DM sans" pitchFamily="2" charset="0"/>
              </a:rPr>
              <a:t>Options</a:t>
            </a:r>
            <a:r>
              <a:rPr lang="fr-FR" dirty="0">
                <a:latin typeface="DM sans" pitchFamily="2" charset="0"/>
              </a:rPr>
              <a:t>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orthodoxes</a:t>
            </a:r>
            <a:endParaRPr lang="fr-MG" b="1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496DB330-3040-66F7-89A9-48D5B42E7DC2}"/>
              </a:ext>
            </a:extLst>
          </p:cNvPr>
          <p:cNvSpPr txBox="1"/>
          <p:nvPr/>
        </p:nvSpPr>
        <p:spPr>
          <a:xfrm>
            <a:off x="8789922" y="1468181"/>
            <a:ext cx="281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DM sans" pitchFamily="2" charset="0"/>
              </a:rPr>
              <a:t>Accroître le niveau de croissance économique</a:t>
            </a:r>
            <a:endParaRPr lang="fr-MG" dirty="0">
              <a:latin typeface="DM sans" pitchFamily="2" charset="0"/>
            </a:endParaRPr>
          </a:p>
        </p:txBody>
      </p: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66820244-67B7-EA9E-1229-AF416A3790CA}"/>
              </a:ext>
            </a:extLst>
          </p:cNvPr>
          <p:cNvCxnSpPr>
            <a:cxnSpLocks/>
          </p:cNvCxnSpPr>
          <p:nvPr/>
        </p:nvCxnSpPr>
        <p:spPr>
          <a:xfrm>
            <a:off x="8169070" y="1791346"/>
            <a:ext cx="56577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C283F685-80EF-069D-DC8D-B3A354515BDA}"/>
              </a:ext>
            </a:extLst>
          </p:cNvPr>
          <p:cNvCxnSpPr>
            <a:cxnSpLocks/>
          </p:cNvCxnSpPr>
          <p:nvPr/>
        </p:nvCxnSpPr>
        <p:spPr>
          <a:xfrm>
            <a:off x="8169070" y="2386420"/>
            <a:ext cx="56577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>
            <a:extLst>
              <a:ext uri="{FF2B5EF4-FFF2-40B4-BE49-F238E27FC236}">
                <a16:creationId xmlns:a16="http://schemas.microsoft.com/office/drawing/2014/main" id="{ACE9625D-06E2-E978-0136-F828DF4824E8}"/>
              </a:ext>
            </a:extLst>
          </p:cNvPr>
          <p:cNvSpPr txBox="1"/>
          <p:nvPr/>
        </p:nvSpPr>
        <p:spPr>
          <a:xfrm>
            <a:off x="8789922" y="2219998"/>
            <a:ext cx="307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DM sans" pitchFamily="2" charset="0"/>
              </a:rPr>
              <a:t>Consolidation budgétaire</a:t>
            </a:r>
            <a:endParaRPr lang="fr-MG" dirty="0">
              <a:latin typeface="DM sans" pitchFamily="2" charset="0"/>
            </a:endParaRPr>
          </a:p>
        </p:txBody>
      </p: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D505D2FD-1F6E-80DF-4480-6C6840E68987}"/>
              </a:ext>
            </a:extLst>
          </p:cNvPr>
          <p:cNvCxnSpPr>
            <a:cxnSpLocks/>
          </p:cNvCxnSpPr>
          <p:nvPr/>
        </p:nvCxnSpPr>
        <p:spPr>
          <a:xfrm>
            <a:off x="8169070" y="2984460"/>
            <a:ext cx="56577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>
            <a:extLst>
              <a:ext uri="{FF2B5EF4-FFF2-40B4-BE49-F238E27FC236}">
                <a16:creationId xmlns:a16="http://schemas.microsoft.com/office/drawing/2014/main" id="{CFB97D30-8F01-52D2-5A1D-C89EBC3D109B}"/>
              </a:ext>
            </a:extLst>
          </p:cNvPr>
          <p:cNvSpPr txBox="1"/>
          <p:nvPr/>
        </p:nvSpPr>
        <p:spPr>
          <a:xfrm>
            <a:off x="8796694" y="2795126"/>
            <a:ext cx="307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DM sans" pitchFamily="2" charset="0"/>
              </a:rPr>
              <a:t>Privatisation d’entreprises publiques</a:t>
            </a:r>
            <a:endParaRPr lang="fr-MG" dirty="0">
              <a:latin typeface="DM sans" pitchFamily="2" charset="0"/>
            </a:endParaRPr>
          </a:p>
        </p:txBody>
      </p: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85622347-2C90-2876-D20A-5999BF8F07FB}"/>
              </a:ext>
            </a:extLst>
          </p:cNvPr>
          <p:cNvCxnSpPr>
            <a:cxnSpLocks/>
          </p:cNvCxnSpPr>
          <p:nvPr/>
        </p:nvCxnSpPr>
        <p:spPr>
          <a:xfrm>
            <a:off x="8169070" y="3644232"/>
            <a:ext cx="56577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BD7CEFCD-87DF-1469-D895-7EFAF4C09E5E}"/>
              </a:ext>
            </a:extLst>
          </p:cNvPr>
          <p:cNvSpPr txBox="1"/>
          <p:nvPr/>
        </p:nvSpPr>
        <p:spPr>
          <a:xfrm>
            <a:off x="8768958" y="3480955"/>
            <a:ext cx="307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DM sans" pitchFamily="2" charset="0"/>
              </a:rPr>
              <a:t>Taxation de la richesse</a:t>
            </a:r>
            <a:endParaRPr lang="fr-MG" dirty="0">
              <a:latin typeface="DM sans" pitchFamily="2" charset="0"/>
            </a:endParaRPr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DF79DA70-9597-06AC-2267-268EB8CA9F70}"/>
              </a:ext>
            </a:extLst>
          </p:cNvPr>
          <p:cNvCxnSpPr/>
          <p:nvPr/>
        </p:nvCxnSpPr>
        <p:spPr>
          <a:xfrm>
            <a:off x="8169070" y="1791346"/>
            <a:ext cx="0" cy="185288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7C18CA32-C3F4-6CBB-BBF2-029BD8657C04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7701475" y="4826446"/>
            <a:ext cx="48667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D388E215-424C-06BF-B519-CCBB0A8DF94F}"/>
              </a:ext>
            </a:extLst>
          </p:cNvPr>
          <p:cNvCxnSpPr>
            <a:cxnSpLocks/>
          </p:cNvCxnSpPr>
          <p:nvPr/>
        </p:nvCxnSpPr>
        <p:spPr>
          <a:xfrm>
            <a:off x="8169070" y="4655851"/>
            <a:ext cx="56577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oneTexte 136">
            <a:extLst>
              <a:ext uri="{FF2B5EF4-FFF2-40B4-BE49-F238E27FC236}">
                <a16:creationId xmlns:a16="http://schemas.microsoft.com/office/drawing/2014/main" id="{D9D3E1A1-B938-F2E8-EBB5-42726DF340ED}"/>
              </a:ext>
            </a:extLst>
          </p:cNvPr>
          <p:cNvSpPr txBox="1"/>
          <p:nvPr/>
        </p:nvSpPr>
        <p:spPr>
          <a:xfrm>
            <a:off x="8796694" y="4447548"/>
            <a:ext cx="307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DM sans" pitchFamily="2" charset="0"/>
              </a:rPr>
              <a:t>Inflation</a:t>
            </a:r>
            <a:endParaRPr lang="fr-MG" dirty="0">
              <a:latin typeface="DM sans" pitchFamily="2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F9873E9C-FE2C-0E06-4F66-A2103F9A9B77}"/>
              </a:ext>
            </a:extLst>
          </p:cNvPr>
          <p:cNvSpPr txBox="1"/>
          <p:nvPr/>
        </p:nvSpPr>
        <p:spPr>
          <a:xfrm>
            <a:off x="8796694" y="5020487"/>
            <a:ext cx="307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DM sans" pitchFamily="2" charset="0"/>
              </a:rPr>
              <a:t>Répression financière</a:t>
            </a:r>
            <a:endParaRPr lang="fr-MG" dirty="0">
              <a:latin typeface="DM sans" pitchFamily="2" charset="0"/>
            </a:endParaRPr>
          </a:p>
        </p:txBody>
      </p: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18688315-6E7D-0E95-FAD1-7E3EE081DA2D}"/>
              </a:ext>
            </a:extLst>
          </p:cNvPr>
          <p:cNvCxnSpPr>
            <a:cxnSpLocks/>
          </p:cNvCxnSpPr>
          <p:nvPr/>
        </p:nvCxnSpPr>
        <p:spPr>
          <a:xfrm>
            <a:off x="8165484" y="5205153"/>
            <a:ext cx="56577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006BB6E2-5092-07CF-3BE9-781D60F07C89}"/>
              </a:ext>
            </a:extLst>
          </p:cNvPr>
          <p:cNvCxnSpPr>
            <a:cxnSpLocks/>
          </p:cNvCxnSpPr>
          <p:nvPr/>
        </p:nvCxnSpPr>
        <p:spPr>
          <a:xfrm>
            <a:off x="8165484" y="5791485"/>
            <a:ext cx="56577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>
            <a:extLst>
              <a:ext uri="{FF2B5EF4-FFF2-40B4-BE49-F238E27FC236}">
                <a16:creationId xmlns:a16="http://schemas.microsoft.com/office/drawing/2014/main" id="{1F9046EE-FCD8-8AC6-15D1-9100FD57D12F}"/>
              </a:ext>
            </a:extLst>
          </p:cNvPr>
          <p:cNvSpPr txBox="1"/>
          <p:nvPr/>
        </p:nvSpPr>
        <p:spPr>
          <a:xfrm>
            <a:off x="8768958" y="5606819"/>
            <a:ext cx="307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DM sans" pitchFamily="2" charset="0"/>
              </a:rPr>
              <a:t>Défaut et restructuration</a:t>
            </a:r>
            <a:endParaRPr lang="fr-MG" dirty="0">
              <a:latin typeface="DM sans" pitchFamily="2" charset="0"/>
            </a:endParaRPr>
          </a:p>
        </p:txBody>
      </p: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98FBF362-238C-FE38-2B8E-B48C91FC54D4}"/>
              </a:ext>
            </a:extLst>
          </p:cNvPr>
          <p:cNvCxnSpPr>
            <a:cxnSpLocks/>
          </p:cNvCxnSpPr>
          <p:nvPr/>
        </p:nvCxnSpPr>
        <p:spPr>
          <a:xfrm>
            <a:off x="8165484" y="4655851"/>
            <a:ext cx="0" cy="1127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oogle Shape;9651;p58">
            <a:extLst>
              <a:ext uri="{FF2B5EF4-FFF2-40B4-BE49-F238E27FC236}">
                <a16:creationId xmlns:a16="http://schemas.microsoft.com/office/drawing/2014/main" id="{0873C907-2B29-6F56-02CB-232A941D73F8}"/>
              </a:ext>
            </a:extLst>
          </p:cNvPr>
          <p:cNvGrpSpPr/>
          <p:nvPr/>
        </p:nvGrpSpPr>
        <p:grpSpPr>
          <a:xfrm>
            <a:off x="998673" y="3175894"/>
            <a:ext cx="578529" cy="793943"/>
            <a:chOff x="3127598" y="1513234"/>
            <a:chExt cx="289714" cy="347593"/>
          </a:xfrm>
        </p:grpSpPr>
        <p:sp>
          <p:nvSpPr>
            <p:cNvPr id="147" name="Google Shape;9652;p58">
              <a:extLst>
                <a:ext uri="{FF2B5EF4-FFF2-40B4-BE49-F238E27FC236}">
                  <a16:creationId xmlns:a16="http://schemas.microsoft.com/office/drawing/2014/main" id="{430B30AD-EC52-B9AB-D4B7-4E3554DAAED4}"/>
                </a:ext>
              </a:extLst>
            </p:cNvPr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8" name="Google Shape;9653;p58">
              <a:extLst>
                <a:ext uri="{FF2B5EF4-FFF2-40B4-BE49-F238E27FC236}">
                  <a16:creationId xmlns:a16="http://schemas.microsoft.com/office/drawing/2014/main" id="{C2E58607-9B95-FC02-9C29-31BEBE5B1183}"/>
                </a:ext>
              </a:extLst>
            </p:cNvPr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9" name="Google Shape;9654;p58">
              <a:extLst>
                <a:ext uri="{FF2B5EF4-FFF2-40B4-BE49-F238E27FC236}">
                  <a16:creationId xmlns:a16="http://schemas.microsoft.com/office/drawing/2014/main" id="{CE7241D0-E24E-366E-F0C5-BADA593FF704}"/>
                </a:ext>
              </a:extLst>
            </p:cNvPr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0" name="Google Shape;9655;p58">
              <a:extLst>
                <a:ext uri="{FF2B5EF4-FFF2-40B4-BE49-F238E27FC236}">
                  <a16:creationId xmlns:a16="http://schemas.microsoft.com/office/drawing/2014/main" id="{E7DF98F8-4A42-5822-C936-058A1F823BD6}"/>
                </a:ext>
              </a:extLst>
            </p:cNvPr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1" name="Google Shape;9656;p58">
              <a:extLst>
                <a:ext uri="{FF2B5EF4-FFF2-40B4-BE49-F238E27FC236}">
                  <a16:creationId xmlns:a16="http://schemas.microsoft.com/office/drawing/2014/main" id="{440D06F5-054A-8112-5038-34D04C76F10D}"/>
                </a:ext>
              </a:extLst>
            </p:cNvPr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152" name="Google Shape;8896;p57">
            <a:extLst>
              <a:ext uri="{FF2B5EF4-FFF2-40B4-BE49-F238E27FC236}">
                <a16:creationId xmlns:a16="http://schemas.microsoft.com/office/drawing/2014/main" id="{094382A3-A024-289B-53B6-CF9FB10C8256}"/>
              </a:ext>
            </a:extLst>
          </p:cNvPr>
          <p:cNvSpPr/>
          <p:nvPr/>
        </p:nvSpPr>
        <p:spPr>
          <a:xfrm>
            <a:off x="27414" y="3381995"/>
            <a:ext cx="720049" cy="637959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3" name="Flèche : demi-tour 152">
            <a:extLst>
              <a:ext uri="{FF2B5EF4-FFF2-40B4-BE49-F238E27FC236}">
                <a16:creationId xmlns:a16="http://schemas.microsoft.com/office/drawing/2014/main" id="{2CA6DEDE-4DC7-D63E-25AA-C626DA4F7915}"/>
              </a:ext>
            </a:extLst>
          </p:cNvPr>
          <p:cNvSpPr/>
          <p:nvPr/>
        </p:nvSpPr>
        <p:spPr>
          <a:xfrm>
            <a:off x="359041" y="3097074"/>
            <a:ext cx="791988" cy="176053"/>
          </a:xfrm>
          <a:prstGeom prst="uturnArrow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G" dirty="0">
              <a:solidFill>
                <a:schemeClr val="tx1"/>
              </a:solidFill>
            </a:endParaRPr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A25D4DFE-369B-040D-0FC5-3643EB1B7EC2}"/>
              </a:ext>
            </a:extLst>
          </p:cNvPr>
          <p:cNvSpPr/>
          <p:nvPr/>
        </p:nvSpPr>
        <p:spPr>
          <a:xfrm>
            <a:off x="781579" y="1409022"/>
            <a:ext cx="441254" cy="4643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DM sans" pitchFamily="2" charset="0"/>
              </a:rPr>
              <a:t>1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12B13D1-FFB3-4135-84E1-6D24F526B241}"/>
              </a:ext>
            </a:extLst>
          </p:cNvPr>
          <p:cNvSpPr txBox="1"/>
          <p:nvPr/>
        </p:nvSpPr>
        <p:spPr>
          <a:xfrm>
            <a:off x="10144539" y="361797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8/20</a:t>
            </a:r>
          </a:p>
        </p:txBody>
      </p:sp>
    </p:spTree>
    <p:extLst>
      <p:ext uri="{BB962C8B-B14F-4D97-AF65-F5344CB8AC3E}">
        <p14:creationId xmlns:p14="http://schemas.microsoft.com/office/powerpoint/2010/main" val="7847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FCEA3E-E191-DCA7-DF37-9412A4A1A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6371763-580E-ED7F-CE51-C219A3A4465D}"/>
              </a:ext>
            </a:extLst>
          </p:cNvPr>
          <p:cNvCxnSpPr>
            <a:cxnSpLocks/>
          </p:cNvCxnSpPr>
          <p:nvPr/>
        </p:nvCxnSpPr>
        <p:spPr>
          <a:xfrm flipV="1">
            <a:off x="11860904" y="-8107"/>
            <a:ext cx="3186" cy="685800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492776A-CD05-C01F-2DD9-6536DB915064}"/>
              </a:ext>
            </a:extLst>
          </p:cNvPr>
          <p:cNvCxnSpPr>
            <a:cxnSpLocks/>
          </p:cNvCxnSpPr>
          <p:nvPr/>
        </p:nvCxnSpPr>
        <p:spPr>
          <a:xfrm>
            <a:off x="66266" y="962221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C818055-277D-B70D-A624-65FE28A887A4}"/>
              </a:ext>
            </a:extLst>
          </p:cNvPr>
          <p:cNvSpPr/>
          <p:nvPr/>
        </p:nvSpPr>
        <p:spPr>
          <a:xfrm>
            <a:off x="0" y="-8108"/>
            <a:ext cx="5142761" cy="970329"/>
          </a:xfrm>
          <a:prstGeom prst="rect">
            <a:avLst/>
          </a:prstGeom>
          <a:solidFill>
            <a:srgbClr val="ED8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0E2E96D-2466-E7F8-C9F1-B3A3BC63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9" y="318530"/>
            <a:ext cx="2295230" cy="6005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99F072D-007E-4410-C656-732D2A757DD4}"/>
              </a:ext>
            </a:extLst>
          </p:cNvPr>
          <p:cNvSpPr txBox="1"/>
          <p:nvPr/>
        </p:nvSpPr>
        <p:spPr>
          <a:xfrm>
            <a:off x="5834586" y="187132"/>
            <a:ext cx="360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0" u="none" strike="noStrike" dirty="0">
                <a:solidFill>
                  <a:srgbClr val="414042"/>
                </a:solidFill>
                <a:effectLst/>
                <a:latin typeface="DM sans" pitchFamily="2" charset="0"/>
              </a:rPr>
              <a:t>Contexte</a:t>
            </a:r>
            <a:endParaRPr lang="fr-FR" sz="4400" b="1" dirty="0">
              <a:solidFill>
                <a:srgbClr val="414042"/>
              </a:solidFill>
              <a:latin typeface="DM sans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4849D0-2BD8-3C8B-8477-C7FCA4641FD6}"/>
              </a:ext>
            </a:extLst>
          </p:cNvPr>
          <p:cNvSpPr txBox="1"/>
          <p:nvPr/>
        </p:nvSpPr>
        <p:spPr>
          <a:xfrm>
            <a:off x="359041" y="977883"/>
            <a:ext cx="109058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latin typeface="DM sans" pitchFamily="2" charset="0"/>
              </a:rPr>
              <a:t>Pourquoi le choix de ces deux instruments précisément?</a:t>
            </a:r>
            <a:endParaRPr lang="fr-MG" sz="2000" b="1" dirty="0">
              <a:latin typeface="DM sans" pitchFamily="2" charset="0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13F2EBAC-EBA2-51B6-29B1-47E4E7B70D26}"/>
              </a:ext>
            </a:extLst>
          </p:cNvPr>
          <p:cNvSpPr txBox="1"/>
          <p:nvPr/>
        </p:nvSpPr>
        <p:spPr>
          <a:xfrm>
            <a:off x="1215770" y="1426400"/>
            <a:ext cx="6157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DM sans" pitchFamily="2" charset="0"/>
              </a:rPr>
              <a:t>Un choix basé </a:t>
            </a:r>
            <a:r>
              <a:rPr lang="fr-FR" sz="2000" b="1" dirty="0">
                <a:latin typeface="DM sans" pitchFamily="2" charset="0"/>
              </a:rPr>
              <a:t>sur quelques faits sur Madagascar</a:t>
            </a:r>
            <a:endParaRPr lang="fr-MG" sz="2000" dirty="0">
              <a:latin typeface="DM sans" pitchFamily="2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60CE111-2F7C-93E5-1B90-8BFBDCB60AD9}"/>
              </a:ext>
            </a:extLst>
          </p:cNvPr>
          <p:cNvSpPr/>
          <p:nvPr/>
        </p:nvSpPr>
        <p:spPr>
          <a:xfrm>
            <a:off x="781579" y="1409022"/>
            <a:ext cx="441254" cy="4643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DM sans" pitchFamily="2" charset="0"/>
              </a:rPr>
              <a:t>2</a:t>
            </a:r>
            <a:endParaRPr lang="fr-MG" b="1" dirty="0">
              <a:latin typeface="DM sans" pitchFamily="2" charset="0"/>
            </a:endParaRPr>
          </a:p>
        </p:txBody>
      </p:sp>
      <p:sp>
        <p:nvSpPr>
          <p:cNvPr id="5" name="Google Shape;8170;p56">
            <a:extLst>
              <a:ext uri="{FF2B5EF4-FFF2-40B4-BE49-F238E27FC236}">
                <a16:creationId xmlns:a16="http://schemas.microsoft.com/office/drawing/2014/main" id="{363CC054-D425-47F8-E1F1-AF9761395391}"/>
              </a:ext>
            </a:extLst>
          </p:cNvPr>
          <p:cNvSpPr/>
          <p:nvPr/>
        </p:nvSpPr>
        <p:spPr>
          <a:xfrm>
            <a:off x="66266" y="2047923"/>
            <a:ext cx="634102" cy="793462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88AE7C-41D3-7922-2D66-FB5B35F01AE9}"/>
              </a:ext>
            </a:extLst>
          </p:cNvPr>
          <p:cNvSpPr txBox="1"/>
          <p:nvPr/>
        </p:nvSpPr>
        <p:spPr>
          <a:xfrm>
            <a:off x="622435" y="2355494"/>
            <a:ext cx="585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Madagascar a bénéficié de plusieurs restructurations</a:t>
            </a:r>
            <a:endParaRPr lang="fr-MG" dirty="0">
              <a:latin typeface="DM sans" pitchFamily="2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1817633-2146-B11C-3065-2A6D555997F9}"/>
              </a:ext>
            </a:extLst>
          </p:cNvPr>
          <p:cNvCxnSpPr>
            <a:cxnSpLocks/>
          </p:cNvCxnSpPr>
          <p:nvPr/>
        </p:nvCxnSpPr>
        <p:spPr>
          <a:xfrm>
            <a:off x="6648995" y="1940347"/>
            <a:ext cx="56577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756FE7-3BC6-0EDE-9EA3-DCF79ABB79FC}"/>
              </a:ext>
            </a:extLst>
          </p:cNvPr>
          <p:cNvCxnSpPr>
            <a:cxnSpLocks/>
          </p:cNvCxnSpPr>
          <p:nvPr/>
        </p:nvCxnSpPr>
        <p:spPr>
          <a:xfrm>
            <a:off x="6648995" y="2472955"/>
            <a:ext cx="56577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1C0EC2C-5085-BBB8-4164-9B04D2FCBB50}"/>
              </a:ext>
            </a:extLst>
          </p:cNvPr>
          <p:cNvCxnSpPr>
            <a:cxnSpLocks/>
          </p:cNvCxnSpPr>
          <p:nvPr/>
        </p:nvCxnSpPr>
        <p:spPr>
          <a:xfrm>
            <a:off x="6648995" y="3059271"/>
            <a:ext cx="56577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D5250BE-E189-BAAE-92A7-46BA42A29859}"/>
              </a:ext>
            </a:extLst>
          </p:cNvPr>
          <p:cNvCxnSpPr>
            <a:cxnSpLocks/>
          </p:cNvCxnSpPr>
          <p:nvPr/>
        </p:nvCxnSpPr>
        <p:spPr>
          <a:xfrm>
            <a:off x="6648995" y="1931511"/>
            <a:ext cx="0" cy="1127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9511624-463C-3062-2D89-7FA80A6A3A1C}"/>
              </a:ext>
            </a:extLst>
          </p:cNvPr>
          <p:cNvSpPr txBox="1"/>
          <p:nvPr/>
        </p:nvSpPr>
        <p:spPr>
          <a:xfrm>
            <a:off x="7214769" y="1771483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IPPTE (1996)</a:t>
            </a:r>
            <a:endParaRPr lang="fr-MG" dirty="0">
              <a:latin typeface="DM sans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B99AF02-F709-6B1C-5F4C-1E017F9D5227}"/>
              </a:ext>
            </a:extLst>
          </p:cNvPr>
          <p:cNvSpPr txBox="1"/>
          <p:nvPr/>
        </p:nvSpPr>
        <p:spPr>
          <a:xfrm>
            <a:off x="7214769" y="2421679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IADM (2005)</a:t>
            </a:r>
            <a:endParaRPr lang="fr-MG" dirty="0">
              <a:latin typeface="DM sans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8D6F1AD-F015-D2BF-28F7-059B7ADA85DD}"/>
              </a:ext>
            </a:extLst>
          </p:cNvPr>
          <p:cNvSpPr txBox="1"/>
          <p:nvPr/>
        </p:nvSpPr>
        <p:spPr>
          <a:xfrm>
            <a:off x="7214769" y="2874605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ISSD (2020) </a:t>
            </a:r>
            <a:endParaRPr lang="fr-MG" dirty="0">
              <a:latin typeface="DM sans" pitchFamily="2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671B0767-797D-1173-467B-552EF9CB5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" y="4457300"/>
            <a:ext cx="870240" cy="87024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2E086D80-DFF2-D812-1BFD-ED54990B13DF}"/>
              </a:ext>
            </a:extLst>
          </p:cNvPr>
          <p:cNvSpPr txBox="1"/>
          <p:nvPr/>
        </p:nvSpPr>
        <p:spPr>
          <a:xfrm>
            <a:off x="816848" y="4430755"/>
            <a:ext cx="11017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DM sans" pitchFamily="2" charset="0"/>
              </a:rPr>
              <a:t>Madagascar se dirige vers davantage de consolidations budgétaires progressives avec des mesures</a:t>
            </a:r>
          </a:p>
          <a:p>
            <a:r>
              <a:rPr lang="fr-FR" dirty="0">
                <a:latin typeface="DM sans" pitchFamily="2" charset="0"/>
              </a:rPr>
              <a:t>d’amélioration de la mobilisation des recettes, de réduction progressive des transferts vers le secteur</a:t>
            </a:r>
          </a:p>
          <a:p>
            <a:r>
              <a:rPr lang="fr-FR" dirty="0">
                <a:latin typeface="DM sans" pitchFamily="2" charset="0"/>
              </a:rPr>
              <a:t>Énergétique.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C332A8D-58DE-9000-3751-81FBD8FFF53E}"/>
              </a:ext>
            </a:extLst>
          </p:cNvPr>
          <p:cNvSpPr txBox="1"/>
          <p:nvPr/>
        </p:nvSpPr>
        <p:spPr>
          <a:xfrm>
            <a:off x="455186" y="5663516"/>
            <a:ext cx="35589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just"/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Crise économique post-Covid</a:t>
            </a:r>
            <a:endParaRPr lang="fr-MG" b="1" dirty="0">
              <a:solidFill>
                <a:schemeClr val="tx1"/>
              </a:solidFill>
              <a:latin typeface="DM sans" pitchFamily="2" charset="0"/>
            </a:endParaRP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9872B696-FE0C-3FDC-A611-31CE14E12107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4014174" y="5848182"/>
            <a:ext cx="59474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309D55E3-CE34-7F55-7AF4-C4733CF8BA13}"/>
              </a:ext>
            </a:extLst>
          </p:cNvPr>
          <p:cNvSpPr txBox="1"/>
          <p:nvPr/>
        </p:nvSpPr>
        <p:spPr>
          <a:xfrm>
            <a:off x="860940" y="3602546"/>
            <a:ext cx="21430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Restructurations</a:t>
            </a:r>
            <a:endParaRPr lang="fr-MG" b="1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5FCB574-175F-0250-868F-EC56240B5553}"/>
              </a:ext>
            </a:extLst>
          </p:cNvPr>
          <p:cNvSpPr txBox="1"/>
          <p:nvPr/>
        </p:nvSpPr>
        <p:spPr>
          <a:xfrm>
            <a:off x="3979282" y="3517624"/>
            <a:ext cx="38988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Réendettement très rapide </a:t>
            </a:r>
          </a:p>
          <a:p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de certains PPTE (</a:t>
            </a:r>
            <a:r>
              <a:rPr lang="fr-FR" b="1" dirty="0" err="1">
                <a:solidFill>
                  <a:schemeClr val="tx1"/>
                </a:solidFill>
                <a:latin typeface="DM sans" pitchFamily="2" charset="0"/>
              </a:rPr>
              <a:t>Easterly</a:t>
            </a:r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, 2002)</a:t>
            </a:r>
            <a:endParaRPr lang="fr-MG" b="1" dirty="0">
              <a:solidFill>
                <a:schemeClr val="tx1"/>
              </a:solidFill>
              <a:latin typeface="DM sans" pitchFamily="2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14403E9-24AD-4E46-26F8-B78562F45354}"/>
              </a:ext>
            </a:extLst>
          </p:cNvPr>
          <p:cNvSpPr txBox="1"/>
          <p:nvPr/>
        </p:nvSpPr>
        <p:spPr>
          <a:xfrm>
            <a:off x="327910" y="3035102"/>
            <a:ext cx="106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75000"/>
                  </a:schemeClr>
                </a:solidFill>
              </a:rPr>
              <a:t>Pourtant,</a:t>
            </a:r>
            <a:endParaRPr lang="fr-MG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DD6DC51B-FBB9-3A6A-4076-65832E151AEC}"/>
              </a:ext>
            </a:extLst>
          </p:cNvPr>
          <p:cNvCxnSpPr>
            <a:cxnSpLocks/>
          </p:cNvCxnSpPr>
          <p:nvPr/>
        </p:nvCxnSpPr>
        <p:spPr>
          <a:xfrm flipV="1">
            <a:off x="7884782" y="3779872"/>
            <a:ext cx="821426" cy="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oogle Shape;7666;p55">
            <a:extLst>
              <a:ext uri="{FF2B5EF4-FFF2-40B4-BE49-F238E27FC236}">
                <a16:creationId xmlns:a16="http://schemas.microsoft.com/office/drawing/2014/main" id="{B0C3B1AF-AC61-DAFE-C4F7-4444916D39E2}"/>
              </a:ext>
            </a:extLst>
          </p:cNvPr>
          <p:cNvGrpSpPr/>
          <p:nvPr/>
        </p:nvGrpSpPr>
        <p:grpSpPr>
          <a:xfrm>
            <a:off x="8757179" y="3512021"/>
            <a:ext cx="474885" cy="474420"/>
            <a:chOff x="3040984" y="3681059"/>
            <a:chExt cx="356164" cy="355815"/>
          </a:xfrm>
        </p:grpSpPr>
        <p:sp>
          <p:nvSpPr>
            <p:cNvPr id="45" name="Google Shape;7667;p55">
              <a:extLst>
                <a:ext uri="{FF2B5EF4-FFF2-40B4-BE49-F238E27FC236}">
                  <a16:creationId xmlns:a16="http://schemas.microsoft.com/office/drawing/2014/main" id="{DBA5CFD8-46AC-33E3-DF6A-67673472211A}"/>
                </a:ext>
              </a:extLst>
            </p:cNvPr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6" name="Google Shape;7668;p55">
              <a:extLst>
                <a:ext uri="{FF2B5EF4-FFF2-40B4-BE49-F238E27FC236}">
                  <a16:creationId xmlns:a16="http://schemas.microsoft.com/office/drawing/2014/main" id="{6D4E5E83-E189-30DD-5F90-188D75999233}"/>
                </a:ext>
              </a:extLst>
            </p:cNvPr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7" name="Google Shape;7669;p55">
              <a:extLst>
                <a:ext uri="{FF2B5EF4-FFF2-40B4-BE49-F238E27FC236}">
                  <a16:creationId xmlns:a16="http://schemas.microsoft.com/office/drawing/2014/main" id="{B37E88BF-18BA-AAE1-81FB-5CEF65407631}"/>
                </a:ext>
              </a:extLst>
            </p:cNvPr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C98A124D-33FE-A94D-FEF4-2F61BA94367D}"/>
              </a:ext>
            </a:extLst>
          </p:cNvPr>
          <p:cNvSpPr txBox="1"/>
          <p:nvPr/>
        </p:nvSpPr>
        <p:spPr>
          <a:xfrm>
            <a:off x="9245417" y="3421282"/>
            <a:ext cx="2741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dirty="0">
                <a:latin typeface="DM sans" pitchFamily="2" charset="0"/>
              </a:rPr>
              <a:t>Leurs impacts incitatifs </a:t>
            </a:r>
          </a:p>
          <a:p>
            <a:pPr algn="just"/>
            <a:r>
              <a:rPr lang="fr-FR" dirty="0">
                <a:latin typeface="DM sans" pitchFamily="2" charset="0"/>
              </a:rPr>
              <a:t>sur la dynamique de</a:t>
            </a:r>
          </a:p>
          <a:p>
            <a:pPr algn="just"/>
            <a:r>
              <a:rPr lang="fr-FR" dirty="0">
                <a:latin typeface="DM sans" pitchFamily="2" charset="0"/>
              </a:rPr>
              <a:t>l’endettement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23C6A7A-F55D-A84C-8D7A-A5DA278AAD46}"/>
              </a:ext>
            </a:extLst>
          </p:cNvPr>
          <p:cNvSpPr txBox="1"/>
          <p:nvPr/>
        </p:nvSpPr>
        <p:spPr>
          <a:xfrm>
            <a:off x="4635210" y="5572613"/>
            <a:ext cx="34355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Multiplication des appels à la</a:t>
            </a:r>
          </a:p>
          <a:p>
            <a:r>
              <a:rPr lang="fr-FR" b="1" dirty="0">
                <a:solidFill>
                  <a:schemeClr val="tx1"/>
                </a:solidFill>
                <a:latin typeface="DM sans" pitchFamily="2" charset="0"/>
              </a:rPr>
              <a:t>consolidation budgétaire</a:t>
            </a:r>
            <a:endParaRPr lang="fr-MG" b="1" dirty="0">
              <a:solidFill>
                <a:schemeClr val="tx1"/>
              </a:solidFill>
              <a:latin typeface="DM sans" pitchFamily="2" charset="0"/>
            </a:endParaRP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550EF62C-9FB8-73D6-14B1-5AE4FC7F4586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3004028" y="3787212"/>
            <a:ext cx="1010146" cy="109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2EAAB827-698E-CED5-DCE9-76A2AC533B50}"/>
              </a:ext>
            </a:extLst>
          </p:cNvPr>
          <p:cNvCxnSpPr>
            <a:cxnSpLocks/>
          </p:cNvCxnSpPr>
          <p:nvPr/>
        </p:nvCxnSpPr>
        <p:spPr>
          <a:xfrm flipV="1">
            <a:off x="8070766" y="5986680"/>
            <a:ext cx="821426" cy="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oogle Shape;7666;p55">
            <a:extLst>
              <a:ext uri="{FF2B5EF4-FFF2-40B4-BE49-F238E27FC236}">
                <a16:creationId xmlns:a16="http://schemas.microsoft.com/office/drawing/2014/main" id="{EC8213B5-BEB2-E995-417D-A51CC40356EE}"/>
              </a:ext>
            </a:extLst>
          </p:cNvPr>
          <p:cNvGrpSpPr/>
          <p:nvPr/>
        </p:nvGrpSpPr>
        <p:grpSpPr>
          <a:xfrm>
            <a:off x="8964435" y="5749470"/>
            <a:ext cx="474885" cy="474420"/>
            <a:chOff x="3040984" y="3681059"/>
            <a:chExt cx="356164" cy="355815"/>
          </a:xfrm>
        </p:grpSpPr>
        <p:sp>
          <p:nvSpPr>
            <p:cNvPr id="61" name="Google Shape;7667;p55">
              <a:extLst>
                <a:ext uri="{FF2B5EF4-FFF2-40B4-BE49-F238E27FC236}">
                  <a16:creationId xmlns:a16="http://schemas.microsoft.com/office/drawing/2014/main" id="{A68380C8-57DA-1A13-D2C3-4C9FF7A9246C}"/>
                </a:ext>
              </a:extLst>
            </p:cNvPr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2" name="Google Shape;7668;p55">
              <a:extLst>
                <a:ext uri="{FF2B5EF4-FFF2-40B4-BE49-F238E27FC236}">
                  <a16:creationId xmlns:a16="http://schemas.microsoft.com/office/drawing/2014/main" id="{34FF3536-A7C4-0965-4554-58E781160D46}"/>
                </a:ext>
              </a:extLst>
            </p:cNvPr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3" name="Google Shape;7669;p55">
              <a:extLst>
                <a:ext uri="{FF2B5EF4-FFF2-40B4-BE49-F238E27FC236}">
                  <a16:creationId xmlns:a16="http://schemas.microsoft.com/office/drawing/2014/main" id="{C5839B0B-E703-CE85-E052-3BC0D6753340}"/>
                </a:ext>
              </a:extLst>
            </p:cNvPr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id="{CE82BB84-B609-9359-C3F4-C57C39A67F3F}"/>
              </a:ext>
            </a:extLst>
          </p:cNvPr>
          <p:cNvSpPr txBox="1"/>
          <p:nvPr/>
        </p:nvSpPr>
        <p:spPr>
          <a:xfrm>
            <a:off x="9487491" y="5477361"/>
            <a:ext cx="234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dirty="0">
                <a:latin typeface="DM sans" pitchFamily="2" charset="0"/>
              </a:rPr>
              <a:t>Leurs impacts</a:t>
            </a:r>
          </a:p>
          <a:p>
            <a:pPr algn="just"/>
            <a:r>
              <a:rPr lang="fr-FR" dirty="0">
                <a:latin typeface="DM sans" pitchFamily="2" charset="0"/>
              </a:rPr>
              <a:t>sur la dynamique de</a:t>
            </a:r>
          </a:p>
          <a:p>
            <a:pPr algn="just"/>
            <a:r>
              <a:rPr lang="fr-FR" dirty="0">
                <a:latin typeface="DM sans" pitchFamily="2" charset="0"/>
              </a:rPr>
              <a:t>l’endettement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17C8F4F8-1A50-1E2B-5706-CE78A0F79AF3}"/>
              </a:ext>
            </a:extLst>
          </p:cNvPr>
          <p:cNvCxnSpPr>
            <a:cxnSpLocks/>
          </p:cNvCxnSpPr>
          <p:nvPr/>
        </p:nvCxnSpPr>
        <p:spPr>
          <a:xfrm>
            <a:off x="0" y="4344612"/>
            <a:ext cx="12192000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2A212B7A-3DDA-4F13-BF33-3D00AB11175D}"/>
              </a:ext>
            </a:extLst>
          </p:cNvPr>
          <p:cNvSpPr txBox="1"/>
          <p:nvPr/>
        </p:nvSpPr>
        <p:spPr>
          <a:xfrm>
            <a:off x="10144539" y="361797"/>
            <a:ext cx="390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DM sans"/>
                <a:cs typeface="David CLM" panose="02000603000000000000" pitchFamily="50" charset="-79"/>
              </a:rPr>
              <a:t>Slide </a:t>
            </a:r>
            <a:r>
              <a:rPr lang="fr-FR" sz="3000" b="1" dirty="0">
                <a:latin typeface="DM sans"/>
                <a:cs typeface="David CLM" panose="02000603000000000000" pitchFamily="50" charset="-79"/>
              </a:rPr>
              <a:t>9/20</a:t>
            </a:r>
          </a:p>
        </p:txBody>
      </p:sp>
    </p:spTree>
    <p:extLst>
      <p:ext uri="{BB962C8B-B14F-4D97-AF65-F5344CB8AC3E}">
        <p14:creationId xmlns:p14="http://schemas.microsoft.com/office/powerpoint/2010/main" val="19604221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1539</Words>
  <Application>Microsoft Office PowerPoint</Application>
  <PresentationFormat>Grand écran</PresentationFormat>
  <Paragraphs>233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DM sans</vt:lpstr>
      <vt:lpstr>Arial</vt:lpstr>
      <vt:lpstr>Calibri</vt:lpstr>
      <vt:lpstr>Calibri Light</vt:lpstr>
      <vt:lpstr>Cambria Math</vt:lpstr>
      <vt:lpstr>Century Gothic</vt:lpstr>
      <vt:lpstr>Tahoma</vt:lpstr>
      <vt:lpstr>Wingdings</vt:lpstr>
      <vt:lpstr>Thème Office</vt:lpstr>
      <vt:lpstr>Implications dynamiques de l’allègement de la dette et de la consolidation budgétaire sur les décisions économiques et la soutenabilité de la dette à Madagascar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</dc:title>
  <dc:creator>lisa dep</dc:creator>
  <cp:lastModifiedBy>Packard Laptop</cp:lastModifiedBy>
  <cp:revision>115</cp:revision>
  <cp:lastPrinted>2025-06-13T06:52:51Z</cp:lastPrinted>
  <dcterms:created xsi:type="dcterms:W3CDTF">2023-02-08T15:51:58Z</dcterms:created>
  <dcterms:modified xsi:type="dcterms:W3CDTF">2025-06-18T11:21:40Z</dcterms:modified>
</cp:coreProperties>
</file>