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23"/>
  </p:notesMasterIdLst>
  <p:sldIdLst>
    <p:sldId id="611" r:id="rId2"/>
    <p:sldId id="257" r:id="rId3"/>
    <p:sldId id="344" r:id="rId4"/>
    <p:sldId id="345" r:id="rId5"/>
    <p:sldId id="347" r:id="rId6"/>
    <p:sldId id="333" r:id="rId7"/>
    <p:sldId id="355" r:id="rId8"/>
    <p:sldId id="351" r:id="rId9"/>
    <p:sldId id="361" r:id="rId10"/>
    <p:sldId id="352" r:id="rId11"/>
    <p:sldId id="353" r:id="rId12"/>
    <p:sldId id="358" r:id="rId13"/>
    <p:sldId id="359" r:id="rId14"/>
    <p:sldId id="600" r:id="rId15"/>
    <p:sldId id="365" r:id="rId16"/>
    <p:sldId id="360" r:id="rId17"/>
    <p:sldId id="309" r:id="rId18"/>
    <p:sldId id="612" r:id="rId19"/>
    <p:sldId id="284" r:id="rId20"/>
    <p:sldId id="306" r:id="rId21"/>
    <p:sldId id="311" r:id="rId22"/>
  </p:sldIdLst>
  <p:sldSz cx="12192000" cy="6858000"/>
  <p:notesSz cx="6858000" cy="9144000"/>
  <p:defaultTextStyle>
    <a:defPPr>
      <a:defRPr lang="fr-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4"/>
    <a:srgbClr val="49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6197"/>
  </p:normalViewPr>
  <p:slideViewPr>
    <p:cSldViewPr snapToGrid="0" snapToObjects="1">
      <p:cViewPr varScale="1">
        <p:scale>
          <a:sx n="85" d="100"/>
          <a:sy n="85" d="100"/>
        </p:scale>
        <p:origin x="20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Pauvreté</a:t>
            </a:r>
            <a:r>
              <a:rPr lang="en-US" baseline="0" dirty="0"/>
              <a:t> et </a:t>
            </a:r>
            <a:r>
              <a:rPr lang="en-US" baseline="0" dirty="0" err="1"/>
              <a:t>inégalités</a:t>
            </a:r>
            <a:r>
              <a:rPr lang="en-US" baseline="0" dirty="0"/>
              <a:t> des ménages au </a:t>
            </a:r>
            <a:r>
              <a:rPr lang="en-US" baseline="0" dirty="0" err="1"/>
              <a:t>Sénégal</a:t>
            </a:r>
            <a:r>
              <a:rPr lang="en-US" baseline="0" dirty="0"/>
              <a:t> entre 1994 et 2011</a:t>
            </a:r>
            <a:endParaRPr lang="en-US" dirty="0"/>
          </a:p>
        </c:rich>
      </c:tx>
      <c:layout>
        <c:manualLayout>
          <c:xMode val="edge"/>
          <c:yMode val="edge"/>
          <c:x val="0.12870769776966301"/>
          <c:y val="1.57424925057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N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'[figures presentatoin.xlsx]Sheet1'!$A$10</c:f>
              <c:strCache>
                <c:ptCount val="1"/>
                <c:pt idx="0">
                  <c:v>incidence de la pauvreté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'[figures presentatoin.xlsx]Sheet1'!$B$9:$D$9</c:f>
              <c:strCache>
                <c:ptCount val="3"/>
                <c:pt idx="0">
                  <c:v>1994-1995</c:v>
                </c:pt>
                <c:pt idx="1">
                  <c:v>2005-2006</c:v>
                </c:pt>
                <c:pt idx="2">
                  <c:v>2010-2011</c:v>
                </c:pt>
              </c:strCache>
            </c:strRef>
          </c:cat>
          <c:val>
            <c:numRef>
              <c:f>'[figures presentatoin.xlsx]Sheet1'!$B$10:$D$10</c:f>
              <c:numCache>
                <c:formatCode>0.00%</c:formatCode>
                <c:ptCount val="3"/>
                <c:pt idx="0">
                  <c:v>0.61399999999999999</c:v>
                </c:pt>
                <c:pt idx="1">
                  <c:v>0.48599999999999999</c:v>
                </c:pt>
                <c:pt idx="2">
                  <c:v>0.46700000000000003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0-D34B-96B3-604068E415FC}"/>
            </c:ext>
          </c:extLst>
        </c:ser>
        <c:ser>
          <c:idx val="1"/>
          <c:order val="1"/>
          <c:tx>
            <c:strRef>
              <c:f>'[figures presentatoin.xlsx]Sheet1'!$A$11</c:f>
              <c:strCache>
                <c:ptCount val="1"/>
                <c:pt idx="0">
                  <c:v>profondeur de la pauvreté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'[figures presentatoin.xlsx]Sheet1'!$B$9:$D$9</c:f>
              <c:strCache>
                <c:ptCount val="3"/>
                <c:pt idx="0">
                  <c:v>1994-1995</c:v>
                </c:pt>
                <c:pt idx="1">
                  <c:v>2005-2006</c:v>
                </c:pt>
                <c:pt idx="2">
                  <c:v>2010-2011</c:v>
                </c:pt>
              </c:strCache>
            </c:strRef>
          </c:cat>
          <c:val>
            <c:numRef>
              <c:f>'[figures presentatoin.xlsx]Sheet1'!$B$11:$D$11</c:f>
              <c:numCache>
                <c:formatCode>0.00%</c:formatCode>
                <c:ptCount val="3"/>
                <c:pt idx="0">
                  <c:v>0.20499999999999999</c:v>
                </c:pt>
                <c:pt idx="1">
                  <c:v>0.14799999999999999</c:v>
                </c:pt>
                <c:pt idx="2">
                  <c:v>0.14499999999999999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D0-D34B-96B3-604068E415FC}"/>
            </c:ext>
          </c:extLst>
        </c:ser>
        <c:ser>
          <c:idx val="2"/>
          <c:order val="2"/>
          <c:tx>
            <c:strRef>
              <c:f>'[figures presentatoin.xlsx]Sheet1'!$A$12</c:f>
              <c:strCache>
                <c:ptCount val="1"/>
                <c:pt idx="0">
                  <c:v>sévérité de la pauvreté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'[figures presentatoin.xlsx]Sheet1'!$B$9:$D$9</c:f>
              <c:strCache>
                <c:ptCount val="3"/>
                <c:pt idx="0">
                  <c:v>1994-1995</c:v>
                </c:pt>
                <c:pt idx="1">
                  <c:v>2005-2006</c:v>
                </c:pt>
                <c:pt idx="2">
                  <c:v>2010-2011</c:v>
                </c:pt>
              </c:strCache>
            </c:strRef>
          </c:cat>
          <c:val>
            <c:numRef>
              <c:f>'[figures presentatoin.xlsx]Sheet1'!$B$12:$D$12</c:f>
              <c:numCache>
                <c:formatCode>0.00%</c:formatCode>
                <c:ptCount val="3"/>
                <c:pt idx="0">
                  <c:v>9.0999999999999998E-2</c:v>
                </c:pt>
                <c:pt idx="1">
                  <c:v>6.2E-2</c:v>
                </c:pt>
                <c:pt idx="2">
                  <c:v>6.6000000000000003E-2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D0-D34B-96B3-604068E41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4258096"/>
        <c:axId val="2118419632"/>
      </c:lineChart>
      <c:catAx>
        <c:axId val="211425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NE"/>
          </a:p>
        </c:txPr>
        <c:crossAx val="2118419632"/>
        <c:crosses val="autoZero"/>
        <c:auto val="1"/>
        <c:lblAlgn val="ctr"/>
        <c:lblOffset val="100"/>
        <c:noMultiLvlLbl val="0"/>
      </c:catAx>
      <c:valAx>
        <c:axId val="211841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NE"/>
          </a:p>
        </c:txPr>
        <c:crossAx val="211425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N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N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898887639045104E-2"/>
          <c:y val="5.0925925925925902E-2"/>
          <c:w val="0.89737309863294101"/>
          <c:h val="0.64057013706620003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800" b="1"/>
                </a:pPr>
                <a:endParaRPr lang="fr-N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'[CLASSEMENT QUOTA CIBLE ET REALISE RNU PAR REG.xlsx]CLASSEMENT QUOTA RNU REGION'!$I$2:$I$17</c:f>
              <c:strCache>
                <c:ptCount val="14"/>
                <c:pt idx="0">
                  <c:v>Dakar</c:v>
                </c:pt>
                <c:pt idx="1">
                  <c:v>Thies</c:v>
                </c:pt>
                <c:pt idx="2">
                  <c:v>Kolda</c:v>
                </c:pt>
                <c:pt idx="3">
                  <c:v>Koalack</c:v>
                </c:pt>
                <c:pt idx="4">
                  <c:v>Diourbel</c:v>
                </c:pt>
                <c:pt idx="5">
                  <c:v>Tambacounda</c:v>
                </c:pt>
                <c:pt idx="6">
                  <c:v>Ziguinchor</c:v>
                </c:pt>
                <c:pt idx="7">
                  <c:v>Fatick</c:v>
                </c:pt>
                <c:pt idx="8">
                  <c:v>Saint Louis</c:v>
                </c:pt>
                <c:pt idx="9">
                  <c:v>Kaffrine</c:v>
                </c:pt>
                <c:pt idx="10">
                  <c:v>Sedhiou</c:v>
                </c:pt>
                <c:pt idx="11">
                  <c:v>Louga</c:v>
                </c:pt>
                <c:pt idx="12">
                  <c:v>Matam</c:v>
                </c:pt>
                <c:pt idx="13">
                  <c:v>Kedougou</c:v>
                </c:pt>
              </c:strCache>
            </c:strRef>
          </c:cat>
          <c:val>
            <c:numRef>
              <c:f>'[CLASSEMENT QUOTA CIBLE ET REALISE RNU PAR REG.xlsx]CLASSEMENT QUOTA RNU REGION'!$J$2:$J$17</c:f>
              <c:numCache>
                <c:formatCode>_-* #,##0\ _€_-;\-* #,##0\ _€_-;_-* "-"??\ _€_-;_-@_-</c:formatCode>
                <c:ptCount val="14"/>
                <c:pt idx="0">
                  <c:v>60453</c:v>
                </c:pt>
                <c:pt idx="1">
                  <c:v>47690</c:v>
                </c:pt>
                <c:pt idx="2">
                  <c:v>40310</c:v>
                </c:pt>
                <c:pt idx="3">
                  <c:v>40102</c:v>
                </c:pt>
                <c:pt idx="4">
                  <c:v>39587</c:v>
                </c:pt>
                <c:pt idx="5">
                  <c:v>35717</c:v>
                </c:pt>
                <c:pt idx="6">
                  <c:v>35085</c:v>
                </c:pt>
                <c:pt idx="7">
                  <c:v>34066</c:v>
                </c:pt>
                <c:pt idx="8">
                  <c:v>26293</c:v>
                </c:pt>
                <c:pt idx="9">
                  <c:v>22671</c:v>
                </c:pt>
                <c:pt idx="10">
                  <c:v>19863</c:v>
                </c:pt>
                <c:pt idx="11">
                  <c:v>15570</c:v>
                </c:pt>
                <c:pt idx="12">
                  <c:v>15299</c:v>
                </c:pt>
                <c:pt idx="13">
                  <c:v>9347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D-734C-A51D-AD1A45353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3981376"/>
        <c:axId val="-2114159776"/>
        <c:axId val="0"/>
      </c:bar3DChart>
      <c:catAx>
        <c:axId val="-211398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4159776"/>
        <c:crosses val="autoZero"/>
        <c:auto val="1"/>
        <c:lblAlgn val="ctr"/>
        <c:lblOffset val="100"/>
        <c:noMultiLvlLbl val="0"/>
      </c:catAx>
      <c:valAx>
        <c:axId val="-2114159776"/>
        <c:scaling>
          <c:orientation val="minMax"/>
        </c:scaling>
        <c:delete val="0"/>
        <c:axPos val="l"/>
        <c:majorGridlines/>
        <c:numFmt formatCode="_-* #,##0\ _€_-;\-* #,##0\ _€_-;_-* &quot;-&quot;??\ _€_-;_-@_-" sourceLinked="1"/>
        <c:majorTickMark val="out"/>
        <c:minorTickMark val="none"/>
        <c:tickLblPos val="nextTo"/>
        <c:crossAx val="-2113981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C1182-6D7C-4553-80E8-9D0801D4BC7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5FBD8CA-CE06-4FB8-91B5-0EF7C2BB158B}">
      <dgm:prSet phldrT="[Texte]" custT="1"/>
      <dgm:spPr/>
      <dgm:t>
        <a:bodyPr anchor="t"/>
        <a:lstStyle/>
        <a:p>
          <a:r>
            <a:rPr lang="fr-FR" sz="1400" b="1" dirty="0"/>
            <a:t>PILIER 1:</a:t>
          </a:r>
        </a:p>
        <a:p>
          <a:r>
            <a:rPr lang="fr-FR" sz="1400" b="1" dirty="0"/>
            <a:t>Transformation structurelle de l’économie et croissance</a:t>
          </a:r>
        </a:p>
      </dgm:t>
    </dgm:pt>
    <dgm:pt modelId="{C855E07F-0664-4B20-82D2-7131C3A46E8A}" type="parTrans" cxnId="{DE692365-DDF8-48E8-AE1B-9F637971BAC4}">
      <dgm:prSet/>
      <dgm:spPr/>
      <dgm:t>
        <a:bodyPr/>
        <a:lstStyle/>
        <a:p>
          <a:endParaRPr lang="fr-FR"/>
        </a:p>
      </dgm:t>
    </dgm:pt>
    <dgm:pt modelId="{91AAB501-08DB-43B5-9FF0-433D8243B660}" type="sibTrans" cxnId="{DE692365-DDF8-48E8-AE1B-9F637971BAC4}">
      <dgm:prSet/>
      <dgm:spPr/>
      <dgm:t>
        <a:bodyPr/>
        <a:lstStyle/>
        <a:p>
          <a:endParaRPr lang="fr-FR"/>
        </a:p>
      </dgm:t>
    </dgm:pt>
    <dgm:pt modelId="{F6E747E9-A363-4B5C-9E16-128B21A9E3B7}">
      <dgm:prSet phldrT="[Texte]" custT="1"/>
      <dgm:spPr/>
      <dgm:t>
        <a:bodyPr anchor="t"/>
        <a:lstStyle/>
        <a:p>
          <a:r>
            <a:rPr lang="fr-FR" sz="1400" b="1" dirty="0"/>
            <a:t>PILIER 2:</a:t>
          </a:r>
        </a:p>
        <a:p>
          <a:r>
            <a:rPr lang="fr-FR" sz="1400" b="1" dirty="0"/>
            <a:t>Capital humain, Protection sociale et Développement Durable</a:t>
          </a:r>
        </a:p>
      </dgm:t>
    </dgm:pt>
    <dgm:pt modelId="{EA92F5F4-5456-4091-81F7-E5C45EE802BA}" type="parTrans" cxnId="{16D53218-17E0-49CD-8AED-0C9B0EAB5064}">
      <dgm:prSet/>
      <dgm:spPr/>
      <dgm:t>
        <a:bodyPr/>
        <a:lstStyle/>
        <a:p>
          <a:endParaRPr lang="fr-FR"/>
        </a:p>
      </dgm:t>
    </dgm:pt>
    <dgm:pt modelId="{B6BA16FC-1B8C-4BF6-898B-488D9A335F6F}" type="sibTrans" cxnId="{16D53218-17E0-49CD-8AED-0C9B0EAB5064}">
      <dgm:prSet/>
      <dgm:spPr/>
      <dgm:t>
        <a:bodyPr/>
        <a:lstStyle/>
        <a:p>
          <a:endParaRPr lang="fr-FR"/>
        </a:p>
      </dgm:t>
    </dgm:pt>
    <dgm:pt modelId="{C10F2F03-AE27-421D-BBE5-78D0E06AA79F}">
      <dgm:prSet phldrT="[Texte]" custT="1"/>
      <dgm:spPr/>
      <dgm:t>
        <a:bodyPr anchor="t"/>
        <a:lstStyle/>
        <a:p>
          <a:r>
            <a:rPr lang="fr-FR" sz="1400" b="1" dirty="0"/>
            <a:t>PILIER 3:</a:t>
          </a:r>
        </a:p>
        <a:p>
          <a:r>
            <a:rPr lang="fr-FR" sz="1400" b="1" dirty="0"/>
            <a:t>Gouvernance, Institutions, Paix et Sécurité</a:t>
          </a:r>
        </a:p>
        <a:p>
          <a:endParaRPr lang="fr-FR" sz="1400" dirty="0"/>
        </a:p>
      </dgm:t>
    </dgm:pt>
    <dgm:pt modelId="{2159D910-FC4F-4D46-A4CB-D575E6879E11}" type="parTrans" cxnId="{A373516F-6AA8-4B34-BC2E-1AF5C931C84A}">
      <dgm:prSet/>
      <dgm:spPr/>
      <dgm:t>
        <a:bodyPr/>
        <a:lstStyle/>
        <a:p>
          <a:endParaRPr lang="fr-FR"/>
        </a:p>
      </dgm:t>
    </dgm:pt>
    <dgm:pt modelId="{164A3C75-4C70-4655-AC9E-5AB6DDBDDC18}" type="sibTrans" cxnId="{A373516F-6AA8-4B34-BC2E-1AF5C931C84A}">
      <dgm:prSet/>
      <dgm:spPr/>
      <dgm:t>
        <a:bodyPr/>
        <a:lstStyle/>
        <a:p>
          <a:endParaRPr lang="fr-FR"/>
        </a:p>
      </dgm:t>
    </dgm:pt>
    <dgm:pt modelId="{8AD3F8C9-F930-411F-9874-805A01287270}" type="pres">
      <dgm:prSet presAssocID="{CB2C1182-6D7C-4553-80E8-9D0801D4BC7D}" presName="compositeShape" presStyleCnt="0">
        <dgm:presLayoutVars>
          <dgm:dir/>
          <dgm:resizeHandles/>
        </dgm:presLayoutVars>
      </dgm:prSet>
      <dgm:spPr/>
    </dgm:pt>
    <dgm:pt modelId="{E9B520D6-6B2B-40C7-9EA7-A5335F8C5D8E}" type="pres">
      <dgm:prSet presAssocID="{CB2C1182-6D7C-4553-80E8-9D0801D4BC7D}" presName="pyramid" presStyleLbl="node1" presStyleIdx="0" presStyleCnt="1" custScaleX="154559"/>
      <dgm:spPr/>
    </dgm:pt>
    <dgm:pt modelId="{8F95C323-0A3B-4613-9ADE-0044A9610BA8}" type="pres">
      <dgm:prSet presAssocID="{CB2C1182-6D7C-4553-80E8-9D0801D4BC7D}" presName="theList" presStyleCnt="0"/>
      <dgm:spPr/>
    </dgm:pt>
    <dgm:pt modelId="{E374A08C-71A8-45FB-B882-0C4DE844C95D}" type="pres">
      <dgm:prSet presAssocID="{05FBD8CA-CE06-4FB8-91B5-0EF7C2BB158B}" presName="aNode" presStyleLbl="fgAcc1" presStyleIdx="0" presStyleCnt="3" custScaleX="164226" custScaleY="941554" custLinFactY="-16905" custLinFactNeighborX="19830" custLinFactNeighborY="-100000">
        <dgm:presLayoutVars>
          <dgm:bulletEnabled val="1"/>
        </dgm:presLayoutVars>
      </dgm:prSet>
      <dgm:spPr/>
    </dgm:pt>
    <dgm:pt modelId="{6C200935-DE04-4A47-9192-1C7CCD8565B4}" type="pres">
      <dgm:prSet presAssocID="{05FBD8CA-CE06-4FB8-91B5-0EF7C2BB158B}" presName="aSpace" presStyleCnt="0"/>
      <dgm:spPr/>
    </dgm:pt>
    <dgm:pt modelId="{1E0C884A-1544-45E4-B558-2E7BD320284D}" type="pres">
      <dgm:prSet presAssocID="{F6E747E9-A363-4B5C-9E16-128B21A9E3B7}" presName="aNode" presStyleLbl="fgAcc1" presStyleIdx="1" presStyleCnt="3" custScaleX="161135" custScaleY="753665" custLinFactY="138734" custLinFactNeighborX="-1566" custLinFactNeighborY="200000">
        <dgm:presLayoutVars>
          <dgm:bulletEnabled val="1"/>
        </dgm:presLayoutVars>
      </dgm:prSet>
      <dgm:spPr/>
    </dgm:pt>
    <dgm:pt modelId="{2FB01A58-D93B-41BC-9732-1C4509AE031F}" type="pres">
      <dgm:prSet presAssocID="{F6E747E9-A363-4B5C-9E16-128B21A9E3B7}" presName="aSpace" presStyleCnt="0"/>
      <dgm:spPr/>
    </dgm:pt>
    <dgm:pt modelId="{12A46458-5A11-4CBF-A823-D68DB8F5F1D2}" type="pres">
      <dgm:prSet presAssocID="{C10F2F03-AE27-421D-BBE5-78D0E06AA79F}" presName="aNode" presStyleLbl="fgAcc1" presStyleIdx="2" presStyleCnt="3" custAng="0" custScaleX="167863" custScaleY="600728" custLinFactY="200000" custLinFactNeighborX="-3006" custLinFactNeighborY="281548">
        <dgm:presLayoutVars>
          <dgm:bulletEnabled val="1"/>
        </dgm:presLayoutVars>
      </dgm:prSet>
      <dgm:spPr/>
    </dgm:pt>
    <dgm:pt modelId="{41132667-C5CD-42C8-9D67-68264DF87272}" type="pres">
      <dgm:prSet presAssocID="{C10F2F03-AE27-421D-BBE5-78D0E06AA79F}" presName="aSpace" presStyleCnt="0"/>
      <dgm:spPr/>
    </dgm:pt>
  </dgm:ptLst>
  <dgm:cxnLst>
    <dgm:cxn modelId="{16D53218-17E0-49CD-8AED-0C9B0EAB5064}" srcId="{CB2C1182-6D7C-4553-80E8-9D0801D4BC7D}" destId="{F6E747E9-A363-4B5C-9E16-128B21A9E3B7}" srcOrd="1" destOrd="0" parTransId="{EA92F5F4-5456-4091-81F7-E5C45EE802BA}" sibTransId="{B6BA16FC-1B8C-4BF6-898B-488D9A335F6F}"/>
    <dgm:cxn modelId="{5049F73A-5437-E748-BF43-402C20CD6A7C}" type="presOf" srcId="{05FBD8CA-CE06-4FB8-91B5-0EF7C2BB158B}" destId="{E374A08C-71A8-45FB-B882-0C4DE844C95D}" srcOrd="0" destOrd="0" presId="urn:microsoft.com/office/officeart/2005/8/layout/pyramid2"/>
    <dgm:cxn modelId="{DE692365-DDF8-48E8-AE1B-9F637971BAC4}" srcId="{CB2C1182-6D7C-4553-80E8-9D0801D4BC7D}" destId="{05FBD8CA-CE06-4FB8-91B5-0EF7C2BB158B}" srcOrd="0" destOrd="0" parTransId="{C855E07F-0664-4B20-82D2-7131C3A46E8A}" sibTransId="{91AAB501-08DB-43B5-9FF0-433D8243B660}"/>
    <dgm:cxn modelId="{A373516F-6AA8-4B34-BC2E-1AF5C931C84A}" srcId="{CB2C1182-6D7C-4553-80E8-9D0801D4BC7D}" destId="{C10F2F03-AE27-421D-BBE5-78D0E06AA79F}" srcOrd="2" destOrd="0" parTransId="{2159D910-FC4F-4D46-A4CB-D575E6879E11}" sibTransId="{164A3C75-4C70-4655-AC9E-5AB6DDBDDC18}"/>
    <dgm:cxn modelId="{58ABF6C1-E4BE-D744-9D0E-32C6C93FA9FE}" type="presOf" srcId="{C10F2F03-AE27-421D-BBE5-78D0E06AA79F}" destId="{12A46458-5A11-4CBF-A823-D68DB8F5F1D2}" srcOrd="0" destOrd="0" presId="urn:microsoft.com/office/officeart/2005/8/layout/pyramid2"/>
    <dgm:cxn modelId="{49A276D5-E160-9949-B7CD-DBA0E5B0A397}" type="presOf" srcId="{CB2C1182-6D7C-4553-80E8-9D0801D4BC7D}" destId="{8AD3F8C9-F930-411F-9874-805A01287270}" srcOrd="0" destOrd="0" presId="urn:microsoft.com/office/officeart/2005/8/layout/pyramid2"/>
    <dgm:cxn modelId="{D44984D5-1619-B549-8D22-64AA44651A29}" type="presOf" srcId="{F6E747E9-A363-4B5C-9E16-128B21A9E3B7}" destId="{1E0C884A-1544-45E4-B558-2E7BD320284D}" srcOrd="0" destOrd="0" presId="urn:microsoft.com/office/officeart/2005/8/layout/pyramid2"/>
    <dgm:cxn modelId="{96EBF028-2D9B-E245-A2C6-0F7837D6FDAB}" type="presParOf" srcId="{8AD3F8C9-F930-411F-9874-805A01287270}" destId="{E9B520D6-6B2B-40C7-9EA7-A5335F8C5D8E}" srcOrd="0" destOrd="0" presId="urn:microsoft.com/office/officeart/2005/8/layout/pyramid2"/>
    <dgm:cxn modelId="{50FE9963-506E-9842-A9A6-E0A52E85FA11}" type="presParOf" srcId="{8AD3F8C9-F930-411F-9874-805A01287270}" destId="{8F95C323-0A3B-4613-9ADE-0044A9610BA8}" srcOrd="1" destOrd="0" presId="urn:microsoft.com/office/officeart/2005/8/layout/pyramid2"/>
    <dgm:cxn modelId="{F8DC7E6C-86C5-6945-AFAA-E1C0BD14B347}" type="presParOf" srcId="{8F95C323-0A3B-4613-9ADE-0044A9610BA8}" destId="{E374A08C-71A8-45FB-B882-0C4DE844C95D}" srcOrd="0" destOrd="0" presId="urn:microsoft.com/office/officeart/2005/8/layout/pyramid2"/>
    <dgm:cxn modelId="{ABA24574-0F36-D643-89E1-CCCB9F9BBF95}" type="presParOf" srcId="{8F95C323-0A3B-4613-9ADE-0044A9610BA8}" destId="{6C200935-DE04-4A47-9192-1C7CCD8565B4}" srcOrd="1" destOrd="0" presId="urn:microsoft.com/office/officeart/2005/8/layout/pyramid2"/>
    <dgm:cxn modelId="{DD6FE537-C28E-8741-B640-97E2926EE882}" type="presParOf" srcId="{8F95C323-0A3B-4613-9ADE-0044A9610BA8}" destId="{1E0C884A-1544-45E4-B558-2E7BD320284D}" srcOrd="2" destOrd="0" presId="urn:microsoft.com/office/officeart/2005/8/layout/pyramid2"/>
    <dgm:cxn modelId="{0F402321-DCAB-4046-80AA-AD1DF1EF44A7}" type="presParOf" srcId="{8F95C323-0A3B-4613-9ADE-0044A9610BA8}" destId="{2FB01A58-D93B-41BC-9732-1C4509AE031F}" srcOrd="3" destOrd="0" presId="urn:microsoft.com/office/officeart/2005/8/layout/pyramid2"/>
    <dgm:cxn modelId="{4B40A68D-2BDD-4E4F-A2E7-3940938DC427}" type="presParOf" srcId="{8F95C323-0A3B-4613-9ADE-0044A9610BA8}" destId="{12A46458-5A11-4CBF-A823-D68DB8F5F1D2}" srcOrd="4" destOrd="0" presId="urn:microsoft.com/office/officeart/2005/8/layout/pyramid2"/>
    <dgm:cxn modelId="{D13ABD1B-A964-424A-9FD8-E8D99FC192B1}" type="presParOf" srcId="{8F95C323-0A3B-4613-9ADE-0044A9610BA8}" destId="{41132667-C5CD-42C8-9D67-68264DF8727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D90DC-4BD1-46E6-A661-AB28312D09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D4035-D70B-41A7-B44F-F55373ADE35C}">
      <dgm:prSet phldrT="[Text]"/>
      <dgm:spPr/>
      <dgm:t>
        <a:bodyPr/>
        <a:lstStyle/>
        <a:p>
          <a:r>
            <a:rPr lang="en-US" dirty="0"/>
            <a:t>Cash transfert</a:t>
          </a:r>
        </a:p>
      </dgm:t>
    </dgm:pt>
    <dgm:pt modelId="{FAB3349F-1B38-474C-AC16-DE62193D5002}" type="parTrans" cxnId="{1A04A2A4-DC44-4196-A0A0-8368D2E4522C}">
      <dgm:prSet/>
      <dgm:spPr/>
      <dgm:t>
        <a:bodyPr/>
        <a:lstStyle/>
        <a:p>
          <a:endParaRPr lang="en-US"/>
        </a:p>
      </dgm:t>
    </dgm:pt>
    <dgm:pt modelId="{0140A839-28D0-49A9-AB52-DDD670A02B96}" type="sibTrans" cxnId="{1A04A2A4-DC44-4196-A0A0-8368D2E4522C}">
      <dgm:prSet/>
      <dgm:spPr/>
      <dgm:t>
        <a:bodyPr/>
        <a:lstStyle/>
        <a:p>
          <a:endParaRPr lang="en-US"/>
        </a:p>
      </dgm:t>
    </dgm:pt>
    <dgm:pt modelId="{79A07A11-0FBA-4E92-8B9A-BF1F7FEFE824}">
      <dgm:prSet phldrT="[Text]"/>
      <dgm:spPr/>
      <dgm:t>
        <a:bodyPr/>
        <a:lstStyle/>
        <a:p>
          <a:r>
            <a:rPr lang="en-US" dirty="0"/>
            <a:t>Couverture maladie universelle</a:t>
          </a:r>
        </a:p>
      </dgm:t>
    </dgm:pt>
    <dgm:pt modelId="{DF7E66FB-AEE1-4B28-8509-420811E40772}" type="parTrans" cxnId="{F0C860C6-EF19-4E2F-A7DB-7BF995704F20}">
      <dgm:prSet/>
      <dgm:spPr/>
      <dgm:t>
        <a:bodyPr/>
        <a:lstStyle/>
        <a:p>
          <a:endParaRPr lang="en-US"/>
        </a:p>
      </dgm:t>
    </dgm:pt>
    <dgm:pt modelId="{D3AE97DB-115B-4029-9258-AFECB6C734FF}" type="sibTrans" cxnId="{F0C860C6-EF19-4E2F-A7DB-7BF995704F20}">
      <dgm:prSet/>
      <dgm:spPr/>
      <dgm:t>
        <a:bodyPr/>
        <a:lstStyle/>
        <a:p>
          <a:endParaRPr lang="en-US"/>
        </a:p>
      </dgm:t>
    </dgm:pt>
    <dgm:pt modelId="{698380B7-313A-44BA-8BC9-FB68CD2547D9}">
      <dgm:prSet phldrT="[Text]"/>
      <dgm:spPr/>
      <dgm:t>
        <a:bodyPr/>
        <a:lstStyle/>
        <a:p>
          <a:r>
            <a:rPr lang="en-US" dirty="0"/>
            <a:t>Nutrition</a:t>
          </a:r>
        </a:p>
      </dgm:t>
    </dgm:pt>
    <dgm:pt modelId="{CB0341F1-8F1F-4354-BAD8-5B36F5FA70E0}" type="parTrans" cxnId="{9F5FAB77-1357-4C51-9F44-B095C6B7DB3E}">
      <dgm:prSet/>
      <dgm:spPr/>
      <dgm:t>
        <a:bodyPr/>
        <a:lstStyle/>
        <a:p>
          <a:endParaRPr lang="en-US"/>
        </a:p>
      </dgm:t>
    </dgm:pt>
    <dgm:pt modelId="{DA1660B8-4108-46B0-B58A-6036E97F3DD1}" type="sibTrans" cxnId="{9F5FAB77-1357-4C51-9F44-B095C6B7DB3E}">
      <dgm:prSet/>
      <dgm:spPr/>
      <dgm:t>
        <a:bodyPr/>
        <a:lstStyle/>
        <a:p>
          <a:endParaRPr lang="en-US"/>
        </a:p>
      </dgm:t>
    </dgm:pt>
    <dgm:pt modelId="{BBF74EDF-5544-48AE-B3A5-A2174C522D13}">
      <dgm:prSet phldrT="[Text]"/>
      <dgm:spPr/>
      <dgm:t>
        <a:bodyPr/>
        <a:lstStyle/>
        <a:p>
          <a:r>
            <a:rPr lang="en-US" dirty="0"/>
            <a:t>Filets sociaux productifs</a:t>
          </a:r>
        </a:p>
      </dgm:t>
    </dgm:pt>
    <dgm:pt modelId="{E5136447-DBED-4DD7-83F7-46AD710D32DA}" type="parTrans" cxnId="{52FF720A-D4CC-4E12-95F8-D60081186A13}">
      <dgm:prSet/>
      <dgm:spPr/>
      <dgm:t>
        <a:bodyPr/>
        <a:lstStyle/>
        <a:p>
          <a:endParaRPr lang="en-US"/>
        </a:p>
      </dgm:t>
    </dgm:pt>
    <dgm:pt modelId="{BA73A8BF-F90C-4316-9987-9EACC0668D70}" type="sibTrans" cxnId="{52FF720A-D4CC-4E12-95F8-D60081186A13}">
      <dgm:prSet/>
      <dgm:spPr/>
      <dgm:t>
        <a:bodyPr/>
        <a:lstStyle/>
        <a:p>
          <a:endParaRPr lang="en-US"/>
        </a:p>
      </dgm:t>
    </dgm:pt>
    <dgm:pt modelId="{7E7ABE75-48AF-4896-9B65-B449867F680E}" type="pres">
      <dgm:prSet presAssocID="{CBFD90DC-4BD1-46E6-A661-AB28312D09E2}" presName="diagram" presStyleCnt="0">
        <dgm:presLayoutVars>
          <dgm:dir/>
          <dgm:resizeHandles val="exact"/>
        </dgm:presLayoutVars>
      </dgm:prSet>
      <dgm:spPr/>
    </dgm:pt>
    <dgm:pt modelId="{A02785D8-45C2-4791-8B1A-FF3CC6C4324F}" type="pres">
      <dgm:prSet presAssocID="{C50D4035-D70B-41A7-B44F-F55373ADE35C}" presName="node" presStyleLbl="node1" presStyleIdx="0" presStyleCnt="4" custLinFactNeighborX="-126" custLinFactNeighborY="674">
        <dgm:presLayoutVars>
          <dgm:bulletEnabled val="1"/>
        </dgm:presLayoutVars>
      </dgm:prSet>
      <dgm:spPr/>
    </dgm:pt>
    <dgm:pt modelId="{AD925043-2898-4866-B5F6-2DA2F027D691}" type="pres">
      <dgm:prSet presAssocID="{0140A839-28D0-49A9-AB52-DDD670A02B96}" presName="sibTrans" presStyleCnt="0"/>
      <dgm:spPr/>
    </dgm:pt>
    <dgm:pt modelId="{0C0C898A-2261-420A-B949-5B7DD7A9FAE0}" type="pres">
      <dgm:prSet presAssocID="{79A07A11-0FBA-4E92-8B9A-BF1F7FEFE824}" presName="node" presStyleLbl="node1" presStyleIdx="1" presStyleCnt="4">
        <dgm:presLayoutVars>
          <dgm:bulletEnabled val="1"/>
        </dgm:presLayoutVars>
      </dgm:prSet>
      <dgm:spPr/>
    </dgm:pt>
    <dgm:pt modelId="{9A9E7A31-287C-49C9-A174-9C237A2FE23E}" type="pres">
      <dgm:prSet presAssocID="{D3AE97DB-115B-4029-9258-AFECB6C734FF}" presName="sibTrans" presStyleCnt="0"/>
      <dgm:spPr/>
    </dgm:pt>
    <dgm:pt modelId="{A7931FE9-522A-4B5A-A42E-B46DA053AACD}" type="pres">
      <dgm:prSet presAssocID="{698380B7-313A-44BA-8BC9-FB68CD2547D9}" presName="node" presStyleLbl="node1" presStyleIdx="2" presStyleCnt="4">
        <dgm:presLayoutVars>
          <dgm:bulletEnabled val="1"/>
        </dgm:presLayoutVars>
      </dgm:prSet>
      <dgm:spPr/>
    </dgm:pt>
    <dgm:pt modelId="{98F71031-CA25-415A-8287-20B5955EF2D1}" type="pres">
      <dgm:prSet presAssocID="{DA1660B8-4108-46B0-B58A-6036E97F3DD1}" presName="sibTrans" presStyleCnt="0"/>
      <dgm:spPr/>
    </dgm:pt>
    <dgm:pt modelId="{0B6760FF-8D8D-468D-A9AE-521DB8A320CD}" type="pres">
      <dgm:prSet presAssocID="{BBF74EDF-5544-48AE-B3A5-A2174C522D13}" presName="node" presStyleLbl="node1" presStyleIdx="3" presStyleCnt="4">
        <dgm:presLayoutVars>
          <dgm:bulletEnabled val="1"/>
        </dgm:presLayoutVars>
      </dgm:prSet>
      <dgm:spPr/>
    </dgm:pt>
  </dgm:ptLst>
  <dgm:cxnLst>
    <dgm:cxn modelId="{52FF720A-D4CC-4E12-95F8-D60081186A13}" srcId="{CBFD90DC-4BD1-46E6-A661-AB28312D09E2}" destId="{BBF74EDF-5544-48AE-B3A5-A2174C522D13}" srcOrd="3" destOrd="0" parTransId="{E5136447-DBED-4DD7-83F7-46AD710D32DA}" sibTransId="{BA73A8BF-F90C-4316-9987-9EACC0668D70}"/>
    <dgm:cxn modelId="{9F5FAB77-1357-4C51-9F44-B095C6B7DB3E}" srcId="{CBFD90DC-4BD1-46E6-A661-AB28312D09E2}" destId="{698380B7-313A-44BA-8BC9-FB68CD2547D9}" srcOrd="2" destOrd="0" parTransId="{CB0341F1-8F1F-4354-BAD8-5B36F5FA70E0}" sibTransId="{DA1660B8-4108-46B0-B58A-6036E97F3DD1}"/>
    <dgm:cxn modelId="{79FC0F84-0A8F-8B45-AAF2-70BEC61C3642}" type="presOf" srcId="{79A07A11-0FBA-4E92-8B9A-BF1F7FEFE824}" destId="{0C0C898A-2261-420A-B949-5B7DD7A9FAE0}" srcOrd="0" destOrd="0" presId="urn:microsoft.com/office/officeart/2005/8/layout/default"/>
    <dgm:cxn modelId="{BEEFA98E-9FCF-7640-AC25-950C148D0E24}" type="presOf" srcId="{BBF74EDF-5544-48AE-B3A5-A2174C522D13}" destId="{0B6760FF-8D8D-468D-A9AE-521DB8A320CD}" srcOrd="0" destOrd="0" presId="urn:microsoft.com/office/officeart/2005/8/layout/default"/>
    <dgm:cxn modelId="{1A04A2A4-DC44-4196-A0A0-8368D2E4522C}" srcId="{CBFD90DC-4BD1-46E6-A661-AB28312D09E2}" destId="{C50D4035-D70B-41A7-B44F-F55373ADE35C}" srcOrd="0" destOrd="0" parTransId="{FAB3349F-1B38-474C-AC16-DE62193D5002}" sibTransId="{0140A839-28D0-49A9-AB52-DDD670A02B96}"/>
    <dgm:cxn modelId="{0A604CAE-85C2-6C4C-9E79-D057B33612D5}" type="presOf" srcId="{CBFD90DC-4BD1-46E6-A661-AB28312D09E2}" destId="{7E7ABE75-48AF-4896-9B65-B449867F680E}" srcOrd="0" destOrd="0" presId="urn:microsoft.com/office/officeart/2005/8/layout/default"/>
    <dgm:cxn modelId="{F0C860C6-EF19-4E2F-A7DB-7BF995704F20}" srcId="{CBFD90DC-4BD1-46E6-A661-AB28312D09E2}" destId="{79A07A11-0FBA-4E92-8B9A-BF1F7FEFE824}" srcOrd="1" destOrd="0" parTransId="{DF7E66FB-AEE1-4B28-8509-420811E40772}" sibTransId="{D3AE97DB-115B-4029-9258-AFECB6C734FF}"/>
    <dgm:cxn modelId="{FF6537D7-2C4D-FD4D-A8D9-CFCADE015EE4}" type="presOf" srcId="{C50D4035-D70B-41A7-B44F-F55373ADE35C}" destId="{A02785D8-45C2-4791-8B1A-FF3CC6C4324F}" srcOrd="0" destOrd="0" presId="urn:microsoft.com/office/officeart/2005/8/layout/default"/>
    <dgm:cxn modelId="{01C5E1F9-B684-294F-9D58-13540430787A}" type="presOf" srcId="{698380B7-313A-44BA-8BC9-FB68CD2547D9}" destId="{A7931FE9-522A-4B5A-A42E-B46DA053AACD}" srcOrd="0" destOrd="0" presId="urn:microsoft.com/office/officeart/2005/8/layout/default"/>
    <dgm:cxn modelId="{622626C8-8C67-1F4B-9164-E06BD5D5BBF5}" type="presParOf" srcId="{7E7ABE75-48AF-4896-9B65-B449867F680E}" destId="{A02785D8-45C2-4791-8B1A-FF3CC6C4324F}" srcOrd="0" destOrd="0" presId="urn:microsoft.com/office/officeart/2005/8/layout/default"/>
    <dgm:cxn modelId="{04EA9577-D805-A340-9F12-7264484336DE}" type="presParOf" srcId="{7E7ABE75-48AF-4896-9B65-B449867F680E}" destId="{AD925043-2898-4866-B5F6-2DA2F027D691}" srcOrd="1" destOrd="0" presId="urn:microsoft.com/office/officeart/2005/8/layout/default"/>
    <dgm:cxn modelId="{32E3FB2C-6E1D-3C43-B648-95DD40317A02}" type="presParOf" srcId="{7E7ABE75-48AF-4896-9B65-B449867F680E}" destId="{0C0C898A-2261-420A-B949-5B7DD7A9FAE0}" srcOrd="2" destOrd="0" presId="urn:microsoft.com/office/officeart/2005/8/layout/default"/>
    <dgm:cxn modelId="{315F0139-1409-C143-8DFB-E675FB45D933}" type="presParOf" srcId="{7E7ABE75-48AF-4896-9B65-B449867F680E}" destId="{9A9E7A31-287C-49C9-A174-9C237A2FE23E}" srcOrd="3" destOrd="0" presId="urn:microsoft.com/office/officeart/2005/8/layout/default"/>
    <dgm:cxn modelId="{3B084EF8-F986-D248-A773-C1A032AFCF7D}" type="presParOf" srcId="{7E7ABE75-48AF-4896-9B65-B449867F680E}" destId="{A7931FE9-522A-4B5A-A42E-B46DA053AACD}" srcOrd="4" destOrd="0" presId="urn:microsoft.com/office/officeart/2005/8/layout/default"/>
    <dgm:cxn modelId="{2A726C67-AF5E-FE4D-B895-C25BFF4EFA8A}" type="presParOf" srcId="{7E7ABE75-48AF-4896-9B65-B449867F680E}" destId="{98F71031-CA25-415A-8287-20B5955EF2D1}" srcOrd="5" destOrd="0" presId="urn:microsoft.com/office/officeart/2005/8/layout/default"/>
    <dgm:cxn modelId="{CFDF28F6-CDE3-2E48-BE1C-05E65E63B3E0}" type="presParOf" srcId="{7E7ABE75-48AF-4896-9B65-B449867F680E}" destId="{0B6760FF-8D8D-468D-A9AE-521DB8A320C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EEB9C-04A3-4896-AC00-7CC8D07641AA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3BE618B-D15A-4217-A8CF-B77711FAA544}">
      <dgm:prSet phldrT="[Text]" custT="1"/>
      <dgm:spPr/>
      <dgm:t>
        <a:bodyPr/>
        <a:lstStyle/>
        <a:p>
          <a:r>
            <a:rPr lang="en-US" sz="1800" dirty="0"/>
            <a:t>Un bien public </a:t>
          </a:r>
        </a:p>
        <a:p>
          <a:r>
            <a:rPr lang="en-US" sz="1800" dirty="0"/>
            <a:t>(à moindre coût)</a:t>
          </a:r>
        </a:p>
      </dgm:t>
    </dgm:pt>
    <dgm:pt modelId="{A95BBDAB-3F76-48CE-AD87-20550E7D6794}" type="parTrans" cxnId="{A16C31D9-643A-4DE5-B0A0-A8908E87A829}">
      <dgm:prSet/>
      <dgm:spPr/>
      <dgm:t>
        <a:bodyPr/>
        <a:lstStyle/>
        <a:p>
          <a:endParaRPr lang="en-US" sz="2400"/>
        </a:p>
      </dgm:t>
    </dgm:pt>
    <dgm:pt modelId="{5D20523A-5A99-47E0-90B1-5E983755595D}" type="sibTrans" cxnId="{A16C31D9-643A-4DE5-B0A0-A8908E87A829}">
      <dgm:prSet/>
      <dgm:spPr/>
      <dgm:t>
        <a:bodyPr/>
        <a:lstStyle/>
        <a:p>
          <a:endParaRPr lang="en-US" sz="2400"/>
        </a:p>
      </dgm:t>
    </dgm:pt>
    <dgm:pt modelId="{43355572-E134-4D49-BBC5-9AAD9FD0AB5F}">
      <dgm:prSet phldrT="[Text]" custT="1"/>
      <dgm:spPr/>
      <dgm:t>
        <a:bodyPr/>
        <a:lstStyle/>
        <a:p>
          <a:r>
            <a:rPr lang="en-US" sz="1800" dirty="0"/>
            <a:t>Meilleur ciblage,</a:t>
          </a:r>
        </a:p>
        <a:p>
          <a:r>
            <a:rPr lang="en-US" sz="1800" dirty="0"/>
            <a:t>- Coordination,    Synergies	</a:t>
          </a:r>
        </a:p>
      </dgm:t>
    </dgm:pt>
    <dgm:pt modelId="{3A087A45-7A5F-43F5-B649-43D967DD1927}" type="parTrans" cxnId="{BAC700E8-8CFD-4EFA-ABE9-D0EFB4AEBDBF}">
      <dgm:prSet/>
      <dgm:spPr/>
      <dgm:t>
        <a:bodyPr/>
        <a:lstStyle/>
        <a:p>
          <a:endParaRPr lang="en-US" sz="2400"/>
        </a:p>
      </dgm:t>
    </dgm:pt>
    <dgm:pt modelId="{05DF9B77-81F5-4211-82D9-5416E4A9D1BD}" type="sibTrans" cxnId="{BAC700E8-8CFD-4EFA-ABE9-D0EFB4AEBDBF}">
      <dgm:prSet/>
      <dgm:spPr/>
      <dgm:t>
        <a:bodyPr/>
        <a:lstStyle/>
        <a:p>
          <a:endParaRPr lang="en-US" sz="2400"/>
        </a:p>
      </dgm:t>
    </dgm:pt>
    <dgm:pt modelId="{8B8A4F21-2970-4F66-948D-99F9845C3FCB}">
      <dgm:prSet phldrT="[Text]" custT="1"/>
      <dgm:spPr/>
      <dgm:t>
        <a:bodyPr/>
        <a:lstStyle/>
        <a:p>
          <a:r>
            <a:rPr lang="en-US" sz="1800" dirty="0" err="1"/>
            <a:t>Système</a:t>
          </a:r>
          <a:r>
            <a:rPr lang="en-US" sz="1800" dirty="0"/>
            <a:t> </a:t>
          </a:r>
          <a:r>
            <a:rPr lang="en-US" sz="1800" dirty="0" err="1"/>
            <a:t>d’information</a:t>
          </a:r>
          <a:r>
            <a:rPr lang="en-US" sz="1800" dirty="0"/>
            <a:t> et de </a:t>
          </a:r>
          <a:r>
            <a:rPr lang="en-US" sz="1800" dirty="0" err="1"/>
            <a:t>gestion</a:t>
          </a:r>
          <a:endParaRPr lang="en-US" sz="1800" dirty="0"/>
        </a:p>
      </dgm:t>
    </dgm:pt>
    <dgm:pt modelId="{677394E4-4097-403D-A8EC-D1D63901DC3E}" type="parTrans" cxnId="{75689F9B-1C12-4934-9B1A-8D683796CEAC}">
      <dgm:prSet/>
      <dgm:spPr/>
      <dgm:t>
        <a:bodyPr/>
        <a:lstStyle/>
        <a:p>
          <a:endParaRPr lang="en-US" sz="2400"/>
        </a:p>
      </dgm:t>
    </dgm:pt>
    <dgm:pt modelId="{50AB1DEE-E3E1-4E9C-9970-0DF8EB00D7E7}" type="sibTrans" cxnId="{75689F9B-1C12-4934-9B1A-8D683796CEAC}">
      <dgm:prSet/>
      <dgm:spPr/>
      <dgm:t>
        <a:bodyPr/>
        <a:lstStyle/>
        <a:p>
          <a:endParaRPr lang="en-US" sz="2400"/>
        </a:p>
      </dgm:t>
    </dgm:pt>
    <dgm:pt modelId="{A77A1107-B7E8-4C75-BC86-57C7C1249D76}">
      <dgm:prSet phldrT="[Text]" custT="1"/>
      <dgm:spPr/>
      <dgm:t>
        <a:bodyPr/>
        <a:lstStyle/>
        <a:p>
          <a:r>
            <a:rPr lang="en-US" sz="1800" dirty="0"/>
            <a:t>Protection des </a:t>
          </a:r>
          <a:r>
            <a:rPr lang="en-US" sz="1800" dirty="0" err="1"/>
            <a:t>données</a:t>
          </a:r>
          <a:r>
            <a:rPr lang="en-US" sz="1800" dirty="0"/>
            <a:t> </a:t>
          </a:r>
          <a:r>
            <a:rPr lang="en-US" sz="1800" dirty="0" err="1"/>
            <a:t>personnelles</a:t>
          </a:r>
          <a:endParaRPr lang="en-US" sz="1800" dirty="0"/>
        </a:p>
      </dgm:t>
    </dgm:pt>
    <dgm:pt modelId="{D02DC0B4-BEAD-40BF-9C1C-B643A26D07E3}" type="parTrans" cxnId="{6C47FC30-003D-46DA-A10F-D5DBCABBA7D0}">
      <dgm:prSet/>
      <dgm:spPr/>
      <dgm:t>
        <a:bodyPr/>
        <a:lstStyle/>
        <a:p>
          <a:endParaRPr lang="en-US" sz="2400"/>
        </a:p>
      </dgm:t>
    </dgm:pt>
    <dgm:pt modelId="{7B918602-6B76-4377-A549-929F5FD56BE2}" type="sibTrans" cxnId="{6C47FC30-003D-46DA-A10F-D5DBCABBA7D0}">
      <dgm:prSet/>
      <dgm:spPr/>
      <dgm:t>
        <a:bodyPr/>
        <a:lstStyle/>
        <a:p>
          <a:endParaRPr lang="en-US" sz="2400"/>
        </a:p>
      </dgm:t>
    </dgm:pt>
    <dgm:pt modelId="{26BF492F-CA0B-49F9-974B-6CFA440375C8}" type="pres">
      <dgm:prSet presAssocID="{C2FEEB9C-04A3-4896-AC00-7CC8D07641AA}" presName="diagram" presStyleCnt="0">
        <dgm:presLayoutVars>
          <dgm:dir/>
          <dgm:resizeHandles val="exact"/>
        </dgm:presLayoutVars>
      </dgm:prSet>
      <dgm:spPr/>
    </dgm:pt>
    <dgm:pt modelId="{14E4D02E-124C-4376-9783-AEB9B50F5126}" type="pres">
      <dgm:prSet presAssocID="{23BE618B-D15A-4217-A8CF-B77711FAA544}" presName="node" presStyleLbl="node1" presStyleIdx="0" presStyleCnt="4">
        <dgm:presLayoutVars>
          <dgm:bulletEnabled val="1"/>
        </dgm:presLayoutVars>
      </dgm:prSet>
      <dgm:spPr/>
    </dgm:pt>
    <dgm:pt modelId="{A9307249-3C1A-4EDD-8CDA-4266A65D6375}" type="pres">
      <dgm:prSet presAssocID="{5D20523A-5A99-47E0-90B1-5E983755595D}" presName="sibTrans" presStyleCnt="0"/>
      <dgm:spPr/>
    </dgm:pt>
    <dgm:pt modelId="{07BF2981-7095-445E-AC8E-65FD6B0B9C5A}" type="pres">
      <dgm:prSet presAssocID="{43355572-E134-4D49-BBC5-9AAD9FD0AB5F}" presName="node" presStyleLbl="node1" presStyleIdx="1" presStyleCnt="4">
        <dgm:presLayoutVars>
          <dgm:bulletEnabled val="1"/>
        </dgm:presLayoutVars>
      </dgm:prSet>
      <dgm:spPr/>
    </dgm:pt>
    <dgm:pt modelId="{17FF2EFB-2156-41DB-9285-7EF5F4FA2205}" type="pres">
      <dgm:prSet presAssocID="{05DF9B77-81F5-4211-82D9-5416E4A9D1BD}" presName="sibTrans" presStyleCnt="0"/>
      <dgm:spPr/>
    </dgm:pt>
    <dgm:pt modelId="{4646CD4B-452E-4764-981B-B5E44589A163}" type="pres">
      <dgm:prSet presAssocID="{8B8A4F21-2970-4F66-948D-99F9845C3FCB}" presName="node" presStyleLbl="node1" presStyleIdx="2" presStyleCnt="4">
        <dgm:presLayoutVars>
          <dgm:bulletEnabled val="1"/>
        </dgm:presLayoutVars>
      </dgm:prSet>
      <dgm:spPr/>
    </dgm:pt>
    <dgm:pt modelId="{43CD52CE-8D8F-4893-8BF7-3B027E6375E5}" type="pres">
      <dgm:prSet presAssocID="{50AB1DEE-E3E1-4E9C-9970-0DF8EB00D7E7}" presName="sibTrans" presStyleCnt="0"/>
      <dgm:spPr/>
    </dgm:pt>
    <dgm:pt modelId="{31A6D332-644D-4112-997C-B8FC6579376C}" type="pres">
      <dgm:prSet presAssocID="{A77A1107-B7E8-4C75-BC86-57C7C1249D76}" presName="node" presStyleLbl="node1" presStyleIdx="3" presStyleCnt="4">
        <dgm:presLayoutVars>
          <dgm:bulletEnabled val="1"/>
        </dgm:presLayoutVars>
      </dgm:prSet>
      <dgm:spPr/>
    </dgm:pt>
  </dgm:ptLst>
  <dgm:cxnLst>
    <dgm:cxn modelId="{6C47FC30-003D-46DA-A10F-D5DBCABBA7D0}" srcId="{C2FEEB9C-04A3-4896-AC00-7CC8D07641AA}" destId="{A77A1107-B7E8-4C75-BC86-57C7C1249D76}" srcOrd="3" destOrd="0" parTransId="{D02DC0B4-BEAD-40BF-9C1C-B643A26D07E3}" sibTransId="{7B918602-6B76-4377-A549-929F5FD56BE2}"/>
    <dgm:cxn modelId="{8D792037-FBEB-784B-84C0-810A37E2D087}" type="presOf" srcId="{23BE618B-D15A-4217-A8CF-B77711FAA544}" destId="{14E4D02E-124C-4376-9783-AEB9B50F5126}" srcOrd="0" destOrd="0" presId="urn:microsoft.com/office/officeart/2005/8/layout/default"/>
    <dgm:cxn modelId="{34D8957C-6542-FF44-9D5A-7DF6ED1DF4AB}" type="presOf" srcId="{43355572-E134-4D49-BBC5-9AAD9FD0AB5F}" destId="{07BF2981-7095-445E-AC8E-65FD6B0B9C5A}" srcOrd="0" destOrd="0" presId="urn:microsoft.com/office/officeart/2005/8/layout/default"/>
    <dgm:cxn modelId="{33870E8A-9EDE-8946-ACBB-5DC50B609B2C}" type="presOf" srcId="{8B8A4F21-2970-4F66-948D-99F9845C3FCB}" destId="{4646CD4B-452E-4764-981B-B5E44589A163}" srcOrd="0" destOrd="0" presId="urn:microsoft.com/office/officeart/2005/8/layout/default"/>
    <dgm:cxn modelId="{75689F9B-1C12-4934-9B1A-8D683796CEAC}" srcId="{C2FEEB9C-04A3-4896-AC00-7CC8D07641AA}" destId="{8B8A4F21-2970-4F66-948D-99F9845C3FCB}" srcOrd="2" destOrd="0" parTransId="{677394E4-4097-403D-A8EC-D1D63901DC3E}" sibTransId="{50AB1DEE-E3E1-4E9C-9970-0DF8EB00D7E7}"/>
    <dgm:cxn modelId="{0A52C2BF-0860-A64A-B627-A93BEE8316CD}" type="presOf" srcId="{C2FEEB9C-04A3-4896-AC00-7CC8D07641AA}" destId="{26BF492F-CA0B-49F9-974B-6CFA440375C8}" srcOrd="0" destOrd="0" presId="urn:microsoft.com/office/officeart/2005/8/layout/default"/>
    <dgm:cxn modelId="{A16C31D9-643A-4DE5-B0A0-A8908E87A829}" srcId="{C2FEEB9C-04A3-4896-AC00-7CC8D07641AA}" destId="{23BE618B-D15A-4217-A8CF-B77711FAA544}" srcOrd="0" destOrd="0" parTransId="{A95BBDAB-3F76-48CE-AD87-20550E7D6794}" sibTransId="{5D20523A-5A99-47E0-90B1-5E983755595D}"/>
    <dgm:cxn modelId="{BAC700E8-8CFD-4EFA-ABE9-D0EFB4AEBDBF}" srcId="{C2FEEB9C-04A3-4896-AC00-7CC8D07641AA}" destId="{43355572-E134-4D49-BBC5-9AAD9FD0AB5F}" srcOrd="1" destOrd="0" parTransId="{3A087A45-7A5F-43F5-B649-43D967DD1927}" sibTransId="{05DF9B77-81F5-4211-82D9-5416E4A9D1BD}"/>
    <dgm:cxn modelId="{11DFAEF3-326A-5B46-8370-C5EEA4E3676B}" type="presOf" srcId="{A77A1107-B7E8-4C75-BC86-57C7C1249D76}" destId="{31A6D332-644D-4112-997C-B8FC6579376C}" srcOrd="0" destOrd="0" presId="urn:microsoft.com/office/officeart/2005/8/layout/default"/>
    <dgm:cxn modelId="{06AA9FD8-A549-CF49-A936-74BADDD17222}" type="presParOf" srcId="{26BF492F-CA0B-49F9-974B-6CFA440375C8}" destId="{14E4D02E-124C-4376-9783-AEB9B50F5126}" srcOrd="0" destOrd="0" presId="urn:microsoft.com/office/officeart/2005/8/layout/default"/>
    <dgm:cxn modelId="{CC6AE737-3FE5-F94F-9566-7CC149E8CF0A}" type="presParOf" srcId="{26BF492F-CA0B-49F9-974B-6CFA440375C8}" destId="{A9307249-3C1A-4EDD-8CDA-4266A65D6375}" srcOrd="1" destOrd="0" presId="urn:microsoft.com/office/officeart/2005/8/layout/default"/>
    <dgm:cxn modelId="{36C0BA4B-371C-554A-95C6-0F193E49DC37}" type="presParOf" srcId="{26BF492F-CA0B-49F9-974B-6CFA440375C8}" destId="{07BF2981-7095-445E-AC8E-65FD6B0B9C5A}" srcOrd="2" destOrd="0" presId="urn:microsoft.com/office/officeart/2005/8/layout/default"/>
    <dgm:cxn modelId="{1022E666-BF85-0F4C-B297-9A06C1392C31}" type="presParOf" srcId="{26BF492F-CA0B-49F9-974B-6CFA440375C8}" destId="{17FF2EFB-2156-41DB-9285-7EF5F4FA2205}" srcOrd="3" destOrd="0" presId="urn:microsoft.com/office/officeart/2005/8/layout/default"/>
    <dgm:cxn modelId="{91D11F01-FA8C-C04C-BEE7-0E9A54E4987F}" type="presParOf" srcId="{26BF492F-CA0B-49F9-974B-6CFA440375C8}" destId="{4646CD4B-452E-4764-981B-B5E44589A163}" srcOrd="4" destOrd="0" presId="urn:microsoft.com/office/officeart/2005/8/layout/default"/>
    <dgm:cxn modelId="{6656F05E-D079-B04E-B5F0-557363F2B376}" type="presParOf" srcId="{26BF492F-CA0B-49F9-974B-6CFA440375C8}" destId="{43CD52CE-8D8F-4893-8BF7-3B027E6375E5}" srcOrd="5" destOrd="0" presId="urn:microsoft.com/office/officeart/2005/8/layout/default"/>
    <dgm:cxn modelId="{FB02C44C-6B1A-274D-839C-A4C6191BC0BF}" type="presParOf" srcId="{26BF492F-CA0B-49F9-974B-6CFA440375C8}" destId="{31A6D332-644D-4112-997C-B8FC657937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079931-D719-496A-ABD8-400E0B1631D7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D4E5E13-01C9-4F1A-AF5B-6A97D21D508B}">
      <dgm:prSet phldrT="[Text]"/>
      <dgm:spPr/>
      <dgm:t>
        <a:bodyPr/>
        <a:lstStyle/>
        <a:p>
          <a:r>
            <a:rPr lang="en-US" dirty="0"/>
            <a:t>Quotas commune (carte de la pauvreté)</a:t>
          </a:r>
        </a:p>
      </dgm:t>
    </dgm:pt>
    <dgm:pt modelId="{A60A7FA7-315A-4B1B-B9AC-46D82B0E0AB1}" type="parTrans" cxnId="{46402FEB-8453-47CB-BECD-6236B17063FD}">
      <dgm:prSet/>
      <dgm:spPr/>
      <dgm:t>
        <a:bodyPr/>
        <a:lstStyle/>
        <a:p>
          <a:endParaRPr lang="en-US"/>
        </a:p>
      </dgm:t>
    </dgm:pt>
    <dgm:pt modelId="{8F7422D5-930D-46EA-88CA-3D34883763F6}" type="sibTrans" cxnId="{46402FEB-8453-47CB-BECD-6236B17063FD}">
      <dgm:prSet/>
      <dgm:spPr/>
      <dgm:t>
        <a:bodyPr/>
        <a:lstStyle/>
        <a:p>
          <a:endParaRPr lang="en-US"/>
        </a:p>
      </dgm:t>
    </dgm:pt>
    <dgm:pt modelId="{951CF6F8-E7B3-4F40-BA00-DC078312F8FA}">
      <dgm:prSet phldrT="[Text]"/>
      <dgm:spPr/>
      <dgm:t>
        <a:bodyPr/>
        <a:lstStyle/>
        <a:p>
          <a:r>
            <a:rPr lang="en-US" dirty="0"/>
            <a:t>Communautés</a:t>
          </a:r>
        </a:p>
      </dgm:t>
    </dgm:pt>
    <dgm:pt modelId="{AE4E8F8B-D914-4049-AD51-C4C9A055581E}" type="parTrans" cxnId="{078D341C-4764-4BE8-A99E-5F691AD989C6}">
      <dgm:prSet/>
      <dgm:spPr/>
      <dgm:t>
        <a:bodyPr/>
        <a:lstStyle/>
        <a:p>
          <a:endParaRPr lang="en-US"/>
        </a:p>
      </dgm:t>
    </dgm:pt>
    <dgm:pt modelId="{0D3AC09A-A6C7-44E0-BDB5-44F27CBA388E}" type="sibTrans" cxnId="{078D341C-4764-4BE8-A99E-5F691AD989C6}">
      <dgm:prSet/>
      <dgm:spPr/>
      <dgm:t>
        <a:bodyPr/>
        <a:lstStyle/>
        <a:p>
          <a:endParaRPr lang="en-US"/>
        </a:p>
      </dgm:t>
    </dgm:pt>
    <dgm:pt modelId="{973087CE-83D1-43D2-AD27-B004626EE9BA}">
      <dgm:prSet phldrT="[Text]"/>
      <dgm:spPr/>
      <dgm:t>
        <a:bodyPr/>
        <a:lstStyle/>
        <a:p>
          <a:r>
            <a:rPr lang="en-US" dirty="0"/>
            <a:t>Enquetes (multiples indicateurs) </a:t>
          </a:r>
        </a:p>
      </dgm:t>
    </dgm:pt>
    <dgm:pt modelId="{44D0B53F-4FD1-49E2-9518-D7712B370BEA}" type="parTrans" cxnId="{0112771E-2267-491E-982A-78140E586603}">
      <dgm:prSet/>
      <dgm:spPr/>
      <dgm:t>
        <a:bodyPr/>
        <a:lstStyle/>
        <a:p>
          <a:endParaRPr lang="en-US"/>
        </a:p>
      </dgm:t>
    </dgm:pt>
    <dgm:pt modelId="{B00F8838-2490-40B5-BE6D-3D961615BCC9}" type="sibTrans" cxnId="{0112771E-2267-491E-982A-78140E586603}">
      <dgm:prSet/>
      <dgm:spPr/>
      <dgm:t>
        <a:bodyPr/>
        <a:lstStyle/>
        <a:p>
          <a:endParaRPr lang="en-US"/>
        </a:p>
      </dgm:t>
    </dgm:pt>
    <dgm:pt modelId="{91ED0AE4-2165-4438-957F-FD027321B9E1}">
      <dgm:prSet phldrT="[Text]"/>
      <dgm:spPr/>
      <dgm:t>
        <a:bodyPr/>
        <a:lstStyle/>
        <a:p>
          <a:r>
            <a:rPr lang="en-US" dirty="0"/>
            <a:t>Chaque programme utilise des filtres pour sélectionner ses bénéficiaires</a:t>
          </a:r>
        </a:p>
      </dgm:t>
    </dgm:pt>
    <dgm:pt modelId="{56A94096-EAD1-4749-A498-E74ACE8585EC}" type="parTrans" cxnId="{E1703E4B-DB80-4105-9420-09ADB5C10701}">
      <dgm:prSet/>
      <dgm:spPr/>
      <dgm:t>
        <a:bodyPr/>
        <a:lstStyle/>
        <a:p>
          <a:endParaRPr lang="en-US"/>
        </a:p>
      </dgm:t>
    </dgm:pt>
    <dgm:pt modelId="{93A48337-0AB7-42C8-B255-99CAF9A3EC5D}" type="sibTrans" cxnId="{E1703E4B-DB80-4105-9420-09ADB5C10701}">
      <dgm:prSet/>
      <dgm:spPr/>
      <dgm:t>
        <a:bodyPr/>
        <a:lstStyle/>
        <a:p>
          <a:endParaRPr lang="en-US"/>
        </a:p>
      </dgm:t>
    </dgm:pt>
    <dgm:pt modelId="{CF11C75B-538F-4AC7-9381-D97216BC2BB1}" type="pres">
      <dgm:prSet presAssocID="{6E079931-D719-496A-ABD8-400E0B1631D7}" presName="diagram" presStyleCnt="0">
        <dgm:presLayoutVars>
          <dgm:dir/>
          <dgm:resizeHandles val="exact"/>
        </dgm:presLayoutVars>
      </dgm:prSet>
      <dgm:spPr/>
    </dgm:pt>
    <dgm:pt modelId="{0D722ECC-7056-4232-BC47-FCEE9D88CE69}" type="pres">
      <dgm:prSet presAssocID="{DD4E5E13-01C9-4F1A-AF5B-6A97D21D508B}" presName="node" presStyleLbl="node1" presStyleIdx="0" presStyleCnt="4">
        <dgm:presLayoutVars>
          <dgm:bulletEnabled val="1"/>
        </dgm:presLayoutVars>
      </dgm:prSet>
      <dgm:spPr/>
    </dgm:pt>
    <dgm:pt modelId="{439AA946-55B8-440C-8CE0-B81F0F57DA0B}" type="pres">
      <dgm:prSet presAssocID="{8F7422D5-930D-46EA-88CA-3D34883763F6}" presName="sibTrans" presStyleCnt="0"/>
      <dgm:spPr/>
    </dgm:pt>
    <dgm:pt modelId="{9F0D20F2-9443-4E9B-B0B4-627EEC8CA9CB}" type="pres">
      <dgm:prSet presAssocID="{951CF6F8-E7B3-4F40-BA00-DC078312F8FA}" presName="node" presStyleLbl="node1" presStyleIdx="1" presStyleCnt="4">
        <dgm:presLayoutVars>
          <dgm:bulletEnabled val="1"/>
        </dgm:presLayoutVars>
      </dgm:prSet>
      <dgm:spPr/>
    </dgm:pt>
    <dgm:pt modelId="{3E0F708C-BE80-4F3D-9F92-40030EBA4F7D}" type="pres">
      <dgm:prSet presAssocID="{0D3AC09A-A6C7-44E0-BDB5-44F27CBA388E}" presName="sibTrans" presStyleCnt="0"/>
      <dgm:spPr/>
    </dgm:pt>
    <dgm:pt modelId="{04801D77-8F5C-4568-8B62-4847901E645E}" type="pres">
      <dgm:prSet presAssocID="{973087CE-83D1-43D2-AD27-B004626EE9BA}" presName="node" presStyleLbl="node1" presStyleIdx="2" presStyleCnt="4">
        <dgm:presLayoutVars>
          <dgm:bulletEnabled val="1"/>
        </dgm:presLayoutVars>
      </dgm:prSet>
      <dgm:spPr/>
    </dgm:pt>
    <dgm:pt modelId="{846431E0-DA34-4651-91A8-E44D1050B1ED}" type="pres">
      <dgm:prSet presAssocID="{B00F8838-2490-40B5-BE6D-3D961615BCC9}" presName="sibTrans" presStyleCnt="0"/>
      <dgm:spPr/>
    </dgm:pt>
    <dgm:pt modelId="{110ECF2D-9507-4833-AE03-91308CFA1DC9}" type="pres">
      <dgm:prSet presAssocID="{91ED0AE4-2165-4438-957F-FD027321B9E1}" presName="node" presStyleLbl="node1" presStyleIdx="3" presStyleCnt="4">
        <dgm:presLayoutVars>
          <dgm:bulletEnabled val="1"/>
        </dgm:presLayoutVars>
      </dgm:prSet>
      <dgm:spPr/>
    </dgm:pt>
  </dgm:ptLst>
  <dgm:cxnLst>
    <dgm:cxn modelId="{078D341C-4764-4BE8-A99E-5F691AD989C6}" srcId="{6E079931-D719-496A-ABD8-400E0B1631D7}" destId="{951CF6F8-E7B3-4F40-BA00-DC078312F8FA}" srcOrd="1" destOrd="0" parTransId="{AE4E8F8B-D914-4049-AD51-C4C9A055581E}" sibTransId="{0D3AC09A-A6C7-44E0-BDB5-44F27CBA388E}"/>
    <dgm:cxn modelId="{0112771E-2267-491E-982A-78140E586603}" srcId="{6E079931-D719-496A-ABD8-400E0B1631D7}" destId="{973087CE-83D1-43D2-AD27-B004626EE9BA}" srcOrd="2" destOrd="0" parTransId="{44D0B53F-4FD1-49E2-9518-D7712B370BEA}" sibTransId="{B00F8838-2490-40B5-BE6D-3D961615BCC9}"/>
    <dgm:cxn modelId="{E1703E4B-DB80-4105-9420-09ADB5C10701}" srcId="{6E079931-D719-496A-ABD8-400E0B1631D7}" destId="{91ED0AE4-2165-4438-957F-FD027321B9E1}" srcOrd="3" destOrd="0" parTransId="{56A94096-EAD1-4749-A498-E74ACE8585EC}" sibTransId="{93A48337-0AB7-42C8-B255-99CAF9A3EC5D}"/>
    <dgm:cxn modelId="{FAA6506B-5D2C-F94B-9DA5-68199109280F}" type="presOf" srcId="{91ED0AE4-2165-4438-957F-FD027321B9E1}" destId="{110ECF2D-9507-4833-AE03-91308CFA1DC9}" srcOrd="0" destOrd="0" presId="urn:microsoft.com/office/officeart/2005/8/layout/default"/>
    <dgm:cxn modelId="{2ABEA794-4641-DD4B-8F77-0A28896D820E}" type="presOf" srcId="{DD4E5E13-01C9-4F1A-AF5B-6A97D21D508B}" destId="{0D722ECC-7056-4232-BC47-FCEE9D88CE69}" srcOrd="0" destOrd="0" presId="urn:microsoft.com/office/officeart/2005/8/layout/default"/>
    <dgm:cxn modelId="{FDBE0496-2D03-0C4A-935C-D0E2F3DBCC75}" type="presOf" srcId="{973087CE-83D1-43D2-AD27-B004626EE9BA}" destId="{04801D77-8F5C-4568-8B62-4847901E645E}" srcOrd="0" destOrd="0" presId="urn:microsoft.com/office/officeart/2005/8/layout/default"/>
    <dgm:cxn modelId="{6E6407D3-B38B-8447-8F85-C195A0C28A06}" type="presOf" srcId="{951CF6F8-E7B3-4F40-BA00-DC078312F8FA}" destId="{9F0D20F2-9443-4E9B-B0B4-627EEC8CA9CB}" srcOrd="0" destOrd="0" presId="urn:microsoft.com/office/officeart/2005/8/layout/default"/>
    <dgm:cxn modelId="{B70021EA-A723-E641-BEE7-43DEFFE98D21}" type="presOf" srcId="{6E079931-D719-496A-ABD8-400E0B1631D7}" destId="{CF11C75B-538F-4AC7-9381-D97216BC2BB1}" srcOrd="0" destOrd="0" presId="urn:microsoft.com/office/officeart/2005/8/layout/default"/>
    <dgm:cxn modelId="{46402FEB-8453-47CB-BECD-6236B17063FD}" srcId="{6E079931-D719-496A-ABD8-400E0B1631D7}" destId="{DD4E5E13-01C9-4F1A-AF5B-6A97D21D508B}" srcOrd="0" destOrd="0" parTransId="{A60A7FA7-315A-4B1B-B9AC-46D82B0E0AB1}" sibTransId="{8F7422D5-930D-46EA-88CA-3D34883763F6}"/>
    <dgm:cxn modelId="{71211D67-DDF5-9746-BC0A-359EDB1E6FE9}" type="presParOf" srcId="{CF11C75B-538F-4AC7-9381-D97216BC2BB1}" destId="{0D722ECC-7056-4232-BC47-FCEE9D88CE69}" srcOrd="0" destOrd="0" presId="urn:microsoft.com/office/officeart/2005/8/layout/default"/>
    <dgm:cxn modelId="{B712A883-EE05-CC47-A9A3-A085531B9810}" type="presParOf" srcId="{CF11C75B-538F-4AC7-9381-D97216BC2BB1}" destId="{439AA946-55B8-440C-8CE0-B81F0F57DA0B}" srcOrd="1" destOrd="0" presId="urn:microsoft.com/office/officeart/2005/8/layout/default"/>
    <dgm:cxn modelId="{B034264E-042F-4C4B-8D30-5E9DE80863B0}" type="presParOf" srcId="{CF11C75B-538F-4AC7-9381-D97216BC2BB1}" destId="{9F0D20F2-9443-4E9B-B0B4-627EEC8CA9CB}" srcOrd="2" destOrd="0" presId="urn:microsoft.com/office/officeart/2005/8/layout/default"/>
    <dgm:cxn modelId="{7893F08A-1B89-BD49-B5EC-8BAF7CE1288C}" type="presParOf" srcId="{CF11C75B-538F-4AC7-9381-D97216BC2BB1}" destId="{3E0F708C-BE80-4F3D-9F92-40030EBA4F7D}" srcOrd="3" destOrd="0" presId="urn:microsoft.com/office/officeart/2005/8/layout/default"/>
    <dgm:cxn modelId="{6FC616F8-8254-234A-A4F0-208983D0C438}" type="presParOf" srcId="{CF11C75B-538F-4AC7-9381-D97216BC2BB1}" destId="{04801D77-8F5C-4568-8B62-4847901E645E}" srcOrd="4" destOrd="0" presId="urn:microsoft.com/office/officeart/2005/8/layout/default"/>
    <dgm:cxn modelId="{154FC567-A8F5-C44E-BE22-EFAFD530ED6E}" type="presParOf" srcId="{CF11C75B-538F-4AC7-9381-D97216BC2BB1}" destId="{846431E0-DA34-4651-91A8-E44D1050B1ED}" srcOrd="5" destOrd="0" presId="urn:microsoft.com/office/officeart/2005/8/layout/default"/>
    <dgm:cxn modelId="{299E3823-C184-E042-AEBD-82316E51105C}" type="presParOf" srcId="{CF11C75B-538F-4AC7-9381-D97216BC2BB1}" destId="{110ECF2D-9507-4833-AE03-91308CFA1DC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F1A307-361C-46E9-9D1C-2E76D62DD8AD}" type="doc">
      <dgm:prSet loTypeId="urn:microsoft.com/office/officeart/2005/8/layout/cycle4#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70D34871-831F-4C3F-845B-F871928F4007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sz="1600" dirty="0">
            <a:latin typeface="Agency FB" pitchFamily="34" charset="0"/>
            <a:cs typeface="Arial" pitchFamily="34" charset="0"/>
          </a:endParaRPr>
        </a:p>
      </dgm:t>
    </dgm:pt>
    <dgm:pt modelId="{A8C1950A-6B8A-409E-834A-6C64DBD256AB}" type="parTrans" cxnId="{EBBDBD80-1829-41C0-B853-4B18BF353328}">
      <dgm:prSet/>
      <dgm:spPr/>
      <dgm:t>
        <a:bodyPr/>
        <a:lstStyle/>
        <a:p>
          <a:endParaRPr lang="fr-FR"/>
        </a:p>
      </dgm:t>
    </dgm:pt>
    <dgm:pt modelId="{41A9DFC8-A90B-4197-80E8-CC252D0493A6}" type="sibTrans" cxnId="{EBBDBD80-1829-41C0-B853-4B18BF353328}">
      <dgm:prSet/>
      <dgm:spPr/>
      <dgm:t>
        <a:bodyPr/>
        <a:lstStyle/>
        <a:p>
          <a:endParaRPr lang="fr-FR"/>
        </a:p>
      </dgm:t>
    </dgm:pt>
    <dgm:pt modelId="{D586BEBB-2624-4601-9922-BDA6A247871B}">
      <dgm:prSet phldrT="[Texte]" custT="1"/>
      <dgm:spPr/>
      <dgm:t>
        <a:bodyPr/>
        <a:lstStyle/>
        <a:p>
          <a:r>
            <a:rPr lang="fr-FR" sz="1600" b="1" dirty="0"/>
            <a:t>Stratégie de protection sociale intégrée</a:t>
          </a:r>
        </a:p>
      </dgm:t>
    </dgm:pt>
    <dgm:pt modelId="{7E682DA2-CB23-48DB-AE55-323016F5035F}" type="parTrans" cxnId="{513FCE10-2A64-49FA-B09E-592B9CFC649A}">
      <dgm:prSet/>
      <dgm:spPr/>
      <dgm:t>
        <a:bodyPr/>
        <a:lstStyle/>
        <a:p>
          <a:endParaRPr lang="fr-FR"/>
        </a:p>
      </dgm:t>
    </dgm:pt>
    <dgm:pt modelId="{619F5286-0A53-4764-B00F-BF388723BB6B}" type="sibTrans" cxnId="{513FCE10-2A64-49FA-B09E-592B9CFC649A}">
      <dgm:prSet/>
      <dgm:spPr/>
      <dgm:t>
        <a:bodyPr/>
        <a:lstStyle/>
        <a:p>
          <a:endParaRPr lang="fr-FR"/>
        </a:p>
      </dgm:t>
    </dgm:pt>
    <dgm:pt modelId="{14BED243-6847-4E8A-A61E-AF181A6D0366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600" dirty="0">
              <a:latin typeface="Agency FB" pitchFamily="34" charset="0"/>
            </a:rPr>
            <a:t>CMU : couverture maladie universelle</a:t>
          </a:r>
        </a:p>
      </dgm:t>
    </dgm:pt>
    <dgm:pt modelId="{C15995DB-AF86-4BC4-951F-B10BB61867A5}" type="parTrans" cxnId="{B2F1B32E-7562-4A6A-B821-39210FECD16A}">
      <dgm:prSet/>
      <dgm:spPr/>
      <dgm:t>
        <a:bodyPr/>
        <a:lstStyle/>
        <a:p>
          <a:endParaRPr lang="fr-FR"/>
        </a:p>
      </dgm:t>
    </dgm:pt>
    <dgm:pt modelId="{0E11415F-41D9-4E04-A071-299586DF5678}" type="sibTrans" cxnId="{B2F1B32E-7562-4A6A-B821-39210FECD16A}">
      <dgm:prSet/>
      <dgm:spPr/>
      <dgm:t>
        <a:bodyPr/>
        <a:lstStyle/>
        <a:p>
          <a:endParaRPr lang="fr-FR"/>
        </a:p>
      </dgm:t>
    </dgm:pt>
    <dgm:pt modelId="{BD4A5C0C-7B1D-496E-858E-A6B6E4858B19}">
      <dgm:prSet phldrT="[Texte]" custT="1"/>
      <dgm:spPr/>
      <dgm:t>
        <a:bodyPr/>
        <a:lstStyle/>
        <a:p>
          <a:r>
            <a:rPr lang="fr-FR" sz="1600" b="1" dirty="0"/>
            <a:t>     </a:t>
          </a:r>
        </a:p>
        <a:p>
          <a:endParaRPr lang="fr-FR" sz="1600" b="1" dirty="0"/>
        </a:p>
        <a:p>
          <a:r>
            <a:rPr lang="fr-FR" sz="1600" b="1" dirty="0"/>
            <a:t>Renforcement du Système national de protection sociale</a:t>
          </a:r>
        </a:p>
      </dgm:t>
    </dgm:pt>
    <dgm:pt modelId="{43269C3D-8CAD-4760-B03E-E610C6BA49C9}" type="parTrans" cxnId="{7546310F-7AB9-47DF-B689-FE1FFDAB821A}">
      <dgm:prSet/>
      <dgm:spPr/>
      <dgm:t>
        <a:bodyPr/>
        <a:lstStyle/>
        <a:p>
          <a:endParaRPr lang="fr-FR"/>
        </a:p>
      </dgm:t>
    </dgm:pt>
    <dgm:pt modelId="{41E1FB54-C41D-47FF-BBB6-DA26754D71DC}" type="sibTrans" cxnId="{7546310F-7AB9-47DF-B689-FE1FFDAB821A}">
      <dgm:prSet/>
      <dgm:spPr/>
      <dgm:t>
        <a:bodyPr/>
        <a:lstStyle/>
        <a:p>
          <a:endParaRPr lang="fr-FR"/>
        </a:p>
      </dgm:t>
    </dgm:pt>
    <dgm:pt modelId="{4BD53DC6-5FA1-4660-B900-2C23CBEEA2C7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 anchor="ctr" anchorCtr="0"/>
        <a:lstStyle/>
        <a:p>
          <a:r>
            <a:rPr lang="fr-FR" sz="1600" dirty="0">
              <a:latin typeface="Agency FB" pitchFamily="34" charset="0"/>
            </a:rPr>
            <a:t>Plaidoyer pour l’extension et le financement endogène de la protection sociale</a:t>
          </a:r>
        </a:p>
      </dgm:t>
    </dgm:pt>
    <dgm:pt modelId="{EBD5BF2F-4212-411D-96CF-CFA79BE79DB1}" type="parTrans" cxnId="{8EB6756D-19DA-4DAC-99B5-34684E6A8616}">
      <dgm:prSet/>
      <dgm:spPr/>
      <dgm:t>
        <a:bodyPr/>
        <a:lstStyle/>
        <a:p>
          <a:endParaRPr lang="fr-FR"/>
        </a:p>
      </dgm:t>
    </dgm:pt>
    <dgm:pt modelId="{2B86CD8D-1475-4200-9DDC-A9D6CA1C35DC}" type="sibTrans" cxnId="{8EB6756D-19DA-4DAC-99B5-34684E6A8616}">
      <dgm:prSet/>
      <dgm:spPr/>
      <dgm:t>
        <a:bodyPr/>
        <a:lstStyle/>
        <a:p>
          <a:endParaRPr lang="fr-FR"/>
        </a:p>
      </dgm:t>
    </dgm:pt>
    <dgm:pt modelId="{6B609D7D-E1C9-4A44-B3ED-528BC77AF526}">
      <dgm:prSet phldrT="[Texte]" custT="1"/>
      <dgm:spPr/>
      <dgm:t>
        <a:bodyPr/>
        <a:lstStyle/>
        <a:p>
          <a:pPr algn="l"/>
          <a:r>
            <a:rPr lang="fr-FR" sz="1600" b="1" dirty="0"/>
            <a:t>Renforcement de la prise en compte des chocs</a:t>
          </a:r>
        </a:p>
      </dgm:t>
    </dgm:pt>
    <dgm:pt modelId="{1C3C501F-10C3-4686-9602-E89874E8C952}" type="parTrans" cxnId="{AEED7842-0A96-4FF3-B1F1-5ADC8912F190}">
      <dgm:prSet/>
      <dgm:spPr/>
      <dgm:t>
        <a:bodyPr/>
        <a:lstStyle/>
        <a:p>
          <a:endParaRPr lang="fr-FR"/>
        </a:p>
      </dgm:t>
    </dgm:pt>
    <dgm:pt modelId="{80C50992-556C-45AB-A3D5-95B46185263B}" type="sibTrans" cxnId="{AEED7842-0A96-4FF3-B1F1-5ADC8912F190}">
      <dgm:prSet/>
      <dgm:spPr/>
      <dgm:t>
        <a:bodyPr/>
        <a:lstStyle/>
        <a:p>
          <a:endParaRPr lang="fr-FR"/>
        </a:p>
      </dgm:t>
    </dgm:pt>
    <dgm:pt modelId="{653886E2-C31D-4C8C-AF8D-77A687F95E41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600" dirty="0">
              <a:latin typeface="Agency FB" pitchFamily="34" charset="0"/>
            </a:rPr>
            <a:t> appropriation par </a:t>
          </a:r>
          <a:r>
            <a:rPr lang="fr-FR" sz="1600" baseline="0" dirty="0">
              <a:latin typeface="Agency FB" pitchFamily="34" charset="0"/>
            </a:rPr>
            <a:t>les  acteurs de la sécurité alimentaire, de la nutrition et du développement agricole et rural des outils de protection sociale </a:t>
          </a:r>
          <a:endParaRPr lang="fr-FR" sz="1600" dirty="0">
            <a:latin typeface="Agency FB" pitchFamily="34" charset="0"/>
          </a:endParaRPr>
        </a:p>
      </dgm:t>
    </dgm:pt>
    <dgm:pt modelId="{64717C8C-9E48-4CB4-B454-881DB342E197}" type="parTrans" cxnId="{32834B15-969B-41E0-9B60-E7755050E692}">
      <dgm:prSet/>
      <dgm:spPr/>
      <dgm:t>
        <a:bodyPr/>
        <a:lstStyle/>
        <a:p>
          <a:endParaRPr lang="fr-FR"/>
        </a:p>
      </dgm:t>
    </dgm:pt>
    <dgm:pt modelId="{30480CBB-F539-4631-8771-F4E1657F0658}" type="sibTrans" cxnId="{32834B15-969B-41E0-9B60-E7755050E692}">
      <dgm:prSet/>
      <dgm:spPr/>
      <dgm:t>
        <a:bodyPr/>
        <a:lstStyle/>
        <a:p>
          <a:endParaRPr lang="fr-FR"/>
        </a:p>
      </dgm:t>
    </dgm:pt>
    <dgm:pt modelId="{0D1834C5-95B0-4EAD-AC2C-B59C93EE501A}">
      <dgm:prSet phldrT="[Texte]" custT="1"/>
      <dgm:spPr/>
      <dgm:t>
        <a:bodyPr/>
        <a:lstStyle/>
        <a:p>
          <a:r>
            <a:rPr lang="fr-FR" altLang="fr-FR" sz="1600" b="1" dirty="0"/>
            <a:t>Renforcement du RNU</a:t>
          </a:r>
          <a:endParaRPr lang="fr-FR" sz="1600" b="1" dirty="0"/>
        </a:p>
      </dgm:t>
    </dgm:pt>
    <dgm:pt modelId="{64A57557-F611-416A-A8BC-8EA06D5E31CA}" type="sibTrans" cxnId="{EADD3E69-6B9B-4EA8-8C5B-194B25229967}">
      <dgm:prSet/>
      <dgm:spPr/>
      <dgm:t>
        <a:bodyPr/>
        <a:lstStyle/>
        <a:p>
          <a:endParaRPr lang="fr-FR"/>
        </a:p>
      </dgm:t>
    </dgm:pt>
    <dgm:pt modelId="{791C9055-1650-4B8B-AB44-C66F6F9B51BD}" type="parTrans" cxnId="{EADD3E69-6B9B-4EA8-8C5B-194B25229967}">
      <dgm:prSet/>
      <dgm:spPr/>
      <dgm:t>
        <a:bodyPr/>
        <a:lstStyle/>
        <a:p>
          <a:endParaRPr lang="fr-FR"/>
        </a:p>
      </dgm:t>
    </dgm:pt>
    <dgm:pt modelId="{C30CEE20-A09A-4CBD-93D7-9C58862568AB}">
      <dgm:prSet custT="1"/>
      <dgm:spPr/>
      <dgm:t>
        <a:bodyPr/>
        <a:lstStyle/>
        <a:p>
          <a:r>
            <a:rPr lang="fr-FR" sz="1600" dirty="0"/>
            <a:t>Mise à jour intégrale et Extension du RNU pour inclure l’ensemble des ménages pauvres du pays  en 2022</a:t>
          </a:r>
          <a:endParaRPr lang="fr-FR" sz="1600" dirty="0">
            <a:latin typeface="Agency FB" pitchFamily="34" charset="0"/>
          </a:endParaRPr>
        </a:p>
      </dgm:t>
    </dgm:pt>
    <dgm:pt modelId="{8F72513F-50A3-4179-BA4A-B8E9F0BFAF09}" type="parTrans" cxnId="{9C696FA6-10FD-4E73-810C-07FFA4F6BA01}">
      <dgm:prSet/>
      <dgm:spPr/>
      <dgm:t>
        <a:bodyPr/>
        <a:lstStyle/>
        <a:p>
          <a:endParaRPr lang="fr-FR"/>
        </a:p>
      </dgm:t>
    </dgm:pt>
    <dgm:pt modelId="{054D1DCD-D31B-4BF2-8922-32CA21B41208}" type="sibTrans" cxnId="{9C696FA6-10FD-4E73-810C-07FFA4F6BA01}">
      <dgm:prSet/>
      <dgm:spPr/>
      <dgm:t>
        <a:bodyPr/>
        <a:lstStyle/>
        <a:p>
          <a:endParaRPr lang="fr-FR"/>
        </a:p>
      </dgm:t>
    </dgm:pt>
    <dgm:pt modelId="{01BC9990-009F-4ACA-95DE-DA5D20311190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600" dirty="0">
              <a:latin typeface="Agency FB" pitchFamily="34" charset="0"/>
            </a:rPr>
            <a:t>CEC : carte d’égalité des chances pour les handicapées</a:t>
          </a:r>
        </a:p>
      </dgm:t>
    </dgm:pt>
    <dgm:pt modelId="{6DFD813C-0351-4CEB-8FE6-9DAB25F96BCC}" type="parTrans" cxnId="{12D73BC8-F648-4B59-8F9E-9B1C514CEB48}">
      <dgm:prSet/>
      <dgm:spPr/>
      <dgm:t>
        <a:bodyPr/>
        <a:lstStyle/>
        <a:p>
          <a:endParaRPr lang="fr-FR"/>
        </a:p>
      </dgm:t>
    </dgm:pt>
    <dgm:pt modelId="{10767450-F393-4017-88B1-C964C1A5CADE}" type="sibTrans" cxnId="{12D73BC8-F648-4B59-8F9E-9B1C514CEB48}">
      <dgm:prSet/>
      <dgm:spPr/>
      <dgm:t>
        <a:bodyPr/>
        <a:lstStyle/>
        <a:p>
          <a:endParaRPr lang="fr-FR"/>
        </a:p>
      </dgm:t>
    </dgm:pt>
    <dgm:pt modelId="{83E154C6-8E78-487B-B356-24751B396175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600" dirty="0">
              <a:latin typeface="Agency FB" pitchFamily="34" charset="0"/>
            </a:rPr>
            <a:t>BSF : bourses de sécurité familiale</a:t>
          </a:r>
        </a:p>
      </dgm:t>
    </dgm:pt>
    <dgm:pt modelId="{212577A6-2B23-4B55-8D4F-FC4F239AF1E5}" type="parTrans" cxnId="{0C3714C2-638D-4B28-8553-36BD0E9DAF85}">
      <dgm:prSet/>
      <dgm:spPr/>
      <dgm:t>
        <a:bodyPr/>
        <a:lstStyle/>
        <a:p>
          <a:endParaRPr lang="fr-FR"/>
        </a:p>
      </dgm:t>
    </dgm:pt>
    <dgm:pt modelId="{78E2589C-ED55-4277-AEC3-E15DD7083899}" type="sibTrans" cxnId="{0C3714C2-638D-4B28-8553-36BD0E9DAF85}">
      <dgm:prSet/>
      <dgm:spPr/>
      <dgm:t>
        <a:bodyPr/>
        <a:lstStyle/>
        <a:p>
          <a:endParaRPr lang="fr-FR"/>
        </a:p>
      </dgm:t>
    </dgm:pt>
    <dgm:pt modelId="{80B498CA-C5B5-4D0A-9FD8-CF5F336581E0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 anchor="ctr" anchorCtr="0"/>
        <a:lstStyle/>
        <a:p>
          <a:r>
            <a:rPr lang="fr-FR" sz="1600" dirty="0">
              <a:latin typeface="Agency FB" pitchFamily="34" charset="0"/>
            </a:rPr>
            <a:t>mise en place de la Caisse Autonome de Protection Sociale (CAPSU) pour le financement </a:t>
          </a:r>
        </a:p>
      </dgm:t>
    </dgm:pt>
    <dgm:pt modelId="{B3AD2C71-1DF0-452F-BCD5-AFC0F5338AA6}" type="parTrans" cxnId="{A7242756-6E93-4713-99B5-76F409CBFF83}">
      <dgm:prSet/>
      <dgm:spPr/>
      <dgm:t>
        <a:bodyPr/>
        <a:lstStyle/>
        <a:p>
          <a:endParaRPr lang="fr-FR"/>
        </a:p>
      </dgm:t>
    </dgm:pt>
    <dgm:pt modelId="{9C4D79BD-6ACB-4E17-A16E-B334AF11C37A}" type="sibTrans" cxnId="{A7242756-6E93-4713-99B5-76F409CBFF83}">
      <dgm:prSet/>
      <dgm:spPr/>
      <dgm:t>
        <a:bodyPr/>
        <a:lstStyle/>
        <a:p>
          <a:endParaRPr lang="fr-FR"/>
        </a:p>
      </dgm:t>
    </dgm:pt>
    <dgm:pt modelId="{04FAED70-E50E-F744-9A18-B3CC020D0C5B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 anchor="ctr" anchorCtr="0"/>
        <a:lstStyle/>
        <a:p>
          <a:endParaRPr lang="fr-FR" sz="1600" dirty="0">
            <a:latin typeface="Agency FB" pitchFamily="34" charset="0"/>
          </a:endParaRPr>
        </a:p>
      </dgm:t>
    </dgm:pt>
    <dgm:pt modelId="{1C740AC0-0AB2-754F-9DDA-34F64780DD9B}" type="parTrans" cxnId="{66D5C34C-7B7D-304F-A971-3F7A5E4397A3}">
      <dgm:prSet/>
      <dgm:spPr/>
      <dgm:t>
        <a:bodyPr/>
        <a:lstStyle/>
        <a:p>
          <a:endParaRPr lang="fr-FR"/>
        </a:p>
      </dgm:t>
    </dgm:pt>
    <dgm:pt modelId="{6B716C6F-0E8E-A444-92D9-899F5E232419}" type="sibTrans" cxnId="{66D5C34C-7B7D-304F-A971-3F7A5E4397A3}">
      <dgm:prSet/>
      <dgm:spPr/>
      <dgm:t>
        <a:bodyPr/>
        <a:lstStyle/>
        <a:p>
          <a:endParaRPr lang="fr-FR"/>
        </a:p>
      </dgm:t>
    </dgm:pt>
    <dgm:pt modelId="{3067E4BE-5EA1-FA45-96F9-17182FED2AB8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 anchor="ctr" anchorCtr="0"/>
        <a:lstStyle/>
        <a:p>
          <a:endParaRPr lang="fr-FR" sz="1600" dirty="0">
            <a:latin typeface="Agency FB" pitchFamily="34" charset="0"/>
          </a:endParaRPr>
        </a:p>
      </dgm:t>
    </dgm:pt>
    <dgm:pt modelId="{8810FB9B-6EC0-7245-A577-48E6C9390A50}" type="parTrans" cxnId="{7A534964-003A-F047-97CF-1F969BEFD220}">
      <dgm:prSet/>
      <dgm:spPr/>
      <dgm:t>
        <a:bodyPr/>
        <a:lstStyle/>
        <a:p>
          <a:endParaRPr lang="fr-FR"/>
        </a:p>
      </dgm:t>
    </dgm:pt>
    <dgm:pt modelId="{E2CC8BCE-D58D-9F44-9AB1-9C6CDB1B6379}" type="sibTrans" cxnId="{7A534964-003A-F047-97CF-1F969BEFD220}">
      <dgm:prSet/>
      <dgm:spPr/>
      <dgm:t>
        <a:bodyPr/>
        <a:lstStyle/>
        <a:p>
          <a:endParaRPr lang="fr-FR"/>
        </a:p>
      </dgm:t>
    </dgm:pt>
    <dgm:pt modelId="{C112EE9D-A7DB-6046-A551-FE0D06131E7F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600" dirty="0">
              <a:latin typeface="Agency FB" pitchFamily="34" charset="0"/>
            </a:rPr>
            <a:t> recherche</a:t>
          </a:r>
          <a:r>
            <a:rPr lang="bn-IN" sz="1600" dirty="0">
              <a:latin typeface="Agency FB" pitchFamily="34" charset="0"/>
            </a:rPr>
            <a:t>-act</a:t>
          </a:r>
          <a:r>
            <a:rPr lang="fr-FR" sz="1600" dirty="0">
              <a:latin typeface="Agency FB" pitchFamily="34" charset="0"/>
            </a:rPr>
            <a:t>ion, ,évaluations</a:t>
          </a:r>
          <a:r>
            <a:rPr lang="is-IS" sz="1600" dirty="0">
              <a:latin typeface="Agency FB" pitchFamily="34" charset="0"/>
            </a:rPr>
            <a:t>…</a:t>
          </a:r>
          <a:endParaRPr lang="fr-FR" sz="1600" dirty="0">
            <a:latin typeface="Agency FB" pitchFamily="34" charset="0"/>
          </a:endParaRPr>
        </a:p>
      </dgm:t>
    </dgm:pt>
    <dgm:pt modelId="{41B6DDF8-2A02-A349-9162-B001B45EE281}" type="parTrans" cxnId="{E83A58B0-45F3-694A-8C10-CBA67FA26CE2}">
      <dgm:prSet/>
      <dgm:spPr/>
      <dgm:t>
        <a:bodyPr/>
        <a:lstStyle/>
        <a:p>
          <a:endParaRPr lang="fr-FR"/>
        </a:p>
      </dgm:t>
    </dgm:pt>
    <dgm:pt modelId="{76CA4D8D-4832-3D46-B4D7-F4DDB00BBEBC}" type="sibTrans" cxnId="{E83A58B0-45F3-694A-8C10-CBA67FA26CE2}">
      <dgm:prSet/>
      <dgm:spPr/>
      <dgm:t>
        <a:bodyPr/>
        <a:lstStyle/>
        <a:p>
          <a:endParaRPr lang="fr-FR"/>
        </a:p>
      </dgm:t>
    </dgm:pt>
    <dgm:pt modelId="{84BC2AE2-AE0B-0049-A4B8-378DB1EE813E}">
      <dgm:prSet custT="1"/>
      <dgm:spPr/>
      <dgm:t>
        <a:bodyPr/>
        <a:lstStyle/>
        <a:p>
          <a:r>
            <a:rPr lang="fr-FR" sz="1600" dirty="0"/>
            <a:t>Institutionnalisation  du RNU </a:t>
          </a:r>
          <a:endParaRPr lang="fr-FR" sz="1600" dirty="0">
            <a:latin typeface="Agency FB" pitchFamily="34" charset="0"/>
          </a:endParaRPr>
        </a:p>
      </dgm:t>
    </dgm:pt>
    <dgm:pt modelId="{3DA43AED-16CB-E749-AA43-08E47E84E49D}" type="parTrans" cxnId="{118C15CC-3CAD-0B45-BB05-719D9BDE4D21}">
      <dgm:prSet/>
      <dgm:spPr/>
      <dgm:t>
        <a:bodyPr/>
        <a:lstStyle/>
        <a:p>
          <a:endParaRPr lang="fr-FR"/>
        </a:p>
      </dgm:t>
    </dgm:pt>
    <dgm:pt modelId="{02757BB3-34B2-064E-81E2-F57ED5CC0C44}" type="sibTrans" cxnId="{118C15CC-3CAD-0B45-BB05-719D9BDE4D21}">
      <dgm:prSet/>
      <dgm:spPr/>
      <dgm:t>
        <a:bodyPr/>
        <a:lstStyle/>
        <a:p>
          <a:endParaRPr lang="fr-FR"/>
        </a:p>
      </dgm:t>
    </dgm:pt>
    <dgm:pt modelId="{CD4BD3B5-3DA1-9745-9BD8-B04EF6C640A4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fr-FR" sz="1600" dirty="0">
              <a:latin typeface="Agency FB" pitchFamily="34" charset="0"/>
            </a:rPr>
            <a:t>      </a:t>
          </a:r>
        </a:p>
      </dgm:t>
    </dgm:pt>
    <dgm:pt modelId="{D5D800B0-DB9F-994E-B1AB-74CF4409409F}" type="parTrans" cxnId="{DAF460E4-9CEE-EB42-BFBD-C77972633369}">
      <dgm:prSet/>
      <dgm:spPr/>
      <dgm:t>
        <a:bodyPr/>
        <a:lstStyle/>
        <a:p>
          <a:endParaRPr lang="fr-FR"/>
        </a:p>
      </dgm:t>
    </dgm:pt>
    <dgm:pt modelId="{DDB12188-2380-7C49-9C85-EDCCCD3D9D93}" type="sibTrans" cxnId="{DAF460E4-9CEE-EB42-BFBD-C77972633369}">
      <dgm:prSet/>
      <dgm:spPr/>
      <dgm:t>
        <a:bodyPr/>
        <a:lstStyle/>
        <a:p>
          <a:endParaRPr lang="fr-FR"/>
        </a:p>
      </dgm:t>
    </dgm:pt>
    <dgm:pt modelId="{542E4239-40D7-0246-952D-2BE13926A8B6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 anchor="ctr" anchorCtr="0"/>
        <a:lstStyle/>
        <a:p>
          <a:endParaRPr lang="fr-FR" sz="1600" dirty="0">
            <a:latin typeface="Agency FB" pitchFamily="34" charset="0"/>
          </a:endParaRPr>
        </a:p>
      </dgm:t>
    </dgm:pt>
    <dgm:pt modelId="{449C5B23-3666-3B45-A83A-ACF8C0D88CAB}" type="parTrans" cxnId="{C5C990C1-B447-AE4D-83A1-5172786FCA37}">
      <dgm:prSet/>
      <dgm:spPr/>
    </dgm:pt>
    <dgm:pt modelId="{6E9DB185-6E16-DE40-9933-FDC01710F81A}" type="sibTrans" cxnId="{C5C990C1-B447-AE4D-83A1-5172786FCA37}">
      <dgm:prSet/>
      <dgm:spPr/>
    </dgm:pt>
    <dgm:pt modelId="{9FDD17DD-6106-A940-825E-8024E66B1AFE}">
      <dgm:prSet phldrT="[Texte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600" dirty="0">
              <a:latin typeface="Agency FB" pitchFamily="34" charset="0"/>
            </a:rPr>
            <a:t>URGENCE- RÉSILIENCE</a:t>
          </a:r>
        </a:p>
      </dgm:t>
    </dgm:pt>
    <dgm:pt modelId="{EBAD12F1-91C7-3549-97B4-AB4B04B1B213}" type="parTrans" cxnId="{D53FD551-421A-4341-A5AF-5995E1C38743}">
      <dgm:prSet/>
      <dgm:spPr/>
    </dgm:pt>
    <dgm:pt modelId="{8C351FF3-9BA5-7549-8C42-FBCE88219D41}" type="sibTrans" cxnId="{D53FD551-421A-4341-A5AF-5995E1C38743}">
      <dgm:prSet/>
      <dgm:spPr/>
    </dgm:pt>
    <dgm:pt modelId="{E8E4CF9D-E492-4B67-B06C-64191718476E}" type="pres">
      <dgm:prSet presAssocID="{4FF1A307-361C-46E9-9D1C-2E76D62DD8A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C6C8EF7-3705-4470-8B73-BA00B85F31DF}" type="pres">
      <dgm:prSet presAssocID="{4FF1A307-361C-46E9-9D1C-2E76D62DD8AD}" presName="children" presStyleCnt="0"/>
      <dgm:spPr/>
    </dgm:pt>
    <dgm:pt modelId="{00D96410-DC0F-43F4-99F6-A47245814FD6}" type="pres">
      <dgm:prSet presAssocID="{4FF1A307-361C-46E9-9D1C-2E76D62DD8AD}" presName="child1group" presStyleCnt="0"/>
      <dgm:spPr/>
    </dgm:pt>
    <dgm:pt modelId="{79A50754-C2ED-4476-8C99-9A3F7B5A77F6}" type="pres">
      <dgm:prSet presAssocID="{4FF1A307-361C-46E9-9D1C-2E76D62DD8AD}" presName="child1" presStyleLbl="bgAcc1" presStyleIdx="0" presStyleCnt="4" custScaleX="154622" custScaleY="134288" custLinFactNeighborX="-21623" custLinFactNeighborY="18765"/>
      <dgm:spPr/>
    </dgm:pt>
    <dgm:pt modelId="{ECD4C3D0-754C-4AC9-9ABB-2E4929E8A67A}" type="pres">
      <dgm:prSet presAssocID="{4FF1A307-361C-46E9-9D1C-2E76D62DD8AD}" presName="child1Text" presStyleLbl="bgAcc1" presStyleIdx="0" presStyleCnt="4">
        <dgm:presLayoutVars>
          <dgm:bulletEnabled val="1"/>
        </dgm:presLayoutVars>
      </dgm:prSet>
      <dgm:spPr/>
    </dgm:pt>
    <dgm:pt modelId="{5C66AEC9-D36B-46F1-A0D4-40704E67E45A}" type="pres">
      <dgm:prSet presAssocID="{4FF1A307-361C-46E9-9D1C-2E76D62DD8AD}" presName="child2group" presStyleCnt="0"/>
      <dgm:spPr/>
    </dgm:pt>
    <dgm:pt modelId="{623DB4AE-1A81-4C97-BEF5-EBE1A83696AF}" type="pres">
      <dgm:prSet presAssocID="{4FF1A307-361C-46E9-9D1C-2E76D62DD8AD}" presName="child2" presStyleLbl="bgAcc1" presStyleIdx="1" presStyleCnt="4" custScaleX="137171" custScaleY="133686" custLinFactNeighborX="17830" custLinFactNeighborY="15741"/>
      <dgm:spPr/>
    </dgm:pt>
    <dgm:pt modelId="{EF5FB15D-6803-4898-8816-988983B2A892}" type="pres">
      <dgm:prSet presAssocID="{4FF1A307-361C-46E9-9D1C-2E76D62DD8AD}" presName="child2Text" presStyleLbl="bgAcc1" presStyleIdx="1" presStyleCnt="4">
        <dgm:presLayoutVars>
          <dgm:bulletEnabled val="1"/>
        </dgm:presLayoutVars>
      </dgm:prSet>
      <dgm:spPr/>
    </dgm:pt>
    <dgm:pt modelId="{21B0E439-C6BB-483A-ACD9-951037498DDF}" type="pres">
      <dgm:prSet presAssocID="{4FF1A307-361C-46E9-9D1C-2E76D62DD8AD}" presName="child3group" presStyleCnt="0"/>
      <dgm:spPr/>
    </dgm:pt>
    <dgm:pt modelId="{986D9F91-807E-48B3-8016-54CBA00626AF}" type="pres">
      <dgm:prSet presAssocID="{4FF1A307-361C-46E9-9D1C-2E76D62DD8AD}" presName="child3" presStyleLbl="bgAcc1" presStyleIdx="2" presStyleCnt="4" custScaleX="144668" custScaleY="156609" custLinFactNeighborX="20088" custLinFactNeighborY="-11919"/>
      <dgm:spPr/>
    </dgm:pt>
    <dgm:pt modelId="{C235EB84-63B9-4B6A-9C25-1BA8725709F9}" type="pres">
      <dgm:prSet presAssocID="{4FF1A307-361C-46E9-9D1C-2E76D62DD8AD}" presName="child3Text" presStyleLbl="bgAcc1" presStyleIdx="2" presStyleCnt="4">
        <dgm:presLayoutVars>
          <dgm:bulletEnabled val="1"/>
        </dgm:presLayoutVars>
      </dgm:prSet>
      <dgm:spPr/>
    </dgm:pt>
    <dgm:pt modelId="{2A2518EC-610A-4041-8DB6-E1790CD346CA}" type="pres">
      <dgm:prSet presAssocID="{4FF1A307-361C-46E9-9D1C-2E76D62DD8AD}" presName="child4group" presStyleCnt="0"/>
      <dgm:spPr/>
    </dgm:pt>
    <dgm:pt modelId="{8B995117-C00C-49DF-921F-150F4306EAFC}" type="pres">
      <dgm:prSet presAssocID="{4FF1A307-361C-46E9-9D1C-2E76D62DD8AD}" presName="child4" presStyleLbl="bgAcc1" presStyleIdx="3" presStyleCnt="4" custScaleX="152972" custScaleY="155397" custLinFactNeighborX="-23357" custLinFactNeighborY="-15760"/>
      <dgm:spPr/>
    </dgm:pt>
    <dgm:pt modelId="{AEE4DB25-FAC4-49AE-B832-54A992811335}" type="pres">
      <dgm:prSet presAssocID="{4FF1A307-361C-46E9-9D1C-2E76D62DD8AD}" presName="child4Text" presStyleLbl="bgAcc1" presStyleIdx="3" presStyleCnt="4">
        <dgm:presLayoutVars>
          <dgm:bulletEnabled val="1"/>
        </dgm:presLayoutVars>
      </dgm:prSet>
      <dgm:spPr/>
    </dgm:pt>
    <dgm:pt modelId="{A5C76D0D-3C72-4F43-820D-C233DD97ECD5}" type="pres">
      <dgm:prSet presAssocID="{4FF1A307-361C-46E9-9D1C-2E76D62DD8AD}" presName="childPlaceholder" presStyleCnt="0"/>
      <dgm:spPr/>
    </dgm:pt>
    <dgm:pt modelId="{71ECAFFB-6D73-4CA2-9C88-0F37C60EBFDF}" type="pres">
      <dgm:prSet presAssocID="{4FF1A307-361C-46E9-9D1C-2E76D62DD8AD}" presName="circle" presStyleCnt="0"/>
      <dgm:spPr/>
    </dgm:pt>
    <dgm:pt modelId="{87ED0C79-4A47-443C-88A7-494B162821D2}" type="pres">
      <dgm:prSet presAssocID="{4FF1A307-361C-46E9-9D1C-2E76D62DD8AD}" presName="quadrant1" presStyleLbl="node1" presStyleIdx="0" presStyleCnt="4" custLinFactNeighborX="-419" custLinFactNeighborY="-3527">
        <dgm:presLayoutVars>
          <dgm:chMax val="1"/>
          <dgm:bulletEnabled val="1"/>
        </dgm:presLayoutVars>
      </dgm:prSet>
      <dgm:spPr/>
    </dgm:pt>
    <dgm:pt modelId="{E03E3BB7-2DEA-489F-BE98-54A1183B1D59}" type="pres">
      <dgm:prSet presAssocID="{4FF1A307-361C-46E9-9D1C-2E76D62DD8AD}" presName="quadrant2" presStyleLbl="node1" presStyleIdx="1" presStyleCnt="4" custScaleY="103319" custLinFactNeighborX="508" custLinFactNeighborY="-2153">
        <dgm:presLayoutVars>
          <dgm:chMax val="1"/>
          <dgm:bulletEnabled val="1"/>
        </dgm:presLayoutVars>
      </dgm:prSet>
      <dgm:spPr/>
    </dgm:pt>
    <dgm:pt modelId="{AFF59F8A-8A23-412A-8742-38BA05413C57}" type="pres">
      <dgm:prSet presAssocID="{4FF1A307-361C-46E9-9D1C-2E76D62DD8AD}" presName="quadrant3" presStyleLbl="node1" presStyleIdx="2" presStyleCnt="4" custScaleX="97667">
        <dgm:presLayoutVars>
          <dgm:chMax val="1"/>
          <dgm:bulletEnabled val="1"/>
        </dgm:presLayoutVars>
      </dgm:prSet>
      <dgm:spPr/>
    </dgm:pt>
    <dgm:pt modelId="{8AEE225C-6E9D-4D77-B281-6765AE3E3F55}" type="pres">
      <dgm:prSet presAssocID="{4FF1A307-361C-46E9-9D1C-2E76D62DD8AD}" presName="quadrant4" presStyleLbl="node1" presStyleIdx="3" presStyleCnt="4" custScaleX="100000" custLinFactNeighborX="-1680" custLinFactNeighborY="352">
        <dgm:presLayoutVars>
          <dgm:chMax val="1"/>
          <dgm:bulletEnabled val="1"/>
        </dgm:presLayoutVars>
      </dgm:prSet>
      <dgm:spPr/>
    </dgm:pt>
    <dgm:pt modelId="{1D0D824B-C5BD-45F7-B691-D2887FB5007A}" type="pres">
      <dgm:prSet presAssocID="{4FF1A307-361C-46E9-9D1C-2E76D62DD8AD}" presName="quadrantPlaceholder" presStyleCnt="0"/>
      <dgm:spPr/>
    </dgm:pt>
    <dgm:pt modelId="{0B65B756-D5CA-48BA-948A-2184991D601D}" type="pres">
      <dgm:prSet presAssocID="{4FF1A307-361C-46E9-9D1C-2E76D62DD8AD}" presName="center1" presStyleLbl="fgShp" presStyleIdx="0" presStyleCnt="2"/>
      <dgm:spPr/>
    </dgm:pt>
    <dgm:pt modelId="{8C9BD653-B2CD-41B1-9CC6-46B94F4254C3}" type="pres">
      <dgm:prSet presAssocID="{4FF1A307-361C-46E9-9D1C-2E76D62DD8AD}" presName="center2" presStyleLbl="fgShp" presStyleIdx="1" presStyleCnt="2" custLinFactNeighborX="354" custLinFactNeighborY="-27120"/>
      <dgm:spPr/>
    </dgm:pt>
  </dgm:ptLst>
  <dgm:cxnLst>
    <dgm:cxn modelId="{1D2C5E07-B4CD-2E47-880C-972E84190C17}" type="presOf" srcId="{9FDD17DD-6106-A940-825E-8024E66B1AFE}" destId="{623DB4AE-1A81-4C97-BEF5-EBE1A83696AF}" srcOrd="0" destOrd="3" presId="urn:microsoft.com/office/officeart/2005/8/layout/cycle4#1"/>
    <dgm:cxn modelId="{9BBFFE0E-39E9-2A45-AA3C-5FD498D0B218}" type="presOf" srcId="{C112EE9D-A7DB-6046-A551-FE0D06131E7F}" destId="{AEE4DB25-FAC4-49AE-B832-54A992811335}" srcOrd="1" destOrd="1" presId="urn:microsoft.com/office/officeart/2005/8/layout/cycle4#1"/>
    <dgm:cxn modelId="{7546310F-7AB9-47DF-B689-FE1FFDAB821A}" srcId="{4FF1A307-361C-46E9-9D1C-2E76D62DD8AD}" destId="{BD4A5C0C-7B1D-496E-858E-A6B6E4858B19}" srcOrd="2" destOrd="0" parTransId="{43269C3D-8CAD-4760-B03E-E610C6BA49C9}" sibTransId="{41E1FB54-C41D-47FF-BBB6-DA26754D71DC}"/>
    <dgm:cxn modelId="{513FCE10-2A64-49FA-B09E-592B9CFC649A}" srcId="{4FF1A307-361C-46E9-9D1C-2E76D62DD8AD}" destId="{D586BEBB-2624-4601-9922-BDA6A247871B}" srcOrd="1" destOrd="0" parTransId="{7E682DA2-CB23-48DB-AE55-323016F5035F}" sibTransId="{619F5286-0A53-4764-B00F-BF388723BB6B}"/>
    <dgm:cxn modelId="{A0F86013-18AD-8045-85E7-B2457B9EB5D9}" type="presOf" srcId="{0D1834C5-95B0-4EAD-AC2C-B59C93EE501A}" destId="{87ED0C79-4A47-443C-88A7-494B162821D2}" srcOrd="0" destOrd="0" presId="urn:microsoft.com/office/officeart/2005/8/layout/cycle4#1"/>
    <dgm:cxn modelId="{C1AE3915-31C0-D34A-A14D-20A1BCAAFABC}" type="presOf" srcId="{01BC9990-009F-4ACA-95DE-DA5D20311190}" destId="{EF5FB15D-6803-4898-8816-988983B2A892}" srcOrd="1" destOrd="1" presId="urn:microsoft.com/office/officeart/2005/8/layout/cycle4#1"/>
    <dgm:cxn modelId="{32834B15-969B-41E0-9B60-E7755050E692}" srcId="{6B609D7D-E1C9-4A44-B3ED-528BC77AF526}" destId="{653886E2-C31D-4C8C-AF8D-77A687F95E41}" srcOrd="0" destOrd="0" parTransId="{64717C8C-9E48-4CB4-B454-881DB342E197}" sibTransId="{30480CBB-F539-4631-8771-F4E1657F0658}"/>
    <dgm:cxn modelId="{B063FE18-063B-3F42-AC99-6514961D55DC}" type="presOf" srcId="{14BED243-6847-4E8A-A61E-AF181A6D0366}" destId="{623DB4AE-1A81-4C97-BEF5-EBE1A83696AF}" srcOrd="0" destOrd="0" presId="urn:microsoft.com/office/officeart/2005/8/layout/cycle4#1"/>
    <dgm:cxn modelId="{729CD528-DB37-D241-8D34-B2BEB0E45CB2}" type="presOf" srcId="{14BED243-6847-4E8A-A61E-AF181A6D0366}" destId="{EF5FB15D-6803-4898-8816-988983B2A892}" srcOrd="1" destOrd="0" presId="urn:microsoft.com/office/officeart/2005/8/layout/cycle4#1"/>
    <dgm:cxn modelId="{72A1AF2E-E141-304C-962E-E643C8C4942D}" type="presOf" srcId="{80B498CA-C5B5-4D0A-9FD8-CF5F336581E0}" destId="{C235EB84-63B9-4B6A-9C25-1BA8725709F9}" srcOrd="1" destOrd="0" presId="urn:microsoft.com/office/officeart/2005/8/layout/cycle4#1"/>
    <dgm:cxn modelId="{B2F1B32E-7562-4A6A-B821-39210FECD16A}" srcId="{D586BEBB-2624-4601-9922-BDA6A247871B}" destId="{14BED243-6847-4E8A-A61E-AF181A6D0366}" srcOrd="0" destOrd="0" parTransId="{C15995DB-AF86-4BC4-951F-B10BB61867A5}" sibTransId="{0E11415F-41D9-4E04-A071-299586DF5678}"/>
    <dgm:cxn modelId="{9677BC32-540A-9849-92A0-42DE475FEFA1}" type="presOf" srcId="{04FAED70-E50E-F744-9A18-B3CC020D0C5B}" destId="{986D9F91-807E-48B3-8016-54CBA00626AF}" srcOrd="0" destOrd="4" presId="urn:microsoft.com/office/officeart/2005/8/layout/cycle4#1"/>
    <dgm:cxn modelId="{619C883A-82B5-964B-A2EA-1CFD19C99691}" type="presOf" srcId="{83E154C6-8E78-487B-B356-24751B396175}" destId="{623DB4AE-1A81-4C97-BEF5-EBE1A83696AF}" srcOrd="0" destOrd="2" presId="urn:microsoft.com/office/officeart/2005/8/layout/cycle4#1"/>
    <dgm:cxn modelId="{3F09193D-CDC4-EA42-AE06-3023E6CF3930}" type="presOf" srcId="{80B498CA-C5B5-4D0A-9FD8-CF5F336581E0}" destId="{986D9F91-807E-48B3-8016-54CBA00626AF}" srcOrd="0" destOrd="0" presId="urn:microsoft.com/office/officeart/2005/8/layout/cycle4#1"/>
    <dgm:cxn modelId="{7432D43E-49F7-A249-BD4B-E4C2C29EB2E1}" type="presOf" srcId="{653886E2-C31D-4C8C-AF8D-77A687F95E41}" destId="{AEE4DB25-FAC4-49AE-B832-54A992811335}" srcOrd="1" destOrd="0" presId="urn:microsoft.com/office/officeart/2005/8/layout/cycle4#1"/>
    <dgm:cxn modelId="{AEED7842-0A96-4FF3-B1F1-5ADC8912F190}" srcId="{4FF1A307-361C-46E9-9D1C-2E76D62DD8AD}" destId="{6B609D7D-E1C9-4A44-B3ED-528BC77AF526}" srcOrd="3" destOrd="0" parTransId="{1C3C501F-10C3-4686-9602-E89874E8C952}" sibTransId="{80C50992-556C-45AB-A3D5-95B46185263B}"/>
    <dgm:cxn modelId="{85801145-AC50-D940-AE1B-CFE329DE6787}" type="presOf" srcId="{542E4239-40D7-0246-952D-2BE13926A8B6}" destId="{C235EB84-63B9-4B6A-9C25-1BA8725709F9}" srcOrd="1" destOrd="2" presId="urn:microsoft.com/office/officeart/2005/8/layout/cycle4#1"/>
    <dgm:cxn modelId="{8CE8A345-DEA1-5A43-B1D2-DD341C9384FC}" type="presOf" srcId="{70D34871-831F-4C3F-845B-F871928F4007}" destId="{ECD4C3D0-754C-4AC9-9ABB-2E4929E8A67A}" srcOrd="1" destOrd="0" presId="urn:microsoft.com/office/officeart/2005/8/layout/cycle4#1"/>
    <dgm:cxn modelId="{DBC1AD45-3583-C743-A28F-7981B4D93B81}" type="presOf" srcId="{D586BEBB-2624-4601-9922-BDA6A247871B}" destId="{E03E3BB7-2DEA-489F-BE98-54A1183B1D59}" srcOrd="0" destOrd="0" presId="urn:microsoft.com/office/officeart/2005/8/layout/cycle4#1"/>
    <dgm:cxn modelId="{8401C548-9C1A-F04A-8946-AFC895E16D2B}" type="presOf" srcId="{CD4BD3B5-3DA1-9745-9BD8-B04EF6C640A4}" destId="{EF5FB15D-6803-4898-8816-988983B2A892}" srcOrd="1" destOrd="4" presId="urn:microsoft.com/office/officeart/2005/8/layout/cycle4#1"/>
    <dgm:cxn modelId="{66D5C34C-7B7D-304F-A971-3F7A5E4397A3}" srcId="{BD4A5C0C-7B1D-496E-858E-A6B6E4858B19}" destId="{04FAED70-E50E-F744-9A18-B3CC020D0C5B}" srcOrd="4" destOrd="0" parTransId="{1C740AC0-0AB2-754F-9DDA-34F64780DD9B}" sibTransId="{6B716C6F-0E8E-A444-92D9-899F5E232419}"/>
    <dgm:cxn modelId="{9814364D-1309-594B-B368-8A67F256CC9A}" type="presOf" srcId="{542E4239-40D7-0246-952D-2BE13926A8B6}" destId="{986D9F91-807E-48B3-8016-54CBA00626AF}" srcOrd="0" destOrd="2" presId="urn:microsoft.com/office/officeart/2005/8/layout/cycle4#1"/>
    <dgm:cxn modelId="{D53FD551-421A-4341-A5AF-5995E1C38743}" srcId="{D586BEBB-2624-4601-9922-BDA6A247871B}" destId="{9FDD17DD-6106-A940-825E-8024E66B1AFE}" srcOrd="3" destOrd="0" parTransId="{EBAD12F1-91C7-3549-97B4-AB4B04B1B213}" sibTransId="{8C351FF3-9BA5-7549-8C42-FBCE88219D41}"/>
    <dgm:cxn modelId="{A7242756-6E93-4713-99B5-76F409CBFF83}" srcId="{BD4A5C0C-7B1D-496E-858E-A6B6E4858B19}" destId="{80B498CA-C5B5-4D0A-9FD8-CF5F336581E0}" srcOrd="0" destOrd="0" parTransId="{B3AD2C71-1DF0-452F-BCD5-AFC0F5338AA6}" sibTransId="{9C4D79BD-6ACB-4E17-A16E-B334AF11C37A}"/>
    <dgm:cxn modelId="{81A92C61-0F42-744F-9AA2-3D4F0DD6E758}" type="presOf" srcId="{01BC9990-009F-4ACA-95DE-DA5D20311190}" destId="{623DB4AE-1A81-4C97-BEF5-EBE1A83696AF}" srcOrd="0" destOrd="1" presId="urn:microsoft.com/office/officeart/2005/8/layout/cycle4#1"/>
    <dgm:cxn modelId="{7A534964-003A-F047-97CF-1F969BEFD220}" srcId="{BD4A5C0C-7B1D-496E-858E-A6B6E4858B19}" destId="{3067E4BE-5EA1-FA45-96F9-17182FED2AB8}" srcOrd="3" destOrd="0" parTransId="{8810FB9B-6EC0-7245-A577-48E6C9390A50}" sibTransId="{E2CC8BCE-D58D-9F44-9AB1-9C6CDB1B6379}"/>
    <dgm:cxn modelId="{EADD3E69-6B9B-4EA8-8C5B-194B25229967}" srcId="{4FF1A307-361C-46E9-9D1C-2E76D62DD8AD}" destId="{0D1834C5-95B0-4EAD-AC2C-B59C93EE501A}" srcOrd="0" destOrd="0" parTransId="{791C9055-1650-4B8B-AB44-C66F6F9B51BD}" sibTransId="{64A57557-F611-416A-A8BC-8EA06D5E31CA}"/>
    <dgm:cxn modelId="{8EB6756D-19DA-4DAC-99B5-34684E6A8616}" srcId="{BD4A5C0C-7B1D-496E-858E-A6B6E4858B19}" destId="{4BD53DC6-5FA1-4660-B900-2C23CBEEA2C7}" srcOrd="1" destOrd="0" parTransId="{EBD5BF2F-4212-411D-96CF-CFA79BE79DB1}" sibTransId="{2B86CD8D-1475-4200-9DDC-A9D6CA1C35DC}"/>
    <dgm:cxn modelId="{C3750171-8BAE-6147-B6DE-DEBD0F49A83C}" type="presOf" srcId="{84BC2AE2-AE0B-0049-A4B8-378DB1EE813E}" destId="{ECD4C3D0-754C-4AC9-9ABB-2E4929E8A67A}" srcOrd="1" destOrd="2" presId="urn:microsoft.com/office/officeart/2005/8/layout/cycle4#1"/>
    <dgm:cxn modelId="{09859477-95C2-CD4A-818C-8D0D4DE21EC2}" type="presOf" srcId="{4BD53DC6-5FA1-4660-B900-2C23CBEEA2C7}" destId="{986D9F91-807E-48B3-8016-54CBA00626AF}" srcOrd="0" destOrd="1" presId="urn:microsoft.com/office/officeart/2005/8/layout/cycle4#1"/>
    <dgm:cxn modelId="{E471027C-0571-694E-AE2D-D95D7089F5F9}" type="presOf" srcId="{C30CEE20-A09A-4CBD-93D7-9C58862568AB}" destId="{ECD4C3D0-754C-4AC9-9ABB-2E4929E8A67A}" srcOrd="1" destOrd="1" presId="urn:microsoft.com/office/officeart/2005/8/layout/cycle4#1"/>
    <dgm:cxn modelId="{EBBDBD80-1829-41C0-B853-4B18BF353328}" srcId="{0D1834C5-95B0-4EAD-AC2C-B59C93EE501A}" destId="{70D34871-831F-4C3F-845B-F871928F4007}" srcOrd="0" destOrd="0" parTransId="{A8C1950A-6B8A-409E-834A-6C64DBD256AB}" sibTransId="{41A9DFC8-A90B-4197-80E8-CC252D0493A6}"/>
    <dgm:cxn modelId="{9AF2098E-4621-A040-AE9F-746E422091C1}" type="presOf" srcId="{84BC2AE2-AE0B-0049-A4B8-378DB1EE813E}" destId="{79A50754-C2ED-4476-8C99-9A3F7B5A77F6}" srcOrd="0" destOrd="2" presId="urn:microsoft.com/office/officeart/2005/8/layout/cycle4#1"/>
    <dgm:cxn modelId="{A36B8B94-21EA-2748-9EB8-A242ADB05E86}" type="presOf" srcId="{83E154C6-8E78-487B-B356-24751B396175}" destId="{EF5FB15D-6803-4898-8816-988983B2A892}" srcOrd="1" destOrd="2" presId="urn:microsoft.com/office/officeart/2005/8/layout/cycle4#1"/>
    <dgm:cxn modelId="{1CC69D9E-8C61-7044-A8C5-889F75FD2C18}" type="presOf" srcId="{C112EE9D-A7DB-6046-A551-FE0D06131E7F}" destId="{8B995117-C00C-49DF-921F-150F4306EAFC}" srcOrd="0" destOrd="1" presId="urn:microsoft.com/office/officeart/2005/8/layout/cycle4#1"/>
    <dgm:cxn modelId="{9C696FA6-10FD-4E73-810C-07FFA4F6BA01}" srcId="{0D1834C5-95B0-4EAD-AC2C-B59C93EE501A}" destId="{C30CEE20-A09A-4CBD-93D7-9C58862568AB}" srcOrd="1" destOrd="0" parTransId="{8F72513F-50A3-4179-BA4A-B8E9F0BFAF09}" sibTransId="{054D1DCD-D31B-4BF2-8922-32CA21B41208}"/>
    <dgm:cxn modelId="{5B645CA9-7261-5948-BB51-8B59E434F13B}" type="presOf" srcId="{BD4A5C0C-7B1D-496E-858E-A6B6E4858B19}" destId="{AFF59F8A-8A23-412A-8742-38BA05413C57}" srcOrd="0" destOrd="0" presId="urn:microsoft.com/office/officeart/2005/8/layout/cycle4#1"/>
    <dgm:cxn modelId="{E1A69CAA-0849-9B4B-9DB6-87573043D44C}" type="presOf" srcId="{70D34871-831F-4C3F-845B-F871928F4007}" destId="{79A50754-C2ED-4476-8C99-9A3F7B5A77F6}" srcOrd="0" destOrd="0" presId="urn:microsoft.com/office/officeart/2005/8/layout/cycle4#1"/>
    <dgm:cxn modelId="{E83A58B0-45F3-694A-8C10-CBA67FA26CE2}" srcId="{6B609D7D-E1C9-4A44-B3ED-528BC77AF526}" destId="{C112EE9D-A7DB-6046-A551-FE0D06131E7F}" srcOrd="1" destOrd="0" parTransId="{41B6DDF8-2A02-A349-9162-B001B45EE281}" sibTransId="{76CA4D8D-4832-3D46-B4D7-F4DDB00BBEBC}"/>
    <dgm:cxn modelId="{3CCDA7B9-18B1-EA48-858A-0348B6E64666}" type="presOf" srcId="{C30CEE20-A09A-4CBD-93D7-9C58862568AB}" destId="{79A50754-C2ED-4476-8C99-9A3F7B5A77F6}" srcOrd="0" destOrd="1" presId="urn:microsoft.com/office/officeart/2005/8/layout/cycle4#1"/>
    <dgm:cxn modelId="{6CB1A6BC-6254-C94C-8FCD-9F7084E0C3AB}" type="presOf" srcId="{04FAED70-E50E-F744-9A18-B3CC020D0C5B}" destId="{C235EB84-63B9-4B6A-9C25-1BA8725709F9}" srcOrd="1" destOrd="4" presId="urn:microsoft.com/office/officeart/2005/8/layout/cycle4#1"/>
    <dgm:cxn modelId="{C5C990C1-B447-AE4D-83A1-5172786FCA37}" srcId="{BD4A5C0C-7B1D-496E-858E-A6B6E4858B19}" destId="{542E4239-40D7-0246-952D-2BE13926A8B6}" srcOrd="2" destOrd="0" parTransId="{449C5B23-3666-3B45-A83A-ACF8C0D88CAB}" sibTransId="{6E9DB185-6E16-DE40-9933-FDC01710F81A}"/>
    <dgm:cxn modelId="{0C3714C2-638D-4B28-8553-36BD0E9DAF85}" srcId="{D586BEBB-2624-4601-9922-BDA6A247871B}" destId="{83E154C6-8E78-487B-B356-24751B396175}" srcOrd="2" destOrd="0" parTransId="{212577A6-2B23-4B55-8D4F-FC4F239AF1E5}" sibTransId="{78E2589C-ED55-4277-AEC3-E15DD7083899}"/>
    <dgm:cxn modelId="{8AFB29C3-E951-7447-9D06-4F021FBF52E4}" type="presOf" srcId="{4BD53DC6-5FA1-4660-B900-2C23CBEEA2C7}" destId="{C235EB84-63B9-4B6A-9C25-1BA8725709F9}" srcOrd="1" destOrd="1" presId="urn:microsoft.com/office/officeart/2005/8/layout/cycle4#1"/>
    <dgm:cxn modelId="{12D73BC8-F648-4B59-8F9E-9B1C514CEB48}" srcId="{D586BEBB-2624-4601-9922-BDA6A247871B}" destId="{01BC9990-009F-4ACA-95DE-DA5D20311190}" srcOrd="1" destOrd="0" parTransId="{6DFD813C-0351-4CEB-8FE6-9DAB25F96BCC}" sibTransId="{10767450-F393-4017-88B1-C964C1A5CADE}"/>
    <dgm:cxn modelId="{844927CA-46D3-7142-9580-DC3213045DE8}" type="presOf" srcId="{653886E2-C31D-4C8C-AF8D-77A687F95E41}" destId="{8B995117-C00C-49DF-921F-150F4306EAFC}" srcOrd="0" destOrd="0" presId="urn:microsoft.com/office/officeart/2005/8/layout/cycle4#1"/>
    <dgm:cxn modelId="{118C15CC-3CAD-0B45-BB05-719D9BDE4D21}" srcId="{0D1834C5-95B0-4EAD-AC2C-B59C93EE501A}" destId="{84BC2AE2-AE0B-0049-A4B8-378DB1EE813E}" srcOrd="2" destOrd="0" parTransId="{3DA43AED-16CB-E749-AA43-08E47E84E49D}" sibTransId="{02757BB3-34B2-064E-81E2-F57ED5CC0C44}"/>
    <dgm:cxn modelId="{F0B228CC-AC43-1F45-8472-3DEC93629B40}" type="presOf" srcId="{3067E4BE-5EA1-FA45-96F9-17182FED2AB8}" destId="{986D9F91-807E-48B3-8016-54CBA00626AF}" srcOrd="0" destOrd="3" presId="urn:microsoft.com/office/officeart/2005/8/layout/cycle4#1"/>
    <dgm:cxn modelId="{DAF460E4-9CEE-EB42-BFBD-C77972633369}" srcId="{D586BEBB-2624-4601-9922-BDA6A247871B}" destId="{CD4BD3B5-3DA1-9745-9BD8-B04EF6C640A4}" srcOrd="4" destOrd="0" parTransId="{D5D800B0-DB9F-994E-B1AB-74CF4409409F}" sibTransId="{DDB12188-2380-7C49-9C85-EDCCCD3D9D93}"/>
    <dgm:cxn modelId="{ADB6ECE7-9070-7145-AD10-BAB02BE54727}" type="presOf" srcId="{6B609D7D-E1C9-4A44-B3ED-528BC77AF526}" destId="{8AEE225C-6E9D-4D77-B281-6765AE3E3F55}" srcOrd="0" destOrd="0" presId="urn:microsoft.com/office/officeart/2005/8/layout/cycle4#1"/>
    <dgm:cxn modelId="{C1594CEA-C008-4442-B9CF-9344DCCAFF00}" type="presOf" srcId="{3067E4BE-5EA1-FA45-96F9-17182FED2AB8}" destId="{C235EB84-63B9-4B6A-9C25-1BA8725709F9}" srcOrd="1" destOrd="3" presId="urn:microsoft.com/office/officeart/2005/8/layout/cycle4#1"/>
    <dgm:cxn modelId="{7A0792F4-41C0-2F4A-8948-B07EC4C0312B}" type="presOf" srcId="{CD4BD3B5-3DA1-9745-9BD8-B04EF6C640A4}" destId="{623DB4AE-1A81-4C97-BEF5-EBE1A83696AF}" srcOrd="0" destOrd="4" presId="urn:microsoft.com/office/officeart/2005/8/layout/cycle4#1"/>
    <dgm:cxn modelId="{83B23BFF-E01F-0C48-A608-73B2C4D1620E}" type="presOf" srcId="{4FF1A307-361C-46E9-9D1C-2E76D62DD8AD}" destId="{E8E4CF9D-E492-4B67-B06C-64191718476E}" srcOrd="0" destOrd="0" presId="urn:microsoft.com/office/officeart/2005/8/layout/cycle4#1"/>
    <dgm:cxn modelId="{6609DBFF-1C76-704A-9657-8DAF13DF6053}" type="presOf" srcId="{9FDD17DD-6106-A940-825E-8024E66B1AFE}" destId="{EF5FB15D-6803-4898-8816-988983B2A892}" srcOrd="1" destOrd="3" presId="urn:microsoft.com/office/officeart/2005/8/layout/cycle4#1"/>
    <dgm:cxn modelId="{9F671A2A-5DF6-7C47-A22D-2D9881929E26}" type="presParOf" srcId="{E8E4CF9D-E492-4B67-B06C-64191718476E}" destId="{3C6C8EF7-3705-4470-8B73-BA00B85F31DF}" srcOrd="0" destOrd="0" presId="urn:microsoft.com/office/officeart/2005/8/layout/cycle4#1"/>
    <dgm:cxn modelId="{6BFDD9C1-EEFB-3448-A9C8-B0FBB62C528E}" type="presParOf" srcId="{3C6C8EF7-3705-4470-8B73-BA00B85F31DF}" destId="{00D96410-DC0F-43F4-99F6-A47245814FD6}" srcOrd="0" destOrd="0" presId="urn:microsoft.com/office/officeart/2005/8/layout/cycle4#1"/>
    <dgm:cxn modelId="{6BE08D0D-852D-3C4A-9676-1B550D1C28BD}" type="presParOf" srcId="{00D96410-DC0F-43F4-99F6-A47245814FD6}" destId="{79A50754-C2ED-4476-8C99-9A3F7B5A77F6}" srcOrd="0" destOrd="0" presId="urn:microsoft.com/office/officeart/2005/8/layout/cycle4#1"/>
    <dgm:cxn modelId="{3558E8A1-825E-2746-9992-E9889E5C215B}" type="presParOf" srcId="{00D96410-DC0F-43F4-99F6-A47245814FD6}" destId="{ECD4C3D0-754C-4AC9-9ABB-2E4929E8A67A}" srcOrd="1" destOrd="0" presId="urn:microsoft.com/office/officeart/2005/8/layout/cycle4#1"/>
    <dgm:cxn modelId="{3366F45C-D14D-454D-9E0E-9FFF33FD04E2}" type="presParOf" srcId="{3C6C8EF7-3705-4470-8B73-BA00B85F31DF}" destId="{5C66AEC9-D36B-46F1-A0D4-40704E67E45A}" srcOrd="1" destOrd="0" presId="urn:microsoft.com/office/officeart/2005/8/layout/cycle4#1"/>
    <dgm:cxn modelId="{B50E7DE5-2968-E044-8DBF-067C5989AD33}" type="presParOf" srcId="{5C66AEC9-D36B-46F1-A0D4-40704E67E45A}" destId="{623DB4AE-1A81-4C97-BEF5-EBE1A83696AF}" srcOrd="0" destOrd="0" presId="urn:microsoft.com/office/officeart/2005/8/layout/cycle4#1"/>
    <dgm:cxn modelId="{F7C5DCBA-CC52-1948-9AE7-909984FB38CC}" type="presParOf" srcId="{5C66AEC9-D36B-46F1-A0D4-40704E67E45A}" destId="{EF5FB15D-6803-4898-8816-988983B2A892}" srcOrd="1" destOrd="0" presId="urn:microsoft.com/office/officeart/2005/8/layout/cycle4#1"/>
    <dgm:cxn modelId="{3E1735E6-F629-8F4C-9F85-1F7F72FE9393}" type="presParOf" srcId="{3C6C8EF7-3705-4470-8B73-BA00B85F31DF}" destId="{21B0E439-C6BB-483A-ACD9-951037498DDF}" srcOrd="2" destOrd="0" presId="urn:microsoft.com/office/officeart/2005/8/layout/cycle4#1"/>
    <dgm:cxn modelId="{6052A5A4-5169-8D44-ABE2-DF9EA720A165}" type="presParOf" srcId="{21B0E439-C6BB-483A-ACD9-951037498DDF}" destId="{986D9F91-807E-48B3-8016-54CBA00626AF}" srcOrd="0" destOrd="0" presId="urn:microsoft.com/office/officeart/2005/8/layout/cycle4#1"/>
    <dgm:cxn modelId="{AFAB0973-9351-6E4A-AD18-FEE0AA937ECE}" type="presParOf" srcId="{21B0E439-C6BB-483A-ACD9-951037498DDF}" destId="{C235EB84-63B9-4B6A-9C25-1BA8725709F9}" srcOrd="1" destOrd="0" presId="urn:microsoft.com/office/officeart/2005/8/layout/cycle4#1"/>
    <dgm:cxn modelId="{BB3C2DC9-E4CB-3744-8084-C5995C803DD3}" type="presParOf" srcId="{3C6C8EF7-3705-4470-8B73-BA00B85F31DF}" destId="{2A2518EC-610A-4041-8DB6-E1790CD346CA}" srcOrd="3" destOrd="0" presId="urn:microsoft.com/office/officeart/2005/8/layout/cycle4#1"/>
    <dgm:cxn modelId="{8CDD8B74-269D-2845-9816-4A782C3475C3}" type="presParOf" srcId="{2A2518EC-610A-4041-8DB6-E1790CD346CA}" destId="{8B995117-C00C-49DF-921F-150F4306EAFC}" srcOrd="0" destOrd="0" presId="urn:microsoft.com/office/officeart/2005/8/layout/cycle4#1"/>
    <dgm:cxn modelId="{A51EF3A3-224D-E547-9E15-042F88856AA3}" type="presParOf" srcId="{2A2518EC-610A-4041-8DB6-E1790CD346CA}" destId="{AEE4DB25-FAC4-49AE-B832-54A992811335}" srcOrd="1" destOrd="0" presId="urn:microsoft.com/office/officeart/2005/8/layout/cycle4#1"/>
    <dgm:cxn modelId="{50C36A4D-6190-BE4A-A1FA-B4804F3B26BC}" type="presParOf" srcId="{3C6C8EF7-3705-4470-8B73-BA00B85F31DF}" destId="{A5C76D0D-3C72-4F43-820D-C233DD97ECD5}" srcOrd="4" destOrd="0" presId="urn:microsoft.com/office/officeart/2005/8/layout/cycle4#1"/>
    <dgm:cxn modelId="{14A88FE7-4357-294B-8F90-B5D194F6BD68}" type="presParOf" srcId="{E8E4CF9D-E492-4B67-B06C-64191718476E}" destId="{71ECAFFB-6D73-4CA2-9C88-0F37C60EBFDF}" srcOrd="1" destOrd="0" presId="urn:microsoft.com/office/officeart/2005/8/layout/cycle4#1"/>
    <dgm:cxn modelId="{47D4E8B6-4C87-9940-884E-F1C3FAF1F7CC}" type="presParOf" srcId="{71ECAFFB-6D73-4CA2-9C88-0F37C60EBFDF}" destId="{87ED0C79-4A47-443C-88A7-494B162821D2}" srcOrd="0" destOrd="0" presId="urn:microsoft.com/office/officeart/2005/8/layout/cycle4#1"/>
    <dgm:cxn modelId="{24DED2C1-566B-5C4E-AF0C-5A810C046B22}" type="presParOf" srcId="{71ECAFFB-6D73-4CA2-9C88-0F37C60EBFDF}" destId="{E03E3BB7-2DEA-489F-BE98-54A1183B1D59}" srcOrd="1" destOrd="0" presId="urn:microsoft.com/office/officeart/2005/8/layout/cycle4#1"/>
    <dgm:cxn modelId="{FF852CC8-8289-8344-83B4-AFA755DA79B6}" type="presParOf" srcId="{71ECAFFB-6D73-4CA2-9C88-0F37C60EBFDF}" destId="{AFF59F8A-8A23-412A-8742-38BA05413C57}" srcOrd="2" destOrd="0" presId="urn:microsoft.com/office/officeart/2005/8/layout/cycle4#1"/>
    <dgm:cxn modelId="{71AE67F2-05BC-004B-98E6-00810AD8BC92}" type="presParOf" srcId="{71ECAFFB-6D73-4CA2-9C88-0F37C60EBFDF}" destId="{8AEE225C-6E9D-4D77-B281-6765AE3E3F55}" srcOrd="3" destOrd="0" presId="urn:microsoft.com/office/officeart/2005/8/layout/cycle4#1"/>
    <dgm:cxn modelId="{471AF632-C639-C940-B8CC-EFE1698BC666}" type="presParOf" srcId="{71ECAFFB-6D73-4CA2-9C88-0F37C60EBFDF}" destId="{1D0D824B-C5BD-45F7-B691-D2887FB5007A}" srcOrd="4" destOrd="0" presId="urn:microsoft.com/office/officeart/2005/8/layout/cycle4#1"/>
    <dgm:cxn modelId="{1F2014B9-FA30-CA4E-A98A-C32175AE54C3}" type="presParOf" srcId="{E8E4CF9D-E492-4B67-B06C-64191718476E}" destId="{0B65B756-D5CA-48BA-948A-2184991D601D}" srcOrd="2" destOrd="0" presId="urn:microsoft.com/office/officeart/2005/8/layout/cycle4#1"/>
    <dgm:cxn modelId="{915BCADD-985F-E24B-ACB1-CFFDF5C12E1E}" type="presParOf" srcId="{E8E4CF9D-E492-4B67-B06C-64191718476E}" destId="{8C9BD653-B2CD-41B1-9CC6-46B94F4254C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520D6-6B2B-40C7-9EA7-A5335F8C5D8E}">
      <dsp:nvSpPr>
        <dsp:cNvPr id="0" name=""/>
        <dsp:cNvSpPr/>
      </dsp:nvSpPr>
      <dsp:spPr>
        <a:xfrm>
          <a:off x="-112705" y="0"/>
          <a:ext cx="3563881" cy="501317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4A08C-71A8-45FB-B882-0C4DE844C95D}">
      <dsp:nvSpPr>
        <dsp:cNvPr id="0" name=""/>
        <dsp:cNvSpPr/>
      </dsp:nvSpPr>
      <dsp:spPr>
        <a:xfrm>
          <a:off x="1187926" y="451180"/>
          <a:ext cx="2461411" cy="16179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PILIER 1: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Transformation structurelle de l’économie et croissance</a:t>
          </a:r>
        </a:p>
      </dsp:txBody>
      <dsp:txXfrm>
        <a:off x="1266908" y="530162"/>
        <a:ext cx="2303447" cy="1459986"/>
      </dsp:txXfrm>
    </dsp:sp>
    <dsp:sp modelId="{1E0C884A-1544-45E4-B558-2E7BD320284D}">
      <dsp:nvSpPr>
        <dsp:cNvPr id="0" name=""/>
        <dsp:cNvSpPr/>
      </dsp:nvSpPr>
      <dsp:spPr>
        <a:xfrm>
          <a:off x="1187619" y="2422498"/>
          <a:ext cx="2415083" cy="12950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PILIER 2: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Capital humain, Protection sociale et Développement Durable</a:t>
          </a:r>
        </a:p>
      </dsp:txBody>
      <dsp:txXfrm>
        <a:off x="1250840" y="2485719"/>
        <a:ext cx="2288641" cy="1168643"/>
      </dsp:txXfrm>
    </dsp:sp>
    <dsp:sp modelId="{12A46458-5A11-4CBF-A823-D68DB8F5F1D2}">
      <dsp:nvSpPr>
        <dsp:cNvPr id="0" name=""/>
        <dsp:cNvSpPr/>
      </dsp:nvSpPr>
      <dsp:spPr>
        <a:xfrm>
          <a:off x="1115617" y="3861858"/>
          <a:ext cx="2515922" cy="10322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PILIER 3: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Gouvernance, Institutions, Paix et Sécurité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>
        <a:off x="1166009" y="3912250"/>
        <a:ext cx="2415138" cy="931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785D8-45C2-4791-8B1A-FF3CC6C4324F}">
      <dsp:nvSpPr>
        <dsp:cNvPr id="0" name=""/>
        <dsp:cNvSpPr/>
      </dsp:nvSpPr>
      <dsp:spPr>
        <a:xfrm>
          <a:off x="1" y="83391"/>
          <a:ext cx="2019002" cy="121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Cash transfert</a:t>
          </a:r>
        </a:p>
      </dsp:txBody>
      <dsp:txXfrm>
        <a:off x="1" y="83391"/>
        <a:ext cx="2019002" cy="1211401"/>
      </dsp:txXfrm>
    </dsp:sp>
    <dsp:sp modelId="{0C0C898A-2261-420A-B949-5B7DD7A9FAE0}">
      <dsp:nvSpPr>
        <dsp:cNvPr id="0" name=""/>
        <dsp:cNvSpPr/>
      </dsp:nvSpPr>
      <dsp:spPr>
        <a:xfrm>
          <a:off x="2223447" y="75226"/>
          <a:ext cx="2019002" cy="121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Couverture maladie universelle</a:t>
          </a:r>
        </a:p>
      </dsp:txBody>
      <dsp:txXfrm>
        <a:off x="2223447" y="75226"/>
        <a:ext cx="2019002" cy="1211401"/>
      </dsp:txXfrm>
    </dsp:sp>
    <dsp:sp modelId="{A7931FE9-522A-4B5A-A42E-B46DA053AACD}">
      <dsp:nvSpPr>
        <dsp:cNvPr id="0" name=""/>
        <dsp:cNvSpPr/>
      </dsp:nvSpPr>
      <dsp:spPr>
        <a:xfrm>
          <a:off x="4444350" y="75226"/>
          <a:ext cx="2019002" cy="121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Nutrition</a:t>
          </a:r>
        </a:p>
      </dsp:txBody>
      <dsp:txXfrm>
        <a:off x="4444350" y="75226"/>
        <a:ext cx="2019002" cy="1211401"/>
      </dsp:txXfrm>
    </dsp:sp>
    <dsp:sp modelId="{0B6760FF-8D8D-468D-A9AE-521DB8A320CD}">
      <dsp:nvSpPr>
        <dsp:cNvPr id="0" name=""/>
        <dsp:cNvSpPr/>
      </dsp:nvSpPr>
      <dsp:spPr>
        <a:xfrm>
          <a:off x="6665252" y="75226"/>
          <a:ext cx="2019002" cy="121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Filets sociaux productifs</a:t>
          </a:r>
        </a:p>
      </dsp:txBody>
      <dsp:txXfrm>
        <a:off x="6665252" y="75226"/>
        <a:ext cx="2019002" cy="1211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4D02E-124C-4376-9783-AEB9B50F5126}">
      <dsp:nvSpPr>
        <dsp:cNvPr id="0" name=""/>
        <dsp:cNvSpPr/>
      </dsp:nvSpPr>
      <dsp:spPr>
        <a:xfrm>
          <a:off x="2539" y="103744"/>
          <a:ext cx="2014709" cy="12088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 bien public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(à moindre coût)</a:t>
          </a:r>
        </a:p>
      </dsp:txBody>
      <dsp:txXfrm>
        <a:off x="2539" y="103744"/>
        <a:ext cx="2014709" cy="1208825"/>
      </dsp:txXfrm>
    </dsp:sp>
    <dsp:sp modelId="{07BF2981-7095-445E-AC8E-65FD6B0B9C5A}">
      <dsp:nvSpPr>
        <dsp:cNvPr id="0" name=""/>
        <dsp:cNvSpPr/>
      </dsp:nvSpPr>
      <dsp:spPr>
        <a:xfrm>
          <a:off x="2218719" y="103744"/>
          <a:ext cx="2014709" cy="12088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Meilleur ciblage,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Coordination,    Synergies	</a:t>
          </a:r>
        </a:p>
      </dsp:txBody>
      <dsp:txXfrm>
        <a:off x="2218719" y="103744"/>
        <a:ext cx="2014709" cy="1208825"/>
      </dsp:txXfrm>
    </dsp:sp>
    <dsp:sp modelId="{4646CD4B-452E-4764-981B-B5E44589A163}">
      <dsp:nvSpPr>
        <dsp:cNvPr id="0" name=""/>
        <dsp:cNvSpPr/>
      </dsp:nvSpPr>
      <dsp:spPr>
        <a:xfrm>
          <a:off x="4434899" y="103744"/>
          <a:ext cx="2014709" cy="12088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Système</a:t>
          </a:r>
          <a:r>
            <a:rPr lang="en-US" sz="1800" kern="1200" dirty="0"/>
            <a:t> </a:t>
          </a:r>
          <a:r>
            <a:rPr lang="en-US" sz="1800" kern="1200" dirty="0" err="1"/>
            <a:t>d’information</a:t>
          </a:r>
          <a:r>
            <a:rPr lang="en-US" sz="1800" kern="1200" dirty="0"/>
            <a:t> et de </a:t>
          </a:r>
          <a:r>
            <a:rPr lang="en-US" sz="1800" kern="1200" dirty="0" err="1"/>
            <a:t>gestion</a:t>
          </a:r>
          <a:endParaRPr lang="en-US" sz="1800" kern="1200" dirty="0"/>
        </a:p>
      </dsp:txBody>
      <dsp:txXfrm>
        <a:off x="4434899" y="103744"/>
        <a:ext cx="2014709" cy="1208825"/>
      </dsp:txXfrm>
    </dsp:sp>
    <dsp:sp modelId="{31A6D332-644D-4112-997C-B8FC6579376C}">
      <dsp:nvSpPr>
        <dsp:cNvPr id="0" name=""/>
        <dsp:cNvSpPr/>
      </dsp:nvSpPr>
      <dsp:spPr>
        <a:xfrm>
          <a:off x="6651079" y="103744"/>
          <a:ext cx="2014709" cy="12088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Protection des </a:t>
          </a:r>
          <a:r>
            <a:rPr lang="en-US" sz="1800" kern="1200" dirty="0" err="1"/>
            <a:t>données</a:t>
          </a:r>
          <a:r>
            <a:rPr lang="en-US" sz="1800" kern="1200" dirty="0"/>
            <a:t> </a:t>
          </a:r>
          <a:r>
            <a:rPr lang="en-US" sz="1800" kern="1200" dirty="0" err="1"/>
            <a:t>personnelles</a:t>
          </a:r>
          <a:endParaRPr lang="en-US" sz="1800" kern="1200" dirty="0"/>
        </a:p>
      </dsp:txBody>
      <dsp:txXfrm>
        <a:off x="6651079" y="103744"/>
        <a:ext cx="2014709" cy="1208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22ECC-7056-4232-BC47-FCEE9D88CE69}">
      <dsp:nvSpPr>
        <dsp:cNvPr id="0" name=""/>
        <dsp:cNvSpPr/>
      </dsp:nvSpPr>
      <dsp:spPr>
        <a:xfrm>
          <a:off x="2539" y="111188"/>
          <a:ext cx="2014709" cy="1208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Quotas commune (carte de la pauvreté)</a:t>
          </a:r>
        </a:p>
      </dsp:txBody>
      <dsp:txXfrm>
        <a:off x="2539" y="111188"/>
        <a:ext cx="2014709" cy="1208825"/>
      </dsp:txXfrm>
    </dsp:sp>
    <dsp:sp modelId="{9F0D20F2-9443-4E9B-B0B4-627EEC8CA9CB}">
      <dsp:nvSpPr>
        <dsp:cNvPr id="0" name=""/>
        <dsp:cNvSpPr/>
      </dsp:nvSpPr>
      <dsp:spPr>
        <a:xfrm>
          <a:off x="2218719" y="111188"/>
          <a:ext cx="2014709" cy="1208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Communautés</a:t>
          </a:r>
        </a:p>
      </dsp:txBody>
      <dsp:txXfrm>
        <a:off x="2218719" y="111188"/>
        <a:ext cx="2014709" cy="1208825"/>
      </dsp:txXfrm>
    </dsp:sp>
    <dsp:sp modelId="{04801D77-8F5C-4568-8B62-4847901E645E}">
      <dsp:nvSpPr>
        <dsp:cNvPr id="0" name=""/>
        <dsp:cNvSpPr/>
      </dsp:nvSpPr>
      <dsp:spPr>
        <a:xfrm>
          <a:off x="4434899" y="111188"/>
          <a:ext cx="2014709" cy="1208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Enquetes (multiples indicateurs) </a:t>
          </a:r>
        </a:p>
      </dsp:txBody>
      <dsp:txXfrm>
        <a:off x="4434899" y="111188"/>
        <a:ext cx="2014709" cy="1208825"/>
      </dsp:txXfrm>
    </dsp:sp>
    <dsp:sp modelId="{110ECF2D-9507-4833-AE03-91308CFA1DC9}">
      <dsp:nvSpPr>
        <dsp:cNvPr id="0" name=""/>
        <dsp:cNvSpPr/>
      </dsp:nvSpPr>
      <dsp:spPr>
        <a:xfrm>
          <a:off x="6651079" y="111188"/>
          <a:ext cx="2014709" cy="1208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Chaque programme utilise des filtres pour sélectionner ses bénéficiaires</a:t>
          </a:r>
        </a:p>
      </dsp:txBody>
      <dsp:txXfrm>
        <a:off x="6651079" y="111188"/>
        <a:ext cx="2014709" cy="1208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D9F91-807E-48B3-8016-54CBA00626AF}">
      <dsp:nvSpPr>
        <dsp:cNvPr id="0" name=""/>
        <dsp:cNvSpPr/>
      </dsp:nvSpPr>
      <dsp:spPr>
        <a:xfrm>
          <a:off x="5231281" y="2845952"/>
          <a:ext cx="3750095" cy="262972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gency FB" pitchFamily="34" charset="0"/>
            </a:rPr>
            <a:t>mise en place de la Caisse Autonome de Protection Sociale (CAPSU) pour le financement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gency FB" pitchFamily="34" charset="0"/>
            </a:rPr>
            <a:t>Plaidoyer pour l’extension et le financement endogène de la protection sociale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latin typeface="Agency FB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latin typeface="Agency FB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latin typeface="Agency FB" pitchFamily="34" charset="0"/>
          </a:endParaRPr>
        </a:p>
      </dsp:txBody>
      <dsp:txXfrm>
        <a:off x="6414076" y="3561148"/>
        <a:ext cx="2509534" cy="1856758"/>
      </dsp:txXfrm>
    </dsp:sp>
    <dsp:sp modelId="{8B995117-C00C-49DF-921F-150F4306EAFC}">
      <dsp:nvSpPr>
        <dsp:cNvPr id="0" name=""/>
        <dsp:cNvSpPr/>
      </dsp:nvSpPr>
      <dsp:spPr>
        <a:xfrm>
          <a:off x="0" y="2791631"/>
          <a:ext cx="3965352" cy="260936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600" kern="1200" dirty="0">
              <a:latin typeface="Agency FB" pitchFamily="34" charset="0"/>
            </a:rPr>
            <a:t> appropriation par </a:t>
          </a:r>
          <a:r>
            <a:rPr lang="fr-FR" sz="1600" kern="1200" baseline="0" dirty="0">
              <a:latin typeface="Agency FB" pitchFamily="34" charset="0"/>
            </a:rPr>
            <a:t>les  acteurs de la sécurité alimentaire, de la nutrition et du développement agricole et rural des outils de protection sociale </a:t>
          </a:r>
          <a:endParaRPr lang="fr-FR" sz="1600" kern="1200" dirty="0">
            <a:latin typeface="Agency FB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600" kern="1200" dirty="0">
              <a:latin typeface="Agency FB" pitchFamily="34" charset="0"/>
            </a:rPr>
            <a:t> recherche</a:t>
          </a:r>
          <a:r>
            <a:rPr lang="bn-IN" sz="1600" kern="1200" dirty="0">
              <a:latin typeface="Agency FB" pitchFamily="34" charset="0"/>
            </a:rPr>
            <a:t>-act</a:t>
          </a:r>
          <a:r>
            <a:rPr lang="fr-FR" sz="1600" kern="1200" dirty="0">
              <a:latin typeface="Agency FB" pitchFamily="34" charset="0"/>
            </a:rPr>
            <a:t>ion, ,évaluations</a:t>
          </a:r>
          <a:r>
            <a:rPr lang="is-IS" sz="1600" kern="1200" dirty="0">
              <a:latin typeface="Agency FB" pitchFamily="34" charset="0"/>
            </a:rPr>
            <a:t>…</a:t>
          </a:r>
          <a:endParaRPr lang="fr-FR" sz="1600" kern="1200" dirty="0">
            <a:latin typeface="Agency FB" pitchFamily="34" charset="0"/>
          </a:endParaRPr>
        </a:p>
      </dsp:txBody>
      <dsp:txXfrm>
        <a:off x="57319" y="3501292"/>
        <a:ext cx="2661108" cy="1842388"/>
      </dsp:txXfrm>
    </dsp:sp>
    <dsp:sp modelId="{623DB4AE-1A81-4C97-BEF5-EBE1A83696AF}">
      <dsp:nvSpPr>
        <dsp:cNvPr id="0" name=""/>
        <dsp:cNvSpPr/>
      </dsp:nvSpPr>
      <dsp:spPr>
        <a:xfrm>
          <a:off x="5354203" y="-65355"/>
          <a:ext cx="3555757" cy="224480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gency FB" pitchFamily="34" charset="0"/>
            </a:rPr>
            <a:t>CMU : couverture maladie universelle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gency FB" pitchFamily="34" charset="0"/>
            </a:rPr>
            <a:t>CEC : carte d’égalité des chances pour les handicapées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gency FB" pitchFamily="34" charset="0"/>
            </a:rPr>
            <a:t>BSF : bourses de sécurité familiale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gency FB" pitchFamily="34" charset="0"/>
            </a:rPr>
            <a:t>URGENCE- RÉSILIENCE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fr-FR" sz="1600" kern="1200" dirty="0">
              <a:latin typeface="Agency FB" pitchFamily="34" charset="0"/>
            </a:rPr>
            <a:t>      </a:t>
          </a:r>
        </a:p>
      </dsp:txBody>
      <dsp:txXfrm>
        <a:off x="6470241" y="-16044"/>
        <a:ext cx="2390408" cy="1584982"/>
      </dsp:txXfrm>
    </dsp:sp>
    <dsp:sp modelId="{79A50754-C2ED-4476-8C99-9A3F7B5A77F6}">
      <dsp:nvSpPr>
        <dsp:cNvPr id="0" name=""/>
        <dsp:cNvSpPr/>
      </dsp:nvSpPr>
      <dsp:spPr>
        <a:xfrm>
          <a:off x="0" y="-19631"/>
          <a:ext cx="4008123" cy="225491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latin typeface="Agency FB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Mise à jour intégrale et Extension du RNU pour inclure l’ensemble des ménages pauvres du pays  en 2022</a:t>
          </a:r>
          <a:endParaRPr lang="fr-FR" sz="1600" kern="1200" dirty="0">
            <a:latin typeface="Agency FB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Institutionnalisation  du RNU </a:t>
          </a:r>
          <a:endParaRPr lang="fr-FR" sz="1600" kern="1200" dirty="0">
            <a:latin typeface="Agency FB" pitchFamily="34" charset="0"/>
          </a:endParaRPr>
        </a:p>
      </dsp:txBody>
      <dsp:txXfrm>
        <a:off x="49533" y="29902"/>
        <a:ext cx="2706620" cy="1592119"/>
      </dsp:txXfrm>
    </dsp:sp>
    <dsp:sp modelId="{87ED0C79-4A47-443C-88A7-494B162821D2}">
      <dsp:nvSpPr>
        <dsp:cNvPr id="0" name=""/>
        <dsp:cNvSpPr/>
      </dsp:nvSpPr>
      <dsp:spPr>
        <a:xfrm>
          <a:off x="2156576" y="265814"/>
          <a:ext cx="2272117" cy="227211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600" b="1" kern="1200" dirty="0"/>
            <a:t>Renforcement du RNU</a:t>
          </a:r>
          <a:endParaRPr lang="fr-FR" sz="1600" b="1" kern="1200" dirty="0"/>
        </a:p>
      </dsp:txBody>
      <dsp:txXfrm>
        <a:off x="2822064" y="931302"/>
        <a:ext cx="1606629" cy="1606629"/>
      </dsp:txXfrm>
    </dsp:sp>
    <dsp:sp modelId="{E03E3BB7-2DEA-489F-BE98-54A1183B1D59}">
      <dsp:nvSpPr>
        <dsp:cNvPr id="0" name=""/>
        <dsp:cNvSpPr/>
      </dsp:nvSpPr>
      <dsp:spPr>
        <a:xfrm rot="5400000">
          <a:off x="4516998" y="297032"/>
          <a:ext cx="2347529" cy="227211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Stratégie de protection sociale intégrée</a:t>
          </a:r>
        </a:p>
      </dsp:txBody>
      <dsp:txXfrm rot="-5400000">
        <a:off x="4554704" y="946902"/>
        <a:ext cx="1606629" cy="1659954"/>
      </dsp:txXfrm>
    </dsp:sp>
    <dsp:sp modelId="{AFF59F8A-8A23-412A-8742-38BA05413C57}">
      <dsp:nvSpPr>
        <dsp:cNvPr id="0" name=""/>
        <dsp:cNvSpPr/>
      </dsp:nvSpPr>
      <dsp:spPr>
        <a:xfrm rot="10800000">
          <a:off x="4569666" y="2723016"/>
          <a:ext cx="2219108" cy="227211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Renforcement du Système national de protection sociale</a:t>
          </a:r>
        </a:p>
      </dsp:txBody>
      <dsp:txXfrm rot="10800000">
        <a:off x="4569666" y="2723016"/>
        <a:ext cx="1569146" cy="1606629"/>
      </dsp:txXfrm>
    </dsp:sp>
    <dsp:sp modelId="{8AEE225C-6E9D-4D77-B281-6765AE3E3F55}">
      <dsp:nvSpPr>
        <dsp:cNvPr id="0" name=""/>
        <dsp:cNvSpPr/>
      </dsp:nvSpPr>
      <dsp:spPr>
        <a:xfrm rot="16200000">
          <a:off x="2127925" y="2731014"/>
          <a:ext cx="2272117" cy="227211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Renforcement de la prise en compte des chocs</a:t>
          </a:r>
        </a:p>
      </dsp:txBody>
      <dsp:txXfrm rot="5400000">
        <a:off x="2793413" y="2731014"/>
        <a:ext cx="1606629" cy="1606629"/>
      </dsp:txXfrm>
    </dsp:sp>
    <dsp:sp modelId="{0B65B756-D5CA-48BA-948A-2184991D601D}">
      <dsp:nvSpPr>
        <dsp:cNvPr id="0" name=""/>
        <dsp:cNvSpPr/>
      </dsp:nvSpPr>
      <dsp:spPr>
        <a:xfrm>
          <a:off x="4098446" y="2198278"/>
          <a:ext cx="784483" cy="682159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BD653-B2CD-41B1-9CC6-46B94F4254C3}">
      <dsp:nvSpPr>
        <dsp:cNvPr id="0" name=""/>
        <dsp:cNvSpPr/>
      </dsp:nvSpPr>
      <dsp:spPr>
        <a:xfrm rot="10800000">
          <a:off x="4101223" y="2275645"/>
          <a:ext cx="784483" cy="682159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6E755-536D-AA47-9DED-CECE9486DDA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4B8C-456A-1B4B-AEED-0B11F49DF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34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collecte et l’analyse d’un ensemble de données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socio-démographiques•La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création de bases de données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sécurisées,fiables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évolutives,àmême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deguider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prise de décision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et•Un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suivi et une évaluation adéquats des réalisations et impacts du système d’assistance sociale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F4B8C-456A-1B4B-AEED-0B11F49DF49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3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B2932-8B50-FADC-A6B5-2902CE836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N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256A36-2D07-077B-20CD-22B23CDB4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954E94-CE1F-2AE6-CDAC-0978FE0F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D4E6A3-1AA2-FDD0-14BF-75E34025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BC8A30-1B04-77C2-5A86-67DEF058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67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5C446-430F-98E8-5980-7C3D72CC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67AB88-DC70-8A9F-6071-BD6F91F1B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AEAD1B-23D5-3E59-132C-353E2D6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652E74-DF48-C23C-FECD-927041F3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B5113A-A2BE-D8B5-606A-D3F1EA72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97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3F2002-D2ED-4DC0-B924-62C5CDA0D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N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0FCAC6-AB00-8117-9B7D-341F22278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778E30-D68E-4896-9875-8146FC3D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863A1-B8EE-9E24-AC24-618A41EA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338997-592C-A5E1-0239-FBC9D56F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3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2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TEXT +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 24">
            <a:extLst>
              <a:ext uri="{FF2B5EF4-FFF2-40B4-BE49-F238E27FC236}">
                <a16:creationId xmlns:a16="http://schemas.microsoft.com/office/drawing/2014/main" id="{56D6C81D-11B7-493D-A88F-BB5D40D7D684}"/>
              </a:ext>
            </a:extLst>
          </p:cNvPr>
          <p:cNvSpPr/>
          <p:nvPr userDrawn="1"/>
        </p:nvSpPr>
        <p:spPr>
          <a:xfrm>
            <a:off x="11323722" y="2265344"/>
            <a:ext cx="1225643" cy="2282400"/>
          </a:xfrm>
          <a:custGeom>
            <a:avLst/>
            <a:gdLst>
              <a:gd name="connsiteX0" fmla="*/ 355008 w 1225643"/>
              <a:gd name="connsiteY0" fmla="*/ 0 h 2282400"/>
              <a:gd name="connsiteX1" fmla="*/ 1225643 w 1225643"/>
              <a:gd name="connsiteY1" fmla="*/ 0 h 2282400"/>
              <a:gd name="connsiteX2" fmla="*/ 870635 w 1225643"/>
              <a:gd name="connsiteY2" fmla="*/ 2282400 h 2282400"/>
              <a:gd name="connsiteX3" fmla="*/ 0 w 1225643"/>
              <a:gd name="connsiteY3" fmla="*/ 2282400 h 22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643" h="2282400">
                <a:moveTo>
                  <a:pt x="355008" y="0"/>
                </a:moveTo>
                <a:lnTo>
                  <a:pt x="1225643" y="0"/>
                </a:lnTo>
                <a:lnTo>
                  <a:pt x="870635" y="2282400"/>
                </a:lnTo>
                <a:lnTo>
                  <a:pt x="0" y="2282400"/>
                </a:lnTo>
                <a:close/>
              </a:path>
            </a:pathLst>
          </a:custGeom>
          <a:solidFill>
            <a:srgbClr val="094C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AA31871-33E9-4965-8EF8-A714022FC49B}"/>
              </a:ext>
            </a:extLst>
          </p:cNvPr>
          <p:cNvSpPr/>
          <p:nvPr userDrawn="1"/>
        </p:nvSpPr>
        <p:spPr>
          <a:xfrm>
            <a:off x="0" y="6214533"/>
            <a:ext cx="791633" cy="64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C7E031D-2CB7-4E6E-97BF-FEA7D0503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0800" y="923925"/>
            <a:ext cx="3605763" cy="1325563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10417C"/>
                </a:solidFill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4BD29CB-522A-499F-B050-7A70B9D6D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3577671"/>
            <a:ext cx="3799823" cy="275189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C509B84-0364-4AC7-B175-9136D16FFC15}"/>
              </a:ext>
            </a:extLst>
          </p:cNvPr>
          <p:cNvCxnSpPr>
            <a:cxnSpLocks/>
          </p:cNvCxnSpPr>
          <p:nvPr/>
        </p:nvCxnSpPr>
        <p:spPr>
          <a:xfrm flipH="1">
            <a:off x="-18700" y="2265344"/>
            <a:ext cx="1221070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0F864FB-CB55-43CC-BBA7-9A9150CB76D8}"/>
              </a:ext>
            </a:extLst>
          </p:cNvPr>
          <p:cNvCxnSpPr>
            <a:cxnSpLocks/>
          </p:cNvCxnSpPr>
          <p:nvPr/>
        </p:nvCxnSpPr>
        <p:spPr>
          <a:xfrm flipH="1">
            <a:off x="-18700" y="4547744"/>
            <a:ext cx="122106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D456DBB-276C-4CB3-87FF-3149BE2C639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76051" y="4368800"/>
            <a:ext cx="224063" cy="0"/>
          </a:xfrm>
          <a:prstGeom prst="straightConnector1">
            <a:avLst/>
          </a:prstGeom>
          <a:ln w="3175" cap="flat">
            <a:solidFill>
              <a:schemeClr val="bg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Imagem 9">
            <a:extLst>
              <a:ext uri="{FF2B5EF4-FFF2-40B4-BE49-F238E27FC236}">
                <a16:creationId xmlns:a16="http://schemas.microsoft.com/office/drawing/2014/main" id="{904AABD2-FF3A-4441-A038-40C146CD895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01260" y="-4658"/>
            <a:ext cx="3595189" cy="2286000"/>
          </a:xfrm>
          <a:effectLst/>
        </p:spPr>
        <p:txBody>
          <a:bodyPr/>
          <a:lstStyle/>
          <a:p>
            <a:r>
              <a:rPr lang="fr-FR"/>
              <a:t>Cliquez sur l'icône pour ajouter une image</a:t>
            </a:r>
            <a:endParaRPr lang="pt-BR"/>
          </a:p>
        </p:txBody>
      </p:sp>
      <p:sp>
        <p:nvSpPr>
          <p:cNvPr id="15" name="Espaço Reservado para Imagem 9">
            <a:extLst>
              <a:ext uri="{FF2B5EF4-FFF2-40B4-BE49-F238E27FC236}">
                <a16:creationId xmlns:a16="http://schemas.microsoft.com/office/drawing/2014/main" id="{904AABD2-FF3A-4441-A038-40C146CD895E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822779" y="2282040"/>
            <a:ext cx="3595189" cy="2286000"/>
          </a:xfrm>
          <a:effectLst/>
        </p:spPr>
        <p:txBody>
          <a:bodyPr/>
          <a:lstStyle/>
          <a:p>
            <a:r>
              <a:rPr lang="fr-FR"/>
              <a:t>Cliquez sur l'icône pour ajouter une image</a:t>
            </a:r>
            <a:endParaRPr lang="pt-BR"/>
          </a:p>
        </p:txBody>
      </p:sp>
      <p:sp>
        <p:nvSpPr>
          <p:cNvPr id="18" name="Espaço Reservado para Imagem 9">
            <a:extLst>
              <a:ext uri="{FF2B5EF4-FFF2-40B4-BE49-F238E27FC236}">
                <a16:creationId xmlns:a16="http://schemas.microsoft.com/office/drawing/2014/main" id="{904AABD2-FF3A-4441-A038-40C146CD895E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5483279" y="4564424"/>
            <a:ext cx="3595189" cy="2286000"/>
          </a:xfrm>
          <a:effectLst/>
        </p:spPr>
        <p:txBody>
          <a:bodyPr/>
          <a:lstStyle/>
          <a:p>
            <a:r>
              <a:rPr lang="fr-FR"/>
              <a:t>Cliquez sur l'icône pour ajouter une image</a:t>
            </a:r>
            <a:endParaRPr lang="pt-BR"/>
          </a:p>
        </p:txBody>
      </p:sp>
      <p:sp>
        <p:nvSpPr>
          <p:cNvPr id="16" name="Espaço Reservado para Rodapé 2">
            <a:extLst>
              <a:ext uri="{FF2B5EF4-FFF2-40B4-BE49-F238E27FC236}">
                <a16:creationId xmlns:a16="http://schemas.microsoft.com/office/drawing/2014/main" id="{A4550783-585E-4C46-A192-828B9A7C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416725" y="860620"/>
            <a:ext cx="1625082" cy="365125"/>
          </a:xfrm>
        </p:spPr>
        <p:txBody>
          <a:bodyPr/>
          <a:lstStyle>
            <a:lvl1pPr algn="r">
              <a:defRPr b="0">
                <a:latin typeface="+mj-lt"/>
                <a:ea typeface="Yu Gothic UI Light" panose="020B0300000000000000" pitchFamily="34" charset="-128"/>
                <a:cs typeface="Yu Gothic UI Light" panose="020B0300000000000000" pitchFamily="34" charset="-128"/>
              </a:defRPr>
            </a:lvl1pPr>
          </a:lstStyle>
          <a:p>
            <a:endParaRPr lang="pt-BR"/>
          </a:p>
        </p:txBody>
      </p:sp>
      <p:sp>
        <p:nvSpPr>
          <p:cNvPr id="19" name="Espaço Reservado para Número de Slide 3">
            <a:extLst>
              <a:ext uri="{FF2B5EF4-FFF2-40B4-BE49-F238E27FC236}">
                <a16:creationId xmlns:a16="http://schemas.microsoft.com/office/drawing/2014/main" id="{044DE556-2D8E-4C70-815A-960909F3DC16}"/>
              </a:ext>
            </a:extLst>
          </p:cNvPr>
          <p:cNvSpPr txBox="1">
            <a:spLocks/>
          </p:cNvSpPr>
          <p:nvPr userDrawn="1"/>
        </p:nvSpPr>
        <p:spPr>
          <a:xfrm>
            <a:off x="173566" y="6336769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1F259-8442-467F-AF9A-630085780944}" type="slidenum">
              <a:rPr lang="pt-BR" b="0" smtClean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pPr/>
              <a:t>‹N°›</a:t>
            </a:fld>
            <a:endParaRPr lang="pt-BR" b="0"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08F763F-D6D1-4444-B94B-CA996E4EE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718" y="230641"/>
            <a:ext cx="1214420" cy="5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68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08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19129-8C3B-1406-CC9A-D6EA17C5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EB2A50-C8D1-A6F5-1CDA-F6DA540F0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5F5D83-A35A-7667-4698-D90B64F6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E9859-D137-D0CA-EEF8-D53708EC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16C075-6EDA-67F9-EFE6-E9D8242C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7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3763B-AB69-A282-4237-2DEFA33C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13E78D-7F46-AB15-577B-2BAF8C716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7B2641-51D5-AECD-69B4-468D7C57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ABAD21-C3FD-20AF-00AD-0780AE09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600AA9-2C6B-E469-309B-768D999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2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8E53CD-2966-A946-6B32-4D3D0DE7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5A8CB0-5187-0358-17EC-AD997A3C6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2C05D0-C3B6-7792-C294-63FC814CC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907D2C-52FB-BA5C-7BE5-5E66466A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454FBB-B6E7-9BD5-E866-D934A8D0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0145A6-2FD2-15F0-6103-1E81712E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11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20338-4874-D9FE-8176-A305D70F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1B2759-2C3F-980B-76C2-495FA423A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5AFF27-01B7-C9D6-C8AB-C3AE0BD0E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F38A2-50B3-A168-DA0F-F57B435DD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67924B-A602-EBE9-8035-B4C4AD7F5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AFF917-B562-0A54-A92A-929ABE16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9921CB-E82F-40D3-E41A-B812D505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60602A-3079-5827-93B9-D13EC369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85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E74E2-9361-130E-BA4F-1292EA8E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EA9BCD-A1DB-5165-7926-4C3632B7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416011-F584-8CED-6F44-7A9131A8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505C71-2D5B-00A2-94F3-450B5E25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2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474F61-3EEF-16A2-F61E-3573F88D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B7A0BA-B270-96DE-A96E-6C5AA04B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35B443-F8BA-688B-D474-25542B73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95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30087-5167-023A-D86B-355FD796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6D8842-722D-1B53-679C-6AA09F1F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D9A6E3-FD20-7E06-3273-C52335D8D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9B06A-5647-10BA-CA3B-77A3329B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683165-9311-D770-7FD3-AA7D5BF3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4EE83F-864F-6B0F-B13A-8E666E3F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56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25A34-D933-E22F-39EA-3F00F676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N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020556-FE7D-3CEE-E3BC-03C37F665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N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E23576-890B-0071-EDCD-4BA9DDAF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14DE9F-F140-A874-9C57-F9A9D15D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04EEE3-417E-B2EB-89AF-A83742BD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87E352-B6AA-C25B-88A9-DC9D9415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7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B0BC8C7-C5DC-3319-753F-903C929B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1AD08B-6BC3-6206-CA91-30B27E6A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30A937-9A89-240E-D171-403D61B3E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EF54-206E-FB45-99E2-DAB22D92AD45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E82E79-F68F-9CE6-0483-3A159EFE5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0227FA-D918-9304-BD6A-740E9534D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7511-8B78-BE4A-A892-963332D75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8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hyperlink" Target="mailto:afcdiop@gmail.com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4648200"/>
            <a:chOff x="0" y="0"/>
            <a:chExt cx="12192000" cy="4648200"/>
          </a:xfrm>
        </p:grpSpPr>
        <p:sp>
          <p:nvSpPr>
            <p:cNvPr id="3" name="object 3"/>
            <p:cNvSpPr/>
            <p:nvPr/>
          </p:nvSpPr>
          <p:spPr>
            <a:xfrm>
              <a:off x="0" y="4038600"/>
              <a:ext cx="12192000" cy="609600"/>
            </a:xfrm>
            <a:custGeom>
              <a:avLst/>
              <a:gdLst/>
              <a:ahLst/>
              <a:cxnLst/>
              <a:rect l="l" t="t" r="r" b="b"/>
              <a:pathLst>
                <a:path w="12192000" h="609600">
                  <a:moveTo>
                    <a:pt x="121920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2192000" y="6096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98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4038600"/>
            </a:xfrm>
            <a:custGeom>
              <a:avLst/>
              <a:gdLst/>
              <a:ahLst/>
              <a:cxnLst/>
              <a:rect l="l" t="t" r="r" b="b"/>
              <a:pathLst>
                <a:path w="12192000" h="4038600">
                  <a:moveTo>
                    <a:pt x="12192000" y="0"/>
                  </a:moveTo>
                  <a:lnTo>
                    <a:pt x="0" y="0"/>
                  </a:lnTo>
                  <a:lnTo>
                    <a:pt x="0" y="4038600"/>
                  </a:lnTo>
                  <a:lnTo>
                    <a:pt x="12192000" y="40386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38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32480" y="2064590"/>
            <a:ext cx="832703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solidFill>
                  <a:srgbClr val="FFFFFF"/>
                </a:solidFill>
                <a:latin typeface="Caladea"/>
                <a:cs typeface="Caladea"/>
              </a:rPr>
              <a:t>REGISTRES SOCIAUX -  ENTRE URGENCE ET DEVELOPPEMENT  : EXEMPLE DU SÉNÉGAL</a:t>
            </a:r>
            <a:endParaRPr sz="3600" dirty="0">
              <a:latin typeface="Caladea"/>
              <a:cs typeface="Caladea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06D7D0-64A7-F6B6-4BFD-2B38BD4D8973}"/>
              </a:ext>
            </a:extLst>
          </p:cNvPr>
          <p:cNvSpPr txBox="1"/>
          <p:nvPr/>
        </p:nvSpPr>
        <p:spPr>
          <a:xfrm>
            <a:off x="7465102" y="5501390"/>
            <a:ext cx="416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NE" dirty="0"/>
              <a:t>AMADOU KANAR DIOP</a:t>
            </a:r>
          </a:p>
        </p:txBody>
      </p:sp>
    </p:spTree>
    <p:extLst>
      <p:ext uri="{BB962C8B-B14F-4D97-AF65-F5344CB8AC3E}">
        <p14:creationId xmlns:p14="http://schemas.microsoft.com/office/powerpoint/2010/main" val="400549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F2960-FA91-8947-9161-73451EFC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6" y="707922"/>
            <a:ext cx="9144000" cy="92019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457200"/>
            <a:r>
              <a:rPr lang="fr-FR" sz="2800" b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2.2. SIG DU RNU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47D21-0CD2-4249-A588-6A0746900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246" y="2168013"/>
            <a:ext cx="9747440" cy="415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3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1316A96C-F137-FA49-874B-5FFB30A5D88C}"/>
              </a:ext>
            </a:extLst>
          </p:cNvPr>
          <p:cNvGraphicFramePr>
            <a:graphicFrameLocks/>
          </p:cNvGraphicFramePr>
          <p:nvPr/>
        </p:nvGraphicFramePr>
        <p:xfrm>
          <a:off x="1524001" y="1565708"/>
          <a:ext cx="8292383" cy="247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5ED3C621-BF9C-A940-9CBA-FC1469913B06}"/>
              </a:ext>
            </a:extLst>
          </p:cNvPr>
          <p:cNvSpPr txBox="1">
            <a:spLocks/>
          </p:cNvSpPr>
          <p:nvPr/>
        </p:nvSpPr>
        <p:spPr>
          <a:xfrm>
            <a:off x="1098192" y="350318"/>
            <a:ext cx="9144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 cap="small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2.3. RÉSULTATS  </a:t>
            </a:r>
          </a:p>
        </p:txBody>
      </p:sp>
      <p:grpSp>
        <p:nvGrpSpPr>
          <p:cNvPr id="4" name="Group 271">
            <a:extLst>
              <a:ext uri="{FF2B5EF4-FFF2-40B4-BE49-F238E27FC236}">
                <a16:creationId xmlns:a16="http://schemas.microsoft.com/office/drawing/2014/main" id="{E293F7FE-347E-3E44-AC19-25E30B61480D}"/>
              </a:ext>
            </a:extLst>
          </p:cNvPr>
          <p:cNvGrpSpPr/>
          <p:nvPr/>
        </p:nvGrpSpPr>
        <p:grpSpPr>
          <a:xfrm>
            <a:off x="5253868" y="4005812"/>
            <a:ext cx="3446918" cy="2572959"/>
            <a:chOff x="-977974" y="-59186"/>
            <a:chExt cx="3821373" cy="2148691"/>
          </a:xfrm>
          <a:solidFill>
            <a:schemeClr val="accent2">
              <a:lumMod val="25000"/>
              <a:lumOff val="75000"/>
            </a:schemeClr>
          </a:solidFill>
        </p:grpSpPr>
        <p:sp>
          <p:nvSpPr>
            <p:cNvPr id="5" name="Shape 269">
              <a:extLst>
                <a:ext uri="{FF2B5EF4-FFF2-40B4-BE49-F238E27FC236}">
                  <a16:creationId xmlns:a16="http://schemas.microsoft.com/office/drawing/2014/main" id="{760299A9-17BC-FA40-B5BC-48885EDFFF1F}"/>
                </a:ext>
              </a:extLst>
            </p:cNvPr>
            <p:cNvSpPr/>
            <p:nvPr/>
          </p:nvSpPr>
          <p:spPr>
            <a:xfrm>
              <a:off x="-977974" y="-59186"/>
              <a:ext cx="3821373" cy="2148691"/>
            </a:xfrm>
            <a:prstGeom prst="roundRect">
              <a:avLst>
                <a:gd name="adj" fmla="val 10278"/>
              </a:avLst>
            </a:prstGeom>
            <a:grp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614">
                  <a:solidFill>
                    <a:srgbClr val="FFFFFF"/>
                  </a:solidFill>
                </a:defRPr>
              </a:pPr>
              <a:endParaRPr sz="3614"/>
            </a:p>
          </p:txBody>
        </p:sp>
        <p:sp>
          <p:nvSpPr>
            <p:cNvPr id="6" name="Shape 270">
              <a:extLst>
                <a:ext uri="{FF2B5EF4-FFF2-40B4-BE49-F238E27FC236}">
                  <a16:creationId xmlns:a16="http://schemas.microsoft.com/office/drawing/2014/main" id="{BCFDC856-F9CC-C04C-A185-61AF3E8E4696}"/>
                </a:ext>
              </a:extLst>
            </p:cNvPr>
            <p:cNvSpPr/>
            <p:nvPr/>
          </p:nvSpPr>
          <p:spPr>
            <a:xfrm>
              <a:off x="-896821" y="292336"/>
              <a:ext cx="3659067" cy="14186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14">
                  <a:solidFill>
                    <a:srgbClr val="FFFFFF"/>
                  </a:solidFill>
                </a:defRPr>
              </a:pPr>
              <a:r>
                <a:rPr lang="en-US" sz="2400" dirty="0">
                  <a:solidFill>
                    <a:srgbClr val="0074BC"/>
                  </a:solidFill>
                </a:rPr>
                <a:t>23 </a:t>
              </a:r>
              <a:r>
                <a:rPr sz="2400" dirty="0">
                  <a:solidFill>
                    <a:srgbClr val="0074BC"/>
                  </a:solidFill>
                </a:rPr>
                <a:t>Programmes</a:t>
              </a:r>
              <a:r>
                <a:rPr lang="fr-FR" sz="2400" dirty="0">
                  <a:solidFill>
                    <a:srgbClr val="0074BC"/>
                  </a:solidFill>
                </a:rPr>
                <a:t>, 6 secteurs </a:t>
              </a:r>
              <a:r>
                <a:rPr sz="2400" dirty="0">
                  <a:solidFill>
                    <a:srgbClr val="0074BC"/>
                  </a:solidFill>
                </a:rPr>
                <a:t>utilis</a:t>
              </a:r>
              <a:r>
                <a:rPr lang="fr-FR" sz="2400" dirty="0">
                  <a:solidFill>
                    <a:srgbClr val="0074BC"/>
                  </a:solidFill>
                </a:rPr>
                <a:t>e</a:t>
              </a:r>
              <a:r>
                <a:rPr sz="2400" dirty="0">
                  <a:solidFill>
                    <a:srgbClr val="0074BC"/>
                  </a:solidFill>
                </a:rPr>
                <a:t>nt le RNU pour la sélection de </a:t>
              </a:r>
              <a:r>
                <a:rPr sz="2400" dirty="0" err="1">
                  <a:solidFill>
                    <a:srgbClr val="0074BC"/>
                  </a:solidFill>
                </a:rPr>
                <a:t>leurs</a:t>
              </a:r>
              <a:r>
                <a:rPr sz="2400" dirty="0">
                  <a:solidFill>
                    <a:srgbClr val="0074BC"/>
                  </a:solidFill>
                </a:rPr>
                <a:t> </a:t>
              </a:r>
              <a:r>
                <a:rPr sz="2400" dirty="0" err="1">
                  <a:solidFill>
                    <a:srgbClr val="0074BC"/>
                  </a:solidFill>
                </a:rPr>
                <a:t>bénéficiaires</a:t>
              </a:r>
              <a:endParaRPr sz="2400" dirty="0">
                <a:solidFill>
                  <a:srgbClr val="0074BC"/>
                </a:solidFill>
              </a:endParaRPr>
            </a:p>
          </p:txBody>
        </p:sp>
      </p:grpSp>
      <p:grpSp>
        <p:nvGrpSpPr>
          <p:cNvPr id="7" name="Group 271">
            <a:extLst>
              <a:ext uri="{FF2B5EF4-FFF2-40B4-BE49-F238E27FC236}">
                <a16:creationId xmlns:a16="http://schemas.microsoft.com/office/drawing/2014/main" id="{16CAE4E2-9351-F84D-9E74-524A93FC12D2}"/>
              </a:ext>
            </a:extLst>
          </p:cNvPr>
          <p:cNvGrpSpPr/>
          <p:nvPr/>
        </p:nvGrpSpPr>
        <p:grpSpPr>
          <a:xfrm>
            <a:off x="1524001" y="3934723"/>
            <a:ext cx="3436309" cy="2572959"/>
            <a:chOff x="347222" y="-161837"/>
            <a:chExt cx="3821373" cy="2148691"/>
          </a:xfrm>
          <a:solidFill>
            <a:schemeClr val="accent2">
              <a:lumMod val="25000"/>
              <a:lumOff val="75000"/>
            </a:schemeClr>
          </a:solidFill>
        </p:grpSpPr>
        <p:sp>
          <p:nvSpPr>
            <p:cNvPr id="8" name="Shape 269">
              <a:extLst>
                <a:ext uri="{FF2B5EF4-FFF2-40B4-BE49-F238E27FC236}">
                  <a16:creationId xmlns:a16="http://schemas.microsoft.com/office/drawing/2014/main" id="{39F8FC80-E81B-C746-AA64-D09D24D03212}"/>
                </a:ext>
              </a:extLst>
            </p:cNvPr>
            <p:cNvSpPr/>
            <p:nvPr/>
          </p:nvSpPr>
          <p:spPr>
            <a:xfrm>
              <a:off x="347222" y="-161837"/>
              <a:ext cx="3821373" cy="2148691"/>
            </a:xfrm>
            <a:prstGeom prst="roundRect">
              <a:avLst>
                <a:gd name="adj" fmla="val 10278"/>
              </a:avLst>
            </a:prstGeom>
            <a:grp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614">
                  <a:solidFill>
                    <a:srgbClr val="FFFFFF"/>
                  </a:solidFill>
                </a:defRPr>
              </a:pPr>
              <a:endParaRPr sz="3614" dirty="0"/>
            </a:p>
          </p:txBody>
        </p:sp>
        <p:sp>
          <p:nvSpPr>
            <p:cNvPr id="9" name="Shape 270">
              <a:extLst>
                <a:ext uri="{FF2B5EF4-FFF2-40B4-BE49-F238E27FC236}">
                  <a16:creationId xmlns:a16="http://schemas.microsoft.com/office/drawing/2014/main" id="{49F50F73-89DA-B64C-92E0-05E7E45DB50A}"/>
                </a:ext>
              </a:extLst>
            </p:cNvPr>
            <p:cNvSpPr/>
            <p:nvPr/>
          </p:nvSpPr>
          <p:spPr>
            <a:xfrm>
              <a:off x="465572" y="145656"/>
              <a:ext cx="3659067" cy="14186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14">
                  <a:solidFill>
                    <a:srgbClr val="FFFFFF"/>
                  </a:solidFill>
                </a:defRPr>
              </a:pPr>
              <a:r>
                <a:rPr lang="en-US" sz="2400" dirty="0">
                  <a:solidFill>
                    <a:srgbClr val="0074BC"/>
                  </a:solidFill>
                </a:rPr>
                <a:t> 93% des </a:t>
              </a:r>
              <a:r>
                <a:rPr lang="en-US" sz="2400" dirty="0" err="1">
                  <a:solidFill>
                    <a:srgbClr val="0074BC"/>
                  </a:solidFill>
                </a:rPr>
                <a:t>bénéficiaires</a:t>
              </a:r>
              <a:r>
                <a:rPr lang="en-US" sz="2400" dirty="0">
                  <a:solidFill>
                    <a:srgbClr val="0074BC"/>
                  </a:solidFill>
                </a:rPr>
                <a:t> du programme de transfert monétaire ciblés à partir du RNU sont pauvres</a:t>
              </a:r>
              <a:endParaRPr sz="2400" dirty="0">
                <a:solidFill>
                  <a:srgbClr val="0074BC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66D23DE-771F-3347-B74E-071161C96917}"/>
              </a:ext>
            </a:extLst>
          </p:cNvPr>
          <p:cNvSpPr/>
          <p:nvPr/>
        </p:nvSpPr>
        <p:spPr>
          <a:xfrm>
            <a:off x="8987957" y="3502334"/>
            <a:ext cx="2044149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588.045 ménages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398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182825A3-CA05-A149-B4CA-95403177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71" y="2963847"/>
            <a:ext cx="8585200" cy="132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0050" indent="-400050" algn="ctr">
              <a:spcBef>
                <a:spcPts val="0"/>
              </a:spcBef>
              <a:spcAft>
                <a:spcPts val="2400"/>
              </a:spcAft>
              <a:buClr>
                <a:srgbClr val="003300"/>
              </a:buClr>
              <a:buSzPct val="116000"/>
              <a:defRPr/>
            </a:pPr>
            <a:r>
              <a:rPr lang="fr-FR" sz="25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AUTRES EXPÉRIENCES D’UTILISATION DU RNU</a:t>
            </a:r>
          </a:p>
        </p:txBody>
      </p:sp>
    </p:spTree>
    <p:extLst>
      <p:ext uri="{BB962C8B-B14F-4D97-AF65-F5344CB8AC3E}">
        <p14:creationId xmlns:p14="http://schemas.microsoft.com/office/powerpoint/2010/main" val="286368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653AD458-F417-5E42-8610-E74926B8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"/>
            <a:ext cx="9143999" cy="10706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3.1. RENFORCEMENT DE CAPACITÉS ET DOTATIONS D’ACTIFS PRODUCTIFS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A0FAB4-DB90-B248-BE88-8BF7BEE8B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8170" y="5611022"/>
            <a:ext cx="3945030" cy="64545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périmètre maraîcher aménagé et exploité </a:t>
            </a:r>
            <a:r>
              <a:rPr lang="fr-FR" sz="2400">
                <a:latin typeface="Times New Roman" pitchFamily="18" charset="0"/>
                <a:cs typeface="Times New Roman" pitchFamily="18" charset="0"/>
              </a:rPr>
              <a:t>par une association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bénéficiaires de bourses de sécurité familiale</a:t>
            </a:r>
          </a:p>
        </p:txBody>
      </p:sp>
      <p:pic>
        <p:nvPicPr>
          <p:cNvPr id="4" name="Image 3" descr="C:\Users\USER-PC\Desktop\PNBSF\Protocole PASA et DGPSN\FICHES TECHNIQUES\tof pasa et dgpsn\IMG_20171129_162117.jpg">
            <a:extLst>
              <a:ext uri="{FF2B5EF4-FFF2-40B4-BE49-F238E27FC236}">
                <a16:creationId xmlns:a16="http://schemas.microsoft.com/office/drawing/2014/main" id="{2B804657-59D5-3A4D-B986-E5313C2F9B0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170" y="2261430"/>
            <a:ext cx="394503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USER-PC\Desktop\PNBSF\Protocole PASA et DGPSN\FICHES TECHNIQUES\tof pasa et dgpsn\IMG_20171012_110820.jpg">
            <a:extLst>
              <a:ext uri="{FF2B5EF4-FFF2-40B4-BE49-F238E27FC236}">
                <a16:creationId xmlns:a16="http://schemas.microsoft.com/office/drawing/2014/main" id="{7B114AFB-84EF-FE4E-84BE-8AED441D3EB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2219927"/>
            <a:ext cx="464343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8074B14-E700-1A47-B81E-BA27F51A968B}"/>
              </a:ext>
            </a:extLst>
          </p:cNvPr>
          <p:cNvSpPr txBox="1"/>
          <p:nvPr/>
        </p:nvSpPr>
        <p:spPr>
          <a:xfrm>
            <a:off x="1576897" y="5611022"/>
            <a:ext cx="357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étables d’aviculture associées à la culture hors sol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4E458AE-1B9B-5D46-962A-57D85A309F62}"/>
              </a:ext>
            </a:extLst>
          </p:cNvPr>
          <p:cNvSpPr txBox="1">
            <a:spLocks/>
          </p:cNvSpPr>
          <p:nvPr/>
        </p:nvSpPr>
        <p:spPr>
          <a:xfrm>
            <a:off x="2005780" y="936231"/>
            <a:ext cx="7757651" cy="78412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F9A46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Alliances stratégiques </a:t>
            </a:r>
            <a:r>
              <a:rPr lang="en-US" sz="2400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: utilisation du RNU par des projets/programmes de Développement Agricole et rural </a:t>
            </a:r>
          </a:p>
        </p:txBody>
      </p:sp>
    </p:spTree>
    <p:extLst>
      <p:ext uri="{BB962C8B-B14F-4D97-AF65-F5344CB8AC3E}">
        <p14:creationId xmlns:p14="http://schemas.microsoft.com/office/powerpoint/2010/main" val="281351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F9342223-1692-B24D-AC96-DF84AA3A628B}"/>
              </a:ext>
            </a:extLst>
          </p:cNvPr>
          <p:cNvSpPr/>
          <p:nvPr/>
        </p:nvSpPr>
        <p:spPr>
          <a:xfrm>
            <a:off x="2618717" y="119921"/>
            <a:ext cx="8022175" cy="60051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3.2. Assistance alimentaire </a:t>
            </a:r>
            <a:r>
              <a:rPr lang="fr-F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Covid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 19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6136A55-C592-4C43-93F5-6B3289487F67}"/>
              </a:ext>
            </a:extLst>
          </p:cNvPr>
          <p:cNvSpPr/>
          <p:nvPr/>
        </p:nvSpPr>
        <p:spPr>
          <a:xfrm>
            <a:off x="0" y="1020416"/>
            <a:ext cx="1895061" cy="12324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CIBLES</a:t>
            </a:r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FFC2333B-08A3-464B-A9B4-7B12B8E3DFED}"/>
              </a:ext>
            </a:extLst>
          </p:cNvPr>
          <p:cNvSpPr/>
          <p:nvPr/>
        </p:nvSpPr>
        <p:spPr>
          <a:xfrm>
            <a:off x="2126973" y="720436"/>
            <a:ext cx="9886121" cy="1214380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MILLION CENT MILLES MENAGES VULNERABLES (50 %) DANS L’ENSEMBLE DES COMMUNES (552)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98AF5D6-2C45-BC4F-ABBD-3B695A7F12B6}"/>
              </a:ext>
            </a:extLst>
          </p:cNvPr>
          <p:cNvSpPr/>
          <p:nvPr/>
        </p:nvSpPr>
        <p:spPr>
          <a:xfrm>
            <a:off x="0" y="3190760"/>
            <a:ext cx="2213113" cy="12324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KITS ALIMENTAIRES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8BE64EC4-878F-DD44-8B9E-5B4C6FFD09FE}"/>
              </a:ext>
            </a:extLst>
          </p:cNvPr>
          <p:cNvSpPr/>
          <p:nvPr/>
        </p:nvSpPr>
        <p:spPr>
          <a:xfrm>
            <a:off x="3219676" y="2125165"/>
            <a:ext cx="7421217" cy="3723258"/>
          </a:xfrm>
          <a:prstGeom prst="roundRect">
            <a:avLst>
              <a:gd name="adj" fmla="val 15029"/>
            </a:avLst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pour chaque ménage 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100 kg de Riz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kg de Sucre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 morceaux de Savons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Litres d’Huile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kg de Pâtes alimentaires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B376DF3-2855-E844-91E1-4F9538ABC5E1}"/>
              </a:ext>
            </a:extLst>
          </p:cNvPr>
          <p:cNvSpPr/>
          <p:nvPr/>
        </p:nvSpPr>
        <p:spPr>
          <a:xfrm>
            <a:off x="231912" y="5466520"/>
            <a:ext cx="1895061" cy="12324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COÛT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5A677F17-27C8-554A-A217-967261EC27D2}"/>
              </a:ext>
            </a:extLst>
          </p:cNvPr>
          <p:cNvSpPr/>
          <p:nvPr/>
        </p:nvSpPr>
        <p:spPr>
          <a:xfrm>
            <a:off x="3219676" y="6025045"/>
            <a:ext cx="6506817" cy="66260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ambria" panose="02040503050406030204" pitchFamily="18" charset="0"/>
                <a:ea typeface="Cambria" panose="02040503050406030204" pitchFamily="18" charset="0"/>
              </a:rPr>
              <a:t>126 Millions USD</a:t>
            </a:r>
          </a:p>
        </p:txBody>
      </p:sp>
    </p:spTree>
    <p:extLst>
      <p:ext uri="{BB962C8B-B14F-4D97-AF65-F5344CB8AC3E}">
        <p14:creationId xmlns:p14="http://schemas.microsoft.com/office/powerpoint/2010/main" val="96638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AFF78C5A-798F-AD4F-9B14-30868E4ABC1C}"/>
              </a:ext>
            </a:extLst>
          </p:cNvPr>
          <p:cNvSpPr/>
          <p:nvPr/>
        </p:nvSpPr>
        <p:spPr>
          <a:xfrm>
            <a:off x="2663687" y="0"/>
            <a:ext cx="6244785" cy="64179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Cambria" panose="02040503050406030204" pitchFamily="18" charset="0"/>
                <a:ea typeface="Cambria" panose="02040503050406030204" pitchFamily="18" charset="0"/>
              </a:rPr>
              <a:t>CIBLAGE COMMUNAUTAIRE</a:t>
            </a:r>
          </a:p>
        </p:txBody>
      </p:sp>
      <p:sp>
        <p:nvSpPr>
          <p:cNvPr id="3" name="Pentagone 9">
            <a:extLst>
              <a:ext uri="{FF2B5EF4-FFF2-40B4-BE49-F238E27FC236}">
                <a16:creationId xmlns:a16="http://schemas.microsoft.com/office/drawing/2014/main" id="{7F0D3B00-F11C-E340-8FCC-D9F5D775C32D}"/>
              </a:ext>
            </a:extLst>
          </p:cNvPr>
          <p:cNvSpPr/>
          <p:nvPr/>
        </p:nvSpPr>
        <p:spPr>
          <a:xfrm>
            <a:off x="0" y="2972086"/>
            <a:ext cx="2281727" cy="1120943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PRINCIPES</a:t>
            </a:r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14B01C5A-EA22-D346-BE01-327640133FD2}"/>
              </a:ext>
            </a:extLst>
          </p:cNvPr>
          <p:cNvSpPr/>
          <p:nvPr/>
        </p:nvSpPr>
        <p:spPr>
          <a:xfrm>
            <a:off x="2281725" y="754653"/>
            <a:ext cx="9910274" cy="18356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</a:t>
            </a:r>
            <a:r>
              <a:rPr lang="fr-FR" sz="3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corrélation des cibles du RNU avec le risque d’insécurité alimentaire et de vulnérabilité à la pandémie</a:t>
            </a: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91F80E90-8B85-A047-941D-A7B8E489EFF5}"/>
              </a:ext>
            </a:extLst>
          </p:cNvPr>
          <p:cNvSpPr/>
          <p:nvPr/>
        </p:nvSpPr>
        <p:spPr>
          <a:xfrm>
            <a:off x="2281725" y="2784695"/>
            <a:ext cx="9910273" cy="16164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3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utilisation de la carte de pauvreté jusqu’au niveau village/quartier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986434B-8916-874B-A556-8FF60245BCD0}"/>
              </a:ext>
            </a:extLst>
          </p:cNvPr>
          <p:cNvSpPr/>
          <p:nvPr/>
        </p:nvSpPr>
        <p:spPr>
          <a:xfrm>
            <a:off x="2281726" y="4514047"/>
            <a:ext cx="9910273" cy="22074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transparence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recrutement de 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5.000 vérificateurs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numéro vert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1222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pour la gestion des réclamations</a:t>
            </a:r>
          </a:p>
        </p:txBody>
      </p:sp>
    </p:spTree>
    <p:extLst>
      <p:ext uri="{BB962C8B-B14F-4D97-AF65-F5344CB8AC3E}">
        <p14:creationId xmlns:p14="http://schemas.microsoft.com/office/powerpoint/2010/main" val="12982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5E4F84E5-CA29-2340-B33C-53F048F04406}"/>
              </a:ext>
            </a:extLst>
          </p:cNvPr>
          <p:cNvSpPr/>
          <p:nvPr/>
        </p:nvSpPr>
        <p:spPr>
          <a:xfrm>
            <a:off x="2663688" y="0"/>
            <a:ext cx="5950226" cy="549471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Cambria" panose="02040503050406030204" pitchFamily="18" charset="0"/>
                <a:ea typeface="Cambria" panose="02040503050406030204" pitchFamily="18" charset="0"/>
              </a:rPr>
              <a:t>PROCESSUS DU CIBLAGE</a:t>
            </a:r>
          </a:p>
        </p:txBody>
      </p:sp>
      <p:sp>
        <p:nvSpPr>
          <p:cNvPr id="15" name="Virage 14">
            <a:extLst>
              <a:ext uri="{FF2B5EF4-FFF2-40B4-BE49-F238E27FC236}">
                <a16:creationId xmlns:a16="http://schemas.microsoft.com/office/drawing/2014/main" id="{A2B5C7B6-4454-1D46-9E44-907B0E122102}"/>
              </a:ext>
            </a:extLst>
          </p:cNvPr>
          <p:cNvSpPr/>
          <p:nvPr/>
        </p:nvSpPr>
        <p:spPr>
          <a:xfrm flipV="1">
            <a:off x="125897" y="1335613"/>
            <a:ext cx="483703" cy="725415"/>
          </a:xfrm>
          <a:prstGeom prst="bentArrow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EDBBA13F-3837-B940-92AC-F6F075829839}"/>
              </a:ext>
            </a:extLst>
          </p:cNvPr>
          <p:cNvSpPr/>
          <p:nvPr/>
        </p:nvSpPr>
        <p:spPr>
          <a:xfrm>
            <a:off x="609600" y="1335613"/>
            <a:ext cx="1868129" cy="8442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</a:rPr>
              <a:t>RNU</a:t>
            </a:r>
          </a:p>
          <a:p>
            <a:pPr algn="ctr"/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6B4E8B85-ACEF-444F-8730-C80A94804EE3}"/>
              </a:ext>
            </a:extLst>
          </p:cNvPr>
          <p:cNvSpPr/>
          <p:nvPr/>
        </p:nvSpPr>
        <p:spPr>
          <a:xfrm>
            <a:off x="2710071" y="711201"/>
            <a:ext cx="9462052" cy="22951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base: « carte de la pauvreté » jusqu’au niveau communes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appui technique: ANSD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population :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588.045 ménages</a:t>
            </a:r>
          </a:p>
        </p:txBody>
      </p:sp>
      <p:sp>
        <p:nvSpPr>
          <p:cNvPr id="18" name="Virage 17">
            <a:extLst>
              <a:ext uri="{FF2B5EF4-FFF2-40B4-BE49-F238E27FC236}">
                <a16:creationId xmlns:a16="http://schemas.microsoft.com/office/drawing/2014/main" id="{EB66CBDB-A544-524E-AC1E-5E38CDB959E8}"/>
              </a:ext>
            </a:extLst>
          </p:cNvPr>
          <p:cNvSpPr/>
          <p:nvPr/>
        </p:nvSpPr>
        <p:spPr>
          <a:xfrm flipV="1">
            <a:off x="125897" y="3397264"/>
            <a:ext cx="533191" cy="842227"/>
          </a:xfrm>
          <a:prstGeom prst="bentArrow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D08E5DC1-6577-1B47-8DDF-322E663DD5E0}"/>
              </a:ext>
            </a:extLst>
          </p:cNvPr>
          <p:cNvSpPr/>
          <p:nvPr/>
        </p:nvSpPr>
        <p:spPr>
          <a:xfrm>
            <a:off x="835558" y="3612333"/>
            <a:ext cx="3322989" cy="8386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</a:rPr>
              <a:t>extension ciblage communautaire</a:t>
            </a:r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E49D25A2-10A1-764E-89F9-201031DBCBC1}"/>
              </a:ext>
            </a:extLst>
          </p:cNvPr>
          <p:cNvSpPr/>
          <p:nvPr/>
        </p:nvSpPr>
        <p:spPr>
          <a:xfrm>
            <a:off x="4320214" y="3612333"/>
            <a:ext cx="7747094" cy="834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nombre de ménages :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411.955</a:t>
            </a:r>
          </a:p>
          <a:p>
            <a:pPr>
              <a:lnSpc>
                <a:spcPct val="150000"/>
              </a:lnSpc>
            </a:pPr>
            <a:endParaRPr lang="fr-FR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2F4AED78-119B-8240-B523-5405BFF673B3}"/>
              </a:ext>
            </a:extLst>
          </p:cNvPr>
          <p:cNvSpPr/>
          <p:nvPr/>
        </p:nvSpPr>
        <p:spPr>
          <a:xfrm>
            <a:off x="835559" y="5456903"/>
            <a:ext cx="2372102" cy="8083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</a:rPr>
              <a:t>EXTENSION</a:t>
            </a:r>
          </a:p>
        </p:txBody>
      </p:sp>
      <p:sp>
        <p:nvSpPr>
          <p:cNvPr id="22" name="Virage 21">
            <a:extLst>
              <a:ext uri="{FF2B5EF4-FFF2-40B4-BE49-F238E27FC236}">
                <a16:creationId xmlns:a16="http://schemas.microsoft.com/office/drawing/2014/main" id="{EBF465DD-2B23-0F4C-AEF5-2CE23237AD83}"/>
              </a:ext>
            </a:extLst>
          </p:cNvPr>
          <p:cNvSpPr/>
          <p:nvPr/>
        </p:nvSpPr>
        <p:spPr>
          <a:xfrm flipV="1">
            <a:off x="125897" y="5456903"/>
            <a:ext cx="533191" cy="704242"/>
          </a:xfrm>
          <a:prstGeom prst="bentArrow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8D7BD65E-8984-FE4C-9DC3-BAD78E82708C}"/>
              </a:ext>
            </a:extLst>
          </p:cNvPr>
          <p:cNvSpPr/>
          <p:nvPr/>
        </p:nvSpPr>
        <p:spPr>
          <a:xfrm>
            <a:off x="3404011" y="5162442"/>
            <a:ext cx="8787989" cy="13973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groupes spécifiques: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100.000 </a:t>
            </a:r>
          </a:p>
          <a:p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(CEC ; réfugiés ; bénéficiaires de bourses non revalidés</a:t>
            </a:r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519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260601" y="186137"/>
            <a:ext cx="8256587" cy="770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IV. ENJEUX ET PERSPECTIVES 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22404163"/>
              </p:ext>
            </p:extLst>
          </p:nvPr>
        </p:nvGraphicFramePr>
        <p:xfrm>
          <a:off x="1696455" y="956475"/>
          <a:ext cx="8981377" cy="534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3051" y="0"/>
            <a:ext cx="14446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8834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7696" y="2167127"/>
            <a:ext cx="1534668" cy="1031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380" y="2300427"/>
            <a:ext cx="12439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adea"/>
                <a:cs typeface="Caladea"/>
              </a:rPr>
              <a:t>Ménages</a:t>
            </a:r>
            <a:r>
              <a:rPr sz="1600" b="1" spc="-75" dirty="0">
                <a:latin typeface="Caladea"/>
                <a:cs typeface="Caladea"/>
              </a:rPr>
              <a:t> </a:t>
            </a:r>
            <a:r>
              <a:rPr sz="1600" b="1" spc="-5" dirty="0">
                <a:latin typeface="Caladea"/>
                <a:cs typeface="Caladea"/>
              </a:rPr>
              <a:t>dans  la </a:t>
            </a:r>
            <a:r>
              <a:rPr sz="1600" spc="-5" dirty="0">
                <a:latin typeface="Caladea"/>
                <a:cs typeface="Caladea"/>
              </a:rPr>
              <a:t>médiane  </a:t>
            </a:r>
            <a:r>
              <a:rPr sz="1600" spc="-10" dirty="0">
                <a:latin typeface="Caladea"/>
                <a:cs typeface="Caladea"/>
              </a:rPr>
              <a:t>supérieure</a:t>
            </a:r>
            <a:endParaRPr sz="1600" dirty="0">
              <a:latin typeface="Caladea"/>
              <a:cs typeface="Calad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1879" y="1877567"/>
            <a:ext cx="1534668" cy="1030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94252" y="2010282"/>
            <a:ext cx="11690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adea"/>
                <a:cs typeface="Caladea"/>
              </a:rPr>
              <a:t>Ménages</a:t>
            </a:r>
            <a:r>
              <a:rPr sz="1600" spc="-6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adea"/>
                <a:cs typeface="Caladea"/>
              </a:rPr>
              <a:t>très  pauvres</a:t>
            </a:r>
            <a:endParaRPr sz="1600">
              <a:latin typeface="Caladea"/>
              <a:cs typeface="Calade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4113" y="1338872"/>
            <a:ext cx="7671054" cy="4651770"/>
            <a:chOff x="1715135" y="1586483"/>
            <a:chExt cx="7671054" cy="4651770"/>
          </a:xfrm>
        </p:grpSpPr>
        <p:sp>
          <p:nvSpPr>
            <p:cNvPr id="7" name="object 7"/>
            <p:cNvSpPr/>
            <p:nvPr/>
          </p:nvSpPr>
          <p:spPr>
            <a:xfrm>
              <a:off x="1715135" y="2610371"/>
              <a:ext cx="7671054" cy="3627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681216" y="3506723"/>
              <a:ext cx="2638043" cy="10591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05044" y="3070097"/>
              <a:ext cx="1812925" cy="1969135"/>
            </a:xfrm>
            <a:custGeom>
              <a:avLst/>
              <a:gdLst/>
              <a:ahLst/>
              <a:cxnLst/>
              <a:rect l="l" t="t" r="r" b="b"/>
              <a:pathLst>
                <a:path w="1812925" h="1969135">
                  <a:moveTo>
                    <a:pt x="1521713" y="321563"/>
                  </a:moveTo>
                  <a:lnTo>
                    <a:pt x="1580383" y="334565"/>
                  </a:lnTo>
                  <a:lnTo>
                    <a:pt x="1635025" y="371856"/>
                  </a:lnTo>
                  <a:lnTo>
                    <a:pt x="1684470" y="430863"/>
                  </a:lnTo>
                  <a:lnTo>
                    <a:pt x="1706879" y="467707"/>
                  </a:lnTo>
                  <a:lnTo>
                    <a:pt x="1727549" y="509015"/>
                  </a:lnTo>
                  <a:lnTo>
                    <a:pt x="1746335" y="554468"/>
                  </a:lnTo>
                  <a:lnTo>
                    <a:pt x="1763090" y="603742"/>
                  </a:lnTo>
                  <a:lnTo>
                    <a:pt x="1777669" y="656516"/>
                  </a:lnTo>
                  <a:lnTo>
                    <a:pt x="1789926" y="712469"/>
                  </a:lnTo>
                  <a:lnTo>
                    <a:pt x="1799713" y="771280"/>
                  </a:lnTo>
                  <a:lnTo>
                    <a:pt x="1806885" y="832627"/>
                  </a:lnTo>
                  <a:lnTo>
                    <a:pt x="1811295" y="896189"/>
                  </a:lnTo>
                  <a:lnTo>
                    <a:pt x="1812798" y="961644"/>
                  </a:lnTo>
                  <a:lnTo>
                    <a:pt x="1811295" y="1027098"/>
                  </a:lnTo>
                  <a:lnTo>
                    <a:pt x="1806885" y="1090660"/>
                  </a:lnTo>
                  <a:lnTo>
                    <a:pt x="1799713" y="1152007"/>
                  </a:lnTo>
                  <a:lnTo>
                    <a:pt x="1789926" y="1210818"/>
                  </a:lnTo>
                  <a:lnTo>
                    <a:pt x="1777669" y="1266771"/>
                  </a:lnTo>
                  <a:lnTo>
                    <a:pt x="1763090" y="1319545"/>
                  </a:lnTo>
                  <a:lnTo>
                    <a:pt x="1746335" y="1368819"/>
                  </a:lnTo>
                  <a:lnTo>
                    <a:pt x="1727549" y="1414271"/>
                  </a:lnTo>
                  <a:lnTo>
                    <a:pt x="1706879" y="1455580"/>
                  </a:lnTo>
                  <a:lnTo>
                    <a:pt x="1684470" y="1492424"/>
                  </a:lnTo>
                  <a:lnTo>
                    <a:pt x="1660471" y="1524482"/>
                  </a:lnTo>
                  <a:lnTo>
                    <a:pt x="1608281" y="1572952"/>
                  </a:lnTo>
                  <a:lnTo>
                    <a:pt x="1551479" y="1598420"/>
                  </a:lnTo>
                  <a:lnTo>
                    <a:pt x="1521713" y="1601724"/>
                  </a:lnTo>
                  <a:lnTo>
                    <a:pt x="1580383" y="1588722"/>
                  </a:lnTo>
                  <a:lnTo>
                    <a:pt x="1635025" y="1551432"/>
                  </a:lnTo>
                  <a:lnTo>
                    <a:pt x="1684470" y="1492424"/>
                  </a:lnTo>
                  <a:lnTo>
                    <a:pt x="1706879" y="1455580"/>
                  </a:lnTo>
                  <a:lnTo>
                    <a:pt x="1727549" y="1414272"/>
                  </a:lnTo>
                  <a:lnTo>
                    <a:pt x="1746335" y="1368819"/>
                  </a:lnTo>
                  <a:lnTo>
                    <a:pt x="1763090" y="1319545"/>
                  </a:lnTo>
                  <a:lnTo>
                    <a:pt x="1777669" y="1266771"/>
                  </a:lnTo>
                  <a:lnTo>
                    <a:pt x="1789926" y="1210818"/>
                  </a:lnTo>
                  <a:lnTo>
                    <a:pt x="1799713" y="1152007"/>
                  </a:lnTo>
                  <a:lnTo>
                    <a:pt x="1806885" y="1090660"/>
                  </a:lnTo>
                  <a:lnTo>
                    <a:pt x="1811295" y="1027098"/>
                  </a:lnTo>
                  <a:lnTo>
                    <a:pt x="1812798" y="961644"/>
                  </a:lnTo>
                  <a:lnTo>
                    <a:pt x="1811295" y="896189"/>
                  </a:lnTo>
                  <a:lnTo>
                    <a:pt x="1806885" y="832627"/>
                  </a:lnTo>
                  <a:lnTo>
                    <a:pt x="1799713" y="771280"/>
                  </a:lnTo>
                  <a:lnTo>
                    <a:pt x="1789926" y="712469"/>
                  </a:lnTo>
                  <a:lnTo>
                    <a:pt x="1777669" y="656516"/>
                  </a:lnTo>
                  <a:lnTo>
                    <a:pt x="1763090" y="603742"/>
                  </a:lnTo>
                  <a:lnTo>
                    <a:pt x="1746335" y="554468"/>
                  </a:lnTo>
                  <a:lnTo>
                    <a:pt x="1727549" y="509015"/>
                  </a:lnTo>
                  <a:lnTo>
                    <a:pt x="1706879" y="467707"/>
                  </a:lnTo>
                  <a:lnTo>
                    <a:pt x="1684470" y="430863"/>
                  </a:lnTo>
                  <a:lnTo>
                    <a:pt x="1660471" y="398805"/>
                  </a:lnTo>
                  <a:lnTo>
                    <a:pt x="1608281" y="350335"/>
                  </a:lnTo>
                  <a:lnTo>
                    <a:pt x="1551479" y="324867"/>
                  </a:lnTo>
                  <a:lnTo>
                    <a:pt x="1521713" y="321563"/>
                  </a:lnTo>
                  <a:close/>
                </a:path>
                <a:path w="1812925" h="1969135">
                  <a:moveTo>
                    <a:pt x="0" y="0"/>
                  </a:moveTo>
                  <a:lnTo>
                    <a:pt x="54348" y="8290"/>
                  </a:lnTo>
                  <a:lnTo>
                    <a:pt x="106580" y="32470"/>
                  </a:lnTo>
                  <a:lnTo>
                    <a:pt x="156256" y="71501"/>
                  </a:lnTo>
                  <a:lnTo>
                    <a:pt x="202938" y="124345"/>
                  </a:lnTo>
                  <a:lnTo>
                    <a:pt x="225019" y="155622"/>
                  </a:lnTo>
                  <a:lnTo>
                    <a:pt x="246186" y="189963"/>
                  </a:lnTo>
                  <a:lnTo>
                    <a:pt x="266386" y="227238"/>
                  </a:lnTo>
                  <a:lnTo>
                    <a:pt x="285563" y="267318"/>
                  </a:lnTo>
                  <a:lnTo>
                    <a:pt x="303662" y="310072"/>
                  </a:lnTo>
                  <a:lnTo>
                    <a:pt x="320628" y="355371"/>
                  </a:lnTo>
                  <a:lnTo>
                    <a:pt x="336407" y="403085"/>
                  </a:lnTo>
                  <a:lnTo>
                    <a:pt x="350944" y="453085"/>
                  </a:lnTo>
                  <a:lnTo>
                    <a:pt x="364183" y="505239"/>
                  </a:lnTo>
                  <a:lnTo>
                    <a:pt x="376070" y="559420"/>
                  </a:lnTo>
                  <a:lnTo>
                    <a:pt x="386551" y="615497"/>
                  </a:lnTo>
                  <a:lnTo>
                    <a:pt x="395569" y="673339"/>
                  </a:lnTo>
                  <a:lnTo>
                    <a:pt x="403071" y="732818"/>
                  </a:lnTo>
                  <a:lnTo>
                    <a:pt x="409001" y="793804"/>
                  </a:lnTo>
                  <a:lnTo>
                    <a:pt x="413305" y="856167"/>
                  </a:lnTo>
                  <a:lnTo>
                    <a:pt x="415927" y="919776"/>
                  </a:lnTo>
                  <a:lnTo>
                    <a:pt x="416813" y="984503"/>
                  </a:lnTo>
                  <a:lnTo>
                    <a:pt x="415927" y="1049231"/>
                  </a:lnTo>
                  <a:lnTo>
                    <a:pt x="413305" y="1112840"/>
                  </a:lnTo>
                  <a:lnTo>
                    <a:pt x="409001" y="1175203"/>
                  </a:lnTo>
                  <a:lnTo>
                    <a:pt x="403071" y="1236189"/>
                  </a:lnTo>
                  <a:lnTo>
                    <a:pt x="395569" y="1295668"/>
                  </a:lnTo>
                  <a:lnTo>
                    <a:pt x="386551" y="1353510"/>
                  </a:lnTo>
                  <a:lnTo>
                    <a:pt x="376070" y="1409587"/>
                  </a:lnTo>
                  <a:lnTo>
                    <a:pt x="364183" y="1463768"/>
                  </a:lnTo>
                  <a:lnTo>
                    <a:pt x="350944" y="1515922"/>
                  </a:lnTo>
                  <a:lnTo>
                    <a:pt x="336407" y="1565922"/>
                  </a:lnTo>
                  <a:lnTo>
                    <a:pt x="320628" y="1613636"/>
                  </a:lnTo>
                  <a:lnTo>
                    <a:pt x="303662" y="1658935"/>
                  </a:lnTo>
                  <a:lnTo>
                    <a:pt x="285563" y="1701689"/>
                  </a:lnTo>
                  <a:lnTo>
                    <a:pt x="266386" y="1741769"/>
                  </a:lnTo>
                  <a:lnTo>
                    <a:pt x="246186" y="1779044"/>
                  </a:lnTo>
                  <a:lnTo>
                    <a:pt x="225019" y="1813385"/>
                  </a:lnTo>
                  <a:lnTo>
                    <a:pt x="202938" y="1844662"/>
                  </a:lnTo>
                  <a:lnTo>
                    <a:pt x="156256" y="1897506"/>
                  </a:lnTo>
                  <a:lnTo>
                    <a:pt x="106580" y="1936537"/>
                  </a:lnTo>
                  <a:lnTo>
                    <a:pt x="54348" y="1960717"/>
                  </a:lnTo>
                  <a:lnTo>
                    <a:pt x="0" y="1969008"/>
                  </a:lnTo>
                  <a:lnTo>
                    <a:pt x="54348" y="1960717"/>
                  </a:lnTo>
                  <a:lnTo>
                    <a:pt x="106580" y="1936537"/>
                  </a:lnTo>
                  <a:lnTo>
                    <a:pt x="156256" y="1897506"/>
                  </a:lnTo>
                  <a:lnTo>
                    <a:pt x="202938" y="1844662"/>
                  </a:lnTo>
                  <a:lnTo>
                    <a:pt x="225019" y="1813385"/>
                  </a:lnTo>
                  <a:lnTo>
                    <a:pt x="246186" y="1779044"/>
                  </a:lnTo>
                  <a:lnTo>
                    <a:pt x="266386" y="1741769"/>
                  </a:lnTo>
                  <a:lnTo>
                    <a:pt x="285563" y="1701689"/>
                  </a:lnTo>
                  <a:lnTo>
                    <a:pt x="303662" y="1658935"/>
                  </a:lnTo>
                  <a:lnTo>
                    <a:pt x="320628" y="1613636"/>
                  </a:lnTo>
                  <a:lnTo>
                    <a:pt x="336407" y="1565922"/>
                  </a:lnTo>
                  <a:lnTo>
                    <a:pt x="350944" y="1515922"/>
                  </a:lnTo>
                  <a:lnTo>
                    <a:pt x="364183" y="1463768"/>
                  </a:lnTo>
                  <a:lnTo>
                    <a:pt x="376070" y="1409587"/>
                  </a:lnTo>
                  <a:lnTo>
                    <a:pt x="386551" y="1353510"/>
                  </a:lnTo>
                  <a:lnTo>
                    <a:pt x="395569" y="1295668"/>
                  </a:lnTo>
                  <a:lnTo>
                    <a:pt x="403071" y="1236189"/>
                  </a:lnTo>
                  <a:lnTo>
                    <a:pt x="409001" y="1175203"/>
                  </a:lnTo>
                  <a:lnTo>
                    <a:pt x="413305" y="1112840"/>
                  </a:lnTo>
                  <a:lnTo>
                    <a:pt x="415927" y="1049231"/>
                  </a:lnTo>
                  <a:lnTo>
                    <a:pt x="416813" y="984503"/>
                  </a:lnTo>
                  <a:lnTo>
                    <a:pt x="415927" y="919776"/>
                  </a:lnTo>
                  <a:lnTo>
                    <a:pt x="413305" y="856167"/>
                  </a:lnTo>
                  <a:lnTo>
                    <a:pt x="409001" y="793804"/>
                  </a:lnTo>
                  <a:lnTo>
                    <a:pt x="403071" y="732818"/>
                  </a:lnTo>
                  <a:lnTo>
                    <a:pt x="395569" y="673339"/>
                  </a:lnTo>
                  <a:lnTo>
                    <a:pt x="386551" y="615497"/>
                  </a:lnTo>
                  <a:lnTo>
                    <a:pt x="376070" y="559420"/>
                  </a:lnTo>
                  <a:lnTo>
                    <a:pt x="364183" y="505239"/>
                  </a:lnTo>
                  <a:lnTo>
                    <a:pt x="350944" y="453085"/>
                  </a:lnTo>
                  <a:lnTo>
                    <a:pt x="336407" y="403085"/>
                  </a:lnTo>
                  <a:lnTo>
                    <a:pt x="320628" y="355371"/>
                  </a:lnTo>
                  <a:lnTo>
                    <a:pt x="303662" y="310072"/>
                  </a:lnTo>
                  <a:lnTo>
                    <a:pt x="285563" y="267318"/>
                  </a:lnTo>
                  <a:lnTo>
                    <a:pt x="266386" y="227238"/>
                  </a:lnTo>
                  <a:lnTo>
                    <a:pt x="246186" y="189963"/>
                  </a:lnTo>
                  <a:lnTo>
                    <a:pt x="225019" y="155622"/>
                  </a:lnTo>
                  <a:lnTo>
                    <a:pt x="202938" y="124345"/>
                  </a:lnTo>
                  <a:lnTo>
                    <a:pt x="156256" y="71501"/>
                  </a:lnTo>
                  <a:lnTo>
                    <a:pt x="106580" y="32470"/>
                  </a:lnTo>
                  <a:lnTo>
                    <a:pt x="54348" y="8290"/>
                  </a:lnTo>
                  <a:lnTo>
                    <a:pt x="27411" y="209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23032" y="2950463"/>
              <a:ext cx="137160" cy="137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05556" y="3112008"/>
              <a:ext cx="137160" cy="1371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9900" y="3227832"/>
              <a:ext cx="137160" cy="137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3428" y="3515867"/>
              <a:ext cx="137160" cy="137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8856" y="3823716"/>
              <a:ext cx="137160" cy="137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5952" y="3357372"/>
              <a:ext cx="13716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28416" y="3642360"/>
              <a:ext cx="137160" cy="1371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57600" y="3043427"/>
              <a:ext cx="137160" cy="137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77183" y="4392167"/>
              <a:ext cx="137160" cy="137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62527" y="3898391"/>
              <a:ext cx="137160" cy="137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1904" y="4501895"/>
              <a:ext cx="137159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42260" y="4983480"/>
              <a:ext cx="137159" cy="137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64764" y="4177283"/>
              <a:ext cx="137160" cy="137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28872" y="4329683"/>
              <a:ext cx="13716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68040" y="4110227"/>
              <a:ext cx="137160" cy="137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99104" y="4661916"/>
              <a:ext cx="137160" cy="137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15511" y="3372611"/>
              <a:ext cx="137160" cy="137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85032" y="3653027"/>
              <a:ext cx="137159" cy="137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41648" y="3528060"/>
              <a:ext cx="137160" cy="1371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94176" y="4024883"/>
              <a:ext cx="137160" cy="137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94404" y="3936491"/>
              <a:ext cx="137160" cy="1371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55848" y="4849368"/>
              <a:ext cx="137160" cy="137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66744" y="4346448"/>
              <a:ext cx="137159" cy="1371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41904" y="4794504"/>
              <a:ext cx="137159" cy="137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82211" y="4570476"/>
              <a:ext cx="137160" cy="137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59708" y="4649723"/>
              <a:ext cx="137159" cy="1371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85260" y="3198875"/>
              <a:ext cx="137160" cy="137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30168" y="4884419"/>
              <a:ext cx="137160" cy="137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52672" y="4805172"/>
              <a:ext cx="137160" cy="137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40708" y="4158995"/>
              <a:ext cx="137159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33800" y="2713481"/>
              <a:ext cx="607695" cy="2626360"/>
            </a:xfrm>
            <a:custGeom>
              <a:avLst/>
              <a:gdLst/>
              <a:ahLst/>
              <a:cxnLst/>
              <a:rect l="l" t="t" r="r" b="b"/>
              <a:pathLst>
                <a:path w="607695" h="2626360">
                  <a:moveTo>
                    <a:pt x="0" y="0"/>
                  </a:moveTo>
                  <a:lnTo>
                    <a:pt x="58487" y="6009"/>
                  </a:lnTo>
                  <a:lnTo>
                    <a:pt x="115402" y="23671"/>
                  </a:lnTo>
                  <a:lnTo>
                    <a:pt x="170490" y="52436"/>
                  </a:lnTo>
                  <a:lnTo>
                    <a:pt x="223496" y="91753"/>
                  </a:lnTo>
                  <a:lnTo>
                    <a:pt x="274165" y="141073"/>
                  </a:lnTo>
                  <a:lnTo>
                    <a:pt x="322244" y="199846"/>
                  </a:lnTo>
                  <a:lnTo>
                    <a:pt x="345232" y="232605"/>
                  </a:lnTo>
                  <a:lnTo>
                    <a:pt x="367477" y="267521"/>
                  </a:lnTo>
                  <a:lnTo>
                    <a:pt x="388947" y="304526"/>
                  </a:lnTo>
                  <a:lnTo>
                    <a:pt x="409610" y="343549"/>
                  </a:lnTo>
                  <a:lnTo>
                    <a:pt x="429434" y="384524"/>
                  </a:lnTo>
                  <a:lnTo>
                    <a:pt x="448388" y="427380"/>
                  </a:lnTo>
                  <a:lnTo>
                    <a:pt x="466440" y="472050"/>
                  </a:lnTo>
                  <a:lnTo>
                    <a:pt x="483558" y="518463"/>
                  </a:lnTo>
                  <a:lnTo>
                    <a:pt x="499710" y="566553"/>
                  </a:lnTo>
                  <a:lnTo>
                    <a:pt x="514864" y="616250"/>
                  </a:lnTo>
                  <a:lnTo>
                    <a:pt x="528988" y="667484"/>
                  </a:lnTo>
                  <a:lnTo>
                    <a:pt x="542052" y="720189"/>
                  </a:lnTo>
                  <a:lnTo>
                    <a:pt x="554022" y="774293"/>
                  </a:lnTo>
                  <a:lnTo>
                    <a:pt x="564867" y="829730"/>
                  </a:lnTo>
                  <a:lnTo>
                    <a:pt x="574556" y="886430"/>
                  </a:lnTo>
                  <a:lnTo>
                    <a:pt x="583056" y="944325"/>
                  </a:lnTo>
                  <a:lnTo>
                    <a:pt x="590335" y="1003345"/>
                  </a:lnTo>
                  <a:lnTo>
                    <a:pt x="596363" y="1063422"/>
                  </a:lnTo>
                  <a:lnTo>
                    <a:pt x="601106" y="1124488"/>
                  </a:lnTo>
                  <a:lnTo>
                    <a:pt x="604533" y="1186472"/>
                  </a:lnTo>
                  <a:lnTo>
                    <a:pt x="606613" y="1249308"/>
                  </a:lnTo>
                  <a:lnTo>
                    <a:pt x="607313" y="1312925"/>
                  </a:lnTo>
                  <a:lnTo>
                    <a:pt x="606613" y="1376543"/>
                  </a:lnTo>
                  <a:lnTo>
                    <a:pt x="604533" y="1439379"/>
                  </a:lnTo>
                  <a:lnTo>
                    <a:pt x="601106" y="1501363"/>
                  </a:lnTo>
                  <a:lnTo>
                    <a:pt x="596363" y="1562429"/>
                  </a:lnTo>
                  <a:lnTo>
                    <a:pt x="590335" y="1622506"/>
                  </a:lnTo>
                  <a:lnTo>
                    <a:pt x="583056" y="1681526"/>
                  </a:lnTo>
                  <a:lnTo>
                    <a:pt x="574556" y="1739421"/>
                  </a:lnTo>
                  <a:lnTo>
                    <a:pt x="564867" y="1796121"/>
                  </a:lnTo>
                  <a:lnTo>
                    <a:pt x="554022" y="1851558"/>
                  </a:lnTo>
                  <a:lnTo>
                    <a:pt x="542052" y="1905662"/>
                  </a:lnTo>
                  <a:lnTo>
                    <a:pt x="528988" y="1958367"/>
                  </a:lnTo>
                  <a:lnTo>
                    <a:pt x="514864" y="2009601"/>
                  </a:lnTo>
                  <a:lnTo>
                    <a:pt x="499710" y="2059298"/>
                  </a:lnTo>
                  <a:lnTo>
                    <a:pt x="483558" y="2107388"/>
                  </a:lnTo>
                  <a:lnTo>
                    <a:pt x="466440" y="2153801"/>
                  </a:lnTo>
                  <a:lnTo>
                    <a:pt x="448388" y="2198471"/>
                  </a:lnTo>
                  <a:lnTo>
                    <a:pt x="429434" y="2241327"/>
                  </a:lnTo>
                  <a:lnTo>
                    <a:pt x="409610" y="2282302"/>
                  </a:lnTo>
                  <a:lnTo>
                    <a:pt x="388947" y="2321325"/>
                  </a:lnTo>
                  <a:lnTo>
                    <a:pt x="367477" y="2358330"/>
                  </a:lnTo>
                  <a:lnTo>
                    <a:pt x="345232" y="2393246"/>
                  </a:lnTo>
                  <a:lnTo>
                    <a:pt x="322244" y="2426005"/>
                  </a:lnTo>
                  <a:lnTo>
                    <a:pt x="298544" y="2456538"/>
                  </a:lnTo>
                  <a:lnTo>
                    <a:pt x="249138" y="2510654"/>
                  </a:lnTo>
                  <a:lnTo>
                    <a:pt x="197269" y="2555041"/>
                  </a:lnTo>
                  <a:lnTo>
                    <a:pt x="143191" y="2589151"/>
                  </a:lnTo>
                  <a:lnTo>
                    <a:pt x="87157" y="2612433"/>
                  </a:lnTo>
                  <a:lnTo>
                    <a:pt x="29424" y="2624338"/>
                  </a:lnTo>
                  <a:lnTo>
                    <a:pt x="0" y="2625852"/>
                  </a:lnTo>
                  <a:lnTo>
                    <a:pt x="58487" y="2619842"/>
                  </a:lnTo>
                  <a:lnTo>
                    <a:pt x="115402" y="2602180"/>
                  </a:lnTo>
                  <a:lnTo>
                    <a:pt x="170490" y="2573415"/>
                  </a:lnTo>
                  <a:lnTo>
                    <a:pt x="223496" y="2534098"/>
                  </a:lnTo>
                  <a:lnTo>
                    <a:pt x="274165" y="2484778"/>
                  </a:lnTo>
                  <a:lnTo>
                    <a:pt x="322244" y="2426005"/>
                  </a:lnTo>
                  <a:lnTo>
                    <a:pt x="345232" y="2393246"/>
                  </a:lnTo>
                  <a:lnTo>
                    <a:pt x="367477" y="2358330"/>
                  </a:lnTo>
                  <a:lnTo>
                    <a:pt x="388947" y="2321325"/>
                  </a:lnTo>
                  <a:lnTo>
                    <a:pt x="409610" y="2282302"/>
                  </a:lnTo>
                  <a:lnTo>
                    <a:pt x="429434" y="2241327"/>
                  </a:lnTo>
                  <a:lnTo>
                    <a:pt x="448388" y="2198471"/>
                  </a:lnTo>
                  <a:lnTo>
                    <a:pt x="466440" y="2153801"/>
                  </a:lnTo>
                  <a:lnTo>
                    <a:pt x="483558" y="2107388"/>
                  </a:lnTo>
                  <a:lnTo>
                    <a:pt x="499710" y="2059298"/>
                  </a:lnTo>
                  <a:lnTo>
                    <a:pt x="514864" y="2009601"/>
                  </a:lnTo>
                  <a:lnTo>
                    <a:pt x="528988" y="1958367"/>
                  </a:lnTo>
                  <a:lnTo>
                    <a:pt x="542052" y="1905662"/>
                  </a:lnTo>
                  <a:lnTo>
                    <a:pt x="554022" y="1851558"/>
                  </a:lnTo>
                  <a:lnTo>
                    <a:pt x="564867" y="1796121"/>
                  </a:lnTo>
                  <a:lnTo>
                    <a:pt x="574556" y="1739421"/>
                  </a:lnTo>
                  <a:lnTo>
                    <a:pt x="583056" y="1681526"/>
                  </a:lnTo>
                  <a:lnTo>
                    <a:pt x="590335" y="1622506"/>
                  </a:lnTo>
                  <a:lnTo>
                    <a:pt x="596363" y="1562429"/>
                  </a:lnTo>
                  <a:lnTo>
                    <a:pt x="601106" y="1501363"/>
                  </a:lnTo>
                  <a:lnTo>
                    <a:pt x="604533" y="1439379"/>
                  </a:lnTo>
                  <a:lnTo>
                    <a:pt x="606613" y="1376543"/>
                  </a:lnTo>
                  <a:lnTo>
                    <a:pt x="607313" y="1312925"/>
                  </a:lnTo>
                  <a:lnTo>
                    <a:pt x="606613" y="1249308"/>
                  </a:lnTo>
                  <a:lnTo>
                    <a:pt x="604533" y="1186472"/>
                  </a:lnTo>
                  <a:lnTo>
                    <a:pt x="601106" y="1124488"/>
                  </a:lnTo>
                  <a:lnTo>
                    <a:pt x="596363" y="1063422"/>
                  </a:lnTo>
                  <a:lnTo>
                    <a:pt x="590335" y="1003345"/>
                  </a:lnTo>
                  <a:lnTo>
                    <a:pt x="583056" y="944325"/>
                  </a:lnTo>
                  <a:lnTo>
                    <a:pt x="574556" y="886430"/>
                  </a:lnTo>
                  <a:lnTo>
                    <a:pt x="564867" y="829730"/>
                  </a:lnTo>
                  <a:lnTo>
                    <a:pt x="554022" y="774293"/>
                  </a:lnTo>
                  <a:lnTo>
                    <a:pt x="542052" y="720189"/>
                  </a:lnTo>
                  <a:lnTo>
                    <a:pt x="528988" y="667484"/>
                  </a:lnTo>
                  <a:lnTo>
                    <a:pt x="514864" y="616250"/>
                  </a:lnTo>
                  <a:lnTo>
                    <a:pt x="499710" y="566553"/>
                  </a:lnTo>
                  <a:lnTo>
                    <a:pt x="483558" y="518463"/>
                  </a:lnTo>
                  <a:lnTo>
                    <a:pt x="466440" y="472050"/>
                  </a:lnTo>
                  <a:lnTo>
                    <a:pt x="448388" y="427380"/>
                  </a:lnTo>
                  <a:lnTo>
                    <a:pt x="429434" y="384524"/>
                  </a:lnTo>
                  <a:lnTo>
                    <a:pt x="409610" y="343549"/>
                  </a:lnTo>
                  <a:lnTo>
                    <a:pt x="388947" y="304526"/>
                  </a:lnTo>
                  <a:lnTo>
                    <a:pt x="367477" y="267521"/>
                  </a:lnTo>
                  <a:lnTo>
                    <a:pt x="345232" y="232605"/>
                  </a:lnTo>
                  <a:lnTo>
                    <a:pt x="322244" y="199846"/>
                  </a:lnTo>
                  <a:lnTo>
                    <a:pt x="298544" y="169313"/>
                  </a:lnTo>
                  <a:lnTo>
                    <a:pt x="249138" y="115197"/>
                  </a:lnTo>
                  <a:lnTo>
                    <a:pt x="197269" y="70810"/>
                  </a:lnTo>
                  <a:lnTo>
                    <a:pt x="143191" y="36700"/>
                  </a:lnTo>
                  <a:lnTo>
                    <a:pt x="87157" y="13418"/>
                  </a:lnTo>
                  <a:lnTo>
                    <a:pt x="29424" y="151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20183" y="3224783"/>
              <a:ext cx="13716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85132" y="3489960"/>
              <a:ext cx="137159" cy="137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70120" y="3864863"/>
              <a:ext cx="137159" cy="1371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51476" y="3633216"/>
              <a:ext cx="137160" cy="137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14544" y="3934967"/>
              <a:ext cx="137159" cy="137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04944" y="4195572"/>
              <a:ext cx="137159" cy="137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17136" y="4488179"/>
              <a:ext cx="137160" cy="137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61916" y="4687823"/>
              <a:ext cx="137160" cy="137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08804" y="4604004"/>
              <a:ext cx="137160" cy="1371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51119" y="4564379"/>
              <a:ext cx="137159" cy="1371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66588" y="3902963"/>
              <a:ext cx="137160" cy="137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76216" y="4335779"/>
              <a:ext cx="137160" cy="137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59907" y="4180332"/>
              <a:ext cx="137159" cy="137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12564" y="3874007"/>
              <a:ext cx="137160" cy="137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23332" y="3654551"/>
              <a:ext cx="137159" cy="137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24983" y="4113276"/>
              <a:ext cx="137160" cy="137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59680" y="4253483"/>
              <a:ext cx="13716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79264" y="3514344"/>
              <a:ext cx="137160" cy="1371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86883" y="3267455"/>
              <a:ext cx="13716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28260" y="3396995"/>
              <a:ext cx="137160" cy="1371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26380" y="4477511"/>
              <a:ext cx="137160" cy="137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37504" y="4032504"/>
              <a:ext cx="137160" cy="137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166104" y="4384548"/>
              <a:ext cx="137160" cy="137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76544" y="4346448"/>
              <a:ext cx="137159" cy="1371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69963" y="3547872"/>
              <a:ext cx="137159" cy="1371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86372" y="3817619"/>
              <a:ext cx="137159" cy="137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51448" y="4096511"/>
              <a:ext cx="137160" cy="1371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34456" y="3369563"/>
              <a:ext cx="137160" cy="137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73495" y="3707891"/>
              <a:ext cx="137159" cy="1371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15812" y="3592067"/>
              <a:ext cx="137160" cy="137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79107" y="4075176"/>
              <a:ext cx="137160" cy="137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65975" y="4297679"/>
              <a:ext cx="137159" cy="137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60236" y="4411979"/>
              <a:ext cx="137160" cy="137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98692" y="3781044"/>
              <a:ext cx="137160" cy="1371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91072" y="3398519"/>
              <a:ext cx="137160" cy="137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78524" y="3880104"/>
              <a:ext cx="137159" cy="1371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443216" y="3927348"/>
              <a:ext cx="137159" cy="137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70292" y="4090416"/>
              <a:ext cx="137159" cy="137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84719" y="4139183"/>
              <a:ext cx="137159" cy="1371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283195" y="3692651"/>
              <a:ext cx="137159" cy="137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034540" y="1586483"/>
              <a:ext cx="1536192" cy="10317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63512" y="2458211"/>
              <a:ext cx="1536192" cy="10317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2201311" y="1505516"/>
            <a:ext cx="11918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adea"/>
                <a:cs typeface="Caladea"/>
              </a:rPr>
              <a:t>Ménages  extrême</a:t>
            </a:r>
            <a:r>
              <a:rPr sz="1600" dirty="0">
                <a:latin typeface="Caladea"/>
                <a:cs typeface="Caladea"/>
              </a:rPr>
              <a:t>m</a:t>
            </a:r>
            <a:r>
              <a:rPr sz="1600" spc="-5" dirty="0">
                <a:latin typeface="Caladea"/>
                <a:cs typeface="Caladea"/>
              </a:rPr>
              <a:t>ent  </a:t>
            </a:r>
            <a:r>
              <a:rPr sz="1600" spc="-10" dirty="0">
                <a:latin typeface="Caladea"/>
                <a:cs typeface="Caladea"/>
              </a:rPr>
              <a:t>pauvres</a:t>
            </a:r>
            <a:endParaRPr sz="1600" dirty="0">
              <a:latin typeface="Caladea"/>
              <a:cs typeface="Calade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34720" y="2300875"/>
            <a:ext cx="9645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750"/>
              </a:spcBef>
            </a:pPr>
            <a:r>
              <a:rPr sz="1600" b="1" spc="-5" dirty="0">
                <a:solidFill>
                  <a:srgbClr val="FFFFFF"/>
                </a:solidFill>
                <a:latin typeface="Caladea"/>
                <a:cs typeface="Caladea"/>
              </a:rPr>
              <a:t>Ménages  </a:t>
            </a:r>
            <a:r>
              <a:rPr sz="1600" b="1" spc="-10" dirty="0">
                <a:solidFill>
                  <a:srgbClr val="FFFFFF"/>
                </a:solidFill>
                <a:latin typeface="Caladea"/>
                <a:cs typeface="Caladea"/>
              </a:rPr>
              <a:t>proche</a:t>
            </a:r>
            <a:r>
              <a:rPr sz="1600" b="1" spc="-7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adea"/>
                <a:cs typeface="Caladea"/>
              </a:rPr>
              <a:t>du  </a:t>
            </a:r>
            <a:r>
              <a:rPr sz="1600" b="1" spc="-5" dirty="0">
                <a:solidFill>
                  <a:srgbClr val="FFFFFF"/>
                </a:solidFill>
                <a:latin typeface="Caladea"/>
                <a:cs typeface="Caladea"/>
              </a:rPr>
              <a:t>seuil</a:t>
            </a:r>
            <a:endParaRPr sz="1600" dirty="0">
              <a:latin typeface="Caladea"/>
              <a:cs typeface="Calade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439656" y="3221773"/>
            <a:ext cx="2302510" cy="165237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000" b="1" spc="-5" dirty="0">
                <a:solidFill>
                  <a:srgbClr val="404040"/>
                </a:solidFill>
                <a:latin typeface="Caladea"/>
                <a:cs typeface="Caladea"/>
              </a:rPr>
              <a:t>Sortie de</a:t>
            </a:r>
            <a:r>
              <a:rPr sz="2000" b="1" spc="-50" dirty="0">
                <a:solidFill>
                  <a:srgbClr val="404040"/>
                </a:solidFill>
                <a:latin typeface="Caladea"/>
                <a:cs typeface="Caladea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aladea"/>
                <a:cs typeface="Caladea"/>
              </a:rPr>
              <a:t>pauvreté</a:t>
            </a:r>
            <a:r>
              <a:rPr lang="fr-FR" sz="2000" b="1" spc="-5" dirty="0">
                <a:solidFill>
                  <a:srgbClr val="404040"/>
                </a:solidFill>
                <a:latin typeface="Caladea"/>
                <a:cs typeface="Caladea"/>
              </a:rPr>
              <a:t>, </a:t>
            </a:r>
            <a:r>
              <a:rPr lang="fr-FR" sz="2000" b="1" spc="-5" dirty="0">
                <a:solidFill>
                  <a:schemeClr val="accent4">
                    <a:lumMod val="75000"/>
                  </a:schemeClr>
                </a:solidFill>
                <a:latin typeface="Caladea"/>
                <a:cs typeface="Caladea"/>
              </a:rPr>
              <a:t>gestion des vulnérabilités, </a:t>
            </a:r>
            <a:endParaRPr lang="fr-FR" sz="2000" b="1" dirty="0">
              <a:solidFill>
                <a:schemeClr val="accent4">
                  <a:lumMod val="75000"/>
                </a:schemeClr>
              </a:solidFill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fr-FR" sz="1800" b="1" spc="-5" dirty="0">
                <a:solidFill>
                  <a:schemeClr val="accent2">
                    <a:lumMod val="75000"/>
                  </a:schemeClr>
                </a:solidFill>
                <a:latin typeface="Caladea"/>
                <a:cs typeface="Caladea"/>
              </a:rPr>
              <a:t>Paquet de services intégrés</a:t>
            </a:r>
            <a:endParaRPr sz="1400" b="1" dirty="0">
              <a:solidFill>
                <a:schemeClr val="accent2">
                  <a:lumMod val="75000"/>
                </a:schemeClr>
              </a:solidFill>
              <a:latin typeface="Caladea"/>
              <a:cs typeface="Caladea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71627" y="5737859"/>
            <a:ext cx="8278495" cy="428625"/>
            <a:chOff x="71627" y="5737859"/>
            <a:chExt cx="8278495" cy="428625"/>
          </a:xfrm>
        </p:grpSpPr>
        <p:sp>
          <p:nvSpPr>
            <p:cNvPr id="89" name="object 89"/>
            <p:cNvSpPr/>
            <p:nvPr/>
          </p:nvSpPr>
          <p:spPr>
            <a:xfrm>
              <a:off x="6222492" y="5861303"/>
              <a:ext cx="190500" cy="1828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85487" y="5861303"/>
              <a:ext cx="190500" cy="18288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348483" y="5861303"/>
              <a:ext cx="190500" cy="18288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59496" y="5861303"/>
              <a:ext cx="190500" cy="18288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1627" y="5737859"/>
              <a:ext cx="1915795" cy="428625"/>
            </a:xfrm>
            <a:custGeom>
              <a:avLst/>
              <a:gdLst/>
              <a:ahLst/>
              <a:cxnLst/>
              <a:rect l="l" t="t" r="r" b="b"/>
              <a:pathLst>
                <a:path w="1915795" h="428625">
                  <a:moveTo>
                    <a:pt x="1915668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1915668" y="428243"/>
                  </a:lnTo>
                  <a:lnTo>
                    <a:pt x="1915668" y="0"/>
                  </a:lnTo>
                  <a:close/>
                </a:path>
              </a:pathLst>
            </a:custGeom>
            <a:solidFill>
              <a:srgbClr val="BAD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2696972" y="5795873"/>
            <a:ext cx="139001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spc="-5" dirty="0">
                <a:latin typeface="Caladea"/>
                <a:cs typeface="Caladea"/>
              </a:rPr>
              <a:t>Assistance sociale humanitaire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682109" y="5795873"/>
            <a:ext cx="139001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spc="-5" dirty="0">
                <a:latin typeface="Caladea"/>
                <a:cs typeface="Caladea"/>
              </a:rPr>
              <a:t>THIMO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pc="-5" dirty="0">
                <a:latin typeface="Caladea"/>
                <a:cs typeface="Caladea"/>
              </a:rPr>
              <a:t>Santé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569202" y="5795873"/>
            <a:ext cx="139001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spc="-5" dirty="0">
                <a:latin typeface="Caladea"/>
                <a:cs typeface="Caladea"/>
              </a:rPr>
              <a:t>Santé, Nutrition, Agriculture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506459" y="5795873"/>
            <a:ext cx="13900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spc="-5" dirty="0">
                <a:latin typeface="Caladea"/>
                <a:cs typeface="Caladea"/>
              </a:rPr>
              <a:t>AGR productive, artisanat, commerce 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13461" y="5692546"/>
            <a:ext cx="16294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95"/>
              </a:spcBef>
            </a:pPr>
            <a:r>
              <a:rPr lang="fr-FR" sz="1600" b="1" spc="-10" dirty="0">
                <a:latin typeface="Caladea"/>
                <a:cs typeface="Caladea"/>
              </a:rPr>
              <a:t>Activités</a:t>
            </a:r>
            <a:endParaRPr sz="1600" dirty="0">
              <a:latin typeface="Caladea"/>
              <a:cs typeface="Caladea"/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97ACDE30-04F2-B548-B5B9-D4C7D98BD748}"/>
              </a:ext>
            </a:extLst>
          </p:cNvPr>
          <p:cNvSpPr/>
          <p:nvPr/>
        </p:nvSpPr>
        <p:spPr>
          <a:xfrm>
            <a:off x="803966" y="2522578"/>
            <a:ext cx="1680971" cy="14486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Cycle de vie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E2294DC3-FE9D-254A-B143-1B4F482615C8}"/>
              </a:ext>
            </a:extLst>
          </p:cNvPr>
          <p:cNvSpPr/>
          <p:nvPr/>
        </p:nvSpPr>
        <p:spPr>
          <a:xfrm>
            <a:off x="6117403" y="4225327"/>
            <a:ext cx="2641007" cy="15263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VULNÉRABILITÉS</a:t>
            </a:r>
          </a:p>
        </p:txBody>
      </p:sp>
      <p:sp>
        <p:nvSpPr>
          <p:cNvPr id="102" name="Rectangle 1">
            <a:extLst>
              <a:ext uri="{FF2B5EF4-FFF2-40B4-BE49-F238E27FC236}">
                <a16:creationId xmlns:a16="http://schemas.microsoft.com/office/drawing/2014/main" id="{E69247FB-1051-3BEC-DBC0-5A197606D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238" y="380923"/>
            <a:ext cx="8256587" cy="770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V. stratégie de ciblage – Développement - Urgence</a:t>
            </a:r>
          </a:p>
        </p:txBody>
      </p:sp>
    </p:spTree>
    <p:extLst>
      <p:ext uri="{BB962C8B-B14F-4D97-AF65-F5344CB8AC3E}">
        <p14:creationId xmlns:p14="http://schemas.microsoft.com/office/powerpoint/2010/main" val="1054305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600" y="4075176"/>
            <a:ext cx="1600200" cy="368935"/>
          </a:xfrm>
          <a:custGeom>
            <a:avLst/>
            <a:gdLst/>
            <a:ahLst/>
            <a:cxnLst/>
            <a:rect l="l" t="t" r="r" b="b"/>
            <a:pathLst>
              <a:path w="1600200" h="368935">
                <a:moveTo>
                  <a:pt x="1415796" y="0"/>
                </a:moveTo>
                <a:lnTo>
                  <a:pt x="1415796" y="92201"/>
                </a:lnTo>
                <a:lnTo>
                  <a:pt x="0" y="92201"/>
                </a:lnTo>
                <a:lnTo>
                  <a:pt x="0" y="276606"/>
                </a:lnTo>
                <a:lnTo>
                  <a:pt x="1415796" y="276606"/>
                </a:lnTo>
                <a:lnTo>
                  <a:pt x="1415796" y="368807"/>
                </a:lnTo>
                <a:lnTo>
                  <a:pt x="1600200" y="184404"/>
                </a:lnTo>
                <a:lnTo>
                  <a:pt x="1415796" y="0"/>
                </a:lnTo>
                <a:close/>
              </a:path>
            </a:pathLst>
          </a:custGeom>
          <a:solidFill>
            <a:srgbClr val="96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97980" y="3311652"/>
            <a:ext cx="1600200" cy="368935"/>
          </a:xfrm>
          <a:custGeom>
            <a:avLst/>
            <a:gdLst/>
            <a:ahLst/>
            <a:cxnLst/>
            <a:rect l="l" t="t" r="r" b="b"/>
            <a:pathLst>
              <a:path w="1600200" h="368935">
                <a:moveTo>
                  <a:pt x="1415796" y="0"/>
                </a:moveTo>
                <a:lnTo>
                  <a:pt x="1415796" y="92201"/>
                </a:lnTo>
                <a:lnTo>
                  <a:pt x="0" y="92201"/>
                </a:lnTo>
                <a:lnTo>
                  <a:pt x="0" y="276606"/>
                </a:lnTo>
                <a:lnTo>
                  <a:pt x="1415796" y="276606"/>
                </a:lnTo>
                <a:lnTo>
                  <a:pt x="1415796" y="368808"/>
                </a:lnTo>
                <a:lnTo>
                  <a:pt x="1600200" y="184403"/>
                </a:lnTo>
                <a:lnTo>
                  <a:pt x="1415796" y="0"/>
                </a:lnTo>
                <a:close/>
              </a:path>
            </a:pathLst>
          </a:custGeom>
          <a:solidFill>
            <a:srgbClr val="96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65976" y="2551176"/>
            <a:ext cx="1600200" cy="368935"/>
          </a:xfrm>
          <a:custGeom>
            <a:avLst/>
            <a:gdLst/>
            <a:ahLst/>
            <a:cxnLst/>
            <a:rect l="l" t="t" r="r" b="b"/>
            <a:pathLst>
              <a:path w="1600200" h="368935">
                <a:moveTo>
                  <a:pt x="1415796" y="0"/>
                </a:moveTo>
                <a:lnTo>
                  <a:pt x="1415796" y="92201"/>
                </a:lnTo>
                <a:lnTo>
                  <a:pt x="0" y="92201"/>
                </a:lnTo>
                <a:lnTo>
                  <a:pt x="0" y="276606"/>
                </a:lnTo>
                <a:lnTo>
                  <a:pt x="1415796" y="276606"/>
                </a:lnTo>
                <a:lnTo>
                  <a:pt x="1415796" y="368808"/>
                </a:lnTo>
                <a:lnTo>
                  <a:pt x="1600200" y="184403"/>
                </a:lnTo>
                <a:lnTo>
                  <a:pt x="1415796" y="0"/>
                </a:lnTo>
                <a:close/>
              </a:path>
            </a:pathLst>
          </a:custGeom>
          <a:solidFill>
            <a:srgbClr val="96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2552" y="1792223"/>
            <a:ext cx="1600200" cy="370840"/>
          </a:xfrm>
          <a:custGeom>
            <a:avLst/>
            <a:gdLst/>
            <a:ahLst/>
            <a:cxnLst/>
            <a:rect l="l" t="t" r="r" b="b"/>
            <a:pathLst>
              <a:path w="1600200" h="370839">
                <a:moveTo>
                  <a:pt x="1415033" y="0"/>
                </a:moveTo>
                <a:lnTo>
                  <a:pt x="1415033" y="92583"/>
                </a:lnTo>
                <a:lnTo>
                  <a:pt x="0" y="92583"/>
                </a:lnTo>
                <a:lnTo>
                  <a:pt x="0" y="277749"/>
                </a:lnTo>
                <a:lnTo>
                  <a:pt x="1415033" y="277749"/>
                </a:lnTo>
                <a:lnTo>
                  <a:pt x="1415033" y="370331"/>
                </a:lnTo>
                <a:lnTo>
                  <a:pt x="1600200" y="185165"/>
                </a:lnTo>
                <a:lnTo>
                  <a:pt x="1415033" y="0"/>
                </a:lnTo>
                <a:close/>
              </a:path>
            </a:pathLst>
          </a:custGeom>
          <a:solidFill>
            <a:srgbClr val="96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3888" y="1085088"/>
            <a:ext cx="1600200" cy="370840"/>
          </a:xfrm>
          <a:custGeom>
            <a:avLst/>
            <a:gdLst/>
            <a:ahLst/>
            <a:cxnLst/>
            <a:rect l="l" t="t" r="r" b="b"/>
            <a:pathLst>
              <a:path w="1600200" h="370840">
                <a:moveTo>
                  <a:pt x="1415033" y="0"/>
                </a:moveTo>
                <a:lnTo>
                  <a:pt x="1415033" y="92583"/>
                </a:lnTo>
                <a:lnTo>
                  <a:pt x="0" y="92583"/>
                </a:lnTo>
                <a:lnTo>
                  <a:pt x="0" y="277749"/>
                </a:lnTo>
                <a:lnTo>
                  <a:pt x="1415033" y="277749"/>
                </a:lnTo>
                <a:lnTo>
                  <a:pt x="1415033" y="370332"/>
                </a:lnTo>
                <a:lnTo>
                  <a:pt x="1600200" y="185165"/>
                </a:lnTo>
                <a:lnTo>
                  <a:pt x="1415033" y="0"/>
                </a:lnTo>
                <a:close/>
              </a:path>
            </a:pathLst>
          </a:custGeom>
          <a:solidFill>
            <a:srgbClr val="96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330907" y="942116"/>
            <a:ext cx="4554220" cy="4180204"/>
            <a:chOff x="3330907" y="942116"/>
            <a:chExt cx="4554220" cy="4180204"/>
          </a:xfrm>
        </p:grpSpPr>
        <p:sp>
          <p:nvSpPr>
            <p:cNvPr id="8" name="object 8"/>
            <p:cNvSpPr/>
            <p:nvPr/>
          </p:nvSpPr>
          <p:spPr>
            <a:xfrm>
              <a:off x="4170426" y="3831843"/>
              <a:ext cx="464820" cy="1283335"/>
            </a:xfrm>
            <a:custGeom>
              <a:avLst/>
              <a:gdLst/>
              <a:ahLst/>
              <a:cxnLst/>
              <a:rect l="l" t="t" r="r" b="b"/>
              <a:pathLst>
                <a:path w="464820" h="1283335">
                  <a:moveTo>
                    <a:pt x="380733" y="258914"/>
                  </a:moveTo>
                  <a:lnTo>
                    <a:pt x="378968" y="244348"/>
                  </a:lnTo>
                  <a:lnTo>
                    <a:pt x="368058" y="195834"/>
                  </a:lnTo>
                  <a:lnTo>
                    <a:pt x="347535" y="112991"/>
                  </a:lnTo>
                  <a:lnTo>
                    <a:pt x="318770" y="0"/>
                  </a:lnTo>
                  <a:lnTo>
                    <a:pt x="114300" y="762"/>
                  </a:lnTo>
                  <a:lnTo>
                    <a:pt x="132245" y="40347"/>
                  </a:lnTo>
                  <a:lnTo>
                    <a:pt x="163461" y="125564"/>
                  </a:lnTo>
                  <a:lnTo>
                    <a:pt x="193065" y="210413"/>
                  </a:lnTo>
                  <a:lnTo>
                    <a:pt x="206248" y="248920"/>
                  </a:lnTo>
                  <a:lnTo>
                    <a:pt x="221932" y="302666"/>
                  </a:lnTo>
                  <a:lnTo>
                    <a:pt x="227990" y="334048"/>
                  </a:lnTo>
                  <a:lnTo>
                    <a:pt x="225132" y="355193"/>
                  </a:lnTo>
                  <a:lnTo>
                    <a:pt x="214122" y="378206"/>
                  </a:lnTo>
                  <a:lnTo>
                    <a:pt x="359537" y="293624"/>
                  </a:lnTo>
                  <a:lnTo>
                    <a:pt x="372833" y="278930"/>
                  </a:lnTo>
                  <a:lnTo>
                    <a:pt x="379298" y="268897"/>
                  </a:lnTo>
                  <a:lnTo>
                    <a:pt x="380733" y="258914"/>
                  </a:lnTo>
                  <a:close/>
                </a:path>
                <a:path w="464820" h="1283335">
                  <a:moveTo>
                    <a:pt x="464756" y="1134719"/>
                  </a:moveTo>
                  <a:lnTo>
                    <a:pt x="450710" y="1114983"/>
                  </a:lnTo>
                  <a:lnTo>
                    <a:pt x="385584" y="1060564"/>
                  </a:lnTo>
                  <a:lnTo>
                    <a:pt x="355968" y="1031849"/>
                  </a:lnTo>
                  <a:lnTo>
                    <a:pt x="328574" y="998829"/>
                  </a:lnTo>
                  <a:lnTo>
                    <a:pt x="304800" y="960412"/>
                  </a:lnTo>
                  <a:lnTo>
                    <a:pt x="286042" y="915504"/>
                  </a:lnTo>
                  <a:lnTo>
                    <a:pt x="273685" y="862965"/>
                  </a:lnTo>
                  <a:lnTo>
                    <a:pt x="251701" y="741095"/>
                  </a:lnTo>
                  <a:lnTo>
                    <a:pt x="187579" y="390906"/>
                  </a:lnTo>
                  <a:lnTo>
                    <a:pt x="0" y="350774"/>
                  </a:lnTo>
                  <a:lnTo>
                    <a:pt x="36614" y="634517"/>
                  </a:lnTo>
                  <a:lnTo>
                    <a:pt x="60045" y="792327"/>
                  </a:lnTo>
                  <a:lnTo>
                    <a:pt x="80416" y="881138"/>
                  </a:lnTo>
                  <a:lnTo>
                    <a:pt x="107823" y="957834"/>
                  </a:lnTo>
                  <a:lnTo>
                    <a:pt x="136575" y="1031163"/>
                  </a:lnTo>
                  <a:lnTo>
                    <a:pt x="159524" y="1077125"/>
                  </a:lnTo>
                  <a:lnTo>
                    <a:pt x="183057" y="1109891"/>
                  </a:lnTo>
                  <a:lnTo>
                    <a:pt x="245783" y="1179169"/>
                  </a:lnTo>
                  <a:lnTo>
                    <a:pt x="270002" y="1211605"/>
                  </a:lnTo>
                  <a:lnTo>
                    <a:pt x="280111" y="1244917"/>
                  </a:lnTo>
                  <a:lnTo>
                    <a:pt x="270002" y="1283081"/>
                  </a:lnTo>
                  <a:lnTo>
                    <a:pt x="439928" y="1183132"/>
                  </a:lnTo>
                  <a:lnTo>
                    <a:pt x="460413" y="1154404"/>
                  </a:lnTo>
                  <a:lnTo>
                    <a:pt x="464756" y="1134719"/>
                  </a:lnTo>
                  <a:close/>
                </a:path>
              </a:pathLst>
            </a:custGeom>
            <a:solidFill>
              <a:srgbClr val="96B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2204" y="3823335"/>
              <a:ext cx="798195" cy="1298575"/>
            </a:xfrm>
            <a:custGeom>
              <a:avLst/>
              <a:gdLst/>
              <a:ahLst/>
              <a:cxnLst/>
              <a:rect l="l" t="t" r="r" b="b"/>
              <a:pathLst>
                <a:path w="798195" h="1298575">
                  <a:moveTo>
                    <a:pt x="0" y="0"/>
                  </a:moveTo>
                  <a:lnTo>
                    <a:pt x="1397" y="21081"/>
                  </a:lnTo>
                  <a:lnTo>
                    <a:pt x="98335" y="27553"/>
                  </a:lnTo>
                  <a:lnTo>
                    <a:pt x="149685" y="39036"/>
                  </a:lnTo>
                  <a:lnTo>
                    <a:pt x="184150" y="110616"/>
                  </a:lnTo>
                  <a:lnTo>
                    <a:pt x="196607" y="170210"/>
                  </a:lnTo>
                  <a:lnTo>
                    <a:pt x="207873" y="229559"/>
                  </a:lnTo>
                  <a:lnTo>
                    <a:pt x="219447" y="305381"/>
                  </a:lnTo>
                  <a:lnTo>
                    <a:pt x="224797" y="349678"/>
                  </a:lnTo>
                  <a:lnTo>
                    <a:pt x="229561" y="398343"/>
                  </a:lnTo>
                  <a:lnTo>
                    <a:pt x="233519" y="451459"/>
                  </a:lnTo>
                  <a:lnTo>
                    <a:pt x="236450" y="509110"/>
                  </a:lnTo>
                  <a:lnTo>
                    <a:pt x="238132" y="571380"/>
                  </a:lnTo>
                  <a:lnTo>
                    <a:pt x="238346" y="638350"/>
                  </a:lnTo>
                  <a:lnTo>
                    <a:pt x="236869" y="710106"/>
                  </a:lnTo>
                  <a:lnTo>
                    <a:pt x="233481" y="786729"/>
                  </a:lnTo>
                  <a:lnTo>
                    <a:pt x="227962" y="868304"/>
                  </a:lnTo>
                  <a:lnTo>
                    <a:pt x="220091" y="954913"/>
                  </a:lnTo>
                  <a:lnTo>
                    <a:pt x="216098" y="1004794"/>
                  </a:lnTo>
                  <a:lnTo>
                    <a:pt x="211486" y="1036780"/>
                  </a:lnTo>
                  <a:lnTo>
                    <a:pt x="203303" y="1064694"/>
                  </a:lnTo>
                  <a:lnTo>
                    <a:pt x="188595" y="1102359"/>
                  </a:lnTo>
                  <a:lnTo>
                    <a:pt x="182198" y="1134456"/>
                  </a:lnTo>
                  <a:lnTo>
                    <a:pt x="203914" y="1195355"/>
                  </a:lnTo>
                  <a:lnTo>
                    <a:pt x="235660" y="1220319"/>
                  </a:lnTo>
                  <a:lnTo>
                    <a:pt x="283753" y="1239067"/>
                  </a:lnTo>
                  <a:lnTo>
                    <a:pt x="350012" y="1249679"/>
                  </a:lnTo>
                  <a:lnTo>
                    <a:pt x="412838" y="1254164"/>
                  </a:lnTo>
                  <a:lnTo>
                    <a:pt x="472429" y="1260196"/>
                  </a:lnTo>
                  <a:lnTo>
                    <a:pt x="527806" y="1267251"/>
                  </a:lnTo>
                  <a:lnTo>
                    <a:pt x="577989" y="1274808"/>
                  </a:lnTo>
                  <a:lnTo>
                    <a:pt x="621999" y="1282346"/>
                  </a:lnTo>
                  <a:lnTo>
                    <a:pt x="687578" y="1295272"/>
                  </a:lnTo>
                  <a:lnTo>
                    <a:pt x="732897" y="1298477"/>
                  </a:lnTo>
                  <a:lnTo>
                    <a:pt x="774287" y="1288907"/>
                  </a:lnTo>
                  <a:lnTo>
                    <a:pt x="797627" y="1264929"/>
                  </a:lnTo>
                  <a:lnTo>
                    <a:pt x="788797" y="1224914"/>
                  </a:lnTo>
                  <a:lnTo>
                    <a:pt x="770032" y="1199657"/>
                  </a:lnTo>
                  <a:lnTo>
                    <a:pt x="746467" y="1176437"/>
                  </a:lnTo>
                  <a:lnTo>
                    <a:pt x="720003" y="1151459"/>
                  </a:lnTo>
                  <a:lnTo>
                    <a:pt x="692542" y="1120930"/>
                  </a:lnTo>
                  <a:lnTo>
                    <a:pt x="665984" y="1081055"/>
                  </a:lnTo>
                  <a:lnTo>
                    <a:pt x="642233" y="1028039"/>
                  </a:lnTo>
                  <a:lnTo>
                    <a:pt x="623189" y="958088"/>
                  </a:lnTo>
                  <a:lnTo>
                    <a:pt x="593834" y="800103"/>
                  </a:lnTo>
                  <a:lnTo>
                    <a:pt x="566277" y="631094"/>
                  </a:lnTo>
                  <a:lnTo>
                    <a:pt x="545840" y="496423"/>
                  </a:lnTo>
                  <a:lnTo>
                    <a:pt x="537845" y="441451"/>
                  </a:lnTo>
                  <a:lnTo>
                    <a:pt x="534993" y="425225"/>
                  </a:lnTo>
                  <a:lnTo>
                    <a:pt x="595936" y="407475"/>
                  </a:lnTo>
                  <a:lnTo>
                    <a:pt x="638755" y="406132"/>
                  </a:lnTo>
                  <a:lnTo>
                    <a:pt x="682664" y="400327"/>
                  </a:lnTo>
                  <a:lnTo>
                    <a:pt x="716217" y="385603"/>
                  </a:lnTo>
                  <a:lnTo>
                    <a:pt x="727964" y="357504"/>
                  </a:lnTo>
                  <a:lnTo>
                    <a:pt x="722507" y="320972"/>
                  </a:lnTo>
                  <a:lnTo>
                    <a:pt x="710885" y="269742"/>
                  </a:lnTo>
                  <a:lnTo>
                    <a:pt x="694833" y="210048"/>
                  </a:lnTo>
                  <a:lnTo>
                    <a:pt x="676087" y="148123"/>
                  </a:lnTo>
                  <a:lnTo>
                    <a:pt x="656381" y="90201"/>
                  </a:lnTo>
                  <a:lnTo>
                    <a:pt x="637450" y="42516"/>
                  </a:lnTo>
                  <a:lnTo>
                    <a:pt x="621030" y="11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D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48989" y="2254250"/>
              <a:ext cx="1544320" cy="1624965"/>
            </a:xfrm>
            <a:custGeom>
              <a:avLst/>
              <a:gdLst/>
              <a:ahLst/>
              <a:cxnLst/>
              <a:rect l="l" t="t" r="r" b="b"/>
              <a:pathLst>
                <a:path w="1544320" h="1624964">
                  <a:moveTo>
                    <a:pt x="1542796" y="0"/>
                  </a:moveTo>
                  <a:lnTo>
                    <a:pt x="932703" y="47001"/>
                  </a:lnTo>
                  <a:lnTo>
                    <a:pt x="585882" y="81692"/>
                  </a:lnTo>
                  <a:lnTo>
                    <a:pt x="373221" y="121193"/>
                  </a:lnTo>
                  <a:lnTo>
                    <a:pt x="165608" y="182625"/>
                  </a:lnTo>
                  <a:lnTo>
                    <a:pt x="124477" y="214844"/>
                  </a:lnTo>
                  <a:lnTo>
                    <a:pt x="83617" y="281857"/>
                  </a:lnTo>
                  <a:lnTo>
                    <a:pt x="64116" y="326820"/>
                  </a:lnTo>
                  <a:lnTo>
                    <a:pt x="45672" y="378572"/>
                  </a:lnTo>
                  <a:lnTo>
                    <a:pt x="28619" y="436477"/>
                  </a:lnTo>
                  <a:lnTo>
                    <a:pt x="13284" y="499898"/>
                  </a:lnTo>
                  <a:lnTo>
                    <a:pt x="0" y="568198"/>
                  </a:lnTo>
                  <a:lnTo>
                    <a:pt x="1379601" y="540258"/>
                  </a:lnTo>
                  <a:lnTo>
                    <a:pt x="1544065" y="1046988"/>
                  </a:lnTo>
                  <a:lnTo>
                    <a:pt x="32638" y="1192022"/>
                  </a:lnTo>
                  <a:lnTo>
                    <a:pt x="47366" y="1238292"/>
                  </a:lnTo>
                  <a:lnTo>
                    <a:pt x="64024" y="1284096"/>
                  </a:lnTo>
                  <a:lnTo>
                    <a:pt x="82728" y="1329238"/>
                  </a:lnTo>
                  <a:lnTo>
                    <a:pt x="103593" y="1373524"/>
                  </a:lnTo>
                  <a:lnTo>
                    <a:pt x="126733" y="1416759"/>
                  </a:lnTo>
                  <a:lnTo>
                    <a:pt x="152263" y="1458750"/>
                  </a:lnTo>
                  <a:lnTo>
                    <a:pt x="180299" y="1499301"/>
                  </a:lnTo>
                  <a:lnTo>
                    <a:pt x="210956" y="1538218"/>
                  </a:lnTo>
                  <a:lnTo>
                    <a:pt x="244348" y="1575308"/>
                  </a:lnTo>
                  <a:lnTo>
                    <a:pt x="485040" y="1620008"/>
                  </a:lnTo>
                  <a:lnTo>
                    <a:pt x="927639" y="1624488"/>
                  </a:lnTo>
                  <a:lnTo>
                    <a:pt x="1353522" y="1610919"/>
                  </a:lnTo>
                  <a:lnTo>
                    <a:pt x="1544065" y="1601470"/>
                  </a:lnTo>
                  <a:lnTo>
                    <a:pt x="1542796" y="0"/>
                  </a:lnTo>
                  <a:close/>
                </a:path>
              </a:pathLst>
            </a:custGeom>
            <a:solidFill>
              <a:srgbClr val="93B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0907" y="2794635"/>
              <a:ext cx="1562735" cy="652145"/>
            </a:xfrm>
            <a:custGeom>
              <a:avLst/>
              <a:gdLst/>
              <a:ahLst/>
              <a:cxnLst/>
              <a:rect l="l" t="t" r="r" b="b"/>
              <a:pathLst>
                <a:path w="1562735" h="652145">
                  <a:moveTo>
                    <a:pt x="1398190" y="0"/>
                  </a:moveTo>
                  <a:lnTo>
                    <a:pt x="18335" y="27939"/>
                  </a:lnTo>
                  <a:lnTo>
                    <a:pt x="11908" y="75413"/>
                  </a:lnTo>
                  <a:lnTo>
                    <a:pt x="6739" y="124305"/>
                  </a:lnTo>
                  <a:lnTo>
                    <a:pt x="2951" y="174438"/>
                  </a:lnTo>
                  <a:lnTo>
                    <a:pt x="664" y="225631"/>
                  </a:lnTo>
                  <a:lnTo>
                    <a:pt x="0" y="277707"/>
                  </a:lnTo>
                  <a:lnTo>
                    <a:pt x="1079" y="330485"/>
                  </a:lnTo>
                  <a:lnTo>
                    <a:pt x="4025" y="383787"/>
                  </a:lnTo>
                  <a:lnTo>
                    <a:pt x="8956" y="437435"/>
                  </a:lnTo>
                  <a:lnTo>
                    <a:pt x="15996" y="491247"/>
                  </a:lnTo>
                  <a:lnTo>
                    <a:pt x="25265" y="545047"/>
                  </a:lnTo>
                  <a:lnTo>
                    <a:pt x="36884" y="598654"/>
                  </a:lnTo>
                  <a:lnTo>
                    <a:pt x="50974" y="651890"/>
                  </a:lnTo>
                  <a:lnTo>
                    <a:pt x="1562655" y="506729"/>
                  </a:lnTo>
                  <a:lnTo>
                    <a:pt x="1398190" y="0"/>
                  </a:lnTo>
                  <a:close/>
                </a:path>
              </a:pathLst>
            </a:custGeom>
            <a:solidFill>
              <a:srgbClr val="D3E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08642" y="2257171"/>
              <a:ext cx="814069" cy="1603375"/>
            </a:xfrm>
            <a:custGeom>
              <a:avLst/>
              <a:gdLst/>
              <a:ahLst/>
              <a:cxnLst/>
              <a:rect l="l" t="t" r="r" b="b"/>
              <a:pathLst>
                <a:path w="814070" h="1603375">
                  <a:moveTo>
                    <a:pt x="365109" y="0"/>
                  </a:moveTo>
                  <a:lnTo>
                    <a:pt x="303324" y="12802"/>
                  </a:lnTo>
                  <a:lnTo>
                    <a:pt x="245463" y="43557"/>
                  </a:lnTo>
                  <a:lnTo>
                    <a:pt x="192160" y="90804"/>
                  </a:lnTo>
                  <a:lnTo>
                    <a:pt x="167417" y="120156"/>
                  </a:lnTo>
                  <a:lnTo>
                    <a:pt x="144052" y="153082"/>
                  </a:lnTo>
                  <a:lnTo>
                    <a:pt x="122143" y="189401"/>
                  </a:lnTo>
                  <a:lnTo>
                    <a:pt x="101771" y="228929"/>
                  </a:lnTo>
                  <a:lnTo>
                    <a:pt x="83015" y="271485"/>
                  </a:lnTo>
                  <a:lnTo>
                    <a:pt x="65953" y="316885"/>
                  </a:lnTo>
                  <a:lnTo>
                    <a:pt x="50666" y="364946"/>
                  </a:lnTo>
                  <a:lnTo>
                    <a:pt x="37233" y="415487"/>
                  </a:lnTo>
                  <a:lnTo>
                    <a:pt x="25732" y="468324"/>
                  </a:lnTo>
                  <a:lnTo>
                    <a:pt x="16244" y="523275"/>
                  </a:lnTo>
                  <a:lnTo>
                    <a:pt x="8847" y="580156"/>
                  </a:lnTo>
                  <a:lnTo>
                    <a:pt x="3621" y="638787"/>
                  </a:lnTo>
                  <a:lnTo>
                    <a:pt x="646" y="698982"/>
                  </a:lnTo>
                  <a:lnTo>
                    <a:pt x="0" y="760561"/>
                  </a:lnTo>
                  <a:lnTo>
                    <a:pt x="1762" y="823340"/>
                  </a:lnTo>
                  <a:lnTo>
                    <a:pt x="6411" y="885706"/>
                  </a:lnTo>
                  <a:lnTo>
                    <a:pt x="13327" y="946665"/>
                  </a:lnTo>
                  <a:lnTo>
                    <a:pt x="22413" y="1006042"/>
                  </a:lnTo>
                  <a:lnTo>
                    <a:pt x="33572" y="1063660"/>
                  </a:lnTo>
                  <a:lnTo>
                    <a:pt x="46707" y="1119343"/>
                  </a:lnTo>
                  <a:lnTo>
                    <a:pt x="61721" y="1172915"/>
                  </a:lnTo>
                  <a:lnTo>
                    <a:pt x="78517" y="1224200"/>
                  </a:lnTo>
                  <a:lnTo>
                    <a:pt x="96999" y="1273021"/>
                  </a:lnTo>
                  <a:lnTo>
                    <a:pt x="117069" y="1319203"/>
                  </a:lnTo>
                  <a:lnTo>
                    <a:pt x="138630" y="1362569"/>
                  </a:lnTo>
                  <a:lnTo>
                    <a:pt x="161586" y="1402943"/>
                  </a:lnTo>
                  <a:lnTo>
                    <a:pt x="185839" y="1440149"/>
                  </a:lnTo>
                  <a:lnTo>
                    <a:pt x="211293" y="1474011"/>
                  </a:lnTo>
                  <a:lnTo>
                    <a:pt x="237851" y="1504352"/>
                  </a:lnTo>
                  <a:lnTo>
                    <a:pt x="265415" y="1530997"/>
                  </a:lnTo>
                  <a:lnTo>
                    <a:pt x="323176" y="1572493"/>
                  </a:lnTo>
                  <a:lnTo>
                    <a:pt x="383802" y="1597088"/>
                  </a:lnTo>
                  <a:lnTo>
                    <a:pt x="446516" y="1603374"/>
                  </a:lnTo>
                  <a:lnTo>
                    <a:pt x="478241" y="1599378"/>
                  </a:lnTo>
                  <a:lnTo>
                    <a:pt x="538802" y="1577544"/>
                  </a:lnTo>
                  <a:lnTo>
                    <a:pt x="594991" y="1538485"/>
                  </a:lnTo>
                  <a:lnTo>
                    <a:pt x="646184" y="1483679"/>
                  </a:lnTo>
                  <a:lnTo>
                    <a:pt x="669711" y="1450834"/>
                  </a:lnTo>
                  <a:lnTo>
                    <a:pt x="691755" y="1414606"/>
                  </a:lnTo>
                  <a:lnTo>
                    <a:pt x="712237" y="1375181"/>
                  </a:lnTo>
                  <a:lnTo>
                    <a:pt x="731080" y="1332744"/>
                  </a:lnTo>
                  <a:lnTo>
                    <a:pt x="748205" y="1287478"/>
                  </a:lnTo>
                  <a:lnTo>
                    <a:pt x="763534" y="1239570"/>
                  </a:lnTo>
                  <a:lnTo>
                    <a:pt x="776989" y="1189204"/>
                  </a:lnTo>
                  <a:lnTo>
                    <a:pt x="788492" y="1136564"/>
                  </a:lnTo>
                  <a:lnTo>
                    <a:pt x="797966" y="1081836"/>
                  </a:lnTo>
                  <a:lnTo>
                    <a:pt x="805331" y="1025204"/>
                  </a:lnTo>
                  <a:lnTo>
                    <a:pt x="810510" y="966853"/>
                  </a:lnTo>
                  <a:lnTo>
                    <a:pt x="813425" y="906969"/>
                  </a:lnTo>
                  <a:lnTo>
                    <a:pt x="813997" y="845734"/>
                  </a:lnTo>
                  <a:lnTo>
                    <a:pt x="812149" y="783336"/>
                  </a:lnTo>
                  <a:lnTo>
                    <a:pt x="807585" y="720606"/>
                  </a:lnTo>
                  <a:lnTo>
                    <a:pt x="800743" y="659315"/>
                  </a:lnTo>
                  <a:lnTo>
                    <a:pt x="791718" y="599638"/>
                  </a:lnTo>
                  <a:lnTo>
                    <a:pt x="780606" y="541748"/>
                  </a:lnTo>
                  <a:lnTo>
                    <a:pt x="767503" y="485821"/>
                  </a:lnTo>
                  <a:lnTo>
                    <a:pt x="752504" y="432029"/>
                  </a:lnTo>
                  <a:lnTo>
                    <a:pt x="735705" y="380548"/>
                  </a:lnTo>
                  <a:lnTo>
                    <a:pt x="717201" y="331552"/>
                  </a:lnTo>
                  <a:lnTo>
                    <a:pt x="697089" y="285214"/>
                  </a:lnTo>
                  <a:lnTo>
                    <a:pt x="675465" y="241710"/>
                  </a:lnTo>
                  <a:lnTo>
                    <a:pt x="652423" y="201213"/>
                  </a:lnTo>
                  <a:lnTo>
                    <a:pt x="628059" y="163898"/>
                  </a:lnTo>
                  <a:lnTo>
                    <a:pt x="602470" y="129940"/>
                  </a:lnTo>
                  <a:lnTo>
                    <a:pt x="575750" y="99511"/>
                  </a:lnTo>
                  <a:lnTo>
                    <a:pt x="547997" y="72787"/>
                  </a:lnTo>
                  <a:lnTo>
                    <a:pt x="489768" y="31150"/>
                  </a:lnTo>
                  <a:lnTo>
                    <a:pt x="428551" y="6423"/>
                  </a:lnTo>
                  <a:lnTo>
                    <a:pt x="365109" y="0"/>
                  </a:lnTo>
                  <a:close/>
                </a:path>
              </a:pathLst>
            </a:custGeom>
            <a:solidFill>
              <a:srgbClr val="EAE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41621" y="2255393"/>
              <a:ext cx="781050" cy="1606550"/>
            </a:xfrm>
            <a:custGeom>
              <a:avLst/>
              <a:gdLst/>
              <a:ahLst/>
              <a:cxnLst/>
              <a:rect l="l" t="t" r="r" b="b"/>
              <a:pathLst>
                <a:path w="781050" h="1606550">
                  <a:moveTo>
                    <a:pt x="350418" y="0"/>
                  </a:moveTo>
                  <a:lnTo>
                    <a:pt x="291028" y="13257"/>
                  </a:lnTo>
                  <a:lnTo>
                    <a:pt x="235405" y="44307"/>
                  </a:lnTo>
                  <a:lnTo>
                    <a:pt x="184167" y="91716"/>
                  </a:lnTo>
                  <a:lnTo>
                    <a:pt x="137928" y="154047"/>
                  </a:lnTo>
                  <a:lnTo>
                    <a:pt x="116876" y="190361"/>
                  </a:lnTo>
                  <a:lnTo>
                    <a:pt x="97306" y="229867"/>
                  </a:lnTo>
                  <a:lnTo>
                    <a:pt x="79293" y="272386"/>
                  </a:lnTo>
                  <a:lnTo>
                    <a:pt x="62915" y="317739"/>
                  </a:lnTo>
                  <a:lnTo>
                    <a:pt x="48250" y="365747"/>
                  </a:lnTo>
                  <a:lnTo>
                    <a:pt x="35374" y="416230"/>
                  </a:lnTo>
                  <a:lnTo>
                    <a:pt x="24363" y="469009"/>
                  </a:lnTo>
                  <a:lnTo>
                    <a:pt x="15296" y="523904"/>
                  </a:lnTo>
                  <a:lnTo>
                    <a:pt x="8249" y="580736"/>
                  </a:lnTo>
                  <a:lnTo>
                    <a:pt x="3300" y="639326"/>
                  </a:lnTo>
                  <a:lnTo>
                    <a:pt x="524" y="699495"/>
                  </a:lnTo>
                  <a:lnTo>
                    <a:pt x="0" y="761062"/>
                  </a:lnTo>
                  <a:lnTo>
                    <a:pt x="1803" y="823849"/>
                  </a:lnTo>
                  <a:lnTo>
                    <a:pt x="6410" y="886226"/>
                  </a:lnTo>
                  <a:lnTo>
                    <a:pt x="13199" y="947219"/>
                  </a:lnTo>
                  <a:lnTo>
                    <a:pt x="22076" y="1006651"/>
                  </a:lnTo>
                  <a:lnTo>
                    <a:pt x="32947" y="1064343"/>
                  </a:lnTo>
                  <a:lnTo>
                    <a:pt x="45716" y="1120117"/>
                  </a:lnTo>
                  <a:lnTo>
                    <a:pt x="60290" y="1173796"/>
                  </a:lnTo>
                  <a:lnTo>
                    <a:pt x="76573" y="1225201"/>
                  </a:lnTo>
                  <a:lnTo>
                    <a:pt x="94472" y="1274155"/>
                  </a:lnTo>
                  <a:lnTo>
                    <a:pt x="113891" y="1320480"/>
                  </a:lnTo>
                  <a:lnTo>
                    <a:pt x="134735" y="1363998"/>
                  </a:lnTo>
                  <a:lnTo>
                    <a:pt x="156911" y="1404531"/>
                  </a:lnTo>
                  <a:lnTo>
                    <a:pt x="180323" y="1441901"/>
                  </a:lnTo>
                  <a:lnTo>
                    <a:pt x="204877" y="1475930"/>
                  </a:lnTo>
                  <a:lnTo>
                    <a:pt x="230479" y="1506441"/>
                  </a:lnTo>
                  <a:lnTo>
                    <a:pt x="284445" y="1556194"/>
                  </a:lnTo>
                  <a:lnTo>
                    <a:pt x="341464" y="1589738"/>
                  </a:lnTo>
                  <a:lnTo>
                    <a:pt x="400780" y="1605650"/>
                  </a:lnTo>
                  <a:lnTo>
                    <a:pt x="431063" y="1606550"/>
                  </a:lnTo>
                  <a:lnTo>
                    <a:pt x="461125" y="1602613"/>
                  </a:lnTo>
                  <a:lnTo>
                    <a:pt x="518613" y="1580830"/>
                  </a:lnTo>
                  <a:lnTo>
                    <a:pt x="572063" y="1541743"/>
                  </a:lnTo>
                  <a:lnTo>
                    <a:pt x="620848" y="1486850"/>
                  </a:lnTo>
                  <a:lnTo>
                    <a:pt x="643296" y="1453943"/>
                  </a:lnTo>
                  <a:lnTo>
                    <a:pt x="664342" y="1417645"/>
                  </a:lnTo>
                  <a:lnTo>
                    <a:pt x="683908" y="1378143"/>
                  </a:lnTo>
                  <a:lnTo>
                    <a:pt x="701916" y="1335624"/>
                  </a:lnTo>
                  <a:lnTo>
                    <a:pt x="718288" y="1290274"/>
                  </a:lnTo>
                  <a:lnTo>
                    <a:pt x="732944" y="1242282"/>
                  </a:lnTo>
                  <a:lnTo>
                    <a:pt x="745807" y="1191833"/>
                  </a:lnTo>
                  <a:lnTo>
                    <a:pt x="756798" y="1139115"/>
                  </a:lnTo>
                  <a:lnTo>
                    <a:pt x="765839" y="1084315"/>
                  </a:lnTo>
                  <a:lnTo>
                    <a:pt x="772851" y="1027620"/>
                  </a:lnTo>
                  <a:lnTo>
                    <a:pt x="777756" y="969215"/>
                  </a:lnTo>
                  <a:lnTo>
                    <a:pt x="780475" y="909290"/>
                  </a:lnTo>
                  <a:lnTo>
                    <a:pt x="780930" y="848029"/>
                  </a:lnTo>
                  <a:lnTo>
                    <a:pt x="779043" y="785622"/>
                  </a:lnTo>
                  <a:lnTo>
                    <a:pt x="774523" y="722864"/>
                  </a:lnTo>
                  <a:lnTo>
                    <a:pt x="767813" y="661526"/>
                  </a:lnTo>
                  <a:lnTo>
                    <a:pt x="759006" y="601784"/>
                  </a:lnTo>
                  <a:lnTo>
                    <a:pt x="748198" y="543814"/>
                  </a:lnTo>
                  <a:lnTo>
                    <a:pt x="735485" y="487793"/>
                  </a:lnTo>
                  <a:lnTo>
                    <a:pt x="720960" y="433895"/>
                  </a:lnTo>
                  <a:lnTo>
                    <a:pt x="704720" y="382298"/>
                  </a:lnTo>
                  <a:lnTo>
                    <a:pt x="686859" y="333176"/>
                  </a:lnTo>
                  <a:lnTo>
                    <a:pt x="667472" y="286707"/>
                  </a:lnTo>
                  <a:lnTo>
                    <a:pt x="646655" y="243066"/>
                  </a:lnTo>
                  <a:lnTo>
                    <a:pt x="624502" y="202429"/>
                  </a:lnTo>
                  <a:lnTo>
                    <a:pt x="601109" y="164971"/>
                  </a:lnTo>
                  <a:lnTo>
                    <a:pt x="576569" y="130870"/>
                  </a:lnTo>
                  <a:lnTo>
                    <a:pt x="550980" y="100301"/>
                  </a:lnTo>
                  <a:lnTo>
                    <a:pt x="497028" y="50463"/>
                  </a:lnTo>
                  <a:lnTo>
                    <a:pt x="440015" y="16866"/>
                  </a:lnTo>
                  <a:lnTo>
                    <a:pt x="380701" y="916"/>
                  </a:lnTo>
                  <a:lnTo>
                    <a:pt x="350418" y="0"/>
                  </a:lnTo>
                  <a:close/>
                </a:path>
              </a:pathLst>
            </a:custGeom>
            <a:solidFill>
              <a:srgbClr val="669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57851" y="1737868"/>
              <a:ext cx="1744980" cy="2513330"/>
            </a:xfrm>
            <a:custGeom>
              <a:avLst/>
              <a:gdLst/>
              <a:ahLst/>
              <a:cxnLst/>
              <a:rect l="l" t="t" r="r" b="b"/>
              <a:pathLst>
                <a:path w="1744979" h="2513329">
                  <a:moveTo>
                    <a:pt x="1502537" y="0"/>
                  </a:moveTo>
                  <a:lnTo>
                    <a:pt x="248538" y="632968"/>
                  </a:lnTo>
                  <a:lnTo>
                    <a:pt x="203257" y="664725"/>
                  </a:lnTo>
                  <a:lnTo>
                    <a:pt x="107076" y="780923"/>
                  </a:lnTo>
                  <a:lnTo>
                    <a:pt x="19492" y="1012944"/>
                  </a:lnTo>
                  <a:lnTo>
                    <a:pt x="0" y="1392174"/>
                  </a:lnTo>
                  <a:lnTo>
                    <a:pt x="26324" y="1699045"/>
                  </a:lnTo>
                  <a:lnTo>
                    <a:pt x="66294" y="1870710"/>
                  </a:lnTo>
                  <a:lnTo>
                    <a:pt x="147982" y="1969603"/>
                  </a:lnTo>
                  <a:lnTo>
                    <a:pt x="299465" y="2058162"/>
                  </a:lnTo>
                  <a:lnTo>
                    <a:pt x="673667" y="2122201"/>
                  </a:lnTo>
                  <a:lnTo>
                    <a:pt x="948975" y="2190908"/>
                  </a:lnTo>
                  <a:lnTo>
                    <a:pt x="1260907" y="2306907"/>
                  </a:lnTo>
                  <a:lnTo>
                    <a:pt x="1744980" y="2512822"/>
                  </a:lnTo>
                  <a:lnTo>
                    <a:pt x="1491517" y="1659600"/>
                  </a:lnTo>
                  <a:lnTo>
                    <a:pt x="1381775" y="1113440"/>
                  </a:lnTo>
                  <a:lnTo>
                    <a:pt x="1393025" y="638766"/>
                  </a:lnTo>
                  <a:lnTo>
                    <a:pt x="1502537" y="0"/>
                  </a:lnTo>
                  <a:close/>
                </a:path>
              </a:pathLst>
            </a:custGeom>
            <a:solidFill>
              <a:srgbClr val="EAE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8420" y="942116"/>
              <a:ext cx="3246527" cy="37295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9623" y="1703832"/>
            <a:ext cx="3148965" cy="2442209"/>
            <a:chOff x="39623" y="1703832"/>
            <a:chExt cx="3148965" cy="2971800"/>
          </a:xfrm>
        </p:grpSpPr>
        <p:sp>
          <p:nvSpPr>
            <p:cNvPr id="17" name="object 17"/>
            <p:cNvSpPr/>
            <p:nvPr/>
          </p:nvSpPr>
          <p:spPr>
            <a:xfrm>
              <a:off x="39623" y="1703832"/>
              <a:ext cx="3148584" cy="2971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295" y="1726692"/>
              <a:ext cx="3067812" cy="28910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8117" y="2578734"/>
            <a:ext cx="25730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800" b="1" spc="-130" dirty="0">
                <a:solidFill>
                  <a:srgbClr val="0D0D0D"/>
                </a:solidFill>
                <a:latin typeface="Georgia"/>
                <a:cs typeface="Georgia"/>
              </a:rPr>
              <a:t>Finalités des registres sociaux 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49995" y="1016508"/>
            <a:ext cx="457200" cy="454659"/>
          </a:xfrm>
          <a:custGeom>
            <a:avLst/>
            <a:gdLst/>
            <a:ahLst/>
            <a:cxnLst/>
            <a:rect l="l" t="t" r="r" b="b"/>
            <a:pathLst>
              <a:path w="457200" h="454659">
                <a:moveTo>
                  <a:pt x="228600" y="0"/>
                </a:moveTo>
                <a:lnTo>
                  <a:pt x="182533" y="4615"/>
                </a:lnTo>
                <a:lnTo>
                  <a:pt x="139624" y="17853"/>
                </a:lnTo>
                <a:lnTo>
                  <a:pt x="100793" y="38797"/>
                </a:lnTo>
                <a:lnTo>
                  <a:pt x="66960" y="66532"/>
                </a:lnTo>
                <a:lnTo>
                  <a:pt x="39045" y="100142"/>
                </a:lnTo>
                <a:lnTo>
                  <a:pt x="17966" y="138713"/>
                </a:lnTo>
                <a:lnTo>
                  <a:pt x="4644" y="181329"/>
                </a:lnTo>
                <a:lnTo>
                  <a:pt x="0" y="227075"/>
                </a:lnTo>
                <a:lnTo>
                  <a:pt x="4644" y="272822"/>
                </a:lnTo>
                <a:lnTo>
                  <a:pt x="17966" y="315438"/>
                </a:lnTo>
                <a:lnTo>
                  <a:pt x="39045" y="354009"/>
                </a:lnTo>
                <a:lnTo>
                  <a:pt x="66960" y="387619"/>
                </a:lnTo>
                <a:lnTo>
                  <a:pt x="100793" y="415354"/>
                </a:lnTo>
                <a:lnTo>
                  <a:pt x="139624" y="436298"/>
                </a:lnTo>
                <a:lnTo>
                  <a:pt x="182533" y="449536"/>
                </a:lnTo>
                <a:lnTo>
                  <a:pt x="228600" y="454151"/>
                </a:lnTo>
                <a:lnTo>
                  <a:pt x="274666" y="449536"/>
                </a:lnTo>
                <a:lnTo>
                  <a:pt x="317575" y="436298"/>
                </a:lnTo>
                <a:lnTo>
                  <a:pt x="356406" y="415354"/>
                </a:lnTo>
                <a:lnTo>
                  <a:pt x="390239" y="387619"/>
                </a:lnTo>
                <a:lnTo>
                  <a:pt x="418154" y="354009"/>
                </a:lnTo>
                <a:lnTo>
                  <a:pt x="439233" y="315438"/>
                </a:lnTo>
                <a:lnTo>
                  <a:pt x="452555" y="272822"/>
                </a:lnTo>
                <a:lnTo>
                  <a:pt x="457200" y="227075"/>
                </a:lnTo>
                <a:lnTo>
                  <a:pt x="452555" y="181329"/>
                </a:lnTo>
                <a:lnTo>
                  <a:pt x="439233" y="138713"/>
                </a:lnTo>
                <a:lnTo>
                  <a:pt x="418154" y="100142"/>
                </a:lnTo>
                <a:lnTo>
                  <a:pt x="390239" y="66532"/>
                </a:lnTo>
                <a:lnTo>
                  <a:pt x="356406" y="38797"/>
                </a:lnTo>
                <a:lnTo>
                  <a:pt x="317575" y="17853"/>
                </a:lnTo>
                <a:lnTo>
                  <a:pt x="274666" y="4615"/>
                </a:lnTo>
                <a:lnTo>
                  <a:pt x="228600" y="0"/>
                </a:lnTo>
                <a:close/>
              </a:path>
            </a:pathLst>
          </a:custGeom>
          <a:solidFill>
            <a:srgbClr val="998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91473" y="1071118"/>
            <a:ext cx="176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adea"/>
                <a:cs typeface="Caladea"/>
              </a:rPr>
              <a:t>1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87714" y="1074496"/>
            <a:ext cx="24552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>
                <a:latin typeface="Caladea"/>
                <a:cs typeface="Caladea"/>
              </a:rPr>
              <a:t>Ciblage des ménages 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49995" y="1749551"/>
            <a:ext cx="457200" cy="454659"/>
          </a:xfrm>
          <a:custGeom>
            <a:avLst/>
            <a:gdLst/>
            <a:ahLst/>
            <a:cxnLst/>
            <a:rect l="l" t="t" r="r" b="b"/>
            <a:pathLst>
              <a:path w="457200" h="454660">
                <a:moveTo>
                  <a:pt x="228600" y="0"/>
                </a:moveTo>
                <a:lnTo>
                  <a:pt x="182533" y="4615"/>
                </a:lnTo>
                <a:lnTo>
                  <a:pt x="139624" y="17853"/>
                </a:lnTo>
                <a:lnTo>
                  <a:pt x="100793" y="38797"/>
                </a:lnTo>
                <a:lnTo>
                  <a:pt x="66960" y="66532"/>
                </a:lnTo>
                <a:lnTo>
                  <a:pt x="39045" y="100142"/>
                </a:lnTo>
                <a:lnTo>
                  <a:pt x="17966" y="138713"/>
                </a:lnTo>
                <a:lnTo>
                  <a:pt x="4644" y="181329"/>
                </a:lnTo>
                <a:lnTo>
                  <a:pt x="0" y="227075"/>
                </a:lnTo>
                <a:lnTo>
                  <a:pt x="4644" y="272822"/>
                </a:lnTo>
                <a:lnTo>
                  <a:pt x="17966" y="315438"/>
                </a:lnTo>
                <a:lnTo>
                  <a:pt x="39045" y="354009"/>
                </a:lnTo>
                <a:lnTo>
                  <a:pt x="66960" y="387619"/>
                </a:lnTo>
                <a:lnTo>
                  <a:pt x="100793" y="415354"/>
                </a:lnTo>
                <a:lnTo>
                  <a:pt x="139624" y="436298"/>
                </a:lnTo>
                <a:lnTo>
                  <a:pt x="182533" y="449536"/>
                </a:lnTo>
                <a:lnTo>
                  <a:pt x="228600" y="454151"/>
                </a:lnTo>
                <a:lnTo>
                  <a:pt x="274666" y="449536"/>
                </a:lnTo>
                <a:lnTo>
                  <a:pt x="317575" y="436298"/>
                </a:lnTo>
                <a:lnTo>
                  <a:pt x="356406" y="415354"/>
                </a:lnTo>
                <a:lnTo>
                  <a:pt x="390239" y="387619"/>
                </a:lnTo>
                <a:lnTo>
                  <a:pt x="418154" y="354009"/>
                </a:lnTo>
                <a:lnTo>
                  <a:pt x="439233" y="315438"/>
                </a:lnTo>
                <a:lnTo>
                  <a:pt x="452555" y="272822"/>
                </a:lnTo>
                <a:lnTo>
                  <a:pt x="457200" y="227075"/>
                </a:lnTo>
                <a:lnTo>
                  <a:pt x="452555" y="181329"/>
                </a:lnTo>
                <a:lnTo>
                  <a:pt x="439233" y="138713"/>
                </a:lnTo>
                <a:lnTo>
                  <a:pt x="418154" y="100142"/>
                </a:lnTo>
                <a:lnTo>
                  <a:pt x="390239" y="66532"/>
                </a:lnTo>
                <a:lnTo>
                  <a:pt x="356406" y="38797"/>
                </a:lnTo>
                <a:lnTo>
                  <a:pt x="317575" y="17853"/>
                </a:lnTo>
                <a:lnTo>
                  <a:pt x="274666" y="4615"/>
                </a:lnTo>
                <a:lnTo>
                  <a:pt x="228600" y="0"/>
                </a:lnTo>
                <a:close/>
              </a:path>
            </a:pathLst>
          </a:custGeom>
          <a:solidFill>
            <a:srgbClr val="998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491473" y="1804543"/>
            <a:ext cx="176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adea"/>
                <a:cs typeface="Caladea"/>
              </a:rPr>
              <a:t>2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49995" y="2506979"/>
            <a:ext cx="457200" cy="455930"/>
          </a:xfrm>
          <a:custGeom>
            <a:avLst/>
            <a:gdLst/>
            <a:ahLst/>
            <a:cxnLst/>
            <a:rect l="l" t="t" r="r" b="b"/>
            <a:pathLst>
              <a:path w="457200" h="455930">
                <a:moveTo>
                  <a:pt x="228600" y="0"/>
                </a:moveTo>
                <a:lnTo>
                  <a:pt x="182533" y="4627"/>
                </a:lnTo>
                <a:lnTo>
                  <a:pt x="139624" y="17901"/>
                </a:lnTo>
                <a:lnTo>
                  <a:pt x="100793" y="38904"/>
                </a:lnTo>
                <a:lnTo>
                  <a:pt x="66960" y="66722"/>
                </a:lnTo>
                <a:lnTo>
                  <a:pt x="39045" y="100440"/>
                </a:lnTo>
                <a:lnTo>
                  <a:pt x="17966" y="139142"/>
                </a:lnTo>
                <a:lnTo>
                  <a:pt x="4644" y="181913"/>
                </a:lnTo>
                <a:lnTo>
                  <a:pt x="0" y="227837"/>
                </a:lnTo>
                <a:lnTo>
                  <a:pt x="4644" y="273762"/>
                </a:lnTo>
                <a:lnTo>
                  <a:pt x="17966" y="316533"/>
                </a:lnTo>
                <a:lnTo>
                  <a:pt x="39045" y="355235"/>
                </a:lnTo>
                <a:lnTo>
                  <a:pt x="66960" y="388953"/>
                </a:lnTo>
                <a:lnTo>
                  <a:pt x="100793" y="416771"/>
                </a:lnTo>
                <a:lnTo>
                  <a:pt x="139624" y="437774"/>
                </a:lnTo>
                <a:lnTo>
                  <a:pt x="182533" y="451048"/>
                </a:lnTo>
                <a:lnTo>
                  <a:pt x="228600" y="455675"/>
                </a:lnTo>
                <a:lnTo>
                  <a:pt x="274666" y="451048"/>
                </a:lnTo>
                <a:lnTo>
                  <a:pt x="317575" y="437774"/>
                </a:lnTo>
                <a:lnTo>
                  <a:pt x="356406" y="416771"/>
                </a:lnTo>
                <a:lnTo>
                  <a:pt x="390239" y="388953"/>
                </a:lnTo>
                <a:lnTo>
                  <a:pt x="418154" y="355235"/>
                </a:lnTo>
                <a:lnTo>
                  <a:pt x="439233" y="316533"/>
                </a:lnTo>
                <a:lnTo>
                  <a:pt x="452555" y="273762"/>
                </a:lnTo>
                <a:lnTo>
                  <a:pt x="457200" y="227837"/>
                </a:lnTo>
                <a:lnTo>
                  <a:pt x="452555" y="181913"/>
                </a:lnTo>
                <a:lnTo>
                  <a:pt x="439233" y="139142"/>
                </a:lnTo>
                <a:lnTo>
                  <a:pt x="418154" y="100440"/>
                </a:lnTo>
                <a:lnTo>
                  <a:pt x="390239" y="66722"/>
                </a:lnTo>
                <a:lnTo>
                  <a:pt x="356406" y="38904"/>
                </a:lnTo>
                <a:lnTo>
                  <a:pt x="317575" y="17901"/>
                </a:lnTo>
                <a:lnTo>
                  <a:pt x="274666" y="4627"/>
                </a:lnTo>
                <a:lnTo>
                  <a:pt x="228600" y="0"/>
                </a:lnTo>
                <a:close/>
              </a:path>
            </a:pathLst>
          </a:custGeom>
          <a:solidFill>
            <a:srgbClr val="998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491473" y="2562606"/>
            <a:ext cx="176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adea"/>
                <a:cs typeface="Caladea"/>
              </a:rPr>
              <a:t>3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68283" y="3261359"/>
            <a:ext cx="459105" cy="455930"/>
          </a:xfrm>
          <a:custGeom>
            <a:avLst/>
            <a:gdLst/>
            <a:ahLst/>
            <a:cxnLst/>
            <a:rect l="l" t="t" r="r" b="b"/>
            <a:pathLst>
              <a:path w="459104" h="455929">
                <a:moveTo>
                  <a:pt x="229362" y="0"/>
                </a:moveTo>
                <a:lnTo>
                  <a:pt x="183153" y="4627"/>
                </a:lnTo>
                <a:lnTo>
                  <a:pt x="140106" y="17901"/>
                </a:lnTo>
                <a:lnTo>
                  <a:pt x="101147" y="38904"/>
                </a:lnTo>
                <a:lnTo>
                  <a:pt x="67198" y="66722"/>
                </a:lnTo>
                <a:lnTo>
                  <a:pt x="39185" y="100440"/>
                </a:lnTo>
                <a:lnTo>
                  <a:pt x="18032" y="139142"/>
                </a:lnTo>
                <a:lnTo>
                  <a:pt x="4662" y="181913"/>
                </a:lnTo>
                <a:lnTo>
                  <a:pt x="0" y="227837"/>
                </a:lnTo>
                <a:lnTo>
                  <a:pt x="4662" y="273762"/>
                </a:lnTo>
                <a:lnTo>
                  <a:pt x="18032" y="316533"/>
                </a:lnTo>
                <a:lnTo>
                  <a:pt x="39185" y="355235"/>
                </a:lnTo>
                <a:lnTo>
                  <a:pt x="67198" y="388953"/>
                </a:lnTo>
                <a:lnTo>
                  <a:pt x="101147" y="416771"/>
                </a:lnTo>
                <a:lnTo>
                  <a:pt x="140106" y="437774"/>
                </a:lnTo>
                <a:lnTo>
                  <a:pt x="183153" y="451048"/>
                </a:lnTo>
                <a:lnTo>
                  <a:pt x="229362" y="455675"/>
                </a:lnTo>
                <a:lnTo>
                  <a:pt x="275570" y="451048"/>
                </a:lnTo>
                <a:lnTo>
                  <a:pt x="318617" y="437774"/>
                </a:lnTo>
                <a:lnTo>
                  <a:pt x="357576" y="416771"/>
                </a:lnTo>
                <a:lnTo>
                  <a:pt x="391525" y="388953"/>
                </a:lnTo>
                <a:lnTo>
                  <a:pt x="419538" y="355235"/>
                </a:lnTo>
                <a:lnTo>
                  <a:pt x="440691" y="316533"/>
                </a:lnTo>
                <a:lnTo>
                  <a:pt x="454061" y="273762"/>
                </a:lnTo>
                <a:lnTo>
                  <a:pt x="458724" y="227837"/>
                </a:lnTo>
                <a:lnTo>
                  <a:pt x="454061" y="181913"/>
                </a:lnTo>
                <a:lnTo>
                  <a:pt x="440691" y="139142"/>
                </a:lnTo>
                <a:lnTo>
                  <a:pt x="419538" y="100440"/>
                </a:lnTo>
                <a:lnTo>
                  <a:pt x="391525" y="66722"/>
                </a:lnTo>
                <a:lnTo>
                  <a:pt x="357576" y="38904"/>
                </a:lnTo>
                <a:lnTo>
                  <a:pt x="318617" y="17901"/>
                </a:lnTo>
                <a:lnTo>
                  <a:pt x="275570" y="4627"/>
                </a:lnTo>
                <a:lnTo>
                  <a:pt x="229362" y="0"/>
                </a:lnTo>
                <a:close/>
              </a:path>
            </a:pathLst>
          </a:custGeom>
          <a:solidFill>
            <a:srgbClr val="998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510143" y="3317239"/>
            <a:ext cx="176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adea"/>
                <a:cs typeface="Caladea"/>
              </a:rPr>
              <a:t>4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75904" y="4066032"/>
            <a:ext cx="459105" cy="454659"/>
          </a:xfrm>
          <a:custGeom>
            <a:avLst/>
            <a:gdLst/>
            <a:ahLst/>
            <a:cxnLst/>
            <a:rect l="l" t="t" r="r" b="b"/>
            <a:pathLst>
              <a:path w="459104" h="454660">
                <a:moveTo>
                  <a:pt x="229362" y="0"/>
                </a:moveTo>
                <a:lnTo>
                  <a:pt x="183153" y="4615"/>
                </a:lnTo>
                <a:lnTo>
                  <a:pt x="140106" y="17853"/>
                </a:lnTo>
                <a:lnTo>
                  <a:pt x="101147" y="38797"/>
                </a:lnTo>
                <a:lnTo>
                  <a:pt x="67198" y="66532"/>
                </a:lnTo>
                <a:lnTo>
                  <a:pt x="39185" y="100142"/>
                </a:lnTo>
                <a:lnTo>
                  <a:pt x="18032" y="138713"/>
                </a:lnTo>
                <a:lnTo>
                  <a:pt x="4662" y="181329"/>
                </a:lnTo>
                <a:lnTo>
                  <a:pt x="0" y="227076"/>
                </a:lnTo>
                <a:lnTo>
                  <a:pt x="4662" y="272822"/>
                </a:lnTo>
                <a:lnTo>
                  <a:pt x="18032" y="315438"/>
                </a:lnTo>
                <a:lnTo>
                  <a:pt x="39185" y="354009"/>
                </a:lnTo>
                <a:lnTo>
                  <a:pt x="67198" y="387619"/>
                </a:lnTo>
                <a:lnTo>
                  <a:pt x="101147" y="415354"/>
                </a:lnTo>
                <a:lnTo>
                  <a:pt x="140106" y="436298"/>
                </a:lnTo>
                <a:lnTo>
                  <a:pt x="183153" y="449536"/>
                </a:lnTo>
                <a:lnTo>
                  <a:pt x="229362" y="454152"/>
                </a:lnTo>
                <a:lnTo>
                  <a:pt x="275570" y="449536"/>
                </a:lnTo>
                <a:lnTo>
                  <a:pt x="318617" y="436298"/>
                </a:lnTo>
                <a:lnTo>
                  <a:pt x="357576" y="415354"/>
                </a:lnTo>
                <a:lnTo>
                  <a:pt x="391525" y="387619"/>
                </a:lnTo>
                <a:lnTo>
                  <a:pt x="419538" y="354009"/>
                </a:lnTo>
                <a:lnTo>
                  <a:pt x="440691" y="315438"/>
                </a:lnTo>
                <a:lnTo>
                  <a:pt x="454061" y="272822"/>
                </a:lnTo>
                <a:lnTo>
                  <a:pt x="458724" y="227076"/>
                </a:lnTo>
                <a:lnTo>
                  <a:pt x="454061" y="181329"/>
                </a:lnTo>
                <a:lnTo>
                  <a:pt x="440691" y="138713"/>
                </a:lnTo>
                <a:lnTo>
                  <a:pt x="419538" y="100142"/>
                </a:lnTo>
                <a:lnTo>
                  <a:pt x="391525" y="66532"/>
                </a:lnTo>
                <a:lnTo>
                  <a:pt x="357576" y="38797"/>
                </a:lnTo>
                <a:lnTo>
                  <a:pt x="318617" y="17853"/>
                </a:lnTo>
                <a:lnTo>
                  <a:pt x="275570" y="4615"/>
                </a:lnTo>
                <a:lnTo>
                  <a:pt x="229362" y="0"/>
                </a:lnTo>
                <a:close/>
              </a:path>
            </a:pathLst>
          </a:custGeom>
          <a:solidFill>
            <a:srgbClr val="998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18397" y="4121658"/>
            <a:ext cx="176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adea"/>
                <a:cs typeface="Caladea"/>
              </a:rPr>
              <a:t>5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03969" y="1793875"/>
            <a:ext cx="207962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>
                <a:latin typeface="Caladea"/>
                <a:cs typeface="Caladea"/>
              </a:rPr>
              <a:t>Coordination des interventions des humanitaires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18193" y="2542159"/>
            <a:ext cx="24248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>
                <a:latin typeface="Caladea"/>
                <a:cs typeface="Caladea"/>
              </a:rPr>
              <a:t>Suivi et évaluation des activités 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87714" y="4146041"/>
            <a:ext cx="215392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b="1" spc="-5" dirty="0">
                <a:solidFill>
                  <a:srgbClr val="587B55"/>
                </a:solidFill>
                <a:latin typeface="Caladea"/>
                <a:cs typeface="Caladea"/>
              </a:rPr>
              <a:t>Orientation du Financement de la protection sociale</a:t>
            </a:r>
            <a:endParaRPr sz="1600" dirty="0">
              <a:latin typeface="Caladea"/>
              <a:cs typeface="Calade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81109" y="3325748"/>
            <a:ext cx="297581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b="1" spc="-5" dirty="0">
                <a:latin typeface="Caladea"/>
                <a:cs typeface="Caladea"/>
              </a:rPr>
              <a:t>Études et analyses prospectives</a:t>
            </a:r>
            <a:endParaRPr sz="1600" dirty="0">
              <a:latin typeface="Caladea"/>
              <a:cs typeface="Calad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2514" y="5470652"/>
            <a:ext cx="11862816" cy="1152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50063" y="5424627"/>
            <a:ext cx="11706860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800" b="1" spc="-15" dirty="0">
                <a:solidFill>
                  <a:schemeClr val="bg1"/>
                </a:solidFill>
                <a:latin typeface="Caladea"/>
                <a:cs typeface="Caladea"/>
              </a:rPr>
              <a:t>Inclusio</a:t>
            </a:r>
            <a:r>
              <a:rPr lang="fr-FR" b="1" spc="-15" dirty="0">
                <a:solidFill>
                  <a:schemeClr val="bg1"/>
                </a:solidFill>
                <a:latin typeface="Caladea"/>
                <a:cs typeface="Caladea"/>
              </a:rPr>
              <a:t>n, </a:t>
            </a:r>
            <a:r>
              <a:rPr lang="fr-FR" sz="1800" b="1" spc="-15" dirty="0">
                <a:solidFill>
                  <a:schemeClr val="bg1"/>
                </a:solidFill>
                <a:latin typeface="Caladea"/>
                <a:cs typeface="Caladea"/>
              </a:rPr>
              <a:t>Equité, </a:t>
            </a:r>
            <a:r>
              <a:rPr lang="fr-FR" b="1" spc="-10" dirty="0">
                <a:solidFill>
                  <a:schemeClr val="bg1"/>
                </a:solidFill>
                <a:latin typeface="Caladea"/>
                <a:cs typeface="Caladea"/>
              </a:rPr>
              <a:t>Transparence</a:t>
            </a:r>
          </a:p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dirty="0">
                <a:solidFill>
                  <a:schemeClr val="bg1"/>
                </a:solidFill>
                <a:latin typeface="Caladea"/>
                <a:cs typeface="Caladea"/>
              </a:rPr>
              <a:t>Efficience, promptitude</a:t>
            </a: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fr-FR" b="1" spc="-15" dirty="0">
              <a:solidFill>
                <a:schemeClr val="bg1"/>
              </a:solidFill>
              <a:latin typeface="Caladea"/>
              <a:cs typeface="Caladea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altLang="fr-FR" dirty="0">
                <a:solidFill>
                  <a:schemeClr val="bg1"/>
                </a:solidFill>
                <a:latin typeface="Arial" panose="020B0604020202020204" pitchFamily="34" charset="0"/>
              </a:rPr>
              <a:t>accessible aux organismes gestionnaires des programmes sociaux</a:t>
            </a:r>
            <a:r>
              <a:rPr lang="fr-FR" b="1" spc="-10" dirty="0">
                <a:solidFill>
                  <a:schemeClr val="bg1"/>
                </a:solidFill>
                <a:latin typeface="Caladea"/>
                <a:cs typeface="Caladea"/>
              </a:rPr>
              <a:t> </a:t>
            </a:r>
            <a:endParaRPr sz="1800" dirty="0">
              <a:solidFill>
                <a:schemeClr val="bg1"/>
              </a:solidFill>
              <a:latin typeface="Caladea"/>
              <a:cs typeface="Caladea"/>
            </a:endParaRPr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68D2CAD3-36C9-9380-A15F-8D079CC7D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389" y="96280"/>
            <a:ext cx="8256587" cy="770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spc="-5" dirty="0">
                <a:solidFill>
                  <a:schemeClr val="accent1">
                    <a:lumMod val="50000"/>
                  </a:schemeClr>
                </a:solidFill>
                <a:latin typeface="Caladea"/>
                <a:cs typeface="Caladea"/>
              </a:rPr>
              <a:t>UTILISATION DES REGISTRES SOCIAUX 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5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97690" y="662157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adea"/>
                <a:cs typeface="Caladea"/>
              </a:rPr>
              <a:t>2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5908" y="104978"/>
            <a:ext cx="439573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404040"/>
                </a:solidFill>
                <a:latin typeface="Caladea"/>
                <a:cs typeface="Caladea"/>
              </a:rPr>
              <a:t>SOMMAIRE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12291" y="2180844"/>
            <a:ext cx="10596880" cy="2200910"/>
            <a:chOff x="812291" y="2180844"/>
            <a:chExt cx="10596880" cy="2200910"/>
          </a:xfrm>
        </p:grpSpPr>
        <p:sp>
          <p:nvSpPr>
            <p:cNvPr id="5" name="object 5"/>
            <p:cNvSpPr/>
            <p:nvPr/>
          </p:nvSpPr>
          <p:spPr>
            <a:xfrm>
              <a:off x="812291" y="2180844"/>
              <a:ext cx="2123440" cy="2200910"/>
            </a:xfrm>
            <a:custGeom>
              <a:avLst/>
              <a:gdLst/>
              <a:ahLst/>
              <a:cxnLst/>
              <a:rect l="l" t="t" r="r" b="b"/>
              <a:pathLst>
                <a:path w="2123440" h="2200910">
                  <a:moveTo>
                    <a:pt x="0" y="0"/>
                  </a:moveTo>
                  <a:lnTo>
                    <a:pt x="0" y="2200655"/>
                  </a:lnTo>
                  <a:lnTo>
                    <a:pt x="2122932" y="2200655"/>
                  </a:lnTo>
                  <a:lnTo>
                    <a:pt x="2122932" y="753744"/>
                  </a:lnTo>
                  <a:lnTo>
                    <a:pt x="2055091" y="734816"/>
                  </a:lnTo>
                  <a:lnTo>
                    <a:pt x="1988141" y="715844"/>
                  </a:lnTo>
                  <a:lnTo>
                    <a:pt x="1922083" y="696836"/>
                  </a:lnTo>
                  <a:lnTo>
                    <a:pt x="1856920" y="677803"/>
                  </a:lnTo>
                  <a:lnTo>
                    <a:pt x="1792651" y="658752"/>
                  </a:lnTo>
                  <a:lnTo>
                    <a:pt x="1729279" y="639693"/>
                  </a:lnTo>
                  <a:lnTo>
                    <a:pt x="1666805" y="620636"/>
                  </a:lnTo>
                  <a:lnTo>
                    <a:pt x="1544558" y="582562"/>
                  </a:lnTo>
                  <a:lnTo>
                    <a:pt x="1425921" y="544603"/>
                  </a:lnTo>
                  <a:lnTo>
                    <a:pt x="1310905" y="506833"/>
                  </a:lnTo>
                  <a:lnTo>
                    <a:pt x="1199523" y="469323"/>
                  </a:lnTo>
                  <a:lnTo>
                    <a:pt x="1091785" y="432148"/>
                  </a:lnTo>
                  <a:lnTo>
                    <a:pt x="987705" y="395380"/>
                  </a:lnTo>
                  <a:lnTo>
                    <a:pt x="887293" y="359094"/>
                  </a:lnTo>
                  <a:lnTo>
                    <a:pt x="790561" y="323361"/>
                  </a:lnTo>
                  <a:lnTo>
                    <a:pt x="697521" y="288254"/>
                  </a:lnTo>
                  <a:lnTo>
                    <a:pt x="608184" y="253849"/>
                  </a:lnTo>
                  <a:lnTo>
                    <a:pt x="522563" y="220216"/>
                  </a:lnTo>
                  <a:lnTo>
                    <a:pt x="440668" y="187429"/>
                  </a:lnTo>
                  <a:lnTo>
                    <a:pt x="362511" y="155563"/>
                  </a:lnTo>
                  <a:lnTo>
                    <a:pt x="252312" y="109646"/>
                  </a:lnTo>
                  <a:lnTo>
                    <a:pt x="150590" y="66210"/>
                  </a:lnTo>
                  <a:lnTo>
                    <a:pt x="28216" y="12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3699" y="2935224"/>
              <a:ext cx="2121535" cy="1446530"/>
            </a:xfrm>
            <a:custGeom>
              <a:avLst/>
              <a:gdLst/>
              <a:ahLst/>
              <a:cxnLst/>
              <a:rect l="l" t="t" r="r" b="b"/>
              <a:pathLst>
                <a:path w="2121535" h="1446529">
                  <a:moveTo>
                    <a:pt x="0" y="0"/>
                  </a:moveTo>
                  <a:lnTo>
                    <a:pt x="0" y="1446276"/>
                  </a:lnTo>
                  <a:lnTo>
                    <a:pt x="2121408" y="1446276"/>
                  </a:lnTo>
                  <a:lnTo>
                    <a:pt x="2121408" y="463296"/>
                  </a:lnTo>
                  <a:lnTo>
                    <a:pt x="2009327" y="444946"/>
                  </a:lnTo>
                  <a:lnTo>
                    <a:pt x="1898534" y="426166"/>
                  </a:lnTo>
                  <a:lnTo>
                    <a:pt x="1789032" y="406974"/>
                  </a:lnTo>
                  <a:lnTo>
                    <a:pt x="1680824" y="387388"/>
                  </a:lnTo>
                  <a:lnTo>
                    <a:pt x="1573912" y="367427"/>
                  </a:lnTo>
                  <a:lnTo>
                    <a:pt x="1468301" y="347108"/>
                  </a:lnTo>
                  <a:lnTo>
                    <a:pt x="1363993" y="326449"/>
                  </a:lnTo>
                  <a:lnTo>
                    <a:pt x="1260992" y="305470"/>
                  </a:lnTo>
                  <a:lnTo>
                    <a:pt x="1159301" y="284187"/>
                  </a:lnTo>
                  <a:lnTo>
                    <a:pt x="1058923" y="262620"/>
                  </a:lnTo>
                  <a:lnTo>
                    <a:pt x="959862" y="240786"/>
                  </a:lnTo>
                  <a:lnTo>
                    <a:pt x="862120" y="218703"/>
                  </a:lnTo>
                  <a:lnTo>
                    <a:pt x="765700" y="196390"/>
                  </a:lnTo>
                  <a:lnTo>
                    <a:pt x="623559" y="162529"/>
                  </a:lnTo>
                  <a:lnTo>
                    <a:pt x="484412" y="128252"/>
                  </a:lnTo>
                  <a:lnTo>
                    <a:pt x="348270" y="93619"/>
                  </a:lnTo>
                  <a:lnTo>
                    <a:pt x="215144" y="58694"/>
                  </a:lnTo>
                  <a:lnTo>
                    <a:pt x="85045" y="23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B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70420" y="3636263"/>
              <a:ext cx="2123440" cy="745490"/>
            </a:xfrm>
            <a:custGeom>
              <a:avLst/>
              <a:gdLst/>
              <a:ahLst/>
              <a:cxnLst/>
              <a:rect l="l" t="t" r="r" b="b"/>
              <a:pathLst>
                <a:path w="2123440" h="745489">
                  <a:moveTo>
                    <a:pt x="0" y="0"/>
                  </a:moveTo>
                  <a:lnTo>
                    <a:pt x="0" y="745236"/>
                  </a:lnTo>
                  <a:lnTo>
                    <a:pt x="2122931" y="745236"/>
                  </a:lnTo>
                  <a:lnTo>
                    <a:pt x="2122931" y="38988"/>
                  </a:lnTo>
                  <a:lnTo>
                    <a:pt x="2015919" y="41826"/>
                  </a:lnTo>
                  <a:lnTo>
                    <a:pt x="1856469" y="45104"/>
                  </a:lnTo>
                  <a:lnTo>
                    <a:pt x="1698315" y="47232"/>
                  </a:lnTo>
                  <a:lnTo>
                    <a:pt x="1541467" y="48240"/>
                  </a:lnTo>
                  <a:lnTo>
                    <a:pt x="1385936" y="48156"/>
                  </a:lnTo>
                  <a:lnTo>
                    <a:pt x="1231736" y="47010"/>
                  </a:lnTo>
                  <a:lnTo>
                    <a:pt x="1078876" y="44829"/>
                  </a:lnTo>
                  <a:lnTo>
                    <a:pt x="927370" y="41644"/>
                  </a:lnTo>
                  <a:lnTo>
                    <a:pt x="777228" y="37483"/>
                  </a:lnTo>
                  <a:lnTo>
                    <a:pt x="628462" y="32375"/>
                  </a:lnTo>
                  <a:lnTo>
                    <a:pt x="481085" y="26349"/>
                  </a:lnTo>
                  <a:lnTo>
                    <a:pt x="335107" y="19433"/>
                  </a:lnTo>
                  <a:lnTo>
                    <a:pt x="190540" y="11657"/>
                  </a:lnTo>
                  <a:lnTo>
                    <a:pt x="47396" y="3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4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3583" y="3398519"/>
              <a:ext cx="2115820" cy="982980"/>
            </a:xfrm>
            <a:custGeom>
              <a:avLst/>
              <a:gdLst/>
              <a:ahLst/>
              <a:cxnLst/>
              <a:rect l="l" t="t" r="r" b="b"/>
              <a:pathLst>
                <a:path w="2115820" h="982979">
                  <a:moveTo>
                    <a:pt x="0" y="0"/>
                  </a:moveTo>
                  <a:lnTo>
                    <a:pt x="0" y="982979"/>
                  </a:lnTo>
                  <a:lnTo>
                    <a:pt x="2115312" y="982979"/>
                  </a:lnTo>
                  <a:lnTo>
                    <a:pt x="2115312" y="238124"/>
                  </a:lnTo>
                  <a:lnTo>
                    <a:pt x="2006284" y="231058"/>
                  </a:lnTo>
                  <a:lnTo>
                    <a:pt x="1898043" y="223475"/>
                  </a:lnTo>
                  <a:lnTo>
                    <a:pt x="1790597" y="215390"/>
                  </a:lnTo>
                  <a:lnTo>
                    <a:pt x="1683952" y="206817"/>
                  </a:lnTo>
                  <a:lnTo>
                    <a:pt x="1578115" y="197769"/>
                  </a:lnTo>
                  <a:lnTo>
                    <a:pt x="1473092" y="188261"/>
                  </a:lnTo>
                  <a:lnTo>
                    <a:pt x="1368890" y="178308"/>
                  </a:lnTo>
                  <a:lnTo>
                    <a:pt x="1214141" y="162571"/>
                  </a:lnTo>
                  <a:lnTo>
                    <a:pt x="1061277" y="145911"/>
                  </a:lnTo>
                  <a:lnTo>
                    <a:pt x="910320" y="128373"/>
                  </a:lnTo>
                  <a:lnTo>
                    <a:pt x="761293" y="110006"/>
                  </a:lnTo>
                  <a:lnTo>
                    <a:pt x="614217" y="90857"/>
                  </a:lnTo>
                  <a:lnTo>
                    <a:pt x="469117" y="70973"/>
                  </a:lnTo>
                  <a:lnTo>
                    <a:pt x="326014" y="50403"/>
                  </a:lnTo>
                  <a:lnTo>
                    <a:pt x="184930" y="29192"/>
                  </a:lnTo>
                  <a:lnTo>
                    <a:pt x="45889" y="7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7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91827" y="3537204"/>
              <a:ext cx="2117090" cy="844550"/>
            </a:xfrm>
            <a:custGeom>
              <a:avLst/>
              <a:gdLst/>
              <a:ahLst/>
              <a:cxnLst/>
              <a:rect l="l" t="t" r="r" b="b"/>
              <a:pathLst>
                <a:path w="2117090" h="844550">
                  <a:moveTo>
                    <a:pt x="2116836" y="0"/>
                  </a:moveTo>
                  <a:lnTo>
                    <a:pt x="1958734" y="16182"/>
                  </a:lnTo>
                  <a:lnTo>
                    <a:pt x="1801741" y="31321"/>
                  </a:lnTo>
                  <a:lnTo>
                    <a:pt x="1645844" y="45437"/>
                  </a:lnTo>
                  <a:lnTo>
                    <a:pt x="1491031" y="58548"/>
                  </a:lnTo>
                  <a:lnTo>
                    <a:pt x="1337292" y="70674"/>
                  </a:lnTo>
                  <a:lnTo>
                    <a:pt x="1184614" y="81832"/>
                  </a:lnTo>
                  <a:lnTo>
                    <a:pt x="1032986" y="92043"/>
                  </a:lnTo>
                  <a:lnTo>
                    <a:pt x="882396" y="101324"/>
                  </a:lnTo>
                  <a:lnTo>
                    <a:pt x="732832" y="109695"/>
                  </a:lnTo>
                  <a:lnTo>
                    <a:pt x="584282" y="117175"/>
                  </a:lnTo>
                  <a:lnTo>
                    <a:pt x="436736" y="123782"/>
                  </a:lnTo>
                  <a:lnTo>
                    <a:pt x="290182" y="129535"/>
                  </a:lnTo>
                  <a:lnTo>
                    <a:pt x="144606" y="134454"/>
                  </a:lnTo>
                  <a:lnTo>
                    <a:pt x="0" y="138557"/>
                  </a:lnTo>
                  <a:lnTo>
                    <a:pt x="0" y="844296"/>
                  </a:lnTo>
                  <a:lnTo>
                    <a:pt x="2116836" y="844296"/>
                  </a:lnTo>
                  <a:lnTo>
                    <a:pt x="2116836" y="0"/>
                  </a:lnTo>
                  <a:close/>
                </a:path>
              </a:pathLst>
            </a:custGeom>
            <a:solidFill>
              <a:srgbClr val="998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85873" y="4546219"/>
            <a:ext cx="176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adea"/>
                <a:cs typeface="Caladea"/>
              </a:rPr>
              <a:t>1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6392" y="4546219"/>
            <a:ext cx="176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adea"/>
                <a:cs typeface="Caladea"/>
              </a:rPr>
              <a:t>2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4117" y="4546219"/>
            <a:ext cx="176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adea"/>
                <a:cs typeface="Caladea"/>
              </a:rPr>
              <a:t>3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4636" y="4546219"/>
            <a:ext cx="176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adea"/>
                <a:cs typeface="Caladea"/>
              </a:rPr>
              <a:t>4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62743" y="4546219"/>
            <a:ext cx="176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adea"/>
                <a:cs typeface="Caladea"/>
              </a:rPr>
              <a:t>5</a:t>
            </a:r>
            <a:endParaRPr sz="2000">
              <a:latin typeface="Caladea"/>
              <a:cs typeface="Calade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8750" y="5226177"/>
            <a:ext cx="1290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adea"/>
                <a:cs typeface="Caladea"/>
              </a:rPr>
              <a:t>Contexte</a:t>
            </a:r>
            <a:r>
              <a:rPr sz="1800" b="1" spc="-40" dirty="0">
                <a:latin typeface="Caladea"/>
                <a:cs typeface="Caladea"/>
              </a:rPr>
              <a:t> </a:t>
            </a:r>
            <a:r>
              <a:rPr sz="1800" b="1" dirty="0">
                <a:latin typeface="Caladea"/>
                <a:cs typeface="Caladea"/>
              </a:rPr>
              <a:t>et</a:t>
            </a:r>
            <a:endParaRPr sz="18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adea"/>
                <a:cs typeface="Caladea"/>
              </a:rPr>
              <a:t>justification</a:t>
            </a:r>
            <a:endParaRPr sz="1800">
              <a:latin typeface="Caladea"/>
              <a:cs typeface="Calade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30221" y="5260086"/>
            <a:ext cx="172336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196"/>
            <a:r>
              <a:rPr lang="fr-FR" sz="1800" b="1" dirty="0"/>
              <a:t>Registre National Unique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19827" y="5260085"/>
            <a:ext cx="17843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marR="5080" indent="-410209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>
                <a:latin typeface="Caladea"/>
                <a:cs typeface="Caladea"/>
              </a:rPr>
              <a:t> Utilisation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97318" y="5260085"/>
            <a:ext cx="14712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latin typeface="Caladea"/>
                <a:cs typeface="Caladea"/>
              </a:rPr>
              <a:t>Per</a:t>
            </a:r>
            <a:r>
              <a:rPr lang="fr-FR" b="1" spc="-5" dirty="0">
                <a:latin typeface="Caladea"/>
                <a:cs typeface="Caladea"/>
              </a:rPr>
              <a:t>spectives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79583" y="5260085"/>
            <a:ext cx="211709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0995">
              <a:lnSpc>
                <a:spcPct val="100000"/>
              </a:lnSpc>
              <a:spcBef>
                <a:spcPts val="100"/>
              </a:spcBef>
            </a:pPr>
            <a:r>
              <a:rPr lang="fr-FR" b="1" spc="-10" dirty="0">
                <a:latin typeface="Caladea"/>
                <a:cs typeface="Caladea"/>
              </a:rPr>
              <a:t>Ciblage-Développement - Urgence</a:t>
            </a:r>
            <a:endParaRPr sz="1800" dirty="0">
              <a:latin typeface="Caladea"/>
              <a:cs typeface="Calade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3716" y="1389888"/>
            <a:ext cx="2180590" cy="3700145"/>
            <a:chOff x="783716" y="1389888"/>
            <a:chExt cx="2180590" cy="3700145"/>
          </a:xfrm>
        </p:grpSpPr>
        <p:sp>
          <p:nvSpPr>
            <p:cNvPr id="21" name="object 21"/>
            <p:cNvSpPr/>
            <p:nvPr/>
          </p:nvSpPr>
          <p:spPr>
            <a:xfrm>
              <a:off x="812291" y="1749552"/>
              <a:ext cx="2123440" cy="3312160"/>
            </a:xfrm>
            <a:custGeom>
              <a:avLst/>
              <a:gdLst/>
              <a:ahLst/>
              <a:cxnLst/>
              <a:rect l="l" t="t" r="r" b="b"/>
              <a:pathLst>
                <a:path w="2123440" h="3312160">
                  <a:moveTo>
                    <a:pt x="2028444" y="0"/>
                  </a:moveTo>
                  <a:lnTo>
                    <a:pt x="94488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3217164"/>
                  </a:lnTo>
                  <a:lnTo>
                    <a:pt x="7425" y="3253948"/>
                  </a:lnTo>
                  <a:lnTo>
                    <a:pt x="27674" y="3283981"/>
                  </a:lnTo>
                  <a:lnTo>
                    <a:pt x="57708" y="3304228"/>
                  </a:lnTo>
                  <a:lnTo>
                    <a:pt x="94488" y="3311652"/>
                  </a:lnTo>
                  <a:lnTo>
                    <a:pt x="2028444" y="3311652"/>
                  </a:lnTo>
                  <a:lnTo>
                    <a:pt x="2065228" y="3304228"/>
                  </a:lnTo>
                  <a:lnTo>
                    <a:pt x="2095261" y="3283981"/>
                  </a:lnTo>
                  <a:lnTo>
                    <a:pt x="2115508" y="3253948"/>
                  </a:lnTo>
                  <a:lnTo>
                    <a:pt x="2122932" y="3217164"/>
                  </a:lnTo>
                  <a:lnTo>
                    <a:pt x="2122932" y="94487"/>
                  </a:lnTo>
                  <a:lnTo>
                    <a:pt x="2115508" y="57703"/>
                  </a:lnTo>
                  <a:lnTo>
                    <a:pt x="2095261" y="27670"/>
                  </a:lnTo>
                  <a:lnTo>
                    <a:pt x="2065228" y="7423"/>
                  </a:lnTo>
                  <a:lnTo>
                    <a:pt x="2028444" y="0"/>
                  </a:lnTo>
                  <a:close/>
                </a:path>
              </a:pathLst>
            </a:custGeom>
            <a:solidFill>
              <a:srgbClr val="BAD0B9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2291" y="1749552"/>
              <a:ext cx="2123440" cy="3312160"/>
            </a:xfrm>
            <a:custGeom>
              <a:avLst/>
              <a:gdLst/>
              <a:ahLst/>
              <a:cxnLst/>
              <a:rect l="l" t="t" r="r" b="b"/>
              <a:pathLst>
                <a:path w="2123440" h="3312160">
                  <a:moveTo>
                    <a:pt x="0" y="94487"/>
                  </a:moveTo>
                  <a:lnTo>
                    <a:pt x="7425" y="57703"/>
                  </a:lnTo>
                  <a:lnTo>
                    <a:pt x="27674" y="27670"/>
                  </a:lnTo>
                  <a:lnTo>
                    <a:pt x="57708" y="7423"/>
                  </a:lnTo>
                  <a:lnTo>
                    <a:pt x="94488" y="0"/>
                  </a:lnTo>
                  <a:lnTo>
                    <a:pt x="2028444" y="0"/>
                  </a:lnTo>
                  <a:lnTo>
                    <a:pt x="2065228" y="7423"/>
                  </a:lnTo>
                  <a:lnTo>
                    <a:pt x="2095261" y="27670"/>
                  </a:lnTo>
                  <a:lnTo>
                    <a:pt x="2115508" y="57703"/>
                  </a:lnTo>
                  <a:lnTo>
                    <a:pt x="2122932" y="94487"/>
                  </a:lnTo>
                  <a:lnTo>
                    <a:pt x="2122932" y="3217164"/>
                  </a:lnTo>
                  <a:lnTo>
                    <a:pt x="2115508" y="3253948"/>
                  </a:lnTo>
                  <a:lnTo>
                    <a:pt x="2095261" y="3283981"/>
                  </a:lnTo>
                  <a:lnTo>
                    <a:pt x="2065228" y="3304228"/>
                  </a:lnTo>
                  <a:lnTo>
                    <a:pt x="2028444" y="3311652"/>
                  </a:lnTo>
                  <a:lnTo>
                    <a:pt x="94488" y="3311652"/>
                  </a:lnTo>
                  <a:lnTo>
                    <a:pt x="57708" y="3304228"/>
                  </a:lnTo>
                  <a:lnTo>
                    <a:pt x="27674" y="3283981"/>
                  </a:lnTo>
                  <a:lnTo>
                    <a:pt x="7425" y="3253948"/>
                  </a:lnTo>
                  <a:lnTo>
                    <a:pt x="0" y="3217164"/>
                  </a:lnTo>
                  <a:lnTo>
                    <a:pt x="0" y="94487"/>
                  </a:lnTo>
                  <a:close/>
                </a:path>
              </a:pathLst>
            </a:custGeom>
            <a:ln w="57150">
              <a:solidFill>
                <a:srgbClr val="81A8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13331" y="1389888"/>
              <a:ext cx="721360" cy="719455"/>
            </a:xfrm>
            <a:custGeom>
              <a:avLst/>
              <a:gdLst/>
              <a:ahLst/>
              <a:cxnLst/>
              <a:rect l="l" t="t" r="r" b="b"/>
              <a:pathLst>
                <a:path w="721360" h="719455">
                  <a:moveTo>
                    <a:pt x="360425" y="0"/>
                  </a:moveTo>
                  <a:lnTo>
                    <a:pt x="311528" y="3283"/>
                  </a:lnTo>
                  <a:lnTo>
                    <a:pt x="264627" y="12848"/>
                  </a:lnTo>
                  <a:lnTo>
                    <a:pt x="220152" y="28265"/>
                  </a:lnTo>
                  <a:lnTo>
                    <a:pt x="178533" y="49106"/>
                  </a:lnTo>
                  <a:lnTo>
                    <a:pt x="140201" y="74943"/>
                  </a:lnTo>
                  <a:lnTo>
                    <a:pt x="105584" y="105346"/>
                  </a:lnTo>
                  <a:lnTo>
                    <a:pt x="75114" y="139887"/>
                  </a:lnTo>
                  <a:lnTo>
                    <a:pt x="49219" y="178138"/>
                  </a:lnTo>
                  <a:lnTo>
                    <a:pt x="28330" y="219670"/>
                  </a:lnTo>
                  <a:lnTo>
                    <a:pt x="12878" y="264054"/>
                  </a:lnTo>
                  <a:lnTo>
                    <a:pt x="3291" y="310861"/>
                  </a:lnTo>
                  <a:lnTo>
                    <a:pt x="0" y="359663"/>
                  </a:lnTo>
                  <a:lnTo>
                    <a:pt x="3291" y="408466"/>
                  </a:lnTo>
                  <a:lnTo>
                    <a:pt x="12878" y="455273"/>
                  </a:lnTo>
                  <a:lnTo>
                    <a:pt x="28330" y="499657"/>
                  </a:lnTo>
                  <a:lnTo>
                    <a:pt x="49219" y="541189"/>
                  </a:lnTo>
                  <a:lnTo>
                    <a:pt x="75114" y="579440"/>
                  </a:lnTo>
                  <a:lnTo>
                    <a:pt x="105584" y="613981"/>
                  </a:lnTo>
                  <a:lnTo>
                    <a:pt x="140201" y="644384"/>
                  </a:lnTo>
                  <a:lnTo>
                    <a:pt x="178533" y="670221"/>
                  </a:lnTo>
                  <a:lnTo>
                    <a:pt x="220152" y="691062"/>
                  </a:lnTo>
                  <a:lnTo>
                    <a:pt x="264627" y="706479"/>
                  </a:lnTo>
                  <a:lnTo>
                    <a:pt x="311528" y="716044"/>
                  </a:lnTo>
                  <a:lnTo>
                    <a:pt x="360425" y="719327"/>
                  </a:lnTo>
                  <a:lnTo>
                    <a:pt x="409323" y="716044"/>
                  </a:lnTo>
                  <a:lnTo>
                    <a:pt x="456224" y="706479"/>
                  </a:lnTo>
                  <a:lnTo>
                    <a:pt x="500699" y="691062"/>
                  </a:lnTo>
                  <a:lnTo>
                    <a:pt x="542318" y="670221"/>
                  </a:lnTo>
                  <a:lnTo>
                    <a:pt x="580650" y="644384"/>
                  </a:lnTo>
                  <a:lnTo>
                    <a:pt x="615267" y="613981"/>
                  </a:lnTo>
                  <a:lnTo>
                    <a:pt x="645737" y="579440"/>
                  </a:lnTo>
                  <a:lnTo>
                    <a:pt x="671632" y="541189"/>
                  </a:lnTo>
                  <a:lnTo>
                    <a:pt x="692521" y="499657"/>
                  </a:lnTo>
                  <a:lnTo>
                    <a:pt x="707973" y="455273"/>
                  </a:lnTo>
                  <a:lnTo>
                    <a:pt x="717560" y="408466"/>
                  </a:lnTo>
                  <a:lnTo>
                    <a:pt x="720851" y="359663"/>
                  </a:lnTo>
                  <a:lnTo>
                    <a:pt x="717560" y="310861"/>
                  </a:lnTo>
                  <a:lnTo>
                    <a:pt x="707973" y="264054"/>
                  </a:lnTo>
                  <a:lnTo>
                    <a:pt x="692521" y="219670"/>
                  </a:lnTo>
                  <a:lnTo>
                    <a:pt x="671632" y="178138"/>
                  </a:lnTo>
                  <a:lnTo>
                    <a:pt x="645737" y="139887"/>
                  </a:lnTo>
                  <a:lnTo>
                    <a:pt x="615267" y="105346"/>
                  </a:lnTo>
                  <a:lnTo>
                    <a:pt x="580650" y="74943"/>
                  </a:lnTo>
                  <a:lnTo>
                    <a:pt x="542318" y="49106"/>
                  </a:lnTo>
                  <a:lnTo>
                    <a:pt x="500699" y="28265"/>
                  </a:lnTo>
                  <a:lnTo>
                    <a:pt x="456224" y="12848"/>
                  </a:lnTo>
                  <a:lnTo>
                    <a:pt x="409323" y="3283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BAD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634740" y="1389888"/>
            <a:ext cx="719455" cy="719455"/>
            <a:chOff x="3634740" y="1389888"/>
            <a:chExt cx="719455" cy="719455"/>
          </a:xfrm>
        </p:grpSpPr>
        <p:sp>
          <p:nvSpPr>
            <p:cNvPr id="25" name="object 25"/>
            <p:cNvSpPr/>
            <p:nvPr/>
          </p:nvSpPr>
          <p:spPr>
            <a:xfrm>
              <a:off x="3634740" y="1389888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5">
                  <a:moveTo>
                    <a:pt x="359663" y="0"/>
                  </a:moveTo>
                  <a:lnTo>
                    <a:pt x="310861" y="3283"/>
                  </a:lnTo>
                  <a:lnTo>
                    <a:pt x="264054" y="12848"/>
                  </a:lnTo>
                  <a:lnTo>
                    <a:pt x="219670" y="28265"/>
                  </a:lnTo>
                  <a:lnTo>
                    <a:pt x="178138" y="49106"/>
                  </a:lnTo>
                  <a:lnTo>
                    <a:pt x="139887" y="74943"/>
                  </a:lnTo>
                  <a:lnTo>
                    <a:pt x="105346" y="105346"/>
                  </a:lnTo>
                  <a:lnTo>
                    <a:pt x="74943" y="139887"/>
                  </a:lnTo>
                  <a:lnTo>
                    <a:pt x="49106" y="178138"/>
                  </a:lnTo>
                  <a:lnTo>
                    <a:pt x="28265" y="219670"/>
                  </a:lnTo>
                  <a:lnTo>
                    <a:pt x="12848" y="264054"/>
                  </a:lnTo>
                  <a:lnTo>
                    <a:pt x="3283" y="310861"/>
                  </a:lnTo>
                  <a:lnTo>
                    <a:pt x="0" y="359663"/>
                  </a:lnTo>
                  <a:lnTo>
                    <a:pt x="3283" y="408466"/>
                  </a:lnTo>
                  <a:lnTo>
                    <a:pt x="12848" y="455273"/>
                  </a:lnTo>
                  <a:lnTo>
                    <a:pt x="28265" y="499657"/>
                  </a:lnTo>
                  <a:lnTo>
                    <a:pt x="49106" y="541189"/>
                  </a:lnTo>
                  <a:lnTo>
                    <a:pt x="74943" y="579440"/>
                  </a:lnTo>
                  <a:lnTo>
                    <a:pt x="105346" y="613981"/>
                  </a:lnTo>
                  <a:lnTo>
                    <a:pt x="139887" y="644384"/>
                  </a:lnTo>
                  <a:lnTo>
                    <a:pt x="178138" y="670221"/>
                  </a:lnTo>
                  <a:lnTo>
                    <a:pt x="219670" y="691062"/>
                  </a:lnTo>
                  <a:lnTo>
                    <a:pt x="264054" y="706479"/>
                  </a:lnTo>
                  <a:lnTo>
                    <a:pt x="310861" y="716044"/>
                  </a:lnTo>
                  <a:lnTo>
                    <a:pt x="359663" y="719327"/>
                  </a:lnTo>
                  <a:lnTo>
                    <a:pt x="408466" y="716044"/>
                  </a:lnTo>
                  <a:lnTo>
                    <a:pt x="455273" y="706479"/>
                  </a:lnTo>
                  <a:lnTo>
                    <a:pt x="499657" y="691062"/>
                  </a:lnTo>
                  <a:lnTo>
                    <a:pt x="541189" y="670221"/>
                  </a:lnTo>
                  <a:lnTo>
                    <a:pt x="579440" y="644384"/>
                  </a:lnTo>
                  <a:lnTo>
                    <a:pt x="613981" y="613981"/>
                  </a:lnTo>
                  <a:lnTo>
                    <a:pt x="644384" y="579440"/>
                  </a:lnTo>
                  <a:lnTo>
                    <a:pt x="670221" y="541189"/>
                  </a:lnTo>
                  <a:lnTo>
                    <a:pt x="691062" y="499657"/>
                  </a:lnTo>
                  <a:lnTo>
                    <a:pt x="706479" y="455273"/>
                  </a:lnTo>
                  <a:lnTo>
                    <a:pt x="716044" y="408466"/>
                  </a:lnTo>
                  <a:lnTo>
                    <a:pt x="719327" y="359663"/>
                  </a:lnTo>
                  <a:lnTo>
                    <a:pt x="716044" y="310861"/>
                  </a:lnTo>
                  <a:lnTo>
                    <a:pt x="706479" y="264054"/>
                  </a:lnTo>
                  <a:lnTo>
                    <a:pt x="691062" y="219670"/>
                  </a:lnTo>
                  <a:lnTo>
                    <a:pt x="670221" y="178138"/>
                  </a:lnTo>
                  <a:lnTo>
                    <a:pt x="644384" y="139887"/>
                  </a:lnTo>
                  <a:lnTo>
                    <a:pt x="613981" y="105346"/>
                  </a:lnTo>
                  <a:lnTo>
                    <a:pt x="579440" y="74943"/>
                  </a:lnTo>
                  <a:lnTo>
                    <a:pt x="541189" y="49106"/>
                  </a:lnTo>
                  <a:lnTo>
                    <a:pt x="499657" y="28265"/>
                  </a:lnTo>
                  <a:lnTo>
                    <a:pt x="455273" y="12848"/>
                  </a:lnTo>
                  <a:lnTo>
                    <a:pt x="408466" y="3283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93B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37468" y="1474216"/>
              <a:ext cx="337185" cy="444500"/>
            </a:xfrm>
            <a:custGeom>
              <a:avLst/>
              <a:gdLst/>
              <a:ahLst/>
              <a:cxnLst/>
              <a:rect l="l" t="t" r="r" b="b"/>
              <a:pathLst>
                <a:path w="337185" h="444500">
                  <a:moveTo>
                    <a:pt x="163031" y="198120"/>
                  </a:moveTo>
                  <a:lnTo>
                    <a:pt x="123026" y="198120"/>
                  </a:lnTo>
                  <a:lnTo>
                    <a:pt x="113247" y="199389"/>
                  </a:lnTo>
                  <a:lnTo>
                    <a:pt x="75909" y="212089"/>
                  </a:lnTo>
                  <a:lnTo>
                    <a:pt x="37047" y="237489"/>
                  </a:lnTo>
                  <a:lnTo>
                    <a:pt x="19775" y="257810"/>
                  </a:lnTo>
                  <a:lnTo>
                    <a:pt x="15330" y="264160"/>
                  </a:lnTo>
                  <a:lnTo>
                    <a:pt x="1233" y="304800"/>
                  </a:lnTo>
                  <a:lnTo>
                    <a:pt x="0" y="322579"/>
                  </a:lnTo>
                  <a:lnTo>
                    <a:pt x="217" y="330200"/>
                  </a:lnTo>
                  <a:lnTo>
                    <a:pt x="11266" y="370839"/>
                  </a:lnTo>
                  <a:lnTo>
                    <a:pt x="15330" y="377189"/>
                  </a:lnTo>
                  <a:lnTo>
                    <a:pt x="19775" y="384810"/>
                  </a:lnTo>
                  <a:lnTo>
                    <a:pt x="51144" y="416560"/>
                  </a:lnTo>
                  <a:lnTo>
                    <a:pt x="94070" y="438150"/>
                  </a:lnTo>
                  <a:lnTo>
                    <a:pt x="113247" y="441960"/>
                  </a:lnTo>
                  <a:lnTo>
                    <a:pt x="123026" y="444500"/>
                  </a:lnTo>
                  <a:lnTo>
                    <a:pt x="163412" y="444500"/>
                  </a:lnTo>
                  <a:lnTo>
                    <a:pt x="173318" y="441960"/>
                  </a:lnTo>
                  <a:lnTo>
                    <a:pt x="182970" y="440689"/>
                  </a:lnTo>
                  <a:lnTo>
                    <a:pt x="192368" y="438150"/>
                  </a:lnTo>
                  <a:lnTo>
                    <a:pt x="210529" y="430529"/>
                  </a:lnTo>
                  <a:lnTo>
                    <a:pt x="219038" y="426720"/>
                  </a:lnTo>
                  <a:lnTo>
                    <a:pt x="225325" y="422910"/>
                  </a:lnTo>
                  <a:lnTo>
                    <a:pt x="143219" y="422910"/>
                  </a:lnTo>
                  <a:lnTo>
                    <a:pt x="133694" y="421639"/>
                  </a:lnTo>
                  <a:lnTo>
                    <a:pt x="124296" y="421639"/>
                  </a:lnTo>
                  <a:lnTo>
                    <a:pt x="115279" y="420370"/>
                  </a:lnTo>
                  <a:lnTo>
                    <a:pt x="106262" y="417829"/>
                  </a:lnTo>
                  <a:lnTo>
                    <a:pt x="89117" y="412750"/>
                  </a:lnTo>
                  <a:lnTo>
                    <a:pt x="81116" y="408939"/>
                  </a:lnTo>
                  <a:lnTo>
                    <a:pt x="73369" y="406400"/>
                  </a:lnTo>
                  <a:lnTo>
                    <a:pt x="65876" y="401320"/>
                  </a:lnTo>
                  <a:lnTo>
                    <a:pt x="58891" y="397510"/>
                  </a:lnTo>
                  <a:lnTo>
                    <a:pt x="52287" y="392429"/>
                  </a:lnTo>
                  <a:lnTo>
                    <a:pt x="45937" y="387350"/>
                  </a:lnTo>
                  <a:lnTo>
                    <a:pt x="40222" y="381000"/>
                  </a:lnTo>
                  <a:lnTo>
                    <a:pt x="34888" y="375920"/>
                  </a:lnTo>
                  <a:lnTo>
                    <a:pt x="15203" y="336550"/>
                  </a:lnTo>
                  <a:lnTo>
                    <a:pt x="13933" y="323850"/>
                  </a:lnTo>
                  <a:lnTo>
                    <a:pt x="14060" y="316229"/>
                  </a:lnTo>
                  <a:lnTo>
                    <a:pt x="25998" y="279400"/>
                  </a:lnTo>
                  <a:lnTo>
                    <a:pt x="52287" y="250189"/>
                  </a:lnTo>
                  <a:lnTo>
                    <a:pt x="65876" y="241300"/>
                  </a:lnTo>
                  <a:lnTo>
                    <a:pt x="73369" y="236220"/>
                  </a:lnTo>
                  <a:lnTo>
                    <a:pt x="81116" y="233679"/>
                  </a:lnTo>
                  <a:lnTo>
                    <a:pt x="89117" y="229870"/>
                  </a:lnTo>
                  <a:lnTo>
                    <a:pt x="106262" y="224789"/>
                  </a:lnTo>
                  <a:lnTo>
                    <a:pt x="115279" y="222250"/>
                  </a:lnTo>
                  <a:lnTo>
                    <a:pt x="124296" y="220979"/>
                  </a:lnTo>
                  <a:lnTo>
                    <a:pt x="133694" y="220979"/>
                  </a:lnTo>
                  <a:lnTo>
                    <a:pt x="143219" y="219710"/>
                  </a:lnTo>
                  <a:lnTo>
                    <a:pt x="225515" y="219710"/>
                  </a:lnTo>
                  <a:lnTo>
                    <a:pt x="223229" y="218439"/>
                  </a:lnTo>
                  <a:lnTo>
                    <a:pt x="216244" y="214629"/>
                  </a:lnTo>
                  <a:lnTo>
                    <a:pt x="220816" y="207010"/>
                  </a:lnTo>
                  <a:lnTo>
                    <a:pt x="200623" y="207010"/>
                  </a:lnTo>
                  <a:lnTo>
                    <a:pt x="191733" y="204470"/>
                  </a:lnTo>
                  <a:lnTo>
                    <a:pt x="172810" y="199389"/>
                  </a:lnTo>
                  <a:lnTo>
                    <a:pt x="163031" y="198120"/>
                  </a:lnTo>
                  <a:close/>
                </a:path>
                <a:path w="337185" h="444500">
                  <a:moveTo>
                    <a:pt x="244133" y="232410"/>
                  </a:moveTo>
                  <a:lnTo>
                    <a:pt x="204941" y="232410"/>
                  </a:lnTo>
                  <a:lnTo>
                    <a:pt x="212815" y="236220"/>
                  </a:lnTo>
                  <a:lnTo>
                    <a:pt x="220181" y="241300"/>
                  </a:lnTo>
                  <a:lnTo>
                    <a:pt x="251296" y="266700"/>
                  </a:lnTo>
                  <a:lnTo>
                    <a:pt x="271235" y="306070"/>
                  </a:lnTo>
                  <a:lnTo>
                    <a:pt x="272505" y="323850"/>
                  </a:lnTo>
                  <a:lnTo>
                    <a:pt x="272251" y="328929"/>
                  </a:lnTo>
                  <a:lnTo>
                    <a:pt x="256122" y="369570"/>
                  </a:lnTo>
                  <a:lnTo>
                    <a:pt x="246216" y="381000"/>
                  </a:lnTo>
                  <a:lnTo>
                    <a:pt x="240501" y="387350"/>
                  </a:lnTo>
                  <a:lnTo>
                    <a:pt x="234278" y="392429"/>
                  </a:lnTo>
                  <a:lnTo>
                    <a:pt x="227547" y="397510"/>
                  </a:lnTo>
                  <a:lnTo>
                    <a:pt x="220562" y="401320"/>
                  </a:lnTo>
                  <a:lnTo>
                    <a:pt x="213069" y="406400"/>
                  </a:lnTo>
                  <a:lnTo>
                    <a:pt x="205322" y="408939"/>
                  </a:lnTo>
                  <a:lnTo>
                    <a:pt x="197194" y="412750"/>
                  </a:lnTo>
                  <a:lnTo>
                    <a:pt x="180176" y="417829"/>
                  </a:lnTo>
                  <a:lnTo>
                    <a:pt x="171159" y="420370"/>
                  </a:lnTo>
                  <a:lnTo>
                    <a:pt x="162015" y="421639"/>
                  </a:lnTo>
                  <a:lnTo>
                    <a:pt x="152617" y="421639"/>
                  </a:lnTo>
                  <a:lnTo>
                    <a:pt x="143219" y="422910"/>
                  </a:lnTo>
                  <a:lnTo>
                    <a:pt x="225325" y="422910"/>
                  </a:lnTo>
                  <a:lnTo>
                    <a:pt x="227420" y="421639"/>
                  </a:lnTo>
                  <a:lnTo>
                    <a:pt x="261456" y="392429"/>
                  </a:lnTo>
                  <a:lnTo>
                    <a:pt x="271108" y="377189"/>
                  </a:lnTo>
                  <a:lnTo>
                    <a:pt x="275172" y="370839"/>
                  </a:lnTo>
                  <a:lnTo>
                    <a:pt x="286094" y="330200"/>
                  </a:lnTo>
                  <a:lnTo>
                    <a:pt x="286421" y="322579"/>
                  </a:lnTo>
                  <a:lnTo>
                    <a:pt x="286312" y="317500"/>
                  </a:lnTo>
                  <a:lnTo>
                    <a:pt x="278601" y="279400"/>
                  </a:lnTo>
                  <a:lnTo>
                    <a:pt x="266663" y="257810"/>
                  </a:lnTo>
                  <a:lnTo>
                    <a:pt x="261456" y="250189"/>
                  </a:lnTo>
                  <a:lnTo>
                    <a:pt x="255868" y="243839"/>
                  </a:lnTo>
                  <a:lnTo>
                    <a:pt x="249518" y="237489"/>
                  </a:lnTo>
                  <a:lnTo>
                    <a:pt x="244133" y="232410"/>
                  </a:lnTo>
                  <a:close/>
                </a:path>
                <a:path w="337185" h="444500">
                  <a:moveTo>
                    <a:pt x="150204" y="349250"/>
                  </a:moveTo>
                  <a:lnTo>
                    <a:pt x="136234" y="349250"/>
                  </a:lnTo>
                  <a:lnTo>
                    <a:pt x="139663" y="350520"/>
                  </a:lnTo>
                  <a:lnTo>
                    <a:pt x="146775" y="350520"/>
                  </a:lnTo>
                  <a:lnTo>
                    <a:pt x="150204" y="349250"/>
                  </a:lnTo>
                  <a:close/>
                </a:path>
                <a:path w="337185" h="444500">
                  <a:moveTo>
                    <a:pt x="225515" y="219710"/>
                  </a:moveTo>
                  <a:lnTo>
                    <a:pt x="143219" y="219710"/>
                  </a:lnTo>
                  <a:lnTo>
                    <a:pt x="152744" y="220979"/>
                  </a:lnTo>
                  <a:lnTo>
                    <a:pt x="162142" y="220979"/>
                  </a:lnTo>
                  <a:lnTo>
                    <a:pt x="171286" y="222250"/>
                  </a:lnTo>
                  <a:lnTo>
                    <a:pt x="180303" y="224789"/>
                  </a:lnTo>
                  <a:lnTo>
                    <a:pt x="188939" y="227329"/>
                  </a:lnTo>
                  <a:lnTo>
                    <a:pt x="149188" y="292100"/>
                  </a:lnTo>
                  <a:lnTo>
                    <a:pt x="139663" y="292100"/>
                  </a:lnTo>
                  <a:lnTo>
                    <a:pt x="132805" y="293370"/>
                  </a:lnTo>
                  <a:lnTo>
                    <a:pt x="129376" y="294639"/>
                  </a:lnTo>
                  <a:lnTo>
                    <a:pt x="123026" y="297179"/>
                  </a:lnTo>
                  <a:lnTo>
                    <a:pt x="120105" y="299720"/>
                  </a:lnTo>
                  <a:lnTo>
                    <a:pt x="117692" y="300989"/>
                  </a:lnTo>
                  <a:lnTo>
                    <a:pt x="115279" y="303529"/>
                  </a:lnTo>
                  <a:lnTo>
                    <a:pt x="113247" y="307339"/>
                  </a:lnTo>
                  <a:lnTo>
                    <a:pt x="111723" y="309879"/>
                  </a:lnTo>
                  <a:lnTo>
                    <a:pt x="110453" y="313689"/>
                  </a:lnTo>
                  <a:lnTo>
                    <a:pt x="109691" y="317500"/>
                  </a:lnTo>
                  <a:lnTo>
                    <a:pt x="109607" y="318770"/>
                  </a:lnTo>
                  <a:lnTo>
                    <a:pt x="109522" y="322579"/>
                  </a:lnTo>
                  <a:lnTo>
                    <a:pt x="109691" y="325120"/>
                  </a:lnTo>
                  <a:lnTo>
                    <a:pt x="110453" y="328929"/>
                  </a:lnTo>
                  <a:lnTo>
                    <a:pt x="111723" y="332739"/>
                  </a:lnTo>
                  <a:lnTo>
                    <a:pt x="113247" y="335279"/>
                  </a:lnTo>
                  <a:lnTo>
                    <a:pt x="115279" y="339089"/>
                  </a:lnTo>
                  <a:lnTo>
                    <a:pt x="117692" y="340360"/>
                  </a:lnTo>
                  <a:lnTo>
                    <a:pt x="120105" y="342900"/>
                  </a:lnTo>
                  <a:lnTo>
                    <a:pt x="123026" y="345439"/>
                  </a:lnTo>
                  <a:lnTo>
                    <a:pt x="129376" y="347979"/>
                  </a:lnTo>
                  <a:lnTo>
                    <a:pt x="132805" y="349250"/>
                  </a:lnTo>
                  <a:lnTo>
                    <a:pt x="153633" y="349250"/>
                  </a:lnTo>
                  <a:lnTo>
                    <a:pt x="168873" y="340360"/>
                  </a:lnTo>
                  <a:lnTo>
                    <a:pt x="171159" y="339089"/>
                  </a:lnTo>
                  <a:lnTo>
                    <a:pt x="173191" y="335279"/>
                  </a:lnTo>
                  <a:lnTo>
                    <a:pt x="174842" y="332739"/>
                  </a:lnTo>
                  <a:lnTo>
                    <a:pt x="175985" y="328929"/>
                  </a:lnTo>
                  <a:lnTo>
                    <a:pt x="176282" y="327660"/>
                  </a:lnTo>
                  <a:lnTo>
                    <a:pt x="143219" y="327660"/>
                  </a:lnTo>
                  <a:lnTo>
                    <a:pt x="138774" y="326389"/>
                  </a:lnTo>
                  <a:lnTo>
                    <a:pt x="134710" y="326389"/>
                  </a:lnTo>
                  <a:lnTo>
                    <a:pt x="131408" y="325120"/>
                  </a:lnTo>
                  <a:lnTo>
                    <a:pt x="128487" y="323850"/>
                  </a:lnTo>
                  <a:lnTo>
                    <a:pt x="126074" y="322579"/>
                  </a:lnTo>
                  <a:lnTo>
                    <a:pt x="124296" y="321310"/>
                  </a:lnTo>
                  <a:lnTo>
                    <a:pt x="126074" y="320039"/>
                  </a:lnTo>
                  <a:lnTo>
                    <a:pt x="128487" y="318770"/>
                  </a:lnTo>
                  <a:lnTo>
                    <a:pt x="131408" y="317500"/>
                  </a:lnTo>
                  <a:lnTo>
                    <a:pt x="134710" y="316229"/>
                  </a:lnTo>
                  <a:lnTo>
                    <a:pt x="138774" y="314960"/>
                  </a:lnTo>
                  <a:lnTo>
                    <a:pt x="176366" y="314960"/>
                  </a:lnTo>
                  <a:lnTo>
                    <a:pt x="176112" y="313689"/>
                  </a:lnTo>
                  <a:lnTo>
                    <a:pt x="175096" y="311150"/>
                  </a:lnTo>
                  <a:lnTo>
                    <a:pt x="173699" y="307339"/>
                  </a:lnTo>
                  <a:lnTo>
                    <a:pt x="172048" y="304800"/>
                  </a:lnTo>
                  <a:lnTo>
                    <a:pt x="169889" y="302260"/>
                  </a:lnTo>
                  <a:lnTo>
                    <a:pt x="167730" y="300989"/>
                  </a:lnTo>
                  <a:lnTo>
                    <a:pt x="165190" y="298450"/>
                  </a:lnTo>
                  <a:lnTo>
                    <a:pt x="204941" y="232410"/>
                  </a:lnTo>
                  <a:lnTo>
                    <a:pt x="244133" y="232410"/>
                  </a:lnTo>
                  <a:lnTo>
                    <a:pt x="242787" y="231139"/>
                  </a:lnTo>
                  <a:lnTo>
                    <a:pt x="236437" y="227329"/>
                  </a:lnTo>
                  <a:lnTo>
                    <a:pt x="230087" y="222250"/>
                  </a:lnTo>
                  <a:lnTo>
                    <a:pt x="225515" y="219710"/>
                  </a:lnTo>
                  <a:close/>
                </a:path>
                <a:path w="337185" h="444500">
                  <a:moveTo>
                    <a:pt x="176366" y="314960"/>
                  </a:moveTo>
                  <a:lnTo>
                    <a:pt x="147664" y="314960"/>
                  </a:lnTo>
                  <a:lnTo>
                    <a:pt x="151601" y="316229"/>
                  </a:lnTo>
                  <a:lnTo>
                    <a:pt x="155030" y="317500"/>
                  </a:lnTo>
                  <a:lnTo>
                    <a:pt x="157951" y="318770"/>
                  </a:lnTo>
                  <a:lnTo>
                    <a:pt x="160364" y="320039"/>
                  </a:lnTo>
                  <a:lnTo>
                    <a:pt x="162015" y="321310"/>
                  </a:lnTo>
                  <a:lnTo>
                    <a:pt x="160364" y="322579"/>
                  </a:lnTo>
                  <a:lnTo>
                    <a:pt x="157951" y="323850"/>
                  </a:lnTo>
                  <a:lnTo>
                    <a:pt x="155030" y="325120"/>
                  </a:lnTo>
                  <a:lnTo>
                    <a:pt x="151601" y="326389"/>
                  </a:lnTo>
                  <a:lnTo>
                    <a:pt x="147664" y="326389"/>
                  </a:lnTo>
                  <a:lnTo>
                    <a:pt x="143219" y="327660"/>
                  </a:lnTo>
                  <a:lnTo>
                    <a:pt x="176282" y="327660"/>
                  </a:lnTo>
                  <a:lnTo>
                    <a:pt x="176874" y="325120"/>
                  </a:lnTo>
                  <a:lnTo>
                    <a:pt x="176959" y="322579"/>
                  </a:lnTo>
                  <a:lnTo>
                    <a:pt x="176874" y="317500"/>
                  </a:lnTo>
                  <a:lnTo>
                    <a:pt x="176366" y="314960"/>
                  </a:lnTo>
                  <a:close/>
                </a:path>
                <a:path w="337185" h="444500">
                  <a:moveTo>
                    <a:pt x="279871" y="0"/>
                  </a:moveTo>
                  <a:lnTo>
                    <a:pt x="276696" y="0"/>
                  </a:lnTo>
                  <a:lnTo>
                    <a:pt x="275172" y="1270"/>
                  </a:lnTo>
                  <a:lnTo>
                    <a:pt x="273902" y="3810"/>
                  </a:lnTo>
                  <a:lnTo>
                    <a:pt x="234913" y="67310"/>
                  </a:lnTo>
                  <a:lnTo>
                    <a:pt x="233770" y="69850"/>
                  </a:lnTo>
                  <a:lnTo>
                    <a:pt x="233135" y="73660"/>
                  </a:lnTo>
                  <a:lnTo>
                    <a:pt x="232881" y="76200"/>
                  </a:lnTo>
                  <a:lnTo>
                    <a:pt x="234024" y="152400"/>
                  </a:lnTo>
                  <a:lnTo>
                    <a:pt x="200623" y="207010"/>
                  </a:lnTo>
                  <a:lnTo>
                    <a:pt x="220816" y="207010"/>
                  </a:lnTo>
                  <a:lnTo>
                    <a:pt x="245962" y="165100"/>
                  </a:lnTo>
                  <a:lnTo>
                    <a:pt x="266755" y="130810"/>
                  </a:lnTo>
                  <a:lnTo>
                    <a:pt x="247613" y="130810"/>
                  </a:lnTo>
                  <a:lnTo>
                    <a:pt x="246851" y="80010"/>
                  </a:lnTo>
                  <a:lnTo>
                    <a:pt x="272251" y="38100"/>
                  </a:lnTo>
                  <a:lnTo>
                    <a:pt x="286142" y="38100"/>
                  </a:lnTo>
                  <a:lnTo>
                    <a:pt x="285713" y="11429"/>
                  </a:lnTo>
                  <a:lnTo>
                    <a:pt x="281395" y="1270"/>
                  </a:lnTo>
                  <a:lnTo>
                    <a:pt x="279871" y="0"/>
                  </a:lnTo>
                  <a:close/>
                </a:path>
                <a:path w="337185" h="444500">
                  <a:moveTo>
                    <a:pt x="143219" y="196850"/>
                  </a:moveTo>
                  <a:lnTo>
                    <a:pt x="133059" y="198120"/>
                  </a:lnTo>
                  <a:lnTo>
                    <a:pt x="153125" y="198120"/>
                  </a:lnTo>
                  <a:lnTo>
                    <a:pt x="143219" y="196850"/>
                  </a:lnTo>
                  <a:close/>
                </a:path>
                <a:path w="337185" h="444500">
                  <a:moveTo>
                    <a:pt x="334095" y="105410"/>
                  </a:moveTo>
                  <a:lnTo>
                    <a:pt x="282157" y="105410"/>
                  </a:lnTo>
                  <a:lnTo>
                    <a:pt x="313653" y="106679"/>
                  </a:lnTo>
                  <a:lnTo>
                    <a:pt x="288126" y="148589"/>
                  </a:lnTo>
                  <a:lnTo>
                    <a:pt x="268060" y="148589"/>
                  </a:lnTo>
                  <a:lnTo>
                    <a:pt x="266282" y="149860"/>
                  </a:lnTo>
                  <a:lnTo>
                    <a:pt x="264885" y="151129"/>
                  </a:lnTo>
                  <a:lnTo>
                    <a:pt x="263742" y="153670"/>
                  </a:lnTo>
                  <a:lnTo>
                    <a:pt x="263107" y="156210"/>
                  </a:lnTo>
                  <a:lnTo>
                    <a:pt x="262726" y="158750"/>
                  </a:lnTo>
                  <a:lnTo>
                    <a:pt x="262980" y="162560"/>
                  </a:lnTo>
                  <a:lnTo>
                    <a:pt x="269457" y="171450"/>
                  </a:lnTo>
                  <a:lnTo>
                    <a:pt x="292698" y="171450"/>
                  </a:lnTo>
                  <a:lnTo>
                    <a:pt x="294349" y="170179"/>
                  </a:lnTo>
                  <a:lnTo>
                    <a:pt x="295746" y="168910"/>
                  </a:lnTo>
                  <a:lnTo>
                    <a:pt x="334095" y="105410"/>
                  </a:lnTo>
                  <a:close/>
                </a:path>
                <a:path w="337185" h="444500">
                  <a:moveTo>
                    <a:pt x="286142" y="38100"/>
                  </a:moveTo>
                  <a:lnTo>
                    <a:pt x="272251" y="38100"/>
                  </a:lnTo>
                  <a:lnTo>
                    <a:pt x="273013" y="87629"/>
                  </a:lnTo>
                  <a:lnTo>
                    <a:pt x="247613" y="130810"/>
                  </a:lnTo>
                  <a:lnTo>
                    <a:pt x="266755" y="130810"/>
                  </a:lnTo>
                  <a:lnTo>
                    <a:pt x="282157" y="105410"/>
                  </a:lnTo>
                  <a:lnTo>
                    <a:pt x="334095" y="105410"/>
                  </a:lnTo>
                  <a:lnTo>
                    <a:pt x="334862" y="104139"/>
                  </a:lnTo>
                  <a:lnTo>
                    <a:pt x="335878" y="101600"/>
                  </a:lnTo>
                  <a:lnTo>
                    <a:pt x="336513" y="99060"/>
                  </a:lnTo>
                  <a:lnTo>
                    <a:pt x="336767" y="96520"/>
                  </a:lnTo>
                  <a:lnTo>
                    <a:pt x="336767" y="93979"/>
                  </a:lnTo>
                  <a:lnTo>
                    <a:pt x="331687" y="85089"/>
                  </a:lnTo>
                  <a:lnTo>
                    <a:pt x="330036" y="85089"/>
                  </a:lnTo>
                  <a:lnTo>
                    <a:pt x="286856" y="82550"/>
                  </a:lnTo>
                  <a:lnTo>
                    <a:pt x="286142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751576" y="1389888"/>
            <a:ext cx="719455" cy="719455"/>
            <a:chOff x="5751576" y="1389888"/>
            <a:chExt cx="719455" cy="719455"/>
          </a:xfrm>
        </p:grpSpPr>
        <p:sp>
          <p:nvSpPr>
            <p:cNvPr id="28" name="object 28"/>
            <p:cNvSpPr/>
            <p:nvPr/>
          </p:nvSpPr>
          <p:spPr>
            <a:xfrm>
              <a:off x="5751576" y="1389888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5">
                  <a:moveTo>
                    <a:pt x="359663" y="0"/>
                  </a:moveTo>
                  <a:lnTo>
                    <a:pt x="310861" y="3283"/>
                  </a:lnTo>
                  <a:lnTo>
                    <a:pt x="264054" y="12848"/>
                  </a:lnTo>
                  <a:lnTo>
                    <a:pt x="219670" y="28265"/>
                  </a:lnTo>
                  <a:lnTo>
                    <a:pt x="178138" y="49106"/>
                  </a:lnTo>
                  <a:lnTo>
                    <a:pt x="139887" y="74943"/>
                  </a:lnTo>
                  <a:lnTo>
                    <a:pt x="105346" y="105346"/>
                  </a:lnTo>
                  <a:lnTo>
                    <a:pt x="74943" y="139887"/>
                  </a:lnTo>
                  <a:lnTo>
                    <a:pt x="49106" y="178138"/>
                  </a:lnTo>
                  <a:lnTo>
                    <a:pt x="28265" y="219670"/>
                  </a:lnTo>
                  <a:lnTo>
                    <a:pt x="12848" y="264054"/>
                  </a:lnTo>
                  <a:lnTo>
                    <a:pt x="3283" y="310861"/>
                  </a:lnTo>
                  <a:lnTo>
                    <a:pt x="0" y="359663"/>
                  </a:lnTo>
                  <a:lnTo>
                    <a:pt x="3283" y="408466"/>
                  </a:lnTo>
                  <a:lnTo>
                    <a:pt x="12848" y="455273"/>
                  </a:lnTo>
                  <a:lnTo>
                    <a:pt x="28265" y="499657"/>
                  </a:lnTo>
                  <a:lnTo>
                    <a:pt x="49106" y="541189"/>
                  </a:lnTo>
                  <a:lnTo>
                    <a:pt x="74943" y="579440"/>
                  </a:lnTo>
                  <a:lnTo>
                    <a:pt x="105346" y="613981"/>
                  </a:lnTo>
                  <a:lnTo>
                    <a:pt x="139887" y="644384"/>
                  </a:lnTo>
                  <a:lnTo>
                    <a:pt x="178138" y="670221"/>
                  </a:lnTo>
                  <a:lnTo>
                    <a:pt x="219670" y="691062"/>
                  </a:lnTo>
                  <a:lnTo>
                    <a:pt x="264054" y="706479"/>
                  </a:lnTo>
                  <a:lnTo>
                    <a:pt x="310861" y="716044"/>
                  </a:lnTo>
                  <a:lnTo>
                    <a:pt x="359663" y="719327"/>
                  </a:lnTo>
                  <a:lnTo>
                    <a:pt x="408466" y="716044"/>
                  </a:lnTo>
                  <a:lnTo>
                    <a:pt x="455273" y="706479"/>
                  </a:lnTo>
                  <a:lnTo>
                    <a:pt x="499657" y="691062"/>
                  </a:lnTo>
                  <a:lnTo>
                    <a:pt x="541189" y="670221"/>
                  </a:lnTo>
                  <a:lnTo>
                    <a:pt x="579440" y="644384"/>
                  </a:lnTo>
                  <a:lnTo>
                    <a:pt x="613981" y="613981"/>
                  </a:lnTo>
                  <a:lnTo>
                    <a:pt x="644384" y="579440"/>
                  </a:lnTo>
                  <a:lnTo>
                    <a:pt x="670221" y="541189"/>
                  </a:lnTo>
                  <a:lnTo>
                    <a:pt x="691062" y="499657"/>
                  </a:lnTo>
                  <a:lnTo>
                    <a:pt x="706479" y="455273"/>
                  </a:lnTo>
                  <a:lnTo>
                    <a:pt x="716044" y="408466"/>
                  </a:lnTo>
                  <a:lnTo>
                    <a:pt x="719327" y="359663"/>
                  </a:lnTo>
                  <a:lnTo>
                    <a:pt x="716044" y="310861"/>
                  </a:lnTo>
                  <a:lnTo>
                    <a:pt x="706479" y="264054"/>
                  </a:lnTo>
                  <a:lnTo>
                    <a:pt x="691062" y="219670"/>
                  </a:lnTo>
                  <a:lnTo>
                    <a:pt x="670221" y="178138"/>
                  </a:lnTo>
                  <a:lnTo>
                    <a:pt x="644384" y="139887"/>
                  </a:lnTo>
                  <a:lnTo>
                    <a:pt x="613981" y="105346"/>
                  </a:lnTo>
                  <a:lnTo>
                    <a:pt x="579440" y="74943"/>
                  </a:lnTo>
                  <a:lnTo>
                    <a:pt x="541189" y="49106"/>
                  </a:lnTo>
                  <a:lnTo>
                    <a:pt x="499657" y="28265"/>
                  </a:lnTo>
                  <a:lnTo>
                    <a:pt x="455273" y="12848"/>
                  </a:lnTo>
                  <a:lnTo>
                    <a:pt x="408466" y="3283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587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76188" y="1691640"/>
              <a:ext cx="74675" cy="76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44540" y="1463040"/>
              <a:ext cx="536575" cy="533400"/>
            </a:xfrm>
            <a:custGeom>
              <a:avLst/>
              <a:gdLst/>
              <a:ahLst/>
              <a:cxnLst/>
              <a:rect l="l" t="t" r="r" b="b"/>
              <a:pathLst>
                <a:path w="536575" h="533400">
                  <a:moveTo>
                    <a:pt x="76073" y="275844"/>
                  </a:moveTo>
                  <a:lnTo>
                    <a:pt x="58420" y="275844"/>
                  </a:lnTo>
                  <a:lnTo>
                    <a:pt x="60579" y="301498"/>
                  </a:lnTo>
                  <a:lnTo>
                    <a:pt x="75692" y="351027"/>
                  </a:lnTo>
                  <a:lnTo>
                    <a:pt x="101726" y="395097"/>
                  </a:lnTo>
                  <a:lnTo>
                    <a:pt x="138937" y="431800"/>
                  </a:lnTo>
                  <a:lnTo>
                    <a:pt x="183007" y="458215"/>
                  </a:lnTo>
                  <a:lnTo>
                    <a:pt x="232918" y="473201"/>
                  </a:lnTo>
                  <a:lnTo>
                    <a:pt x="259461" y="475742"/>
                  </a:lnTo>
                  <a:lnTo>
                    <a:pt x="259461" y="533400"/>
                  </a:lnTo>
                  <a:lnTo>
                    <a:pt x="276987" y="533400"/>
                  </a:lnTo>
                  <a:lnTo>
                    <a:pt x="276987" y="475742"/>
                  </a:lnTo>
                  <a:lnTo>
                    <a:pt x="303530" y="473201"/>
                  </a:lnTo>
                  <a:lnTo>
                    <a:pt x="328422" y="467360"/>
                  </a:lnTo>
                  <a:lnTo>
                    <a:pt x="352679" y="458215"/>
                  </a:lnTo>
                  <a:lnTo>
                    <a:pt x="259461" y="458215"/>
                  </a:lnTo>
                  <a:lnTo>
                    <a:pt x="229997" y="454533"/>
                  </a:lnTo>
                  <a:lnTo>
                    <a:pt x="176784" y="435483"/>
                  </a:lnTo>
                  <a:lnTo>
                    <a:pt x="132587" y="402082"/>
                  </a:lnTo>
                  <a:lnTo>
                    <a:pt x="98806" y="357250"/>
                  </a:lnTo>
                  <a:lnTo>
                    <a:pt x="79756" y="304800"/>
                  </a:lnTo>
                  <a:lnTo>
                    <a:pt x="76073" y="275844"/>
                  </a:lnTo>
                  <a:close/>
                </a:path>
                <a:path w="536575" h="533400">
                  <a:moveTo>
                    <a:pt x="133731" y="275844"/>
                  </a:moveTo>
                  <a:lnTo>
                    <a:pt x="115315" y="275844"/>
                  </a:lnTo>
                  <a:lnTo>
                    <a:pt x="118363" y="297942"/>
                  </a:lnTo>
                  <a:lnTo>
                    <a:pt x="133350" y="338963"/>
                  </a:lnTo>
                  <a:lnTo>
                    <a:pt x="159512" y="374523"/>
                  </a:lnTo>
                  <a:lnTo>
                    <a:pt x="195072" y="400558"/>
                  </a:lnTo>
                  <a:lnTo>
                    <a:pt x="237362" y="415671"/>
                  </a:lnTo>
                  <a:lnTo>
                    <a:pt x="259461" y="418592"/>
                  </a:lnTo>
                  <a:lnTo>
                    <a:pt x="259461" y="458215"/>
                  </a:lnTo>
                  <a:lnTo>
                    <a:pt x="276987" y="458215"/>
                  </a:lnTo>
                  <a:lnTo>
                    <a:pt x="276987" y="418592"/>
                  </a:lnTo>
                  <a:lnTo>
                    <a:pt x="302006" y="414909"/>
                  </a:lnTo>
                  <a:lnTo>
                    <a:pt x="325500" y="407924"/>
                  </a:lnTo>
                  <a:lnTo>
                    <a:pt x="339901" y="400558"/>
                  </a:lnTo>
                  <a:lnTo>
                    <a:pt x="259461" y="400558"/>
                  </a:lnTo>
                  <a:lnTo>
                    <a:pt x="237362" y="397256"/>
                  </a:lnTo>
                  <a:lnTo>
                    <a:pt x="197993" y="381508"/>
                  </a:lnTo>
                  <a:lnTo>
                    <a:pt x="166115" y="353949"/>
                  </a:lnTo>
                  <a:lnTo>
                    <a:pt x="144018" y="317754"/>
                  </a:lnTo>
                  <a:lnTo>
                    <a:pt x="136651" y="297180"/>
                  </a:lnTo>
                  <a:lnTo>
                    <a:pt x="133731" y="275844"/>
                  </a:lnTo>
                  <a:close/>
                </a:path>
                <a:path w="536575" h="533400">
                  <a:moveTo>
                    <a:pt x="478789" y="275844"/>
                  </a:moveTo>
                  <a:lnTo>
                    <a:pt x="459994" y="275844"/>
                  </a:lnTo>
                  <a:lnTo>
                    <a:pt x="456692" y="304800"/>
                  </a:lnTo>
                  <a:lnTo>
                    <a:pt x="448690" y="331977"/>
                  </a:lnTo>
                  <a:lnTo>
                    <a:pt x="422529" y="380746"/>
                  </a:lnTo>
                  <a:lnTo>
                    <a:pt x="383286" y="420750"/>
                  </a:lnTo>
                  <a:lnTo>
                    <a:pt x="334010" y="446786"/>
                  </a:lnTo>
                  <a:lnTo>
                    <a:pt x="276987" y="458215"/>
                  </a:lnTo>
                  <a:lnTo>
                    <a:pt x="352679" y="458215"/>
                  </a:lnTo>
                  <a:lnTo>
                    <a:pt x="396875" y="431800"/>
                  </a:lnTo>
                  <a:lnTo>
                    <a:pt x="434721" y="395097"/>
                  </a:lnTo>
                  <a:lnTo>
                    <a:pt x="460756" y="350393"/>
                  </a:lnTo>
                  <a:lnTo>
                    <a:pt x="475869" y="301498"/>
                  </a:lnTo>
                  <a:lnTo>
                    <a:pt x="478789" y="275844"/>
                  </a:lnTo>
                  <a:close/>
                </a:path>
                <a:path w="536575" h="533400">
                  <a:moveTo>
                    <a:pt x="276987" y="361696"/>
                  </a:moveTo>
                  <a:lnTo>
                    <a:pt x="259461" y="361696"/>
                  </a:lnTo>
                  <a:lnTo>
                    <a:pt x="259461" y="400558"/>
                  </a:lnTo>
                  <a:lnTo>
                    <a:pt x="276987" y="400558"/>
                  </a:lnTo>
                  <a:lnTo>
                    <a:pt x="276987" y="361696"/>
                  </a:lnTo>
                  <a:close/>
                </a:path>
                <a:path w="536575" h="533400">
                  <a:moveTo>
                    <a:pt x="421132" y="275844"/>
                  </a:moveTo>
                  <a:lnTo>
                    <a:pt x="402336" y="275844"/>
                  </a:lnTo>
                  <a:lnTo>
                    <a:pt x="399796" y="297180"/>
                  </a:lnTo>
                  <a:lnTo>
                    <a:pt x="393192" y="317754"/>
                  </a:lnTo>
                  <a:lnTo>
                    <a:pt x="370332" y="353949"/>
                  </a:lnTo>
                  <a:lnTo>
                    <a:pt x="338455" y="380746"/>
                  </a:lnTo>
                  <a:lnTo>
                    <a:pt x="299085" y="397256"/>
                  </a:lnTo>
                  <a:lnTo>
                    <a:pt x="276987" y="400558"/>
                  </a:lnTo>
                  <a:lnTo>
                    <a:pt x="339901" y="400558"/>
                  </a:lnTo>
                  <a:lnTo>
                    <a:pt x="384683" y="365379"/>
                  </a:lnTo>
                  <a:lnTo>
                    <a:pt x="409701" y="324358"/>
                  </a:lnTo>
                  <a:lnTo>
                    <a:pt x="417449" y="300863"/>
                  </a:lnTo>
                  <a:lnTo>
                    <a:pt x="421132" y="275844"/>
                  </a:lnTo>
                  <a:close/>
                </a:path>
                <a:path w="536575" h="533400">
                  <a:moveTo>
                    <a:pt x="172338" y="258318"/>
                  </a:moveTo>
                  <a:lnTo>
                    <a:pt x="0" y="258318"/>
                  </a:lnTo>
                  <a:lnTo>
                    <a:pt x="0" y="275844"/>
                  </a:lnTo>
                  <a:lnTo>
                    <a:pt x="172338" y="275844"/>
                  </a:lnTo>
                  <a:lnTo>
                    <a:pt x="172338" y="258318"/>
                  </a:lnTo>
                  <a:close/>
                </a:path>
                <a:path w="536575" h="533400">
                  <a:moveTo>
                    <a:pt x="536448" y="258318"/>
                  </a:moveTo>
                  <a:lnTo>
                    <a:pt x="364109" y="258318"/>
                  </a:lnTo>
                  <a:lnTo>
                    <a:pt x="364109" y="275844"/>
                  </a:lnTo>
                  <a:lnTo>
                    <a:pt x="536448" y="275844"/>
                  </a:lnTo>
                  <a:lnTo>
                    <a:pt x="536448" y="258318"/>
                  </a:lnTo>
                  <a:close/>
                </a:path>
                <a:path w="536575" h="533400">
                  <a:moveTo>
                    <a:pt x="276987" y="0"/>
                  </a:moveTo>
                  <a:lnTo>
                    <a:pt x="259461" y="0"/>
                  </a:lnTo>
                  <a:lnTo>
                    <a:pt x="259461" y="57276"/>
                  </a:lnTo>
                  <a:lnTo>
                    <a:pt x="232918" y="60198"/>
                  </a:lnTo>
                  <a:lnTo>
                    <a:pt x="183007" y="74422"/>
                  </a:lnTo>
                  <a:lnTo>
                    <a:pt x="138937" y="100457"/>
                  </a:lnTo>
                  <a:lnTo>
                    <a:pt x="101726" y="138302"/>
                  </a:lnTo>
                  <a:lnTo>
                    <a:pt x="75692" y="182372"/>
                  </a:lnTo>
                  <a:lnTo>
                    <a:pt x="60579" y="231901"/>
                  </a:lnTo>
                  <a:lnTo>
                    <a:pt x="58420" y="258318"/>
                  </a:lnTo>
                  <a:lnTo>
                    <a:pt x="76073" y="258318"/>
                  </a:lnTo>
                  <a:lnTo>
                    <a:pt x="78994" y="231139"/>
                  </a:lnTo>
                  <a:lnTo>
                    <a:pt x="85598" y="205739"/>
                  </a:lnTo>
                  <a:lnTo>
                    <a:pt x="107696" y="159638"/>
                  </a:lnTo>
                  <a:lnTo>
                    <a:pt x="141097" y="121793"/>
                  </a:lnTo>
                  <a:lnTo>
                    <a:pt x="183007" y="94234"/>
                  </a:lnTo>
                  <a:lnTo>
                    <a:pt x="232156" y="78486"/>
                  </a:lnTo>
                  <a:lnTo>
                    <a:pt x="259461" y="75184"/>
                  </a:lnTo>
                  <a:lnTo>
                    <a:pt x="352679" y="75184"/>
                  </a:lnTo>
                  <a:lnTo>
                    <a:pt x="328422" y="66039"/>
                  </a:lnTo>
                  <a:lnTo>
                    <a:pt x="303530" y="60198"/>
                  </a:lnTo>
                  <a:lnTo>
                    <a:pt x="276987" y="57276"/>
                  </a:lnTo>
                  <a:lnTo>
                    <a:pt x="276987" y="0"/>
                  </a:lnTo>
                  <a:close/>
                </a:path>
                <a:path w="536575" h="533400">
                  <a:moveTo>
                    <a:pt x="276987" y="75184"/>
                  </a:moveTo>
                  <a:lnTo>
                    <a:pt x="259461" y="75184"/>
                  </a:lnTo>
                  <a:lnTo>
                    <a:pt x="259461" y="114808"/>
                  </a:lnTo>
                  <a:lnTo>
                    <a:pt x="233680" y="118490"/>
                  </a:lnTo>
                  <a:lnTo>
                    <a:pt x="188087" y="136144"/>
                  </a:lnTo>
                  <a:lnTo>
                    <a:pt x="151764" y="167259"/>
                  </a:lnTo>
                  <a:lnTo>
                    <a:pt x="126746" y="208407"/>
                  </a:lnTo>
                  <a:lnTo>
                    <a:pt x="115315" y="258318"/>
                  </a:lnTo>
                  <a:lnTo>
                    <a:pt x="133731" y="258318"/>
                  </a:lnTo>
                  <a:lnTo>
                    <a:pt x="136651" y="235458"/>
                  </a:lnTo>
                  <a:lnTo>
                    <a:pt x="143256" y="215011"/>
                  </a:lnTo>
                  <a:lnTo>
                    <a:pt x="165354" y="179450"/>
                  </a:lnTo>
                  <a:lnTo>
                    <a:pt x="197358" y="151892"/>
                  </a:lnTo>
                  <a:lnTo>
                    <a:pt x="237362" y="136144"/>
                  </a:lnTo>
                  <a:lnTo>
                    <a:pt x="259461" y="132461"/>
                  </a:lnTo>
                  <a:lnTo>
                    <a:pt x="340613" y="132461"/>
                  </a:lnTo>
                  <a:lnTo>
                    <a:pt x="320421" y="123317"/>
                  </a:lnTo>
                  <a:lnTo>
                    <a:pt x="299085" y="117729"/>
                  </a:lnTo>
                  <a:lnTo>
                    <a:pt x="276987" y="114808"/>
                  </a:lnTo>
                  <a:lnTo>
                    <a:pt x="276987" y="75184"/>
                  </a:lnTo>
                  <a:close/>
                </a:path>
                <a:path w="536575" h="533400">
                  <a:moveTo>
                    <a:pt x="340613" y="132461"/>
                  </a:moveTo>
                  <a:lnTo>
                    <a:pt x="276987" y="132461"/>
                  </a:lnTo>
                  <a:lnTo>
                    <a:pt x="299085" y="136144"/>
                  </a:lnTo>
                  <a:lnTo>
                    <a:pt x="320039" y="142367"/>
                  </a:lnTo>
                  <a:lnTo>
                    <a:pt x="355346" y="164337"/>
                  </a:lnTo>
                  <a:lnTo>
                    <a:pt x="383286" y="196214"/>
                  </a:lnTo>
                  <a:lnTo>
                    <a:pt x="399796" y="236220"/>
                  </a:lnTo>
                  <a:lnTo>
                    <a:pt x="402336" y="258318"/>
                  </a:lnTo>
                  <a:lnTo>
                    <a:pt x="421132" y="258318"/>
                  </a:lnTo>
                  <a:lnTo>
                    <a:pt x="411861" y="214249"/>
                  </a:lnTo>
                  <a:lnTo>
                    <a:pt x="390906" y="175768"/>
                  </a:lnTo>
                  <a:lnTo>
                    <a:pt x="359029" y="143763"/>
                  </a:lnTo>
                  <a:lnTo>
                    <a:pt x="340613" y="132461"/>
                  </a:lnTo>
                  <a:close/>
                </a:path>
                <a:path w="536575" h="533400">
                  <a:moveTo>
                    <a:pt x="352679" y="75184"/>
                  </a:moveTo>
                  <a:lnTo>
                    <a:pt x="276987" y="75184"/>
                  </a:lnTo>
                  <a:lnTo>
                    <a:pt x="306450" y="78486"/>
                  </a:lnTo>
                  <a:lnTo>
                    <a:pt x="334010" y="86613"/>
                  </a:lnTo>
                  <a:lnTo>
                    <a:pt x="383286" y="113411"/>
                  </a:lnTo>
                  <a:lnTo>
                    <a:pt x="422529" y="152654"/>
                  </a:lnTo>
                  <a:lnTo>
                    <a:pt x="448690" y="201422"/>
                  </a:lnTo>
                  <a:lnTo>
                    <a:pt x="459994" y="258318"/>
                  </a:lnTo>
                  <a:lnTo>
                    <a:pt x="478789" y="258318"/>
                  </a:lnTo>
                  <a:lnTo>
                    <a:pt x="470281" y="206121"/>
                  </a:lnTo>
                  <a:lnTo>
                    <a:pt x="448690" y="159638"/>
                  </a:lnTo>
                  <a:lnTo>
                    <a:pt x="416687" y="118490"/>
                  </a:lnTo>
                  <a:lnTo>
                    <a:pt x="375538" y="86613"/>
                  </a:lnTo>
                  <a:lnTo>
                    <a:pt x="352679" y="75184"/>
                  </a:lnTo>
                  <a:close/>
                </a:path>
                <a:path w="536575" h="533400">
                  <a:moveTo>
                    <a:pt x="276987" y="132461"/>
                  </a:moveTo>
                  <a:lnTo>
                    <a:pt x="259461" y="132461"/>
                  </a:lnTo>
                  <a:lnTo>
                    <a:pt x="259461" y="171704"/>
                  </a:lnTo>
                  <a:lnTo>
                    <a:pt x="276987" y="171704"/>
                  </a:lnTo>
                  <a:lnTo>
                    <a:pt x="276987" y="132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871459" y="1389888"/>
            <a:ext cx="721360" cy="719455"/>
            <a:chOff x="7871459" y="1389888"/>
            <a:chExt cx="721360" cy="719455"/>
          </a:xfrm>
        </p:grpSpPr>
        <p:sp>
          <p:nvSpPr>
            <p:cNvPr id="32" name="object 32"/>
            <p:cNvSpPr/>
            <p:nvPr/>
          </p:nvSpPr>
          <p:spPr>
            <a:xfrm>
              <a:off x="7871459" y="1389888"/>
              <a:ext cx="721360" cy="719455"/>
            </a:xfrm>
            <a:custGeom>
              <a:avLst/>
              <a:gdLst/>
              <a:ahLst/>
              <a:cxnLst/>
              <a:rect l="l" t="t" r="r" b="b"/>
              <a:pathLst>
                <a:path w="721359" h="719455">
                  <a:moveTo>
                    <a:pt x="360425" y="0"/>
                  </a:moveTo>
                  <a:lnTo>
                    <a:pt x="311528" y="3283"/>
                  </a:lnTo>
                  <a:lnTo>
                    <a:pt x="264627" y="12848"/>
                  </a:lnTo>
                  <a:lnTo>
                    <a:pt x="220152" y="28265"/>
                  </a:lnTo>
                  <a:lnTo>
                    <a:pt x="178533" y="49106"/>
                  </a:lnTo>
                  <a:lnTo>
                    <a:pt x="140201" y="74943"/>
                  </a:lnTo>
                  <a:lnTo>
                    <a:pt x="105584" y="105346"/>
                  </a:lnTo>
                  <a:lnTo>
                    <a:pt x="75114" y="139887"/>
                  </a:lnTo>
                  <a:lnTo>
                    <a:pt x="49219" y="178138"/>
                  </a:lnTo>
                  <a:lnTo>
                    <a:pt x="28330" y="219670"/>
                  </a:lnTo>
                  <a:lnTo>
                    <a:pt x="12878" y="264054"/>
                  </a:lnTo>
                  <a:lnTo>
                    <a:pt x="3291" y="310861"/>
                  </a:lnTo>
                  <a:lnTo>
                    <a:pt x="0" y="359663"/>
                  </a:lnTo>
                  <a:lnTo>
                    <a:pt x="3291" y="408466"/>
                  </a:lnTo>
                  <a:lnTo>
                    <a:pt x="12878" y="455273"/>
                  </a:lnTo>
                  <a:lnTo>
                    <a:pt x="28330" y="499657"/>
                  </a:lnTo>
                  <a:lnTo>
                    <a:pt x="49219" y="541189"/>
                  </a:lnTo>
                  <a:lnTo>
                    <a:pt x="75114" y="579440"/>
                  </a:lnTo>
                  <a:lnTo>
                    <a:pt x="105584" y="613981"/>
                  </a:lnTo>
                  <a:lnTo>
                    <a:pt x="140201" y="644384"/>
                  </a:lnTo>
                  <a:lnTo>
                    <a:pt x="178533" y="670221"/>
                  </a:lnTo>
                  <a:lnTo>
                    <a:pt x="220152" y="691062"/>
                  </a:lnTo>
                  <a:lnTo>
                    <a:pt x="264627" y="706479"/>
                  </a:lnTo>
                  <a:lnTo>
                    <a:pt x="311528" y="716044"/>
                  </a:lnTo>
                  <a:lnTo>
                    <a:pt x="360425" y="719327"/>
                  </a:lnTo>
                  <a:lnTo>
                    <a:pt x="409323" y="716044"/>
                  </a:lnTo>
                  <a:lnTo>
                    <a:pt x="456224" y="706479"/>
                  </a:lnTo>
                  <a:lnTo>
                    <a:pt x="500699" y="691062"/>
                  </a:lnTo>
                  <a:lnTo>
                    <a:pt x="542318" y="670221"/>
                  </a:lnTo>
                  <a:lnTo>
                    <a:pt x="580650" y="644384"/>
                  </a:lnTo>
                  <a:lnTo>
                    <a:pt x="615267" y="613981"/>
                  </a:lnTo>
                  <a:lnTo>
                    <a:pt x="645737" y="579440"/>
                  </a:lnTo>
                  <a:lnTo>
                    <a:pt x="671632" y="541189"/>
                  </a:lnTo>
                  <a:lnTo>
                    <a:pt x="692521" y="499657"/>
                  </a:lnTo>
                  <a:lnTo>
                    <a:pt x="707973" y="455273"/>
                  </a:lnTo>
                  <a:lnTo>
                    <a:pt x="717560" y="408466"/>
                  </a:lnTo>
                  <a:lnTo>
                    <a:pt x="720851" y="359663"/>
                  </a:lnTo>
                  <a:lnTo>
                    <a:pt x="717560" y="310861"/>
                  </a:lnTo>
                  <a:lnTo>
                    <a:pt x="707973" y="264054"/>
                  </a:lnTo>
                  <a:lnTo>
                    <a:pt x="692521" y="219670"/>
                  </a:lnTo>
                  <a:lnTo>
                    <a:pt x="671632" y="178138"/>
                  </a:lnTo>
                  <a:lnTo>
                    <a:pt x="645737" y="139887"/>
                  </a:lnTo>
                  <a:lnTo>
                    <a:pt x="615267" y="105346"/>
                  </a:lnTo>
                  <a:lnTo>
                    <a:pt x="580650" y="74943"/>
                  </a:lnTo>
                  <a:lnTo>
                    <a:pt x="542318" y="49106"/>
                  </a:lnTo>
                  <a:lnTo>
                    <a:pt x="500699" y="28265"/>
                  </a:lnTo>
                  <a:lnTo>
                    <a:pt x="456224" y="12848"/>
                  </a:lnTo>
                  <a:lnTo>
                    <a:pt x="409323" y="3283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2E4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74151" y="1592580"/>
              <a:ext cx="323215" cy="326390"/>
            </a:xfrm>
            <a:custGeom>
              <a:avLst/>
              <a:gdLst/>
              <a:ahLst/>
              <a:cxnLst/>
              <a:rect l="l" t="t" r="r" b="b"/>
              <a:pathLst>
                <a:path w="323215" h="326389">
                  <a:moveTo>
                    <a:pt x="92987" y="237998"/>
                  </a:moveTo>
                  <a:lnTo>
                    <a:pt x="53594" y="237998"/>
                  </a:lnTo>
                  <a:lnTo>
                    <a:pt x="57276" y="238379"/>
                  </a:lnTo>
                  <a:lnTo>
                    <a:pt x="58800" y="239522"/>
                  </a:lnTo>
                  <a:lnTo>
                    <a:pt x="62229" y="242950"/>
                  </a:lnTo>
                  <a:lnTo>
                    <a:pt x="65277" y="246253"/>
                  </a:lnTo>
                  <a:lnTo>
                    <a:pt x="72898" y="253873"/>
                  </a:lnTo>
                  <a:lnTo>
                    <a:pt x="76707" y="257302"/>
                  </a:lnTo>
                  <a:lnTo>
                    <a:pt x="80137" y="260350"/>
                  </a:lnTo>
                  <a:lnTo>
                    <a:pt x="83184" y="263779"/>
                  </a:lnTo>
                  <a:lnTo>
                    <a:pt x="85090" y="269113"/>
                  </a:lnTo>
                  <a:lnTo>
                    <a:pt x="85090" y="274447"/>
                  </a:lnTo>
                  <a:lnTo>
                    <a:pt x="84327" y="280162"/>
                  </a:lnTo>
                  <a:lnTo>
                    <a:pt x="83184" y="293116"/>
                  </a:lnTo>
                  <a:lnTo>
                    <a:pt x="91058" y="308991"/>
                  </a:lnTo>
                  <a:lnTo>
                    <a:pt x="91821" y="309753"/>
                  </a:lnTo>
                  <a:lnTo>
                    <a:pt x="153034" y="326136"/>
                  </a:lnTo>
                  <a:lnTo>
                    <a:pt x="158369" y="323469"/>
                  </a:lnTo>
                  <a:lnTo>
                    <a:pt x="162432" y="318516"/>
                  </a:lnTo>
                  <a:lnTo>
                    <a:pt x="166243" y="312420"/>
                  </a:lnTo>
                  <a:lnTo>
                    <a:pt x="169672" y="305562"/>
                  </a:lnTo>
                  <a:lnTo>
                    <a:pt x="171957" y="299847"/>
                  </a:lnTo>
                  <a:lnTo>
                    <a:pt x="173863" y="295402"/>
                  </a:lnTo>
                  <a:lnTo>
                    <a:pt x="175005" y="293116"/>
                  </a:lnTo>
                  <a:lnTo>
                    <a:pt x="178053" y="290068"/>
                  </a:lnTo>
                  <a:lnTo>
                    <a:pt x="179197" y="289306"/>
                  </a:lnTo>
                  <a:lnTo>
                    <a:pt x="180721" y="289306"/>
                  </a:lnTo>
                  <a:lnTo>
                    <a:pt x="182625" y="288925"/>
                  </a:lnTo>
                  <a:lnTo>
                    <a:pt x="187198" y="288163"/>
                  </a:lnTo>
                  <a:lnTo>
                    <a:pt x="204597" y="284734"/>
                  </a:lnTo>
                  <a:lnTo>
                    <a:pt x="207264" y="283591"/>
                  </a:lnTo>
                  <a:lnTo>
                    <a:pt x="210312" y="283210"/>
                  </a:lnTo>
                  <a:lnTo>
                    <a:pt x="268074" y="283210"/>
                  </a:lnTo>
                  <a:lnTo>
                    <a:pt x="287130" y="263779"/>
                  </a:lnTo>
                  <a:lnTo>
                    <a:pt x="159893" y="263779"/>
                  </a:lnTo>
                  <a:lnTo>
                    <a:pt x="141986" y="262255"/>
                  </a:lnTo>
                  <a:lnTo>
                    <a:pt x="124968" y="257302"/>
                  </a:lnTo>
                  <a:lnTo>
                    <a:pt x="109347" y="250062"/>
                  </a:lnTo>
                  <a:lnTo>
                    <a:pt x="95250" y="240284"/>
                  </a:lnTo>
                  <a:lnTo>
                    <a:pt x="92987" y="237998"/>
                  </a:lnTo>
                  <a:close/>
                </a:path>
                <a:path w="323215" h="326389">
                  <a:moveTo>
                    <a:pt x="268074" y="283210"/>
                  </a:moveTo>
                  <a:lnTo>
                    <a:pt x="212978" y="283210"/>
                  </a:lnTo>
                  <a:lnTo>
                    <a:pt x="215646" y="283591"/>
                  </a:lnTo>
                  <a:lnTo>
                    <a:pt x="216789" y="283591"/>
                  </a:lnTo>
                  <a:lnTo>
                    <a:pt x="217931" y="284353"/>
                  </a:lnTo>
                  <a:lnTo>
                    <a:pt x="219455" y="285496"/>
                  </a:lnTo>
                  <a:lnTo>
                    <a:pt x="222503" y="287020"/>
                  </a:lnTo>
                  <a:lnTo>
                    <a:pt x="227075" y="290449"/>
                  </a:lnTo>
                  <a:lnTo>
                    <a:pt x="233425" y="295402"/>
                  </a:lnTo>
                  <a:lnTo>
                    <a:pt x="239141" y="298831"/>
                  </a:lnTo>
                  <a:lnTo>
                    <a:pt x="244475" y="299847"/>
                  </a:lnTo>
                  <a:lnTo>
                    <a:pt x="248284" y="299847"/>
                  </a:lnTo>
                  <a:lnTo>
                    <a:pt x="251332" y="298831"/>
                  </a:lnTo>
                  <a:lnTo>
                    <a:pt x="253619" y="296925"/>
                  </a:lnTo>
                  <a:lnTo>
                    <a:pt x="255524" y="295402"/>
                  </a:lnTo>
                  <a:lnTo>
                    <a:pt x="256667" y="294640"/>
                  </a:lnTo>
                  <a:lnTo>
                    <a:pt x="258952" y="291973"/>
                  </a:lnTo>
                  <a:lnTo>
                    <a:pt x="262381" y="288163"/>
                  </a:lnTo>
                  <a:lnTo>
                    <a:pt x="266953" y="284353"/>
                  </a:lnTo>
                  <a:lnTo>
                    <a:pt x="268074" y="283210"/>
                  </a:lnTo>
                  <a:close/>
                </a:path>
                <a:path w="323215" h="326389">
                  <a:moveTo>
                    <a:pt x="240326" y="61214"/>
                  </a:moveTo>
                  <a:lnTo>
                    <a:pt x="159893" y="61214"/>
                  </a:lnTo>
                  <a:lnTo>
                    <a:pt x="178434" y="63119"/>
                  </a:lnTo>
                  <a:lnTo>
                    <a:pt x="195199" y="67691"/>
                  </a:lnTo>
                  <a:lnTo>
                    <a:pt x="237236" y="97282"/>
                  </a:lnTo>
                  <a:lnTo>
                    <a:pt x="259333" y="144399"/>
                  </a:lnTo>
                  <a:lnTo>
                    <a:pt x="261239" y="163068"/>
                  </a:lnTo>
                  <a:lnTo>
                    <a:pt x="259333" y="180975"/>
                  </a:lnTo>
                  <a:lnTo>
                    <a:pt x="237236" y="228092"/>
                  </a:lnTo>
                  <a:lnTo>
                    <a:pt x="195199" y="257302"/>
                  </a:lnTo>
                  <a:lnTo>
                    <a:pt x="159893" y="263779"/>
                  </a:lnTo>
                  <a:lnTo>
                    <a:pt x="287130" y="263779"/>
                  </a:lnTo>
                  <a:lnTo>
                    <a:pt x="292734" y="258064"/>
                  </a:lnTo>
                  <a:lnTo>
                    <a:pt x="296925" y="251587"/>
                  </a:lnTo>
                  <a:lnTo>
                    <a:pt x="298069" y="245110"/>
                  </a:lnTo>
                  <a:lnTo>
                    <a:pt x="296545" y="239522"/>
                  </a:lnTo>
                  <a:lnTo>
                    <a:pt x="293497" y="233807"/>
                  </a:lnTo>
                  <a:lnTo>
                    <a:pt x="290068" y="229235"/>
                  </a:lnTo>
                  <a:lnTo>
                    <a:pt x="285876" y="224282"/>
                  </a:lnTo>
                  <a:lnTo>
                    <a:pt x="283209" y="219710"/>
                  </a:lnTo>
                  <a:lnTo>
                    <a:pt x="281304" y="216281"/>
                  </a:lnTo>
                  <a:lnTo>
                    <a:pt x="280162" y="214375"/>
                  </a:lnTo>
                  <a:lnTo>
                    <a:pt x="280162" y="212852"/>
                  </a:lnTo>
                  <a:lnTo>
                    <a:pt x="292353" y="176403"/>
                  </a:lnTo>
                  <a:lnTo>
                    <a:pt x="293497" y="175641"/>
                  </a:lnTo>
                  <a:lnTo>
                    <a:pt x="301498" y="172974"/>
                  </a:lnTo>
                  <a:lnTo>
                    <a:pt x="306704" y="170307"/>
                  </a:lnTo>
                  <a:lnTo>
                    <a:pt x="316992" y="164592"/>
                  </a:lnTo>
                  <a:lnTo>
                    <a:pt x="321182" y="160020"/>
                  </a:lnTo>
                  <a:lnTo>
                    <a:pt x="323088" y="154686"/>
                  </a:lnTo>
                  <a:lnTo>
                    <a:pt x="323088" y="145923"/>
                  </a:lnTo>
                  <a:lnTo>
                    <a:pt x="321945" y="143637"/>
                  </a:lnTo>
                  <a:lnTo>
                    <a:pt x="321182" y="139827"/>
                  </a:lnTo>
                  <a:lnTo>
                    <a:pt x="319277" y="133858"/>
                  </a:lnTo>
                  <a:lnTo>
                    <a:pt x="317753" y="127000"/>
                  </a:lnTo>
                  <a:lnTo>
                    <a:pt x="315468" y="119380"/>
                  </a:lnTo>
                  <a:lnTo>
                    <a:pt x="313563" y="111760"/>
                  </a:lnTo>
                  <a:lnTo>
                    <a:pt x="311276" y="104140"/>
                  </a:lnTo>
                  <a:lnTo>
                    <a:pt x="309752" y="98044"/>
                  </a:lnTo>
                  <a:lnTo>
                    <a:pt x="308609" y="93091"/>
                  </a:lnTo>
                  <a:lnTo>
                    <a:pt x="305562" y="88137"/>
                  </a:lnTo>
                  <a:lnTo>
                    <a:pt x="302626" y="85090"/>
                  </a:lnTo>
                  <a:lnTo>
                    <a:pt x="264668" y="85090"/>
                  </a:lnTo>
                  <a:lnTo>
                    <a:pt x="263525" y="83947"/>
                  </a:lnTo>
                  <a:lnTo>
                    <a:pt x="261239" y="81025"/>
                  </a:lnTo>
                  <a:lnTo>
                    <a:pt x="257809" y="77216"/>
                  </a:lnTo>
                  <a:lnTo>
                    <a:pt x="252856" y="73025"/>
                  </a:lnTo>
                  <a:lnTo>
                    <a:pt x="249047" y="68834"/>
                  </a:lnTo>
                  <a:lnTo>
                    <a:pt x="240665" y="61975"/>
                  </a:lnTo>
                  <a:lnTo>
                    <a:pt x="240326" y="61214"/>
                  </a:lnTo>
                  <a:close/>
                </a:path>
                <a:path w="323215" h="326389">
                  <a:moveTo>
                    <a:pt x="77470" y="24384"/>
                  </a:moveTo>
                  <a:lnTo>
                    <a:pt x="74041" y="24765"/>
                  </a:lnTo>
                  <a:lnTo>
                    <a:pt x="71754" y="26670"/>
                  </a:lnTo>
                  <a:lnTo>
                    <a:pt x="69850" y="27686"/>
                  </a:lnTo>
                  <a:lnTo>
                    <a:pt x="26543" y="72644"/>
                  </a:lnTo>
                  <a:lnTo>
                    <a:pt x="24256" y="76454"/>
                  </a:lnTo>
                  <a:lnTo>
                    <a:pt x="23495" y="80645"/>
                  </a:lnTo>
                  <a:lnTo>
                    <a:pt x="24256" y="83566"/>
                  </a:lnTo>
                  <a:lnTo>
                    <a:pt x="25400" y="85090"/>
                  </a:lnTo>
                  <a:lnTo>
                    <a:pt x="25780" y="85852"/>
                  </a:lnTo>
                  <a:lnTo>
                    <a:pt x="38734" y="102616"/>
                  </a:lnTo>
                  <a:lnTo>
                    <a:pt x="39116" y="103759"/>
                  </a:lnTo>
                  <a:lnTo>
                    <a:pt x="41021" y="106045"/>
                  </a:lnTo>
                  <a:lnTo>
                    <a:pt x="43306" y="111760"/>
                  </a:lnTo>
                  <a:lnTo>
                    <a:pt x="42925" y="115189"/>
                  </a:lnTo>
                  <a:lnTo>
                    <a:pt x="41021" y="120523"/>
                  </a:lnTo>
                  <a:lnTo>
                    <a:pt x="39116" y="127000"/>
                  </a:lnTo>
                  <a:lnTo>
                    <a:pt x="37592" y="133858"/>
                  </a:lnTo>
                  <a:lnTo>
                    <a:pt x="36449" y="140208"/>
                  </a:lnTo>
                  <a:lnTo>
                    <a:pt x="35305" y="144780"/>
                  </a:lnTo>
                  <a:lnTo>
                    <a:pt x="32257" y="148209"/>
                  </a:lnTo>
                  <a:lnTo>
                    <a:pt x="27686" y="152019"/>
                  </a:lnTo>
                  <a:lnTo>
                    <a:pt x="22351" y="154686"/>
                  </a:lnTo>
                  <a:lnTo>
                    <a:pt x="12192" y="159258"/>
                  </a:lnTo>
                  <a:lnTo>
                    <a:pt x="6476" y="163068"/>
                  </a:lnTo>
                  <a:lnTo>
                    <a:pt x="380" y="168783"/>
                  </a:lnTo>
                  <a:lnTo>
                    <a:pt x="0" y="170307"/>
                  </a:lnTo>
                  <a:lnTo>
                    <a:pt x="380" y="173355"/>
                  </a:lnTo>
                  <a:lnTo>
                    <a:pt x="1904" y="178689"/>
                  </a:lnTo>
                  <a:lnTo>
                    <a:pt x="3048" y="185166"/>
                  </a:lnTo>
                  <a:lnTo>
                    <a:pt x="4572" y="191135"/>
                  </a:lnTo>
                  <a:lnTo>
                    <a:pt x="6476" y="197231"/>
                  </a:lnTo>
                  <a:lnTo>
                    <a:pt x="7620" y="201041"/>
                  </a:lnTo>
                  <a:lnTo>
                    <a:pt x="8000" y="204850"/>
                  </a:lnTo>
                  <a:lnTo>
                    <a:pt x="9905" y="209804"/>
                  </a:lnTo>
                  <a:lnTo>
                    <a:pt x="11429" y="216281"/>
                  </a:lnTo>
                  <a:lnTo>
                    <a:pt x="17779" y="235331"/>
                  </a:lnTo>
                  <a:lnTo>
                    <a:pt x="19684" y="238379"/>
                  </a:lnTo>
                  <a:lnTo>
                    <a:pt x="22351" y="240284"/>
                  </a:lnTo>
                  <a:lnTo>
                    <a:pt x="26924" y="240665"/>
                  </a:lnTo>
                  <a:lnTo>
                    <a:pt x="33400" y="240665"/>
                  </a:lnTo>
                  <a:lnTo>
                    <a:pt x="45212" y="239522"/>
                  </a:lnTo>
                  <a:lnTo>
                    <a:pt x="49022" y="238379"/>
                  </a:lnTo>
                  <a:lnTo>
                    <a:pt x="53594" y="237998"/>
                  </a:lnTo>
                  <a:lnTo>
                    <a:pt x="92987" y="237998"/>
                  </a:lnTo>
                  <a:lnTo>
                    <a:pt x="83184" y="228092"/>
                  </a:lnTo>
                  <a:lnTo>
                    <a:pt x="73278" y="213995"/>
                  </a:lnTo>
                  <a:lnTo>
                    <a:pt x="65658" y="198374"/>
                  </a:lnTo>
                  <a:lnTo>
                    <a:pt x="61087" y="180975"/>
                  </a:lnTo>
                  <a:lnTo>
                    <a:pt x="59563" y="163068"/>
                  </a:lnTo>
                  <a:lnTo>
                    <a:pt x="61087" y="144399"/>
                  </a:lnTo>
                  <a:lnTo>
                    <a:pt x="83184" y="97282"/>
                  </a:lnTo>
                  <a:lnTo>
                    <a:pt x="124968" y="67691"/>
                  </a:lnTo>
                  <a:lnTo>
                    <a:pt x="159893" y="61214"/>
                  </a:lnTo>
                  <a:lnTo>
                    <a:pt x="240326" y="61214"/>
                  </a:lnTo>
                  <a:lnTo>
                    <a:pt x="239141" y="58547"/>
                  </a:lnTo>
                  <a:lnTo>
                    <a:pt x="238378" y="55499"/>
                  </a:lnTo>
                  <a:lnTo>
                    <a:pt x="238378" y="52832"/>
                  </a:lnTo>
                  <a:lnTo>
                    <a:pt x="239141" y="48641"/>
                  </a:lnTo>
                  <a:lnTo>
                    <a:pt x="239409" y="44069"/>
                  </a:lnTo>
                  <a:lnTo>
                    <a:pt x="112775" y="44069"/>
                  </a:lnTo>
                  <a:lnTo>
                    <a:pt x="109347" y="43307"/>
                  </a:lnTo>
                  <a:lnTo>
                    <a:pt x="106679" y="42925"/>
                  </a:lnTo>
                  <a:lnTo>
                    <a:pt x="106299" y="42164"/>
                  </a:lnTo>
                  <a:lnTo>
                    <a:pt x="86232" y="27686"/>
                  </a:lnTo>
                  <a:lnTo>
                    <a:pt x="81661" y="24765"/>
                  </a:lnTo>
                  <a:lnTo>
                    <a:pt x="77470" y="24384"/>
                  </a:lnTo>
                  <a:close/>
                </a:path>
                <a:path w="323215" h="326389">
                  <a:moveTo>
                    <a:pt x="295401" y="82804"/>
                  </a:moveTo>
                  <a:lnTo>
                    <a:pt x="293877" y="82804"/>
                  </a:lnTo>
                  <a:lnTo>
                    <a:pt x="264668" y="85090"/>
                  </a:lnTo>
                  <a:lnTo>
                    <a:pt x="302626" y="85090"/>
                  </a:lnTo>
                  <a:lnTo>
                    <a:pt x="302259" y="84709"/>
                  </a:lnTo>
                  <a:lnTo>
                    <a:pt x="298069" y="83566"/>
                  </a:lnTo>
                  <a:lnTo>
                    <a:pt x="295401" y="82804"/>
                  </a:lnTo>
                  <a:close/>
                </a:path>
                <a:path w="323215" h="326389">
                  <a:moveTo>
                    <a:pt x="171576" y="0"/>
                  </a:moveTo>
                  <a:lnTo>
                    <a:pt x="158369" y="11430"/>
                  </a:lnTo>
                  <a:lnTo>
                    <a:pt x="156464" y="15621"/>
                  </a:lnTo>
                  <a:lnTo>
                    <a:pt x="154940" y="20193"/>
                  </a:lnTo>
                  <a:lnTo>
                    <a:pt x="153034" y="23622"/>
                  </a:lnTo>
                  <a:lnTo>
                    <a:pt x="151511" y="27686"/>
                  </a:lnTo>
                  <a:lnTo>
                    <a:pt x="148081" y="33400"/>
                  </a:lnTo>
                  <a:lnTo>
                    <a:pt x="145033" y="35687"/>
                  </a:lnTo>
                  <a:lnTo>
                    <a:pt x="142748" y="36449"/>
                  </a:lnTo>
                  <a:lnTo>
                    <a:pt x="141604" y="36449"/>
                  </a:lnTo>
                  <a:lnTo>
                    <a:pt x="135890" y="37592"/>
                  </a:lnTo>
                  <a:lnTo>
                    <a:pt x="118491" y="42925"/>
                  </a:lnTo>
                  <a:lnTo>
                    <a:pt x="112775" y="44069"/>
                  </a:lnTo>
                  <a:lnTo>
                    <a:pt x="239409" y="44069"/>
                  </a:lnTo>
                  <a:lnTo>
                    <a:pt x="239522" y="42164"/>
                  </a:lnTo>
                  <a:lnTo>
                    <a:pt x="240169" y="35687"/>
                  </a:lnTo>
                  <a:lnTo>
                    <a:pt x="240196" y="26670"/>
                  </a:lnTo>
                  <a:lnTo>
                    <a:pt x="227456" y="13716"/>
                  </a:lnTo>
                  <a:lnTo>
                    <a:pt x="226314" y="13716"/>
                  </a:lnTo>
                  <a:lnTo>
                    <a:pt x="177292" y="381"/>
                  </a:lnTo>
                  <a:lnTo>
                    <a:pt x="171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56447" y="1676400"/>
              <a:ext cx="158496" cy="160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9989819" y="1389888"/>
            <a:ext cx="719455" cy="719455"/>
            <a:chOff x="9989819" y="1389888"/>
            <a:chExt cx="719455" cy="719455"/>
          </a:xfrm>
        </p:grpSpPr>
        <p:sp>
          <p:nvSpPr>
            <p:cNvPr id="36" name="object 36"/>
            <p:cNvSpPr/>
            <p:nvPr/>
          </p:nvSpPr>
          <p:spPr>
            <a:xfrm>
              <a:off x="9989819" y="1389888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5">
                  <a:moveTo>
                    <a:pt x="359663" y="0"/>
                  </a:moveTo>
                  <a:lnTo>
                    <a:pt x="310861" y="3283"/>
                  </a:lnTo>
                  <a:lnTo>
                    <a:pt x="264054" y="12848"/>
                  </a:lnTo>
                  <a:lnTo>
                    <a:pt x="219670" y="28265"/>
                  </a:lnTo>
                  <a:lnTo>
                    <a:pt x="178138" y="49106"/>
                  </a:lnTo>
                  <a:lnTo>
                    <a:pt x="139887" y="74943"/>
                  </a:lnTo>
                  <a:lnTo>
                    <a:pt x="105346" y="105346"/>
                  </a:lnTo>
                  <a:lnTo>
                    <a:pt x="74943" y="139887"/>
                  </a:lnTo>
                  <a:lnTo>
                    <a:pt x="49106" y="178138"/>
                  </a:lnTo>
                  <a:lnTo>
                    <a:pt x="28265" y="219670"/>
                  </a:lnTo>
                  <a:lnTo>
                    <a:pt x="12848" y="264054"/>
                  </a:lnTo>
                  <a:lnTo>
                    <a:pt x="3283" y="310861"/>
                  </a:lnTo>
                  <a:lnTo>
                    <a:pt x="0" y="359663"/>
                  </a:lnTo>
                  <a:lnTo>
                    <a:pt x="3283" y="408466"/>
                  </a:lnTo>
                  <a:lnTo>
                    <a:pt x="12848" y="455273"/>
                  </a:lnTo>
                  <a:lnTo>
                    <a:pt x="28265" y="499657"/>
                  </a:lnTo>
                  <a:lnTo>
                    <a:pt x="49106" y="541189"/>
                  </a:lnTo>
                  <a:lnTo>
                    <a:pt x="74943" y="579440"/>
                  </a:lnTo>
                  <a:lnTo>
                    <a:pt x="105346" y="613981"/>
                  </a:lnTo>
                  <a:lnTo>
                    <a:pt x="139887" y="644384"/>
                  </a:lnTo>
                  <a:lnTo>
                    <a:pt x="178138" y="670221"/>
                  </a:lnTo>
                  <a:lnTo>
                    <a:pt x="219670" y="691062"/>
                  </a:lnTo>
                  <a:lnTo>
                    <a:pt x="264054" y="706479"/>
                  </a:lnTo>
                  <a:lnTo>
                    <a:pt x="310861" y="716044"/>
                  </a:lnTo>
                  <a:lnTo>
                    <a:pt x="359663" y="719327"/>
                  </a:lnTo>
                  <a:lnTo>
                    <a:pt x="408466" y="716044"/>
                  </a:lnTo>
                  <a:lnTo>
                    <a:pt x="455273" y="706479"/>
                  </a:lnTo>
                  <a:lnTo>
                    <a:pt x="499657" y="691062"/>
                  </a:lnTo>
                  <a:lnTo>
                    <a:pt x="541189" y="670221"/>
                  </a:lnTo>
                  <a:lnTo>
                    <a:pt x="579440" y="644384"/>
                  </a:lnTo>
                  <a:lnTo>
                    <a:pt x="613981" y="613981"/>
                  </a:lnTo>
                  <a:lnTo>
                    <a:pt x="644384" y="579440"/>
                  </a:lnTo>
                  <a:lnTo>
                    <a:pt x="670221" y="541189"/>
                  </a:lnTo>
                  <a:lnTo>
                    <a:pt x="691062" y="499657"/>
                  </a:lnTo>
                  <a:lnTo>
                    <a:pt x="706479" y="455273"/>
                  </a:lnTo>
                  <a:lnTo>
                    <a:pt x="716044" y="408466"/>
                  </a:lnTo>
                  <a:lnTo>
                    <a:pt x="719327" y="359663"/>
                  </a:lnTo>
                  <a:lnTo>
                    <a:pt x="716044" y="310861"/>
                  </a:lnTo>
                  <a:lnTo>
                    <a:pt x="706479" y="264054"/>
                  </a:lnTo>
                  <a:lnTo>
                    <a:pt x="691062" y="219670"/>
                  </a:lnTo>
                  <a:lnTo>
                    <a:pt x="670221" y="178138"/>
                  </a:lnTo>
                  <a:lnTo>
                    <a:pt x="644384" y="139887"/>
                  </a:lnTo>
                  <a:lnTo>
                    <a:pt x="613981" y="105346"/>
                  </a:lnTo>
                  <a:lnTo>
                    <a:pt x="579440" y="74943"/>
                  </a:lnTo>
                  <a:lnTo>
                    <a:pt x="541189" y="49106"/>
                  </a:lnTo>
                  <a:lnTo>
                    <a:pt x="499657" y="28265"/>
                  </a:lnTo>
                  <a:lnTo>
                    <a:pt x="455273" y="12848"/>
                  </a:lnTo>
                  <a:lnTo>
                    <a:pt x="408466" y="3283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998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206228" y="159257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75844" y="25781"/>
                  </a:moveTo>
                  <a:lnTo>
                    <a:pt x="273786" y="15811"/>
                  </a:lnTo>
                  <a:lnTo>
                    <a:pt x="268224" y="7607"/>
                  </a:lnTo>
                  <a:lnTo>
                    <a:pt x="259981" y="2057"/>
                  </a:lnTo>
                  <a:lnTo>
                    <a:pt x="249936" y="0"/>
                  </a:lnTo>
                  <a:lnTo>
                    <a:pt x="239877" y="2057"/>
                  </a:lnTo>
                  <a:lnTo>
                    <a:pt x="231648" y="7607"/>
                  </a:lnTo>
                  <a:lnTo>
                    <a:pt x="226072" y="15811"/>
                  </a:lnTo>
                  <a:lnTo>
                    <a:pt x="224028" y="25781"/>
                  </a:lnTo>
                  <a:lnTo>
                    <a:pt x="224028" y="28575"/>
                  </a:lnTo>
                  <a:lnTo>
                    <a:pt x="225298" y="33401"/>
                  </a:lnTo>
                  <a:lnTo>
                    <a:pt x="195199" y="56007"/>
                  </a:lnTo>
                  <a:lnTo>
                    <a:pt x="191008" y="53213"/>
                  </a:lnTo>
                  <a:lnTo>
                    <a:pt x="186182" y="51689"/>
                  </a:lnTo>
                  <a:lnTo>
                    <a:pt x="180848" y="51689"/>
                  </a:lnTo>
                  <a:lnTo>
                    <a:pt x="170789" y="53721"/>
                  </a:lnTo>
                  <a:lnTo>
                    <a:pt x="162560" y="59258"/>
                  </a:lnTo>
                  <a:lnTo>
                    <a:pt x="156984" y="67449"/>
                  </a:lnTo>
                  <a:lnTo>
                    <a:pt x="154940" y="77470"/>
                  </a:lnTo>
                  <a:lnTo>
                    <a:pt x="154940" y="81534"/>
                  </a:lnTo>
                  <a:lnTo>
                    <a:pt x="155956" y="85217"/>
                  </a:lnTo>
                  <a:lnTo>
                    <a:pt x="157480" y="88519"/>
                  </a:lnTo>
                  <a:lnTo>
                    <a:pt x="122809" y="123190"/>
                  </a:lnTo>
                  <a:lnTo>
                    <a:pt x="119507" y="121539"/>
                  </a:lnTo>
                  <a:lnTo>
                    <a:pt x="115824" y="120523"/>
                  </a:lnTo>
                  <a:lnTo>
                    <a:pt x="104902" y="120523"/>
                  </a:lnTo>
                  <a:lnTo>
                    <a:pt x="98552" y="123317"/>
                  </a:lnTo>
                  <a:lnTo>
                    <a:pt x="93726" y="127889"/>
                  </a:lnTo>
                  <a:lnTo>
                    <a:pt x="68326" y="115062"/>
                  </a:lnTo>
                  <a:lnTo>
                    <a:pt x="68580" y="112903"/>
                  </a:lnTo>
                  <a:lnTo>
                    <a:pt x="68580" y="111887"/>
                  </a:lnTo>
                  <a:lnTo>
                    <a:pt x="66522" y="101917"/>
                  </a:lnTo>
                  <a:lnTo>
                    <a:pt x="60947" y="93713"/>
                  </a:lnTo>
                  <a:lnTo>
                    <a:pt x="52717" y="88163"/>
                  </a:lnTo>
                  <a:lnTo>
                    <a:pt x="42672" y="86106"/>
                  </a:lnTo>
                  <a:lnTo>
                    <a:pt x="32613" y="88163"/>
                  </a:lnTo>
                  <a:lnTo>
                    <a:pt x="24384" y="93713"/>
                  </a:lnTo>
                  <a:lnTo>
                    <a:pt x="18808" y="101917"/>
                  </a:lnTo>
                  <a:lnTo>
                    <a:pt x="16764" y="111887"/>
                  </a:lnTo>
                  <a:lnTo>
                    <a:pt x="18808" y="121945"/>
                  </a:lnTo>
                  <a:lnTo>
                    <a:pt x="24384" y="130175"/>
                  </a:lnTo>
                  <a:lnTo>
                    <a:pt x="32613" y="135750"/>
                  </a:lnTo>
                  <a:lnTo>
                    <a:pt x="42672" y="137795"/>
                  </a:lnTo>
                  <a:lnTo>
                    <a:pt x="49530" y="137795"/>
                  </a:lnTo>
                  <a:lnTo>
                    <a:pt x="55880" y="135001"/>
                  </a:lnTo>
                  <a:lnTo>
                    <a:pt x="60706" y="130429"/>
                  </a:lnTo>
                  <a:lnTo>
                    <a:pt x="86106" y="143256"/>
                  </a:lnTo>
                  <a:lnTo>
                    <a:pt x="85852" y="145415"/>
                  </a:lnTo>
                  <a:lnTo>
                    <a:pt x="85852" y="146431"/>
                  </a:lnTo>
                  <a:lnTo>
                    <a:pt x="87896" y="156413"/>
                  </a:lnTo>
                  <a:lnTo>
                    <a:pt x="93472" y="164617"/>
                  </a:lnTo>
                  <a:lnTo>
                    <a:pt x="101701" y="170167"/>
                  </a:lnTo>
                  <a:lnTo>
                    <a:pt x="111760" y="172212"/>
                  </a:lnTo>
                  <a:lnTo>
                    <a:pt x="121805" y="170167"/>
                  </a:lnTo>
                  <a:lnTo>
                    <a:pt x="130048" y="164617"/>
                  </a:lnTo>
                  <a:lnTo>
                    <a:pt x="135610" y="156413"/>
                  </a:lnTo>
                  <a:lnTo>
                    <a:pt x="137668" y="146431"/>
                  </a:lnTo>
                  <a:lnTo>
                    <a:pt x="137668" y="142367"/>
                  </a:lnTo>
                  <a:lnTo>
                    <a:pt x="136652" y="138684"/>
                  </a:lnTo>
                  <a:lnTo>
                    <a:pt x="135128" y="135382"/>
                  </a:lnTo>
                  <a:lnTo>
                    <a:pt x="140081" y="130429"/>
                  </a:lnTo>
                  <a:lnTo>
                    <a:pt x="142608" y="127889"/>
                  </a:lnTo>
                  <a:lnTo>
                    <a:pt x="147320" y="123190"/>
                  </a:lnTo>
                  <a:lnTo>
                    <a:pt x="169799" y="100711"/>
                  </a:lnTo>
                  <a:lnTo>
                    <a:pt x="173101" y="102362"/>
                  </a:lnTo>
                  <a:lnTo>
                    <a:pt x="176784" y="103378"/>
                  </a:lnTo>
                  <a:lnTo>
                    <a:pt x="180848" y="103378"/>
                  </a:lnTo>
                  <a:lnTo>
                    <a:pt x="190893" y="101333"/>
                  </a:lnTo>
                  <a:lnTo>
                    <a:pt x="191808" y="100711"/>
                  </a:lnTo>
                  <a:lnTo>
                    <a:pt x="199123" y="95758"/>
                  </a:lnTo>
                  <a:lnTo>
                    <a:pt x="204698" y="87528"/>
                  </a:lnTo>
                  <a:lnTo>
                    <a:pt x="206756" y="77470"/>
                  </a:lnTo>
                  <a:lnTo>
                    <a:pt x="206756" y="74803"/>
                  </a:lnTo>
                  <a:lnTo>
                    <a:pt x="206121" y="72390"/>
                  </a:lnTo>
                  <a:lnTo>
                    <a:pt x="205486" y="69850"/>
                  </a:lnTo>
                  <a:lnTo>
                    <a:pt x="224015" y="56007"/>
                  </a:lnTo>
                  <a:lnTo>
                    <a:pt x="235585" y="47371"/>
                  </a:lnTo>
                  <a:lnTo>
                    <a:pt x="239776" y="50038"/>
                  </a:lnTo>
                  <a:lnTo>
                    <a:pt x="244602" y="51689"/>
                  </a:lnTo>
                  <a:lnTo>
                    <a:pt x="249936" y="51689"/>
                  </a:lnTo>
                  <a:lnTo>
                    <a:pt x="259981" y="49644"/>
                  </a:lnTo>
                  <a:lnTo>
                    <a:pt x="263334" y="47371"/>
                  </a:lnTo>
                  <a:lnTo>
                    <a:pt x="268224" y="44069"/>
                  </a:lnTo>
                  <a:lnTo>
                    <a:pt x="273786" y="35839"/>
                  </a:lnTo>
                  <a:lnTo>
                    <a:pt x="275844" y="25781"/>
                  </a:lnTo>
                  <a:close/>
                </a:path>
                <a:path w="294640" h="294639">
                  <a:moveTo>
                    <a:pt x="294132" y="280670"/>
                  </a:moveTo>
                  <a:lnTo>
                    <a:pt x="290195" y="276860"/>
                  </a:lnTo>
                  <a:lnTo>
                    <a:pt x="276352" y="276860"/>
                  </a:lnTo>
                  <a:lnTo>
                    <a:pt x="276352" y="89281"/>
                  </a:lnTo>
                  <a:lnTo>
                    <a:pt x="272415" y="85344"/>
                  </a:lnTo>
                  <a:lnTo>
                    <a:pt x="228473" y="85344"/>
                  </a:lnTo>
                  <a:lnTo>
                    <a:pt x="224663" y="89281"/>
                  </a:lnTo>
                  <a:lnTo>
                    <a:pt x="224663" y="276860"/>
                  </a:lnTo>
                  <a:lnTo>
                    <a:pt x="207391" y="276860"/>
                  </a:lnTo>
                  <a:lnTo>
                    <a:pt x="207391" y="141097"/>
                  </a:lnTo>
                  <a:lnTo>
                    <a:pt x="203454" y="137287"/>
                  </a:lnTo>
                  <a:lnTo>
                    <a:pt x="159512" y="137287"/>
                  </a:lnTo>
                  <a:lnTo>
                    <a:pt x="155702" y="141097"/>
                  </a:lnTo>
                  <a:lnTo>
                    <a:pt x="155702" y="276860"/>
                  </a:lnTo>
                  <a:lnTo>
                    <a:pt x="138430" y="276860"/>
                  </a:lnTo>
                  <a:lnTo>
                    <a:pt x="138430" y="210312"/>
                  </a:lnTo>
                  <a:lnTo>
                    <a:pt x="134620" y="206502"/>
                  </a:lnTo>
                  <a:lnTo>
                    <a:pt x="90678" y="206502"/>
                  </a:lnTo>
                  <a:lnTo>
                    <a:pt x="86741" y="210312"/>
                  </a:lnTo>
                  <a:lnTo>
                    <a:pt x="86741" y="276860"/>
                  </a:lnTo>
                  <a:lnTo>
                    <a:pt x="69469" y="276860"/>
                  </a:lnTo>
                  <a:lnTo>
                    <a:pt x="69469" y="175768"/>
                  </a:lnTo>
                  <a:lnTo>
                    <a:pt x="65659" y="171831"/>
                  </a:lnTo>
                  <a:lnTo>
                    <a:pt x="21717" y="171831"/>
                  </a:lnTo>
                  <a:lnTo>
                    <a:pt x="17780" y="175768"/>
                  </a:lnTo>
                  <a:lnTo>
                    <a:pt x="17780" y="276860"/>
                  </a:lnTo>
                  <a:lnTo>
                    <a:pt x="3937" y="276860"/>
                  </a:lnTo>
                  <a:lnTo>
                    <a:pt x="0" y="280670"/>
                  </a:lnTo>
                  <a:lnTo>
                    <a:pt x="0" y="290195"/>
                  </a:lnTo>
                  <a:lnTo>
                    <a:pt x="3937" y="294132"/>
                  </a:lnTo>
                  <a:lnTo>
                    <a:pt x="290195" y="294132"/>
                  </a:lnTo>
                  <a:lnTo>
                    <a:pt x="294132" y="290195"/>
                  </a:lnTo>
                  <a:lnTo>
                    <a:pt x="294132" y="2806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690116" y="1641348"/>
            <a:ext cx="329183" cy="184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40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1236" y="5570220"/>
            <a:ext cx="872836" cy="75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99076" y="1211580"/>
            <a:ext cx="1430020" cy="0"/>
          </a:xfrm>
          <a:custGeom>
            <a:avLst/>
            <a:gdLst/>
            <a:ahLst/>
            <a:cxnLst/>
            <a:rect l="l" t="t" r="r" b="b"/>
            <a:pathLst>
              <a:path w="1430020">
                <a:moveTo>
                  <a:pt x="0" y="0"/>
                </a:moveTo>
                <a:lnTo>
                  <a:pt x="1429639" y="0"/>
                </a:lnTo>
              </a:path>
            </a:pathLst>
          </a:custGeom>
          <a:ln w="9525">
            <a:solidFill>
              <a:srgbClr val="2E42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2567" y="2112264"/>
            <a:ext cx="1430020" cy="0"/>
          </a:xfrm>
          <a:custGeom>
            <a:avLst/>
            <a:gdLst/>
            <a:ahLst/>
            <a:cxnLst/>
            <a:rect l="l" t="t" r="r" b="b"/>
            <a:pathLst>
              <a:path w="1430020">
                <a:moveTo>
                  <a:pt x="0" y="0"/>
                </a:moveTo>
                <a:lnTo>
                  <a:pt x="1429639" y="0"/>
                </a:lnTo>
              </a:path>
            </a:pathLst>
          </a:custGeom>
          <a:ln w="9525">
            <a:solidFill>
              <a:srgbClr val="587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7292" y="3015995"/>
            <a:ext cx="1430020" cy="0"/>
          </a:xfrm>
          <a:custGeom>
            <a:avLst/>
            <a:gdLst/>
            <a:ahLst/>
            <a:cxnLst/>
            <a:rect l="l" t="t" r="r" b="b"/>
            <a:pathLst>
              <a:path w="1430020">
                <a:moveTo>
                  <a:pt x="0" y="0"/>
                </a:moveTo>
                <a:lnTo>
                  <a:pt x="1429638" y="0"/>
                </a:lnTo>
              </a:path>
            </a:pathLst>
          </a:custGeom>
          <a:ln w="9525">
            <a:solidFill>
              <a:srgbClr val="93B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4123" y="3918203"/>
            <a:ext cx="1430020" cy="0"/>
          </a:xfrm>
          <a:custGeom>
            <a:avLst/>
            <a:gdLst/>
            <a:ahLst/>
            <a:cxnLst/>
            <a:rect l="l" t="t" r="r" b="b"/>
            <a:pathLst>
              <a:path w="1430020">
                <a:moveTo>
                  <a:pt x="0" y="0"/>
                </a:moveTo>
                <a:lnTo>
                  <a:pt x="1429639" y="0"/>
                </a:lnTo>
              </a:path>
            </a:pathLst>
          </a:custGeom>
          <a:ln w="9525">
            <a:solidFill>
              <a:srgbClr val="B6C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82923" y="4539996"/>
            <a:ext cx="914400" cy="914400"/>
            <a:chOff x="3582923" y="4539996"/>
            <a:chExt cx="914400" cy="914400"/>
          </a:xfrm>
        </p:grpSpPr>
        <p:sp>
          <p:nvSpPr>
            <p:cNvPr id="8" name="object 8"/>
            <p:cNvSpPr/>
            <p:nvPr/>
          </p:nvSpPr>
          <p:spPr>
            <a:xfrm>
              <a:off x="3582923" y="453999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914400" y="91439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2839" y="4629912"/>
              <a:ext cx="733044" cy="7330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82923" y="4555235"/>
            <a:ext cx="914400" cy="89916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480"/>
              </a:spcBef>
            </a:pPr>
            <a:r>
              <a:rPr sz="3200" b="1" spc="-160" dirty="0">
                <a:solidFill>
                  <a:srgbClr val="FFFFFF"/>
                </a:solidFill>
                <a:latin typeface="Caladea"/>
                <a:cs typeface="Caladea"/>
              </a:rPr>
              <a:t>01</a:t>
            </a:r>
            <a:endParaRPr sz="3200">
              <a:latin typeface="Caladea"/>
              <a:cs typeface="Calade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84348" y="3640835"/>
            <a:ext cx="2627630" cy="1813560"/>
            <a:chOff x="2784348" y="3640835"/>
            <a:chExt cx="2627630" cy="1813560"/>
          </a:xfrm>
        </p:grpSpPr>
        <p:sp>
          <p:nvSpPr>
            <p:cNvPr id="12" name="object 12"/>
            <p:cNvSpPr/>
            <p:nvPr/>
          </p:nvSpPr>
          <p:spPr>
            <a:xfrm>
              <a:off x="2784348" y="3902963"/>
              <a:ext cx="1712976" cy="1551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7324" y="364083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87240" y="3730751"/>
              <a:ext cx="733044" cy="733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97323" y="3662171"/>
            <a:ext cx="914400" cy="893444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420"/>
              </a:spcBef>
            </a:pPr>
            <a:r>
              <a:rPr sz="3200" b="1" spc="-160" dirty="0">
                <a:solidFill>
                  <a:srgbClr val="FFFFFF"/>
                </a:solidFill>
                <a:latin typeface="Caladea"/>
                <a:cs typeface="Caladea"/>
              </a:rPr>
              <a:t>02</a:t>
            </a:r>
            <a:endParaRPr sz="3200">
              <a:latin typeface="Caladea"/>
              <a:cs typeface="Calade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98747" y="2747772"/>
            <a:ext cx="2627630" cy="1807845"/>
            <a:chOff x="3698747" y="2747772"/>
            <a:chExt cx="2627630" cy="1807845"/>
          </a:xfrm>
        </p:grpSpPr>
        <p:sp>
          <p:nvSpPr>
            <p:cNvPr id="17" name="object 17"/>
            <p:cNvSpPr/>
            <p:nvPr/>
          </p:nvSpPr>
          <p:spPr>
            <a:xfrm>
              <a:off x="3698747" y="3003804"/>
              <a:ext cx="1712976" cy="1551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11723" y="274777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01639" y="2837688"/>
              <a:ext cx="733044" cy="7330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11723" y="2747772"/>
            <a:ext cx="914400" cy="9144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600"/>
              </a:spcBef>
            </a:pPr>
            <a:r>
              <a:rPr sz="3200" b="1" spc="-160" dirty="0">
                <a:solidFill>
                  <a:srgbClr val="FFFFFF"/>
                </a:solidFill>
                <a:latin typeface="Caladea"/>
                <a:cs typeface="Caladea"/>
              </a:rPr>
              <a:t>03</a:t>
            </a:r>
            <a:endParaRPr sz="3200">
              <a:latin typeface="Caladea"/>
              <a:cs typeface="Calade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13147" y="1833372"/>
            <a:ext cx="2612390" cy="1828800"/>
            <a:chOff x="4613147" y="1833372"/>
            <a:chExt cx="2612390" cy="1828800"/>
          </a:xfrm>
        </p:grpSpPr>
        <p:sp>
          <p:nvSpPr>
            <p:cNvPr id="22" name="object 22"/>
            <p:cNvSpPr/>
            <p:nvPr/>
          </p:nvSpPr>
          <p:spPr>
            <a:xfrm>
              <a:off x="4613147" y="2112263"/>
              <a:ext cx="1712976" cy="15499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10883" y="183337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00799" y="1923288"/>
              <a:ext cx="733044" cy="7330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26123" y="1833372"/>
            <a:ext cx="899160" cy="914400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595"/>
              </a:spcBef>
            </a:pPr>
            <a:r>
              <a:rPr sz="3200" b="1" spc="-160" dirty="0">
                <a:solidFill>
                  <a:srgbClr val="FFFFFF"/>
                </a:solidFill>
                <a:latin typeface="Caladea"/>
                <a:cs typeface="Caladea"/>
              </a:rPr>
              <a:t>04</a:t>
            </a:r>
            <a:endParaRPr sz="3200">
              <a:latin typeface="Caladea"/>
              <a:cs typeface="Calade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38083" y="481942"/>
            <a:ext cx="4878705" cy="4140200"/>
            <a:chOff x="2346960" y="490727"/>
            <a:chExt cx="4878705" cy="4140200"/>
          </a:xfrm>
        </p:grpSpPr>
        <p:sp>
          <p:nvSpPr>
            <p:cNvPr id="27" name="object 27"/>
            <p:cNvSpPr/>
            <p:nvPr/>
          </p:nvSpPr>
          <p:spPr>
            <a:xfrm>
              <a:off x="5513832" y="1197863"/>
              <a:ext cx="1711451" cy="15499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10883" y="2747772"/>
              <a:ext cx="914400" cy="2392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20036" y="3662172"/>
              <a:ext cx="872836" cy="755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05636" y="4555236"/>
              <a:ext cx="872836" cy="750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46960" y="2281427"/>
              <a:ext cx="736854" cy="7368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80232" y="1379207"/>
              <a:ext cx="736853" cy="73686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11980" y="490727"/>
              <a:ext cx="736853" cy="7368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139956" y="4825101"/>
            <a:ext cx="572829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l’institutionnalisation comme base de ciblage des ménages pauvres et /ou vulnérables des programmes sociaux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08396" y="3934205"/>
            <a:ext cx="386458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587B55"/>
                </a:solidFill>
                <a:latin typeface="Caladea"/>
                <a:cs typeface="Caladea"/>
              </a:rPr>
              <a:t>Autorisation pour la collecte et le partage de données à caractère personnel , consentement des enquêtés 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32575" y="3031997"/>
            <a:ext cx="33807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2E422D"/>
                </a:solidFill>
                <a:latin typeface="Caladea"/>
                <a:cs typeface="Caladea"/>
              </a:rPr>
              <a:t>Protocole de communication de données à caractère personnel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56754" y="2129409"/>
            <a:ext cx="368172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998600"/>
                </a:solidFill>
                <a:latin typeface="Caladea"/>
                <a:cs typeface="Caladea"/>
              </a:rPr>
              <a:t>Convention cadre de partenariat</a:t>
            </a:r>
            <a:endParaRPr sz="1800" dirty="0">
              <a:latin typeface="Caladea"/>
              <a:cs typeface="Calade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15211" y="3182111"/>
            <a:ext cx="736866" cy="73685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068512" y="3661632"/>
            <a:ext cx="25025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INSTITUTIONNALISATION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Caladea"/>
              <a:cs typeface="Calad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02986" y="2438505"/>
            <a:ext cx="174055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SÉCURITÉ DES DONNÉES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Caladea"/>
              <a:cs typeface="Calade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32047" y="5908547"/>
            <a:ext cx="245363" cy="2148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20384" y="5908547"/>
            <a:ext cx="231648" cy="2148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2187" y="5908547"/>
            <a:ext cx="234696" cy="2164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10243" y="5908547"/>
            <a:ext cx="265430" cy="215265"/>
          </a:xfrm>
          <a:custGeom>
            <a:avLst/>
            <a:gdLst/>
            <a:ahLst/>
            <a:cxnLst/>
            <a:rect l="l" t="t" r="r" b="b"/>
            <a:pathLst>
              <a:path w="265429" h="215264">
                <a:moveTo>
                  <a:pt x="132587" y="0"/>
                </a:moveTo>
                <a:lnTo>
                  <a:pt x="80956" y="8443"/>
                </a:lnTo>
                <a:lnTo>
                  <a:pt x="38814" y="31470"/>
                </a:lnTo>
                <a:lnTo>
                  <a:pt x="10412" y="65622"/>
                </a:lnTo>
                <a:lnTo>
                  <a:pt x="0" y="107441"/>
                </a:lnTo>
                <a:lnTo>
                  <a:pt x="10412" y="149261"/>
                </a:lnTo>
                <a:lnTo>
                  <a:pt x="38814" y="183413"/>
                </a:lnTo>
                <a:lnTo>
                  <a:pt x="80956" y="206440"/>
                </a:lnTo>
                <a:lnTo>
                  <a:pt x="132587" y="214883"/>
                </a:lnTo>
                <a:lnTo>
                  <a:pt x="184219" y="206440"/>
                </a:lnTo>
                <a:lnTo>
                  <a:pt x="226361" y="183413"/>
                </a:lnTo>
                <a:lnTo>
                  <a:pt x="254763" y="149261"/>
                </a:lnTo>
                <a:lnTo>
                  <a:pt x="265175" y="107441"/>
                </a:lnTo>
                <a:lnTo>
                  <a:pt x="254763" y="65622"/>
                </a:lnTo>
                <a:lnTo>
                  <a:pt x="226361" y="31470"/>
                </a:lnTo>
                <a:lnTo>
                  <a:pt x="184219" y="8443"/>
                </a:lnTo>
                <a:lnTo>
                  <a:pt x="132587" y="0"/>
                </a:lnTo>
                <a:close/>
              </a:path>
            </a:pathLst>
          </a:custGeom>
          <a:solidFill>
            <a:srgbClr val="998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0">
            <a:extLst>
              <a:ext uri="{FF2B5EF4-FFF2-40B4-BE49-F238E27FC236}">
                <a16:creationId xmlns:a16="http://schemas.microsoft.com/office/drawing/2014/main" id="{79E49995-C99F-E34D-9BE7-E6C52FBCA893}"/>
              </a:ext>
            </a:extLst>
          </p:cNvPr>
          <p:cNvSpPr txBox="1"/>
          <p:nvPr/>
        </p:nvSpPr>
        <p:spPr>
          <a:xfrm>
            <a:off x="4128071" y="1585014"/>
            <a:ext cx="174055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PARTAGE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 DES DONNÉES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Caladea"/>
              <a:cs typeface="Caladea"/>
            </a:endParaRPr>
          </a:p>
        </p:txBody>
      </p:sp>
      <p:sp>
        <p:nvSpPr>
          <p:cNvPr id="52" name="object 40">
            <a:extLst>
              <a:ext uri="{FF2B5EF4-FFF2-40B4-BE49-F238E27FC236}">
                <a16:creationId xmlns:a16="http://schemas.microsoft.com/office/drawing/2014/main" id="{14D45926-3D0C-2E4E-BB29-FDFD8FFA017D}"/>
              </a:ext>
            </a:extLst>
          </p:cNvPr>
          <p:cNvSpPr txBox="1"/>
          <p:nvPr/>
        </p:nvSpPr>
        <p:spPr>
          <a:xfrm>
            <a:off x="5142762" y="869207"/>
            <a:ext cx="17405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adea"/>
                <a:cs typeface="Caladea"/>
              </a:rPr>
              <a:t>PARTENARIAT</a:t>
            </a:r>
            <a:endParaRPr sz="1800" dirty="0">
              <a:solidFill>
                <a:schemeClr val="accent6">
                  <a:lumMod val="50000"/>
                </a:schemeClr>
              </a:solidFill>
              <a:latin typeface="Caladea"/>
              <a:cs typeface="Caladea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CD8C3A6-428F-734C-C8B6-CC20DA88CA33}"/>
              </a:ext>
            </a:extLst>
          </p:cNvPr>
          <p:cNvSpPr txBox="1"/>
          <p:nvPr/>
        </p:nvSpPr>
        <p:spPr>
          <a:xfrm>
            <a:off x="8613153" y="285145"/>
            <a:ext cx="3252866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Stabilité socio-politique ?</a:t>
            </a:r>
          </a:p>
          <a:p>
            <a:r>
              <a:rPr lang="fr-FR" dirty="0"/>
              <a:t>C</a:t>
            </a:r>
            <a:r>
              <a:rPr lang="fr-NE" dirty="0"/>
              <a:t>iblage social ?</a:t>
            </a:r>
          </a:p>
          <a:p>
            <a:r>
              <a:rPr lang="fr-FR" dirty="0"/>
              <a:t>F</a:t>
            </a:r>
            <a:r>
              <a:rPr lang="fr-NE" dirty="0"/>
              <a:t>let social régulier ?</a:t>
            </a:r>
          </a:p>
          <a:p>
            <a:r>
              <a:rPr lang="fr-FR" dirty="0"/>
              <a:t>C</a:t>
            </a:r>
            <a:r>
              <a:rPr lang="fr-NE" dirty="0"/>
              <a:t>ouverture de la protection sociale ?</a:t>
            </a:r>
          </a:p>
          <a:p>
            <a:r>
              <a:rPr lang="fr-FR" dirty="0"/>
              <a:t>R</a:t>
            </a:r>
            <a:r>
              <a:rPr lang="fr-NE" dirty="0"/>
              <a:t>ésilience ?</a:t>
            </a:r>
          </a:p>
        </p:txBody>
      </p:sp>
    </p:spTree>
    <p:extLst>
      <p:ext uri="{BB962C8B-B14F-4D97-AF65-F5344CB8AC3E}">
        <p14:creationId xmlns:p14="http://schemas.microsoft.com/office/powerpoint/2010/main" val="243106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62638" y="662157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adea"/>
                <a:cs typeface="Caladea"/>
              </a:rPr>
              <a:t>56</a:t>
            </a:r>
            <a:endParaRPr sz="1000">
              <a:latin typeface="Caladea"/>
              <a:cs typeface="Calade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48191" y="116598"/>
            <a:ext cx="5643808" cy="4962939"/>
            <a:chOff x="4951729" y="263817"/>
            <a:chExt cx="5106035" cy="4642485"/>
          </a:xfrm>
        </p:grpSpPr>
        <p:sp>
          <p:nvSpPr>
            <p:cNvPr id="4" name="object 4"/>
            <p:cNvSpPr/>
            <p:nvPr/>
          </p:nvSpPr>
          <p:spPr>
            <a:xfrm>
              <a:off x="5043565" y="2632720"/>
              <a:ext cx="1303230" cy="1709957"/>
            </a:xfrm>
            <a:prstGeom prst="rect">
              <a:avLst/>
            </a:prstGeom>
            <a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1729" y="835355"/>
              <a:ext cx="2482138" cy="2442768"/>
            </a:xfrm>
            <a:prstGeom prst="rect">
              <a:avLst/>
            </a:prstGeom>
            <a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71844" y="4016121"/>
              <a:ext cx="883970" cy="889812"/>
            </a:xfrm>
            <a:prstGeom prst="rect">
              <a:avLst/>
            </a:prstGeom>
            <a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52436" y="263817"/>
              <a:ext cx="3005328" cy="3020656"/>
            </a:xfrm>
            <a:prstGeom prst="rect">
              <a:avLst/>
            </a:prstGeom>
            <a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52263" y="2730090"/>
            <a:ext cx="221107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Caladea"/>
                <a:cs typeface="Caladea"/>
              </a:rPr>
              <a:t>Merci </a:t>
            </a:r>
            <a:r>
              <a:rPr sz="4400" b="0" dirty="0">
                <a:latin typeface="Caladea"/>
                <a:cs typeface="Caladea"/>
              </a:rPr>
              <a:t>de  </a:t>
            </a:r>
            <a:r>
              <a:rPr sz="4400" b="0" spc="-30" dirty="0">
                <a:latin typeface="Caladea"/>
                <a:cs typeface="Caladea"/>
              </a:rPr>
              <a:t>votre  </a:t>
            </a:r>
            <a:r>
              <a:rPr sz="4400" b="0" spc="-5" dirty="0">
                <a:latin typeface="Caladea"/>
                <a:cs typeface="Caladea"/>
              </a:rPr>
              <a:t>at</a:t>
            </a:r>
            <a:r>
              <a:rPr sz="4400" b="0" spc="-45" dirty="0">
                <a:latin typeface="Caladea"/>
                <a:cs typeface="Caladea"/>
              </a:rPr>
              <a:t>t</a:t>
            </a:r>
            <a:r>
              <a:rPr sz="4400" b="0" dirty="0">
                <a:latin typeface="Caladea"/>
                <a:cs typeface="Caladea"/>
              </a:rPr>
              <a:t>ention</a:t>
            </a:r>
            <a:endParaRPr sz="4400" dirty="0">
              <a:latin typeface="Caladea"/>
              <a:cs typeface="Caladea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7715F0-B926-2A71-524A-DE91A2923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2" y="-1"/>
            <a:ext cx="7794107" cy="685158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97EB753-387A-A5BA-EFB8-4441656D8BD6}"/>
              </a:ext>
            </a:extLst>
          </p:cNvPr>
          <p:cNvSpPr txBox="1"/>
          <p:nvPr/>
        </p:nvSpPr>
        <p:spPr>
          <a:xfrm>
            <a:off x="8410421" y="5729233"/>
            <a:ext cx="2152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Amadou </a:t>
            </a:r>
            <a:r>
              <a:rPr lang="en-US" dirty="0" err="1"/>
              <a:t>Canar</a:t>
            </a:r>
            <a:r>
              <a:rPr lang="en-US" dirty="0"/>
              <a:t> Diop</a:t>
            </a:r>
          </a:p>
          <a:p>
            <a:r>
              <a:rPr lang="en-US" dirty="0">
                <a:hlinkClick r:id="rId7"/>
              </a:rPr>
              <a:t>afcdiop@gmail.com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8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B8A16D-9F01-4DF7-B6C8-6D7716F1A2AF}"/>
              </a:ext>
            </a:extLst>
          </p:cNvPr>
          <p:cNvSpPr/>
          <p:nvPr/>
        </p:nvSpPr>
        <p:spPr>
          <a:xfrm>
            <a:off x="11053483" y="1788459"/>
            <a:ext cx="1138517" cy="3558988"/>
          </a:xfrm>
          <a:prstGeom prst="rect">
            <a:avLst/>
          </a:prstGeom>
          <a:solidFill>
            <a:schemeClr val="bg1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8203B2D-112B-6E4D-B9C8-C8A20B00632D}"/>
              </a:ext>
            </a:extLst>
          </p:cNvPr>
          <p:cNvSpPr txBox="1">
            <a:spLocks/>
          </p:cNvSpPr>
          <p:nvPr/>
        </p:nvSpPr>
        <p:spPr>
          <a:xfrm>
            <a:off x="2397357" y="2314732"/>
            <a:ext cx="78867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ctr" defTabSz="457200">
              <a:spcAft>
                <a:spcPts val="2400"/>
              </a:spcAft>
              <a:buClr>
                <a:srgbClr val="003300"/>
              </a:buClr>
              <a:buSzPct val="116000"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CONTEXTE</a:t>
            </a:r>
            <a:r>
              <a:rPr lang="bn-IN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6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B8A16D-9F01-4DF7-B6C8-6D7716F1A2AF}"/>
              </a:ext>
            </a:extLst>
          </p:cNvPr>
          <p:cNvSpPr/>
          <p:nvPr/>
        </p:nvSpPr>
        <p:spPr>
          <a:xfrm>
            <a:off x="11053483" y="1788459"/>
            <a:ext cx="1138517" cy="3558988"/>
          </a:xfrm>
          <a:prstGeom prst="rect">
            <a:avLst/>
          </a:prstGeom>
          <a:solidFill>
            <a:schemeClr val="bg1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4B3A34-80F6-1F46-B080-B2548A05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39" y="364932"/>
            <a:ext cx="9144000" cy="984965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457200"/>
            <a:r>
              <a:rPr lang="en-US" sz="2800" b="1" dirty="0"/>
              <a:t>STAGNATION DE LA REDUCTION DE LA PAUVRETÉ </a:t>
            </a:r>
            <a:br>
              <a:rPr lang="en-US" sz="2800" b="1" dirty="0"/>
            </a:br>
            <a:r>
              <a:rPr lang="en-US" sz="2800" b="1" dirty="0"/>
              <a:t>depuis 2005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BEDC32-D193-3A4E-A11D-A7E04243F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461707"/>
              </p:ext>
            </p:extLst>
          </p:nvPr>
        </p:nvGraphicFramePr>
        <p:xfrm>
          <a:off x="854309" y="1691034"/>
          <a:ext cx="6131107" cy="423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C2804DD-A41C-706A-744B-5C456C3E1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957" y="1396146"/>
            <a:ext cx="4790957" cy="50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F2416814-6940-A14D-ADB1-A62D4A90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78" y="441814"/>
            <a:ext cx="9144000" cy="1000108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fr-FR" sz="2000" b="1" dirty="0"/>
              <a:t>NOUVELLE  APPROCHE DES POLITIQUES PUBLIQUES : PLAN SENEGAL EMERGENT</a:t>
            </a:r>
          </a:p>
        </p:txBody>
      </p:sp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67F36406-D284-854F-9F9E-1DEEC06B5ED6}"/>
              </a:ext>
            </a:extLst>
          </p:cNvPr>
          <p:cNvGraphicFramePr/>
          <p:nvPr/>
        </p:nvGraphicFramePr>
        <p:xfrm>
          <a:off x="1524000" y="1844824"/>
          <a:ext cx="356388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e 22">
            <a:extLst>
              <a:ext uri="{FF2B5EF4-FFF2-40B4-BE49-F238E27FC236}">
                <a16:creationId xmlns:a16="http://schemas.microsoft.com/office/drawing/2014/main" id="{6F7C60B8-58A0-7A4A-98D9-CDF2EE05B85C}"/>
              </a:ext>
            </a:extLst>
          </p:cNvPr>
          <p:cNvGrpSpPr/>
          <p:nvPr/>
        </p:nvGrpSpPr>
        <p:grpSpPr>
          <a:xfrm>
            <a:off x="5447928" y="2133601"/>
            <a:ext cx="5220072" cy="1612577"/>
            <a:chOff x="3923928" y="2204864"/>
            <a:chExt cx="5220072" cy="161257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66C1554-DA3C-DB46-ADB9-307D6CB75985}"/>
                </a:ext>
              </a:extLst>
            </p:cNvPr>
            <p:cNvSpPr txBox="1"/>
            <p:nvPr/>
          </p:nvSpPr>
          <p:spPr>
            <a:xfrm>
              <a:off x="3923928" y="2204864"/>
              <a:ext cx="5220072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b="1" u="sng" dirty="0"/>
                <a:t>AXE 1</a:t>
              </a:r>
              <a:r>
                <a:rPr lang="fr-FR" sz="1600" b="1" dirty="0"/>
                <a:t>: Renforcement des dynamiques </a:t>
              </a:r>
            </a:p>
            <a:p>
              <a:pPr algn="ctr"/>
              <a:r>
                <a:rPr lang="fr-FR" sz="1600" b="1" dirty="0"/>
                <a:t>économiques locales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F0B7425-FA9C-9D4C-BB49-8A31B912CE9F}"/>
                </a:ext>
              </a:extLst>
            </p:cNvPr>
            <p:cNvSpPr txBox="1"/>
            <p:nvPr/>
          </p:nvSpPr>
          <p:spPr>
            <a:xfrm>
              <a:off x="4114800" y="3048000"/>
              <a:ext cx="4421560" cy="7694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Promotion des initiatives de développement économique local</a:t>
              </a:r>
            </a:p>
            <a:p>
              <a:pPr algn="ctr"/>
              <a:r>
                <a:rPr lang="fr-FR" sz="1100" b="1" dirty="0"/>
                <a:t>En partenariat avec d’autres programmes et les collectivités locales </a:t>
              </a:r>
            </a:p>
            <a:p>
              <a:pPr algn="ctr"/>
              <a:endParaRPr lang="fr-FR" sz="1100" b="1" dirty="0"/>
            </a:p>
            <a:p>
              <a:pPr algn="ctr"/>
              <a:endParaRPr lang="fr-FR" sz="1100" b="1" dirty="0"/>
            </a:p>
          </p:txBody>
        </p:sp>
      </p:grpSp>
      <p:sp>
        <p:nvSpPr>
          <p:cNvPr id="24" name="Flèche gauche 14">
            <a:extLst>
              <a:ext uri="{FF2B5EF4-FFF2-40B4-BE49-F238E27FC236}">
                <a16:creationId xmlns:a16="http://schemas.microsoft.com/office/drawing/2014/main" id="{6BEE2F97-D9EF-A84E-8717-C544122DF889}"/>
              </a:ext>
            </a:extLst>
          </p:cNvPr>
          <p:cNvSpPr/>
          <p:nvPr/>
        </p:nvSpPr>
        <p:spPr>
          <a:xfrm>
            <a:off x="5029200" y="4725144"/>
            <a:ext cx="56274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19">
            <a:extLst>
              <a:ext uri="{FF2B5EF4-FFF2-40B4-BE49-F238E27FC236}">
                <a16:creationId xmlns:a16="http://schemas.microsoft.com/office/drawing/2014/main" id="{AD36BE8E-4A27-B14E-AD69-8115C16ACCE7}"/>
              </a:ext>
            </a:extLst>
          </p:cNvPr>
          <p:cNvGrpSpPr/>
          <p:nvPr/>
        </p:nvGrpSpPr>
        <p:grpSpPr>
          <a:xfrm>
            <a:off x="5519936" y="4149080"/>
            <a:ext cx="5148064" cy="1299340"/>
            <a:chOff x="3995936" y="4149080"/>
            <a:chExt cx="5148064" cy="1299340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94E1B3A-9432-764A-B8D9-181F7A2B805E}"/>
                </a:ext>
              </a:extLst>
            </p:cNvPr>
            <p:cNvSpPr txBox="1"/>
            <p:nvPr/>
          </p:nvSpPr>
          <p:spPr>
            <a:xfrm>
              <a:off x="3995936" y="4149080"/>
              <a:ext cx="5148064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b="1" u="sng" dirty="0"/>
                <a:t>AXE 2</a:t>
              </a:r>
              <a:r>
                <a:rPr lang="fr-FR" sz="1600" b="1" dirty="0"/>
                <a:t>:  mise en place d’un système national de protection sociale 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223C7AE-AA31-8346-BC57-8C24380D5B76}"/>
                </a:ext>
              </a:extLst>
            </p:cNvPr>
            <p:cNvSpPr txBox="1"/>
            <p:nvPr/>
          </p:nvSpPr>
          <p:spPr>
            <a:xfrm>
              <a:off x="3995936" y="4725144"/>
              <a:ext cx="2448272" cy="7232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Renforcement de la Protection sociale des groupes vulnérables pour une croissance économique inclusive</a:t>
              </a:r>
            </a:p>
            <a:p>
              <a:pPr algn="ctr"/>
              <a:endParaRPr lang="fr-FR" sz="1100" b="1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13C768B-2F4B-6D43-B399-9D981E5C76DC}"/>
                </a:ext>
              </a:extLst>
            </p:cNvPr>
            <p:cNvSpPr txBox="1"/>
            <p:nvPr/>
          </p:nvSpPr>
          <p:spPr>
            <a:xfrm>
              <a:off x="6444208" y="4725145"/>
              <a:ext cx="2699792" cy="7232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pilotage stratégique de la SNPS et suivi de la pauvreté pour la promotion du développement humain</a:t>
              </a:r>
            </a:p>
            <a:p>
              <a:pPr algn="ctr"/>
              <a:endParaRPr lang="fr-FR" sz="1100" b="1" dirty="0"/>
            </a:p>
          </p:txBody>
        </p:sp>
      </p:grpSp>
      <p:sp>
        <p:nvSpPr>
          <p:cNvPr id="29" name="Flèche gauche 21">
            <a:extLst>
              <a:ext uri="{FF2B5EF4-FFF2-40B4-BE49-F238E27FC236}">
                <a16:creationId xmlns:a16="http://schemas.microsoft.com/office/drawing/2014/main" id="{FACD87F2-8FB2-D74C-A4C6-E4CDBAA05DB0}"/>
              </a:ext>
            </a:extLst>
          </p:cNvPr>
          <p:cNvSpPr/>
          <p:nvPr/>
        </p:nvSpPr>
        <p:spPr>
          <a:xfrm>
            <a:off x="5105400" y="3048000"/>
            <a:ext cx="5334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gauche 26">
            <a:extLst>
              <a:ext uri="{FF2B5EF4-FFF2-40B4-BE49-F238E27FC236}">
                <a16:creationId xmlns:a16="http://schemas.microsoft.com/office/drawing/2014/main" id="{BB6360F3-E075-184F-9227-A67BEA758304}"/>
              </a:ext>
            </a:extLst>
          </p:cNvPr>
          <p:cNvSpPr/>
          <p:nvPr/>
        </p:nvSpPr>
        <p:spPr>
          <a:xfrm>
            <a:off x="5029200" y="6093296"/>
            <a:ext cx="4907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407CD9C-F6D5-1E4C-A7BD-8D6FEFB95DA2}"/>
              </a:ext>
            </a:extLst>
          </p:cNvPr>
          <p:cNvSpPr txBox="1"/>
          <p:nvPr/>
        </p:nvSpPr>
        <p:spPr>
          <a:xfrm>
            <a:off x="5562600" y="5486401"/>
            <a:ext cx="2372072" cy="5693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Investissement direct à travers le Cash transfert</a:t>
            </a:r>
          </a:p>
          <a:p>
            <a:pPr algn="ctr"/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243841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388" y="1678899"/>
            <a:ext cx="7416310" cy="49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endParaRPr lang="fr-SN" sz="28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fr-SN" sz="28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fr-SN" sz="2800" dirty="0">
                <a:solidFill>
                  <a:schemeClr val="tx1"/>
                </a:solidFill>
              </a:rPr>
              <a:t> Création </a:t>
            </a:r>
            <a:r>
              <a:rPr lang="fr-FR" sz="2800" dirty="0">
                <a:solidFill>
                  <a:schemeClr val="tx1"/>
                </a:solidFill>
              </a:rPr>
              <a:t>de la Délégation générale à la protection sociale et à la solidarité nationale, placé au cabinet du Président de la République ;</a:t>
            </a:r>
          </a:p>
          <a:p>
            <a:pPr algn="just"/>
            <a:r>
              <a:rPr lang="fr-FR" sz="2800" dirty="0">
                <a:solidFill>
                  <a:schemeClr val="tx1"/>
                </a:solidFill>
              </a:rPr>
              <a:t>- Coordination des politiques publiques de PS</a:t>
            </a:r>
          </a:p>
          <a:p>
            <a:pPr algn="just"/>
            <a:r>
              <a:rPr lang="fr-FR" sz="2800" dirty="0">
                <a:solidFill>
                  <a:schemeClr val="tx1"/>
                </a:solidFill>
              </a:rPr>
              <a:t>- cadre intégré, cohérent et efficient : </a:t>
            </a:r>
            <a:r>
              <a:rPr lang="fr-SN" sz="2800" dirty="0">
                <a:solidFill>
                  <a:schemeClr val="tx1"/>
                </a:solidFill>
              </a:rPr>
              <a:t>meilleur articulation des interventions ; </a:t>
            </a:r>
            <a:endParaRPr lang="fr-FR" sz="2800" dirty="0">
              <a:solidFill>
                <a:schemeClr val="tx1"/>
              </a:solidFill>
            </a:endParaRPr>
          </a:p>
          <a:p>
            <a:pPr algn="just"/>
            <a:r>
              <a:rPr lang="fr-FR" sz="2800" dirty="0">
                <a:solidFill>
                  <a:schemeClr val="tx1"/>
                </a:solidFill>
              </a:rPr>
              <a:t>réduction de la pauvreté et des inégalités et promouvoir le capital humain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fr-FR" sz="2800" dirty="0">
                <a:solidFill>
                  <a:schemeClr val="tx1"/>
                </a:solidFill>
              </a:rPr>
              <a:t>Stratégie nationale de protection sociale 2015-2035</a:t>
            </a:r>
          </a:p>
          <a:p>
            <a:pPr algn="just"/>
            <a:endParaRPr lang="fr-FR" sz="28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fr-SN" sz="28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fr-SN" sz="28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67384" y="427748"/>
            <a:ext cx="10515600" cy="831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10417C"/>
                </a:solidFill>
                <a:latin typeface="+mj-lt"/>
                <a:ea typeface="Roboto Black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UN NOUVEAU CADRE ORGANISATIONNEL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5B05096-6E08-01DD-866C-B205696C802C}"/>
              </a:ext>
            </a:extLst>
          </p:cNvPr>
          <p:cNvSpPr txBox="1">
            <a:spLocks/>
          </p:cNvSpPr>
          <p:nvPr/>
        </p:nvSpPr>
        <p:spPr>
          <a:xfrm>
            <a:off x="8424471" y="4148966"/>
            <a:ext cx="3552669" cy="1922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Programme National de Transfert monétaire conditionnel  </a:t>
            </a:r>
            <a:r>
              <a:rPr lang="en-US" sz="2800" dirty="0" err="1">
                <a:solidFill>
                  <a:schemeClr val="tx1"/>
                </a:solidFill>
              </a:rPr>
              <a:t>à</a:t>
            </a:r>
            <a:r>
              <a:rPr lang="en-US" sz="2800" dirty="0">
                <a:solidFill>
                  <a:schemeClr val="tx1"/>
                </a:solidFill>
              </a:rPr>
              <a:t> 20 % de la population,  depuis 2013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C3AD89-A3CD-9583-E57A-82E8EFE94B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771" y="1882239"/>
            <a:ext cx="1543130" cy="154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0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E23BE-CCD1-B748-BFD3-DCB1CEFF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53" y="266685"/>
            <a:ext cx="10250595" cy="103745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        INTÉGRATION DU SYSTÈME DE PROTECTION SOCIALE  SOCIALE</a:t>
            </a:r>
            <a:endParaRPr lang="fr-FR" sz="2800" b="1" dirty="0"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EB83B9-9E34-A941-80EB-D626AB0EBF52}"/>
              </a:ext>
            </a:extLst>
          </p:cNvPr>
          <p:cNvSpPr txBox="1"/>
          <p:nvPr/>
        </p:nvSpPr>
        <p:spPr>
          <a:xfrm>
            <a:off x="1766048" y="2070847"/>
            <a:ext cx="3586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rgbClr val="000000"/>
                </a:solidFill>
              </a:rPr>
              <a:t>Couverture Maladie Universelle  </a:t>
            </a:r>
          </a:p>
          <a:p>
            <a:pPr lvl="0"/>
            <a:endParaRPr lang="fr-FR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AACF87-A964-6748-A446-1EC18C8CC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54" y="2779496"/>
            <a:ext cx="4814047" cy="32093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3D3680-3998-4C42-81E3-6DFB0E61F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070" y="2779496"/>
            <a:ext cx="4279153" cy="32093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3B5659-D47C-7D4E-A19F-584CD7204953}"/>
              </a:ext>
            </a:extLst>
          </p:cNvPr>
          <p:cNvSpPr txBox="1"/>
          <p:nvPr/>
        </p:nvSpPr>
        <p:spPr>
          <a:xfrm>
            <a:off x="6768594" y="1793848"/>
            <a:ext cx="324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rgbClr val="000000"/>
                </a:solidFill>
              </a:rPr>
              <a:t>Carte d’égalité des chances (personnes handicapées)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58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E84A5E1-44F2-3C48-8193-2ABDAA72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5926"/>
            <a:ext cx="8996218" cy="821391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457200"/>
            <a:r>
              <a:rPr lang="fr-FR" sz="2800" b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II. LE REGISTRE NATIONAL UNIQUE (SENEGAL)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92158CD-2DE9-9E45-8446-FE693D58A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942107"/>
            <a:ext cx="9566787" cy="563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Pour tous les programmes ciblant des pauvres et vulnérables 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Un outil pour augmenter l’efficacité :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Un processus inclusif, participatif et transparent :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881C856B-7CF0-5940-BCF7-ADA0E2966C44}"/>
              </a:ext>
            </a:extLst>
          </p:cNvPr>
          <p:cNvGraphicFramePr/>
          <p:nvPr/>
        </p:nvGraphicFramePr>
        <p:xfrm>
          <a:off x="1724892" y="1288539"/>
          <a:ext cx="8686800" cy="136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6">
            <a:extLst>
              <a:ext uri="{FF2B5EF4-FFF2-40B4-BE49-F238E27FC236}">
                <a16:creationId xmlns:a16="http://schemas.microsoft.com/office/drawing/2014/main" id="{892D03DF-66B1-9A49-9D5D-DAF22783ED4A}"/>
              </a:ext>
            </a:extLst>
          </p:cNvPr>
          <p:cNvGraphicFramePr/>
          <p:nvPr/>
        </p:nvGraphicFramePr>
        <p:xfrm>
          <a:off x="1743364" y="3013154"/>
          <a:ext cx="8668328" cy="141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7">
            <a:extLst>
              <a:ext uri="{FF2B5EF4-FFF2-40B4-BE49-F238E27FC236}">
                <a16:creationId xmlns:a16="http://schemas.microsoft.com/office/drawing/2014/main" id="{44A46EAA-52FA-F545-8D64-40FD4CE87D68}"/>
              </a:ext>
            </a:extLst>
          </p:cNvPr>
          <p:cNvGraphicFramePr/>
          <p:nvPr/>
        </p:nvGraphicFramePr>
        <p:xfrm>
          <a:off x="1743364" y="4879721"/>
          <a:ext cx="8668328" cy="143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9000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48791F23-2F5A-8F41-80D1-8942A24AF117}"/>
              </a:ext>
            </a:extLst>
          </p:cNvPr>
          <p:cNvSpPr/>
          <p:nvPr/>
        </p:nvSpPr>
        <p:spPr>
          <a:xfrm>
            <a:off x="2663688" y="0"/>
            <a:ext cx="5950226" cy="5035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</a:pPr>
            <a:r>
              <a:rPr lang="fr-FR" sz="28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2.1. PROCESSUS DU CIBLAGE</a:t>
            </a:r>
          </a:p>
        </p:txBody>
      </p:sp>
      <p:sp>
        <p:nvSpPr>
          <p:cNvPr id="12" name="Pentagone régulier 5">
            <a:extLst>
              <a:ext uri="{FF2B5EF4-FFF2-40B4-BE49-F238E27FC236}">
                <a16:creationId xmlns:a16="http://schemas.microsoft.com/office/drawing/2014/main" id="{ED1694E4-9BC3-7F47-9CEF-16B1D44E4ACB}"/>
              </a:ext>
            </a:extLst>
          </p:cNvPr>
          <p:cNvSpPr/>
          <p:nvPr/>
        </p:nvSpPr>
        <p:spPr>
          <a:xfrm>
            <a:off x="124691" y="1041847"/>
            <a:ext cx="969818" cy="719744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A27C0809-053F-BD4E-AB22-44FCDC88356B}"/>
              </a:ext>
            </a:extLst>
          </p:cNvPr>
          <p:cNvSpPr/>
          <p:nvPr/>
        </p:nvSpPr>
        <p:spPr>
          <a:xfrm>
            <a:off x="1280160" y="967718"/>
            <a:ext cx="1091184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utilisation de la carte de pauvreté  : quotas par régions,  départements jusqu’aux communes quartier/village </a:t>
            </a:r>
          </a:p>
        </p:txBody>
      </p:sp>
      <p:sp>
        <p:nvSpPr>
          <p:cNvPr id="14" name="Pentagone régulier 8">
            <a:extLst>
              <a:ext uri="{FF2B5EF4-FFF2-40B4-BE49-F238E27FC236}">
                <a16:creationId xmlns:a16="http://schemas.microsoft.com/office/drawing/2014/main" id="{CACC73E3-9540-844E-B971-367ACE863C2A}"/>
              </a:ext>
            </a:extLst>
          </p:cNvPr>
          <p:cNvSpPr/>
          <p:nvPr/>
        </p:nvSpPr>
        <p:spPr>
          <a:xfrm>
            <a:off x="124691" y="2687089"/>
            <a:ext cx="969818" cy="719744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5" name="Pentagone régulier 9">
            <a:extLst>
              <a:ext uri="{FF2B5EF4-FFF2-40B4-BE49-F238E27FC236}">
                <a16:creationId xmlns:a16="http://schemas.microsoft.com/office/drawing/2014/main" id="{781BA3EF-79A1-7542-BD9D-296DBB4B09BE}"/>
              </a:ext>
            </a:extLst>
          </p:cNvPr>
          <p:cNvSpPr/>
          <p:nvPr/>
        </p:nvSpPr>
        <p:spPr>
          <a:xfrm>
            <a:off x="124691" y="4121554"/>
            <a:ext cx="969818" cy="719744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6" name="Pentagone régulier 10">
            <a:extLst>
              <a:ext uri="{FF2B5EF4-FFF2-40B4-BE49-F238E27FC236}">
                <a16:creationId xmlns:a16="http://schemas.microsoft.com/office/drawing/2014/main" id="{A1B08C79-9462-7C42-AC4F-4FFD725EF9D8}"/>
              </a:ext>
            </a:extLst>
          </p:cNvPr>
          <p:cNvSpPr/>
          <p:nvPr/>
        </p:nvSpPr>
        <p:spPr>
          <a:xfrm>
            <a:off x="124691" y="5594812"/>
            <a:ext cx="969818" cy="719744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1913BB8-ECED-7244-A882-327DB1930278}"/>
              </a:ext>
            </a:extLst>
          </p:cNvPr>
          <p:cNvSpPr/>
          <p:nvPr/>
        </p:nvSpPr>
        <p:spPr>
          <a:xfrm>
            <a:off x="1280160" y="2599964"/>
            <a:ext cx="1091184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pré-identification par les comités validation par l’assemblée villageoise/du quartier</a:t>
            </a:r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FA2F110B-0E58-984B-B9D1-EE284E473004}"/>
              </a:ext>
            </a:extLst>
          </p:cNvPr>
          <p:cNvSpPr/>
          <p:nvPr/>
        </p:nvSpPr>
        <p:spPr>
          <a:xfrm>
            <a:off x="1280160" y="4035656"/>
            <a:ext cx="1091184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Enquête ménages réalisées en collaboration avec l’Agence des statistiques</a:t>
            </a:r>
          </a:p>
        </p:txBody>
      </p:sp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14512AF0-A60D-1647-B118-0A73548B1BDB}"/>
              </a:ext>
            </a:extLst>
          </p:cNvPr>
          <p:cNvSpPr/>
          <p:nvPr/>
        </p:nvSpPr>
        <p:spPr>
          <a:xfrm>
            <a:off x="1280160" y="5497484"/>
            <a:ext cx="1091184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contrôle, vérification, compilation et validation par le comité communal puis par l’autorité administrative</a:t>
            </a:r>
          </a:p>
        </p:txBody>
      </p:sp>
      <p:sp>
        <p:nvSpPr>
          <p:cNvPr id="20" name="Flèche vers le bas 19">
            <a:extLst>
              <a:ext uri="{FF2B5EF4-FFF2-40B4-BE49-F238E27FC236}">
                <a16:creationId xmlns:a16="http://schemas.microsoft.com/office/drawing/2014/main" id="{ED1F4F8C-AFE5-AE4B-A9B5-1CB137445E6A}"/>
              </a:ext>
            </a:extLst>
          </p:cNvPr>
          <p:cNvSpPr/>
          <p:nvPr/>
        </p:nvSpPr>
        <p:spPr>
          <a:xfrm>
            <a:off x="5929745" y="1981200"/>
            <a:ext cx="484910" cy="31865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>
            <a:extLst>
              <a:ext uri="{FF2B5EF4-FFF2-40B4-BE49-F238E27FC236}">
                <a16:creationId xmlns:a16="http://schemas.microsoft.com/office/drawing/2014/main" id="{D518C376-6933-754A-83AE-36284C6D1F3E}"/>
              </a:ext>
            </a:extLst>
          </p:cNvPr>
          <p:cNvSpPr/>
          <p:nvPr/>
        </p:nvSpPr>
        <p:spPr>
          <a:xfrm>
            <a:off x="5929745" y="5069443"/>
            <a:ext cx="484910" cy="31865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>
            <a:extLst>
              <a:ext uri="{FF2B5EF4-FFF2-40B4-BE49-F238E27FC236}">
                <a16:creationId xmlns:a16="http://schemas.microsoft.com/office/drawing/2014/main" id="{AA59CCD8-DD34-D444-83BC-64C2D8AD5BB6}"/>
              </a:ext>
            </a:extLst>
          </p:cNvPr>
          <p:cNvSpPr/>
          <p:nvPr/>
        </p:nvSpPr>
        <p:spPr>
          <a:xfrm>
            <a:off x="5929745" y="3655145"/>
            <a:ext cx="484910" cy="31865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5385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">
    <a:dk1>
      <a:srgbClr val="000000"/>
    </a:dk1>
    <a:lt1>
      <a:srgbClr val="FFFFFF"/>
    </a:lt1>
    <a:dk2>
      <a:srgbClr val="404040"/>
    </a:dk2>
    <a:lt2>
      <a:srgbClr val="BFBFBF"/>
    </a:lt2>
    <a:accent1>
      <a:srgbClr val="499BC9"/>
    </a:accent1>
    <a:accent2>
      <a:srgbClr val="6EC038"/>
    </a:accent2>
    <a:accent3>
      <a:srgbClr val="F1D130"/>
    </a:accent3>
    <a:accent4>
      <a:srgbClr val="FFA93A"/>
    </a:accent4>
    <a:accent5>
      <a:srgbClr val="FF2D21"/>
    </a:accent5>
    <a:accent6>
      <a:srgbClr val="6C2085"/>
    </a:accent6>
    <a:hlink>
      <a:srgbClr val="0000FF"/>
    </a:hlink>
    <a:folHlink>
      <a:srgbClr val="FF00FF"/>
    </a:folHlink>
  </a:clrScheme>
  <a:fontScheme name="Blank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Blan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{2616C196-8341-9944-901E-EABCF7D533BD}tf10001069</Template>
  <TotalTime>39376</TotalTime>
  <Words>1054</Words>
  <Application>Microsoft Macintosh PowerPoint</Application>
  <PresentationFormat>Grand écran</PresentationFormat>
  <Paragraphs>193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Agency FB</vt:lpstr>
      <vt:lpstr>Arial</vt:lpstr>
      <vt:lpstr>Caladea</vt:lpstr>
      <vt:lpstr>Calibri</vt:lpstr>
      <vt:lpstr>Calibri Light</vt:lpstr>
      <vt:lpstr>Cambria</vt:lpstr>
      <vt:lpstr>Georgia</vt:lpstr>
      <vt:lpstr>Times New Roman</vt:lpstr>
      <vt:lpstr>Verdana</vt:lpstr>
      <vt:lpstr>Wingdings</vt:lpstr>
      <vt:lpstr>Thème Office</vt:lpstr>
      <vt:lpstr>Présentation PowerPoint</vt:lpstr>
      <vt:lpstr>SOMMAIRE</vt:lpstr>
      <vt:lpstr>Présentation PowerPoint</vt:lpstr>
      <vt:lpstr>STAGNATION DE LA REDUCTION DE LA PAUVRETÉ  depuis 2005</vt:lpstr>
      <vt:lpstr>NOUVELLE  APPROCHE DES POLITIQUES PUBLIQUES : PLAN SENEGAL EMERGENT</vt:lpstr>
      <vt:lpstr>Présentation PowerPoint</vt:lpstr>
      <vt:lpstr>         INTÉGRATION DU SYSTÈME DE PROTECTION SOCIALE  SOCIALE</vt:lpstr>
      <vt:lpstr>II. LE REGISTRE NATIONAL UNIQUE (SENEGAL)</vt:lpstr>
      <vt:lpstr>Présentation PowerPoint</vt:lpstr>
      <vt:lpstr>2.2. SIG DU RNU</vt:lpstr>
      <vt:lpstr>Présentation PowerPoint</vt:lpstr>
      <vt:lpstr>3. AUTRES EXPÉRIENCES D’UTILISATION DU RNU</vt:lpstr>
      <vt:lpstr>3.1. RENFORCEMENT DE CAPACITÉS ET DOTATIONS D’ACTIFS PRODUCTIFS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 votre 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Amadou DIOP</dc:creator>
  <cp:lastModifiedBy>Amadou DIOP</cp:lastModifiedBy>
  <cp:revision>116</cp:revision>
  <dcterms:created xsi:type="dcterms:W3CDTF">2022-07-15T10:48:20Z</dcterms:created>
  <dcterms:modified xsi:type="dcterms:W3CDTF">2022-11-08T09:20:12Z</dcterms:modified>
</cp:coreProperties>
</file>