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2" r:id="rId1"/>
  </p:sldMasterIdLst>
  <p:notesMasterIdLst>
    <p:notesMasterId r:id="rId33"/>
  </p:notesMasterIdLst>
  <p:sldIdLst>
    <p:sldId id="312" r:id="rId2"/>
    <p:sldId id="282" r:id="rId3"/>
    <p:sldId id="287" r:id="rId4"/>
    <p:sldId id="295" r:id="rId5"/>
    <p:sldId id="258" r:id="rId6"/>
    <p:sldId id="259" r:id="rId7"/>
    <p:sldId id="260" r:id="rId8"/>
    <p:sldId id="283" r:id="rId9"/>
    <p:sldId id="303" r:id="rId10"/>
    <p:sldId id="294" r:id="rId11"/>
    <p:sldId id="293" r:id="rId12"/>
    <p:sldId id="286" r:id="rId13"/>
    <p:sldId id="263" r:id="rId14"/>
    <p:sldId id="264" r:id="rId15"/>
    <p:sldId id="290" r:id="rId16"/>
    <p:sldId id="289" r:id="rId17"/>
    <p:sldId id="292" r:id="rId18"/>
    <p:sldId id="291" r:id="rId19"/>
    <p:sldId id="297" r:id="rId20"/>
    <p:sldId id="298" r:id="rId21"/>
    <p:sldId id="273" r:id="rId22"/>
    <p:sldId id="302" r:id="rId23"/>
    <p:sldId id="306" r:id="rId24"/>
    <p:sldId id="310" r:id="rId25"/>
    <p:sldId id="307" r:id="rId26"/>
    <p:sldId id="309" r:id="rId27"/>
    <p:sldId id="308" r:id="rId28"/>
    <p:sldId id="299" r:id="rId29"/>
    <p:sldId id="300" r:id="rId30"/>
    <p:sldId id="311" r:id="rId31"/>
    <p:sldId id="27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p:scale>
          <a:sx n="78" d="100"/>
          <a:sy n="78" d="100"/>
        </p:scale>
        <p:origin x="806"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99D67-2383-49D4-847B-49D09ECBCF67}" type="datetimeFigureOut">
              <a:rPr lang="fr-FR" smtClean="0"/>
              <a:t>09/11/2022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E2BE3-1F15-4697-A357-89F820B4E9F6}" type="slidenum">
              <a:rPr lang="fr-FR" smtClean="0"/>
              <a:t>‹N°›</a:t>
            </a:fld>
            <a:endParaRPr lang="fr-FR"/>
          </a:p>
        </p:txBody>
      </p:sp>
    </p:spTree>
    <p:extLst>
      <p:ext uri="{BB962C8B-B14F-4D97-AF65-F5344CB8AC3E}">
        <p14:creationId xmlns:p14="http://schemas.microsoft.com/office/powerpoint/2010/main" val="384220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dirty="0" smtClean="0">
                <a:solidFill>
                  <a:schemeClr val="tx1"/>
                </a:solidFill>
                <a:effectLst/>
                <a:latin typeface="+mn-lt"/>
                <a:ea typeface="+mn-ea"/>
                <a:cs typeface="+mn-cs"/>
              </a:rPr>
              <a:t> la littérature nous amène à souligner l’ancrage des relations de protection sociale dans les structures et normes sociales en vigueur, ce qui implique potentiellement des phénomènes d'asymétrie, de polarisation et d’exclusion dans l’accès aux mécanismes de protection sociale.  </a:t>
            </a:r>
            <a:endParaRPr lang="fr-FR" dirty="0"/>
          </a:p>
        </p:txBody>
      </p:sp>
      <p:sp>
        <p:nvSpPr>
          <p:cNvPr id="4" name="Espace réservé du numéro de diapositive 3"/>
          <p:cNvSpPr>
            <a:spLocks noGrp="1"/>
          </p:cNvSpPr>
          <p:nvPr>
            <p:ph type="sldNum" sz="quarter" idx="10"/>
          </p:nvPr>
        </p:nvSpPr>
        <p:spPr/>
        <p:txBody>
          <a:bodyPr/>
          <a:lstStyle/>
          <a:p>
            <a:fld id="{F8AE2BE3-1F15-4697-A357-89F820B4E9F6}" type="slidenum">
              <a:rPr lang="fr-FR" smtClean="0"/>
              <a:t>2</a:t>
            </a:fld>
            <a:endParaRPr lang="fr-FR"/>
          </a:p>
        </p:txBody>
      </p:sp>
    </p:spTree>
    <p:extLst>
      <p:ext uri="{BB962C8B-B14F-4D97-AF65-F5344CB8AC3E}">
        <p14:creationId xmlns:p14="http://schemas.microsoft.com/office/powerpoint/2010/main" val="341794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dirty="0" smtClean="0">
                <a:solidFill>
                  <a:schemeClr val="tx1"/>
                </a:solidFill>
                <a:effectLst/>
                <a:latin typeface="+mn-lt"/>
                <a:ea typeface="+mn-ea"/>
                <a:cs typeface="+mn-cs"/>
              </a:rPr>
              <a:t> la littérature nous amène à souligner l’ancrage des relations de protection sociale dans les structures et normes sociales en vigueur, ce qui implique potentiellement des phénomènes d'asymétrie, de polarisation et d’exclusion dans l’accès aux mécanismes de protection sociale.  </a:t>
            </a:r>
            <a:endParaRPr lang="fr-FR" dirty="0"/>
          </a:p>
        </p:txBody>
      </p:sp>
      <p:sp>
        <p:nvSpPr>
          <p:cNvPr id="4" name="Espace réservé du numéro de diapositive 3"/>
          <p:cNvSpPr>
            <a:spLocks noGrp="1"/>
          </p:cNvSpPr>
          <p:nvPr>
            <p:ph type="sldNum" sz="quarter" idx="10"/>
          </p:nvPr>
        </p:nvSpPr>
        <p:spPr/>
        <p:txBody>
          <a:bodyPr/>
          <a:lstStyle/>
          <a:p>
            <a:fld id="{F8AE2BE3-1F15-4697-A357-89F820B4E9F6}" type="slidenum">
              <a:rPr lang="fr-FR" smtClean="0"/>
              <a:t>3</a:t>
            </a:fld>
            <a:endParaRPr lang="fr-FR"/>
          </a:p>
        </p:txBody>
      </p:sp>
    </p:spTree>
    <p:extLst>
      <p:ext uri="{BB962C8B-B14F-4D97-AF65-F5344CB8AC3E}">
        <p14:creationId xmlns:p14="http://schemas.microsoft.com/office/powerpoint/2010/main" val="125186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 contexte de grande vulnérabilité et d’intervention humanitaire récurrente</a:t>
            </a:r>
          </a:p>
          <a:p>
            <a:r>
              <a:rPr lang="fr-FR" sz="1200" b="0" i="0" u="none" strike="noStrike" kern="1200" dirty="0" smtClean="0">
                <a:solidFill>
                  <a:schemeClr val="tx1"/>
                </a:solidFill>
                <a:effectLst/>
                <a:latin typeface="+mn-lt"/>
                <a:ea typeface="+mn-ea"/>
                <a:cs typeface="+mn-cs"/>
              </a:rPr>
              <a:t>combinaison </a:t>
            </a:r>
            <a:r>
              <a:rPr lang="fr-FR" sz="1200" b="0" i="0" u="none" strike="noStrike" kern="1200" dirty="0" smtClean="0">
                <a:solidFill>
                  <a:schemeClr val="tx1"/>
                </a:solidFill>
                <a:effectLst/>
                <a:latin typeface="+mn-lt"/>
                <a:ea typeface="+mn-ea"/>
                <a:cs typeface="+mn-cs"/>
              </a:rPr>
              <a:t>négative de facteurs </a:t>
            </a:r>
            <a:r>
              <a:rPr lang="fr-FR" sz="1200" b="0" i="0" u="none" strike="noStrike" kern="1200" dirty="0" smtClean="0">
                <a:solidFill>
                  <a:schemeClr val="tx1"/>
                </a:solidFill>
                <a:effectLst/>
                <a:latin typeface="+mn-lt"/>
                <a:ea typeface="+mn-ea"/>
                <a:cs typeface="+mn-cs"/>
              </a:rPr>
              <a:t>agro-climatiques, aux contraintes renforcées</a:t>
            </a:r>
            <a:r>
              <a:rPr lang="fr-FR" sz="1200" b="0" i="0" u="none" strike="noStrike" kern="1200" baseline="0" dirty="0" smtClean="0">
                <a:solidFill>
                  <a:schemeClr val="tx1"/>
                </a:solidFill>
                <a:effectLst/>
                <a:latin typeface="+mn-lt"/>
                <a:ea typeface="+mn-ea"/>
                <a:cs typeface="+mn-cs"/>
              </a:rPr>
              <a:t> par le changement climatique ,</a:t>
            </a:r>
            <a:r>
              <a:rPr lang="fr-FR" sz="1200" b="0" i="0" u="none" strike="noStrike" kern="120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et socio-institutionnels </a:t>
            </a:r>
            <a:r>
              <a:rPr lang="fr-FR" sz="1200" b="0" i="0" u="none" strike="noStrike" kern="1200" dirty="0" smtClean="0">
                <a:solidFill>
                  <a:schemeClr val="tx1"/>
                </a:solidFill>
                <a:effectLst/>
                <a:latin typeface="+mn-lt"/>
                <a:ea typeface="+mn-ea"/>
                <a:cs typeface="+mn-cs"/>
              </a:rPr>
              <a:t>(sus-administration, faiblesse des équipements,</a:t>
            </a:r>
            <a:r>
              <a:rPr lang="fr-FR" sz="1200" b="0" i="0" u="none" strike="noStrike" kern="1200" baseline="0" dirty="0" smtClean="0">
                <a:solidFill>
                  <a:schemeClr val="tx1"/>
                </a:solidFill>
                <a:effectLst/>
                <a:latin typeface="+mn-lt"/>
                <a:ea typeface="+mn-ea"/>
                <a:cs typeface="+mn-cs"/>
              </a:rPr>
              <a:t> infrastructures, marchés)</a:t>
            </a:r>
            <a:endParaRPr lang="fr-FR" dirty="0"/>
          </a:p>
        </p:txBody>
      </p:sp>
      <p:sp>
        <p:nvSpPr>
          <p:cNvPr id="4" name="Espace réservé du numéro de diapositive 3"/>
          <p:cNvSpPr>
            <a:spLocks noGrp="1"/>
          </p:cNvSpPr>
          <p:nvPr>
            <p:ph type="sldNum" sz="quarter" idx="10"/>
          </p:nvPr>
        </p:nvSpPr>
        <p:spPr/>
        <p:txBody>
          <a:bodyPr/>
          <a:lstStyle/>
          <a:p>
            <a:fld id="{F8AE2BE3-1F15-4697-A357-89F820B4E9F6}" type="slidenum">
              <a:rPr lang="fr-FR" smtClean="0"/>
              <a:t>11</a:t>
            </a:fld>
            <a:endParaRPr lang="fr-FR"/>
          </a:p>
        </p:txBody>
      </p:sp>
    </p:spTree>
    <p:extLst>
      <p:ext uri="{BB962C8B-B14F-4D97-AF65-F5344CB8AC3E}">
        <p14:creationId xmlns:p14="http://schemas.microsoft.com/office/powerpoint/2010/main" val="55504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 une personne donnée, pour un choc donné, plusieurs mécanismes peuvent être mobilisés en même temps</a:t>
            </a:r>
            <a:r>
              <a:rPr lang="fr-FR" baseline="0" dirty="0" smtClean="0"/>
              <a:t>: pas n’importe comment = typologie de réseaux</a:t>
            </a:r>
            <a:endParaRPr lang="fr-FR" dirty="0"/>
          </a:p>
        </p:txBody>
      </p:sp>
      <p:sp>
        <p:nvSpPr>
          <p:cNvPr id="4" name="Espace réservé du numéro de diapositive 3"/>
          <p:cNvSpPr>
            <a:spLocks noGrp="1"/>
          </p:cNvSpPr>
          <p:nvPr>
            <p:ph type="sldNum" sz="quarter" idx="10"/>
          </p:nvPr>
        </p:nvSpPr>
        <p:spPr/>
        <p:txBody>
          <a:bodyPr/>
          <a:lstStyle/>
          <a:p>
            <a:fld id="{F8AE2BE3-1F15-4697-A357-89F820B4E9F6}" type="slidenum">
              <a:rPr lang="fr-FR" smtClean="0"/>
              <a:t>24</a:t>
            </a:fld>
            <a:endParaRPr lang="fr-FR"/>
          </a:p>
        </p:txBody>
      </p:sp>
    </p:spTree>
    <p:extLst>
      <p:ext uri="{BB962C8B-B14F-4D97-AF65-F5344CB8AC3E}">
        <p14:creationId xmlns:p14="http://schemas.microsoft.com/office/powerpoint/2010/main" val="438361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75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87907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553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44486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84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805673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Modifier les styles du texte du masque</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467774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07283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58305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516328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35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smtClean="0"/>
              <a:pPr/>
              <a:t>11/9/2022</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smtClean="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1047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011" y="1225239"/>
            <a:ext cx="10399060" cy="1171859"/>
          </a:xfrm>
          <a:prstGeom prst="rect">
            <a:avLst/>
          </a:prstGeom>
        </p:spPr>
        <p:txBody>
          <a:bodyPr wrap="square">
            <a:spAutoFit/>
          </a:bodyPr>
          <a:lstStyle/>
          <a:p>
            <a:pPr algn="just">
              <a:lnSpc>
                <a:spcPct val="107000"/>
              </a:lnSpc>
              <a:spcBef>
                <a:spcPts val="200"/>
              </a:spcBef>
              <a:spcAft>
                <a:spcPts val="0"/>
              </a:spcAft>
            </a:pPr>
            <a:r>
              <a:rPr lang="fr-FR" sz="3200" b="1" i="1" dirty="0">
                <a:solidFill>
                  <a:srgbClr val="002060"/>
                </a:solidFill>
                <a:latin typeface="Calibri Light" panose="020F0302020204030204" pitchFamily="34" charset="0"/>
                <a:ea typeface="Times New Roman" panose="02020603050405020304" pitchFamily="18" charset="0"/>
                <a:cs typeface="Times New Roman" panose="02020603050405020304" pitchFamily="18" charset="0"/>
              </a:rPr>
              <a:t>Protection sociale formelle et informelle : </a:t>
            </a:r>
            <a:endParaRPr lang="fr-FR" sz="3200" b="1" i="1" dirty="0" smtClean="0">
              <a:solidFill>
                <a:srgbClr val="002060"/>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Bef>
                <a:spcPts val="200"/>
              </a:spcBef>
              <a:spcAft>
                <a:spcPts val="0"/>
              </a:spcAft>
            </a:pPr>
            <a:r>
              <a:rPr lang="fr-FR" sz="3200" b="1" i="1" dirty="0" smtClean="0">
                <a:solidFill>
                  <a:srgbClr val="002060"/>
                </a:solidFill>
                <a:latin typeface="Calibri Light" panose="020F0302020204030204" pitchFamily="34" charset="0"/>
                <a:ea typeface="Times New Roman" panose="02020603050405020304" pitchFamily="18" charset="0"/>
                <a:cs typeface="Times New Roman" panose="02020603050405020304" pitchFamily="18" charset="0"/>
              </a:rPr>
              <a:t>Les </a:t>
            </a:r>
            <a:r>
              <a:rPr lang="fr-FR" sz="3200" b="1" i="1" dirty="0">
                <a:solidFill>
                  <a:srgbClr val="002060"/>
                </a:solidFill>
                <a:latin typeface="Calibri Light" panose="020F0302020204030204" pitchFamily="34" charset="0"/>
                <a:ea typeface="Times New Roman" panose="02020603050405020304" pitchFamily="18" charset="0"/>
                <a:cs typeface="Times New Roman" panose="02020603050405020304" pitchFamily="18" charset="0"/>
              </a:rPr>
              <a:t>systèmes locaux de protection sociale dans le Sud </a:t>
            </a:r>
            <a:r>
              <a:rPr lang="fr-FR" sz="3200" b="1" i="1" dirty="0" smtClean="0">
                <a:solidFill>
                  <a:srgbClr val="002060"/>
                </a:solidFill>
                <a:latin typeface="Calibri Light" panose="020F0302020204030204" pitchFamily="34" charset="0"/>
                <a:ea typeface="Times New Roman" panose="02020603050405020304" pitchFamily="18" charset="0"/>
                <a:cs typeface="Times New Roman" panose="02020603050405020304" pitchFamily="18" charset="0"/>
              </a:rPr>
              <a:t>malgache</a:t>
            </a:r>
            <a:endParaRPr lang="fr-FR" sz="3200" b="1" i="1" dirty="0">
              <a:solidFill>
                <a:srgbClr val="002060"/>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632011" y="3134543"/>
            <a:ext cx="11062447" cy="646331"/>
          </a:xfrm>
          <a:prstGeom prst="rect">
            <a:avLst/>
          </a:prstGeom>
        </p:spPr>
        <p:txBody>
          <a:bodyPr wrap="square">
            <a:spAutoFit/>
          </a:bodyPr>
          <a:lstStyle/>
          <a:p>
            <a:r>
              <a:rPr lang="fr-FR" dirty="0">
                <a:latin typeface="Calibri" panose="020F0502020204030204" pitchFamily="34" charset="0"/>
                <a:ea typeface="Calibri" panose="020F0502020204030204" pitchFamily="34" charset="0"/>
                <a:cs typeface="Times New Roman" panose="02020603050405020304" pitchFamily="18" charset="0"/>
              </a:rPr>
              <a:t>Claire </a:t>
            </a:r>
            <a:r>
              <a:rPr lang="fr-FR" b="1" dirty="0">
                <a:latin typeface="Calibri" panose="020F0502020204030204" pitchFamily="34" charset="0"/>
                <a:ea typeface="Calibri" panose="020F0502020204030204" pitchFamily="34" charset="0"/>
                <a:cs typeface="Times New Roman" panose="02020603050405020304" pitchFamily="18" charset="0"/>
              </a:rPr>
              <a:t>Gondard</a:t>
            </a:r>
            <a:r>
              <a:rPr lang="fr-FR" dirty="0">
                <a:latin typeface="Calibri" panose="020F0502020204030204" pitchFamily="34" charset="0"/>
                <a:ea typeface="Calibri" panose="020F0502020204030204" pitchFamily="34" charset="0"/>
                <a:cs typeface="Times New Roman" panose="02020603050405020304" pitchFamily="18" charset="0"/>
              </a:rPr>
              <a:t> (BSE et UMI Source) </a:t>
            </a: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dirty="0" err="1" smtClean="0">
                <a:latin typeface="Calibri" panose="020F0502020204030204" pitchFamily="34" charset="0"/>
                <a:ea typeface="Calibri" panose="020F0502020204030204" pitchFamily="34" charset="0"/>
                <a:cs typeface="Times New Roman" panose="02020603050405020304" pitchFamily="18" charset="0"/>
              </a:rPr>
              <a:t>Mampianina</a:t>
            </a: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b="1" dirty="0" err="1">
                <a:latin typeface="Calibri" panose="020F0502020204030204" pitchFamily="34" charset="0"/>
                <a:ea typeface="Calibri" panose="020F0502020204030204" pitchFamily="34" charset="0"/>
                <a:cs typeface="Times New Roman" panose="02020603050405020304" pitchFamily="18" charset="0"/>
              </a:rPr>
              <a:t>Andrianaivo</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err="1">
                <a:latin typeface="Calibri" panose="020F0502020204030204" pitchFamily="34" charset="0"/>
                <a:ea typeface="Calibri" panose="020F0502020204030204" pitchFamily="34" charset="0"/>
                <a:cs typeface="Times New Roman" panose="02020603050405020304" pitchFamily="18" charset="0"/>
              </a:rPr>
              <a:t>Clersé</a:t>
            </a:r>
            <a:r>
              <a:rPr lang="fr-FR" dirty="0">
                <a:latin typeface="Calibri" panose="020F0502020204030204" pitchFamily="34" charset="0"/>
                <a:ea typeface="Calibri" panose="020F0502020204030204" pitchFamily="34" charset="0"/>
                <a:cs typeface="Times New Roman" panose="02020603050405020304" pitchFamily="18" charset="0"/>
              </a:rPr>
              <a:t> et UMI </a:t>
            </a:r>
            <a:r>
              <a:rPr lang="fr-FR" dirty="0" smtClean="0">
                <a:latin typeface="Calibri" panose="020F0502020204030204" pitchFamily="34" charset="0"/>
                <a:ea typeface="Calibri" panose="020F0502020204030204" pitchFamily="34" charset="0"/>
                <a:cs typeface="Times New Roman" panose="02020603050405020304" pitchFamily="18" charset="0"/>
              </a:rPr>
              <a:t>Source), Thibaud </a:t>
            </a:r>
            <a:r>
              <a:rPr lang="fr-FR" b="1" dirty="0" err="1">
                <a:latin typeface="Calibri" panose="020F0502020204030204" pitchFamily="34" charset="0"/>
                <a:ea typeface="Calibri" panose="020F0502020204030204" pitchFamily="34" charset="0"/>
                <a:cs typeface="Times New Roman" panose="02020603050405020304" pitchFamily="18" charset="0"/>
              </a:rPr>
              <a:t>Deguilhem</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LADYSS), Léo </a:t>
            </a:r>
            <a:r>
              <a:rPr lang="fr-FR" b="1" dirty="0" err="1">
                <a:latin typeface="Calibri" panose="020F0502020204030204" pitchFamily="34" charset="0"/>
                <a:ea typeface="Calibri" panose="020F0502020204030204" pitchFamily="34" charset="0"/>
                <a:cs typeface="Times New Roman" panose="02020603050405020304" pitchFamily="18" charset="0"/>
              </a:rPr>
              <a:t>Delpy</a:t>
            </a:r>
            <a:r>
              <a:rPr lang="fr-FR" dirty="0">
                <a:latin typeface="Calibri" panose="020F0502020204030204" pitchFamily="34" charset="0"/>
                <a:ea typeface="Calibri" panose="020F0502020204030204" pitchFamily="34" charset="0"/>
                <a:cs typeface="Times New Roman" panose="02020603050405020304" pitchFamily="18" charset="0"/>
              </a:rPr>
              <a:t> (CIRAD) </a:t>
            </a:r>
            <a:r>
              <a:rPr lang="fr-FR" dirty="0" smtClean="0">
                <a:latin typeface="Calibri" panose="020F0502020204030204" pitchFamily="34" charset="0"/>
                <a:ea typeface="Calibri" panose="020F0502020204030204" pitchFamily="34" charset="0"/>
                <a:cs typeface="Times New Roman" panose="02020603050405020304" pitchFamily="18" charset="0"/>
              </a:rPr>
              <a:t>, Benoît </a:t>
            </a:r>
            <a:r>
              <a:rPr lang="fr-FR" b="1" dirty="0" err="1">
                <a:latin typeface="Calibri" panose="020F0502020204030204" pitchFamily="34" charset="0"/>
                <a:ea typeface="Calibri" panose="020F0502020204030204" pitchFamily="34" charset="0"/>
                <a:cs typeface="Times New Roman" panose="02020603050405020304" pitchFamily="18" charset="0"/>
              </a:rPr>
              <a:t>Lallau</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err="1">
                <a:latin typeface="Calibri" panose="020F0502020204030204" pitchFamily="34" charset="0"/>
                <a:ea typeface="Calibri" panose="020F0502020204030204" pitchFamily="34" charset="0"/>
                <a:cs typeface="Times New Roman" panose="02020603050405020304" pitchFamily="18" charset="0"/>
              </a:rPr>
              <a:t>Clersé</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et Patrick </a:t>
            </a:r>
            <a:r>
              <a:rPr lang="fr-FR" b="1" dirty="0">
                <a:latin typeface="Calibri" panose="020F0502020204030204" pitchFamily="34" charset="0"/>
                <a:ea typeface="Calibri" panose="020F0502020204030204" pitchFamily="34" charset="0"/>
                <a:cs typeface="Times New Roman" panose="02020603050405020304" pitchFamily="18" charset="0"/>
              </a:rPr>
              <a:t>Rasolofo </a:t>
            </a:r>
            <a:r>
              <a:rPr lang="fr-FR" dirty="0">
                <a:latin typeface="Calibri" panose="020F0502020204030204" pitchFamily="34" charset="0"/>
                <a:ea typeface="Calibri" panose="020F0502020204030204" pitchFamily="34" charset="0"/>
                <a:cs typeface="Times New Roman" panose="02020603050405020304" pitchFamily="18" charset="0"/>
              </a:rPr>
              <a:t>(IISS et UMI Source)</a:t>
            </a:r>
            <a:endParaRPr lang="fr-FR" dirty="0"/>
          </a:p>
        </p:txBody>
      </p:sp>
      <p:sp>
        <p:nvSpPr>
          <p:cNvPr id="10" name="Titre 1"/>
          <p:cNvSpPr txBox="1">
            <a:spLocks/>
          </p:cNvSpPr>
          <p:nvPr/>
        </p:nvSpPr>
        <p:spPr>
          <a:xfrm>
            <a:off x="152400" y="4960137"/>
            <a:ext cx="8077200"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5000" b="0" kern="1200" cap="all" spc="200" baseline="0">
                <a:solidFill>
                  <a:schemeClr val="tx1">
                    <a:lumMod val="90000"/>
                    <a:lumOff val="10000"/>
                  </a:schemeClr>
                </a:solidFill>
                <a:latin typeface="+mj-lt"/>
                <a:ea typeface="+mj-ea"/>
                <a:cs typeface="+mj-cs"/>
              </a:defRPr>
            </a:lvl1pPr>
          </a:lstStyle>
          <a:p>
            <a:r>
              <a:rPr lang="fr-FR" sz="1200" b="1" smtClean="0"/>
              <a:t>Colloque international </a:t>
            </a:r>
            <a:br>
              <a:rPr lang="fr-FR" sz="1200" b="1" smtClean="0"/>
            </a:br>
            <a:r>
              <a:rPr lang="fr-FR" sz="1200" smtClean="0"/>
              <a:t>Protection sociale, gestion des risques, et développement durable : Analyses malgaches et perspectives comparées</a:t>
            </a:r>
            <a:endParaRPr lang="fr-FR" sz="1200" dirty="0"/>
          </a:p>
        </p:txBody>
      </p:sp>
      <p:sp>
        <p:nvSpPr>
          <p:cNvPr id="11" name="Sous-titre 2"/>
          <p:cNvSpPr txBox="1">
            <a:spLocks/>
          </p:cNvSpPr>
          <p:nvPr/>
        </p:nvSpPr>
        <p:spPr>
          <a:xfrm>
            <a:off x="8610600" y="4960137"/>
            <a:ext cx="32004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9pPr>
          </a:lstStyle>
          <a:p>
            <a:r>
              <a:rPr lang="fr-FR" sz="1200" b="1" smtClean="0">
                <a:solidFill>
                  <a:srgbClr val="0070C0"/>
                </a:solidFill>
              </a:rPr>
              <a:t>8 et 9 novembre 2022</a:t>
            </a:r>
          </a:p>
          <a:p>
            <a:r>
              <a:rPr lang="fr-FR" sz="1200" smtClean="0">
                <a:solidFill>
                  <a:srgbClr val="0070C0"/>
                </a:solidFill>
              </a:rPr>
              <a:t>Université d’Ankatso - Madagascar</a:t>
            </a:r>
            <a:endParaRPr lang="fr-FR" sz="1200" dirty="0">
              <a:solidFill>
                <a:srgbClr val="0070C0"/>
              </a:solidFill>
            </a:endParaRPr>
          </a:p>
        </p:txBody>
      </p:sp>
    </p:spTree>
    <p:extLst>
      <p:ext uri="{BB962C8B-B14F-4D97-AF65-F5344CB8AC3E}">
        <p14:creationId xmlns:p14="http://schemas.microsoft.com/office/powerpoint/2010/main" val="1674158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4000" dirty="0"/>
              <a:t>2</a:t>
            </a:r>
            <a:r>
              <a:rPr lang="fr-FR" sz="4000" dirty="0" smtClean="0"/>
              <a:t>. </a:t>
            </a:r>
            <a:r>
              <a:rPr lang="fr-FR" sz="4000" dirty="0" smtClean="0"/>
              <a:t>Le contexte</a:t>
            </a:r>
            <a:endParaRPr lang="fr-FR" sz="4000" dirty="0"/>
          </a:p>
        </p:txBody>
      </p:sp>
      <p:sp>
        <p:nvSpPr>
          <p:cNvPr id="2" name="Espace réservé du texte 1"/>
          <p:cNvSpPr>
            <a:spLocks noGrp="1"/>
          </p:cNvSpPr>
          <p:nvPr>
            <p:ph type="body" idx="1"/>
          </p:nvPr>
        </p:nvSpPr>
        <p:spPr/>
        <p:txBody>
          <a:bodyPr/>
          <a:lstStyle/>
          <a:p>
            <a:endParaRPr lang="fr-FR"/>
          </a:p>
        </p:txBody>
      </p:sp>
      <p:pic>
        <p:nvPicPr>
          <p:cNvPr id="6" name="Espace réservé pour une image  4"/>
          <p:cNvPicPr>
            <a:picLocks noChangeAspect="1"/>
          </p:cNvPicPr>
          <p:nvPr/>
        </p:nvPicPr>
        <p:blipFill>
          <a:blip r:embed="rId2" cstate="print">
            <a:extLst>
              <a:ext uri="{28A0092B-C50C-407E-A947-70E740481C1C}">
                <a14:useLocalDpi xmlns:a14="http://schemas.microsoft.com/office/drawing/2010/main" val="0"/>
              </a:ext>
            </a:extLst>
          </a:blip>
          <a:srcRect t="19766" b="19766"/>
          <a:stretch>
            <a:fillRect/>
          </a:stretch>
        </p:blipFill>
        <p:spPr>
          <a:xfrm>
            <a:off x="2500282" y="586782"/>
            <a:ext cx="6301430" cy="2540358"/>
          </a:xfrm>
          <a:prstGeom prst="rect">
            <a:avLst/>
          </a:prstGeom>
        </p:spPr>
      </p:pic>
      <p:sp>
        <p:nvSpPr>
          <p:cNvPr id="7" name="ZoneTexte 6"/>
          <p:cNvSpPr txBox="1"/>
          <p:nvPr/>
        </p:nvSpPr>
        <p:spPr>
          <a:xfrm>
            <a:off x="2952765" y="3198067"/>
            <a:ext cx="2938462" cy="276999"/>
          </a:xfrm>
          <a:prstGeom prst="rect">
            <a:avLst/>
          </a:prstGeom>
          <a:noFill/>
        </p:spPr>
        <p:txBody>
          <a:bodyPr wrap="square" rtlCol="0">
            <a:spAutoFit/>
          </a:bodyPr>
          <a:lstStyle/>
          <a:p>
            <a:r>
              <a:rPr lang="fr-FR" sz="1200" dirty="0" err="1" smtClean="0"/>
              <a:t>Amboasary</a:t>
            </a:r>
            <a:r>
              <a:rPr lang="fr-FR" sz="1200" dirty="0" smtClean="0"/>
              <a:t>, Décembre 2019</a:t>
            </a:r>
            <a:endParaRPr lang="fr-FR" sz="1200" dirty="0"/>
          </a:p>
        </p:txBody>
      </p:sp>
    </p:spTree>
    <p:extLst>
      <p:ext uri="{BB962C8B-B14F-4D97-AF65-F5344CB8AC3E}">
        <p14:creationId xmlns:p14="http://schemas.microsoft.com/office/powerpoint/2010/main" val="2315998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9720072" cy="725261"/>
          </a:xfrm>
        </p:spPr>
        <p:txBody>
          <a:bodyPr>
            <a:normAutofit/>
          </a:bodyPr>
          <a:lstStyle/>
          <a:p>
            <a:r>
              <a:rPr lang="fr-FR" sz="2800" dirty="0" smtClean="0"/>
              <a:t>Le contexte</a:t>
            </a:r>
            <a:endParaRPr lang="fr-FR" sz="2800" dirty="0"/>
          </a:p>
        </p:txBody>
      </p:sp>
      <p:sp>
        <p:nvSpPr>
          <p:cNvPr id="3" name="Espace réservé du contenu 2"/>
          <p:cNvSpPr>
            <a:spLocks noGrp="1"/>
          </p:cNvSpPr>
          <p:nvPr>
            <p:ph idx="1"/>
          </p:nvPr>
        </p:nvSpPr>
        <p:spPr>
          <a:xfrm>
            <a:off x="1024128" y="1154003"/>
            <a:ext cx="9720071" cy="5155358"/>
          </a:xfrm>
        </p:spPr>
        <p:txBody>
          <a:bodyPr/>
          <a:lstStyle/>
          <a:p>
            <a:r>
              <a:rPr lang="fr-FR" dirty="0"/>
              <a:t>La région </a:t>
            </a:r>
            <a:r>
              <a:rPr lang="fr-FR" dirty="0" err="1"/>
              <a:t>Tandroy</a:t>
            </a:r>
            <a:r>
              <a:rPr lang="fr-FR" dirty="0"/>
              <a:t>, </a:t>
            </a:r>
            <a:r>
              <a:rPr lang="fr-FR" dirty="0" smtClean="0"/>
              <a:t>une région « à l’écart du développement »</a:t>
            </a:r>
            <a:endParaRPr lang="fr-FR" dirty="0">
              <a:effectLst/>
            </a:endParaRPr>
          </a:p>
        </p:txBody>
      </p:sp>
      <p:graphicFrame>
        <p:nvGraphicFramePr>
          <p:cNvPr id="6" name="Tableau 5"/>
          <p:cNvGraphicFramePr>
            <a:graphicFrameLocks noGrp="1"/>
          </p:cNvGraphicFramePr>
          <p:nvPr>
            <p:extLst/>
          </p:nvPr>
        </p:nvGraphicFramePr>
        <p:xfrm>
          <a:off x="1254536" y="2963243"/>
          <a:ext cx="9911703" cy="3110567"/>
        </p:xfrm>
        <a:graphic>
          <a:graphicData uri="http://schemas.openxmlformats.org/drawingml/2006/table">
            <a:tbl>
              <a:tblPr/>
              <a:tblGrid>
                <a:gridCol w="2342766">
                  <a:extLst>
                    <a:ext uri="{9D8B030D-6E8A-4147-A177-3AD203B41FA5}">
                      <a16:colId xmlns:a16="http://schemas.microsoft.com/office/drawing/2014/main" val="1229548573"/>
                    </a:ext>
                  </a:extLst>
                </a:gridCol>
                <a:gridCol w="2260851">
                  <a:extLst>
                    <a:ext uri="{9D8B030D-6E8A-4147-A177-3AD203B41FA5}">
                      <a16:colId xmlns:a16="http://schemas.microsoft.com/office/drawing/2014/main" val="57073100"/>
                    </a:ext>
                  </a:extLst>
                </a:gridCol>
                <a:gridCol w="2342766">
                  <a:extLst>
                    <a:ext uri="{9D8B030D-6E8A-4147-A177-3AD203B41FA5}">
                      <a16:colId xmlns:a16="http://schemas.microsoft.com/office/drawing/2014/main" val="1945861626"/>
                    </a:ext>
                  </a:extLst>
                </a:gridCol>
                <a:gridCol w="2965320">
                  <a:extLst>
                    <a:ext uri="{9D8B030D-6E8A-4147-A177-3AD203B41FA5}">
                      <a16:colId xmlns:a16="http://schemas.microsoft.com/office/drawing/2014/main" val="896626768"/>
                    </a:ext>
                  </a:extLst>
                </a:gridCol>
              </a:tblGrid>
              <a:tr h="1418470">
                <a:tc>
                  <a:txBody>
                    <a:bodyPr/>
                    <a:lstStyle/>
                    <a:p>
                      <a:pPr algn="ctr" rtl="0" fontAlgn="t">
                        <a:spcBef>
                          <a:spcPts val="0"/>
                        </a:spcBef>
                        <a:spcAft>
                          <a:spcPts val="0"/>
                        </a:spcAft>
                      </a:pPr>
                      <a:r>
                        <a:rPr lang="fr-FR" sz="1800" b="1" i="0" u="none" strike="noStrike" dirty="0">
                          <a:solidFill>
                            <a:srgbClr val="000000"/>
                          </a:solidFill>
                          <a:effectLst/>
                          <a:latin typeface="Calibri" panose="020F0502020204030204" pitchFamily="34" charset="0"/>
                        </a:rPr>
                        <a:t>Région</a:t>
                      </a:r>
                      <a:endParaRPr lang="fr-FR"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fr-FR" sz="1800" b="1" i="0" u="none" strike="noStrike" dirty="0">
                          <a:solidFill>
                            <a:srgbClr val="000000"/>
                          </a:solidFill>
                          <a:effectLst/>
                          <a:latin typeface="Calibri" panose="020F0502020204030204" pitchFamily="34" charset="0"/>
                        </a:rPr>
                        <a:t>Taux de pauvreté</a:t>
                      </a:r>
                      <a:endParaRPr lang="fr-FR" sz="1800" dirty="0">
                        <a:effectLst/>
                      </a:endParaRPr>
                    </a:p>
                    <a:p>
                      <a:pPr algn="ctr" rtl="0" fontAlgn="t">
                        <a:spcBef>
                          <a:spcPts val="1200"/>
                        </a:spcBef>
                        <a:spcAft>
                          <a:spcPts val="0"/>
                        </a:spcAft>
                      </a:pPr>
                      <a:r>
                        <a:rPr lang="fr-FR" sz="1800" b="0" i="1" u="none" strike="noStrike" dirty="0">
                          <a:solidFill>
                            <a:srgbClr val="000000"/>
                          </a:solidFill>
                          <a:effectLst/>
                          <a:latin typeface="Calibri" panose="020F0502020204030204" pitchFamily="34" charset="0"/>
                        </a:rPr>
                        <a:t>(Ligne nationale)</a:t>
                      </a:r>
                      <a:endParaRPr lang="fr-FR"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fr-FR" sz="1800" b="1" i="0" u="none" strike="noStrike" dirty="0">
                          <a:solidFill>
                            <a:srgbClr val="000000"/>
                          </a:solidFill>
                          <a:effectLst/>
                          <a:latin typeface="Calibri" panose="020F0502020204030204" pitchFamily="34" charset="0"/>
                        </a:rPr>
                        <a:t>Sous-alimentation</a:t>
                      </a:r>
                      <a:endParaRPr lang="fr-FR"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fr-FR" sz="1800" b="1" i="0" u="none" strike="noStrike" dirty="0">
                          <a:solidFill>
                            <a:srgbClr val="000000"/>
                          </a:solidFill>
                          <a:effectLst/>
                          <a:latin typeface="Calibri" panose="020F0502020204030204" pitchFamily="34" charset="0"/>
                        </a:rPr>
                        <a:t>Accès à un service d’eau</a:t>
                      </a:r>
                      <a:endParaRPr lang="fr-FR"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1202356"/>
                  </a:ext>
                </a:extLst>
              </a:tr>
              <a:tr h="355335">
                <a:tc>
                  <a:txBody>
                    <a:bodyPr/>
                    <a:lstStyle/>
                    <a:p>
                      <a:pPr algn="ctr" rtl="0" fontAlgn="t">
                        <a:spcBef>
                          <a:spcPts val="0"/>
                        </a:spcBef>
                        <a:spcAft>
                          <a:spcPts val="0"/>
                        </a:spcAft>
                      </a:pPr>
                      <a:r>
                        <a:rPr lang="fr-FR" sz="1800" b="1" i="0" u="none" strike="noStrike">
                          <a:solidFill>
                            <a:srgbClr val="000000"/>
                          </a:solidFill>
                          <a:effectLst/>
                          <a:latin typeface="Calibri" panose="020F0502020204030204" pitchFamily="34" charset="0"/>
                        </a:rPr>
                        <a:t>Androy </a:t>
                      </a:r>
                      <a:endParaRPr lang="fr-FR"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fr-FR" sz="1800" b="0" i="0" u="none" strike="noStrike">
                          <a:solidFill>
                            <a:srgbClr val="000000"/>
                          </a:solidFill>
                          <a:effectLst/>
                          <a:latin typeface="Calibri" panose="020F0502020204030204" pitchFamily="34" charset="0"/>
                        </a:rPr>
                        <a:t>96,7</a:t>
                      </a:r>
                      <a:endParaRPr lang="fr-FR"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fr-FR" sz="1800" b="0" i="0" u="none" strike="noStrike">
                          <a:solidFill>
                            <a:srgbClr val="000000"/>
                          </a:solidFill>
                          <a:effectLst/>
                          <a:latin typeface="Calibri" panose="020F0502020204030204" pitchFamily="34" charset="0"/>
                        </a:rPr>
                        <a:t>75,1 </a:t>
                      </a:r>
                      <a:endParaRPr lang="fr-FR"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fr-FR" sz="1800" b="0" i="0" u="none" strike="noStrike" dirty="0">
                          <a:solidFill>
                            <a:srgbClr val="000000"/>
                          </a:solidFill>
                          <a:effectLst/>
                          <a:latin typeface="Calibri" panose="020F0502020204030204" pitchFamily="34" charset="0"/>
                        </a:rPr>
                        <a:t>26</a:t>
                      </a:r>
                      <a:endParaRPr lang="fr-FR"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384978"/>
                  </a:ext>
                </a:extLst>
              </a:tr>
              <a:tr h="355335">
                <a:tc>
                  <a:txBody>
                    <a:bodyPr/>
                    <a:lstStyle/>
                    <a:p>
                      <a:pPr algn="ctr" rtl="0" fontAlgn="t">
                        <a:spcBef>
                          <a:spcPts val="0"/>
                        </a:spcBef>
                        <a:spcAft>
                          <a:spcPts val="0"/>
                        </a:spcAft>
                      </a:pPr>
                      <a:r>
                        <a:rPr lang="fr-FR" sz="1800" b="1" i="0" u="none" strike="noStrike">
                          <a:solidFill>
                            <a:srgbClr val="000000"/>
                          </a:solidFill>
                          <a:effectLst/>
                          <a:latin typeface="Calibri" panose="020F0502020204030204" pitchFamily="34" charset="0"/>
                        </a:rPr>
                        <a:t>Anôsy</a:t>
                      </a:r>
                      <a:endParaRPr lang="fr-FR"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fr-FR" sz="1800" b="0" i="0" u="none" strike="noStrike">
                          <a:solidFill>
                            <a:srgbClr val="000000"/>
                          </a:solidFill>
                          <a:effectLst/>
                          <a:latin typeface="Calibri" panose="020F0502020204030204" pitchFamily="34" charset="0"/>
                        </a:rPr>
                        <a:t>85.4</a:t>
                      </a:r>
                      <a:endParaRPr lang="fr-FR"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fr-FR" sz="1800" b="0" i="0" u="none" strike="noStrike">
                          <a:solidFill>
                            <a:srgbClr val="000000"/>
                          </a:solidFill>
                          <a:effectLst/>
                          <a:latin typeface="Calibri" panose="020F0502020204030204" pitchFamily="34" charset="0"/>
                        </a:rPr>
                        <a:t>75,7 </a:t>
                      </a:r>
                      <a:endParaRPr lang="fr-FR"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fr-FR" sz="1800" b="0" i="0" u="none" strike="noStrike" dirty="0">
                          <a:solidFill>
                            <a:srgbClr val="000000"/>
                          </a:solidFill>
                          <a:effectLst/>
                          <a:latin typeface="Calibri" panose="020F0502020204030204" pitchFamily="34" charset="0"/>
                        </a:rPr>
                        <a:t>26</a:t>
                      </a:r>
                      <a:endParaRPr lang="fr-FR"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778639"/>
                  </a:ext>
                </a:extLst>
              </a:tr>
              <a:tr h="385174">
                <a:tc>
                  <a:txBody>
                    <a:bodyPr/>
                    <a:lstStyle/>
                    <a:p>
                      <a:pPr algn="ctr" rtl="0" fontAlgn="t">
                        <a:spcBef>
                          <a:spcPts val="0"/>
                        </a:spcBef>
                        <a:spcAft>
                          <a:spcPts val="0"/>
                        </a:spcAft>
                      </a:pPr>
                      <a:r>
                        <a:rPr lang="fr-FR" sz="1800" b="1" i="0" u="none" strike="noStrike" dirty="0" err="1">
                          <a:solidFill>
                            <a:srgbClr val="000000"/>
                          </a:solidFill>
                          <a:effectLst/>
                          <a:latin typeface="Calibri" panose="020F0502020204030204" pitchFamily="34" charset="0"/>
                        </a:rPr>
                        <a:t>Atsimo</a:t>
                      </a:r>
                      <a:r>
                        <a:rPr lang="fr-FR" sz="1800" b="1" i="0" u="none" strike="noStrike" dirty="0">
                          <a:solidFill>
                            <a:srgbClr val="000000"/>
                          </a:solidFill>
                          <a:effectLst/>
                          <a:latin typeface="Calibri" panose="020F0502020204030204" pitchFamily="34" charset="0"/>
                        </a:rPr>
                        <a:t> </a:t>
                      </a:r>
                      <a:r>
                        <a:rPr lang="fr-FR" sz="1800" b="1" i="0" u="none" strike="noStrike" dirty="0" err="1">
                          <a:solidFill>
                            <a:srgbClr val="000000"/>
                          </a:solidFill>
                          <a:effectLst/>
                          <a:latin typeface="Calibri" panose="020F0502020204030204" pitchFamily="34" charset="0"/>
                        </a:rPr>
                        <a:t>Andrefana</a:t>
                      </a:r>
                      <a:endParaRPr lang="fr-FR"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fr-FR" sz="1800" b="0" i="0" u="none" strike="noStrike" dirty="0">
                          <a:solidFill>
                            <a:srgbClr val="000000"/>
                          </a:solidFill>
                          <a:effectLst/>
                          <a:latin typeface="Calibri" panose="020F0502020204030204" pitchFamily="34" charset="0"/>
                        </a:rPr>
                        <a:t>80,1 </a:t>
                      </a:r>
                      <a:endParaRPr lang="fr-FR"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fr-FR" sz="1800" b="0" i="0" u="none" strike="noStrike" dirty="0">
                          <a:solidFill>
                            <a:srgbClr val="000000"/>
                          </a:solidFill>
                          <a:effectLst/>
                          <a:latin typeface="Calibri" panose="020F0502020204030204" pitchFamily="34" charset="0"/>
                        </a:rPr>
                        <a:t>63</a:t>
                      </a:r>
                      <a:endParaRPr lang="fr-FR"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fr-FR" sz="1800" b="0" i="0" u="none" strike="noStrike" dirty="0" smtClean="0">
                          <a:solidFill>
                            <a:srgbClr val="000000"/>
                          </a:solidFill>
                          <a:effectLst/>
                          <a:latin typeface="Calibri" panose="020F0502020204030204" pitchFamily="34" charset="0"/>
                        </a:rPr>
                        <a:t>29</a:t>
                      </a:r>
                      <a:endParaRPr lang="fr-FR"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1057654"/>
                  </a:ext>
                </a:extLst>
              </a:tr>
              <a:tr h="488137">
                <a:tc>
                  <a:txBody>
                    <a:bodyPr/>
                    <a:lstStyle/>
                    <a:p>
                      <a:pPr algn="ctr" rtl="0" fontAlgn="t">
                        <a:spcBef>
                          <a:spcPts val="0"/>
                        </a:spcBef>
                        <a:spcAft>
                          <a:spcPts val="0"/>
                        </a:spcAft>
                      </a:pPr>
                      <a:r>
                        <a:rPr lang="fr-FR" sz="1800" b="1" i="0" u="none" strike="noStrike" dirty="0">
                          <a:solidFill>
                            <a:srgbClr val="000000"/>
                          </a:solidFill>
                          <a:effectLst/>
                          <a:latin typeface="Calibri" panose="020F0502020204030204" pitchFamily="34" charset="0"/>
                        </a:rPr>
                        <a:t>National</a:t>
                      </a:r>
                      <a:endParaRPr lang="fr-FR"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fr-FR" sz="1800" b="0" i="0" u="none" strike="noStrike" dirty="0">
                          <a:solidFill>
                            <a:srgbClr val="000000"/>
                          </a:solidFill>
                          <a:effectLst/>
                          <a:latin typeface="Calibri" panose="020F0502020204030204" pitchFamily="34" charset="0"/>
                        </a:rPr>
                        <a:t>71,5 </a:t>
                      </a:r>
                      <a:endParaRPr lang="fr-FR"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fr-FR" sz="1800" b="0" i="0" u="none" strike="noStrike">
                          <a:solidFill>
                            <a:srgbClr val="000000"/>
                          </a:solidFill>
                          <a:effectLst/>
                          <a:latin typeface="Calibri" panose="020F0502020204030204" pitchFamily="34" charset="0"/>
                        </a:rPr>
                        <a:t> </a:t>
                      </a:r>
                      <a:endParaRPr lang="fr-FR"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fr-FR" sz="1800" b="0" i="0" u="none" strike="noStrike" dirty="0">
                          <a:solidFill>
                            <a:srgbClr val="000000"/>
                          </a:solidFill>
                          <a:effectLst/>
                          <a:latin typeface="Calibri" panose="020F0502020204030204" pitchFamily="34" charset="0"/>
                        </a:rPr>
                        <a:t>41</a:t>
                      </a:r>
                      <a:endParaRPr lang="fr-FR"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546123"/>
                  </a:ext>
                </a:extLst>
              </a:tr>
            </a:tbl>
          </a:graphicData>
        </a:graphic>
      </p:graphicFrame>
      <p:sp>
        <p:nvSpPr>
          <p:cNvPr id="7" name="Rectangle 6"/>
          <p:cNvSpPr/>
          <p:nvPr/>
        </p:nvSpPr>
        <p:spPr>
          <a:xfrm>
            <a:off x="1151849" y="1992655"/>
            <a:ext cx="9911703" cy="861774"/>
          </a:xfrm>
          <a:prstGeom prst="rect">
            <a:avLst/>
          </a:prstGeom>
        </p:spPr>
        <p:txBody>
          <a:bodyPr wrap="square">
            <a:spAutoFit/>
          </a:bodyPr>
          <a:lstStyle/>
          <a:p>
            <a:endParaRPr lang="fr-FR" dirty="0"/>
          </a:p>
          <a:p>
            <a:r>
              <a:rPr lang="fr-FR" sz="1600" b="1" dirty="0"/>
              <a:t>Tableau 1. Taux de pauvreté, sous-alimentation et accès à un service de l’eau dans les trois régions du Grand Sud, en pourcentage de la population</a:t>
            </a:r>
          </a:p>
        </p:txBody>
      </p:sp>
      <p:sp>
        <p:nvSpPr>
          <p:cNvPr id="8" name="Rectangle 7"/>
          <p:cNvSpPr/>
          <p:nvPr/>
        </p:nvSpPr>
        <p:spPr>
          <a:xfrm>
            <a:off x="1139332" y="5908282"/>
            <a:ext cx="9911703" cy="461665"/>
          </a:xfrm>
          <a:prstGeom prst="rect">
            <a:avLst/>
          </a:prstGeom>
        </p:spPr>
        <p:txBody>
          <a:bodyPr wrap="square">
            <a:spAutoFit/>
          </a:bodyPr>
          <a:lstStyle/>
          <a:p>
            <a:endParaRPr lang="fr-FR" sz="1200" dirty="0"/>
          </a:p>
          <a:p>
            <a:r>
              <a:rPr lang="fr-FR" sz="1200" i="1" dirty="0"/>
              <a:t>Source: Ministère de l’Intérieur et de la Décentralisation (2019)</a:t>
            </a:r>
            <a:endParaRPr lang="fr-FR" sz="1200" dirty="0"/>
          </a:p>
        </p:txBody>
      </p:sp>
      <p:sp>
        <p:nvSpPr>
          <p:cNvPr id="4" name="Rectangle 3"/>
          <p:cNvSpPr/>
          <p:nvPr/>
        </p:nvSpPr>
        <p:spPr>
          <a:xfrm>
            <a:off x="8364916" y="1520683"/>
            <a:ext cx="2738250" cy="369332"/>
          </a:xfrm>
          <a:prstGeom prst="rect">
            <a:avLst/>
          </a:prstGeom>
        </p:spPr>
        <p:txBody>
          <a:bodyPr wrap="none">
            <a:spAutoFit/>
          </a:bodyPr>
          <a:lstStyle/>
          <a:p>
            <a:r>
              <a:rPr lang="fr-FR" dirty="0" err="1">
                <a:solidFill>
                  <a:srgbClr val="000000"/>
                </a:solidFill>
                <a:latin typeface="Calibri" panose="020F0502020204030204" pitchFamily="34" charset="0"/>
              </a:rPr>
              <a:t>Morlat</a:t>
            </a:r>
            <a:r>
              <a:rPr lang="fr-FR" dirty="0">
                <a:solidFill>
                  <a:srgbClr val="000000"/>
                </a:solidFill>
                <a:latin typeface="Calibri" panose="020F0502020204030204" pitchFamily="34" charset="0"/>
              </a:rPr>
              <a:t> et </a:t>
            </a:r>
            <a:r>
              <a:rPr lang="fr-FR" dirty="0" err="1">
                <a:solidFill>
                  <a:srgbClr val="000000"/>
                </a:solidFill>
                <a:latin typeface="Calibri" panose="020F0502020204030204" pitchFamily="34" charset="0"/>
              </a:rPr>
              <a:t>Castellanet</a:t>
            </a:r>
            <a:r>
              <a:rPr lang="fr-FR" dirty="0">
                <a:solidFill>
                  <a:srgbClr val="000000"/>
                </a:solidFill>
                <a:latin typeface="Calibri" panose="020F0502020204030204" pitchFamily="34" charset="0"/>
              </a:rPr>
              <a:t>, 2012</a:t>
            </a:r>
            <a:endParaRPr lang="fr-FR" dirty="0"/>
          </a:p>
        </p:txBody>
      </p:sp>
    </p:spTree>
    <p:extLst>
      <p:ext uri="{BB962C8B-B14F-4D97-AF65-F5344CB8AC3E}">
        <p14:creationId xmlns:p14="http://schemas.microsoft.com/office/powerpoint/2010/main" val="980384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7619" y="4960137"/>
            <a:ext cx="8557219" cy="1463040"/>
          </a:xfrm>
        </p:spPr>
        <p:txBody>
          <a:bodyPr>
            <a:normAutofit/>
          </a:bodyPr>
          <a:lstStyle/>
          <a:p>
            <a:r>
              <a:rPr lang="fr-FR" sz="3200" dirty="0"/>
              <a:t>3</a:t>
            </a:r>
            <a:r>
              <a:rPr lang="fr-FR" sz="3200" dirty="0" smtClean="0"/>
              <a:t>. Données et Design </a:t>
            </a:r>
            <a:r>
              <a:rPr lang="fr-FR" sz="3200" dirty="0" smtClean="0"/>
              <a:t>empirique </a:t>
            </a:r>
            <a:endParaRPr lang="fr-FR" sz="3200" dirty="0"/>
          </a:p>
        </p:txBody>
      </p:sp>
      <p:sp>
        <p:nvSpPr>
          <p:cNvPr id="2" name="Espace réservé du texte 1"/>
          <p:cNvSpPr>
            <a:spLocks noGrp="1"/>
          </p:cNvSpPr>
          <p:nvPr>
            <p:ph type="body" idx="1"/>
          </p:nvPr>
        </p:nvSpPr>
        <p:spPr/>
        <p:txBody>
          <a:bodyPr/>
          <a:lstStyle/>
          <a:p>
            <a:endParaRPr lang="fr-FR"/>
          </a:p>
        </p:txBody>
      </p:sp>
      <p:pic>
        <p:nvPicPr>
          <p:cNvPr id="8" name="Espace réservé pour une image  5"/>
          <p:cNvPicPr>
            <a:picLocks noChangeAspect="1"/>
          </p:cNvPicPr>
          <p:nvPr/>
        </p:nvPicPr>
        <p:blipFill>
          <a:blip r:embed="rId2" cstate="print">
            <a:extLst>
              <a:ext uri="{28A0092B-C50C-407E-A947-70E740481C1C}">
                <a14:useLocalDpi xmlns:a14="http://schemas.microsoft.com/office/drawing/2010/main" val="0"/>
              </a:ext>
            </a:extLst>
          </a:blip>
          <a:srcRect t="23125" b="23125"/>
          <a:stretch>
            <a:fillRect/>
          </a:stretch>
        </p:blipFill>
        <p:spPr>
          <a:xfrm>
            <a:off x="2795603" y="439454"/>
            <a:ext cx="6482801" cy="2613475"/>
          </a:xfrm>
          <a:prstGeom prst="rect">
            <a:avLst/>
          </a:prstGeom>
        </p:spPr>
      </p:pic>
      <p:sp>
        <p:nvSpPr>
          <p:cNvPr id="9" name="ZoneTexte 8"/>
          <p:cNvSpPr txBox="1"/>
          <p:nvPr/>
        </p:nvSpPr>
        <p:spPr>
          <a:xfrm>
            <a:off x="2715018" y="3262389"/>
            <a:ext cx="2938462" cy="276999"/>
          </a:xfrm>
          <a:prstGeom prst="rect">
            <a:avLst/>
          </a:prstGeom>
          <a:noFill/>
        </p:spPr>
        <p:txBody>
          <a:bodyPr wrap="square" rtlCol="0">
            <a:spAutoFit/>
          </a:bodyPr>
          <a:lstStyle/>
          <a:p>
            <a:r>
              <a:rPr lang="fr-FR" sz="1200" i="1" dirty="0" err="1" smtClean="0"/>
              <a:t>Ambovombe</a:t>
            </a:r>
            <a:r>
              <a:rPr lang="fr-FR" sz="1200" i="1" dirty="0" smtClean="0"/>
              <a:t>, 2019</a:t>
            </a:r>
            <a:endParaRPr lang="fr-FR" sz="1200" i="1" dirty="0"/>
          </a:p>
        </p:txBody>
      </p:sp>
    </p:spTree>
    <p:extLst>
      <p:ext uri="{BB962C8B-B14F-4D97-AF65-F5344CB8AC3E}">
        <p14:creationId xmlns:p14="http://schemas.microsoft.com/office/powerpoint/2010/main" val="2170265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Données et Design empirique</a:t>
            </a:r>
            <a:endParaRPr lang="fr-FR" sz="3200" dirty="0"/>
          </a:p>
        </p:txBody>
      </p:sp>
      <p:sp>
        <p:nvSpPr>
          <p:cNvPr id="3" name="Espace réservé du contenu 2"/>
          <p:cNvSpPr>
            <a:spLocks noGrp="1"/>
          </p:cNvSpPr>
          <p:nvPr>
            <p:ph idx="1"/>
          </p:nvPr>
        </p:nvSpPr>
        <p:spPr/>
        <p:txBody>
          <a:bodyPr/>
          <a:lstStyle/>
          <a:p>
            <a:r>
              <a:rPr lang="fr-FR" dirty="0" smtClean="0"/>
              <a:t>La </a:t>
            </a:r>
            <a:r>
              <a:rPr lang="fr-FR" dirty="0" smtClean="0"/>
              <a:t>base de données utilisée </a:t>
            </a:r>
            <a:br>
              <a:rPr lang="fr-FR" dirty="0" smtClean="0"/>
            </a:br>
            <a:r>
              <a:rPr lang="fr-FR" dirty="0" smtClean="0"/>
              <a:t>(extrait de </a:t>
            </a:r>
            <a:r>
              <a:rPr lang="fr-FR" dirty="0" err="1" smtClean="0"/>
              <a:t>Mapnet</a:t>
            </a:r>
            <a:r>
              <a:rPr lang="fr-FR" dirty="0" smtClean="0"/>
              <a:t>, 2019 et enquête qualitative complémentaire, 2019</a:t>
            </a:r>
            <a:r>
              <a:rPr lang="fr-FR" dirty="0" smtClean="0"/>
              <a:t>)</a:t>
            </a:r>
            <a:endParaRPr lang="fr-FR" dirty="0" smtClean="0"/>
          </a:p>
        </p:txBody>
      </p:sp>
    </p:spTree>
    <p:extLst>
      <p:ext uri="{BB962C8B-B14F-4D97-AF65-F5344CB8AC3E}">
        <p14:creationId xmlns:p14="http://schemas.microsoft.com/office/powerpoint/2010/main" val="115859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57300" y="277891"/>
            <a:ext cx="127730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082A75"/>
                </a:solidFill>
                <a:effectLst/>
                <a:latin typeface="Calibri" panose="020F0502020204030204" pitchFamily="34" charset="0"/>
                <a:ea typeface="MS Mincho"/>
                <a:cs typeface="Times New Roman" panose="02020603050405020304" pitchFamily="18" charset="0"/>
              </a:rPr>
              <a:t>Figure 3. Situation des trois </a:t>
            </a:r>
            <a:r>
              <a:rPr kumimoji="0" lang="fr-FR" altLang="fr-FR" sz="2400" b="1" i="1" u="none" strike="noStrike" cap="none" normalizeH="0" baseline="0" dirty="0" err="1" smtClean="0">
                <a:ln>
                  <a:noFill/>
                </a:ln>
                <a:solidFill>
                  <a:srgbClr val="082A75"/>
                </a:solidFill>
                <a:effectLst/>
                <a:latin typeface="Calibri" panose="020F0502020204030204" pitchFamily="34" charset="0"/>
                <a:ea typeface="MS Mincho"/>
                <a:cs typeface="Times New Roman" panose="02020603050405020304" pitchFamily="18" charset="0"/>
              </a:rPr>
              <a:t>fokontany</a:t>
            </a:r>
            <a:r>
              <a:rPr kumimoji="0" lang="fr-FR" altLang="fr-FR" sz="2400" b="1" i="1" u="none" strike="noStrike" cap="none" normalizeH="0" dirty="0" smtClean="0">
                <a:ln>
                  <a:noFill/>
                </a:ln>
                <a:solidFill>
                  <a:srgbClr val="082A75"/>
                </a:solidFill>
                <a:effectLst/>
                <a:latin typeface="Calibri" panose="020F0502020204030204" pitchFamily="34" charset="0"/>
                <a:ea typeface="MS Mincho"/>
                <a:cs typeface="Times New Roman" panose="02020603050405020304" pitchFamily="18" charset="0"/>
              </a:rPr>
              <a:t> étudiés</a:t>
            </a:r>
            <a:endParaRPr kumimoji="0" lang="fr-FR" altLang="fr-F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3073" name="Imag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919" y="1221669"/>
            <a:ext cx="8683615" cy="49093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271713" y="6131034"/>
            <a:ext cx="127730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1" u="none" strike="noStrike" cap="none" normalizeH="0" baseline="0" dirty="0" smtClean="0">
                <a:ln>
                  <a:noFill/>
                </a:ln>
                <a:solidFill>
                  <a:srgbClr val="082A75"/>
                </a:solidFill>
                <a:effectLst/>
                <a:latin typeface="Calibri" panose="020F0502020204030204" pitchFamily="34" charset="0"/>
                <a:ea typeface="MS Mincho"/>
                <a:cs typeface="Times New Roman" panose="02020603050405020304" pitchFamily="18" charset="0"/>
              </a:rPr>
              <a:t>Source : Auteurs, données : PAM (2018)</a:t>
            </a:r>
            <a:endParaRPr kumimoji="0" lang="fr-FR" altLang="fr-FR"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5244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Données et Design empirique</a:t>
            </a:r>
            <a:endParaRPr lang="fr-FR" sz="3200" dirty="0"/>
          </a:p>
        </p:txBody>
      </p:sp>
      <p:sp>
        <p:nvSpPr>
          <p:cNvPr id="3" name="Espace réservé du contenu 2"/>
          <p:cNvSpPr>
            <a:spLocks noGrp="1"/>
          </p:cNvSpPr>
          <p:nvPr>
            <p:ph idx="1"/>
          </p:nvPr>
        </p:nvSpPr>
        <p:spPr/>
        <p:txBody>
          <a:bodyPr/>
          <a:lstStyle/>
          <a:p>
            <a:r>
              <a:rPr lang="fr-FR" dirty="0" smtClean="0"/>
              <a:t>La </a:t>
            </a:r>
            <a:r>
              <a:rPr lang="fr-FR" dirty="0" smtClean="0"/>
              <a:t>base de données utilisée </a:t>
            </a:r>
            <a:br>
              <a:rPr lang="fr-FR" dirty="0" smtClean="0"/>
            </a:br>
            <a:r>
              <a:rPr lang="fr-FR" dirty="0" smtClean="0"/>
              <a:t>(extrait de </a:t>
            </a:r>
            <a:r>
              <a:rPr lang="fr-FR" dirty="0" err="1" smtClean="0"/>
              <a:t>Mapnet</a:t>
            </a:r>
            <a:r>
              <a:rPr lang="fr-FR" dirty="0" smtClean="0"/>
              <a:t>, 2019 et enquête qualitative complémentaire, 2019)</a:t>
            </a:r>
          </a:p>
          <a:p>
            <a:pPr lvl="1"/>
            <a:r>
              <a:rPr lang="fr-FR" dirty="0" smtClean="0"/>
              <a:t>Diagnostics systémiques</a:t>
            </a:r>
          </a:p>
          <a:p>
            <a:pPr lvl="2"/>
            <a:r>
              <a:rPr lang="fr-FR" dirty="0"/>
              <a:t>Dimensions économique, sociale, structure de pouvoir, chocs, projets, risques</a:t>
            </a:r>
          </a:p>
          <a:p>
            <a:pPr lvl="1"/>
            <a:r>
              <a:rPr lang="fr-FR" dirty="0" smtClean="0"/>
              <a:t>Une base de données ménages-individus : 325 individus</a:t>
            </a:r>
          </a:p>
          <a:p>
            <a:pPr lvl="1"/>
            <a:r>
              <a:rPr lang="fr-FR" dirty="0"/>
              <a:t>U</a:t>
            </a:r>
            <a:r>
              <a:rPr lang="fr-FR" dirty="0" smtClean="0"/>
              <a:t>ne </a:t>
            </a:r>
            <a:r>
              <a:rPr lang="fr-FR" dirty="0"/>
              <a:t>base de données relationnelles </a:t>
            </a:r>
            <a:r>
              <a:rPr lang="fr-FR" dirty="0" err="1"/>
              <a:t>ego-centrée</a:t>
            </a:r>
            <a:r>
              <a:rPr lang="fr-FR" dirty="0"/>
              <a:t> et bimodale </a:t>
            </a:r>
            <a:r>
              <a:rPr lang="fr-FR" dirty="0" smtClean="0"/>
              <a:t>: 1741 </a:t>
            </a:r>
            <a:r>
              <a:rPr lang="fr-FR" dirty="0"/>
              <a:t>relations de réponse aux </a:t>
            </a:r>
            <a:r>
              <a:rPr lang="fr-FR" dirty="0" smtClean="0"/>
              <a:t>chocs)</a:t>
            </a:r>
            <a:endParaRPr lang="fr-FR" dirty="0" smtClean="0"/>
          </a:p>
          <a:p>
            <a:pPr lvl="1"/>
            <a:r>
              <a:rPr lang="fr-FR" dirty="0" smtClean="0"/>
              <a:t>Un ensemble d’entretiens narratifs, méthode </a:t>
            </a:r>
            <a:r>
              <a:rPr lang="fr-FR" dirty="0"/>
              <a:t>des histoires de cas (</a:t>
            </a:r>
            <a:r>
              <a:rPr lang="fr-FR" dirty="0" err="1"/>
              <a:t>Grossetti</a:t>
            </a:r>
            <a:r>
              <a:rPr lang="fr-FR" dirty="0"/>
              <a:t> et Barthe, 2011</a:t>
            </a:r>
            <a:r>
              <a:rPr lang="fr-FR" dirty="0" smtClean="0"/>
              <a:t>): environ 200 entretiens</a:t>
            </a:r>
            <a:endParaRPr lang="fr-FR" dirty="0"/>
          </a:p>
        </p:txBody>
      </p:sp>
    </p:spTree>
    <p:extLst>
      <p:ext uri="{BB962C8B-B14F-4D97-AF65-F5344CB8AC3E}">
        <p14:creationId xmlns:p14="http://schemas.microsoft.com/office/powerpoint/2010/main" val="1187245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https://lh5.googleusercontent.com/cgWNYW4DbbTFUfDCdRmPIgLcTzxs5uP04yIor-14oDaTfbBG6pfnIidihlSzrcObNepx2BhK6qhgUAiqAB-mMrWN3Ow54ivwSFe1fElyILbMP6SuseGupTJVmri3E0AzL7MdGShURC6pWrD9Iw1ElJB100b7fnN5vcGKDjW4zZE4wu3WcRZlxj417PfIrjrBOPPf97dSG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35" y="179359"/>
            <a:ext cx="9094428" cy="45246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5502" y="4973370"/>
            <a:ext cx="11474825" cy="1292662"/>
          </a:xfrm>
          <a:prstGeom prst="rect">
            <a:avLst/>
          </a:prstGeom>
        </p:spPr>
        <p:txBody>
          <a:bodyPr wrap="square">
            <a:spAutoFit/>
          </a:bodyPr>
          <a:lstStyle/>
          <a:p>
            <a:r>
              <a:rPr lang="fr-FR" sz="2400" dirty="0" smtClean="0">
                <a:solidFill>
                  <a:srgbClr val="000000"/>
                </a:solidFill>
                <a:latin typeface="Calibri" panose="020F0502020204030204" pitchFamily="34" charset="0"/>
              </a:rPr>
              <a:t>Une </a:t>
            </a:r>
            <a:r>
              <a:rPr lang="fr-FR" sz="2400" dirty="0">
                <a:solidFill>
                  <a:srgbClr val="000000"/>
                </a:solidFill>
                <a:latin typeface="Calibri" panose="020F0502020204030204" pitchFamily="34" charset="0"/>
              </a:rPr>
              <a:t>stratégie d’analyse empirique </a:t>
            </a:r>
            <a:r>
              <a:rPr lang="fr-FR" sz="2400" dirty="0" smtClean="0">
                <a:solidFill>
                  <a:srgbClr val="000000"/>
                </a:solidFill>
                <a:latin typeface="Calibri" panose="020F0502020204030204" pitchFamily="34" charset="0"/>
              </a:rPr>
              <a:t>mixte du </a:t>
            </a:r>
            <a:r>
              <a:rPr lang="fr-FR" sz="2400" dirty="0">
                <a:solidFill>
                  <a:srgbClr val="000000"/>
                </a:solidFill>
                <a:latin typeface="Calibri" panose="020F0502020204030204" pitchFamily="34" charset="0"/>
              </a:rPr>
              <a:t>type “fil d’Ariane” </a:t>
            </a:r>
            <a:r>
              <a:rPr lang="fr-FR" dirty="0">
                <a:solidFill>
                  <a:srgbClr val="000000"/>
                </a:solidFill>
                <a:latin typeface="Calibri" panose="020F0502020204030204" pitchFamily="34" charset="0"/>
              </a:rPr>
              <a:t>(“</a:t>
            </a:r>
            <a:r>
              <a:rPr lang="fr-FR" dirty="0" err="1">
                <a:solidFill>
                  <a:srgbClr val="000000"/>
                </a:solidFill>
                <a:latin typeface="Calibri" panose="020F0502020204030204" pitchFamily="34" charset="0"/>
              </a:rPr>
              <a:t>Follow</a:t>
            </a:r>
            <a:r>
              <a:rPr lang="fr-FR" dirty="0">
                <a:solidFill>
                  <a:srgbClr val="000000"/>
                </a:solidFill>
                <a:latin typeface="Calibri" panose="020F0502020204030204" pitchFamily="34" charset="0"/>
              </a:rPr>
              <a:t> the Thread”, </a:t>
            </a:r>
            <a:r>
              <a:rPr lang="fr-FR" dirty="0" err="1">
                <a:solidFill>
                  <a:srgbClr val="000000"/>
                </a:solidFill>
                <a:latin typeface="Calibri" panose="020F0502020204030204" pitchFamily="34" charset="0"/>
              </a:rPr>
              <a:t>O’Cathain</a:t>
            </a:r>
            <a:r>
              <a:rPr lang="fr-FR" dirty="0">
                <a:solidFill>
                  <a:srgbClr val="000000"/>
                </a:solidFill>
                <a:latin typeface="Calibri" panose="020F0502020204030204" pitchFamily="34" charset="0"/>
              </a:rPr>
              <a:t>, 2010) </a:t>
            </a:r>
            <a:endParaRPr lang="fr-FR" dirty="0" smtClean="0">
              <a:solidFill>
                <a:srgbClr val="000000"/>
              </a:solidFill>
              <a:latin typeface="Calibri" panose="020F0502020204030204" pitchFamily="34" charset="0"/>
            </a:endParaRPr>
          </a:p>
          <a:p>
            <a:r>
              <a:rPr lang="fr-FR" dirty="0">
                <a:solidFill>
                  <a:srgbClr val="000000"/>
                </a:solidFill>
                <a:latin typeface="Calibri" panose="020F0502020204030204" pitchFamily="34" charset="0"/>
              </a:rPr>
              <a:t>	</a:t>
            </a:r>
            <a:r>
              <a:rPr lang="fr-FR" dirty="0" smtClean="0">
                <a:solidFill>
                  <a:srgbClr val="000000"/>
                </a:solidFill>
                <a:latin typeface="Calibri" panose="020F0502020204030204" pitchFamily="34" charset="0"/>
              </a:rPr>
              <a:t>- Observer </a:t>
            </a:r>
            <a:r>
              <a:rPr lang="fr-FR" dirty="0">
                <a:solidFill>
                  <a:srgbClr val="000000"/>
                </a:solidFill>
                <a:latin typeface="Calibri" panose="020F0502020204030204" pitchFamily="34" charset="0"/>
              </a:rPr>
              <a:t>et </a:t>
            </a:r>
            <a:r>
              <a:rPr lang="fr-FR" dirty="0" smtClean="0">
                <a:solidFill>
                  <a:srgbClr val="000000"/>
                </a:solidFill>
                <a:latin typeface="Calibri" panose="020F0502020204030204" pitchFamily="34" charset="0"/>
              </a:rPr>
              <a:t>analyser </a:t>
            </a:r>
            <a:r>
              <a:rPr lang="fr-FR" dirty="0">
                <a:solidFill>
                  <a:srgbClr val="000000"/>
                </a:solidFill>
                <a:latin typeface="Calibri" panose="020F0502020204030204" pitchFamily="34" charset="0"/>
              </a:rPr>
              <a:t>les mécanismes de protection </a:t>
            </a:r>
            <a:r>
              <a:rPr lang="fr-FR" dirty="0" smtClean="0">
                <a:solidFill>
                  <a:srgbClr val="000000"/>
                </a:solidFill>
                <a:latin typeface="Calibri" panose="020F0502020204030204" pitchFamily="34" charset="0"/>
              </a:rPr>
              <a:t>sociale (résultat 1), </a:t>
            </a:r>
          </a:p>
          <a:p>
            <a:r>
              <a:rPr lang="fr-FR" dirty="0">
                <a:solidFill>
                  <a:srgbClr val="000000"/>
                </a:solidFill>
                <a:latin typeface="Calibri" panose="020F0502020204030204" pitchFamily="34" charset="0"/>
              </a:rPr>
              <a:t>	</a:t>
            </a:r>
            <a:r>
              <a:rPr lang="fr-FR" dirty="0" smtClean="0">
                <a:solidFill>
                  <a:srgbClr val="000000"/>
                </a:solidFill>
                <a:latin typeface="Calibri" panose="020F0502020204030204" pitchFamily="34" charset="0"/>
              </a:rPr>
              <a:t>- Leur structuration </a:t>
            </a:r>
            <a:r>
              <a:rPr lang="fr-FR" dirty="0">
                <a:solidFill>
                  <a:srgbClr val="000000"/>
                </a:solidFill>
                <a:latin typeface="Calibri" panose="020F0502020204030204" pitchFamily="34" charset="0"/>
              </a:rPr>
              <a:t>au sein des réseaux </a:t>
            </a:r>
            <a:r>
              <a:rPr lang="fr-FR" dirty="0" err="1">
                <a:solidFill>
                  <a:srgbClr val="000000"/>
                </a:solidFill>
                <a:latin typeface="Calibri" panose="020F0502020204030204" pitchFamily="34" charset="0"/>
              </a:rPr>
              <a:t>ego-centrés</a:t>
            </a:r>
            <a:r>
              <a:rPr lang="fr-FR" dirty="0">
                <a:solidFill>
                  <a:srgbClr val="000000"/>
                </a:solidFill>
                <a:latin typeface="Calibri" panose="020F0502020204030204" pitchFamily="34" charset="0"/>
              </a:rPr>
              <a:t> bimodaux de protection des conditions de vie </a:t>
            </a:r>
            <a:r>
              <a:rPr lang="fr-FR" dirty="0" smtClean="0">
                <a:solidFill>
                  <a:srgbClr val="000000"/>
                </a:solidFill>
                <a:latin typeface="Calibri" panose="020F0502020204030204" pitchFamily="34" charset="0"/>
              </a:rPr>
              <a:t>(résultat 2)</a:t>
            </a:r>
          </a:p>
          <a:p>
            <a:r>
              <a:rPr lang="fr-FR" dirty="0">
                <a:solidFill>
                  <a:srgbClr val="000000"/>
                </a:solidFill>
                <a:latin typeface="Calibri" panose="020F0502020204030204" pitchFamily="34" charset="0"/>
              </a:rPr>
              <a:t>	</a:t>
            </a:r>
            <a:r>
              <a:rPr lang="fr-FR" dirty="0" smtClean="0">
                <a:solidFill>
                  <a:srgbClr val="000000"/>
                </a:solidFill>
                <a:latin typeface="Calibri" panose="020F0502020204030204" pitchFamily="34" charset="0"/>
              </a:rPr>
              <a:t>- L’encastrement </a:t>
            </a:r>
            <a:r>
              <a:rPr lang="fr-FR" dirty="0">
                <a:solidFill>
                  <a:srgbClr val="000000"/>
                </a:solidFill>
                <a:latin typeface="Calibri" panose="020F0502020204030204" pitchFamily="34" charset="0"/>
              </a:rPr>
              <a:t>de ces derniers dans les systèmes sociaux </a:t>
            </a:r>
            <a:r>
              <a:rPr lang="fr-FR" dirty="0" smtClean="0">
                <a:solidFill>
                  <a:srgbClr val="000000"/>
                </a:solidFill>
                <a:latin typeface="Calibri" panose="020F0502020204030204" pitchFamily="34" charset="0"/>
              </a:rPr>
              <a:t>locaux (résultat 3) </a:t>
            </a:r>
            <a:endParaRPr lang="fr-FR" dirty="0"/>
          </a:p>
        </p:txBody>
      </p:sp>
      <p:sp>
        <p:nvSpPr>
          <p:cNvPr id="6" name="ZoneTexte 5"/>
          <p:cNvSpPr txBox="1"/>
          <p:nvPr/>
        </p:nvSpPr>
        <p:spPr>
          <a:xfrm>
            <a:off x="10684663" y="4351957"/>
            <a:ext cx="1398494" cy="276999"/>
          </a:xfrm>
          <a:prstGeom prst="rect">
            <a:avLst/>
          </a:prstGeom>
          <a:noFill/>
        </p:spPr>
        <p:txBody>
          <a:bodyPr wrap="square" rtlCol="0">
            <a:spAutoFit/>
          </a:bodyPr>
          <a:lstStyle/>
          <a:p>
            <a:r>
              <a:rPr lang="fr-FR" sz="1200" i="1" dirty="0" smtClean="0"/>
              <a:t>Source: auteurs</a:t>
            </a:r>
            <a:endParaRPr lang="fr-FR" sz="1200" i="1" dirty="0"/>
          </a:p>
        </p:txBody>
      </p:sp>
    </p:spTree>
    <p:extLst>
      <p:ext uri="{BB962C8B-B14F-4D97-AF65-F5344CB8AC3E}">
        <p14:creationId xmlns:p14="http://schemas.microsoft.com/office/powerpoint/2010/main" val="3601175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3600" dirty="0" smtClean="0"/>
              <a:t>3. </a:t>
            </a:r>
            <a:r>
              <a:rPr lang="fr-FR" sz="3600" dirty="0" smtClean="0"/>
              <a:t>principaux </a:t>
            </a:r>
            <a:r>
              <a:rPr lang="fr-FR" sz="3600" dirty="0" smtClean="0"/>
              <a:t>résultats</a:t>
            </a:r>
            <a:endParaRPr lang="fr-FR" sz="3600" dirty="0"/>
          </a:p>
        </p:txBody>
      </p:sp>
      <p:sp>
        <p:nvSpPr>
          <p:cNvPr id="2" name="Espace réservé du texte 1"/>
          <p:cNvSpPr>
            <a:spLocks noGrp="1"/>
          </p:cNvSpPr>
          <p:nvPr>
            <p:ph type="body" idx="1"/>
          </p:nvPr>
        </p:nvSpPr>
        <p:spPr/>
        <p:txBody>
          <a:bodyPr/>
          <a:lstStyle/>
          <a:p>
            <a:endParaRPr lang="fr-FR"/>
          </a:p>
        </p:txBody>
      </p:sp>
      <p:pic>
        <p:nvPicPr>
          <p:cNvPr id="5" name="Espace réservé pour une image  4"/>
          <p:cNvPicPr>
            <a:picLocks noChangeAspect="1"/>
          </p:cNvPicPr>
          <p:nvPr/>
        </p:nvPicPr>
        <p:blipFill>
          <a:blip r:embed="rId2" cstate="print">
            <a:extLst>
              <a:ext uri="{28A0092B-C50C-407E-A947-70E740481C1C}">
                <a14:useLocalDpi xmlns:a14="http://schemas.microsoft.com/office/drawing/2010/main" val="0"/>
              </a:ext>
            </a:extLst>
          </a:blip>
          <a:srcRect t="23125" b="23125"/>
          <a:stretch>
            <a:fillRect/>
          </a:stretch>
        </p:blipFill>
        <p:spPr>
          <a:xfrm>
            <a:off x="2547050" y="457200"/>
            <a:ext cx="7147177" cy="2881313"/>
          </a:xfrm>
          <a:prstGeom prst="rect">
            <a:avLst/>
          </a:prstGeom>
        </p:spPr>
      </p:pic>
      <p:sp>
        <p:nvSpPr>
          <p:cNvPr id="6" name="ZoneTexte 5"/>
          <p:cNvSpPr txBox="1"/>
          <p:nvPr/>
        </p:nvSpPr>
        <p:spPr>
          <a:xfrm>
            <a:off x="2596389" y="3116379"/>
            <a:ext cx="2938462" cy="276999"/>
          </a:xfrm>
          <a:prstGeom prst="rect">
            <a:avLst/>
          </a:prstGeom>
          <a:noFill/>
        </p:spPr>
        <p:txBody>
          <a:bodyPr wrap="square" rtlCol="0">
            <a:spAutoFit/>
          </a:bodyPr>
          <a:lstStyle/>
          <a:p>
            <a:r>
              <a:rPr lang="fr-FR" sz="1200" i="1" dirty="0" err="1" smtClean="0"/>
              <a:t>Ambovombe</a:t>
            </a:r>
            <a:r>
              <a:rPr lang="fr-FR" sz="1200" i="1" dirty="0" smtClean="0"/>
              <a:t> décembre 2019</a:t>
            </a:r>
            <a:endParaRPr lang="fr-FR" sz="1200" i="1" dirty="0"/>
          </a:p>
        </p:txBody>
      </p:sp>
    </p:spTree>
    <p:extLst>
      <p:ext uri="{BB962C8B-B14F-4D97-AF65-F5344CB8AC3E}">
        <p14:creationId xmlns:p14="http://schemas.microsoft.com/office/powerpoint/2010/main" val="50864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3">
                    <a:lumMod val="75000"/>
                  </a:schemeClr>
                </a:solidFill>
              </a:rPr>
              <a:t>Résultat 1</a:t>
            </a:r>
            <a:endParaRPr lang="fr-FR" dirty="0">
              <a:solidFill>
                <a:schemeClr val="accent3">
                  <a:lumMod val="75000"/>
                </a:schemeClr>
              </a:solidFill>
            </a:endParaRPr>
          </a:p>
        </p:txBody>
      </p:sp>
      <p:sp>
        <p:nvSpPr>
          <p:cNvPr id="3" name="Espace réservé du contenu 2"/>
          <p:cNvSpPr>
            <a:spLocks noGrp="1"/>
          </p:cNvSpPr>
          <p:nvPr>
            <p:ph idx="1"/>
          </p:nvPr>
        </p:nvSpPr>
        <p:spPr/>
        <p:txBody>
          <a:bodyPr/>
          <a:lstStyle/>
          <a:p>
            <a:endParaRPr lang="fr-FR" dirty="0" smtClean="0"/>
          </a:p>
          <a:p>
            <a:r>
              <a:rPr lang="fr-FR" dirty="0" smtClean="0"/>
              <a:t>Les </a:t>
            </a:r>
            <a:r>
              <a:rPr lang="fr-FR" dirty="0"/>
              <a:t>mécanismes de protection sociale ont une place notable parmi les pratiques de protection mais restent principalement informels et ne permettent pas de protéger les conditions de vie de vie des ménages de la zone d’étude</a:t>
            </a:r>
          </a:p>
        </p:txBody>
      </p:sp>
    </p:spTree>
    <p:extLst>
      <p:ext uri="{BB962C8B-B14F-4D97-AF65-F5344CB8AC3E}">
        <p14:creationId xmlns:p14="http://schemas.microsoft.com/office/powerpoint/2010/main" val="2001056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6" name="Image 5"/>
          <p:cNvPicPr>
            <a:picLocks noChangeAspect="1"/>
          </p:cNvPicPr>
          <p:nvPr/>
        </p:nvPicPr>
        <p:blipFill>
          <a:blip r:embed="rId2"/>
          <a:stretch>
            <a:fillRect/>
          </a:stretch>
        </p:blipFill>
        <p:spPr>
          <a:xfrm>
            <a:off x="655236" y="1019176"/>
            <a:ext cx="10546163" cy="4715484"/>
          </a:xfrm>
          <a:prstGeom prst="rect">
            <a:avLst/>
          </a:prstGeom>
        </p:spPr>
      </p:pic>
      <p:sp>
        <p:nvSpPr>
          <p:cNvPr id="7" name="Ellipse 6"/>
          <p:cNvSpPr/>
          <p:nvPr/>
        </p:nvSpPr>
        <p:spPr>
          <a:xfrm>
            <a:off x="10244139" y="1433513"/>
            <a:ext cx="1109662" cy="395763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79776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Intérêt et questionnement</a:t>
            </a:r>
            <a:endParaRPr lang="fr-FR" sz="2800" dirty="0"/>
          </a:p>
        </p:txBody>
      </p:sp>
      <p:sp>
        <p:nvSpPr>
          <p:cNvPr id="3" name="Espace réservé du contenu 2"/>
          <p:cNvSpPr>
            <a:spLocks noGrp="1"/>
          </p:cNvSpPr>
          <p:nvPr>
            <p:ph idx="1"/>
          </p:nvPr>
        </p:nvSpPr>
        <p:spPr>
          <a:xfrm>
            <a:off x="1024128" y="2645403"/>
            <a:ext cx="10809284" cy="3897202"/>
          </a:xfrm>
        </p:spPr>
        <p:txBody>
          <a:bodyPr>
            <a:normAutofit/>
          </a:bodyPr>
          <a:lstStyle/>
          <a:p>
            <a:pPr marL="0" indent="0">
              <a:buNone/>
            </a:pPr>
            <a:r>
              <a:rPr lang="fr-FR" dirty="0"/>
              <a:t>Taux de couverture de la protection sociale 5,7</a:t>
            </a:r>
            <a:r>
              <a:rPr lang="fr-FR" dirty="0" smtClean="0"/>
              <a:t>% (Banque Mondiale, 2020)</a:t>
            </a:r>
            <a:endParaRPr lang="fr-FR" dirty="0"/>
          </a:p>
          <a:p>
            <a:pPr marL="0" indent="0">
              <a:buNone/>
            </a:pPr>
            <a:r>
              <a:rPr lang="fr-FR" dirty="0" smtClean="0"/>
              <a:t>Protection </a:t>
            </a:r>
            <a:r>
              <a:rPr lang="fr-FR" dirty="0"/>
              <a:t>sociale informelle: deux littératures</a:t>
            </a:r>
          </a:p>
          <a:p>
            <a:pPr lvl="1"/>
            <a:r>
              <a:rPr lang="fr-FR" dirty="0"/>
              <a:t>L</a:t>
            </a:r>
            <a:r>
              <a:rPr lang="fr-FR" dirty="0" smtClean="0"/>
              <a:t>ittérature </a:t>
            </a:r>
            <a:r>
              <a:rPr lang="fr-FR" dirty="0"/>
              <a:t>sur les réseaux de partage des </a:t>
            </a:r>
            <a:r>
              <a:rPr lang="fr-FR" dirty="0" smtClean="0"/>
              <a:t>risques (</a:t>
            </a:r>
            <a:r>
              <a:rPr lang="fr-FR" dirty="0" err="1"/>
              <a:t>Fafchamps</a:t>
            </a:r>
            <a:r>
              <a:rPr lang="fr-FR" dirty="0"/>
              <a:t>, </a:t>
            </a:r>
            <a:r>
              <a:rPr lang="fr-FR" dirty="0" err="1"/>
              <a:t>G</a:t>
            </a:r>
            <a:r>
              <a:rPr lang="fr-FR" dirty="0" err="1" smtClean="0"/>
              <a:t>ubert</a:t>
            </a:r>
            <a:r>
              <a:rPr lang="fr-FR" dirty="0"/>
              <a:t>, Lund, Bloch, </a:t>
            </a:r>
            <a:r>
              <a:rPr lang="fr-FR" dirty="0" err="1" smtClean="0"/>
              <a:t>Genicot</a:t>
            </a:r>
            <a:r>
              <a:rPr lang="fr-FR" dirty="0" smtClean="0"/>
              <a:t>)</a:t>
            </a:r>
          </a:p>
          <a:p>
            <a:pPr lvl="1"/>
            <a:r>
              <a:rPr lang="fr-FR" dirty="0"/>
              <a:t>P</a:t>
            </a:r>
            <a:r>
              <a:rPr lang="fr-FR" dirty="0" smtClean="0"/>
              <a:t>ratiques </a:t>
            </a:r>
            <a:r>
              <a:rPr lang="fr-FR" dirty="0"/>
              <a:t>informelles de protection </a:t>
            </a:r>
            <a:r>
              <a:rPr lang="fr-FR" dirty="0" smtClean="0"/>
              <a:t>sociale (</a:t>
            </a:r>
            <a:r>
              <a:rPr lang="fr-FR" dirty="0" err="1" smtClean="0"/>
              <a:t>Stravopoulou</a:t>
            </a:r>
            <a:r>
              <a:rPr lang="fr-FR" dirty="0" smtClean="0"/>
              <a:t> et al., 2017;, </a:t>
            </a:r>
            <a:r>
              <a:rPr lang="fr-FR" dirty="0"/>
              <a:t>Devereux et </a:t>
            </a:r>
            <a:r>
              <a:rPr lang="fr-FR" dirty="0" err="1"/>
              <a:t>Getu</a:t>
            </a:r>
            <a:r>
              <a:rPr lang="fr-FR" dirty="0"/>
              <a:t>, 2013; Devereux et </a:t>
            </a:r>
            <a:r>
              <a:rPr lang="fr-FR" dirty="0" err="1"/>
              <a:t>Sabates-Wheller</a:t>
            </a:r>
            <a:r>
              <a:rPr lang="fr-FR" dirty="0"/>
              <a:t>, 2004</a:t>
            </a:r>
            <a:r>
              <a:rPr lang="fr-FR" dirty="0" smtClean="0"/>
              <a:t>)</a:t>
            </a:r>
            <a:endParaRPr lang="fr-FR" dirty="0" smtClean="0"/>
          </a:p>
        </p:txBody>
      </p:sp>
    </p:spTree>
    <p:extLst>
      <p:ext uri="{BB962C8B-B14F-4D97-AF65-F5344CB8AC3E}">
        <p14:creationId xmlns:p14="http://schemas.microsoft.com/office/powerpoint/2010/main" val="235069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644985" y="556314"/>
            <a:ext cx="11029615" cy="4281263"/>
          </a:xfrm>
        </p:spPr>
        <p:txBody>
          <a:bodyPr>
            <a:normAutofit/>
          </a:bodyPr>
          <a:lstStyle/>
          <a:p>
            <a:pPr marL="0" indent="0">
              <a:buNone/>
            </a:pPr>
            <a:r>
              <a:rPr lang="en-GB" sz="2400" b="1" dirty="0" smtClean="0"/>
              <a:t>Archetypal Trajectories : a difficult and reversible recovery</a:t>
            </a:r>
          </a:p>
          <a:p>
            <a:pPr marL="0" indent="0">
              <a:buNone/>
            </a:pPr>
            <a:endParaRPr lang="fr-FR" sz="2400" dirty="0"/>
          </a:p>
          <a:p>
            <a:pPr marL="0" indent="0">
              <a:buNone/>
            </a:pPr>
            <a:endParaRPr lang="fr-FR" sz="2400" dirty="0" smtClean="0"/>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2400" dirty="0"/>
          </a:p>
        </p:txBody>
      </p:sp>
      <p:grpSp>
        <p:nvGrpSpPr>
          <p:cNvPr id="4" name="Groupe 3"/>
          <p:cNvGrpSpPr/>
          <p:nvPr/>
        </p:nvGrpSpPr>
        <p:grpSpPr>
          <a:xfrm>
            <a:off x="3194926" y="1807378"/>
            <a:ext cx="8343021" cy="4090131"/>
            <a:chOff x="365581" y="1541443"/>
            <a:chExt cx="9229517" cy="4672853"/>
          </a:xfrm>
        </p:grpSpPr>
        <p:cxnSp>
          <p:nvCxnSpPr>
            <p:cNvPr id="7" name="Connecteur droit avec flèche 6"/>
            <p:cNvCxnSpPr/>
            <p:nvPr/>
          </p:nvCxnSpPr>
          <p:spPr>
            <a:xfrm flipV="1">
              <a:off x="1501054" y="1541443"/>
              <a:ext cx="14210" cy="38189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1477926" y="5341358"/>
              <a:ext cx="7708858" cy="261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509763" y="2484490"/>
              <a:ext cx="7659603" cy="36641"/>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1509763" y="3995715"/>
              <a:ext cx="7677021" cy="23858"/>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447925" y="5276850"/>
              <a:ext cx="0" cy="83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3390900" y="5276850"/>
              <a:ext cx="0" cy="83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294143" y="5266509"/>
              <a:ext cx="0" cy="83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65581" y="1541443"/>
              <a:ext cx="1057052" cy="457114"/>
            </a:xfrm>
            <a:prstGeom prst="rect">
              <a:avLst/>
            </a:prstGeom>
            <a:noFill/>
          </p:spPr>
          <p:txBody>
            <a:bodyPr wrap="square" rtlCol="0">
              <a:spAutoFit/>
            </a:bodyPr>
            <a:lstStyle/>
            <a:p>
              <a:pPr algn="r"/>
              <a:r>
                <a:rPr lang="fr-FR" sz="2000" dirty="0" smtClean="0"/>
                <a:t>LCL</a:t>
              </a:r>
              <a:endParaRPr lang="fr-FR" sz="2000" dirty="0"/>
            </a:p>
          </p:txBody>
        </p:sp>
        <p:sp>
          <p:nvSpPr>
            <p:cNvPr id="15" name="ZoneTexte 14"/>
            <p:cNvSpPr txBox="1"/>
            <p:nvPr/>
          </p:nvSpPr>
          <p:spPr>
            <a:xfrm>
              <a:off x="3434361" y="1614952"/>
              <a:ext cx="1310847" cy="421951"/>
            </a:xfrm>
            <a:prstGeom prst="rect">
              <a:avLst/>
            </a:prstGeom>
            <a:noFill/>
          </p:spPr>
          <p:txBody>
            <a:bodyPr wrap="none" rtlCol="0">
              <a:spAutoFit/>
            </a:bodyPr>
            <a:lstStyle/>
            <a:p>
              <a:r>
                <a:rPr lang="fr-FR" b="1" i="1" dirty="0" err="1" smtClean="0">
                  <a:solidFill>
                    <a:schemeClr val="accent1">
                      <a:lumMod val="60000"/>
                      <a:lumOff val="40000"/>
                    </a:schemeClr>
                  </a:solidFill>
                </a:rPr>
                <a:t>Resilience</a:t>
              </a:r>
              <a:endParaRPr lang="fr-FR" b="1" i="1" dirty="0">
                <a:solidFill>
                  <a:schemeClr val="accent1">
                    <a:lumMod val="60000"/>
                    <a:lumOff val="40000"/>
                  </a:schemeClr>
                </a:solidFill>
              </a:endParaRPr>
            </a:p>
          </p:txBody>
        </p:sp>
        <p:sp>
          <p:nvSpPr>
            <p:cNvPr id="16" name="ZoneTexte 15"/>
            <p:cNvSpPr txBox="1"/>
            <p:nvPr/>
          </p:nvSpPr>
          <p:spPr>
            <a:xfrm>
              <a:off x="3418558" y="2833619"/>
              <a:ext cx="1380007" cy="421951"/>
            </a:xfrm>
            <a:prstGeom prst="rect">
              <a:avLst/>
            </a:prstGeom>
            <a:noFill/>
          </p:spPr>
          <p:txBody>
            <a:bodyPr wrap="none" rtlCol="0">
              <a:spAutoFit/>
            </a:bodyPr>
            <a:lstStyle/>
            <a:p>
              <a:r>
                <a:rPr lang="fr-FR" b="1" i="1" dirty="0" err="1" smtClean="0">
                  <a:solidFill>
                    <a:schemeClr val="accent1">
                      <a:lumMod val="60000"/>
                      <a:lumOff val="40000"/>
                    </a:schemeClr>
                  </a:solidFill>
                </a:rPr>
                <a:t>Resistance</a:t>
              </a:r>
              <a:endParaRPr lang="fr-FR" b="1" i="1" dirty="0">
                <a:solidFill>
                  <a:schemeClr val="accent1">
                    <a:lumMod val="60000"/>
                    <a:lumOff val="40000"/>
                  </a:schemeClr>
                </a:solidFill>
              </a:endParaRPr>
            </a:p>
          </p:txBody>
        </p:sp>
        <p:sp>
          <p:nvSpPr>
            <p:cNvPr id="17" name="ZoneTexte 16"/>
            <p:cNvSpPr txBox="1"/>
            <p:nvPr/>
          </p:nvSpPr>
          <p:spPr>
            <a:xfrm>
              <a:off x="3432726" y="4474244"/>
              <a:ext cx="1079250" cy="421951"/>
            </a:xfrm>
            <a:prstGeom prst="rect">
              <a:avLst/>
            </a:prstGeom>
            <a:noFill/>
          </p:spPr>
          <p:txBody>
            <a:bodyPr wrap="none" rtlCol="0">
              <a:spAutoFit/>
            </a:bodyPr>
            <a:lstStyle/>
            <a:p>
              <a:r>
                <a:rPr lang="fr-FR" b="1" i="1" dirty="0" err="1" smtClean="0">
                  <a:solidFill>
                    <a:schemeClr val="accent1">
                      <a:lumMod val="60000"/>
                      <a:lumOff val="40000"/>
                    </a:schemeClr>
                  </a:solidFill>
                </a:rPr>
                <a:t>Survival</a:t>
              </a:r>
              <a:endParaRPr lang="fr-FR" b="1" i="1" dirty="0">
                <a:solidFill>
                  <a:schemeClr val="accent1">
                    <a:lumMod val="60000"/>
                    <a:lumOff val="40000"/>
                  </a:schemeClr>
                </a:solidFill>
              </a:endParaRPr>
            </a:p>
          </p:txBody>
        </p:sp>
        <p:cxnSp>
          <p:nvCxnSpPr>
            <p:cNvPr id="18" name="Connecteur droit 17"/>
            <p:cNvCxnSpPr/>
            <p:nvPr/>
          </p:nvCxnSpPr>
          <p:spPr>
            <a:xfrm>
              <a:off x="5195475" y="5270856"/>
              <a:ext cx="0" cy="83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6096830" y="5257800"/>
              <a:ext cx="0" cy="83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6980746" y="5270862"/>
              <a:ext cx="0" cy="83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7808062" y="5270858"/>
              <a:ext cx="0" cy="83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e 21"/>
            <p:cNvGrpSpPr/>
            <p:nvPr/>
          </p:nvGrpSpPr>
          <p:grpSpPr>
            <a:xfrm>
              <a:off x="2045268" y="1984284"/>
              <a:ext cx="6594094" cy="2326608"/>
              <a:chOff x="2021594" y="1980932"/>
              <a:chExt cx="7013307" cy="2554982"/>
            </a:xfrm>
          </p:grpSpPr>
          <p:sp>
            <p:nvSpPr>
              <p:cNvPr id="31" name="Forme libre 30"/>
              <p:cNvSpPr/>
              <p:nvPr/>
            </p:nvSpPr>
            <p:spPr>
              <a:xfrm>
                <a:off x="2021594" y="1980932"/>
                <a:ext cx="613441" cy="177524"/>
              </a:xfrm>
              <a:custGeom>
                <a:avLst/>
                <a:gdLst>
                  <a:gd name="connsiteX0" fmla="*/ 0 w 613441"/>
                  <a:gd name="connsiteY0" fmla="*/ 177524 h 177524"/>
                  <a:gd name="connsiteX1" fmla="*/ 339634 w 613441"/>
                  <a:gd name="connsiteY1" fmla="*/ 38186 h 177524"/>
                  <a:gd name="connsiteX2" fmla="*/ 583474 w 613441"/>
                  <a:gd name="connsiteY2" fmla="*/ 3352 h 177524"/>
                  <a:gd name="connsiteX3" fmla="*/ 600891 w 613441"/>
                  <a:gd name="connsiteY3" fmla="*/ 3352 h 177524"/>
                </a:gdLst>
                <a:ahLst/>
                <a:cxnLst>
                  <a:cxn ang="0">
                    <a:pos x="connsiteX0" y="connsiteY0"/>
                  </a:cxn>
                  <a:cxn ang="0">
                    <a:pos x="connsiteX1" y="connsiteY1"/>
                  </a:cxn>
                  <a:cxn ang="0">
                    <a:pos x="connsiteX2" y="connsiteY2"/>
                  </a:cxn>
                  <a:cxn ang="0">
                    <a:pos x="connsiteX3" y="connsiteY3"/>
                  </a:cxn>
                </a:cxnLst>
                <a:rect l="l" t="t" r="r" b="b"/>
                <a:pathLst>
                  <a:path w="613441" h="177524">
                    <a:moveTo>
                      <a:pt x="0" y="177524"/>
                    </a:moveTo>
                    <a:cubicBezTo>
                      <a:pt x="121194" y="122369"/>
                      <a:pt x="242388" y="67215"/>
                      <a:pt x="339634" y="38186"/>
                    </a:cubicBezTo>
                    <a:cubicBezTo>
                      <a:pt x="436880" y="9157"/>
                      <a:pt x="583474" y="3352"/>
                      <a:pt x="583474" y="3352"/>
                    </a:cubicBezTo>
                    <a:cubicBezTo>
                      <a:pt x="627017" y="-2454"/>
                      <a:pt x="613954" y="449"/>
                      <a:pt x="600891" y="3352"/>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2" name="Connecteur droit 31"/>
              <p:cNvCxnSpPr>
                <a:stCxn id="31" idx="3"/>
              </p:cNvCxnSpPr>
              <p:nvPr/>
            </p:nvCxnSpPr>
            <p:spPr>
              <a:xfrm>
                <a:off x="2622485" y="1984284"/>
                <a:ext cx="113211" cy="23774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3" name="Forme libre 32"/>
              <p:cNvSpPr/>
              <p:nvPr/>
            </p:nvSpPr>
            <p:spPr>
              <a:xfrm>
                <a:off x="2735696" y="3508079"/>
                <a:ext cx="2351315" cy="1027835"/>
              </a:xfrm>
              <a:custGeom>
                <a:avLst/>
                <a:gdLst>
                  <a:gd name="connsiteX0" fmla="*/ 0 w 2351315"/>
                  <a:gd name="connsiteY0" fmla="*/ 862354 h 1027835"/>
                  <a:gd name="connsiteX1" fmla="*/ 209006 w 2351315"/>
                  <a:gd name="connsiteY1" fmla="*/ 1027817 h 1027835"/>
                  <a:gd name="connsiteX2" fmla="*/ 757646 w 2351315"/>
                  <a:gd name="connsiteY2" fmla="*/ 853645 h 1027835"/>
                  <a:gd name="connsiteX3" fmla="*/ 1489166 w 2351315"/>
                  <a:gd name="connsiteY3" fmla="*/ 148251 h 1027835"/>
                  <a:gd name="connsiteX4" fmla="*/ 1959429 w 2351315"/>
                  <a:gd name="connsiteY4" fmla="*/ 205 h 1027835"/>
                  <a:gd name="connsiteX5" fmla="*/ 2342606 w 2351315"/>
                  <a:gd name="connsiteY5" fmla="*/ 113417 h 1027835"/>
                  <a:gd name="connsiteX6" fmla="*/ 2342606 w 2351315"/>
                  <a:gd name="connsiteY6" fmla="*/ 113417 h 1027835"/>
                  <a:gd name="connsiteX7" fmla="*/ 2351315 w 2351315"/>
                  <a:gd name="connsiteY7" fmla="*/ 130834 h 102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1315" h="1027835">
                    <a:moveTo>
                      <a:pt x="0" y="862354"/>
                    </a:moveTo>
                    <a:cubicBezTo>
                      <a:pt x="41366" y="945811"/>
                      <a:pt x="82732" y="1029269"/>
                      <a:pt x="209006" y="1027817"/>
                    </a:cubicBezTo>
                    <a:cubicBezTo>
                      <a:pt x="335280" y="1026366"/>
                      <a:pt x="544286" y="1000239"/>
                      <a:pt x="757646" y="853645"/>
                    </a:cubicBezTo>
                    <a:cubicBezTo>
                      <a:pt x="971006" y="707051"/>
                      <a:pt x="1288869" y="290491"/>
                      <a:pt x="1489166" y="148251"/>
                    </a:cubicBezTo>
                    <a:cubicBezTo>
                      <a:pt x="1689463" y="6011"/>
                      <a:pt x="1817189" y="6011"/>
                      <a:pt x="1959429" y="205"/>
                    </a:cubicBezTo>
                    <a:cubicBezTo>
                      <a:pt x="2101669" y="-5601"/>
                      <a:pt x="2342606" y="113417"/>
                      <a:pt x="2342606" y="113417"/>
                    </a:cubicBezTo>
                    <a:lnTo>
                      <a:pt x="2342606" y="113417"/>
                    </a:lnTo>
                    <a:lnTo>
                      <a:pt x="2351315" y="130834"/>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4" name="Connecteur droit 33"/>
              <p:cNvCxnSpPr/>
              <p:nvPr/>
            </p:nvCxnSpPr>
            <p:spPr>
              <a:xfrm>
                <a:off x="5095720" y="3629528"/>
                <a:ext cx="51655" cy="36618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Forme libre 34"/>
              <p:cNvSpPr/>
              <p:nvPr/>
            </p:nvSpPr>
            <p:spPr>
              <a:xfrm>
                <a:off x="5142169" y="3082252"/>
                <a:ext cx="3892732" cy="1058543"/>
              </a:xfrm>
              <a:custGeom>
                <a:avLst/>
                <a:gdLst>
                  <a:gd name="connsiteX0" fmla="*/ 0 w 3892732"/>
                  <a:gd name="connsiteY0" fmla="*/ 923255 h 1058543"/>
                  <a:gd name="connsiteX1" fmla="*/ 261257 w 3892732"/>
                  <a:gd name="connsiteY1" fmla="*/ 1053883 h 1058543"/>
                  <a:gd name="connsiteX2" fmla="*/ 792480 w 3892732"/>
                  <a:gd name="connsiteY2" fmla="*/ 775209 h 1058543"/>
                  <a:gd name="connsiteX3" fmla="*/ 1193074 w 3892732"/>
                  <a:gd name="connsiteY3" fmla="*/ 217861 h 1058543"/>
                  <a:gd name="connsiteX4" fmla="*/ 1567543 w 3892732"/>
                  <a:gd name="connsiteY4" fmla="*/ 146 h 1058543"/>
                  <a:gd name="connsiteX5" fmla="*/ 2063932 w 3892732"/>
                  <a:gd name="connsiteY5" fmla="*/ 243986 h 1058543"/>
                  <a:gd name="connsiteX6" fmla="*/ 2246812 w 3892732"/>
                  <a:gd name="connsiteY6" fmla="*/ 339781 h 1058543"/>
                  <a:gd name="connsiteX7" fmla="*/ 2490652 w 3892732"/>
                  <a:gd name="connsiteY7" fmla="*/ 331072 h 1058543"/>
                  <a:gd name="connsiteX8" fmla="*/ 2899954 w 3892732"/>
                  <a:gd name="connsiteY8" fmla="*/ 17563 h 1058543"/>
                  <a:gd name="connsiteX9" fmla="*/ 3492137 w 3892732"/>
                  <a:gd name="connsiteY9" fmla="*/ 322363 h 1058543"/>
                  <a:gd name="connsiteX10" fmla="*/ 3892732 w 3892732"/>
                  <a:gd name="connsiteY10" fmla="*/ 252695 h 105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2732" h="1058543">
                    <a:moveTo>
                      <a:pt x="0" y="923255"/>
                    </a:moveTo>
                    <a:cubicBezTo>
                      <a:pt x="64588" y="1000906"/>
                      <a:pt x="129177" y="1078557"/>
                      <a:pt x="261257" y="1053883"/>
                    </a:cubicBezTo>
                    <a:cubicBezTo>
                      <a:pt x="393337" y="1029209"/>
                      <a:pt x="637177" y="914546"/>
                      <a:pt x="792480" y="775209"/>
                    </a:cubicBezTo>
                    <a:cubicBezTo>
                      <a:pt x="947783" y="635872"/>
                      <a:pt x="1063897" y="347038"/>
                      <a:pt x="1193074" y="217861"/>
                    </a:cubicBezTo>
                    <a:cubicBezTo>
                      <a:pt x="1322251" y="88684"/>
                      <a:pt x="1422400" y="-4208"/>
                      <a:pt x="1567543" y="146"/>
                    </a:cubicBezTo>
                    <a:cubicBezTo>
                      <a:pt x="1712686" y="4500"/>
                      <a:pt x="1950721" y="187380"/>
                      <a:pt x="2063932" y="243986"/>
                    </a:cubicBezTo>
                    <a:cubicBezTo>
                      <a:pt x="2177143" y="300592"/>
                      <a:pt x="2175692" y="325267"/>
                      <a:pt x="2246812" y="339781"/>
                    </a:cubicBezTo>
                    <a:cubicBezTo>
                      <a:pt x="2317932" y="354295"/>
                      <a:pt x="2381795" y="384775"/>
                      <a:pt x="2490652" y="331072"/>
                    </a:cubicBezTo>
                    <a:cubicBezTo>
                      <a:pt x="2599509" y="277369"/>
                      <a:pt x="2733040" y="19014"/>
                      <a:pt x="2899954" y="17563"/>
                    </a:cubicBezTo>
                    <a:cubicBezTo>
                      <a:pt x="3066868" y="16111"/>
                      <a:pt x="3326674" y="283174"/>
                      <a:pt x="3492137" y="322363"/>
                    </a:cubicBezTo>
                    <a:cubicBezTo>
                      <a:pt x="3657600" y="361552"/>
                      <a:pt x="3775166" y="307123"/>
                      <a:pt x="3892732" y="252695"/>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3" name="ZoneTexte 22"/>
            <p:cNvSpPr txBox="1"/>
            <p:nvPr/>
          </p:nvSpPr>
          <p:spPr>
            <a:xfrm>
              <a:off x="1590370" y="5475882"/>
              <a:ext cx="1960063" cy="738414"/>
            </a:xfrm>
            <a:prstGeom prst="rect">
              <a:avLst/>
            </a:prstGeom>
            <a:noFill/>
          </p:spPr>
          <p:txBody>
            <a:bodyPr wrap="square" rtlCol="0">
              <a:spAutoFit/>
            </a:bodyPr>
            <a:lstStyle/>
            <a:p>
              <a:pPr algn="ctr"/>
              <a:r>
                <a:rPr lang="fr-FR" dirty="0" err="1" smtClean="0"/>
                <a:t>Cyclon</a:t>
              </a:r>
              <a:r>
                <a:rPr lang="fr-FR" dirty="0" smtClean="0"/>
                <a:t> Haruna</a:t>
              </a:r>
            </a:p>
            <a:p>
              <a:pPr algn="ctr"/>
              <a:r>
                <a:rPr lang="fr-FR" dirty="0" smtClean="0"/>
                <a:t>(</a:t>
              </a:r>
              <a:r>
                <a:rPr lang="fr-FR" dirty="0" err="1" smtClean="0"/>
                <a:t>febryary</a:t>
              </a:r>
              <a:r>
                <a:rPr lang="fr-FR" dirty="0" smtClean="0"/>
                <a:t> 2013)</a:t>
              </a:r>
            </a:p>
          </p:txBody>
        </p:sp>
        <p:cxnSp>
          <p:nvCxnSpPr>
            <p:cNvPr id="24" name="Connecteur droit 23"/>
            <p:cNvCxnSpPr/>
            <p:nvPr/>
          </p:nvCxnSpPr>
          <p:spPr>
            <a:xfrm flipH="1">
              <a:off x="2570402" y="1984284"/>
              <a:ext cx="9094" cy="338322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4432897" y="5462050"/>
              <a:ext cx="1142406" cy="738414"/>
            </a:xfrm>
            <a:prstGeom prst="rect">
              <a:avLst/>
            </a:prstGeom>
            <a:noFill/>
          </p:spPr>
          <p:txBody>
            <a:bodyPr wrap="square" rtlCol="0">
              <a:spAutoFit/>
            </a:bodyPr>
            <a:lstStyle/>
            <a:p>
              <a:pPr algn="ctr"/>
              <a:r>
                <a:rPr lang="fr-FR" dirty="0" smtClean="0"/>
                <a:t>Theft</a:t>
              </a:r>
              <a:r>
                <a:rPr lang="fr-FR" dirty="0" smtClean="0">
                  <a:solidFill>
                    <a:srgbClr val="FF0000"/>
                  </a:solidFill>
                </a:rPr>
                <a:t> </a:t>
              </a:r>
              <a:r>
                <a:rPr lang="fr-FR" dirty="0" smtClean="0"/>
                <a:t>of </a:t>
              </a:r>
              <a:r>
                <a:rPr lang="fr-FR" dirty="0" err="1" smtClean="0"/>
                <a:t>zebus</a:t>
              </a:r>
              <a:endParaRPr lang="fr-FR" dirty="0" smtClean="0"/>
            </a:p>
          </p:txBody>
        </p:sp>
        <p:sp>
          <p:nvSpPr>
            <p:cNvPr id="26" name="ZoneTexte 25"/>
            <p:cNvSpPr txBox="1"/>
            <p:nvPr/>
          </p:nvSpPr>
          <p:spPr>
            <a:xfrm>
              <a:off x="6051950" y="5462050"/>
              <a:ext cx="1000515" cy="421951"/>
            </a:xfrm>
            <a:prstGeom prst="rect">
              <a:avLst/>
            </a:prstGeom>
            <a:noFill/>
          </p:spPr>
          <p:txBody>
            <a:bodyPr wrap="none" rtlCol="0">
              <a:spAutoFit/>
            </a:bodyPr>
            <a:lstStyle/>
            <a:p>
              <a:r>
                <a:rPr lang="fr-FR" dirty="0" err="1" smtClean="0"/>
                <a:t>Disease</a:t>
              </a:r>
              <a:endParaRPr lang="fr-FR" dirty="0"/>
            </a:p>
          </p:txBody>
        </p:sp>
        <p:sp>
          <p:nvSpPr>
            <p:cNvPr id="27" name="ZoneTexte 26"/>
            <p:cNvSpPr txBox="1"/>
            <p:nvPr/>
          </p:nvSpPr>
          <p:spPr>
            <a:xfrm>
              <a:off x="7097680" y="5467284"/>
              <a:ext cx="2497418" cy="738414"/>
            </a:xfrm>
            <a:prstGeom prst="rect">
              <a:avLst/>
            </a:prstGeom>
            <a:noFill/>
          </p:spPr>
          <p:txBody>
            <a:bodyPr wrap="none" rtlCol="0">
              <a:spAutoFit/>
            </a:bodyPr>
            <a:lstStyle/>
            <a:p>
              <a:r>
                <a:rPr lang="fr-FR" dirty="0" err="1" smtClean="0"/>
                <a:t>Circumciption</a:t>
              </a:r>
              <a:r>
                <a:rPr lang="fr-FR" dirty="0" smtClean="0"/>
                <a:t>/</a:t>
              </a:r>
            </a:p>
            <a:p>
              <a:r>
                <a:rPr lang="fr-FR" dirty="0" err="1" smtClean="0"/>
                <a:t>Funerals</a:t>
              </a:r>
              <a:r>
                <a:rPr lang="fr-FR" dirty="0" smtClean="0"/>
                <a:t> (</a:t>
              </a:r>
              <a:r>
                <a:rPr lang="fr-FR" dirty="0" err="1" smtClean="0"/>
                <a:t>ceremonies</a:t>
              </a:r>
              <a:r>
                <a:rPr lang="fr-FR" dirty="0" smtClean="0"/>
                <a:t>)</a:t>
              </a:r>
              <a:endParaRPr lang="fr-FR" dirty="0"/>
            </a:p>
          </p:txBody>
        </p:sp>
        <p:cxnSp>
          <p:nvCxnSpPr>
            <p:cNvPr id="28" name="Connecteur droit 27"/>
            <p:cNvCxnSpPr/>
            <p:nvPr/>
          </p:nvCxnSpPr>
          <p:spPr>
            <a:xfrm>
              <a:off x="4924330" y="3485522"/>
              <a:ext cx="10866" cy="18558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6444112" y="2996002"/>
              <a:ext cx="21103" cy="235406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7735023" y="3003179"/>
              <a:ext cx="19794" cy="23154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2" name="ZoneTexte 1"/>
          <p:cNvSpPr txBox="1"/>
          <p:nvPr/>
        </p:nvSpPr>
        <p:spPr>
          <a:xfrm>
            <a:off x="311643" y="2376749"/>
            <a:ext cx="3319130" cy="3046988"/>
          </a:xfrm>
          <a:prstGeom prst="rect">
            <a:avLst/>
          </a:prstGeom>
          <a:noFill/>
        </p:spPr>
        <p:txBody>
          <a:bodyPr wrap="square" rtlCol="0">
            <a:spAutoFit/>
          </a:bodyPr>
          <a:lstStyle/>
          <a:p>
            <a:pPr algn="ctr"/>
            <a:r>
              <a:rPr lang="en-GB" sz="2400" dirty="0" smtClean="0"/>
              <a:t>Households with trajectories « resistance » : </a:t>
            </a:r>
          </a:p>
          <a:p>
            <a:pPr algn="ctr"/>
            <a:r>
              <a:rPr lang="en-GB" sz="2400" dirty="0" smtClean="0"/>
              <a:t>The post-cyclonic recovery is constraint by the multiple shocks (theft, ill-health, social obligations)</a:t>
            </a:r>
            <a:endParaRPr lang="en-GB" sz="2400" dirty="0"/>
          </a:p>
        </p:txBody>
      </p:sp>
    </p:spTree>
    <p:extLst>
      <p:ext uri="{BB962C8B-B14F-4D97-AF65-F5344CB8AC3E}">
        <p14:creationId xmlns:p14="http://schemas.microsoft.com/office/powerpoint/2010/main" val="1840779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01081" y="1371599"/>
            <a:ext cx="10862281" cy="3632631"/>
          </a:xfrm>
          <a:prstGeom prst="rect">
            <a:avLst/>
          </a:prstGeom>
        </p:spPr>
      </p:pic>
      <p:sp>
        <p:nvSpPr>
          <p:cNvPr id="5" name="Ellipse 4"/>
          <p:cNvSpPr/>
          <p:nvPr/>
        </p:nvSpPr>
        <p:spPr>
          <a:xfrm>
            <a:off x="4886325" y="4191001"/>
            <a:ext cx="3286125" cy="94773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157788" y="2781300"/>
            <a:ext cx="2776537" cy="156686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081088" y="5038725"/>
            <a:ext cx="3038475" cy="369332"/>
          </a:xfrm>
          <a:prstGeom prst="rect">
            <a:avLst/>
          </a:prstGeom>
          <a:noFill/>
        </p:spPr>
        <p:txBody>
          <a:bodyPr wrap="square" rtlCol="0">
            <a:spAutoFit/>
          </a:bodyPr>
          <a:lstStyle/>
          <a:p>
            <a:r>
              <a:rPr lang="fr-FR" dirty="0" smtClean="0"/>
              <a:t>Source: Auteurs</a:t>
            </a:r>
            <a:endParaRPr lang="fr-FR" dirty="0"/>
          </a:p>
        </p:txBody>
      </p:sp>
    </p:spTree>
    <p:extLst>
      <p:ext uri="{BB962C8B-B14F-4D97-AF65-F5344CB8AC3E}">
        <p14:creationId xmlns:p14="http://schemas.microsoft.com/office/powerpoint/2010/main" val="3492000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531975750"/>
              </p:ext>
            </p:extLst>
          </p:nvPr>
        </p:nvGraphicFramePr>
        <p:xfrm>
          <a:off x="665019" y="528100"/>
          <a:ext cx="10342011" cy="6040866"/>
        </p:xfrm>
        <a:graphic>
          <a:graphicData uri="http://schemas.openxmlformats.org/drawingml/2006/table">
            <a:tbl>
              <a:tblPr>
                <a:tableStyleId>{5C22544A-7EE6-4342-B048-85BDC9FD1C3A}</a:tableStyleId>
              </a:tblPr>
              <a:tblGrid>
                <a:gridCol w="1881435">
                  <a:extLst>
                    <a:ext uri="{9D8B030D-6E8A-4147-A177-3AD203B41FA5}">
                      <a16:colId xmlns:a16="http://schemas.microsoft.com/office/drawing/2014/main" val="490730081"/>
                    </a:ext>
                  </a:extLst>
                </a:gridCol>
                <a:gridCol w="2334154">
                  <a:extLst>
                    <a:ext uri="{9D8B030D-6E8A-4147-A177-3AD203B41FA5}">
                      <a16:colId xmlns:a16="http://schemas.microsoft.com/office/drawing/2014/main" val="3626610681"/>
                    </a:ext>
                  </a:extLst>
                </a:gridCol>
                <a:gridCol w="3161825">
                  <a:extLst>
                    <a:ext uri="{9D8B030D-6E8A-4147-A177-3AD203B41FA5}">
                      <a16:colId xmlns:a16="http://schemas.microsoft.com/office/drawing/2014/main" val="4158210578"/>
                    </a:ext>
                  </a:extLst>
                </a:gridCol>
                <a:gridCol w="954124">
                  <a:extLst>
                    <a:ext uri="{9D8B030D-6E8A-4147-A177-3AD203B41FA5}">
                      <a16:colId xmlns:a16="http://schemas.microsoft.com/office/drawing/2014/main" val="3202977720"/>
                    </a:ext>
                  </a:extLst>
                </a:gridCol>
                <a:gridCol w="993386">
                  <a:extLst>
                    <a:ext uri="{9D8B030D-6E8A-4147-A177-3AD203B41FA5}">
                      <a16:colId xmlns:a16="http://schemas.microsoft.com/office/drawing/2014/main" val="1850282251"/>
                    </a:ext>
                  </a:extLst>
                </a:gridCol>
                <a:gridCol w="1017087">
                  <a:extLst>
                    <a:ext uri="{9D8B030D-6E8A-4147-A177-3AD203B41FA5}">
                      <a16:colId xmlns:a16="http://schemas.microsoft.com/office/drawing/2014/main" val="713080574"/>
                    </a:ext>
                  </a:extLst>
                </a:gridCol>
              </a:tblGrid>
              <a:tr h="775577">
                <a:tc>
                  <a:txBody>
                    <a:bodyPr/>
                    <a:lstStyle/>
                    <a:p>
                      <a:pPr algn="ctr" fontAlgn="ctr"/>
                      <a:r>
                        <a:rPr lang="fr-FR" sz="1600" b="1" u="none" strike="noStrike" dirty="0" smtClean="0">
                          <a:effectLst/>
                        </a:rPr>
                        <a:t>Type de mécanisme de protection sociale</a:t>
                      </a:r>
                      <a:endParaRPr lang="fr-FR" sz="1600" b="1" i="0" u="none" strike="noStrike" dirty="0">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400" b="1" u="none" strike="noStrike" dirty="0" smtClean="0">
                          <a:effectLst/>
                        </a:rPr>
                        <a:t>Transferts de ressources de protection vis-à-vis d’un choc social portés par</a:t>
                      </a:r>
                      <a:endParaRPr lang="fr-FR" sz="1400" b="1" i="0" u="none" strike="noStrike" dirty="0">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b="1" u="none" strike="noStrike" smtClean="0">
                          <a:effectLst/>
                        </a:rPr>
                        <a:t>Les variables retenues: Transfert porté par</a:t>
                      </a:r>
                      <a:endParaRPr lang="fr-FR" sz="1600" b="1" i="0" u="none" strike="noStrike" dirty="0">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b="1" u="none" strike="noStrike" smtClean="0">
                          <a:effectLst/>
                        </a:rPr>
                        <a:t>Ifotaka</a:t>
                      </a:r>
                      <a:endParaRPr lang="fr-FR" sz="1600" b="1" i="0" u="none" strike="noStrike">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b="1" u="none" strike="noStrike" smtClean="0">
                          <a:effectLst/>
                        </a:rPr>
                        <a:t>Ambazoa </a:t>
                      </a:r>
                      <a:endParaRPr lang="fr-FR" sz="1600" b="1" i="0" u="none" strike="noStrike">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b="1" u="none" strike="noStrike" dirty="0" err="1" smtClean="0">
                          <a:effectLst/>
                        </a:rPr>
                        <a:t>Ambahita</a:t>
                      </a:r>
                      <a:endParaRPr lang="fr-FR" sz="1600" b="1" i="0" u="none" strike="noStrike" dirty="0">
                        <a:solidFill>
                          <a:srgbClr val="000000"/>
                        </a:solidFill>
                        <a:effectLst/>
                        <a:latin typeface="Calibri" panose="020F0502020204030204" pitchFamily="34" charset="0"/>
                      </a:endParaRPr>
                    </a:p>
                  </a:txBody>
                  <a:tcPr marL="2287" marR="2287" marT="2287" marB="0" anchor="ctr"/>
                </a:tc>
                <a:extLst>
                  <a:ext uri="{0D108BD9-81ED-4DB2-BD59-A6C34878D82A}">
                    <a16:rowId xmlns:a16="http://schemas.microsoft.com/office/drawing/2014/main" val="1361268705"/>
                  </a:ext>
                </a:extLst>
              </a:tr>
              <a:tr h="692014">
                <a:tc>
                  <a:txBody>
                    <a:bodyPr/>
                    <a:lstStyle/>
                    <a:p>
                      <a:pPr algn="ctr" fontAlgn="ctr"/>
                      <a:r>
                        <a:rPr lang="fr-FR" sz="1600" u="none" strike="noStrike">
                          <a:effectLst/>
                        </a:rPr>
                        <a:t>Mécanismes formels </a:t>
                      </a:r>
                      <a:endParaRPr lang="fr-FR" sz="1600" b="0" i="0" u="none" strike="noStrike">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dirty="0">
                          <a:effectLst/>
                        </a:rPr>
                        <a:t>Des organisations formelles</a:t>
                      </a:r>
                      <a:endParaRPr lang="fr-FR" sz="1600" b="0" i="0" u="none" strike="noStrike" dirty="0">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dirty="0" smtClean="0">
                          <a:effectLst/>
                        </a:rPr>
                        <a:t> </a:t>
                      </a:r>
                      <a:r>
                        <a:rPr lang="fr-FR" sz="1600" u="none" strike="noStrike" dirty="0">
                          <a:effectLst/>
                        </a:rPr>
                        <a:t>ONG d’aide ou de développement</a:t>
                      </a:r>
                      <a:endParaRPr lang="fr-FR" sz="1600" b="0" i="0" u="none" strike="noStrike" dirty="0">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a:effectLst/>
                        </a:rPr>
                        <a:t>22.7</a:t>
                      </a:r>
                      <a:endParaRPr lang="fr-FR" sz="1600" b="0" i="0" u="none" strike="noStrike">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a:effectLst/>
                        </a:rPr>
                        <a:t>1.1</a:t>
                      </a:r>
                      <a:endParaRPr lang="fr-FR" sz="1600" b="0" i="0" u="none" strike="noStrike">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a:effectLst/>
                        </a:rPr>
                        <a:t>7.2</a:t>
                      </a:r>
                      <a:endParaRPr lang="fr-FR" sz="1600" b="0" i="0" u="none" strike="noStrike">
                        <a:solidFill>
                          <a:srgbClr val="000000"/>
                        </a:solidFill>
                        <a:effectLst/>
                        <a:latin typeface="Calibri" panose="020F0502020204030204" pitchFamily="34" charset="0"/>
                      </a:endParaRPr>
                    </a:p>
                  </a:txBody>
                  <a:tcPr marL="2287" marR="2287" marT="2287" marB="0" anchor="ctr"/>
                </a:tc>
                <a:extLst>
                  <a:ext uri="{0D108BD9-81ED-4DB2-BD59-A6C34878D82A}">
                    <a16:rowId xmlns:a16="http://schemas.microsoft.com/office/drawing/2014/main" val="3460136869"/>
                  </a:ext>
                </a:extLst>
              </a:tr>
              <a:tr h="864190">
                <a:tc>
                  <a:txBody>
                    <a:bodyPr/>
                    <a:lstStyle/>
                    <a:p>
                      <a:pPr algn="ctr" fontAlgn="ctr"/>
                      <a:r>
                        <a:rPr lang="fr-FR" sz="1600" u="none" strike="noStrike">
                          <a:effectLst/>
                        </a:rPr>
                        <a:t>Mécanismes semi-formels</a:t>
                      </a:r>
                      <a:endParaRPr lang="fr-FR" sz="1600" b="0" i="0" u="none" strike="noStrike">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a:effectLst/>
                        </a:rPr>
                        <a:t>Des organisations semi-formelles</a:t>
                      </a:r>
                      <a:endParaRPr lang="fr-FR" sz="1600" b="0" i="0" u="none" strike="noStrike">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dirty="0" smtClean="0">
                          <a:effectLst/>
                        </a:rPr>
                        <a:t>Association </a:t>
                      </a:r>
                      <a:r>
                        <a:rPr lang="fr-FR" sz="1600" u="none" strike="noStrike" dirty="0">
                          <a:effectLst/>
                        </a:rPr>
                        <a:t>de producteur ou </a:t>
                      </a:r>
                      <a:r>
                        <a:rPr lang="fr-FR" sz="1600" u="none" strike="noStrike" dirty="0" smtClean="0">
                          <a:effectLst/>
                        </a:rPr>
                        <a:t>association </a:t>
                      </a:r>
                      <a:r>
                        <a:rPr lang="fr-FR" sz="1600" u="none" strike="noStrike" dirty="0">
                          <a:effectLst/>
                        </a:rPr>
                        <a:t>villageoise</a:t>
                      </a:r>
                      <a:endParaRPr lang="fr-FR" sz="1600" b="0" i="0" u="none" strike="noStrike" dirty="0">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a:effectLst/>
                        </a:rPr>
                        <a:t>46.5</a:t>
                      </a:r>
                      <a:endParaRPr lang="fr-FR" sz="1600" b="0" i="0" u="none" strike="noStrike">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a:effectLst/>
                        </a:rPr>
                        <a:t>56.3</a:t>
                      </a:r>
                      <a:endParaRPr lang="fr-FR" sz="1600" b="0" i="0" u="none" strike="noStrike">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a:effectLst/>
                        </a:rPr>
                        <a:t>15.5</a:t>
                      </a:r>
                      <a:endParaRPr lang="fr-FR" sz="1600" b="0" i="0" u="none" strike="noStrike">
                        <a:solidFill>
                          <a:srgbClr val="000000"/>
                        </a:solidFill>
                        <a:effectLst/>
                        <a:latin typeface="Calibri" panose="020F0502020204030204" pitchFamily="34" charset="0"/>
                      </a:endParaRPr>
                    </a:p>
                  </a:txBody>
                  <a:tcPr marL="2287" marR="2287" marT="2287" marB="0" anchor="ctr"/>
                </a:tc>
                <a:extLst>
                  <a:ext uri="{0D108BD9-81ED-4DB2-BD59-A6C34878D82A}">
                    <a16:rowId xmlns:a16="http://schemas.microsoft.com/office/drawing/2014/main" val="1441196680"/>
                  </a:ext>
                </a:extLst>
              </a:tr>
              <a:tr h="1036365">
                <a:tc>
                  <a:txBody>
                    <a:bodyPr/>
                    <a:lstStyle/>
                    <a:p>
                      <a:pPr algn="ctr" fontAlgn="ctr"/>
                      <a:r>
                        <a:rPr lang="fr-FR" sz="1600" u="none" strike="noStrike">
                          <a:effectLst/>
                        </a:rPr>
                        <a:t>Mécanismes informels “verticaux”</a:t>
                      </a:r>
                      <a:endParaRPr lang="fr-FR" sz="1600" b="0" i="0" u="none" strike="noStrike">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dirty="0">
                          <a:effectLst/>
                        </a:rPr>
                        <a:t>Des relations personnelles hiérarchiques</a:t>
                      </a:r>
                      <a:endParaRPr lang="fr-FR" sz="1600" b="0" i="0" u="none" strike="noStrike" dirty="0">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dirty="0" smtClean="0">
                          <a:effectLst/>
                        </a:rPr>
                        <a:t>Personne </a:t>
                      </a:r>
                      <a:r>
                        <a:rPr lang="fr-FR" sz="1600" u="none" strike="noStrike" dirty="0">
                          <a:effectLst/>
                        </a:rPr>
                        <a:t>ayant une fonction sociale et/ou économique valorisée</a:t>
                      </a:r>
                      <a:endParaRPr lang="fr-FR" sz="1600" b="0" i="0" u="none" strike="noStrike" dirty="0">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a:effectLst/>
                        </a:rPr>
                        <a:t>25.0</a:t>
                      </a:r>
                      <a:endParaRPr lang="fr-FR" sz="1600" b="0" i="0" u="none" strike="noStrike">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a:effectLst/>
                        </a:rPr>
                        <a:t>20.5</a:t>
                      </a:r>
                      <a:endParaRPr lang="fr-FR" sz="1600" b="0" i="0" u="none" strike="noStrike">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a:effectLst/>
                        </a:rPr>
                        <a:t>12.9</a:t>
                      </a:r>
                      <a:endParaRPr lang="fr-FR" sz="1600" b="0" i="0" u="none" strike="noStrike">
                        <a:solidFill>
                          <a:srgbClr val="000000"/>
                        </a:solidFill>
                        <a:effectLst/>
                        <a:latin typeface="Calibri" panose="020F0502020204030204" pitchFamily="34" charset="0"/>
                      </a:endParaRPr>
                    </a:p>
                  </a:txBody>
                  <a:tcPr marL="2287" marR="2287" marT="2287" marB="0" anchor="ctr"/>
                </a:tc>
                <a:extLst>
                  <a:ext uri="{0D108BD9-81ED-4DB2-BD59-A6C34878D82A}">
                    <a16:rowId xmlns:a16="http://schemas.microsoft.com/office/drawing/2014/main" val="239131588"/>
                  </a:ext>
                </a:extLst>
              </a:tr>
              <a:tr h="864190">
                <a:tc rowSpan="3">
                  <a:txBody>
                    <a:bodyPr/>
                    <a:lstStyle/>
                    <a:p>
                      <a:pPr algn="ctr" fontAlgn="ctr"/>
                      <a:r>
                        <a:rPr lang="fr-FR" sz="1600" u="none" strike="noStrike">
                          <a:effectLst/>
                        </a:rPr>
                        <a:t>Mécanismes informels “horizontaux”</a:t>
                      </a:r>
                      <a:endParaRPr lang="fr-FR" sz="1600" b="0" i="0" u="none" strike="noStrike">
                        <a:solidFill>
                          <a:srgbClr val="000000"/>
                        </a:solidFill>
                        <a:effectLst/>
                        <a:latin typeface="Calibri" panose="020F0502020204030204" pitchFamily="34" charset="0"/>
                      </a:endParaRPr>
                    </a:p>
                  </a:txBody>
                  <a:tcPr marL="2287" marR="2287" marT="2287" marB="0" anchor="ctr"/>
                </a:tc>
                <a:tc rowSpan="3">
                  <a:txBody>
                    <a:bodyPr/>
                    <a:lstStyle/>
                    <a:p>
                      <a:pPr algn="ctr" fontAlgn="ctr"/>
                      <a:r>
                        <a:rPr lang="fr-FR" sz="1600" u="none" strike="noStrike">
                          <a:effectLst/>
                        </a:rPr>
                        <a:t>Des relations personnelles non hiérarchiques</a:t>
                      </a:r>
                      <a:endParaRPr lang="fr-FR" sz="1600" b="0" i="0" u="none" strike="noStrike">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dirty="0" smtClean="0">
                          <a:effectLst/>
                        </a:rPr>
                        <a:t>Personne </a:t>
                      </a:r>
                      <a:r>
                        <a:rPr lang="fr-FR" sz="1600" u="none" strike="noStrike" dirty="0">
                          <a:effectLst/>
                        </a:rPr>
                        <a:t>de la famille ayant migré (</a:t>
                      </a:r>
                      <a:r>
                        <a:rPr lang="fr-FR" sz="1600" i="1" u="none" strike="noStrike" dirty="0" err="1">
                          <a:effectLst/>
                        </a:rPr>
                        <a:t>karama</a:t>
                      </a:r>
                      <a:r>
                        <a:rPr lang="fr-FR" sz="1600" u="none" strike="noStrike" dirty="0">
                          <a:effectLst/>
                        </a:rPr>
                        <a:t>)</a:t>
                      </a:r>
                      <a:endParaRPr lang="fr-FR" sz="1600" b="0" i="0" u="none" strike="noStrike" dirty="0">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a:effectLst/>
                        </a:rPr>
                        <a:t>6.4</a:t>
                      </a:r>
                      <a:endParaRPr lang="fr-FR" sz="1600" b="0" i="0" u="none" strike="noStrike">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a:effectLst/>
                        </a:rPr>
                        <a:t>10.2</a:t>
                      </a:r>
                      <a:endParaRPr lang="fr-FR" sz="1600" b="0" i="0" u="none" strike="noStrike">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a:effectLst/>
                        </a:rPr>
                        <a:t>3.1</a:t>
                      </a:r>
                      <a:endParaRPr lang="fr-FR" sz="1600" b="0" i="0" u="none" strike="noStrike">
                        <a:solidFill>
                          <a:srgbClr val="000000"/>
                        </a:solidFill>
                        <a:effectLst/>
                        <a:latin typeface="Calibri" panose="020F0502020204030204" pitchFamily="34" charset="0"/>
                      </a:endParaRPr>
                    </a:p>
                  </a:txBody>
                  <a:tcPr marL="2287" marR="2287" marT="2287" marB="0" anchor="ctr"/>
                </a:tc>
                <a:extLst>
                  <a:ext uri="{0D108BD9-81ED-4DB2-BD59-A6C34878D82A}">
                    <a16:rowId xmlns:a16="http://schemas.microsoft.com/office/drawing/2014/main" val="986921598"/>
                  </a:ext>
                </a:extLst>
              </a:tr>
              <a:tr h="864190">
                <a:tc vMerge="1">
                  <a:txBody>
                    <a:bodyPr/>
                    <a:lstStyle/>
                    <a:p>
                      <a:endParaRPr lang="fr-FR"/>
                    </a:p>
                  </a:txBody>
                  <a:tcPr/>
                </a:tc>
                <a:tc vMerge="1">
                  <a:txBody>
                    <a:bodyPr/>
                    <a:lstStyle/>
                    <a:p>
                      <a:endParaRPr lang="fr-FR"/>
                    </a:p>
                  </a:txBody>
                  <a:tcPr/>
                </a:tc>
                <a:tc>
                  <a:txBody>
                    <a:bodyPr/>
                    <a:lstStyle/>
                    <a:p>
                      <a:pPr algn="ctr" fontAlgn="ctr"/>
                      <a:r>
                        <a:rPr lang="fr-FR" sz="1600" u="none" strike="noStrike" dirty="0" smtClean="0">
                          <a:effectLst/>
                        </a:rPr>
                        <a:t>Relation </a:t>
                      </a:r>
                      <a:r>
                        <a:rPr lang="fr-FR" sz="1600" u="none" strike="noStrike" dirty="0">
                          <a:effectLst/>
                        </a:rPr>
                        <a:t>familiale vivant sur place</a:t>
                      </a:r>
                      <a:endParaRPr lang="fr-FR" sz="1600" b="0" i="0" u="none" strike="noStrike" dirty="0">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a:effectLst/>
                        </a:rPr>
                        <a:t>92.4</a:t>
                      </a:r>
                      <a:endParaRPr lang="fr-FR" sz="1600" b="0" i="0" u="none" strike="noStrike">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a:effectLst/>
                        </a:rPr>
                        <a:t>98.3</a:t>
                      </a:r>
                      <a:endParaRPr lang="fr-FR" sz="1600" b="0" i="0" u="none" strike="noStrike">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a:effectLst/>
                        </a:rPr>
                        <a:t>91.2</a:t>
                      </a:r>
                      <a:endParaRPr lang="fr-FR" sz="1600" b="0" i="0" u="none" strike="noStrike">
                        <a:solidFill>
                          <a:srgbClr val="000000"/>
                        </a:solidFill>
                        <a:effectLst/>
                        <a:latin typeface="Calibri" panose="020F0502020204030204" pitchFamily="34" charset="0"/>
                      </a:endParaRPr>
                    </a:p>
                  </a:txBody>
                  <a:tcPr marL="2287" marR="2287" marT="2287" marB="0" anchor="ctr"/>
                </a:tc>
                <a:extLst>
                  <a:ext uri="{0D108BD9-81ED-4DB2-BD59-A6C34878D82A}">
                    <a16:rowId xmlns:a16="http://schemas.microsoft.com/office/drawing/2014/main" val="725790662"/>
                  </a:ext>
                </a:extLst>
              </a:tr>
              <a:tr h="864190">
                <a:tc vMerge="1">
                  <a:txBody>
                    <a:bodyPr/>
                    <a:lstStyle/>
                    <a:p>
                      <a:endParaRPr lang="fr-FR"/>
                    </a:p>
                  </a:txBody>
                  <a:tcPr/>
                </a:tc>
                <a:tc vMerge="1">
                  <a:txBody>
                    <a:bodyPr/>
                    <a:lstStyle/>
                    <a:p>
                      <a:endParaRPr lang="fr-FR"/>
                    </a:p>
                  </a:txBody>
                  <a:tcPr/>
                </a:tc>
                <a:tc>
                  <a:txBody>
                    <a:bodyPr/>
                    <a:lstStyle/>
                    <a:p>
                      <a:pPr algn="ctr" fontAlgn="ctr"/>
                      <a:r>
                        <a:rPr lang="fr-FR" sz="1600" u="none" strike="noStrike" dirty="0" smtClean="0">
                          <a:effectLst/>
                        </a:rPr>
                        <a:t>Personne </a:t>
                      </a:r>
                      <a:r>
                        <a:rPr lang="fr-FR" sz="1600" u="none" strike="noStrike" dirty="0">
                          <a:effectLst/>
                        </a:rPr>
                        <a:t>extérieure à la famille </a:t>
                      </a:r>
                      <a:endParaRPr lang="fr-FR" sz="1600" b="0" i="0" u="none" strike="noStrike" dirty="0">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a:effectLst/>
                        </a:rPr>
                        <a:t>29.1</a:t>
                      </a:r>
                      <a:endParaRPr lang="fr-FR" sz="1600" b="0" i="0" u="none" strike="noStrike">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a:effectLst/>
                        </a:rPr>
                        <a:t>23.9</a:t>
                      </a:r>
                      <a:endParaRPr lang="fr-FR" sz="1600" b="0" i="0" u="none" strike="noStrike">
                        <a:solidFill>
                          <a:srgbClr val="000000"/>
                        </a:solidFill>
                        <a:effectLst/>
                        <a:latin typeface="Calibri" panose="020F0502020204030204" pitchFamily="34" charset="0"/>
                      </a:endParaRPr>
                    </a:p>
                  </a:txBody>
                  <a:tcPr marL="2287" marR="2287" marT="2287" marB="0" anchor="ctr"/>
                </a:tc>
                <a:tc>
                  <a:txBody>
                    <a:bodyPr/>
                    <a:lstStyle/>
                    <a:p>
                      <a:pPr algn="ctr" fontAlgn="ctr"/>
                      <a:r>
                        <a:rPr lang="fr-FR" sz="1600" u="none" strike="noStrike" dirty="0">
                          <a:effectLst/>
                        </a:rPr>
                        <a:t>34.7 </a:t>
                      </a:r>
                      <a:endParaRPr lang="fr-FR" sz="1600" b="0" i="0" u="none" strike="noStrike" dirty="0">
                        <a:solidFill>
                          <a:srgbClr val="000000"/>
                        </a:solidFill>
                        <a:effectLst/>
                        <a:latin typeface="Calibri" panose="020F0502020204030204" pitchFamily="34" charset="0"/>
                      </a:endParaRPr>
                    </a:p>
                  </a:txBody>
                  <a:tcPr marL="2287" marR="2287" marT="2287" marB="0" anchor="ctr"/>
                </a:tc>
                <a:extLst>
                  <a:ext uri="{0D108BD9-81ED-4DB2-BD59-A6C34878D82A}">
                    <a16:rowId xmlns:a16="http://schemas.microsoft.com/office/drawing/2014/main" val="1470781094"/>
                  </a:ext>
                </a:extLst>
              </a:tr>
            </a:tbl>
          </a:graphicData>
        </a:graphic>
      </p:graphicFrame>
      <p:sp>
        <p:nvSpPr>
          <p:cNvPr id="5" name="ZoneTexte 4"/>
          <p:cNvSpPr txBox="1"/>
          <p:nvPr/>
        </p:nvSpPr>
        <p:spPr>
          <a:xfrm>
            <a:off x="655239" y="102687"/>
            <a:ext cx="10327341" cy="369332"/>
          </a:xfrm>
          <a:prstGeom prst="rect">
            <a:avLst/>
          </a:prstGeom>
          <a:noFill/>
        </p:spPr>
        <p:txBody>
          <a:bodyPr wrap="square" rtlCol="0">
            <a:spAutoFit/>
          </a:bodyPr>
          <a:lstStyle/>
          <a:p>
            <a:r>
              <a:rPr lang="fr-FR" b="1" dirty="0" smtClean="0"/>
              <a:t>Les mécanismes de protection sociale, fréquence</a:t>
            </a:r>
            <a:endParaRPr lang="fr-FR" b="1" dirty="0"/>
          </a:p>
        </p:txBody>
      </p:sp>
    </p:spTree>
    <p:extLst>
      <p:ext uri="{BB962C8B-B14F-4D97-AF65-F5344CB8AC3E}">
        <p14:creationId xmlns:p14="http://schemas.microsoft.com/office/powerpoint/2010/main" val="3305815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3">
                    <a:lumMod val="75000"/>
                  </a:schemeClr>
                </a:solidFill>
              </a:rPr>
              <a:t>Résultat 2</a:t>
            </a:r>
            <a:endParaRPr lang="fr-FR" dirty="0">
              <a:solidFill>
                <a:schemeClr val="accent3">
                  <a:lumMod val="75000"/>
                </a:schemeClr>
              </a:solidFill>
            </a:endParaRPr>
          </a:p>
        </p:txBody>
      </p:sp>
      <p:sp>
        <p:nvSpPr>
          <p:cNvPr id="3" name="Espace réservé du contenu 2"/>
          <p:cNvSpPr>
            <a:spLocks noGrp="1"/>
          </p:cNvSpPr>
          <p:nvPr>
            <p:ph idx="1"/>
          </p:nvPr>
        </p:nvSpPr>
        <p:spPr/>
        <p:txBody>
          <a:bodyPr/>
          <a:lstStyle/>
          <a:p>
            <a:endParaRPr lang="fr-FR" dirty="0" smtClean="0"/>
          </a:p>
          <a:p>
            <a:r>
              <a:rPr lang="fr-FR" dirty="0" smtClean="0"/>
              <a:t>Plusieurs </a:t>
            </a:r>
            <a:r>
              <a:rPr lang="fr-FR" dirty="0"/>
              <a:t>types de réseaux de protection </a:t>
            </a:r>
            <a:r>
              <a:rPr lang="fr-FR" dirty="0" err="1" smtClean="0"/>
              <a:t>co-existent</a:t>
            </a:r>
            <a:r>
              <a:rPr lang="fr-FR" dirty="0" smtClean="0"/>
              <a:t> dans la région </a:t>
            </a:r>
            <a:r>
              <a:rPr lang="fr-FR" dirty="0" err="1" smtClean="0"/>
              <a:t>Androy</a:t>
            </a:r>
            <a:r>
              <a:rPr lang="fr-FR" dirty="0" smtClean="0"/>
              <a:t> </a:t>
            </a:r>
            <a:r>
              <a:rPr lang="fr-FR" dirty="0"/>
              <a:t>mais ne sont pas accessibles à tous (exclusion, auto-exclusion, captation)</a:t>
            </a:r>
          </a:p>
          <a:p>
            <a:endParaRPr lang="fr-FR" dirty="0"/>
          </a:p>
        </p:txBody>
      </p:sp>
    </p:spTree>
    <p:extLst>
      <p:ext uri="{BB962C8B-B14F-4D97-AF65-F5344CB8AC3E}">
        <p14:creationId xmlns:p14="http://schemas.microsoft.com/office/powerpoint/2010/main" val="791484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Ellipse 99"/>
          <p:cNvSpPr/>
          <p:nvPr/>
        </p:nvSpPr>
        <p:spPr>
          <a:xfrm>
            <a:off x="3746481" y="85863"/>
            <a:ext cx="5411854" cy="4022146"/>
          </a:xfrm>
          <a:prstGeom prst="ellipse">
            <a:avLst/>
          </a:prstGeom>
          <a:gradFill flip="none" rotWithShape="1">
            <a:gsLst>
              <a:gs pos="0">
                <a:schemeClr val="accent1">
                  <a:tint val="100000"/>
                  <a:shade val="100000"/>
                  <a:satMod val="130000"/>
                  <a:alpha val="7000"/>
                </a:schemeClr>
              </a:gs>
              <a:gs pos="100000">
                <a:schemeClr val="accent1">
                  <a:tint val="50000"/>
                  <a:shade val="100000"/>
                  <a:satMod val="350000"/>
                  <a:alpha val="7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79" name="Connecteur en arc 78"/>
          <p:cNvCxnSpPr/>
          <p:nvPr/>
        </p:nvCxnSpPr>
        <p:spPr>
          <a:xfrm rot="10800000" flipV="1">
            <a:off x="5219354" y="4656061"/>
            <a:ext cx="2076914" cy="1237725"/>
          </a:xfrm>
          <a:prstGeom prst="curvedConnector3">
            <a:avLst>
              <a:gd name="adj1" fmla="val -7839"/>
            </a:avLst>
          </a:prstGeom>
        </p:spPr>
        <p:style>
          <a:lnRef idx="2">
            <a:schemeClr val="accent1"/>
          </a:lnRef>
          <a:fillRef idx="0">
            <a:schemeClr val="accent1"/>
          </a:fillRef>
          <a:effectRef idx="1">
            <a:schemeClr val="accent1"/>
          </a:effectRef>
          <a:fontRef idx="minor">
            <a:schemeClr val="tx1"/>
          </a:fontRef>
        </p:style>
      </p:cxnSp>
      <p:cxnSp>
        <p:nvCxnSpPr>
          <p:cNvPr id="77" name="Connecteur en arc 76"/>
          <p:cNvCxnSpPr/>
          <p:nvPr/>
        </p:nvCxnSpPr>
        <p:spPr>
          <a:xfrm rot="16200000" flipH="1">
            <a:off x="6077610" y="3292396"/>
            <a:ext cx="1191828" cy="981508"/>
          </a:xfrm>
          <a:prstGeom prst="curvedConnector3">
            <a:avLst/>
          </a:prstGeom>
          <a:ln>
            <a:solidFill>
              <a:srgbClr val="4F81BD"/>
            </a:solidFill>
          </a:ln>
        </p:spPr>
        <p:style>
          <a:lnRef idx="2">
            <a:schemeClr val="accent1"/>
          </a:lnRef>
          <a:fillRef idx="0">
            <a:schemeClr val="accent1"/>
          </a:fillRef>
          <a:effectRef idx="1">
            <a:schemeClr val="accent1"/>
          </a:effectRef>
          <a:fontRef idx="minor">
            <a:schemeClr val="tx1"/>
          </a:fontRef>
        </p:style>
      </p:cxnSp>
      <p:cxnSp>
        <p:nvCxnSpPr>
          <p:cNvPr id="19" name="Connecteur en arc 18"/>
          <p:cNvCxnSpPr>
            <a:stCxn id="90" idx="1"/>
          </p:cNvCxnSpPr>
          <p:nvPr/>
        </p:nvCxnSpPr>
        <p:spPr>
          <a:xfrm rot="10800000" flipH="1">
            <a:off x="4621563" y="3444024"/>
            <a:ext cx="1168631" cy="2449763"/>
          </a:xfrm>
          <a:prstGeom prst="curvedConnector4">
            <a:avLst>
              <a:gd name="adj1" fmla="val -19561"/>
              <a:gd name="adj2" fmla="val 79495"/>
            </a:avLst>
          </a:prstGeom>
          <a:ln>
            <a:prstDash val="dash"/>
          </a:ln>
        </p:spPr>
        <p:style>
          <a:lnRef idx="2">
            <a:schemeClr val="accent1"/>
          </a:lnRef>
          <a:fillRef idx="0">
            <a:schemeClr val="accent1"/>
          </a:fillRef>
          <a:effectRef idx="1">
            <a:schemeClr val="accent1"/>
          </a:effectRef>
          <a:fontRef idx="minor">
            <a:schemeClr val="tx1"/>
          </a:fontRef>
        </p:style>
      </p:cxnSp>
      <p:sp>
        <p:nvSpPr>
          <p:cNvPr id="68" name="Ellipse 67"/>
          <p:cNvSpPr/>
          <p:nvPr/>
        </p:nvSpPr>
        <p:spPr>
          <a:xfrm>
            <a:off x="4278071" y="3932554"/>
            <a:ext cx="941283" cy="2769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57" name="Connecteur en arc 56"/>
          <p:cNvCxnSpPr/>
          <p:nvPr/>
        </p:nvCxnSpPr>
        <p:spPr>
          <a:xfrm flipV="1">
            <a:off x="6182770" y="555747"/>
            <a:ext cx="2975564" cy="2590283"/>
          </a:xfrm>
          <a:prstGeom prst="curvedConnector2">
            <a:avLst/>
          </a:prstGeom>
          <a:ln>
            <a:prstDash val="dash"/>
          </a:ln>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8088810" y="1778322"/>
            <a:ext cx="1069524"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fr-FR" sz="1200" dirty="0"/>
              <a:t>Dons d’argent</a:t>
            </a:r>
          </a:p>
        </p:txBody>
      </p:sp>
      <p:cxnSp>
        <p:nvCxnSpPr>
          <p:cNvPr id="18" name="Connecteur en arc 17"/>
          <p:cNvCxnSpPr/>
          <p:nvPr/>
        </p:nvCxnSpPr>
        <p:spPr>
          <a:xfrm rot="10800000">
            <a:off x="1921701" y="696358"/>
            <a:ext cx="3720962" cy="1946725"/>
          </a:xfrm>
          <a:prstGeom prst="curvedConnector3">
            <a:avLst>
              <a:gd name="adj1" fmla="val 4494"/>
            </a:avLst>
          </a:prstGeom>
          <a:ln>
            <a:prstDash val="dash"/>
          </a:ln>
        </p:spPr>
        <p:style>
          <a:lnRef idx="2">
            <a:schemeClr val="accent1"/>
          </a:lnRef>
          <a:fillRef idx="0">
            <a:schemeClr val="accent1"/>
          </a:fillRef>
          <a:effectRef idx="1">
            <a:schemeClr val="accent1"/>
          </a:effectRef>
          <a:fontRef idx="minor">
            <a:schemeClr val="tx1"/>
          </a:fontRef>
        </p:style>
      </p:cxnSp>
      <p:cxnSp>
        <p:nvCxnSpPr>
          <p:cNvPr id="26" name="Connecteur en arc 25"/>
          <p:cNvCxnSpPr/>
          <p:nvPr/>
        </p:nvCxnSpPr>
        <p:spPr>
          <a:xfrm rot="10800000">
            <a:off x="2416379" y="933486"/>
            <a:ext cx="3226287" cy="2423787"/>
          </a:xfrm>
          <a:prstGeom prst="curvedConnector3">
            <a:avLst>
              <a:gd name="adj1" fmla="val 103546"/>
            </a:avLst>
          </a:prstGeom>
          <a:ln>
            <a:prstDash val="dot"/>
          </a:ln>
        </p:spPr>
        <p:style>
          <a:lnRef idx="2">
            <a:schemeClr val="accent1"/>
          </a:lnRef>
          <a:fillRef idx="0">
            <a:schemeClr val="accent1"/>
          </a:fillRef>
          <a:effectRef idx="1">
            <a:schemeClr val="accent1"/>
          </a:effectRef>
          <a:fontRef idx="minor">
            <a:schemeClr val="tx1"/>
          </a:fontRef>
        </p:style>
      </p:cxnSp>
      <p:sp>
        <p:nvSpPr>
          <p:cNvPr id="33" name="Ellipse 32"/>
          <p:cNvSpPr/>
          <p:nvPr/>
        </p:nvSpPr>
        <p:spPr>
          <a:xfrm>
            <a:off x="6714343" y="2776697"/>
            <a:ext cx="873242" cy="3693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4" name="Ellipse 33"/>
          <p:cNvSpPr/>
          <p:nvPr/>
        </p:nvSpPr>
        <p:spPr>
          <a:xfrm>
            <a:off x="2961532" y="2784450"/>
            <a:ext cx="861800" cy="29619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0" name="ZoneTexte 39"/>
          <p:cNvSpPr txBox="1"/>
          <p:nvPr/>
        </p:nvSpPr>
        <p:spPr>
          <a:xfrm>
            <a:off x="6804915" y="2837100"/>
            <a:ext cx="660683" cy="276999"/>
          </a:xfrm>
          <a:prstGeom prst="rect">
            <a:avLst/>
          </a:prstGeom>
          <a:noFill/>
        </p:spPr>
        <p:txBody>
          <a:bodyPr wrap="none" rtlCol="0">
            <a:spAutoFit/>
          </a:bodyPr>
          <a:lstStyle/>
          <a:p>
            <a:pPr algn="ctr"/>
            <a:r>
              <a:rPr lang="fr-FR" sz="1200" dirty="0"/>
              <a:t>Parents</a:t>
            </a:r>
          </a:p>
        </p:txBody>
      </p:sp>
      <p:sp>
        <p:nvSpPr>
          <p:cNvPr id="41" name="ZoneTexte 40"/>
          <p:cNvSpPr txBox="1"/>
          <p:nvPr/>
        </p:nvSpPr>
        <p:spPr>
          <a:xfrm>
            <a:off x="4278072" y="3932554"/>
            <a:ext cx="941283" cy="276999"/>
          </a:xfrm>
          <a:prstGeom prst="rect">
            <a:avLst/>
          </a:prstGeom>
          <a:noFill/>
        </p:spPr>
        <p:txBody>
          <a:bodyPr wrap="none" rtlCol="0">
            <a:spAutoFit/>
          </a:bodyPr>
          <a:lstStyle/>
          <a:p>
            <a:pPr algn="ctr"/>
            <a:r>
              <a:rPr lang="fr-FR" sz="1200" dirty="0"/>
              <a:t>Propriétaire</a:t>
            </a:r>
          </a:p>
        </p:txBody>
      </p:sp>
      <p:sp>
        <p:nvSpPr>
          <p:cNvPr id="51" name="Triangle isocèle 50"/>
          <p:cNvSpPr/>
          <p:nvPr/>
        </p:nvSpPr>
        <p:spPr>
          <a:xfrm>
            <a:off x="1524000" y="11298"/>
            <a:ext cx="1373966" cy="922187"/>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2" name="ZoneTexte 51"/>
          <p:cNvSpPr txBox="1"/>
          <p:nvPr/>
        </p:nvSpPr>
        <p:spPr>
          <a:xfrm>
            <a:off x="1894382" y="365132"/>
            <a:ext cx="622285" cy="461665"/>
          </a:xfrm>
          <a:prstGeom prst="rect">
            <a:avLst/>
          </a:prstGeom>
          <a:noFill/>
        </p:spPr>
        <p:txBody>
          <a:bodyPr wrap="none" rtlCol="0">
            <a:spAutoFit/>
          </a:bodyPr>
          <a:lstStyle/>
          <a:p>
            <a:pPr algn="ctr"/>
            <a:r>
              <a:rPr lang="fr-FR" sz="1200" dirty="0"/>
              <a:t>Enfant</a:t>
            </a:r>
          </a:p>
          <a:p>
            <a:pPr algn="ctr"/>
            <a:r>
              <a:rPr lang="fr-FR" sz="1200" dirty="0"/>
              <a:t>Malade</a:t>
            </a:r>
          </a:p>
        </p:txBody>
      </p:sp>
      <p:sp>
        <p:nvSpPr>
          <p:cNvPr id="29" name="ZoneTexte 28"/>
          <p:cNvSpPr txBox="1"/>
          <p:nvPr/>
        </p:nvSpPr>
        <p:spPr>
          <a:xfrm>
            <a:off x="3015016" y="2797189"/>
            <a:ext cx="638441" cy="276999"/>
          </a:xfrm>
          <a:prstGeom prst="rect">
            <a:avLst/>
          </a:prstGeom>
          <a:noFill/>
        </p:spPr>
        <p:txBody>
          <a:bodyPr wrap="none" rtlCol="0">
            <a:spAutoFit/>
          </a:bodyPr>
          <a:lstStyle/>
          <a:p>
            <a:pPr algn="ctr"/>
            <a:r>
              <a:rPr lang="fr-FR" sz="1200" dirty="0"/>
              <a:t>Hôpital</a:t>
            </a:r>
          </a:p>
        </p:txBody>
      </p:sp>
      <p:cxnSp>
        <p:nvCxnSpPr>
          <p:cNvPr id="61" name="Connecteur en arc 60"/>
          <p:cNvCxnSpPr>
            <a:endCxn id="89" idx="1"/>
          </p:cNvCxnSpPr>
          <p:nvPr/>
        </p:nvCxnSpPr>
        <p:spPr>
          <a:xfrm flipV="1">
            <a:off x="5795064" y="417247"/>
            <a:ext cx="3099895" cy="2378236"/>
          </a:xfrm>
          <a:prstGeom prst="curvedConnector3">
            <a:avLst>
              <a:gd name="adj1" fmla="val 4974"/>
            </a:avLst>
          </a:prstGeom>
          <a:ln>
            <a:prstDash val="dash"/>
          </a:ln>
        </p:spPr>
        <p:style>
          <a:lnRef idx="2">
            <a:schemeClr val="accent1"/>
          </a:lnRef>
          <a:fillRef idx="0">
            <a:schemeClr val="accent1"/>
          </a:fillRef>
          <a:effectRef idx="1">
            <a:schemeClr val="accent1"/>
          </a:effectRef>
          <a:fontRef idx="minor">
            <a:schemeClr val="tx1"/>
          </a:fontRef>
        </p:style>
      </p:cxnSp>
      <p:sp>
        <p:nvSpPr>
          <p:cNvPr id="6" name="Hexagone 5"/>
          <p:cNvSpPr/>
          <p:nvPr/>
        </p:nvSpPr>
        <p:spPr>
          <a:xfrm>
            <a:off x="5374678" y="2643084"/>
            <a:ext cx="931974" cy="714190"/>
          </a:xfrm>
          <a:prstGeom prst="hexag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dirty="0"/>
          </a:p>
        </p:txBody>
      </p:sp>
      <p:sp>
        <p:nvSpPr>
          <p:cNvPr id="7" name="ZoneTexte 6"/>
          <p:cNvSpPr txBox="1"/>
          <p:nvPr/>
        </p:nvSpPr>
        <p:spPr>
          <a:xfrm>
            <a:off x="5485662" y="2817905"/>
            <a:ext cx="693460" cy="276999"/>
          </a:xfrm>
          <a:prstGeom prst="rect">
            <a:avLst/>
          </a:prstGeom>
          <a:noFill/>
        </p:spPr>
        <p:txBody>
          <a:bodyPr wrap="none" rtlCol="0">
            <a:spAutoFit/>
          </a:bodyPr>
          <a:lstStyle/>
          <a:p>
            <a:pPr algn="ctr"/>
            <a:r>
              <a:rPr lang="fr-FR" sz="1200" dirty="0"/>
              <a:t>ANDRY</a:t>
            </a:r>
          </a:p>
        </p:txBody>
      </p:sp>
      <p:sp>
        <p:nvSpPr>
          <p:cNvPr id="32" name="Ellipse 31"/>
          <p:cNvSpPr/>
          <p:nvPr/>
        </p:nvSpPr>
        <p:spPr>
          <a:xfrm>
            <a:off x="5219355" y="1547489"/>
            <a:ext cx="865671" cy="2308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9" name="ZoneTexte 38"/>
          <p:cNvSpPr txBox="1"/>
          <p:nvPr/>
        </p:nvSpPr>
        <p:spPr>
          <a:xfrm>
            <a:off x="5374679" y="1501323"/>
            <a:ext cx="523025" cy="276999"/>
          </a:xfrm>
          <a:prstGeom prst="rect">
            <a:avLst/>
          </a:prstGeom>
          <a:noFill/>
        </p:spPr>
        <p:txBody>
          <a:bodyPr wrap="none" rtlCol="0">
            <a:spAutoFit/>
          </a:bodyPr>
          <a:lstStyle/>
          <a:p>
            <a:pPr algn="ctr"/>
            <a:r>
              <a:rPr lang="fr-FR" sz="1200" dirty="0"/>
              <a:t>Mère</a:t>
            </a:r>
          </a:p>
        </p:txBody>
      </p:sp>
      <p:sp>
        <p:nvSpPr>
          <p:cNvPr id="14" name="ZoneTexte 13"/>
          <p:cNvSpPr txBox="1"/>
          <p:nvPr/>
        </p:nvSpPr>
        <p:spPr>
          <a:xfrm>
            <a:off x="6290494" y="659677"/>
            <a:ext cx="1217256"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fr-FR" sz="1200" dirty="0"/>
              <a:t>Dons nourriture</a:t>
            </a:r>
          </a:p>
        </p:txBody>
      </p:sp>
      <p:sp>
        <p:nvSpPr>
          <p:cNvPr id="72" name="ZoneTexte 71"/>
          <p:cNvSpPr txBox="1"/>
          <p:nvPr/>
        </p:nvSpPr>
        <p:spPr>
          <a:xfrm>
            <a:off x="3997500" y="4934658"/>
            <a:ext cx="762003"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fr-FR" sz="1200" dirty="0"/>
              <a:t>Métayage</a:t>
            </a:r>
          </a:p>
        </p:txBody>
      </p:sp>
      <p:sp>
        <p:nvSpPr>
          <p:cNvPr id="74" name="ZoneTexte 73"/>
          <p:cNvSpPr txBox="1"/>
          <p:nvPr/>
        </p:nvSpPr>
        <p:spPr>
          <a:xfrm>
            <a:off x="6804915" y="4379065"/>
            <a:ext cx="1390525"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fr-FR" sz="1200" dirty="0"/>
              <a:t>Aliments de disette</a:t>
            </a:r>
          </a:p>
        </p:txBody>
      </p:sp>
      <p:sp>
        <p:nvSpPr>
          <p:cNvPr id="87" name="ZoneTexte 86"/>
          <p:cNvSpPr txBox="1"/>
          <p:nvPr/>
        </p:nvSpPr>
        <p:spPr>
          <a:xfrm>
            <a:off x="3548579" y="794985"/>
            <a:ext cx="1069524"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fr-FR" sz="1200" dirty="0"/>
              <a:t>Dons d’argent</a:t>
            </a:r>
          </a:p>
        </p:txBody>
      </p:sp>
      <p:sp>
        <p:nvSpPr>
          <p:cNvPr id="88" name="ZoneTexte 87"/>
          <p:cNvSpPr txBox="1"/>
          <p:nvPr/>
        </p:nvSpPr>
        <p:spPr>
          <a:xfrm>
            <a:off x="1875946" y="1916822"/>
            <a:ext cx="1519466"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fr-FR" sz="1200" dirty="0"/>
              <a:t>Prêt de médicaments</a:t>
            </a:r>
          </a:p>
        </p:txBody>
      </p:sp>
      <p:sp>
        <p:nvSpPr>
          <p:cNvPr id="89" name="Triangle isocèle 88"/>
          <p:cNvSpPr/>
          <p:nvPr/>
        </p:nvSpPr>
        <p:spPr>
          <a:xfrm>
            <a:off x="8551466" y="-43847"/>
            <a:ext cx="1373966" cy="922187"/>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0" name="Triangle isocèle 89"/>
          <p:cNvSpPr/>
          <p:nvPr/>
        </p:nvSpPr>
        <p:spPr>
          <a:xfrm>
            <a:off x="4278071" y="5432692"/>
            <a:ext cx="1373966" cy="922187"/>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1" name="Rectangle 90"/>
          <p:cNvSpPr/>
          <p:nvPr/>
        </p:nvSpPr>
        <p:spPr>
          <a:xfrm>
            <a:off x="4589946" y="5893787"/>
            <a:ext cx="902811" cy="461665"/>
          </a:xfrm>
          <a:prstGeom prst="rect">
            <a:avLst/>
          </a:prstGeom>
        </p:spPr>
        <p:txBody>
          <a:bodyPr wrap="none">
            <a:spAutoFit/>
          </a:bodyPr>
          <a:lstStyle/>
          <a:p>
            <a:pPr algn="ctr"/>
            <a:r>
              <a:rPr lang="fr-FR" sz="1200" dirty="0"/>
              <a:t>Difficulté </a:t>
            </a:r>
          </a:p>
          <a:p>
            <a:pPr algn="ctr"/>
            <a:r>
              <a:rPr lang="fr-FR" sz="1200" dirty="0"/>
              <a:t>alimentaire</a:t>
            </a:r>
          </a:p>
        </p:txBody>
      </p:sp>
      <p:sp>
        <p:nvSpPr>
          <p:cNvPr id="95" name="ZoneTexte 94"/>
          <p:cNvSpPr txBox="1"/>
          <p:nvPr/>
        </p:nvSpPr>
        <p:spPr>
          <a:xfrm>
            <a:off x="8796697" y="521177"/>
            <a:ext cx="979755" cy="276999"/>
          </a:xfrm>
          <a:prstGeom prst="rect">
            <a:avLst/>
          </a:prstGeom>
          <a:noFill/>
        </p:spPr>
        <p:txBody>
          <a:bodyPr wrap="none" rtlCol="0">
            <a:spAutoFit/>
          </a:bodyPr>
          <a:lstStyle/>
          <a:p>
            <a:pPr algn="ctr"/>
            <a:r>
              <a:rPr lang="fr-FR" sz="1200" dirty="0"/>
              <a:t>Vol de zébus</a:t>
            </a:r>
          </a:p>
        </p:txBody>
      </p:sp>
      <p:sp>
        <p:nvSpPr>
          <p:cNvPr id="3" name="Rectangle 2"/>
          <p:cNvSpPr/>
          <p:nvPr/>
        </p:nvSpPr>
        <p:spPr>
          <a:xfrm>
            <a:off x="219164" y="4057495"/>
            <a:ext cx="2917712" cy="2031325"/>
          </a:xfrm>
          <a:prstGeom prst="rect">
            <a:avLst/>
          </a:prstGeom>
        </p:spPr>
        <p:txBody>
          <a:bodyPr wrap="square">
            <a:spAutoFit/>
          </a:bodyPr>
          <a:lstStyle/>
          <a:p>
            <a:r>
              <a:rPr lang="en-GB" dirty="0" smtClean="0"/>
              <a:t>Person with weak bimodal ego-net (mainly familial links, strong reciprocity, weak connexion with organisations..)</a:t>
            </a:r>
          </a:p>
          <a:p>
            <a:r>
              <a:rPr lang="en-GB" dirty="0" smtClean="0"/>
              <a:t>associated to great insecurity of LCL (survival situation)</a:t>
            </a:r>
            <a:endParaRPr lang="en-GB" dirty="0"/>
          </a:p>
        </p:txBody>
      </p:sp>
      <p:pic>
        <p:nvPicPr>
          <p:cNvPr id="4" name="Image 3"/>
          <p:cNvPicPr>
            <a:picLocks noChangeAspect="1"/>
          </p:cNvPicPr>
          <p:nvPr/>
        </p:nvPicPr>
        <p:blipFill>
          <a:blip r:embed="rId3"/>
          <a:stretch>
            <a:fillRect/>
          </a:stretch>
        </p:blipFill>
        <p:spPr>
          <a:xfrm>
            <a:off x="8297144" y="4368606"/>
            <a:ext cx="3811208" cy="2483560"/>
          </a:xfrm>
          <a:prstGeom prst="rect">
            <a:avLst/>
          </a:prstGeom>
        </p:spPr>
      </p:pic>
    </p:spTree>
    <p:extLst>
      <p:ext uri="{BB962C8B-B14F-4D97-AF65-F5344CB8AC3E}">
        <p14:creationId xmlns:p14="http://schemas.microsoft.com/office/powerpoint/2010/main" val="3902056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Les réseaux de protection en pays </a:t>
            </a:r>
            <a:r>
              <a:rPr lang="fr-FR" sz="2000" dirty="0" err="1" smtClean="0"/>
              <a:t>Tandroy</a:t>
            </a:r>
            <a:endParaRPr lang="fr-FR" sz="2000" dirty="0"/>
          </a:p>
        </p:txBody>
      </p:sp>
      <p:sp>
        <p:nvSpPr>
          <p:cNvPr id="3" name="Espace réservé du contenu 2"/>
          <p:cNvSpPr>
            <a:spLocks noGrp="1"/>
          </p:cNvSpPr>
          <p:nvPr>
            <p:ph idx="1"/>
          </p:nvPr>
        </p:nvSpPr>
        <p:spPr/>
        <p:txBody>
          <a:bodyPr/>
          <a:lstStyle/>
          <a:p>
            <a:r>
              <a:rPr lang="fr-FR" dirty="0" smtClean="0"/>
              <a:t>Typologie des réseaux</a:t>
            </a:r>
          </a:p>
          <a:p>
            <a:pPr lvl="1"/>
            <a:r>
              <a:rPr lang="fr-FR" dirty="0" smtClean="0"/>
              <a:t>Analyse </a:t>
            </a:r>
            <a:r>
              <a:rPr lang="fr-FR" dirty="0"/>
              <a:t>factorielle de données </a:t>
            </a:r>
            <a:r>
              <a:rPr lang="fr-FR" dirty="0" smtClean="0"/>
              <a:t>mixtes et classification ascendante </a:t>
            </a:r>
            <a:r>
              <a:rPr lang="fr-FR" dirty="0" err="1" smtClean="0"/>
              <a:t>hiéarchique</a:t>
            </a:r>
            <a:endParaRPr lang="fr-FR" dirty="0" smtClean="0"/>
          </a:p>
          <a:p>
            <a:pPr lvl="1"/>
            <a:r>
              <a:rPr lang="fr-FR" dirty="0" smtClean="0"/>
              <a:t>Variables de classification</a:t>
            </a:r>
          </a:p>
          <a:p>
            <a:pPr lvl="2"/>
            <a:r>
              <a:rPr lang="fr-FR" dirty="0" smtClean="0"/>
              <a:t>Variables relationnelles: les mécanismes de PS précédemment identifiés</a:t>
            </a:r>
          </a:p>
          <a:p>
            <a:pPr lvl="2"/>
            <a:r>
              <a:rPr lang="fr-FR" dirty="0" smtClean="0"/>
              <a:t>Variables structurelles: nombre de liens interpersonnels et organisationnels et densité du réseaux</a:t>
            </a:r>
          </a:p>
          <a:p>
            <a:pPr lvl="1"/>
            <a:r>
              <a:rPr lang="fr-FR" dirty="0" smtClean="0"/>
              <a:t>Caractérisation des types en méthode mixte (variables de caractérisation et récits de vie)</a:t>
            </a:r>
            <a:endParaRPr lang="fr-FR" dirty="0"/>
          </a:p>
        </p:txBody>
      </p:sp>
    </p:spTree>
    <p:extLst>
      <p:ext uri="{BB962C8B-B14F-4D97-AF65-F5344CB8AC3E}">
        <p14:creationId xmlns:p14="http://schemas.microsoft.com/office/powerpoint/2010/main" val="3717447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29954" y="807864"/>
            <a:ext cx="9259102" cy="5704064"/>
          </a:xfrm>
          <a:prstGeom prst="rect">
            <a:avLst/>
          </a:prstGeom>
        </p:spPr>
      </p:pic>
      <p:sp>
        <p:nvSpPr>
          <p:cNvPr id="3" name="ZoneTexte 2"/>
          <p:cNvSpPr txBox="1"/>
          <p:nvPr/>
        </p:nvSpPr>
        <p:spPr>
          <a:xfrm>
            <a:off x="630789" y="132026"/>
            <a:ext cx="9931264" cy="369332"/>
          </a:xfrm>
          <a:prstGeom prst="rect">
            <a:avLst/>
          </a:prstGeom>
          <a:noFill/>
        </p:spPr>
        <p:txBody>
          <a:bodyPr wrap="square" rtlCol="0">
            <a:spAutoFit/>
          </a:bodyPr>
          <a:lstStyle/>
          <a:p>
            <a:r>
              <a:rPr lang="fr-FR" b="1" smtClean="0"/>
              <a:t>Les quatre réseau de protection en pays Tandroy (réseaux moyens)</a:t>
            </a:r>
            <a:endParaRPr lang="fr-FR" b="1" dirty="0"/>
          </a:p>
        </p:txBody>
      </p:sp>
      <p:sp>
        <p:nvSpPr>
          <p:cNvPr id="4" name="Rectangle 3"/>
          <p:cNvSpPr/>
          <p:nvPr/>
        </p:nvSpPr>
        <p:spPr>
          <a:xfrm>
            <a:off x="43984" y="635381"/>
            <a:ext cx="3100208" cy="369332"/>
          </a:xfrm>
          <a:prstGeom prst="rect">
            <a:avLst/>
          </a:prstGeom>
        </p:spPr>
        <p:txBody>
          <a:bodyPr wrap="none">
            <a:spAutoFit/>
          </a:bodyPr>
          <a:lstStyle/>
          <a:p>
            <a:r>
              <a:rPr lang="fr-FR" b="1" smtClean="0">
                <a:solidFill>
                  <a:srgbClr val="000000"/>
                </a:solidFill>
                <a:latin typeface="Calibri" panose="020F0502020204030204" pitchFamily="34" charset="0"/>
              </a:rPr>
              <a:t>Réseaux fermés et homogènes</a:t>
            </a:r>
            <a:endParaRPr lang="fr-FR" dirty="0"/>
          </a:p>
        </p:txBody>
      </p:sp>
      <p:sp>
        <p:nvSpPr>
          <p:cNvPr id="5" name="ZoneTexte 4"/>
          <p:cNvSpPr txBox="1"/>
          <p:nvPr/>
        </p:nvSpPr>
        <p:spPr>
          <a:xfrm>
            <a:off x="5944917" y="3200251"/>
            <a:ext cx="4015686" cy="369332"/>
          </a:xfrm>
          <a:prstGeom prst="rect">
            <a:avLst/>
          </a:prstGeom>
          <a:noFill/>
          <a:ln>
            <a:solidFill>
              <a:schemeClr val="bg1"/>
            </a:solidFill>
          </a:ln>
        </p:spPr>
        <p:txBody>
          <a:bodyPr wrap="square" rtlCol="0">
            <a:spAutoFit/>
          </a:bodyPr>
          <a:lstStyle/>
          <a:p>
            <a:r>
              <a:rPr lang="fr-FR" dirty="0">
                <a:latin typeface="Calibri" panose="020F0502020204030204" pitchFamily="34" charset="0"/>
                <a:cs typeface="Calibri" panose="020F0502020204030204" pitchFamily="34" charset="0"/>
              </a:rPr>
              <a:t>Réseaux interpersonnels étroits</a:t>
            </a:r>
            <a:endParaRPr lang="fr-FR" dirty="0">
              <a:latin typeface="Calibri" panose="020F0502020204030204" pitchFamily="34" charset="0"/>
              <a:cs typeface="Calibri" panose="020F0502020204030204" pitchFamily="34" charset="0"/>
            </a:endParaRPr>
          </a:p>
        </p:txBody>
      </p:sp>
      <p:sp>
        <p:nvSpPr>
          <p:cNvPr id="6" name="Rectangle 5"/>
          <p:cNvSpPr/>
          <p:nvPr/>
        </p:nvSpPr>
        <p:spPr>
          <a:xfrm>
            <a:off x="1594088" y="3659896"/>
            <a:ext cx="8366515" cy="3024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t>Réseaux ouverts et bi-modaux</a:t>
            </a:r>
            <a:endParaRPr lang="fr-FR"/>
          </a:p>
        </p:txBody>
      </p:sp>
      <p:sp>
        <p:nvSpPr>
          <p:cNvPr id="7" name="Rectangle 6"/>
          <p:cNvSpPr/>
          <p:nvPr/>
        </p:nvSpPr>
        <p:spPr>
          <a:xfrm>
            <a:off x="-53232" y="3954219"/>
            <a:ext cx="3078984" cy="369332"/>
          </a:xfrm>
          <a:prstGeom prst="rect">
            <a:avLst/>
          </a:prstGeom>
        </p:spPr>
        <p:txBody>
          <a:bodyPr wrap="none">
            <a:spAutoFit/>
          </a:bodyPr>
          <a:lstStyle/>
          <a:p>
            <a:r>
              <a:rPr lang="fr-FR" b="1" dirty="0">
                <a:solidFill>
                  <a:srgbClr val="000000"/>
                </a:solidFill>
                <a:latin typeface="Calibri" panose="020F0502020204030204" pitchFamily="34" charset="0"/>
              </a:rPr>
              <a:t>Réseaux ouverts et </a:t>
            </a:r>
            <a:r>
              <a:rPr lang="fr-FR" b="1" dirty="0" err="1">
                <a:solidFill>
                  <a:srgbClr val="000000"/>
                </a:solidFill>
                <a:latin typeface="Calibri" panose="020F0502020204030204" pitchFamily="34" charset="0"/>
              </a:rPr>
              <a:t>bi-modaux</a:t>
            </a:r>
            <a:endParaRPr lang="fr-FR" dirty="0"/>
          </a:p>
        </p:txBody>
      </p:sp>
      <p:sp>
        <p:nvSpPr>
          <p:cNvPr id="8" name="Rectangle 7"/>
          <p:cNvSpPr/>
          <p:nvPr/>
        </p:nvSpPr>
        <p:spPr>
          <a:xfrm>
            <a:off x="1860887" y="3143403"/>
            <a:ext cx="3472810" cy="369332"/>
          </a:xfrm>
          <a:prstGeom prst="rect">
            <a:avLst/>
          </a:prstGeom>
        </p:spPr>
        <p:txBody>
          <a:bodyPr wrap="none">
            <a:spAutoFit/>
          </a:bodyPr>
          <a:lstStyle/>
          <a:p>
            <a:r>
              <a:rPr lang="fr-FR" dirty="0">
                <a:solidFill>
                  <a:srgbClr val="000000"/>
                </a:solidFill>
                <a:latin typeface="Calibri" panose="020F0502020204030204" pitchFamily="34" charset="0"/>
              </a:rPr>
              <a:t>Réseaux interpersonnels diversifiés</a:t>
            </a:r>
            <a:endParaRPr lang="fr-FR" dirty="0">
              <a:effectLst/>
            </a:endParaRPr>
          </a:p>
        </p:txBody>
      </p:sp>
      <p:sp>
        <p:nvSpPr>
          <p:cNvPr id="10" name="Rectangle 9"/>
          <p:cNvSpPr/>
          <p:nvPr/>
        </p:nvSpPr>
        <p:spPr>
          <a:xfrm>
            <a:off x="1569638" y="456939"/>
            <a:ext cx="8366515" cy="3024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Réseaux ouverts et </a:t>
            </a:r>
            <a:r>
              <a:rPr lang="fr-FR" b="1" dirty="0" err="1"/>
              <a:t>bi-modaux</a:t>
            </a:r>
            <a:endParaRPr lang="fr-FR" dirty="0"/>
          </a:p>
        </p:txBody>
      </p:sp>
      <p:sp>
        <p:nvSpPr>
          <p:cNvPr id="11" name="Rectangle 10"/>
          <p:cNvSpPr/>
          <p:nvPr/>
        </p:nvSpPr>
        <p:spPr>
          <a:xfrm>
            <a:off x="1594088" y="6107794"/>
            <a:ext cx="3545133" cy="646331"/>
          </a:xfrm>
          <a:prstGeom prst="rect">
            <a:avLst/>
          </a:prstGeom>
        </p:spPr>
        <p:txBody>
          <a:bodyPr wrap="square">
            <a:spAutoFit/>
          </a:bodyPr>
          <a:lstStyle/>
          <a:p>
            <a:r>
              <a:rPr lang="fr-FR" dirty="0">
                <a:solidFill>
                  <a:srgbClr val="000000"/>
                </a:solidFill>
                <a:latin typeface="Calibri" panose="020F0502020204030204" pitchFamily="34" charset="0"/>
              </a:rPr>
              <a:t>Réseaux </a:t>
            </a:r>
            <a:r>
              <a:rPr lang="fr-FR" dirty="0" err="1">
                <a:solidFill>
                  <a:srgbClr val="000000"/>
                </a:solidFill>
                <a:latin typeface="Calibri" panose="020F0502020204030204" pitchFamily="34" charset="0"/>
              </a:rPr>
              <a:t>bi-modaux</a:t>
            </a:r>
            <a:r>
              <a:rPr lang="fr-FR" dirty="0">
                <a:solidFill>
                  <a:srgbClr val="000000"/>
                </a:solidFill>
                <a:latin typeface="Calibri" panose="020F0502020204030204" pitchFamily="34" charset="0"/>
              </a:rPr>
              <a:t> à dominante de protection sociale informelle</a:t>
            </a:r>
            <a:endParaRPr lang="fr-FR" dirty="0">
              <a:effectLst/>
            </a:endParaRPr>
          </a:p>
        </p:txBody>
      </p:sp>
      <p:sp>
        <p:nvSpPr>
          <p:cNvPr id="12" name="Rectangle 11"/>
          <p:cNvSpPr/>
          <p:nvPr/>
        </p:nvSpPr>
        <p:spPr>
          <a:xfrm>
            <a:off x="6474148" y="6107794"/>
            <a:ext cx="3614908" cy="646331"/>
          </a:xfrm>
          <a:prstGeom prst="rect">
            <a:avLst/>
          </a:prstGeom>
        </p:spPr>
        <p:txBody>
          <a:bodyPr wrap="square">
            <a:spAutoFit/>
          </a:bodyPr>
          <a:lstStyle/>
          <a:p>
            <a:r>
              <a:rPr lang="fr-FR" dirty="0">
                <a:solidFill>
                  <a:srgbClr val="000000"/>
                </a:solidFill>
                <a:latin typeface="Calibri" panose="020F0502020204030204" pitchFamily="34" charset="0"/>
              </a:rPr>
              <a:t>Réseaux </a:t>
            </a:r>
            <a:r>
              <a:rPr lang="fr-FR" dirty="0" err="1">
                <a:solidFill>
                  <a:srgbClr val="000000"/>
                </a:solidFill>
                <a:latin typeface="Calibri" panose="020F0502020204030204" pitchFamily="34" charset="0"/>
              </a:rPr>
              <a:t>bi-modaux</a:t>
            </a:r>
            <a:r>
              <a:rPr lang="fr-FR" dirty="0">
                <a:solidFill>
                  <a:srgbClr val="000000"/>
                </a:solidFill>
                <a:latin typeface="Calibri" panose="020F0502020204030204" pitchFamily="34" charset="0"/>
              </a:rPr>
              <a:t> significativement formalisés</a:t>
            </a:r>
            <a:endParaRPr lang="fr-FR" dirty="0"/>
          </a:p>
        </p:txBody>
      </p:sp>
    </p:spTree>
    <p:extLst>
      <p:ext uri="{BB962C8B-B14F-4D97-AF65-F5344CB8AC3E}">
        <p14:creationId xmlns:p14="http://schemas.microsoft.com/office/powerpoint/2010/main" val="4088625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3">
                    <a:lumMod val="75000"/>
                  </a:schemeClr>
                </a:solidFill>
              </a:rPr>
              <a:t>Résultat 3</a:t>
            </a:r>
            <a:endParaRPr lang="fr-FR" dirty="0">
              <a:solidFill>
                <a:schemeClr val="accent3">
                  <a:lumMod val="75000"/>
                </a:schemeClr>
              </a:solidFill>
            </a:endParaRPr>
          </a:p>
        </p:txBody>
      </p:sp>
      <p:sp>
        <p:nvSpPr>
          <p:cNvPr id="3" name="Espace réservé du contenu 2"/>
          <p:cNvSpPr>
            <a:spLocks noGrp="1"/>
          </p:cNvSpPr>
          <p:nvPr>
            <p:ph idx="1"/>
          </p:nvPr>
        </p:nvSpPr>
        <p:spPr/>
        <p:txBody>
          <a:bodyPr/>
          <a:lstStyle/>
          <a:p>
            <a:endParaRPr lang="fr-FR" dirty="0" smtClean="0"/>
          </a:p>
          <a:p>
            <a:r>
              <a:rPr lang="fr-FR" dirty="0" smtClean="0"/>
              <a:t>L’accès </a:t>
            </a:r>
            <a:r>
              <a:rPr lang="fr-FR" dirty="0"/>
              <a:t>à des types de protection est socialement déterminé dans le cadre de systèmes locaux de protection sociale qui définissent les droits </a:t>
            </a:r>
            <a:r>
              <a:rPr lang="fr-FR" dirty="0" smtClean="0"/>
              <a:t>d’accès</a:t>
            </a:r>
            <a:r>
              <a:rPr lang="fr-FR" dirty="0"/>
              <a:t>  </a:t>
            </a:r>
            <a:r>
              <a:rPr lang="fr-FR" dirty="0" smtClean="0"/>
              <a:t>aux mécanismes de protection sociale</a:t>
            </a:r>
          </a:p>
          <a:p>
            <a:pPr lvl="1"/>
            <a:r>
              <a:rPr lang="fr-FR" dirty="0" smtClean="0"/>
              <a:t>Présence ou non de projets</a:t>
            </a:r>
          </a:p>
          <a:p>
            <a:pPr lvl="1"/>
            <a:r>
              <a:rPr lang="fr-FR" dirty="0" smtClean="0"/>
              <a:t>Dynamiques sociales autour des projets (captation, exclusion)</a:t>
            </a:r>
          </a:p>
          <a:p>
            <a:pPr lvl="1"/>
            <a:r>
              <a:rPr lang="fr-FR" dirty="0" smtClean="0"/>
              <a:t>Dynamiques sociales locales (</a:t>
            </a:r>
            <a:r>
              <a:rPr lang="fr-FR" dirty="0"/>
              <a:t>a</a:t>
            </a:r>
            <a:r>
              <a:rPr lang="fr-FR" dirty="0" smtClean="0"/>
              <a:t>uto-exclusion)</a:t>
            </a:r>
            <a:endParaRPr lang="fr-FR" dirty="0"/>
          </a:p>
        </p:txBody>
      </p:sp>
    </p:spTree>
    <p:extLst>
      <p:ext uri="{BB962C8B-B14F-4D97-AF65-F5344CB8AC3E}">
        <p14:creationId xmlns:p14="http://schemas.microsoft.com/office/powerpoint/2010/main" val="4011334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Il </a:t>
            </a:r>
            <a:r>
              <a:rPr lang="fr-FR" dirty="0" smtClean="0"/>
              <a:t>produit </a:t>
            </a:r>
            <a:r>
              <a:rPr lang="fr-FR" dirty="0"/>
              <a:t>et régule les pratiques de protection </a:t>
            </a:r>
            <a:r>
              <a:rPr lang="fr-FR" dirty="0" smtClean="0"/>
              <a:t>sociale </a:t>
            </a:r>
            <a:r>
              <a:rPr lang="fr-FR" dirty="0"/>
              <a:t>accessibles au niveau </a:t>
            </a:r>
            <a:r>
              <a:rPr lang="fr-FR" dirty="0" smtClean="0"/>
              <a:t>local </a:t>
            </a:r>
          </a:p>
          <a:p>
            <a:r>
              <a:rPr lang="fr-FR" dirty="0" smtClean="0"/>
              <a:t>Résultat </a:t>
            </a:r>
            <a:r>
              <a:rPr lang="fr-FR" dirty="0"/>
              <a:t>d’interactions sociales multiples, régulées par les rapports sociaux encadrant les règles de réciprocité et de </a:t>
            </a:r>
            <a:r>
              <a:rPr lang="fr-FR" dirty="0" smtClean="0"/>
              <a:t>pouvoir</a:t>
            </a:r>
          </a:p>
          <a:p>
            <a:r>
              <a:rPr lang="fr-FR" dirty="0" smtClean="0"/>
              <a:t>Composante </a:t>
            </a:r>
            <a:r>
              <a:rPr lang="fr-FR" dirty="0"/>
              <a:t>du système socio-écologique local</a:t>
            </a:r>
          </a:p>
          <a:p>
            <a:endParaRPr lang="fr-FR" sz="2600" dirty="0" smtClean="0"/>
          </a:p>
        </p:txBody>
      </p:sp>
      <p:sp>
        <p:nvSpPr>
          <p:cNvPr id="5" name="Titre 1"/>
          <p:cNvSpPr txBox="1">
            <a:spLocks/>
          </p:cNvSpPr>
          <p:nvPr/>
        </p:nvSpPr>
        <p:spPr>
          <a:xfrm>
            <a:off x="1140351" y="800637"/>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solidFill>
                  <a:schemeClr val="accent1"/>
                </a:solidFill>
              </a:rPr>
              <a:t>Le Système local de protection sociale</a:t>
            </a:r>
            <a:endParaRPr lang="fr-FR" dirty="0">
              <a:solidFill>
                <a:schemeClr val="accent1"/>
              </a:solidFill>
            </a:endParaRPr>
          </a:p>
        </p:txBody>
      </p:sp>
    </p:spTree>
    <p:extLst>
      <p:ext uri="{BB962C8B-B14F-4D97-AF65-F5344CB8AC3E}">
        <p14:creationId xmlns:p14="http://schemas.microsoft.com/office/powerpoint/2010/main" val="2060197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système local de protection sociale dans le système </a:t>
            </a:r>
            <a:r>
              <a:rPr lang="fr-FR" dirty="0" err="1" smtClean="0"/>
              <a:t>fokontany</a:t>
            </a:r>
            <a:endParaRPr lang="fr-FR" dirty="0"/>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1188" y="1965960"/>
            <a:ext cx="7586661" cy="4221480"/>
          </a:xfrm>
          <a:prstGeom prst="rect">
            <a:avLst/>
          </a:prstGeom>
          <a:noFill/>
          <a:ln>
            <a:noFill/>
          </a:ln>
        </p:spPr>
      </p:pic>
      <p:sp>
        <p:nvSpPr>
          <p:cNvPr id="5" name="ZoneTexte 4"/>
          <p:cNvSpPr txBox="1"/>
          <p:nvPr/>
        </p:nvSpPr>
        <p:spPr>
          <a:xfrm>
            <a:off x="1997868" y="6187440"/>
            <a:ext cx="3676650" cy="369332"/>
          </a:xfrm>
          <a:prstGeom prst="rect">
            <a:avLst/>
          </a:prstGeom>
          <a:noFill/>
        </p:spPr>
        <p:txBody>
          <a:bodyPr wrap="square" rtlCol="0">
            <a:spAutoFit/>
          </a:bodyPr>
          <a:lstStyle/>
          <a:p>
            <a:r>
              <a:rPr lang="fr-FR" i="1" dirty="0" smtClean="0"/>
              <a:t>Source: Auteurs</a:t>
            </a:r>
            <a:endParaRPr lang="fr-FR" i="1" dirty="0"/>
          </a:p>
        </p:txBody>
      </p:sp>
    </p:spTree>
    <p:extLst>
      <p:ext uri="{BB962C8B-B14F-4D97-AF65-F5344CB8AC3E}">
        <p14:creationId xmlns:p14="http://schemas.microsoft.com/office/powerpoint/2010/main" val="2162888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Intérêt et Questionnement</a:t>
            </a:r>
            <a:endParaRPr lang="fr-FR" sz="2800" dirty="0"/>
          </a:p>
        </p:txBody>
      </p:sp>
      <p:sp>
        <p:nvSpPr>
          <p:cNvPr id="3" name="Espace réservé du contenu 2"/>
          <p:cNvSpPr>
            <a:spLocks noGrp="1"/>
          </p:cNvSpPr>
          <p:nvPr>
            <p:ph idx="1"/>
          </p:nvPr>
        </p:nvSpPr>
        <p:spPr>
          <a:xfrm>
            <a:off x="1024128" y="1892026"/>
            <a:ext cx="10809284" cy="4650579"/>
          </a:xfrm>
        </p:spPr>
        <p:txBody>
          <a:bodyPr>
            <a:normAutofit/>
          </a:bodyPr>
          <a:lstStyle/>
          <a:p>
            <a:r>
              <a:rPr lang="fr-FR" dirty="0" smtClean="0"/>
              <a:t>Combiner </a:t>
            </a:r>
            <a:r>
              <a:rPr lang="fr-FR" dirty="0" smtClean="0"/>
              <a:t>les deux</a:t>
            </a:r>
          </a:p>
          <a:p>
            <a:pPr lvl="1"/>
            <a:r>
              <a:rPr lang="fr-FR" dirty="0" smtClean="0"/>
              <a:t>Utiliser l’analyse des réseaux pour capter les formes de protection sociales auxquelles les populations ont effectivement accès</a:t>
            </a:r>
          </a:p>
          <a:p>
            <a:pPr lvl="1"/>
            <a:r>
              <a:rPr lang="fr-FR" dirty="0" smtClean="0"/>
              <a:t>Analyser des systèmes de protection sociale complexes, </a:t>
            </a:r>
            <a:r>
              <a:rPr lang="fr-FR" dirty="0" smtClean="0"/>
              <a:t/>
            </a:r>
            <a:br>
              <a:rPr lang="fr-FR" dirty="0" smtClean="0"/>
            </a:br>
            <a:r>
              <a:rPr lang="fr-FR" dirty="0" smtClean="0"/>
              <a:t>combinant </a:t>
            </a:r>
            <a:r>
              <a:rPr lang="fr-FR" dirty="0" smtClean="0"/>
              <a:t>des normes sociales multiples</a:t>
            </a:r>
          </a:p>
          <a:p>
            <a:pPr lvl="2"/>
            <a:r>
              <a:rPr lang="fr-FR" dirty="0"/>
              <a:t>Réciprocité, domination, pression </a:t>
            </a:r>
            <a:r>
              <a:rPr lang="fr-FR" dirty="0" err="1"/>
              <a:t>redistributive</a:t>
            </a:r>
            <a:endParaRPr lang="fr-FR" dirty="0"/>
          </a:p>
          <a:p>
            <a:endParaRPr lang="fr-FR" dirty="0" smtClean="0"/>
          </a:p>
          <a:p>
            <a:r>
              <a:rPr lang="fr-FR" dirty="0" smtClean="0"/>
              <a:t>Quelles </a:t>
            </a:r>
            <a:r>
              <a:rPr lang="fr-FR" dirty="0" smtClean="0"/>
              <a:t>combinaisons? </a:t>
            </a:r>
            <a:br>
              <a:rPr lang="fr-FR" dirty="0" smtClean="0"/>
            </a:br>
            <a:r>
              <a:rPr lang="fr-FR" dirty="0" smtClean="0"/>
              <a:t>Quelles normes sociales sous-jacentes et quelles logiques sociales d’accès</a:t>
            </a:r>
            <a:r>
              <a:rPr lang="fr-FR" dirty="0" smtClean="0"/>
              <a:t>?</a:t>
            </a:r>
          </a:p>
          <a:p>
            <a:r>
              <a:rPr lang="fr-FR" dirty="0" smtClean="0"/>
              <a:t>Quel système local de protection sociale?</a:t>
            </a:r>
            <a:endParaRPr lang="fr-FR" dirty="0"/>
          </a:p>
        </p:txBody>
      </p:sp>
      <p:sp>
        <p:nvSpPr>
          <p:cNvPr id="4" name="Flèche droite 3"/>
          <p:cNvSpPr/>
          <p:nvPr/>
        </p:nvSpPr>
        <p:spPr>
          <a:xfrm>
            <a:off x="476466" y="4349169"/>
            <a:ext cx="547662" cy="508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3975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3600" dirty="0" smtClean="0"/>
              <a:t>Conclusion</a:t>
            </a:r>
            <a:endParaRPr lang="fr-FR" sz="3600" dirty="0"/>
          </a:p>
        </p:txBody>
      </p:sp>
      <p:sp>
        <p:nvSpPr>
          <p:cNvPr id="2" name="Espace réservé du texte 1"/>
          <p:cNvSpPr>
            <a:spLocks noGrp="1"/>
          </p:cNvSpPr>
          <p:nvPr>
            <p:ph type="body" idx="1"/>
          </p:nvPr>
        </p:nvSpPr>
        <p:spPr/>
        <p:txBody>
          <a:bodyPr/>
          <a:lstStyle/>
          <a:p>
            <a:endParaRPr lang="fr-FR"/>
          </a:p>
        </p:txBody>
      </p:sp>
      <p:sp>
        <p:nvSpPr>
          <p:cNvPr id="6" name="ZoneTexte 5"/>
          <p:cNvSpPr txBox="1"/>
          <p:nvPr/>
        </p:nvSpPr>
        <p:spPr>
          <a:xfrm>
            <a:off x="8161026" y="4060118"/>
            <a:ext cx="2938462" cy="276999"/>
          </a:xfrm>
          <a:prstGeom prst="rect">
            <a:avLst/>
          </a:prstGeom>
          <a:noFill/>
        </p:spPr>
        <p:txBody>
          <a:bodyPr wrap="square" rtlCol="0">
            <a:spAutoFit/>
          </a:bodyPr>
          <a:lstStyle/>
          <a:p>
            <a:r>
              <a:rPr lang="fr-FR" sz="1200" i="1" dirty="0" err="1" smtClean="0"/>
              <a:t>Ambovombe</a:t>
            </a:r>
            <a:r>
              <a:rPr lang="fr-FR" sz="1200" i="1" dirty="0" smtClean="0"/>
              <a:t> décembre 2019</a:t>
            </a:r>
            <a:endParaRPr lang="fr-FR" sz="1200" i="1" dirty="0"/>
          </a:p>
        </p:txBody>
      </p:sp>
      <p:pic>
        <p:nvPicPr>
          <p:cNvPr id="7" name="Image 6"/>
          <p:cNvPicPr>
            <a:picLocks noChangeAspect="1"/>
          </p:cNvPicPr>
          <p:nvPr/>
        </p:nvPicPr>
        <p:blipFill>
          <a:blip r:embed="rId2"/>
          <a:stretch>
            <a:fillRect/>
          </a:stretch>
        </p:blipFill>
        <p:spPr>
          <a:xfrm>
            <a:off x="4343400" y="78238"/>
            <a:ext cx="3287222" cy="4376406"/>
          </a:xfrm>
          <a:prstGeom prst="rect">
            <a:avLst/>
          </a:prstGeom>
        </p:spPr>
      </p:pic>
    </p:spTree>
    <p:extLst>
      <p:ext uri="{BB962C8B-B14F-4D97-AF65-F5344CB8AC3E}">
        <p14:creationId xmlns:p14="http://schemas.microsoft.com/office/powerpoint/2010/main" val="2406979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Conclusion</a:t>
            </a:r>
            <a:endParaRPr lang="fr-FR" sz="2800" dirty="0"/>
          </a:p>
        </p:txBody>
      </p:sp>
      <p:sp>
        <p:nvSpPr>
          <p:cNvPr id="3" name="Espace réservé du contenu 2"/>
          <p:cNvSpPr>
            <a:spLocks noGrp="1"/>
          </p:cNvSpPr>
          <p:nvPr>
            <p:ph idx="1"/>
          </p:nvPr>
        </p:nvSpPr>
        <p:spPr/>
        <p:txBody>
          <a:bodyPr>
            <a:normAutofit/>
          </a:bodyPr>
          <a:lstStyle/>
          <a:p>
            <a:r>
              <a:rPr lang="fr-FR" dirty="0" smtClean="0"/>
              <a:t>Résultats</a:t>
            </a:r>
          </a:p>
          <a:p>
            <a:pPr lvl="1"/>
            <a:r>
              <a:rPr lang="fr-FR" dirty="0" smtClean="0"/>
              <a:t>La protection sociale en pays </a:t>
            </a:r>
            <a:r>
              <a:rPr lang="fr-FR" dirty="0" err="1" smtClean="0"/>
              <a:t>Tandroy</a:t>
            </a:r>
            <a:r>
              <a:rPr lang="fr-FR" dirty="0" smtClean="0"/>
              <a:t> est essentiellement informelle et ne parvient pas à protéger les conditions de vie</a:t>
            </a:r>
          </a:p>
          <a:p>
            <a:pPr lvl="1"/>
            <a:r>
              <a:rPr lang="fr-FR" dirty="0" smtClean="0"/>
              <a:t>Les réseaux de protection sociale sont structurés au sein des systèmes locaux de protection sociale</a:t>
            </a:r>
          </a:p>
          <a:p>
            <a:pPr lvl="1"/>
            <a:r>
              <a:rPr lang="fr-FR" dirty="0" smtClean="0"/>
              <a:t>Tout nouveau mécanismes de protection sociale est intégré, recyclé, détourné dans le système social local (effets inattendus, Olivier de </a:t>
            </a:r>
            <a:r>
              <a:rPr lang="fr-FR" dirty="0" err="1" smtClean="0"/>
              <a:t>Sardan</a:t>
            </a:r>
            <a:r>
              <a:rPr lang="fr-FR" dirty="0" smtClean="0"/>
              <a:t>)</a:t>
            </a:r>
          </a:p>
          <a:p>
            <a:r>
              <a:rPr lang="fr-FR" dirty="0" smtClean="0"/>
              <a:t>Portée: aider à penser le développement d’une PS formelle adaptée</a:t>
            </a:r>
          </a:p>
          <a:p>
            <a:pPr lvl="1"/>
            <a:r>
              <a:rPr lang="fr-FR" dirty="0" smtClean="0"/>
              <a:t>Effets de substitution et de complémentarité entre PS formelle et informelle</a:t>
            </a:r>
            <a:endParaRPr lang="fr-FR" dirty="0"/>
          </a:p>
          <a:p>
            <a:pPr lvl="1"/>
            <a:r>
              <a:rPr lang="fr-FR" dirty="0" smtClean="0"/>
              <a:t>L’étude du système social local est nécessaire pour la compréhension des effets </a:t>
            </a:r>
            <a:r>
              <a:rPr lang="fr-FR" dirty="0" smtClean="0"/>
              <a:t>et l’ajustement de la protection sociale formelle</a:t>
            </a:r>
            <a:endParaRPr lang="fr-FR" dirty="0"/>
          </a:p>
        </p:txBody>
      </p:sp>
    </p:spTree>
    <p:extLst>
      <p:ext uri="{BB962C8B-B14F-4D97-AF65-F5344CB8AC3E}">
        <p14:creationId xmlns:p14="http://schemas.microsoft.com/office/powerpoint/2010/main" val="2191873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04136" y="4960137"/>
            <a:ext cx="7525463" cy="1463040"/>
          </a:xfrm>
        </p:spPr>
        <p:txBody>
          <a:bodyPr>
            <a:normAutofit/>
          </a:bodyPr>
          <a:lstStyle/>
          <a:p>
            <a:r>
              <a:rPr lang="fr-FR" sz="2800" dirty="0"/>
              <a:t>1</a:t>
            </a:r>
            <a:r>
              <a:rPr lang="fr-FR" sz="2800" dirty="0" smtClean="0"/>
              <a:t>. Concepts et méthode</a:t>
            </a:r>
            <a:endParaRPr lang="fr-FR" sz="2800" dirty="0"/>
          </a:p>
        </p:txBody>
      </p:sp>
      <p:sp>
        <p:nvSpPr>
          <p:cNvPr id="2" name="Espace réservé du texte 1"/>
          <p:cNvSpPr>
            <a:spLocks noGrp="1"/>
          </p:cNvSpPr>
          <p:nvPr>
            <p:ph type="body" idx="1"/>
          </p:nvPr>
        </p:nvSpPr>
        <p:spPr/>
        <p:txBody>
          <a:bodyPr/>
          <a:lstStyle/>
          <a:p>
            <a:endParaRPr lang="fr-FR"/>
          </a:p>
        </p:txBody>
      </p:sp>
      <p:pic>
        <p:nvPicPr>
          <p:cNvPr id="6" name="Espace réservé pour une image  4"/>
          <p:cNvPicPr>
            <a:picLocks noChangeAspect="1"/>
          </p:cNvPicPr>
          <p:nvPr/>
        </p:nvPicPr>
        <p:blipFill>
          <a:blip r:embed="rId2" cstate="print">
            <a:extLst>
              <a:ext uri="{28A0092B-C50C-407E-A947-70E740481C1C}">
                <a14:useLocalDpi xmlns:a14="http://schemas.microsoft.com/office/drawing/2010/main" val="0"/>
              </a:ext>
            </a:extLst>
          </a:blip>
          <a:srcRect t="19766" b="19766"/>
          <a:stretch>
            <a:fillRect/>
          </a:stretch>
        </p:blipFill>
        <p:spPr>
          <a:xfrm>
            <a:off x="2500282" y="586782"/>
            <a:ext cx="6301430" cy="2540358"/>
          </a:xfrm>
          <a:prstGeom prst="rect">
            <a:avLst/>
          </a:prstGeom>
        </p:spPr>
      </p:pic>
      <p:sp>
        <p:nvSpPr>
          <p:cNvPr id="7" name="ZoneTexte 6"/>
          <p:cNvSpPr txBox="1"/>
          <p:nvPr/>
        </p:nvSpPr>
        <p:spPr>
          <a:xfrm>
            <a:off x="2952765" y="3198067"/>
            <a:ext cx="2938462" cy="276999"/>
          </a:xfrm>
          <a:prstGeom prst="rect">
            <a:avLst/>
          </a:prstGeom>
          <a:noFill/>
        </p:spPr>
        <p:txBody>
          <a:bodyPr wrap="square" rtlCol="0">
            <a:spAutoFit/>
          </a:bodyPr>
          <a:lstStyle/>
          <a:p>
            <a:r>
              <a:rPr lang="fr-FR" sz="1200" dirty="0" err="1" smtClean="0"/>
              <a:t>Amboasary</a:t>
            </a:r>
            <a:r>
              <a:rPr lang="fr-FR" sz="1200" dirty="0" smtClean="0"/>
              <a:t>, Décembre 2019</a:t>
            </a:r>
            <a:endParaRPr lang="fr-FR" sz="1200" dirty="0"/>
          </a:p>
        </p:txBody>
      </p:sp>
    </p:spTree>
    <p:extLst>
      <p:ext uri="{BB962C8B-B14F-4D97-AF65-F5344CB8AC3E}">
        <p14:creationId xmlns:p14="http://schemas.microsoft.com/office/powerpoint/2010/main" val="2090589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Concept et méthode</a:t>
            </a:r>
            <a:endParaRPr lang="fr-FR" sz="3200" dirty="0"/>
          </a:p>
        </p:txBody>
      </p:sp>
      <p:sp>
        <p:nvSpPr>
          <p:cNvPr id="3" name="Espace réservé du contenu 2"/>
          <p:cNvSpPr>
            <a:spLocks noGrp="1"/>
          </p:cNvSpPr>
          <p:nvPr>
            <p:ph idx="1"/>
          </p:nvPr>
        </p:nvSpPr>
        <p:spPr/>
        <p:txBody>
          <a:bodyPr/>
          <a:lstStyle/>
          <a:p>
            <a:r>
              <a:rPr lang="fr-FR" dirty="0" smtClean="0"/>
              <a:t>Protection sociale</a:t>
            </a:r>
          </a:p>
          <a:p>
            <a:pPr lvl="1"/>
            <a:endParaRPr lang="fr-FR" dirty="0" smtClean="0"/>
          </a:p>
          <a:p>
            <a:pPr lvl="1"/>
            <a:r>
              <a:rPr lang="fr-FR" dirty="0" smtClean="0"/>
              <a:t>Ensemble </a:t>
            </a:r>
            <a:r>
              <a:rPr lang="fr-FR" dirty="0"/>
              <a:t>de mécanismes publics et privés visant à réduire la vulnérabilité et la </a:t>
            </a:r>
            <a:r>
              <a:rPr lang="fr-FR" dirty="0" smtClean="0"/>
              <a:t>pauvreté (Devereux </a:t>
            </a:r>
            <a:r>
              <a:rPr lang="fr-FR" dirty="0"/>
              <a:t>et </a:t>
            </a:r>
            <a:r>
              <a:rPr lang="fr-FR" dirty="0" err="1" smtClean="0"/>
              <a:t>Sabates-Wheller</a:t>
            </a:r>
            <a:r>
              <a:rPr lang="fr-FR" dirty="0" smtClean="0"/>
              <a:t>, 2004</a:t>
            </a:r>
            <a:r>
              <a:rPr lang="fr-FR" dirty="0"/>
              <a:t>) </a:t>
            </a:r>
            <a:endParaRPr lang="fr-FR" dirty="0" smtClean="0"/>
          </a:p>
          <a:p>
            <a:pPr lvl="1"/>
            <a:endParaRPr lang="fr-FR" dirty="0" smtClean="0"/>
          </a:p>
          <a:p>
            <a:pPr lvl="1"/>
            <a:r>
              <a:rPr lang="fr-FR" dirty="0" smtClean="0"/>
              <a:t>L’ensemble </a:t>
            </a:r>
            <a:r>
              <a:rPr lang="fr-FR" dirty="0"/>
              <a:t>des </a:t>
            </a:r>
            <a:r>
              <a:rPr lang="fr-FR" dirty="0" smtClean="0"/>
              <a:t>mécanismes socialisés d’accès à des ressources de  </a:t>
            </a:r>
            <a:r>
              <a:rPr lang="fr-FR" dirty="0"/>
              <a:t>protection vis-à-vis des risques </a:t>
            </a:r>
            <a:r>
              <a:rPr lang="fr-FR" dirty="0" smtClean="0"/>
              <a:t>sociaux</a:t>
            </a:r>
          </a:p>
          <a:p>
            <a:endParaRPr lang="fr-FR" dirty="0"/>
          </a:p>
          <a:p>
            <a:endParaRPr lang="fr-FR" dirty="0"/>
          </a:p>
        </p:txBody>
      </p:sp>
      <p:sp>
        <p:nvSpPr>
          <p:cNvPr id="4" name="Flèche vers le bas 3"/>
          <p:cNvSpPr/>
          <p:nvPr/>
        </p:nvSpPr>
        <p:spPr>
          <a:xfrm>
            <a:off x="5441298" y="4678797"/>
            <a:ext cx="490537" cy="538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525268" y="5361691"/>
            <a:ext cx="3571875" cy="830997"/>
          </a:xfrm>
          <a:prstGeom prst="rect">
            <a:avLst/>
          </a:prstGeom>
          <a:noFill/>
        </p:spPr>
        <p:txBody>
          <a:bodyPr wrap="square" rtlCol="0">
            <a:spAutoFit/>
          </a:bodyPr>
          <a:lstStyle/>
          <a:p>
            <a:r>
              <a:rPr lang="fr-FR" sz="2400" dirty="0" smtClean="0"/>
              <a:t>Comment les observer?</a:t>
            </a:r>
            <a:endParaRPr lang="fr-FR" sz="2400" dirty="0"/>
          </a:p>
        </p:txBody>
      </p:sp>
    </p:spTree>
    <p:extLst>
      <p:ext uri="{BB962C8B-B14F-4D97-AF65-F5344CB8AC3E}">
        <p14:creationId xmlns:p14="http://schemas.microsoft.com/office/powerpoint/2010/main" val="1083688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Le réseau de protection sociale</a:t>
            </a:r>
            <a:endParaRPr lang="fr-FR" sz="2400" dirty="0"/>
          </a:p>
        </p:txBody>
      </p:sp>
      <p:sp>
        <p:nvSpPr>
          <p:cNvPr id="3" name="Espace réservé du contenu 2"/>
          <p:cNvSpPr>
            <a:spLocks noGrp="1"/>
          </p:cNvSpPr>
          <p:nvPr>
            <p:ph idx="1"/>
          </p:nvPr>
        </p:nvSpPr>
        <p:spPr/>
        <p:txBody>
          <a:bodyPr/>
          <a:lstStyle/>
          <a:p>
            <a:r>
              <a:rPr lang="fr-FR" dirty="0" smtClean="0"/>
              <a:t>Un révélateur des pratiques de protection sociale accessibles à une personne donnée</a:t>
            </a:r>
          </a:p>
          <a:p>
            <a:endParaRPr lang="fr-FR" dirty="0" smtClean="0"/>
          </a:p>
          <a:p>
            <a:pPr lvl="1"/>
            <a:r>
              <a:rPr lang="fr-FR" dirty="0" smtClean="0"/>
              <a:t>Un réseau </a:t>
            </a:r>
            <a:r>
              <a:rPr lang="fr-FR" dirty="0" err="1" smtClean="0"/>
              <a:t>ego-centré</a:t>
            </a:r>
            <a:endParaRPr lang="fr-FR" dirty="0" smtClean="0"/>
          </a:p>
          <a:p>
            <a:pPr lvl="1"/>
            <a:r>
              <a:rPr lang="fr-FR" dirty="0" smtClean="0"/>
              <a:t>Les générateurs de noms: </a:t>
            </a:r>
          </a:p>
          <a:p>
            <a:pPr lvl="2"/>
            <a:r>
              <a:rPr lang="fr-FR" dirty="0" smtClean="0"/>
              <a:t>“</a:t>
            </a:r>
            <a:r>
              <a:rPr lang="fr-FR" dirty="0"/>
              <a:t>Qui vous a aidé pour faire face aux chocs que vous avez subis au cours des 12 derniers mois</a:t>
            </a:r>
            <a:r>
              <a:rPr lang="fr-FR" dirty="0" smtClean="0"/>
              <a:t>?”</a:t>
            </a:r>
          </a:p>
          <a:p>
            <a:pPr lvl="2"/>
            <a:r>
              <a:rPr lang="fr-FR" dirty="0" smtClean="0"/>
              <a:t>“</a:t>
            </a:r>
            <a:r>
              <a:rPr lang="fr-FR" dirty="0" err="1" smtClean="0"/>
              <a:t>Quelle.s</a:t>
            </a:r>
            <a:r>
              <a:rPr lang="fr-FR" dirty="0" smtClean="0"/>
              <a:t> </a:t>
            </a:r>
            <a:r>
              <a:rPr lang="fr-FR" dirty="0" err="1" smtClean="0"/>
              <a:t>organisation.s</a:t>
            </a:r>
            <a:r>
              <a:rPr lang="fr-FR" dirty="0" smtClean="0"/>
              <a:t> </a:t>
            </a:r>
            <a:r>
              <a:rPr lang="fr-FR" dirty="0"/>
              <a:t>vous </a:t>
            </a:r>
            <a:r>
              <a:rPr lang="fr-FR" dirty="0" smtClean="0"/>
              <a:t>a/ont </a:t>
            </a:r>
            <a:r>
              <a:rPr lang="fr-FR" dirty="0"/>
              <a:t>permis de faire face aux chocs que vous avez subis au cours des 12 derniers mois?”</a:t>
            </a:r>
            <a:endParaRPr lang="fr-FR" dirty="0" smtClean="0"/>
          </a:p>
          <a:p>
            <a:pPr lvl="2"/>
            <a:endParaRPr lang="fr-FR" dirty="0" smtClean="0"/>
          </a:p>
          <a:p>
            <a:pPr lvl="1"/>
            <a:r>
              <a:rPr lang="fr-FR" dirty="0" smtClean="0"/>
              <a:t>Bi-modalité des </a:t>
            </a:r>
            <a:r>
              <a:rPr lang="fr-FR" dirty="0" err="1" smtClean="0"/>
              <a:t>alters</a:t>
            </a:r>
            <a:r>
              <a:rPr lang="fr-FR" dirty="0" smtClean="0"/>
              <a:t>: personnes et organisations</a:t>
            </a:r>
          </a:p>
        </p:txBody>
      </p:sp>
      <p:sp>
        <p:nvSpPr>
          <p:cNvPr id="4" name="Flèche droite 3"/>
          <p:cNvSpPr/>
          <p:nvPr/>
        </p:nvSpPr>
        <p:spPr>
          <a:xfrm>
            <a:off x="772301" y="4982747"/>
            <a:ext cx="503653" cy="449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47376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309813" y="26193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5" name="Groupe 4"/>
          <p:cNvGrpSpPr/>
          <p:nvPr/>
        </p:nvGrpSpPr>
        <p:grpSpPr>
          <a:xfrm>
            <a:off x="2620642" y="1333285"/>
            <a:ext cx="8033385" cy="3940811"/>
            <a:chOff x="0" y="0"/>
            <a:chExt cx="5195351" cy="2865627"/>
          </a:xfrm>
        </p:grpSpPr>
        <p:pic>
          <p:nvPicPr>
            <p:cNvPr id="6" name="Imag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20" y="369331"/>
              <a:ext cx="2133600" cy="2389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Imag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0266" y="337318"/>
              <a:ext cx="2308225" cy="24537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54378" y="37854"/>
              <a:ext cx="1422467" cy="261610"/>
            </a:xfrm>
            <a:prstGeom prst="rect">
              <a:avLst/>
            </a:prstGeom>
          </p:spPr>
          <p:txBody>
            <a:bodyPr wrap="square">
              <a:noAutofit/>
            </a:bodyPr>
            <a:lstStyle/>
            <a:p>
              <a:pPr algn="ctr" eaLnBrk="0" fontAlgn="base" hangingPunct="0">
                <a:spcAft>
                  <a:spcPts val="0"/>
                </a:spcAft>
              </a:pPr>
              <a:r>
                <a:rPr lang="fr-FR" sz="1100" b="0" i="1" kern="1200">
                  <a:solidFill>
                    <a:srgbClr val="0F0D29"/>
                  </a:solidFill>
                  <a:effectLst/>
                  <a:latin typeface="Calibri" panose="020F0502020204030204" pitchFamily="34" charset="0"/>
                  <a:ea typeface="Arial" panose="020B0604020202020204" pitchFamily="34" charset="0"/>
                  <a:cs typeface="Times New Roman" panose="02020603050405020304" pitchFamily="18" charset="0"/>
                </a:rPr>
                <a:t>a. Réseau égocentré</a:t>
              </a:r>
              <a:endParaRPr lang="fr-FR" sz="1200" b="1">
                <a:effectLst/>
                <a:latin typeface="Times New Roman" panose="02020603050405020304" pitchFamily="18" charset="0"/>
                <a:ea typeface="Times New Roman" panose="02020603050405020304" pitchFamily="18" charset="0"/>
              </a:endParaRPr>
            </a:p>
          </p:txBody>
        </p:sp>
        <p:sp>
          <p:nvSpPr>
            <p:cNvPr id="9" name="Rectangle 8"/>
            <p:cNvSpPr/>
            <p:nvPr/>
          </p:nvSpPr>
          <p:spPr>
            <a:xfrm>
              <a:off x="2982805" y="37854"/>
              <a:ext cx="1943145" cy="261610"/>
            </a:xfrm>
            <a:prstGeom prst="rect">
              <a:avLst/>
            </a:prstGeom>
          </p:spPr>
          <p:txBody>
            <a:bodyPr wrap="square">
              <a:noAutofit/>
            </a:bodyPr>
            <a:lstStyle/>
            <a:p>
              <a:pPr algn="ctr" eaLnBrk="0" fontAlgn="base" hangingPunct="0">
                <a:spcAft>
                  <a:spcPts val="0"/>
                </a:spcAft>
              </a:pPr>
              <a:r>
                <a:rPr lang="fr-FR" sz="1100" b="0" i="1" kern="1200">
                  <a:solidFill>
                    <a:srgbClr val="0F0D29"/>
                  </a:solidFill>
                  <a:effectLst/>
                  <a:latin typeface="Calibri" panose="020F0502020204030204" pitchFamily="34" charset="0"/>
                  <a:ea typeface="Arial" panose="020B0604020202020204" pitchFamily="34" charset="0"/>
                  <a:cs typeface="Times New Roman" panose="02020603050405020304" pitchFamily="18" charset="0"/>
                </a:rPr>
                <a:t>b. Réseau bimodal</a:t>
              </a:r>
              <a:endParaRPr lang="fr-FR" sz="1200" b="1">
                <a:effectLst/>
                <a:latin typeface="Times New Roman" panose="02020603050405020304" pitchFamily="18" charset="0"/>
                <a:ea typeface="Times New Roman" panose="02020603050405020304" pitchFamily="18" charset="0"/>
              </a:endParaRPr>
            </a:p>
          </p:txBody>
        </p:sp>
        <p:sp>
          <p:nvSpPr>
            <p:cNvPr id="10" name="Rectangle 9"/>
            <p:cNvSpPr/>
            <p:nvPr/>
          </p:nvSpPr>
          <p:spPr>
            <a:xfrm>
              <a:off x="0" y="0"/>
              <a:ext cx="2542903" cy="286562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Rectangle 10"/>
            <p:cNvSpPr/>
            <p:nvPr/>
          </p:nvSpPr>
          <p:spPr>
            <a:xfrm>
              <a:off x="2713408" y="0"/>
              <a:ext cx="2481943" cy="286562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12" name="Rectangle 11"/>
          <p:cNvSpPr>
            <a:spLocks noChangeArrowheads="1"/>
          </p:cNvSpPr>
          <p:nvPr/>
        </p:nvSpPr>
        <p:spPr bwMode="auto">
          <a:xfrm>
            <a:off x="2620642" y="490537"/>
            <a:ext cx="59886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200" b="1" i="0" u="none" strike="noStrike" cap="none" normalizeH="0" baseline="0" dirty="0" smtClean="0">
              <a:ln>
                <a:noFill/>
              </a:ln>
              <a:solidFill>
                <a:srgbClr val="082A75"/>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82A75"/>
                </a:solidFill>
                <a:effectLst/>
                <a:latin typeface="Calibri" panose="020F0502020204030204" pitchFamily="34" charset="0"/>
                <a:ea typeface="Times New Roman" panose="02020603050405020304" pitchFamily="18" charset="0"/>
                <a:cs typeface="Times New Roman" panose="02020603050405020304" pitchFamily="18" charset="0"/>
              </a:rPr>
              <a:t/>
            </a:r>
            <a:br>
              <a:rPr kumimoji="0" lang="fr-FR" altLang="fr-FR" sz="1200" b="1" i="0" u="none" strike="noStrike" cap="none" normalizeH="0" baseline="0" dirty="0" smtClean="0">
                <a:ln>
                  <a:noFill/>
                </a:ln>
                <a:solidFill>
                  <a:srgbClr val="082A75"/>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fr-FR" altLang="fr-FR" sz="2400" b="1" i="0" u="none" strike="noStrike" cap="none" normalizeH="0" baseline="0" dirty="0" smtClean="0">
                <a:ln>
                  <a:noFill/>
                </a:ln>
                <a:solidFill>
                  <a:srgbClr val="082A75"/>
                </a:solidFill>
                <a:effectLst/>
                <a:latin typeface="Calibri" panose="020F0502020204030204" pitchFamily="34" charset="0"/>
                <a:ea typeface="Times New Roman" panose="02020603050405020304" pitchFamily="18" charset="0"/>
                <a:cs typeface="Times New Roman" panose="02020603050405020304" pitchFamily="18" charset="0"/>
              </a:rPr>
              <a:t>Figure 2. Réseau égocentré et réseau bimodal</a:t>
            </a:r>
            <a:endParaRPr kumimoji="0" lang="fr-FR" altLang="fr-FR" sz="2400" b="1" i="0" u="none" strike="noStrike" cap="none" normalizeH="0" baseline="0" dirty="0" smtClean="0">
              <a:ln>
                <a:noFill/>
              </a:ln>
              <a:solidFill>
                <a:schemeClr val="tx1"/>
              </a:solidFill>
              <a:effectLst/>
              <a:ea typeface="Times New Roman" panose="02020603050405020304" pitchFamily="18" charset="0"/>
            </a:endParaRPr>
          </a:p>
        </p:txBody>
      </p:sp>
      <p:sp>
        <p:nvSpPr>
          <p:cNvPr id="13" name="Rectangle 12"/>
          <p:cNvSpPr/>
          <p:nvPr/>
        </p:nvSpPr>
        <p:spPr>
          <a:xfrm>
            <a:off x="2710815" y="5325728"/>
            <a:ext cx="1742272" cy="369332"/>
          </a:xfrm>
          <a:prstGeom prst="rect">
            <a:avLst/>
          </a:prstGeom>
        </p:spPr>
        <p:txBody>
          <a:bodyPr wrap="none">
            <a:spAutoFit/>
          </a:bodyPr>
          <a:lstStyle/>
          <a:p>
            <a:pPr lvl="0" algn="just" defTabSz="914400" eaLnBrk="0" fontAlgn="base" hangingPunct="0">
              <a:spcBef>
                <a:spcPct val="0"/>
              </a:spcBef>
              <a:spcAft>
                <a:spcPct val="0"/>
              </a:spcAft>
            </a:pPr>
            <a:r>
              <a:rPr lang="fr-FR" altLang="fr-FR" b="1" i="1" dirty="0">
                <a:solidFill>
                  <a:srgbClr val="082A75"/>
                </a:solidFill>
                <a:latin typeface="Calibri" panose="020F0502020204030204" pitchFamily="34" charset="0"/>
                <a:ea typeface="Times New Roman" panose="02020603050405020304" pitchFamily="18" charset="0"/>
                <a:cs typeface="Times New Roman" panose="02020603050405020304" pitchFamily="18" charset="0"/>
              </a:rPr>
              <a:t>Source : Auteurs</a:t>
            </a:r>
            <a:endParaRPr lang="fr-FR" altLang="fr-FR" sz="2800" dirty="0">
              <a:latin typeface="Arial" panose="020B0604020202020204" pitchFamily="34" charset="0"/>
            </a:endParaRPr>
          </a:p>
        </p:txBody>
      </p:sp>
    </p:spTree>
    <p:extLst>
      <p:ext uri="{BB962C8B-B14F-4D97-AF65-F5344CB8AC3E}">
        <p14:creationId xmlns:p14="http://schemas.microsoft.com/office/powerpoint/2010/main" val="3367583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Le réseau </a:t>
            </a:r>
            <a:r>
              <a:rPr lang="fr-FR" sz="2400" dirty="0" err="1" smtClean="0"/>
              <a:t>bi-modal</a:t>
            </a:r>
            <a:r>
              <a:rPr lang="fr-FR" sz="2400" dirty="0" smtClean="0"/>
              <a:t> de protection des conditions de vie</a:t>
            </a:r>
            <a:endParaRPr lang="fr-FR" sz="2400" dirty="0"/>
          </a:p>
        </p:txBody>
      </p:sp>
      <p:sp>
        <p:nvSpPr>
          <p:cNvPr id="3" name="Espace réservé du contenu 2"/>
          <p:cNvSpPr>
            <a:spLocks noGrp="1"/>
          </p:cNvSpPr>
          <p:nvPr>
            <p:ph idx="1"/>
          </p:nvPr>
        </p:nvSpPr>
        <p:spPr/>
        <p:txBody>
          <a:bodyPr>
            <a:normAutofit/>
          </a:bodyPr>
          <a:lstStyle/>
          <a:p>
            <a:r>
              <a:rPr lang="fr-FR" dirty="0"/>
              <a:t>Capter l’ensemble des mécanismes socialisés d’accès à des ressources de </a:t>
            </a:r>
            <a:r>
              <a:rPr lang="fr-FR" dirty="0" smtClean="0"/>
              <a:t>protection</a:t>
            </a:r>
          </a:p>
          <a:p>
            <a:pPr lvl="1"/>
            <a:r>
              <a:rPr lang="fr-FR" dirty="0" smtClean="0"/>
              <a:t>Formels </a:t>
            </a:r>
            <a:r>
              <a:rPr lang="fr-FR" dirty="0"/>
              <a:t>et informels, </a:t>
            </a:r>
            <a:endParaRPr lang="fr-FR" dirty="0" smtClean="0"/>
          </a:p>
          <a:p>
            <a:pPr lvl="1"/>
            <a:r>
              <a:rPr lang="fr-FR" dirty="0" smtClean="0"/>
              <a:t>Interpersonnels </a:t>
            </a:r>
            <a:r>
              <a:rPr lang="fr-FR" dirty="0"/>
              <a:t>et organisationnels, </a:t>
            </a:r>
            <a:endParaRPr lang="fr-FR" dirty="0" smtClean="0"/>
          </a:p>
          <a:p>
            <a:pPr lvl="1"/>
            <a:r>
              <a:rPr lang="fr-FR" dirty="0" smtClean="0"/>
              <a:t>Horizontaux </a:t>
            </a:r>
            <a:r>
              <a:rPr lang="fr-FR" dirty="0"/>
              <a:t>(relations entre pairs) et verticaux (relations hiérarchiques) </a:t>
            </a:r>
          </a:p>
          <a:p>
            <a:endParaRPr lang="fr-FR" dirty="0" smtClean="0"/>
          </a:p>
        </p:txBody>
      </p:sp>
    </p:spTree>
    <p:extLst>
      <p:ext uri="{BB962C8B-B14F-4D97-AF65-F5344CB8AC3E}">
        <p14:creationId xmlns:p14="http://schemas.microsoft.com/office/powerpoint/2010/main" val="1818315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Le réseau </a:t>
            </a:r>
            <a:r>
              <a:rPr lang="fr-FR" sz="2400" dirty="0" err="1" smtClean="0"/>
              <a:t>bi-modal</a:t>
            </a:r>
            <a:r>
              <a:rPr lang="fr-FR" sz="2400" dirty="0" smtClean="0"/>
              <a:t> de protection des conditions de vie</a:t>
            </a:r>
            <a:endParaRPr lang="fr-FR" sz="2400" dirty="0"/>
          </a:p>
        </p:txBody>
      </p:sp>
      <p:sp>
        <p:nvSpPr>
          <p:cNvPr id="3" name="Espace réservé du contenu 2"/>
          <p:cNvSpPr>
            <a:spLocks noGrp="1"/>
          </p:cNvSpPr>
          <p:nvPr>
            <p:ph idx="1"/>
          </p:nvPr>
        </p:nvSpPr>
        <p:spPr/>
        <p:txBody>
          <a:bodyPr>
            <a:normAutofit/>
          </a:bodyPr>
          <a:lstStyle/>
          <a:p>
            <a:r>
              <a:rPr lang="fr-FR" dirty="0" smtClean="0"/>
              <a:t>Les </a:t>
            </a:r>
            <a:r>
              <a:rPr lang="fr-FR" dirty="0" smtClean="0"/>
              <a:t>descripteurs des liens, des ressources et des </a:t>
            </a:r>
            <a:r>
              <a:rPr lang="fr-FR" dirty="0" err="1" smtClean="0"/>
              <a:t>alters</a:t>
            </a:r>
            <a:endParaRPr lang="fr-FR" dirty="0" smtClean="0"/>
          </a:p>
          <a:p>
            <a:pPr lvl="1"/>
            <a:r>
              <a:rPr lang="fr-FR" dirty="0" smtClean="0"/>
              <a:t>Caractériser les mécanismes de protection sociale effectivement accessibles localement</a:t>
            </a:r>
          </a:p>
          <a:p>
            <a:pPr lvl="1"/>
            <a:r>
              <a:rPr lang="fr-FR" dirty="0" smtClean="0"/>
              <a:t>Mécanismes formels (portés par une organisation formelle)</a:t>
            </a:r>
          </a:p>
          <a:p>
            <a:pPr lvl="1"/>
            <a:r>
              <a:rPr lang="fr-FR" dirty="0" smtClean="0"/>
              <a:t>Mécanismes semi-formels (portés par des organisations villageoises ou de producteurs)</a:t>
            </a:r>
          </a:p>
          <a:p>
            <a:pPr lvl="1"/>
            <a:r>
              <a:rPr lang="fr-FR" dirty="0" smtClean="0"/>
              <a:t>Mécanismes</a:t>
            </a:r>
            <a:endParaRPr lang="fr-FR" dirty="0"/>
          </a:p>
        </p:txBody>
      </p:sp>
    </p:spTree>
    <p:extLst>
      <p:ext uri="{BB962C8B-B14F-4D97-AF65-F5344CB8AC3E}">
        <p14:creationId xmlns:p14="http://schemas.microsoft.com/office/powerpoint/2010/main" val="32322723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597</TotalTime>
  <Words>1127</Words>
  <Application>Microsoft Office PowerPoint</Application>
  <PresentationFormat>Grand écran</PresentationFormat>
  <Paragraphs>231</Paragraphs>
  <Slides>31</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31</vt:i4>
      </vt:variant>
    </vt:vector>
  </HeadingPairs>
  <TitlesOfParts>
    <vt:vector size="40" baseType="lpstr">
      <vt:lpstr>Arial</vt:lpstr>
      <vt:lpstr>Calibri</vt:lpstr>
      <vt:lpstr>Calibri Light</vt:lpstr>
      <vt:lpstr>MS Mincho</vt:lpstr>
      <vt:lpstr>Times New Roman</vt:lpstr>
      <vt:lpstr>Tw Cen MT</vt:lpstr>
      <vt:lpstr>Tw Cen MT Condensed</vt:lpstr>
      <vt:lpstr>Wingdings 3</vt:lpstr>
      <vt:lpstr>Intégral</vt:lpstr>
      <vt:lpstr>Présentation PowerPoint</vt:lpstr>
      <vt:lpstr>Intérêt et questionnement</vt:lpstr>
      <vt:lpstr>Intérêt et Questionnement</vt:lpstr>
      <vt:lpstr>1. Concepts et méthode</vt:lpstr>
      <vt:lpstr>Concept et méthode</vt:lpstr>
      <vt:lpstr>Le réseau de protection sociale</vt:lpstr>
      <vt:lpstr>Présentation PowerPoint</vt:lpstr>
      <vt:lpstr>Le réseau bi-modal de protection des conditions de vie</vt:lpstr>
      <vt:lpstr>Le réseau bi-modal de protection des conditions de vie</vt:lpstr>
      <vt:lpstr>2. Le contexte</vt:lpstr>
      <vt:lpstr>Le contexte</vt:lpstr>
      <vt:lpstr>3. Données et Design empirique </vt:lpstr>
      <vt:lpstr>Données et Design empirique</vt:lpstr>
      <vt:lpstr>Présentation PowerPoint</vt:lpstr>
      <vt:lpstr>Données et Design empirique</vt:lpstr>
      <vt:lpstr>Présentation PowerPoint</vt:lpstr>
      <vt:lpstr>3. principaux résultats</vt:lpstr>
      <vt:lpstr>Résultat 1</vt:lpstr>
      <vt:lpstr>Présentation PowerPoint</vt:lpstr>
      <vt:lpstr>Présentation PowerPoint</vt:lpstr>
      <vt:lpstr>Présentation PowerPoint</vt:lpstr>
      <vt:lpstr>Présentation PowerPoint</vt:lpstr>
      <vt:lpstr>Résultat 2</vt:lpstr>
      <vt:lpstr>Présentation PowerPoint</vt:lpstr>
      <vt:lpstr>Les réseaux de protection en pays Tandroy</vt:lpstr>
      <vt:lpstr>Présentation PowerPoint</vt:lpstr>
      <vt:lpstr>Résultat 3</vt:lpstr>
      <vt:lpstr>Présentation PowerPoint</vt:lpstr>
      <vt:lpstr>Le système local de protection sociale dans le système fokontany</vt:lpstr>
      <vt:lpstr>Conclusion</vt:lpstr>
      <vt:lpstr>Conclusion</vt:lpstr>
    </vt:vector>
  </TitlesOfParts>
  <Company>IRD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Claire Gondard(BSE et UMI Source),  Mampianina Andrianaivo (Clersé et UMI Source) ,  Thibaud Deguilhem (LADYSS),  Léo Delpy (CIRAD),  Benoît Lallau (Clersé),  Patrick Rasolofo (IISS et UMI Source)</dc:title>
  <dc:creator>Anonyme</dc:creator>
  <cp:lastModifiedBy>Anonyme</cp:lastModifiedBy>
  <cp:revision>46</cp:revision>
  <dcterms:created xsi:type="dcterms:W3CDTF">2022-11-04T09:43:04Z</dcterms:created>
  <dcterms:modified xsi:type="dcterms:W3CDTF">2022-11-09T03:19:24Z</dcterms:modified>
</cp:coreProperties>
</file>