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305" r:id="rId2"/>
    <p:sldId id="325" r:id="rId3"/>
    <p:sldId id="326" r:id="rId4"/>
    <p:sldId id="372" r:id="rId5"/>
    <p:sldId id="328" r:id="rId6"/>
    <p:sldId id="327" r:id="rId7"/>
    <p:sldId id="330" r:id="rId8"/>
    <p:sldId id="370" r:id="rId9"/>
    <p:sldId id="368" r:id="rId10"/>
    <p:sldId id="373" r:id="rId11"/>
    <p:sldId id="371" r:id="rId12"/>
    <p:sldId id="331" r:id="rId13"/>
    <p:sldId id="334" r:id="rId14"/>
    <p:sldId id="365" r:id="rId15"/>
    <p:sldId id="335" r:id="rId16"/>
    <p:sldId id="375" r:id="rId17"/>
    <p:sldId id="367" r:id="rId18"/>
    <p:sldId id="366" r:id="rId19"/>
    <p:sldId id="363" r:id="rId20"/>
    <p:sldId id="341" r:id="rId21"/>
    <p:sldId id="343" r:id="rId22"/>
    <p:sldId id="342" r:id="rId23"/>
    <p:sldId id="324"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74E"/>
    <a:srgbClr val="EC653C"/>
    <a:srgbClr val="F7C097"/>
    <a:srgbClr val="414042"/>
    <a:srgbClr val="D9D9D9"/>
    <a:srgbClr val="F6B744"/>
    <a:srgbClr val="9BDFB2"/>
    <a:srgbClr val="8268D6"/>
    <a:srgbClr val="ED9FBD"/>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44" autoAdjust="0"/>
    <p:restoredTop sz="94660"/>
  </p:normalViewPr>
  <p:slideViewPr>
    <p:cSldViewPr snapToGrid="0">
      <p:cViewPr varScale="1">
        <p:scale>
          <a:sx n="80" d="100"/>
          <a:sy n="80" d="100"/>
        </p:scale>
        <p:origin x="444"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4C973-B15B-4AFC-9DB8-18142B849B46}" type="datetimeFigureOut">
              <a:rPr lang="fr-FR" smtClean="0"/>
              <a:t>18/06/2025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282B7-1B82-4464-96F6-03CF25358B62}" type="slidenum">
              <a:rPr lang="fr-FR" smtClean="0"/>
              <a:t>‹N°›</a:t>
            </a:fld>
            <a:endParaRPr lang="fr-FR"/>
          </a:p>
        </p:txBody>
      </p:sp>
    </p:spTree>
    <p:extLst>
      <p:ext uri="{BB962C8B-B14F-4D97-AF65-F5344CB8AC3E}">
        <p14:creationId xmlns:p14="http://schemas.microsoft.com/office/powerpoint/2010/main" val="1837341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42670-6596-3652-903F-271D5F42301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A3BFDFC-3F91-1150-A761-3F886BC61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E9DF296-2D49-2C56-65F0-08B0D952C647}"/>
              </a:ext>
            </a:extLst>
          </p:cNvPr>
          <p:cNvSpPr>
            <a:spLocks noGrp="1"/>
          </p:cNvSpPr>
          <p:nvPr>
            <p:ph type="dt" sz="half" idx="10"/>
          </p:nvPr>
        </p:nvSpPr>
        <p:spPr/>
        <p:txBody>
          <a:bodyPr/>
          <a:lstStyle/>
          <a:p>
            <a:fld id="{E409C0C4-BF5E-42E7-A8AE-CBD9FAE9B333}" type="datetime1">
              <a:rPr lang="fr-FR" smtClean="0"/>
              <a:t>18/06/2025</a:t>
            </a:fld>
            <a:endParaRPr lang="fr-FR"/>
          </a:p>
        </p:txBody>
      </p:sp>
      <p:sp>
        <p:nvSpPr>
          <p:cNvPr id="5" name="Espace réservé du pied de page 4">
            <a:extLst>
              <a:ext uri="{FF2B5EF4-FFF2-40B4-BE49-F238E27FC236}">
                <a16:creationId xmlns:a16="http://schemas.microsoft.com/office/drawing/2014/main" id="{FA050B17-CBC1-0033-F7E6-68D4F20E23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A76D9B-1ADE-631D-5422-B07E6B2B964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4108705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3ABCF2-EA57-6B81-E3FB-5EE4BFCC013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41DF95C-731F-5F67-F769-F1AD3B07F3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E8C59E-3419-3D20-18E9-B9461BA40E8D}"/>
              </a:ext>
            </a:extLst>
          </p:cNvPr>
          <p:cNvSpPr>
            <a:spLocks noGrp="1"/>
          </p:cNvSpPr>
          <p:nvPr>
            <p:ph type="dt" sz="half" idx="10"/>
          </p:nvPr>
        </p:nvSpPr>
        <p:spPr/>
        <p:txBody>
          <a:bodyPr/>
          <a:lstStyle/>
          <a:p>
            <a:fld id="{1DDF83F8-C604-49AD-9D9D-36C73783F98A}" type="datetime1">
              <a:rPr lang="fr-FR" smtClean="0"/>
              <a:t>18/06/2025</a:t>
            </a:fld>
            <a:endParaRPr lang="fr-FR"/>
          </a:p>
        </p:txBody>
      </p:sp>
      <p:sp>
        <p:nvSpPr>
          <p:cNvPr id="5" name="Espace réservé du pied de page 4">
            <a:extLst>
              <a:ext uri="{FF2B5EF4-FFF2-40B4-BE49-F238E27FC236}">
                <a16:creationId xmlns:a16="http://schemas.microsoft.com/office/drawing/2014/main" id="{1867D647-46B6-A894-C9F9-725E81CE72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6F098EA-C798-9360-1F82-1A85773EF58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69266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EE7868-EFB2-3B48-7745-91926B9C20C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2EB4FEC3-3B93-D00B-57A0-7A2C3034626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04170F9-BB3D-228F-4444-52A1352DD9A2}"/>
              </a:ext>
            </a:extLst>
          </p:cNvPr>
          <p:cNvSpPr>
            <a:spLocks noGrp="1"/>
          </p:cNvSpPr>
          <p:nvPr>
            <p:ph type="dt" sz="half" idx="10"/>
          </p:nvPr>
        </p:nvSpPr>
        <p:spPr/>
        <p:txBody>
          <a:bodyPr/>
          <a:lstStyle/>
          <a:p>
            <a:fld id="{9FCAB9B7-681B-47B1-AE5C-D01FD07DE5CC}" type="datetime1">
              <a:rPr lang="fr-FR" smtClean="0"/>
              <a:t>18/06/2025</a:t>
            </a:fld>
            <a:endParaRPr lang="fr-FR"/>
          </a:p>
        </p:txBody>
      </p:sp>
      <p:sp>
        <p:nvSpPr>
          <p:cNvPr id="5" name="Espace réservé du pied de page 4">
            <a:extLst>
              <a:ext uri="{FF2B5EF4-FFF2-40B4-BE49-F238E27FC236}">
                <a16:creationId xmlns:a16="http://schemas.microsoft.com/office/drawing/2014/main" id="{40B8B7BA-9169-EC54-0720-261888FC3C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126DBF5-B453-802D-BF28-66F1688CFE0F}"/>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86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38923D-B503-90B3-23C0-643A72622F8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72F282C-F37C-5728-2340-8459176C769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2E56E7-01A2-3139-1815-58EBF84D1E4F}"/>
              </a:ext>
            </a:extLst>
          </p:cNvPr>
          <p:cNvSpPr>
            <a:spLocks noGrp="1"/>
          </p:cNvSpPr>
          <p:nvPr>
            <p:ph type="dt" sz="half" idx="10"/>
          </p:nvPr>
        </p:nvSpPr>
        <p:spPr/>
        <p:txBody>
          <a:bodyPr/>
          <a:lstStyle/>
          <a:p>
            <a:fld id="{0B101A82-5101-47C7-BEE5-309D6F289993}" type="datetime1">
              <a:rPr lang="fr-FR" smtClean="0"/>
              <a:t>18/06/2025</a:t>
            </a:fld>
            <a:endParaRPr lang="fr-FR"/>
          </a:p>
        </p:txBody>
      </p:sp>
      <p:sp>
        <p:nvSpPr>
          <p:cNvPr id="5" name="Espace réservé du pied de page 4">
            <a:extLst>
              <a:ext uri="{FF2B5EF4-FFF2-40B4-BE49-F238E27FC236}">
                <a16:creationId xmlns:a16="http://schemas.microsoft.com/office/drawing/2014/main" id="{19D2CA7F-309A-E8E0-52AF-AD12656F451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1437EA-270B-0C08-A11A-7796B8E6239D}"/>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77179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E1BCBF-8BF4-6D05-64F3-CAF1BCFAD7B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30E428-F556-C04A-6F78-1A359622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64C879FD-2593-1D43-11F2-0543318D9A0D}"/>
              </a:ext>
            </a:extLst>
          </p:cNvPr>
          <p:cNvSpPr>
            <a:spLocks noGrp="1"/>
          </p:cNvSpPr>
          <p:nvPr>
            <p:ph type="dt" sz="half" idx="10"/>
          </p:nvPr>
        </p:nvSpPr>
        <p:spPr/>
        <p:txBody>
          <a:bodyPr/>
          <a:lstStyle/>
          <a:p>
            <a:fld id="{EAE38F9E-A4C5-445C-A288-3A70017B8829}" type="datetime1">
              <a:rPr lang="fr-FR" smtClean="0"/>
              <a:t>18/06/2025</a:t>
            </a:fld>
            <a:endParaRPr lang="fr-FR"/>
          </a:p>
        </p:txBody>
      </p:sp>
      <p:sp>
        <p:nvSpPr>
          <p:cNvPr id="5" name="Espace réservé du pied de page 4">
            <a:extLst>
              <a:ext uri="{FF2B5EF4-FFF2-40B4-BE49-F238E27FC236}">
                <a16:creationId xmlns:a16="http://schemas.microsoft.com/office/drawing/2014/main" id="{828125EF-2FAB-B1ED-1005-ED8CEED288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9AC541A-BE2F-2723-9C63-451AF6B63AEA}"/>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20095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9B7132-FF5A-CA51-7B72-1979F4E6C5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913AD27-E4A9-A9EB-8141-CEF413A5186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23B721-51E3-7E87-66FA-AE0FBEAA965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D5EBC3-9C3B-ACC5-542D-B915BEEEAF02}"/>
              </a:ext>
            </a:extLst>
          </p:cNvPr>
          <p:cNvSpPr>
            <a:spLocks noGrp="1"/>
          </p:cNvSpPr>
          <p:nvPr>
            <p:ph type="dt" sz="half" idx="10"/>
          </p:nvPr>
        </p:nvSpPr>
        <p:spPr/>
        <p:txBody>
          <a:bodyPr/>
          <a:lstStyle/>
          <a:p>
            <a:fld id="{84CDA3EA-3D61-4D1A-BCEE-5DC5BA095424}" type="datetime1">
              <a:rPr lang="fr-FR" smtClean="0"/>
              <a:t>18/06/2025</a:t>
            </a:fld>
            <a:endParaRPr lang="fr-FR"/>
          </a:p>
        </p:txBody>
      </p:sp>
      <p:sp>
        <p:nvSpPr>
          <p:cNvPr id="6" name="Espace réservé du pied de page 5">
            <a:extLst>
              <a:ext uri="{FF2B5EF4-FFF2-40B4-BE49-F238E27FC236}">
                <a16:creationId xmlns:a16="http://schemas.microsoft.com/office/drawing/2014/main" id="{3AD84963-DC01-DEFE-8289-6C4FD40EE90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6704F99-04BB-975D-1E62-79EE1E02EB8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525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EFEDE6-E91C-BAA4-65AA-A4C628261D9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1EF78B4-CA58-2CD4-A64C-DFC0B76D8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ABC8A24-640C-6BF4-7B58-2C7A8EB3944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DBFBEA0-C624-45FD-BFD7-B2DE75EAAC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3E64877-F5A7-DA67-AB4F-B2CE556DBD3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4A28EA7-BDD1-F94A-9F5A-361633AB6C32}"/>
              </a:ext>
            </a:extLst>
          </p:cNvPr>
          <p:cNvSpPr>
            <a:spLocks noGrp="1"/>
          </p:cNvSpPr>
          <p:nvPr>
            <p:ph type="dt" sz="half" idx="10"/>
          </p:nvPr>
        </p:nvSpPr>
        <p:spPr/>
        <p:txBody>
          <a:bodyPr/>
          <a:lstStyle/>
          <a:p>
            <a:fld id="{21CBC3D8-B2B1-4C23-890D-972CD3EF4753}" type="datetime1">
              <a:rPr lang="fr-FR" smtClean="0"/>
              <a:t>18/06/2025</a:t>
            </a:fld>
            <a:endParaRPr lang="fr-FR"/>
          </a:p>
        </p:txBody>
      </p:sp>
      <p:sp>
        <p:nvSpPr>
          <p:cNvPr id="8" name="Espace réservé du pied de page 7">
            <a:extLst>
              <a:ext uri="{FF2B5EF4-FFF2-40B4-BE49-F238E27FC236}">
                <a16:creationId xmlns:a16="http://schemas.microsoft.com/office/drawing/2014/main" id="{18BAC8B3-5079-1C61-FA87-0A7C42ACC4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2186806-EA46-75FC-63D1-299E43826D3B}"/>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00979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F5D6F2-B8EF-67BE-FACC-5CCDC9D39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0B9DA58-9A0C-D4F7-2C16-1F5E2F8FC9D9}"/>
              </a:ext>
            </a:extLst>
          </p:cNvPr>
          <p:cNvSpPr>
            <a:spLocks noGrp="1"/>
          </p:cNvSpPr>
          <p:nvPr>
            <p:ph type="dt" sz="half" idx="10"/>
          </p:nvPr>
        </p:nvSpPr>
        <p:spPr/>
        <p:txBody>
          <a:bodyPr/>
          <a:lstStyle/>
          <a:p>
            <a:fld id="{A5F2E0D1-3EF5-4325-A630-273214E6500F}" type="datetime1">
              <a:rPr lang="fr-FR" smtClean="0"/>
              <a:t>18/06/2025</a:t>
            </a:fld>
            <a:endParaRPr lang="fr-FR"/>
          </a:p>
        </p:txBody>
      </p:sp>
      <p:sp>
        <p:nvSpPr>
          <p:cNvPr id="4" name="Espace réservé du pied de page 3">
            <a:extLst>
              <a:ext uri="{FF2B5EF4-FFF2-40B4-BE49-F238E27FC236}">
                <a16:creationId xmlns:a16="http://schemas.microsoft.com/office/drawing/2014/main" id="{018FCB23-D202-F251-6528-A90D828AD2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7FCBEA5-CD64-FB79-146A-E5FA1AFA7095}"/>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923024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4EEA3E7-05EA-2CB2-F142-5A506BCD1503}"/>
              </a:ext>
            </a:extLst>
          </p:cNvPr>
          <p:cNvSpPr>
            <a:spLocks noGrp="1"/>
          </p:cNvSpPr>
          <p:nvPr>
            <p:ph type="dt" sz="half" idx="10"/>
          </p:nvPr>
        </p:nvSpPr>
        <p:spPr/>
        <p:txBody>
          <a:bodyPr/>
          <a:lstStyle/>
          <a:p>
            <a:fld id="{AB4A2774-B161-44CD-B782-7030B127011F}" type="datetime1">
              <a:rPr lang="fr-FR" smtClean="0"/>
              <a:t>18/06/2025</a:t>
            </a:fld>
            <a:endParaRPr lang="fr-FR"/>
          </a:p>
        </p:txBody>
      </p:sp>
      <p:sp>
        <p:nvSpPr>
          <p:cNvPr id="3" name="Espace réservé du pied de page 2">
            <a:extLst>
              <a:ext uri="{FF2B5EF4-FFF2-40B4-BE49-F238E27FC236}">
                <a16:creationId xmlns:a16="http://schemas.microsoft.com/office/drawing/2014/main" id="{0FCB35C6-495C-3C03-3DC4-EF0AF87675D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7901652-34B5-1807-B2A2-FFA1CCFC3A27}"/>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170572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D2BCF5-D94B-C84C-3ECA-3992C302FE6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0AAE562-F762-6B7B-68E1-FCF803CEBA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0EA8EDE-6D44-95E1-B708-71DE06EA4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F468FA4-ECA0-87AD-53B6-DFD085AF9557}"/>
              </a:ext>
            </a:extLst>
          </p:cNvPr>
          <p:cNvSpPr>
            <a:spLocks noGrp="1"/>
          </p:cNvSpPr>
          <p:nvPr>
            <p:ph type="dt" sz="half" idx="10"/>
          </p:nvPr>
        </p:nvSpPr>
        <p:spPr/>
        <p:txBody>
          <a:bodyPr/>
          <a:lstStyle/>
          <a:p>
            <a:fld id="{57CB1296-5501-408E-A365-86BDB97DB53B}" type="datetime1">
              <a:rPr lang="fr-FR" smtClean="0"/>
              <a:t>18/06/2025</a:t>
            </a:fld>
            <a:endParaRPr lang="fr-FR"/>
          </a:p>
        </p:txBody>
      </p:sp>
      <p:sp>
        <p:nvSpPr>
          <p:cNvPr id="6" name="Espace réservé du pied de page 5">
            <a:extLst>
              <a:ext uri="{FF2B5EF4-FFF2-40B4-BE49-F238E27FC236}">
                <a16:creationId xmlns:a16="http://schemas.microsoft.com/office/drawing/2014/main" id="{6CDD7A10-AF4D-62D8-CEA8-C31AE8A8BF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91F0A77-9CBB-1A4F-2C06-1852A28ED89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31605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D36071-EAA0-273F-B4F6-D2327AAAFE0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3AC42BA-38FB-9194-A154-F2C321F6E9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B2B0F2E-7566-87E8-926A-445D17ADA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3C35AC3-F76C-8FD4-632E-3842FF7A84C2}"/>
              </a:ext>
            </a:extLst>
          </p:cNvPr>
          <p:cNvSpPr>
            <a:spLocks noGrp="1"/>
          </p:cNvSpPr>
          <p:nvPr>
            <p:ph type="dt" sz="half" idx="10"/>
          </p:nvPr>
        </p:nvSpPr>
        <p:spPr/>
        <p:txBody>
          <a:bodyPr/>
          <a:lstStyle/>
          <a:p>
            <a:fld id="{C542F45A-9B60-4485-B7DB-0C90BA3CEBE6}" type="datetime1">
              <a:rPr lang="fr-FR" smtClean="0"/>
              <a:t>18/06/2025</a:t>
            </a:fld>
            <a:endParaRPr lang="fr-FR"/>
          </a:p>
        </p:txBody>
      </p:sp>
      <p:sp>
        <p:nvSpPr>
          <p:cNvPr id="6" name="Espace réservé du pied de page 5">
            <a:extLst>
              <a:ext uri="{FF2B5EF4-FFF2-40B4-BE49-F238E27FC236}">
                <a16:creationId xmlns:a16="http://schemas.microsoft.com/office/drawing/2014/main" id="{95C69E86-08E2-E9D0-E219-0A9BDE6D48C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83626FD-BAE4-31F8-0383-B1C5415B37D1}"/>
              </a:ext>
            </a:extLst>
          </p:cNvPr>
          <p:cNvSpPr>
            <a:spLocks noGrp="1"/>
          </p:cNvSpPr>
          <p:nvPr>
            <p:ph type="sldNum" sz="quarter" idx="12"/>
          </p:nvPr>
        </p:nvSpPr>
        <p:spPr/>
        <p:txBody>
          <a:bodyPr/>
          <a:lstStyle/>
          <a:p>
            <a:fld id="{215B30DC-0530-44D9-BD34-808BE37C1A8D}" type="slidenum">
              <a:rPr lang="fr-FR" smtClean="0"/>
              <a:t>‹N°›</a:t>
            </a:fld>
            <a:endParaRPr lang="fr-FR"/>
          </a:p>
        </p:txBody>
      </p:sp>
    </p:spTree>
    <p:extLst>
      <p:ext uri="{BB962C8B-B14F-4D97-AF65-F5344CB8AC3E}">
        <p14:creationId xmlns:p14="http://schemas.microsoft.com/office/powerpoint/2010/main" val="2125962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B2C1417-F9E4-599C-DD72-E482028799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D120EB-CCAE-AF65-2A59-3A24A38805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5150725-62B2-5DC8-9696-DFF706E77A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293AD-9350-4F00-9109-BE927BE20A5C}" type="datetime1">
              <a:rPr lang="fr-FR" smtClean="0"/>
              <a:t>18/06/2025</a:t>
            </a:fld>
            <a:endParaRPr lang="fr-FR"/>
          </a:p>
        </p:txBody>
      </p:sp>
      <p:sp>
        <p:nvSpPr>
          <p:cNvPr id="5" name="Espace réservé du pied de page 4">
            <a:extLst>
              <a:ext uri="{FF2B5EF4-FFF2-40B4-BE49-F238E27FC236}">
                <a16:creationId xmlns:a16="http://schemas.microsoft.com/office/drawing/2014/main" id="{381DC0A7-01A1-CE0B-4B57-A83F509A6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59B486A-031C-8F0E-97D8-7281914355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B30DC-0530-44D9-BD34-808BE37C1A8D}" type="slidenum">
              <a:rPr lang="fr-FR" smtClean="0"/>
              <a:t>‹N°›</a:t>
            </a:fld>
            <a:endParaRPr lang="fr-FR"/>
          </a:p>
        </p:txBody>
      </p:sp>
    </p:spTree>
    <p:extLst>
      <p:ext uri="{BB962C8B-B14F-4D97-AF65-F5344CB8AC3E}">
        <p14:creationId xmlns:p14="http://schemas.microsoft.com/office/powerpoint/2010/main" val="4127265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AAB24D-21B3-137D-1A7D-CBAEDF49E340}"/>
              </a:ext>
            </a:extLst>
          </p:cNvPr>
          <p:cNvSpPr>
            <a:spLocks noGrp="1"/>
          </p:cNvSpPr>
          <p:nvPr>
            <p:ph type="ctrTitle"/>
          </p:nvPr>
        </p:nvSpPr>
        <p:spPr>
          <a:xfrm>
            <a:off x="654423" y="2279192"/>
            <a:ext cx="10493468" cy="1258701"/>
          </a:xfrm>
        </p:spPr>
        <p:txBody>
          <a:bodyPr>
            <a:noAutofit/>
          </a:bodyPr>
          <a:lstStyle/>
          <a:p>
            <a:r>
              <a:rPr lang="fr-FR" sz="2400" b="1" dirty="0">
                <a:latin typeface="DM sans" pitchFamily="2" charset="0"/>
                <a:ea typeface="Tahoma" panose="020B0604030504040204" pitchFamily="34" charset="0"/>
                <a:cs typeface="Tahoma" panose="020B0604030504040204" pitchFamily="34" charset="0"/>
              </a:rPr>
              <a:t>Ingénierie sociale par la réflexivité pour accompagner le processus de résilience des femmes malagasy alcoolo dépendantes de la Commune rurale </a:t>
            </a:r>
            <a:r>
              <a:rPr lang="fr-FR" sz="2400" b="1" dirty="0" err="1">
                <a:latin typeface="DM sans" pitchFamily="2" charset="0"/>
                <a:ea typeface="Tahoma" panose="020B0604030504040204" pitchFamily="34" charset="0"/>
                <a:cs typeface="Tahoma" panose="020B0604030504040204" pitchFamily="34" charset="0"/>
              </a:rPr>
              <a:t>Ankadivoribe</a:t>
            </a:r>
            <a:r>
              <a:rPr lang="fr-FR" sz="2400" b="1" dirty="0">
                <a:latin typeface="DM sans" pitchFamily="2" charset="0"/>
                <a:ea typeface="Tahoma" panose="020B0604030504040204" pitchFamily="34" charset="0"/>
                <a:cs typeface="Tahoma" panose="020B0604030504040204" pitchFamily="34" charset="0"/>
              </a:rPr>
              <a:t> </a:t>
            </a:r>
            <a:r>
              <a:rPr lang="fr-FR" sz="2400" b="1" dirty="0" err="1">
                <a:latin typeface="DM sans" pitchFamily="2" charset="0"/>
                <a:ea typeface="Tahoma" panose="020B0604030504040204" pitchFamily="34" charset="0"/>
                <a:cs typeface="Tahoma" panose="020B0604030504040204" pitchFamily="34" charset="0"/>
              </a:rPr>
              <a:t>Soalandy</a:t>
            </a:r>
            <a:r>
              <a:rPr lang="fr-FR" sz="2400" b="1" dirty="0">
                <a:latin typeface="DM sans" pitchFamily="2" charset="0"/>
                <a:ea typeface="Tahoma" panose="020B0604030504040204" pitchFamily="34" charset="0"/>
                <a:cs typeface="Tahoma" panose="020B0604030504040204" pitchFamily="34" charset="0"/>
              </a:rPr>
              <a:t> </a:t>
            </a:r>
          </a:p>
        </p:txBody>
      </p:sp>
      <p:sp>
        <p:nvSpPr>
          <p:cNvPr id="6" name="Titre 1">
            <a:extLst>
              <a:ext uri="{FF2B5EF4-FFF2-40B4-BE49-F238E27FC236}">
                <a16:creationId xmlns:a16="http://schemas.microsoft.com/office/drawing/2014/main" id="{F86DADBD-A6B5-1C8E-4B5E-0BBFFFE21148}"/>
              </a:ext>
            </a:extLst>
          </p:cNvPr>
          <p:cNvSpPr txBox="1">
            <a:spLocks/>
          </p:cNvSpPr>
          <p:nvPr/>
        </p:nvSpPr>
        <p:spPr>
          <a:xfrm>
            <a:off x="677112" y="3238243"/>
            <a:ext cx="10470779" cy="10668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r-FR" sz="5400" dirty="0">
              <a:solidFill>
                <a:srgbClr val="EC653C"/>
              </a:solidFill>
              <a:latin typeface="DM sans" pitchFamily="2" charset="0"/>
              <a:ea typeface="Tahoma" panose="020B0604030504040204" pitchFamily="34" charset="0"/>
              <a:cs typeface="Tahoma" panose="020B0604030504040204" pitchFamily="34" charset="0"/>
            </a:endParaRPr>
          </a:p>
        </p:txBody>
      </p:sp>
      <p:sp>
        <p:nvSpPr>
          <p:cNvPr id="25" name="ZoneTexte 24">
            <a:extLst>
              <a:ext uri="{FF2B5EF4-FFF2-40B4-BE49-F238E27FC236}">
                <a16:creationId xmlns:a16="http://schemas.microsoft.com/office/drawing/2014/main" id="{323D139B-31A5-B3EE-5C9D-D6E34B74168A}"/>
              </a:ext>
            </a:extLst>
          </p:cNvPr>
          <p:cNvSpPr txBox="1"/>
          <p:nvPr/>
        </p:nvSpPr>
        <p:spPr>
          <a:xfrm>
            <a:off x="573741" y="5744171"/>
            <a:ext cx="4741209" cy="1477328"/>
          </a:xfrm>
          <a:prstGeom prst="rect">
            <a:avLst/>
          </a:prstGeom>
          <a:noFill/>
        </p:spPr>
        <p:txBody>
          <a:bodyPr wrap="square" rtlCol="0">
            <a:spAutoFit/>
          </a:bodyPr>
          <a:lstStyle/>
          <a:p>
            <a:r>
              <a:rPr lang="fr-FR" b="1" dirty="0">
                <a:latin typeface="DM sans" pitchFamily="2" charset="0"/>
              </a:rPr>
              <a:t>Par Auteur/ Autrices</a:t>
            </a:r>
          </a:p>
          <a:p>
            <a:r>
              <a:rPr lang="fr-FR" dirty="0">
                <a:latin typeface="DM sans" pitchFamily="2" charset="0"/>
              </a:rPr>
              <a:t>Mamy </a:t>
            </a:r>
            <a:r>
              <a:rPr lang="fr-FR" dirty="0" err="1">
                <a:latin typeface="DM sans" pitchFamily="2" charset="0"/>
              </a:rPr>
              <a:t>Harisoa</a:t>
            </a:r>
            <a:r>
              <a:rPr lang="fr-FR" dirty="0">
                <a:latin typeface="DM sans" pitchFamily="2" charset="0"/>
              </a:rPr>
              <a:t> Véronique </a:t>
            </a:r>
            <a:r>
              <a:rPr lang="fr-FR" dirty="0" err="1">
                <a:latin typeface="DM sans" pitchFamily="2" charset="0"/>
              </a:rPr>
              <a:t>Rakotozafy</a:t>
            </a:r>
            <a:r>
              <a:rPr lang="fr-FR" dirty="0">
                <a:latin typeface="DM sans" pitchFamily="2" charset="0"/>
              </a:rPr>
              <a:t>– Université Catholique de Madagascar, Ecole doctorale, CRD, directeur de thèse: Professeur Jeannot </a:t>
            </a:r>
            <a:r>
              <a:rPr lang="fr-FR" dirty="0" err="1">
                <a:latin typeface="DM sans" pitchFamily="2" charset="0"/>
              </a:rPr>
              <a:t>Ramiaramanana</a:t>
            </a:r>
            <a:endParaRPr lang="fr-FR" dirty="0">
              <a:latin typeface="DM sans" pitchFamily="2" charset="0"/>
            </a:endParaRPr>
          </a:p>
        </p:txBody>
      </p:sp>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13525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5572125"/>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CC636FD-A88F-A5CB-F3CA-FE47936A4179}"/>
              </a:ext>
            </a:extLst>
          </p:cNvPr>
          <p:cNvSpPr/>
          <p:nvPr/>
        </p:nvSpPr>
        <p:spPr>
          <a:xfrm>
            <a:off x="5314950" y="5572125"/>
            <a:ext cx="6877050" cy="128587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a:extLst>
              <a:ext uri="{FF2B5EF4-FFF2-40B4-BE49-F238E27FC236}">
                <a16:creationId xmlns:a16="http://schemas.microsoft.com/office/drawing/2014/main" id="{DBDD7E0C-7ABC-9458-627F-5FD042CBA6F3}"/>
              </a:ext>
            </a:extLst>
          </p:cNvPr>
          <p:cNvSpPr txBox="1"/>
          <p:nvPr/>
        </p:nvSpPr>
        <p:spPr>
          <a:xfrm>
            <a:off x="5907739" y="5744170"/>
            <a:ext cx="4741209" cy="646331"/>
          </a:xfrm>
          <a:prstGeom prst="rect">
            <a:avLst/>
          </a:prstGeom>
          <a:noFill/>
        </p:spPr>
        <p:txBody>
          <a:bodyPr wrap="square" rtlCol="0">
            <a:spAutoFit/>
          </a:bodyPr>
          <a:lstStyle/>
          <a:p>
            <a:r>
              <a:rPr lang="fr-FR" b="1" dirty="0">
                <a:solidFill>
                  <a:schemeClr val="bg1"/>
                </a:solidFill>
                <a:latin typeface="DM sans" pitchFamily="2" charset="0"/>
              </a:rPr>
              <a:t>JUMI Mahajanga</a:t>
            </a:r>
          </a:p>
          <a:p>
            <a:r>
              <a:rPr lang="fr-FR" dirty="0">
                <a:solidFill>
                  <a:schemeClr val="bg1"/>
                </a:solidFill>
                <a:latin typeface="DM sans" pitchFamily="2" charset="0"/>
              </a:rPr>
              <a:t>Date: 18 Juin 2025</a:t>
            </a:r>
          </a:p>
        </p:txBody>
      </p:sp>
      <p:pic>
        <p:nvPicPr>
          <p:cNvPr id="15" name="Image 14">
            <a:extLst>
              <a:ext uri="{FF2B5EF4-FFF2-40B4-BE49-F238E27FC236}">
                <a16:creationId xmlns:a16="http://schemas.microsoft.com/office/drawing/2014/main" id="{39FB5BF3-698C-D01C-CE63-ACC5F2D2D8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01159" y="411524"/>
            <a:ext cx="2295230" cy="600586"/>
          </a:xfrm>
          <a:prstGeom prst="rect">
            <a:avLst/>
          </a:prstGeom>
        </p:spPr>
      </p:pic>
    </p:spTree>
    <p:extLst>
      <p:ext uri="{BB962C8B-B14F-4D97-AF65-F5344CB8AC3E}">
        <p14:creationId xmlns:p14="http://schemas.microsoft.com/office/powerpoint/2010/main" val="2734538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1446550"/>
          </a:xfrm>
          <a:prstGeom prst="rect">
            <a:avLst/>
          </a:prstGeom>
          <a:noFill/>
        </p:spPr>
        <p:txBody>
          <a:bodyPr wrap="square" rtlCol="0">
            <a:spAutoFit/>
          </a:bodyPr>
          <a:lstStyle/>
          <a:p>
            <a:r>
              <a:rPr lang="fr-FR" sz="4400" dirty="0">
                <a:solidFill>
                  <a:schemeClr val="bg1"/>
                </a:solidFill>
                <a:latin typeface="DM sans" pitchFamily="2" charset="0"/>
              </a:rPr>
              <a:t>Cadrage conceptuel</a:t>
            </a:r>
          </a:p>
        </p:txBody>
      </p:sp>
      <p:sp>
        <p:nvSpPr>
          <p:cNvPr id="13" name="ZoneTexte 12">
            <a:extLst>
              <a:ext uri="{FF2B5EF4-FFF2-40B4-BE49-F238E27FC236}">
                <a16:creationId xmlns:a16="http://schemas.microsoft.com/office/drawing/2014/main" id="{C3051F95-4386-415C-5206-8428D2EC3DA1}"/>
              </a:ext>
            </a:extLst>
          </p:cNvPr>
          <p:cNvSpPr txBox="1"/>
          <p:nvPr/>
        </p:nvSpPr>
        <p:spPr>
          <a:xfrm>
            <a:off x="1054923" y="3185899"/>
            <a:ext cx="3052374" cy="523220"/>
          </a:xfrm>
          <a:prstGeom prst="rect">
            <a:avLst/>
          </a:prstGeom>
          <a:noFill/>
        </p:spPr>
        <p:txBody>
          <a:bodyPr wrap="square" rtlCol="0">
            <a:spAutoFit/>
          </a:bodyPr>
          <a:lstStyle/>
          <a:p>
            <a:r>
              <a:rPr lang="fr-FR" sz="2800" i="0" u="none" strike="noStrike" dirty="0">
                <a:solidFill>
                  <a:schemeClr val="bg1"/>
                </a:solidFill>
                <a:effectLst/>
                <a:latin typeface="DM sans" pitchFamily="2" charset="0"/>
              </a:rPr>
              <a:t> </a:t>
            </a:r>
          </a:p>
        </p:txBody>
      </p:sp>
      <p:sp>
        <p:nvSpPr>
          <p:cNvPr id="14" name="ZoneTexte 13">
            <a:extLst>
              <a:ext uri="{FF2B5EF4-FFF2-40B4-BE49-F238E27FC236}">
                <a16:creationId xmlns:a16="http://schemas.microsoft.com/office/drawing/2014/main" id="{ED550C9B-6237-AB6A-B2B5-53CEA2FCC38F}"/>
              </a:ext>
            </a:extLst>
          </p:cNvPr>
          <p:cNvSpPr txBox="1"/>
          <p:nvPr/>
        </p:nvSpPr>
        <p:spPr>
          <a:xfrm>
            <a:off x="1057833" y="3750555"/>
            <a:ext cx="3049464" cy="523220"/>
          </a:xfrm>
          <a:prstGeom prst="rect">
            <a:avLst/>
          </a:prstGeom>
          <a:noFill/>
        </p:spPr>
        <p:txBody>
          <a:bodyPr wrap="square" rtlCol="0">
            <a:spAutoFit/>
          </a:bodyPr>
          <a:lstStyle/>
          <a:p>
            <a:pPr algn="just"/>
            <a:r>
              <a:rPr lang="fr-FR" sz="2800" b="1" dirty="0">
                <a:solidFill>
                  <a:schemeClr val="bg1"/>
                </a:solidFill>
                <a:latin typeface="DM sans"/>
                <a:ea typeface="Open sans" panose="020B0606030504020204" pitchFamily="34" charset="0"/>
                <a:cs typeface="Open sans" panose="020B0606030504020204" pitchFamily="34" charset="0"/>
              </a:rPr>
              <a:t>Résilience</a:t>
            </a:r>
          </a:p>
        </p:txBody>
      </p:sp>
      <p:sp>
        <p:nvSpPr>
          <p:cNvPr id="3" name="ZoneTexte 2"/>
          <p:cNvSpPr txBox="1"/>
          <p:nvPr/>
        </p:nvSpPr>
        <p:spPr>
          <a:xfrm>
            <a:off x="4903470" y="1211580"/>
            <a:ext cx="6606540" cy="4801314"/>
          </a:xfrm>
          <a:prstGeom prst="rect">
            <a:avLst/>
          </a:prstGeom>
          <a:noFill/>
        </p:spPr>
        <p:txBody>
          <a:bodyPr wrap="square" rtlCol="0">
            <a:spAutoFit/>
          </a:bodyPr>
          <a:lstStyle/>
          <a:p>
            <a:pPr algn="just"/>
            <a:r>
              <a:rPr lang="fr-FR" b="1" dirty="0"/>
              <a:t>Concepts de résilience dans l’ usage psycho-social </a:t>
            </a:r>
          </a:p>
          <a:p>
            <a:pPr algn="just"/>
            <a:r>
              <a:rPr lang="fr-FR" b="1" dirty="0"/>
              <a:t>Les créateurs de ce concept sur le plan de la psychologie sociale  </a:t>
            </a:r>
            <a:r>
              <a:rPr lang="fr-FR" dirty="0"/>
              <a:t>(Michael </a:t>
            </a:r>
            <a:r>
              <a:rPr lang="fr-FR" dirty="0" err="1"/>
              <a:t>Rutter</a:t>
            </a:r>
            <a:r>
              <a:rPr lang="fr-FR" dirty="0"/>
              <a:t>, </a:t>
            </a:r>
            <a:r>
              <a:rPr lang="fr-FR" dirty="0" err="1"/>
              <a:t>Garmezy</a:t>
            </a:r>
            <a:r>
              <a:rPr lang="fr-FR" dirty="0"/>
              <a:t> et Emily Werner), spécialiste de l’enfance, ont trouvé dans la multitude de formes différenciées de résilience, avec </a:t>
            </a:r>
            <a:r>
              <a:rPr lang="fr-FR" b="1" dirty="0"/>
              <a:t>du déterminant principal apparaissant dans l’historique de l’individu depuis le stade de son enfance </a:t>
            </a:r>
            <a:r>
              <a:rPr lang="fr-FR" dirty="0"/>
              <a:t>comme un marqueur non réductible dans l’enjeu de sa résilience.  </a:t>
            </a:r>
          </a:p>
          <a:p>
            <a:pPr algn="just"/>
            <a:endParaRPr lang="fr-FR" dirty="0"/>
          </a:p>
          <a:p>
            <a:pPr algn="just"/>
            <a:endParaRPr lang="fr-FR" dirty="0"/>
          </a:p>
          <a:p>
            <a:pPr algn="just"/>
            <a:r>
              <a:rPr lang="fr-FR" b="1" dirty="0"/>
              <a:t>Dans le contexte de  lutte contre l’alcoolisme</a:t>
            </a:r>
            <a:endParaRPr lang="fr-FR" dirty="0"/>
          </a:p>
          <a:p>
            <a:pPr algn="just"/>
            <a:r>
              <a:rPr lang="fr-FR" dirty="0"/>
              <a:t>La revue de littérature </a:t>
            </a:r>
            <a:r>
              <a:rPr lang="fr-FR" b="1" dirty="0"/>
              <a:t>a fait révéler le paradigme déterministe, processus de sortie celle subie comme celle autodéterminée </a:t>
            </a:r>
            <a:r>
              <a:rPr lang="fr-FR" dirty="0"/>
              <a:t>dans le processus allant de la vulnérabilité à l’invulnérabilité.</a:t>
            </a:r>
          </a:p>
          <a:p>
            <a:pPr algn="just"/>
            <a:endParaRPr lang="fr-FR" dirty="0"/>
          </a:p>
          <a:p>
            <a:pPr algn="just"/>
            <a:r>
              <a:rPr lang="fr-FR" b="1" dirty="0"/>
              <a:t>Concepts de résilience  dans l’usage psycho-social  d’être opérationnalisée dans le contexte de lutte contre l’alcoolisme</a:t>
            </a:r>
            <a:endParaRPr lang="fr-FR" dirty="0"/>
          </a:p>
          <a:p>
            <a:pPr algn="just"/>
            <a:endParaRPr lang="fr-FR" dirty="0"/>
          </a:p>
        </p:txBody>
      </p:sp>
    </p:spTree>
    <p:extLst>
      <p:ext uri="{BB962C8B-B14F-4D97-AF65-F5344CB8AC3E}">
        <p14:creationId xmlns:p14="http://schemas.microsoft.com/office/powerpoint/2010/main" val="3968121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1446550"/>
          </a:xfrm>
          <a:prstGeom prst="rect">
            <a:avLst/>
          </a:prstGeom>
          <a:noFill/>
        </p:spPr>
        <p:txBody>
          <a:bodyPr wrap="square" rtlCol="0">
            <a:spAutoFit/>
          </a:bodyPr>
          <a:lstStyle/>
          <a:p>
            <a:r>
              <a:rPr lang="fr-FR" sz="4400" dirty="0">
                <a:solidFill>
                  <a:schemeClr val="bg1"/>
                </a:solidFill>
                <a:latin typeface="DM sans" pitchFamily="2" charset="0"/>
              </a:rPr>
              <a:t>Cadrage conceptuel</a:t>
            </a:r>
          </a:p>
        </p:txBody>
      </p:sp>
      <p:sp>
        <p:nvSpPr>
          <p:cNvPr id="13" name="ZoneTexte 12">
            <a:extLst>
              <a:ext uri="{FF2B5EF4-FFF2-40B4-BE49-F238E27FC236}">
                <a16:creationId xmlns:a16="http://schemas.microsoft.com/office/drawing/2014/main" id="{C3051F95-4386-415C-5206-8428D2EC3DA1}"/>
              </a:ext>
            </a:extLst>
          </p:cNvPr>
          <p:cNvSpPr txBox="1"/>
          <p:nvPr/>
        </p:nvSpPr>
        <p:spPr>
          <a:xfrm>
            <a:off x="1054923" y="3185899"/>
            <a:ext cx="3052374" cy="523220"/>
          </a:xfrm>
          <a:prstGeom prst="rect">
            <a:avLst/>
          </a:prstGeom>
          <a:noFill/>
        </p:spPr>
        <p:txBody>
          <a:bodyPr wrap="square" rtlCol="0">
            <a:spAutoFit/>
          </a:bodyPr>
          <a:lstStyle/>
          <a:p>
            <a:r>
              <a:rPr lang="fr-FR" sz="2800" i="0" u="none" strike="noStrike" dirty="0">
                <a:solidFill>
                  <a:schemeClr val="bg1"/>
                </a:solidFill>
                <a:effectLst/>
                <a:latin typeface="DM sans" pitchFamily="2" charset="0"/>
              </a:rPr>
              <a:t> </a:t>
            </a:r>
          </a:p>
        </p:txBody>
      </p:sp>
      <p:sp>
        <p:nvSpPr>
          <p:cNvPr id="14" name="ZoneTexte 13">
            <a:extLst>
              <a:ext uri="{FF2B5EF4-FFF2-40B4-BE49-F238E27FC236}">
                <a16:creationId xmlns:a16="http://schemas.microsoft.com/office/drawing/2014/main" id="{ED550C9B-6237-AB6A-B2B5-53CEA2FCC38F}"/>
              </a:ext>
            </a:extLst>
          </p:cNvPr>
          <p:cNvSpPr txBox="1"/>
          <p:nvPr/>
        </p:nvSpPr>
        <p:spPr>
          <a:xfrm>
            <a:off x="1057833" y="3750555"/>
            <a:ext cx="3049464" cy="954107"/>
          </a:xfrm>
          <a:prstGeom prst="rect">
            <a:avLst/>
          </a:prstGeom>
          <a:noFill/>
        </p:spPr>
        <p:txBody>
          <a:bodyPr wrap="square" rtlCol="0">
            <a:spAutoFit/>
          </a:bodyPr>
          <a:lstStyle/>
          <a:p>
            <a:pPr algn="just"/>
            <a:r>
              <a:rPr lang="fr-FR" sz="2800" b="1" dirty="0">
                <a:solidFill>
                  <a:schemeClr val="bg1"/>
                </a:solidFill>
                <a:latin typeface="DM sans"/>
                <a:ea typeface="Open sans" panose="020B0606030504020204" pitchFamily="34" charset="0"/>
                <a:cs typeface="Open sans" panose="020B0606030504020204" pitchFamily="34" charset="0"/>
              </a:rPr>
              <a:t>Hermétisme au féminin</a:t>
            </a:r>
          </a:p>
        </p:txBody>
      </p:sp>
      <p:sp>
        <p:nvSpPr>
          <p:cNvPr id="3" name="ZoneTexte 2"/>
          <p:cNvSpPr txBox="1"/>
          <p:nvPr/>
        </p:nvSpPr>
        <p:spPr>
          <a:xfrm>
            <a:off x="4823460" y="1369253"/>
            <a:ext cx="6217920" cy="3970318"/>
          </a:xfrm>
          <a:prstGeom prst="rect">
            <a:avLst/>
          </a:prstGeom>
          <a:noFill/>
        </p:spPr>
        <p:txBody>
          <a:bodyPr wrap="square" rtlCol="0">
            <a:spAutoFit/>
          </a:bodyPr>
          <a:lstStyle/>
          <a:p>
            <a:r>
              <a:rPr lang="fr-FR" b="1" dirty="0"/>
              <a:t>Les stéréotypes véhiculent et cautionnent  l’hermétisme au féminin </a:t>
            </a:r>
          </a:p>
          <a:p>
            <a:endParaRPr lang="fr-FR" dirty="0"/>
          </a:p>
          <a:p>
            <a:pPr algn="just"/>
            <a:r>
              <a:rPr lang="fr-FR" b="1" dirty="0"/>
              <a:t>Le différend qui semble s’instaurer autour de la polysémie engendrée par les stéréotypes laisse traduire de multiples perceptions perverses, adverses et  de controverses de valeurs, </a:t>
            </a:r>
            <a:r>
              <a:rPr lang="fr-FR" dirty="0"/>
              <a:t>s’apprêtant au mécanisme d’acculturation violente. </a:t>
            </a:r>
          </a:p>
          <a:p>
            <a:pPr algn="just"/>
            <a:endParaRPr lang="fr-FR" dirty="0"/>
          </a:p>
          <a:p>
            <a:pPr algn="just"/>
            <a:r>
              <a:rPr lang="fr-FR" dirty="0"/>
              <a:t>Des biais d’enjeu sécuritaire meublés par des valeurs de stéréotypes, sont récurrents , pour cautionner certain mécanisme de </a:t>
            </a:r>
            <a:r>
              <a:rPr lang="fr-FR" b="1" dirty="0"/>
              <a:t>complice implicite</a:t>
            </a:r>
            <a:r>
              <a:rPr lang="fr-FR" dirty="0"/>
              <a:t> (</a:t>
            </a:r>
            <a:r>
              <a:rPr lang="fr-FR" b="1" dirty="0"/>
              <a:t>les vicissitudes de l’histoire, la plasticité de l’humain et des interstices du social, susceptibles d’être infiltrés par biais heuristiques</a:t>
            </a:r>
            <a:r>
              <a:rPr lang="fr-FR" dirty="0"/>
              <a:t>)</a:t>
            </a:r>
          </a:p>
          <a:p>
            <a:endParaRPr lang="fr-FR" dirty="0"/>
          </a:p>
        </p:txBody>
      </p:sp>
    </p:spTree>
    <p:extLst>
      <p:ext uri="{BB962C8B-B14F-4D97-AF65-F5344CB8AC3E}">
        <p14:creationId xmlns:p14="http://schemas.microsoft.com/office/powerpoint/2010/main" val="3294165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2224367"/>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5852829"/>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4038601"/>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8633016" y="-610"/>
            <a:ext cx="3558984" cy="6858610"/>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2AE750-1031-A82F-6796-3920441B6655}"/>
              </a:ext>
            </a:extLst>
          </p:cNvPr>
          <p:cNvSpPr txBox="1"/>
          <p:nvPr/>
        </p:nvSpPr>
        <p:spPr>
          <a:xfrm>
            <a:off x="895344" y="1011888"/>
            <a:ext cx="3945593" cy="1446550"/>
          </a:xfrm>
          <a:prstGeom prst="rect">
            <a:avLst/>
          </a:prstGeom>
          <a:noFill/>
        </p:spPr>
        <p:txBody>
          <a:bodyPr wrap="square" rtlCol="0">
            <a:spAutoFit/>
          </a:bodyPr>
          <a:lstStyle/>
          <a:p>
            <a:r>
              <a:rPr lang="fr-FR" sz="4400" b="1" i="0" u="none" strike="noStrike" dirty="0">
                <a:solidFill>
                  <a:srgbClr val="C00000"/>
                </a:solidFill>
                <a:effectLst/>
                <a:latin typeface="DM sans" pitchFamily="2" charset="0"/>
              </a:rPr>
              <a:t>Perspective inductive</a:t>
            </a:r>
          </a:p>
        </p:txBody>
      </p:sp>
      <p:pic>
        <p:nvPicPr>
          <p:cNvPr id="16" name="Image 15">
            <a:extLst>
              <a:ext uri="{FF2B5EF4-FFF2-40B4-BE49-F238E27FC236}">
                <a16:creationId xmlns:a16="http://schemas.microsoft.com/office/drawing/2014/main" id="{5D267250-894A-1B6C-8E6F-3918B97797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440" r="16671" b="2153"/>
          <a:stretch/>
        </p:blipFill>
        <p:spPr>
          <a:xfrm>
            <a:off x="6096002" y="1014094"/>
            <a:ext cx="5038165" cy="4840942"/>
          </a:xfrm>
          <a:prstGeom prst="rect">
            <a:avLst/>
          </a:prstGeom>
        </p:spPr>
      </p:pic>
      <p:sp>
        <p:nvSpPr>
          <p:cNvPr id="18" name="ZoneTexte 17">
            <a:extLst>
              <a:ext uri="{FF2B5EF4-FFF2-40B4-BE49-F238E27FC236}">
                <a16:creationId xmlns:a16="http://schemas.microsoft.com/office/drawing/2014/main" id="{65C496BE-1884-459F-5A12-32D3938171D7}"/>
              </a:ext>
            </a:extLst>
          </p:cNvPr>
          <p:cNvSpPr txBox="1"/>
          <p:nvPr/>
        </p:nvSpPr>
        <p:spPr>
          <a:xfrm>
            <a:off x="160020" y="2458438"/>
            <a:ext cx="5174428" cy="4524315"/>
          </a:xfrm>
          <a:prstGeom prst="rect">
            <a:avLst/>
          </a:prstGeom>
          <a:noFill/>
        </p:spPr>
        <p:txBody>
          <a:bodyPr wrap="square" rtlCol="0">
            <a:spAutoFit/>
          </a:bodyPr>
          <a:lstStyle/>
          <a:p>
            <a:pPr marL="914400" lvl="1" indent="-457200">
              <a:buFont typeface="Arial" panose="020B0604020202020204" pitchFamily="34" charset="0"/>
              <a:buChar char="•"/>
            </a:pPr>
            <a:r>
              <a:rPr lang="fr-FR" sz="2000" b="1" dirty="0"/>
              <a:t>Méthode d’abduction </a:t>
            </a:r>
            <a:r>
              <a:rPr lang="fr-FR" sz="2000" dirty="0"/>
              <a:t>(</a:t>
            </a:r>
            <a:r>
              <a:rPr lang="fr-FR" dirty="0"/>
              <a:t>Pierce, philosophe américain du XIX siècle </a:t>
            </a:r>
          </a:p>
          <a:p>
            <a:pPr marL="914400" lvl="1" indent="-457200">
              <a:buFont typeface="Arial" panose="020B0604020202020204" pitchFamily="34" charset="0"/>
              <a:buChar char="•"/>
            </a:pPr>
            <a:endParaRPr lang="fr-FR" dirty="0"/>
          </a:p>
          <a:p>
            <a:pPr marL="914400" lvl="1" indent="-457200">
              <a:buFont typeface="Arial" panose="020B0604020202020204" pitchFamily="34" charset="0"/>
              <a:buChar char="•"/>
            </a:pPr>
            <a:r>
              <a:rPr lang="fr-FR" sz="1600" b="1" dirty="0">
                <a:latin typeface="DM sans"/>
              </a:rPr>
              <a:t>Démarche expérimentale, basée sur l’expérimentation , du particulier au général </a:t>
            </a:r>
            <a:r>
              <a:rPr lang="fr-FR" sz="1600" dirty="0">
                <a:latin typeface="DM sans"/>
              </a:rPr>
              <a:t>Jacques Picard (1932); JOHN Stuart Mill, (1947), PERRIN Nicolas, (2005</a:t>
            </a:r>
            <a:r>
              <a:rPr lang="fr-FR" sz="1600" dirty="0"/>
              <a:t>)</a:t>
            </a:r>
            <a:r>
              <a:rPr lang="fr-FR" sz="1600" dirty="0">
                <a:latin typeface="DM sans"/>
              </a:rPr>
              <a:t> </a:t>
            </a:r>
          </a:p>
          <a:p>
            <a:pPr marL="914400" lvl="1" indent="-457200">
              <a:buFont typeface="Arial" panose="020B0604020202020204" pitchFamily="34" charset="0"/>
              <a:buChar char="•"/>
            </a:pPr>
            <a:endParaRPr lang="fr-FR" dirty="0">
              <a:latin typeface="DM sans"/>
            </a:endParaRPr>
          </a:p>
          <a:p>
            <a:pPr marL="914400" lvl="1" indent="-457200">
              <a:buFont typeface="Arial" panose="020B0604020202020204" pitchFamily="34" charset="0"/>
              <a:buChar char="•"/>
            </a:pPr>
            <a:r>
              <a:rPr lang="fr-FR" dirty="0">
                <a:latin typeface="DM sans"/>
              </a:rPr>
              <a:t> </a:t>
            </a:r>
            <a:r>
              <a:rPr lang="fr-FR" sz="1600" b="1" dirty="0">
                <a:latin typeface="DM sans"/>
              </a:rPr>
              <a:t>adaptée aux personnes en difficultés</a:t>
            </a:r>
          </a:p>
          <a:p>
            <a:pPr marL="914400" lvl="1" indent="-457200">
              <a:buFont typeface="Arial" panose="020B0604020202020204" pitchFamily="34" charset="0"/>
              <a:buChar char="•"/>
            </a:pPr>
            <a:endParaRPr lang="fr-FR" dirty="0">
              <a:latin typeface="DM sans"/>
            </a:endParaRPr>
          </a:p>
          <a:p>
            <a:pPr marL="914400" lvl="1" indent="-457200">
              <a:buFont typeface="Arial" panose="020B0604020202020204" pitchFamily="34" charset="0"/>
              <a:buChar char="•"/>
            </a:pPr>
            <a:r>
              <a:rPr lang="fr-FR" sz="1600" dirty="0">
                <a:latin typeface="DM sans"/>
              </a:rPr>
              <a:t>basée sur des sciences de </a:t>
            </a:r>
            <a:r>
              <a:rPr lang="fr-FR" sz="1600" b="1" dirty="0">
                <a:latin typeface="DM sans"/>
              </a:rPr>
              <a:t>l’</a:t>
            </a:r>
            <a:r>
              <a:rPr lang="fr-FR" sz="1600" b="1" dirty="0" err="1">
                <a:latin typeface="DM sans"/>
              </a:rPr>
              <a:t>hérmeneutisme</a:t>
            </a:r>
            <a:r>
              <a:rPr lang="fr-FR" sz="1600" b="1" dirty="0">
                <a:latin typeface="DM sans"/>
              </a:rPr>
              <a:t>,  des perceptions </a:t>
            </a:r>
            <a:r>
              <a:rPr lang="fr-FR" sz="1600" dirty="0">
                <a:latin typeface="DM sans"/>
              </a:rPr>
              <a:t>dans : «  </a:t>
            </a:r>
            <a:r>
              <a:rPr lang="fr-FR" sz="1600" i="1" dirty="0">
                <a:latin typeface="DM sans"/>
              </a:rPr>
              <a:t>du dépend de la position du regard et non de ce qui est regardé</a:t>
            </a:r>
            <a:r>
              <a:rPr lang="fr-FR" sz="1600" dirty="0">
                <a:latin typeface="DM sans"/>
              </a:rPr>
              <a:t> » (</a:t>
            </a:r>
            <a:r>
              <a:rPr lang="fr-FR" sz="1600" dirty="0" err="1">
                <a:latin typeface="DM sans"/>
              </a:rPr>
              <a:t>G.Gondominos</a:t>
            </a:r>
            <a:r>
              <a:rPr lang="fr-FR" sz="1600" dirty="0">
                <a:latin typeface="DM sans"/>
              </a:rPr>
              <a:t>, 1996)</a:t>
            </a:r>
          </a:p>
          <a:p>
            <a:pPr marL="914400" lvl="1" indent="-457200">
              <a:buFont typeface="Arial" panose="020B0604020202020204" pitchFamily="34" charset="0"/>
              <a:buChar char="•"/>
            </a:pPr>
            <a:endParaRPr lang="fr-FR" dirty="0">
              <a:latin typeface="DM sans"/>
            </a:endParaRPr>
          </a:p>
          <a:p>
            <a:endParaRPr lang="fr-FR" sz="3200" i="0" u="none" strike="noStrike" dirty="0">
              <a:solidFill>
                <a:srgbClr val="C00000"/>
              </a:solidFill>
              <a:effectLst/>
              <a:latin typeface="DM sans" pitchFamily="2" charset="0"/>
            </a:endParaRPr>
          </a:p>
        </p:txBody>
      </p:sp>
    </p:spTree>
    <p:extLst>
      <p:ext uri="{BB962C8B-B14F-4D97-AF65-F5344CB8AC3E}">
        <p14:creationId xmlns:p14="http://schemas.microsoft.com/office/powerpoint/2010/main" val="564230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960600" y="934045"/>
            <a:ext cx="4418224" cy="769441"/>
          </a:xfrm>
          <a:prstGeom prst="rect">
            <a:avLst/>
          </a:prstGeom>
          <a:noFill/>
        </p:spPr>
        <p:txBody>
          <a:bodyPr wrap="square" rtlCol="0">
            <a:spAutoFit/>
          </a:bodyPr>
          <a:lstStyle/>
          <a:p>
            <a:r>
              <a:rPr lang="fr-FR" sz="4400" b="1" dirty="0">
                <a:solidFill>
                  <a:srgbClr val="414042"/>
                </a:solidFill>
                <a:latin typeface="DM sans" pitchFamily="2" charset="0"/>
              </a:rPr>
              <a:t>Méthodologie </a:t>
            </a:r>
            <a:endParaRPr lang="fr-FR" sz="4400" dirty="0">
              <a:solidFill>
                <a:srgbClr val="414042"/>
              </a:solidFill>
              <a:latin typeface="DM sans" pitchFamily="2" charset="0"/>
            </a:endParaRPr>
          </a:p>
        </p:txBody>
      </p:sp>
      <p:pic>
        <p:nvPicPr>
          <p:cNvPr id="6" name="Image 5">
            <a:extLst>
              <a:ext uri="{FF2B5EF4-FFF2-40B4-BE49-F238E27FC236}">
                <a16:creationId xmlns:a16="http://schemas.microsoft.com/office/drawing/2014/main" id="{937B9A75-DD3D-F5F9-4DF3-4C705F287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5610" y="776076"/>
            <a:ext cx="3790346" cy="5305849"/>
          </a:xfrm>
          <a:prstGeom prst="rect">
            <a:avLst/>
          </a:prstGeom>
        </p:spPr>
      </p:pic>
      <p:sp>
        <p:nvSpPr>
          <p:cNvPr id="11" name="ZoneTexte 10">
            <a:extLst>
              <a:ext uri="{FF2B5EF4-FFF2-40B4-BE49-F238E27FC236}">
                <a16:creationId xmlns:a16="http://schemas.microsoft.com/office/drawing/2014/main" id="{A6DBE520-4174-673A-1514-0223908DA7F0}"/>
              </a:ext>
            </a:extLst>
          </p:cNvPr>
          <p:cNvSpPr txBox="1"/>
          <p:nvPr/>
        </p:nvSpPr>
        <p:spPr>
          <a:xfrm>
            <a:off x="674850" y="214737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12" name="ZoneTexte 11">
            <a:extLst>
              <a:ext uri="{FF2B5EF4-FFF2-40B4-BE49-F238E27FC236}">
                <a16:creationId xmlns:a16="http://schemas.microsoft.com/office/drawing/2014/main" id="{C7BD0C4F-EDDC-4749-6406-EE09F53F3AB0}"/>
              </a:ext>
            </a:extLst>
          </p:cNvPr>
          <p:cNvSpPr txBox="1"/>
          <p:nvPr/>
        </p:nvSpPr>
        <p:spPr>
          <a:xfrm>
            <a:off x="2672861" y="2077336"/>
            <a:ext cx="5087815" cy="4832092"/>
          </a:xfrm>
          <a:prstGeom prst="rect">
            <a:avLst/>
          </a:prstGeom>
          <a:noFill/>
        </p:spPr>
        <p:txBody>
          <a:bodyPr wrap="square" rtlCol="0">
            <a:spAutoFit/>
          </a:bodyPr>
          <a:lstStyle/>
          <a:p>
            <a:pPr algn="just"/>
            <a:r>
              <a:rPr lang="fr-FR" dirty="0">
                <a:latin typeface="Open sans" panose="020B0606030504020204" pitchFamily="34" charset="0"/>
                <a:ea typeface="Open sans" panose="020B0606030504020204" pitchFamily="34" charset="0"/>
                <a:cs typeface="Open sans" panose="020B0606030504020204" pitchFamily="34" charset="0"/>
              </a:rPr>
              <a:t>De portée inductive à travers une conduite de la recherche-action</a:t>
            </a:r>
          </a:p>
          <a:p>
            <a:pPr algn="just"/>
            <a:endParaRPr lang="fr-FR" dirty="0">
              <a:latin typeface="Open sans" panose="020B0606030504020204" pitchFamily="34" charset="0"/>
              <a:ea typeface="Open sans" panose="020B0606030504020204" pitchFamily="34" charset="0"/>
              <a:cs typeface="Open sans" panose="020B0606030504020204" pitchFamily="34" charset="0"/>
            </a:endParaRPr>
          </a:p>
          <a:p>
            <a:pPr algn="just"/>
            <a:r>
              <a:rPr lang="fr-FR" dirty="0">
                <a:latin typeface="Open sans" panose="020B0606030504020204" pitchFamily="34" charset="0"/>
                <a:ea typeface="Open sans" panose="020B0606030504020204" pitchFamily="34" charset="0"/>
                <a:cs typeface="Open sans" panose="020B0606030504020204" pitchFamily="34" charset="0"/>
              </a:rPr>
              <a:t>Mobilisation des sciences de contextualisation: l’Ingénierie sociale par la réflexivité </a:t>
            </a:r>
            <a:r>
              <a:rPr lang="fr-FR" sz="1400" dirty="0">
                <a:latin typeface="DM sans"/>
              </a:rPr>
              <a:t>Bourdieu, P et </a:t>
            </a:r>
            <a:r>
              <a:rPr lang="fr-FR" sz="1400" dirty="0" err="1">
                <a:latin typeface="DM sans"/>
              </a:rPr>
              <a:t>Wacquant</a:t>
            </a:r>
            <a:r>
              <a:rPr lang="fr-FR" sz="1400" dirty="0">
                <a:latin typeface="DM sans"/>
              </a:rPr>
              <a:t>, L., (1992);(Laurence </a:t>
            </a:r>
            <a:r>
              <a:rPr lang="fr-FR" sz="1400" dirty="0" err="1">
                <a:latin typeface="DM sans"/>
              </a:rPr>
              <a:t>Durat</a:t>
            </a:r>
            <a:r>
              <a:rPr lang="fr-FR" sz="1400" dirty="0">
                <a:latin typeface="DM sans"/>
              </a:rPr>
              <a:t> et Dominique </a:t>
            </a:r>
            <a:r>
              <a:rPr lang="fr-FR" sz="1400" dirty="0" err="1">
                <a:latin typeface="DM sans"/>
              </a:rPr>
              <a:t>Kern</a:t>
            </a:r>
            <a:r>
              <a:rPr lang="fr-FR" sz="1400" dirty="0">
                <a:latin typeface="DM sans"/>
              </a:rPr>
              <a:t>, (2019)</a:t>
            </a:r>
          </a:p>
          <a:p>
            <a:pPr algn="just"/>
            <a:r>
              <a:rPr lang="fr-FR" dirty="0">
                <a:latin typeface="Open sans" panose="020B0606030504020204" pitchFamily="34" charset="0"/>
                <a:ea typeface="Open sans" panose="020B0606030504020204" pitchFamily="34" charset="0"/>
                <a:cs typeface="Open sans" panose="020B0606030504020204" pitchFamily="34" charset="0"/>
              </a:rPr>
              <a:t>affinée par l’Analyse Socio-économique selon le Genre </a:t>
            </a:r>
            <a:r>
              <a:rPr lang="fr-FR" sz="1400" dirty="0">
                <a:latin typeface="Open sans" panose="020B0606030504020204" pitchFamily="34" charset="0"/>
                <a:ea typeface="Open sans" panose="020B0606030504020204" pitchFamily="34" charset="0"/>
                <a:cs typeface="Open sans" panose="020B0606030504020204" pitchFamily="34" charset="0"/>
              </a:rPr>
              <a:t>(FAO, 1996) </a:t>
            </a:r>
            <a:r>
              <a:rPr lang="fr-FR" dirty="0">
                <a:latin typeface="Open sans" panose="020B0606030504020204" pitchFamily="34" charset="0"/>
                <a:ea typeface="Open sans" panose="020B0606030504020204" pitchFamily="34" charset="0"/>
                <a:cs typeface="Open sans" panose="020B0606030504020204" pitchFamily="34" charset="0"/>
              </a:rPr>
              <a:t>à travers l’usage des étapes de l’outil triptyque de Besoin, Ressource, Contrainte ( BRC)</a:t>
            </a:r>
          </a:p>
          <a:p>
            <a:pPr algn="just"/>
            <a:endParaRPr lang="fr-FR" dirty="0">
              <a:latin typeface="Open sans" panose="020B0606030504020204" pitchFamily="34" charset="0"/>
              <a:ea typeface="Open sans" panose="020B0606030504020204" pitchFamily="34" charset="0"/>
              <a:cs typeface="Open sans" panose="020B0606030504020204" pitchFamily="34" charset="0"/>
            </a:endParaRPr>
          </a:p>
          <a:p>
            <a:pPr marL="0" lvl="4"/>
            <a:r>
              <a:rPr lang="fr-FR" b="1" dirty="0">
                <a:latin typeface="DM sans"/>
              </a:rPr>
              <a:t>Réflexivité: </a:t>
            </a:r>
          </a:p>
          <a:p>
            <a:pPr marL="457200" lvl="5"/>
            <a:r>
              <a:rPr lang="fr-FR" sz="1600" dirty="0">
                <a:latin typeface="DM sans"/>
              </a:rPr>
              <a:t>La mise en état de réflexion,</a:t>
            </a:r>
          </a:p>
          <a:p>
            <a:pPr marL="457200" lvl="5"/>
            <a:r>
              <a:rPr lang="fr-FR" sz="1600" dirty="0">
                <a:latin typeface="DM sans"/>
              </a:rPr>
              <a:t>À travers des réflexions d’étapes</a:t>
            </a:r>
          </a:p>
          <a:p>
            <a:pPr marL="457200" lvl="5"/>
            <a:r>
              <a:rPr lang="fr-FR" sz="1600" dirty="0">
                <a:latin typeface="DM sans"/>
              </a:rPr>
              <a:t>De creuser du point de vue des problèmes pour aller vers les solutions</a:t>
            </a:r>
          </a:p>
          <a:p>
            <a:pPr algn="just"/>
            <a:endParaRPr lang="fr-FR" dirty="0">
              <a:latin typeface="Open sans" panose="020B0606030504020204" pitchFamily="34" charset="0"/>
              <a:ea typeface="Open sans" panose="020B0606030504020204" pitchFamily="34" charset="0"/>
              <a:cs typeface="Open sans" panose="020B0606030504020204" pitchFamily="34" charset="0"/>
            </a:endParaRPr>
          </a:p>
          <a:p>
            <a:pPr algn="just"/>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57474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960600" y="934044"/>
            <a:ext cx="4418224" cy="461665"/>
          </a:xfrm>
          <a:prstGeom prst="rect">
            <a:avLst/>
          </a:prstGeom>
          <a:noFill/>
        </p:spPr>
        <p:txBody>
          <a:bodyPr wrap="square" rtlCol="0">
            <a:spAutoFit/>
          </a:bodyPr>
          <a:lstStyle/>
          <a:p>
            <a:r>
              <a:rPr lang="fr-FR" sz="2400" b="1" dirty="0">
                <a:solidFill>
                  <a:srgbClr val="414042"/>
                </a:solidFill>
                <a:latin typeface="DM sans" pitchFamily="2" charset="0"/>
              </a:rPr>
              <a:t>Protocole de la recherche</a:t>
            </a:r>
            <a:endParaRPr lang="fr-FR" sz="2400" dirty="0">
              <a:solidFill>
                <a:srgbClr val="414042"/>
              </a:solidFill>
              <a:latin typeface="DM sans" pitchFamily="2" charset="0"/>
            </a:endParaRPr>
          </a:p>
        </p:txBody>
      </p:sp>
      <p:sp>
        <p:nvSpPr>
          <p:cNvPr id="2" name="ZoneTexte 1"/>
          <p:cNvSpPr txBox="1"/>
          <p:nvPr/>
        </p:nvSpPr>
        <p:spPr>
          <a:xfrm>
            <a:off x="548640" y="1543050"/>
            <a:ext cx="6812280" cy="3693319"/>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14" name="Rectangle 13"/>
          <p:cNvSpPr/>
          <p:nvPr/>
        </p:nvSpPr>
        <p:spPr>
          <a:xfrm>
            <a:off x="323528" y="163069"/>
            <a:ext cx="8280920" cy="6001643"/>
          </a:xfrm>
          <a:prstGeom prst="rect">
            <a:avLst/>
          </a:prstGeom>
        </p:spPr>
        <p:txBody>
          <a:bodyPr wrap="square">
            <a:spAutoFit/>
          </a:bodyPr>
          <a:lstStyle/>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sp useBgFill="1">
        <p:nvSpPr>
          <p:cNvPr id="15" name="Rectangle 14"/>
          <p:cNvSpPr/>
          <p:nvPr/>
        </p:nvSpPr>
        <p:spPr>
          <a:xfrm>
            <a:off x="213038" y="781050"/>
            <a:ext cx="11159812" cy="10926068"/>
          </a:xfrm>
          <a:prstGeom prst="rect">
            <a:avLst/>
          </a:prstGeom>
        </p:spPr>
        <p:txBody>
          <a:bodyPr wrap="square">
            <a:spAutoFit/>
          </a:bodyPr>
          <a:lstStyle/>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sp>
        <p:nvSpPr>
          <p:cNvPr id="19" name="Rectangle 18"/>
          <p:cNvSpPr/>
          <p:nvPr/>
        </p:nvSpPr>
        <p:spPr>
          <a:xfrm>
            <a:off x="323528" y="163069"/>
            <a:ext cx="8280920" cy="6001643"/>
          </a:xfrm>
          <a:prstGeom prst="rect">
            <a:avLst/>
          </a:prstGeom>
        </p:spPr>
        <p:txBody>
          <a:bodyPr wrap="square">
            <a:spAutoFit/>
          </a:bodyPr>
          <a:lstStyle/>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sp>
        <p:nvSpPr>
          <p:cNvPr id="20" name="Rectangle 19"/>
          <p:cNvSpPr/>
          <p:nvPr/>
        </p:nvSpPr>
        <p:spPr>
          <a:xfrm>
            <a:off x="323528" y="163069"/>
            <a:ext cx="11460802" cy="6154043"/>
          </a:xfrm>
          <a:prstGeom prst="rect">
            <a:avLst/>
          </a:prstGeom>
        </p:spPr>
        <p:txBody>
          <a:bodyPr wrap="square">
            <a:spAutoFit/>
          </a:bodyPr>
          <a:lstStyle/>
          <a:p>
            <a:r>
              <a:rPr lang="fr-FR" sz="3200" b="1" dirty="0">
                <a:solidFill>
                  <a:srgbClr val="414042"/>
                </a:solidFill>
                <a:latin typeface="DM sans" pitchFamily="2" charset="0"/>
              </a:rPr>
              <a:t>Méthodologie</a:t>
            </a:r>
            <a:endParaRPr lang="fr-FR" sz="3200" dirty="0"/>
          </a:p>
          <a:p>
            <a:r>
              <a:rPr lang="fr-FR" sz="3200" dirty="0"/>
              <a:t>Protocole de la recherche-action</a:t>
            </a:r>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sp>
        <p:nvSpPr>
          <p:cNvPr id="21" name="Rectangle 20"/>
          <p:cNvSpPr/>
          <p:nvPr/>
        </p:nvSpPr>
        <p:spPr>
          <a:xfrm>
            <a:off x="475928" y="315469"/>
            <a:ext cx="8280920" cy="6001643"/>
          </a:xfrm>
          <a:prstGeom prst="rect">
            <a:avLst/>
          </a:prstGeom>
        </p:spPr>
        <p:txBody>
          <a:bodyPr wrap="square">
            <a:spAutoFit/>
          </a:bodyPr>
          <a:lstStyle/>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sp>
        <p:nvSpPr>
          <p:cNvPr id="22" name="Rectangle 21"/>
          <p:cNvSpPr/>
          <p:nvPr/>
        </p:nvSpPr>
        <p:spPr>
          <a:xfrm>
            <a:off x="628328" y="467869"/>
            <a:ext cx="8280920" cy="6001643"/>
          </a:xfrm>
          <a:prstGeom prst="rect">
            <a:avLst/>
          </a:prstGeom>
        </p:spPr>
        <p:txBody>
          <a:bodyPr wrap="square">
            <a:spAutoFit/>
          </a:bodyPr>
          <a:lstStyle/>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grpSp>
        <p:nvGrpSpPr>
          <p:cNvPr id="23" name="Groupe 22"/>
          <p:cNvGrpSpPr/>
          <p:nvPr/>
        </p:nvGrpSpPr>
        <p:grpSpPr>
          <a:xfrm>
            <a:off x="548640" y="1395709"/>
            <a:ext cx="10641332" cy="4681241"/>
            <a:chOff x="0" y="0"/>
            <a:chExt cx="7382319" cy="4796387"/>
          </a:xfrm>
        </p:grpSpPr>
        <p:sp>
          <p:nvSpPr>
            <p:cNvPr id="24" name="Rectangle à coins arrondis 23"/>
            <p:cNvSpPr/>
            <p:nvPr/>
          </p:nvSpPr>
          <p:spPr>
            <a:xfrm>
              <a:off x="893135" y="0"/>
              <a:ext cx="5467350" cy="416242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100">
                  <a:effectLst/>
                  <a:ea typeface="Calibri"/>
                  <a:cs typeface="Times New Roman"/>
                </a:rPr>
                <a:t> </a:t>
              </a:r>
            </a:p>
          </p:txBody>
        </p:sp>
        <p:grpSp>
          <p:nvGrpSpPr>
            <p:cNvPr id="25" name="Groupe 24"/>
            <p:cNvGrpSpPr/>
            <p:nvPr/>
          </p:nvGrpSpPr>
          <p:grpSpPr>
            <a:xfrm>
              <a:off x="0" y="174619"/>
              <a:ext cx="7382319" cy="4621768"/>
              <a:chOff x="0" y="-59297"/>
              <a:chExt cx="7382319" cy="4621768"/>
            </a:xfrm>
          </p:grpSpPr>
          <p:sp>
            <p:nvSpPr>
              <p:cNvPr id="26" name="Rectangle avec flèche vers la droite 25"/>
              <p:cNvSpPr/>
              <p:nvPr/>
            </p:nvSpPr>
            <p:spPr>
              <a:xfrm>
                <a:off x="0" y="1577757"/>
                <a:ext cx="1054617" cy="1624304"/>
              </a:xfrm>
              <a:prstGeom prst="rightArrowCallout">
                <a:avLst/>
              </a:prstGeom>
              <a:solidFill>
                <a:srgbClr val="ED874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400" i="1" dirty="0">
                    <a:solidFill>
                      <a:schemeClr val="tx1"/>
                    </a:solidFill>
                    <a:latin typeface="DM sans"/>
                    <a:ea typeface="Calibri"/>
                    <a:cs typeface="Times New Roman"/>
                  </a:rPr>
                  <a:t>Un cadre théorique large et souple</a:t>
                </a:r>
              </a:p>
            </p:txBody>
          </p:sp>
          <p:sp>
            <p:nvSpPr>
              <p:cNvPr id="27" name="Rectangle 26"/>
              <p:cNvSpPr/>
              <p:nvPr/>
            </p:nvSpPr>
            <p:spPr>
              <a:xfrm>
                <a:off x="1116419" y="-59297"/>
                <a:ext cx="1028700" cy="17716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b="1" dirty="0">
                    <a:effectLst/>
                    <a:latin typeface="DM sans"/>
                    <a:ea typeface="Calibri"/>
                    <a:cs typeface="Times New Roman"/>
                  </a:rPr>
                  <a:t>Phase préparatoire</a:t>
                </a:r>
                <a:endParaRPr lang="fr-FR" sz="1200" dirty="0">
                  <a:effectLst/>
                  <a:latin typeface="DM sans"/>
                  <a:ea typeface="Calibri"/>
                  <a:cs typeface="Times New Roman"/>
                </a:endParaRPr>
              </a:p>
              <a:p>
                <a:pPr algn="ctr">
                  <a:spcAft>
                    <a:spcPts val="1000"/>
                  </a:spcAft>
                </a:pPr>
                <a:r>
                  <a:rPr lang="fr-FR" sz="1200" b="1" dirty="0">
                    <a:effectLst/>
                    <a:latin typeface="DM sans"/>
                    <a:ea typeface="Calibri"/>
                    <a:cs typeface="Times New Roman"/>
                  </a:rPr>
                  <a:t>Mise en démarrage des  ateliers de  réflexion</a:t>
                </a:r>
              </a:p>
              <a:p>
                <a:pPr algn="ctr">
                  <a:spcAft>
                    <a:spcPts val="1000"/>
                  </a:spcAft>
                </a:pPr>
                <a:r>
                  <a:rPr lang="fr-FR" sz="1200" b="1" dirty="0">
                    <a:effectLst/>
                    <a:latin typeface="DM sans"/>
                    <a:ea typeface="Calibri"/>
                    <a:cs typeface="Times New Roman"/>
                  </a:rPr>
                  <a:t>Recueil initial de données</a:t>
                </a:r>
              </a:p>
            </p:txBody>
          </p:sp>
          <p:sp>
            <p:nvSpPr>
              <p:cNvPr id="28" name="Rectangle 27"/>
              <p:cNvSpPr/>
              <p:nvPr/>
            </p:nvSpPr>
            <p:spPr>
              <a:xfrm>
                <a:off x="1116419" y="1856387"/>
                <a:ext cx="971550" cy="1691267"/>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200" b="1" dirty="0">
                  <a:latin typeface="DM sans"/>
                  <a:ea typeface="Calibri"/>
                  <a:cs typeface="Times New Roman"/>
                </a:endParaRPr>
              </a:p>
              <a:p>
                <a:pPr algn="ctr">
                  <a:lnSpc>
                    <a:spcPct val="115000"/>
                  </a:lnSpc>
                  <a:spcAft>
                    <a:spcPts val="1000"/>
                  </a:spcAft>
                </a:pPr>
                <a:endParaRPr lang="fr-FR" sz="1100" dirty="0">
                  <a:ea typeface="Calibri"/>
                  <a:cs typeface="Times New Roman"/>
                </a:endParaRPr>
              </a:p>
              <a:p>
                <a:pPr algn="ctr">
                  <a:lnSpc>
                    <a:spcPct val="115000"/>
                  </a:lnSpc>
                  <a:spcAft>
                    <a:spcPts val="1000"/>
                  </a:spcAft>
                </a:pPr>
                <a:r>
                  <a:rPr lang="fr-FR" sz="1200" b="1" dirty="0">
                    <a:latin typeface="DM sans"/>
                    <a:ea typeface="Calibri"/>
                    <a:cs typeface="Times New Roman"/>
                  </a:rPr>
                  <a:t>Analyse  autour des ressentis des vécus des modèles de traumatisme et analyse de la résilience</a:t>
                </a:r>
              </a:p>
              <a:p>
                <a:pP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p:txBody>
          </p:sp>
          <p:sp>
            <p:nvSpPr>
              <p:cNvPr id="29" name="Rectangle à coins arrondis 28"/>
              <p:cNvSpPr/>
              <p:nvPr/>
            </p:nvSpPr>
            <p:spPr>
              <a:xfrm>
                <a:off x="6441781" y="92716"/>
                <a:ext cx="940538" cy="3387897"/>
              </a:xfrm>
              <a:prstGeom prst="roundRect">
                <a:avLst/>
              </a:prstGeom>
              <a:solidFill>
                <a:srgbClr val="ED874E"/>
              </a:solidFill>
              <a:ln>
                <a:solidFill>
                  <a:srgbClr val="ED874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i="1" dirty="0">
                    <a:solidFill>
                      <a:schemeClr val="tx1"/>
                    </a:solidFill>
                    <a:effectLst/>
                    <a:latin typeface="DM sans"/>
                    <a:ea typeface="Calibri"/>
                    <a:cs typeface="Times New Roman"/>
                  </a:rPr>
                  <a:t>Une analyse approfondie du phénomène étudié </a:t>
                </a:r>
              </a:p>
              <a:p>
                <a:pPr algn="ctr">
                  <a:lnSpc>
                    <a:spcPct val="115000"/>
                  </a:lnSpc>
                  <a:spcAft>
                    <a:spcPts val="1000"/>
                  </a:spcAft>
                </a:pPr>
                <a:r>
                  <a:rPr lang="fr-FR" sz="1200" i="1" dirty="0">
                    <a:solidFill>
                      <a:schemeClr val="tx1"/>
                    </a:solidFill>
                    <a:effectLst/>
                    <a:latin typeface="DM sans"/>
                    <a:ea typeface="Calibri"/>
                    <a:cs typeface="Times New Roman"/>
                  </a:rPr>
                  <a:t>Une proposition d’un schéma théorisant général</a:t>
                </a:r>
              </a:p>
            </p:txBody>
          </p:sp>
          <p:sp>
            <p:nvSpPr>
              <p:cNvPr id="30" name="Rectangle 29"/>
              <p:cNvSpPr/>
              <p:nvPr/>
            </p:nvSpPr>
            <p:spPr>
              <a:xfrm>
                <a:off x="5361939" y="1867254"/>
                <a:ext cx="876300" cy="16192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b="1" dirty="0">
                    <a:latin typeface="DM sans"/>
                    <a:ea typeface="Calibri"/>
                    <a:cs typeface="Times New Roman"/>
                  </a:rPr>
                  <a:t>Conceptualisation de la démarche de recherche -action</a:t>
                </a:r>
              </a:p>
            </p:txBody>
          </p:sp>
          <p:sp>
            <p:nvSpPr>
              <p:cNvPr id="31" name="Flèche droite 30"/>
              <p:cNvSpPr/>
              <p:nvPr/>
            </p:nvSpPr>
            <p:spPr>
              <a:xfrm>
                <a:off x="6337005" y="2073349"/>
                <a:ext cx="209550" cy="304800"/>
              </a:xfrm>
              <a:prstGeom prst="rightArrow">
                <a:avLst/>
              </a:prstGeom>
              <a:solidFill>
                <a:srgbClr val="EC653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2" name="Rectangle 31"/>
              <p:cNvSpPr/>
              <p:nvPr/>
            </p:nvSpPr>
            <p:spPr>
              <a:xfrm>
                <a:off x="2211572" y="-59297"/>
                <a:ext cx="838200" cy="18002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b="1" dirty="0">
                    <a:effectLst/>
                    <a:latin typeface="DM sans"/>
                    <a:ea typeface="Calibri"/>
                    <a:cs typeface="Times New Roman"/>
                  </a:rPr>
                  <a:t>Phase 1 </a:t>
                </a:r>
              </a:p>
              <a:p>
                <a:pPr algn="ctr">
                  <a:lnSpc>
                    <a:spcPct val="115000"/>
                  </a:lnSpc>
                  <a:spcAft>
                    <a:spcPts val="1000"/>
                  </a:spcAft>
                </a:pPr>
                <a:r>
                  <a:rPr lang="fr-FR" sz="1200" b="1" dirty="0">
                    <a:effectLst/>
                    <a:latin typeface="DM sans"/>
                    <a:ea typeface="Calibri"/>
                    <a:cs typeface="Times New Roman"/>
                  </a:rPr>
                  <a:t>BRC 1</a:t>
                </a:r>
              </a:p>
              <a:p>
                <a:pPr algn="ctr">
                  <a:lnSpc>
                    <a:spcPct val="115000"/>
                  </a:lnSpc>
                  <a:spcAft>
                    <a:spcPts val="1000"/>
                  </a:spcAft>
                </a:pPr>
                <a:r>
                  <a:rPr lang="fr-FR" sz="1200" b="1" dirty="0">
                    <a:effectLst/>
                    <a:latin typeface="DM sans"/>
                    <a:ea typeface="Calibri"/>
                    <a:cs typeface="Times New Roman"/>
                  </a:rPr>
                  <a:t>Analyse des contraintes apparentes</a:t>
                </a:r>
              </a:p>
            </p:txBody>
          </p:sp>
          <p:sp>
            <p:nvSpPr>
              <p:cNvPr id="33" name="Rectangle 32"/>
              <p:cNvSpPr/>
              <p:nvPr/>
            </p:nvSpPr>
            <p:spPr>
              <a:xfrm>
                <a:off x="5209954" y="-40247"/>
                <a:ext cx="1000125" cy="17526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b="1" dirty="0">
                    <a:latin typeface="DM sans"/>
                    <a:ea typeface="Calibri"/>
                    <a:cs typeface="Times New Roman"/>
                  </a:rPr>
                  <a:t>Consolidation des acquis de la recherche action</a:t>
                </a:r>
              </a:p>
            </p:txBody>
          </p:sp>
          <p:sp>
            <p:nvSpPr>
              <p:cNvPr id="34" name="Flèche droite 33"/>
              <p:cNvSpPr/>
              <p:nvPr/>
            </p:nvSpPr>
            <p:spPr>
              <a:xfrm>
                <a:off x="1498305" y="4048121"/>
                <a:ext cx="4943475" cy="514350"/>
              </a:xfrm>
              <a:prstGeom prst="rightArrow">
                <a:avLst/>
              </a:prstGeom>
              <a:solidFill>
                <a:srgbClr val="EC653C"/>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400" i="1" dirty="0">
                    <a:solidFill>
                      <a:schemeClr val="tx1"/>
                    </a:solidFill>
                    <a:latin typeface="DM sans"/>
                    <a:ea typeface="Calibri"/>
                    <a:cs typeface="Times New Roman"/>
                  </a:rPr>
                  <a:t>Processus au mécanisme itératif évoluant à la saturation </a:t>
                </a:r>
              </a:p>
            </p:txBody>
          </p:sp>
          <p:sp>
            <p:nvSpPr>
              <p:cNvPr id="35" name="Rectangle 34"/>
              <p:cNvSpPr/>
              <p:nvPr/>
            </p:nvSpPr>
            <p:spPr>
              <a:xfrm>
                <a:off x="3242930" y="-59297"/>
                <a:ext cx="838200" cy="17716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b="1" dirty="0">
                    <a:latin typeface="DM sans"/>
                    <a:ea typeface="Calibri"/>
                    <a:cs typeface="Times New Roman"/>
                  </a:rPr>
                  <a:t>Phase 2 </a:t>
                </a:r>
              </a:p>
              <a:p>
                <a:pPr algn="ctr">
                  <a:lnSpc>
                    <a:spcPct val="115000"/>
                  </a:lnSpc>
                  <a:spcAft>
                    <a:spcPts val="1000"/>
                  </a:spcAft>
                </a:pPr>
                <a:r>
                  <a:rPr lang="fr-FR" sz="1200" b="1" dirty="0">
                    <a:latin typeface="DM sans"/>
                    <a:ea typeface="Calibri"/>
                    <a:cs typeface="Times New Roman"/>
                  </a:rPr>
                  <a:t>BRC 2</a:t>
                </a:r>
              </a:p>
              <a:p>
                <a:pPr algn="ctr">
                  <a:lnSpc>
                    <a:spcPct val="115000"/>
                  </a:lnSpc>
                  <a:spcAft>
                    <a:spcPts val="1000"/>
                  </a:spcAft>
                </a:pPr>
                <a:r>
                  <a:rPr lang="fr-FR" sz="1200" b="1" dirty="0">
                    <a:latin typeface="DM sans"/>
                    <a:ea typeface="Calibri"/>
                    <a:cs typeface="Times New Roman"/>
                  </a:rPr>
                  <a:t>Analyse des contraintes sous-jacentes</a:t>
                </a:r>
              </a:p>
            </p:txBody>
          </p:sp>
          <p:sp>
            <p:nvSpPr>
              <p:cNvPr id="37" name="Rectangle 36"/>
              <p:cNvSpPr/>
              <p:nvPr/>
            </p:nvSpPr>
            <p:spPr>
              <a:xfrm>
                <a:off x="2211572" y="1945759"/>
                <a:ext cx="971550" cy="18764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dirty="0">
                  <a:effectLst/>
                  <a:ea typeface="Calibri"/>
                  <a:cs typeface="Times New Roman"/>
                </a:endParaRPr>
              </a:p>
              <a:p>
                <a:pPr algn="ctr">
                  <a:lnSpc>
                    <a:spcPct val="115000"/>
                  </a:lnSpc>
                  <a:spcAft>
                    <a:spcPts val="1000"/>
                  </a:spcAft>
                </a:pPr>
                <a:r>
                  <a:rPr lang="fr-FR" sz="1200" b="1" dirty="0">
                    <a:latin typeface="DM sans"/>
                    <a:ea typeface="Calibri"/>
                    <a:cs typeface="Times New Roman"/>
                  </a:rPr>
                  <a:t>Analyse  autour des ressentis des vécus des modèles de traumatisme et analyse de la résilience</a:t>
                </a:r>
              </a:p>
              <a:p>
                <a:pP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p:txBody>
          </p:sp>
          <p:sp>
            <p:nvSpPr>
              <p:cNvPr id="38" name="Rectangle 37"/>
              <p:cNvSpPr/>
              <p:nvPr/>
            </p:nvSpPr>
            <p:spPr>
              <a:xfrm>
                <a:off x="3260208" y="1945759"/>
                <a:ext cx="971550" cy="190500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dirty="0">
                  <a:effectLst/>
                  <a:ea typeface="Calibri"/>
                  <a:cs typeface="Times New Roman"/>
                </a:endParaRPr>
              </a:p>
              <a:p>
                <a:pPr algn="ctr">
                  <a:lnSpc>
                    <a:spcPct val="115000"/>
                  </a:lnSpc>
                  <a:spcAft>
                    <a:spcPts val="1000"/>
                  </a:spcAft>
                </a:pPr>
                <a:r>
                  <a:rPr lang="fr-FR" sz="1200" b="1" dirty="0">
                    <a:latin typeface="DM sans"/>
                    <a:ea typeface="Calibri"/>
                    <a:cs typeface="Times New Roman"/>
                  </a:rPr>
                  <a:t>Analyse  autour des ressentis des vécus  des modèles de traumatisme et analyse de la résilience</a:t>
                </a:r>
              </a:p>
              <a:p>
                <a:pP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p:txBody>
          </p:sp>
          <p:sp>
            <p:nvSpPr>
              <p:cNvPr id="39" name="Rectangle 38"/>
              <p:cNvSpPr/>
              <p:nvPr/>
            </p:nvSpPr>
            <p:spPr>
              <a:xfrm>
                <a:off x="4303880" y="1945759"/>
                <a:ext cx="971550" cy="1876425"/>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endParaRPr lang="fr-FR" sz="1100" dirty="0">
                  <a:effectLst/>
                  <a:ea typeface="Calibri"/>
                  <a:cs typeface="Times New Roman"/>
                </a:endParaRPr>
              </a:p>
              <a:p>
                <a:pPr algn="ctr">
                  <a:lnSpc>
                    <a:spcPct val="115000"/>
                  </a:lnSpc>
                  <a:spcAft>
                    <a:spcPts val="1000"/>
                  </a:spcAft>
                </a:pPr>
                <a:r>
                  <a:rPr lang="fr-FR" sz="1200" b="1" dirty="0">
                    <a:latin typeface="DM sans"/>
                    <a:ea typeface="Calibri"/>
                    <a:cs typeface="Times New Roman"/>
                  </a:rPr>
                  <a:t>Analyse  autour des ressentis des vécus des modèles de traumatisme et analyse de la résilience</a:t>
                </a:r>
              </a:p>
              <a:p>
                <a:pP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a:p>
                <a:pPr algn="ctr">
                  <a:lnSpc>
                    <a:spcPct val="115000"/>
                  </a:lnSpc>
                  <a:spcAft>
                    <a:spcPts val="1000"/>
                  </a:spcAft>
                </a:pPr>
                <a:r>
                  <a:rPr lang="fr-FR" sz="1100" dirty="0">
                    <a:effectLst/>
                    <a:ea typeface="Calibri"/>
                    <a:cs typeface="Times New Roman"/>
                  </a:rPr>
                  <a:t> </a:t>
                </a:r>
              </a:p>
            </p:txBody>
          </p:sp>
          <p:sp>
            <p:nvSpPr>
              <p:cNvPr id="74" name="Rectangle 73"/>
              <p:cNvSpPr/>
              <p:nvPr/>
            </p:nvSpPr>
            <p:spPr>
              <a:xfrm>
                <a:off x="4239793" y="-45010"/>
                <a:ext cx="838200" cy="1771650"/>
              </a:xfrm>
              <a:prstGeom prst="rect">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fr-FR" sz="1200" b="1" dirty="0">
                    <a:latin typeface="DM sans"/>
                    <a:ea typeface="Calibri"/>
                    <a:cs typeface="Times New Roman"/>
                  </a:rPr>
                  <a:t>Phase 2 </a:t>
                </a:r>
              </a:p>
              <a:p>
                <a:pPr algn="ctr">
                  <a:lnSpc>
                    <a:spcPct val="115000"/>
                  </a:lnSpc>
                  <a:spcAft>
                    <a:spcPts val="1000"/>
                  </a:spcAft>
                </a:pPr>
                <a:r>
                  <a:rPr lang="fr-FR" sz="1200" b="1" dirty="0">
                    <a:latin typeface="DM sans"/>
                    <a:ea typeface="Calibri"/>
                    <a:cs typeface="Times New Roman"/>
                  </a:rPr>
                  <a:t>BRC 3</a:t>
                </a:r>
              </a:p>
              <a:p>
                <a:pPr algn="ctr">
                  <a:lnSpc>
                    <a:spcPct val="115000"/>
                  </a:lnSpc>
                  <a:spcAft>
                    <a:spcPts val="1000"/>
                  </a:spcAft>
                </a:pPr>
                <a:r>
                  <a:rPr lang="fr-FR" sz="1200" b="1" dirty="0">
                    <a:latin typeface="DM sans"/>
                    <a:ea typeface="Calibri"/>
                    <a:cs typeface="Times New Roman"/>
                  </a:rPr>
                  <a:t>Analyse des contraintes latentes et diffuses</a:t>
                </a:r>
              </a:p>
            </p:txBody>
          </p:sp>
        </p:grpSp>
      </p:grpSp>
    </p:spTree>
    <p:extLst>
      <p:ext uri="{BB962C8B-B14F-4D97-AF65-F5344CB8AC3E}">
        <p14:creationId xmlns:p14="http://schemas.microsoft.com/office/powerpoint/2010/main" val="137018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960600" y="667281"/>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048872" y="728008"/>
            <a:ext cx="3236259" cy="1938992"/>
          </a:xfrm>
          <a:prstGeom prst="rect">
            <a:avLst/>
          </a:prstGeom>
          <a:noFill/>
        </p:spPr>
        <p:txBody>
          <a:bodyPr wrap="square" rtlCol="0">
            <a:spAutoFit/>
          </a:bodyPr>
          <a:lstStyle/>
          <a:p>
            <a:r>
              <a:rPr lang="fr-FR" sz="2000" b="1" dirty="0">
                <a:solidFill>
                  <a:schemeClr val="bg1"/>
                </a:solidFill>
                <a:latin typeface="DM sans" pitchFamily="2" charset="0"/>
              </a:rPr>
              <a:t>Résultats en vertu de l’enjeu de substantivation des actions de lutte, couvrent régulièrement 4 dimensions</a:t>
            </a:r>
          </a:p>
        </p:txBody>
      </p:sp>
      <p:sp>
        <p:nvSpPr>
          <p:cNvPr id="14" name="ZoneTexte 13">
            <a:extLst>
              <a:ext uri="{FF2B5EF4-FFF2-40B4-BE49-F238E27FC236}">
                <a16:creationId xmlns:a16="http://schemas.microsoft.com/office/drawing/2014/main" id="{ED550C9B-6237-AB6A-B2B5-53CEA2FCC38F}"/>
              </a:ext>
            </a:extLst>
          </p:cNvPr>
          <p:cNvSpPr txBox="1"/>
          <p:nvPr/>
        </p:nvSpPr>
        <p:spPr>
          <a:xfrm>
            <a:off x="1142270" y="3706593"/>
            <a:ext cx="3049464" cy="738664"/>
          </a:xfrm>
          <a:prstGeom prst="rect">
            <a:avLst/>
          </a:prstGeom>
          <a:noFill/>
        </p:spPr>
        <p:txBody>
          <a:bodyPr wrap="square" rtlCol="0">
            <a:spAutoFit/>
          </a:bodyPr>
          <a:lstStyle/>
          <a:p>
            <a:pPr algn="ctr"/>
            <a:r>
              <a:rPr lang="fr-FR" sz="1400" b="1" dirty="0">
                <a:solidFill>
                  <a:schemeClr val="bg1"/>
                </a:solidFill>
                <a:latin typeface="DM sans" pitchFamily="2" charset="0"/>
              </a:rPr>
              <a:t>1/ Premier type de résultats :  Ceux portant extrait de la réalité sociale, contenu dans le </a:t>
            </a:r>
            <a:endParaRPr lang="fr-FR" sz="1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ZoneTexte 7"/>
          <p:cNvSpPr txBox="1"/>
          <p:nvPr/>
        </p:nvSpPr>
        <p:spPr>
          <a:xfrm>
            <a:off x="4720590" y="781050"/>
            <a:ext cx="7383780" cy="6832640"/>
          </a:xfrm>
          <a:prstGeom prst="rect">
            <a:avLst/>
          </a:prstGeom>
          <a:noFill/>
        </p:spPr>
        <p:txBody>
          <a:bodyPr wrap="square" rtlCol="0">
            <a:spAutoFit/>
          </a:bodyPr>
          <a:lstStyle/>
          <a:p>
            <a:r>
              <a:rPr lang="fr-FR" sz="1600" u="sng" dirty="0">
                <a:latin typeface="DM sans"/>
              </a:rPr>
              <a:t>Phase 1</a:t>
            </a:r>
            <a:endParaRPr lang="fr-FR" sz="1600" dirty="0">
              <a:latin typeface="DM sans"/>
            </a:endParaRPr>
          </a:p>
          <a:p>
            <a:r>
              <a:rPr lang="fr-FR" sz="1600" dirty="0">
                <a:latin typeface="DM sans"/>
              </a:rPr>
              <a:t> Analyse de la dichotomie structurante à travers le  Binôme binaire des épiphénomènes considérés comme des phénomènes, analysé dans le regard de l’environnement social : «</a:t>
            </a:r>
            <a:r>
              <a:rPr lang="fr-FR" sz="1600" i="1" dirty="0">
                <a:latin typeface="DM sans"/>
              </a:rPr>
              <a:t> </a:t>
            </a:r>
            <a:r>
              <a:rPr lang="fr-FR" sz="1600" i="1" dirty="0" err="1">
                <a:latin typeface="DM sans"/>
              </a:rPr>
              <a:t>Mitatasiika</a:t>
            </a:r>
            <a:r>
              <a:rPr lang="fr-FR" sz="1600" dirty="0">
                <a:latin typeface="DM sans"/>
              </a:rPr>
              <a:t> » propre du placotage social de visée négative/ « </a:t>
            </a:r>
            <a:r>
              <a:rPr lang="fr-FR" sz="1600" i="1" dirty="0">
                <a:latin typeface="DM sans"/>
              </a:rPr>
              <a:t>Fa ho </a:t>
            </a:r>
            <a:r>
              <a:rPr lang="fr-FR" sz="1600" i="1" dirty="0" err="1">
                <a:latin typeface="DM sans"/>
              </a:rPr>
              <a:t>any</a:t>
            </a:r>
            <a:r>
              <a:rPr lang="fr-FR" sz="1600" i="1" dirty="0">
                <a:latin typeface="DM sans"/>
              </a:rPr>
              <a:t> fa ho </a:t>
            </a:r>
            <a:r>
              <a:rPr lang="fr-FR" sz="1600" i="1" dirty="0" err="1">
                <a:latin typeface="DM sans"/>
              </a:rPr>
              <a:t>any</a:t>
            </a:r>
            <a:r>
              <a:rPr lang="fr-FR" sz="1600" i="1" dirty="0">
                <a:latin typeface="DM sans"/>
              </a:rPr>
              <a:t> </a:t>
            </a:r>
            <a:r>
              <a:rPr lang="fr-FR" sz="1600" dirty="0">
                <a:latin typeface="DM sans"/>
              </a:rPr>
              <a:t>» mode fonctionnement par </a:t>
            </a:r>
            <a:r>
              <a:rPr lang="fr-FR" sz="1600" dirty="0" err="1">
                <a:latin typeface="DM sans"/>
              </a:rPr>
              <a:t>contraitnes</a:t>
            </a:r>
            <a:r>
              <a:rPr lang="fr-FR" sz="1600" dirty="0">
                <a:latin typeface="DM sans"/>
              </a:rPr>
              <a:t> des abrutis sociaux. </a:t>
            </a:r>
          </a:p>
          <a:p>
            <a:endParaRPr lang="fr-FR" sz="1600" dirty="0">
              <a:latin typeface="DM sans"/>
            </a:endParaRPr>
          </a:p>
          <a:p>
            <a:r>
              <a:rPr lang="fr-FR" sz="1600" u="sng" dirty="0">
                <a:latin typeface="DM sans"/>
              </a:rPr>
              <a:t>Phase 2</a:t>
            </a:r>
            <a:endParaRPr lang="fr-FR" sz="1600" dirty="0">
              <a:latin typeface="DM sans"/>
            </a:endParaRPr>
          </a:p>
          <a:p>
            <a:r>
              <a:rPr lang="fr-FR" sz="1600" dirty="0">
                <a:latin typeface="DM sans"/>
              </a:rPr>
              <a:t> Analyse sur l’usage d’une  Horloge d’activités journalières de 24 heures (mécanisme à caractère typique concis et pragmatique).</a:t>
            </a:r>
          </a:p>
          <a:p>
            <a:endParaRPr lang="fr-FR" sz="1600" dirty="0">
              <a:latin typeface="DM sans"/>
            </a:endParaRPr>
          </a:p>
          <a:p>
            <a:r>
              <a:rPr lang="fr-FR" sz="1600" u="sng" dirty="0">
                <a:latin typeface="DM sans"/>
              </a:rPr>
              <a:t>Phase 3</a:t>
            </a:r>
          </a:p>
          <a:p>
            <a:r>
              <a:rPr lang="fr-FR" sz="1600" dirty="0">
                <a:latin typeface="DM sans"/>
              </a:rPr>
              <a:t>Analyse du contenu des adages sociaux dont les relations avec autrui:</a:t>
            </a:r>
          </a:p>
          <a:p>
            <a:r>
              <a:rPr lang="fr-FR" sz="1600" dirty="0">
                <a:latin typeface="DM sans"/>
              </a:rPr>
              <a:t>‘</a:t>
            </a:r>
            <a:r>
              <a:rPr lang="fr-FR" sz="1600" i="1" dirty="0" err="1">
                <a:latin typeface="DM sans"/>
              </a:rPr>
              <a:t>Tsy</a:t>
            </a:r>
            <a:r>
              <a:rPr lang="fr-FR" sz="1600" i="1" dirty="0">
                <a:latin typeface="DM sans"/>
              </a:rPr>
              <a:t> </a:t>
            </a:r>
            <a:r>
              <a:rPr lang="fr-FR" sz="1600" i="1" dirty="0" err="1">
                <a:latin typeface="DM sans"/>
              </a:rPr>
              <a:t>ny</a:t>
            </a:r>
            <a:r>
              <a:rPr lang="fr-FR" sz="1600" i="1" dirty="0">
                <a:latin typeface="DM sans"/>
              </a:rPr>
              <a:t> </a:t>
            </a:r>
            <a:r>
              <a:rPr lang="fr-FR" sz="1600" i="1" dirty="0" err="1">
                <a:latin typeface="DM sans"/>
              </a:rPr>
              <a:t>tany</a:t>
            </a:r>
            <a:r>
              <a:rPr lang="fr-FR" sz="1600" i="1" dirty="0">
                <a:latin typeface="DM sans"/>
              </a:rPr>
              <a:t> no </a:t>
            </a:r>
            <a:r>
              <a:rPr lang="fr-FR" sz="1600" i="1" dirty="0" err="1">
                <a:latin typeface="DM sans"/>
              </a:rPr>
              <a:t>fady</a:t>
            </a:r>
            <a:r>
              <a:rPr lang="fr-FR" sz="1600" i="1" dirty="0">
                <a:latin typeface="DM sans"/>
              </a:rPr>
              <a:t> fa </a:t>
            </a:r>
            <a:r>
              <a:rPr lang="fr-FR" sz="1600" i="1" dirty="0" err="1">
                <a:latin typeface="DM sans"/>
              </a:rPr>
              <a:t>ny</a:t>
            </a:r>
            <a:r>
              <a:rPr lang="fr-FR" sz="1600" i="1" dirty="0">
                <a:latin typeface="DM sans"/>
              </a:rPr>
              <a:t> </a:t>
            </a:r>
            <a:r>
              <a:rPr lang="fr-FR" sz="1600" i="1" dirty="0" err="1">
                <a:latin typeface="DM sans"/>
              </a:rPr>
              <a:t>vavam-bahoaka</a:t>
            </a:r>
            <a:r>
              <a:rPr lang="fr-FR" sz="1600" dirty="0">
                <a:latin typeface="DM sans"/>
              </a:rPr>
              <a:t>’ (</a:t>
            </a:r>
            <a:r>
              <a:rPr lang="fr-FR" sz="1600" i="1" dirty="0">
                <a:latin typeface="DM sans"/>
              </a:rPr>
              <a:t>Les </a:t>
            </a:r>
            <a:r>
              <a:rPr lang="fr-FR" sz="1600" i="1" dirty="0" err="1">
                <a:latin typeface="DM sans"/>
              </a:rPr>
              <a:t>taboux</a:t>
            </a:r>
            <a:r>
              <a:rPr lang="fr-FR" sz="1600" i="1" dirty="0">
                <a:latin typeface="DM sans"/>
              </a:rPr>
              <a:t> n’existent en soi que comme des construits par le social)</a:t>
            </a:r>
          </a:p>
          <a:p>
            <a:r>
              <a:rPr lang="fr-FR" sz="1600" dirty="0">
                <a:latin typeface="DM sans"/>
              </a:rPr>
              <a:t>Mécanisme d’</a:t>
            </a:r>
            <a:r>
              <a:rPr lang="fr-FR" sz="1600" dirty="0" err="1">
                <a:latin typeface="DM sans"/>
              </a:rPr>
              <a:t>hétérophobie</a:t>
            </a:r>
            <a:r>
              <a:rPr lang="fr-FR" sz="1600" dirty="0">
                <a:latin typeface="DM sans"/>
              </a:rPr>
              <a:t> ( couvrant de biais heuristique de la confiance)</a:t>
            </a:r>
          </a:p>
          <a:p>
            <a:r>
              <a:rPr lang="fr-FR" sz="1600" dirty="0">
                <a:latin typeface="DM sans"/>
              </a:rPr>
              <a:t>Constat des modes de fonctionnement par des multiples contraintes d’adversité  ou « </a:t>
            </a:r>
            <a:r>
              <a:rPr lang="fr-FR" sz="1600" i="1" dirty="0" err="1">
                <a:latin typeface="DM sans"/>
              </a:rPr>
              <a:t>mijoboka</a:t>
            </a:r>
            <a:r>
              <a:rPr lang="fr-FR" sz="1600" dirty="0">
                <a:latin typeface="DM sans"/>
              </a:rPr>
              <a:t> »,donnant origine à des modes fonctionnement pars des contraintes de controverses multiformes</a:t>
            </a:r>
          </a:p>
          <a:p>
            <a:endParaRPr lang="fr-FR" dirty="0"/>
          </a:p>
          <a:p>
            <a:r>
              <a:rPr lang="fr-FR" sz="1600" dirty="0">
                <a:latin typeface="DM sans"/>
              </a:rPr>
              <a:t>Les femmes alcoolo dépendantes, noyées dans le subjectivisme </a:t>
            </a:r>
          </a:p>
          <a:p>
            <a:r>
              <a:rPr lang="fr-FR" sz="1600" dirty="0">
                <a:latin typeface="DM sans"/>
              </a:rPr>
              <a:t>Se voient d’être mutées en celles d’être objectives par le support ou le tutorat d’une ingénierie sociale par la réflexivité</a:t>
            </a:r>
          </a:p>
          <a:p>
            <a:pPr marL="0" lvl="1"/>
            <a:r>
              <a:rPr lang="fr-FR" sz="1600" b="1" dirty="0">
                <a:latin typeface="DM sans"/>
              </a:rPr>
              <a:t>D’appréhender la réalité anthropologique dans sa </a:t>
            </a:r>
            <a:r>
              <a:rPr lang="fr-FR" sz="1600" b="1" dirty="0" err="1">
                <a:latin typeface="DM sans"/>
              </a:rPr>
              <a:t>diachronicité</a:t>
            </a:r>
            <a:r>
              <a:rPr lang="fr-FR" sz="1600" b="1" dirty="0">
                <a:latin typeface="DM sans"/>
              </a:rPr>
              <a:t> </a:t>
            </a:r>
            <a:r>
              <a:rPr lang="fr-FR" sz="1600" dirty="0">
                <a:latin typeface="DM sans"/>
              </a:rPr>
              <a:t>(</a:t>
            </a:r>
            <a:r>
              <a:rPr lang="fr-FR" sz="1600" dirty="0" err="1">
                <a:latin typeface="DM sans"/>
              </a:rPr>
              <a:t>Angé</a:t>
            </a:r>
            <a:r>
              <a:rPr lang="fr-FR" sz="1600" dirty="0">
                <a:latin typeface="DM sans"/>
              </a:rPr>
              <a:t>, 1978) puis dans sa </a:t>
            </a:r>
            <a:r>
              <a:rPr lang="fr-FR" sz="1600" dirty="0" err="1">
                <a:latin typeface="DM sans"/>
              </a:rPr>
              <a:t>synchronicité</a:t>
            </a:r>
            <a:r>
              <a:rPr lang="fr-FR" sz="1600" dirty="0">
                <a:latin typeface="DM sans"/>
              </a:rPr>
              <a:t> de valeurs</a:t>
            </a:r>
          </a:p>
          <a:p>
            <a:endParaRPr lang="fr-FR" dirty="0"/>
          </a:p>
          <a:p>
            <a:endParaRPr lang="fr-FR" dirty="0"/>
          </a:p>
        </p:txBody>
      </p:sp>
    </p:spTree>
    <p:extLst>
      <p:ext uri="{BB962C8B-B14F-4D97-AF65-F5344CB8AC3E}">
        <p14:creationId xmlns:p14="http://schemas.microsoft.com/office/powerpoint/2010/main" val="2541182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371" y="163069"/>
            <a:ext cx="11041227" cy="6986528"/>
          </a:xfrm>
          <a:prstGeom prst="rect">
            <a:avLst/>
          </a:prstGeom>
        </p:spPr>
        <p:txBody>
          <a:bodyPr wrap="square">
            <a:spAutoFit/>
          </a:bodyPr>
          <a:lstStyle/>
          <a:p>
            <a:pPr algn="just"/>
            <a:r>
              <a:rPr lang="fr-FR" sz="1600" dirty="0">
                <a:latin typeface="DM sans"/>
              </a:rPr>
              <a:t>Construction des données sous le prisme différentiel et de différenciation des catégories socio-économiques d’appartenance des femmes alcoolo dépendantes, tenant compte  des allocations temporelles pour une horloge de 24 heures : en bleu: temps du sommeil. En rouge brique: activités de reproduction liées à la domesticité du matin. En gris: activités de production : la recherche du </a:t>
            </a:r>
            <a:r>
              <a:rPr lang="fr-FR" sz="1600" dirty="0" err="1">
                <a:latin typeface="DM sans"/>
              </a:rPr>
              <a:t>sanjila</a:t>
            </a:r>
            <a:r>
              <a:rPr lang="fr-FR" sz="1600" dirty="0">
                <a:latin typeface="DM sans"/>
              </a:rPr>
              <a:t>, l’exercice livré au production de survie quotidienne, cumulé à la reprise des activités de reproduction  liées à la domesticité, mêlé au temps des besoins spécifiques récréatifs (sieste ou pause alcoolique assimilé).  En jaune: reprise dans la soirée de l’activité de reproduction. Les activités journalières sont rythmées généralement par 3 conduites d’alcoolisation: à la recherche du </a:t>
            </a:r>
            <a:r>
              <a:rPr lang="fr-FR" sz="1600" dirty="0" err="1">
                <a:latin typeface="DM sans"/>
              </a:rPr>
              <a:t>sanjila</a:t>
            </a:r>
            <a:r>
              <a:rPr lang="fr-FR" sz="1600" dirty="0">
                <a:latin typeface="DM sans"/>
              </a:rPr>
              <a:t>, pendant l’activité de production journalière et le soir à la recherche du sommeil.</a:t>
            </a:r>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a:p>
            <a:endParaRPr lang="fr-FR" sz="3200" dirty="0"/>
          </a:p>
        </p:txBody>
      </p:sp>
      <p:sp>
        <p:nvSpPr>
          <p:cNvPr id="2" name="Espace réservé du numéro de diapositive 1"/>
          <p:cNvSpPr>
            <a:spLocks noGrp="1"/>
          </p:cNvSpPr>
          <p:nvPr>
            <p:ph type="sldNum" sz="quarter" idx="12"/>
          </p:nvPr>
        </p:nvSpPr>
        <p:spPr/>
        <p:txBody>
          <a:bodyPr/>
          <a:lstStyle/>
          <a:p>
            <a:fld id="{00149D79-1686-446B-B12E-7F6DE9767686}" type="slidenum">
              <a:rPr lang="fr-FR" smtClean="0"/>
              <a:t>16</a:t>
            </a:fld>
            <a:endParaRPr lang="fr-FR"/>
          </a:p>
        </p:txBody>
      </p:sp>
      <p:pic>
        <p:nvPicPr>
          <p:cNvPr id="6" name="Image 5"/>
          <p:cNvPicPr/>
          <p:nvPr/>
        </p:nvPicPr>
        <p:blipFill>
          <a:blip r:embed="rId2" cstate="print">
            <a:extLst>
              <a:ext uri="{28A0092B-C50C-407E-A947-70E740481C1C}">
                <a14:useLocalDpi xmlns:a14="http://schemas.microsoft.com/office/drawing/2010/main" val="0"/>
              </a:ext>
            </a:extLst>
          </a:blip>
          <a:stretch>
            <a:fillRect/>
          </a:stretch>
        </p:blipFill>
        <p:spPr>
          <a:xfrm>
            <a:off x="4847861" y="3356992"/>
            <a:ext cx="6624736" cy="3165571"/>
          </a:xfrm>
          <a:prstGeom prst="rect">
            <a:avLst/>
          </a:prstGeom>
        </p:spPr>
      </p:pic>
    </p:spTree>
    <p:extLst>
      <p:ext uri="{BB962C8B-B14F-4D97-AF65-F5344CB8AC3E}">
        <p14:creationId xmlns:p14="http://schemas.microsoft.com/office/powerpoint/2010/main" val="2901997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47482" y="1369253"/>
            <a:ext cx="3236259" cy="1323439"/>
          </a:xfrm>
          <a:prstGeom prst="rect">
            <a:avLst/>
          </a:prstGeom>
          <a:noFill/>
        </p:spPr>
        <p:txBody>
          <a:bodyPr wrap="square" rtlCol="0">
            <a:spAutoFit/>
          </a:bodyPr>
          <a:lstStyle/>
          <a:p>
            <a:r>
              <a:rPr lang="fr-FR" sz="2000" b="1" dirty="0">
                <a:solidFill>
                  <a:schemeClr val="bg1"/>
                </a:solidFill>
                <a:latin typeface="DM sans" pitchFamily="2" charset="0"/>
              </a:rPr>
              <a:t>Résultats portant sur le contenant de la méthode d’Ingénierie sociale par la réflexivité</a:t>
            </a:r>
            <a:endParaRPr lang="fr-FR" sz="2000" dirty="0">
              <a:solidFill>
                <a:schemeClr val="bg1"/>
              </a:solidFill>
              <a:latin typeface="DM sans" pitchFamily="2" charset="0"/>
            </a:endParaRPr>
          </a:p>
        </p:txBody>
      </p:sp>
      <p:sp>
        <p:nvSpPr>
          <p:cNvPr id="14" name="ZoneTexte 13">
            <a:extLst>
              <a:ext uri="{FF2B5EF4-FFF2-40B4-BE49-F238E27FC236}">
                <a16:creationId xmlns:a16="http://schemas.microsoft.com/office/drawing/2014/main" id="{ED550C9B-6237-AB6A-B2B5-53CEA2FCC38F}"/>
              </a:ext>
            </a:extLst>
          </p:cNvPr>
          <p:cNvSpPr txBox="1"/>
          <p:nvPr/>
        </p:nvSpPr>
        <p:spPr>
          <a:xfrm>
            <a:off x="1245869" y="3204830"/>
            <a:ext cx="2861427" cy="1569660"/>
          </a:xfrm>
          <a:prstGeom prst="rect">
            <a:avLst/>
          </a:prstGeom>
          <a:noFill/>
        </p:spPr>
        <p:txBody>
          <a:bodyPr wrap="square" rtlCol="0">
            <a:spAutoFit/>
          </a:bodyPr>
          <a:lstStyle/>
          <a:p>
            <a:pPr algn="ctr"/>
            <a:r>
              <a:rPr lang="fr-FR" sz="2400" b="1" dirty="0">
                <a:solidFill>
                  <a:schemeClr val="bg1"/>
                </a:solidFill>
                <a:latin typeface="DM sans"/>
                <a:ea typeface="Open sans" panose="020B0606030504020204" pitchFamily="34" charset="0"/>
                <a:cs typeface="Open sans" panose="020B0606030504020204" pitchFamily="34" charset="0"/>
              </a:rPr>
              <a:t>Deuxième type de résultats : ceux relevant du contenant</a:t>
            </a:r>
            <a:endParaRPr lang="fr-FR" sz="2400" b="1" dirty="0">
              <a:latin typeface="DM sans"/>
              <a:ea typeface="Open sans" panose="020B0606030504020204" pitchFamily="34" charset="0"/>
              <a:cs typeface="Open sans" panose="020B0606030504020204" pitchFamily="34" charset="0"/>
            </a:endParaRPr>
          </a:p>
        </p:txBody>
      </p:sp>
      <p:sp>
        <p:nvSpPr>
          <p:cNvPr id="3" name="ZoneTexte 2"/>
          <p:cNvSpPr txBox="1"/>
          <p:nvPr/>
        </p:nvSpPr>
        <p:spPr>
          <a:xfrm>
            <a:off x="4392706" y="781050"/>
            <a:ext cx="7540214" cy="6124754"/>
          </a:xfrm>
          <a:prstGeom prst="rect">
            <a:avLst/>
          </a:prstGeom>
          <a:noFill/>
        </p:spPr>
        <p:txBody>
          <a:bodyPr wrap="square" rtlCol="0">
            <a:spAutoFit/>
          </a:bodyPr>
          <a:lstStyle/>
          <a:p>
            <a:pPr marL="0" lvl="4"/>
            <a:endParaRPr lang="fr-FR" b="1" dirty="0">
              <a:latin typeface="DM sans"/>
            </a:endParaRPr>
          </a:p>
          <a:p>
            <a:pPr marL="0" lvl="4"/>
            <a:r>
              <a:rPr lang="fr-FR" b="1" dirty="0" err="1">
                <a:latin typeface="DM sans"/>
              </a:rPr>
              <a:t>Trylogie</a:t>
            </a:r>
            <a:r>
              <a:rPr lang="fr-FR" b="1" dirty="0">
                <a:latin typeface="DM sans"/>
              </a:rPr>
              <a:t> de la démarche</a:t>
            </a:r>
          </a:p>
          <a:p>
            <a:pPr marL="457200" lvl="5"/>
            <a:r>
              <a:rPr lang="fr-FR" b="1" dirty="0">
                <a:latin typeface="DM sans"/>
              </a:rPr>
              <a:t>De la démarche heuristique </a:t>
            </a:r>
            <a:r>
              <a:rPr lang="fr-FR" sz="1600" dirty="0"/>
              <a:t>(</a:t>
            </a:r>
            <a:r>
              <a:rPr lang="fr-FR" sz="1600" dirty="0" err="1"/>
              <a:t>Tversky</a:t>
            </a:r>
            <a:r>
              <a:rPr lang="fr-FR" sz="1600" dirty="0"/>
              <a:t> et al, 1974), (Terray, 1986); (</a:t>
            </a:r>
            <a:r>
              <a:rPr lang="fr-FR" sz="1600" dirty="0" err="1"/>
              <a:t>Burawoy</a:t>
            </a:r>
            <a:r>
              <a:rPr lang="fr-FR" sz="1600" dirty="0"/>
              <a:t> ; 1998 ;2003); Larousse juillet 2013), par l’incitation concomitante par l’extase du désir, l’insatiabilité, certaine avidité d’aller du connu vers l’inconnu, renvoie à cette avidité d’aller vers soi-même dans sa perspective de recherche et de s’accrocher temporairement sur les valeurs qui lui ont séduit</a:t>
            </a:r>
          </a:p>
          <a:p>
            <a:pPr lvl="1"/>
            <a:endParaRPr lang="fr-FR" dirty="0">
              <a:latin typeface="DM sans"/>
            </a:endParaRPr>
          </a:p>
          <a:p>
            <a:pPr marL="457200" lvl="5"/>
            <a:r>
              <a:rPr lang="fr-FR" b="1" dirty="0">
                <a:latin typeface="DM sans"/>
              </a:rPr>
              <a:t>De celle implicite </a:t>
            </a:r>
            <a:r>
              <a:rPr lang="fr-FR" sz="1600" dirty="0"/>
              <a:t>(Emmanuel </a:t>
            </a:r>
            <a:r>
              <a:rPr lang="fr-FR" sz="1600" dirty="0" err="1"/>
              <a:t>Jovelin</a:t>
            </a:r>
            <a:r>
              <a:rPr lang="fr-FR" sz="1600" dirty="0"/>
              <a:t>, 2004)</a:t>
            </a:r>
            <a:r>
              <a:rPr lang="fr-FR" sz="1600" b="1" dirty="0"/>
              <a:t>;</a:t>
            </a:r>
            <a:r>
              <a:rPr lang="fr-FR" sz="1600" dirty="0"/>
              <a:t>(Serre, 2011 ; L’homme, 2012), de se fouiller de ses valeurs dans le passé, en vue de l’expliciter à travers leur actualisation par le phénomène d’acculturation</a:t>
            </a:r>
          </a:p>
          <a:p>
            <a:pPr marL="457200" lvl="5"/>
            <a:r>
              <a:rPr lang="fr-FR" sz="1600" b="1" dirty="0"/>
              <a:t>« De décider, de quelle façon, la réalité est significative » </a:t>
            </a:r>
            <a:r>
              <a:rPr lang="fr-FR" sz="1600" dirty="0"/>
              <a:t>(</a:t>
            </a:r>
            <a:r>
              <a:rPr lang="fr-FR" sz="1600" dirty="0" err="1"/>
              <a:t>Laplantine</a:t>
            </a:r>
            <a:r>
              <a:rPr lang="fr-FR" sz="1600" dirty="0"/>
              <a:t>, 2001) , </a:t>
            </a:r>
            <a:r>
              <a:rPr lang="fr-FR" sz="1600" b="1" dirty="0"/>
              <a:t>S’outiller de« La notion d’altérité » </a:t>
            </a:r>
            <a:r>
              <a:rPr lang="fr-FR" sz="1600" dirty="0"/>
              <a:t>(M </a:t>
            </a:r>
            <a:r>
              <a:rPr lang="fr-FR" sz="1600" dirty="0" err="1"/>
              <a:t>Angé</a:t>
            </a:r>
            <a:r>
              <a:rPr lang="fr-FR" sz="1600" dirty="0"/>
              <a:t>, 1979), (</a:t>
            </a:r>
            <a:r>
              <a:rPr lang="fr-FR" sz="1600" dirty="0" err="1"/>
              <a:t>Lévi-strauss</a:t>
            </a:r>
            <a:r>
              <a:rPr lang="fr-FR" sz="1600" dirty="0"/>
              <a:t>, 1973) </a:t>
            </a:r>
          </a:p>
          <a:p>
            <a:pPr marL="457200" lvl="5"/>
            <a:endParaRPr lang="fr-FR" sz="1600" b="1" dirty="0"/>
          </a:p>
          <a:p>
            <a:pPr lvl="1"/>
            <a:endParaRPr lang="fr-FR" dirty="0">
              <a:latin typeface="DM sans"/>
            </a:endParaRPr>
          </a:p>
          <a:p>
            <a:pPr lvl="1"/>
            <a:r>
              <a:rPr lang="fr-FR" b="1" dirty="0">
                <a:latin typeface="DM sans"/>
              </a:rPr>
              <a:t>De celle itérative</a:t>
            </a:r>
          </a:p>
          <a:p>
            <a:pPr marL="457200" lvl="5"/>
            <a:r>
              <a:rPr lang="fr-FR" sz="1600" dirty="0"/>
              <a:t>(Sylvain Pasquier, 2022), de toujours revenir systématiquement sur des points en vue de fournir une nouvelle version améliorée</a:t>
            </a:r>
          </a:p>
          <a:p>
            <a:endParaRPr lang="fr-FR" dirty="0">
              <a:latin typeface="DM sans"/>
            </a:endParaRPr>
          </a:p>
          <a:p>
            <a:r>
              <a:rPr lang="fr-FR" dirty="0">
                <a:latin typeface="DM sans"/>
              </a:rPr>
              <a:t>Des acquis de la démarche </a:t>
            </a:r>
            <a:r>
              <a:rPr lang="fr-FR" dirty="0" err="1">
                <a:latin typeface="DM sans"/>
              </a:rPr>
              <a:t>inductivo</a:t>
            </a:r>
            <a:r>
              <a:rPr lang="fr-FR" dirty="0">
                <a:latin typeface="DM sans"/>
              </a:rPr>
              <a:t>-déductive</a:t>
            </a:r>
          </a:p>
          <a:p>
            <a:endParaRPr lang="fr-FR" dirty="0">
              <a:latin typeface="DM sans"/>
            </a:endParaRPr>
          </a:p>
          <a:p>
            <a:endParaRPr lang="fr-FR" dirty="0">
              <a:latin typeface="DM sans"/>
            </a:endParaRPr>
          </a:p>
          <a:p>
            <a:endParaRPr lang="fr-FR" dirty="0">
              <a:latin typeface="DM sans"/>
            </a:endParaRPr>
          </a:p>
        </p:txBody>
      </p:sp>
    </p:spTree>
    <p:extLst>
      <p:ext uri="{BB962C8B-B14F-4D97-AF65-F5344CB8AC3E}">
        <p14:creationId xmlns:p14="http://schemas.microsoft.com/office/powerpoint/2010/main" val="385156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960600" y="934044"/>
            <a:ext cx="4418224" cy="461665"/>
          </a:xfrm>
          <a:prstGeom prst="rect">
            <a:avLst/>
          </a:prstGeom>
          <a:noFill/>
        </p:spPr>
        <p:txBody>
          <a:bodyPr wrap="square" rtlCol="0">
            <a:spAutoFit/>
          </a:bodyPr>
          <a:lstStyle/>
          <a:p>
            <a:r>
              <a:rPr lang="fr-FR" sz="2400" dirty="0">
                <a:solidFill>
                  <a:srgbClr val="414042"/>
                </a:solidFill>
                <a:latin typeface="DM sans" pitchFamily="2" charset="0"/>
              </a:rPr>
              <a:t>Démarche </a:t>
            </a:r>
            <a:r>
              <a:rPr lang="fr-FR" sz="2400" dirty="0" err="1">
                <a:solidFill>
                  <a:srgbClr val="414042"/>
                </a:solidFill>
                <a:latin typeface="DM sans" pitchFamily="2" charset="0"/>
              </a:rPr>
              <a:t>inductivo</a:t>
            </a:r>
            <a:r>
              <a:rPr lang="fr-FR" sz="2400" dirty="0">
                <a:solidFill>
                  <a:srgbClr val="414042"/>
                </a:solidFill>
                <a:latin typeface="DM sans" pitchFamily="2" charset="0"/>
              </a:rPr>
              <a:t>-déductive</a:t>
            </a:r>
          </a:p>
        </p:txBody>
      </p:sp>
      <p:pic>
        <p:nvPicPr>
          <p:cNvPr id="6" name="Image 5">
            <a:extLst>
              <a:ext uri="{FF2B5EF4-FFF2-40B4-BE49-F238E27FC236}">
                <a16:creationId xmlns:a16="http://schemas.microsoft.com/office/drawing/2014/main" id="{937B9A75-DD3D-F5F9-4DF3-4C705F287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78457" y="934044"/>
            <a:ext cx="3677498" cy="5147881"/>
          </a:xfrm>
          <a:prstGeom prst="rect">
            <a:avLst/>
          </a:prstGeom>
        </p:spPr>
      </p:pic>
      <p:sp>
        <p:nvSpPr>
          <p:cNvPr id="2" name="ZoneTexte 1"/>
          <p:cNvSpPr txBox="1"/>
          <p:nvPr/>
        </p:nvSpPr>
        <p:spPr>
          <a:xfrm>
            <a:off x="548640" y="1543050"/>
            <a:ext cx="6812280" cy="3693319"/>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856731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58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954107"/>
          </a:xfrm>
          <a:prstGeom prst="rect">
            <a:avLst/>
          </a:prstGeom>
          <a:noFill/>
        </p:spPr>
        <p:txBody>
          <a:bodyPr wrap="square" rtlCol="0">
            <a:spAutoFit/>
          </a:bodyPr>
          <a:lstStyle/>
          <a:p>
            <a:r>
              <a:rPr lang="fr-FR" sz="2800" b="1" dirty="0">
                <a:solidFill>
                  <a:schemeClr val="bg1"/>
                </a:solidFill>
                <a:latin typeface="DM sans" pitchFamily="2" charset="0"/>
              </a:rPr>
              <a:t>Résultats autour de la résilience</a:t>
            </a:r>
            <a:endParaRPr lang="fr-FR" sz="2800" dirty="0">
              <a:solidFill>
                <a:schemeClr val="bg1"/>
              </a:solidFill>
              <a:latin typeface="DM sans" pitchFamily="2" charset="0"/>
            </a:endParaRPr>
          </a:p>
        </p:txBody>
      </p:sp>
      <p:sp>
        <p:nvSpPr>
          <p:cNvPr id="14" name="ZoneTexte 13">
            <a:extLst>
              <a:ext uri="{FF2B5EF4-FFF2-40B4-BE49-F238E27FC236}">
                <a16:creationId xmlns:a16="http://schemas.microsoft.com/office/drawing/2014/main" id="{ED550C9B-6237-AB6A-B2B5-53CEA2FCC38F}"/>
              </a:ext>
            </a:extLst>
          </p:cNvPr>
          <p:cNvSpPr txBox="1"/>
          <p:nvPr/>
        </p:nvSpPr>
        <p:spPr>
          <a:xfrm>
            <a:off x="1057833" y="2965725"/>
            <a:ext cx="3049464" cy="3046988"/>
          </a:xfrm>
          <a:prstGeom prst="rect">
            <a:avLst/>
          </a:prstGeom>
          <a:noFill/>
        </p:spPr>
        <p:txBody>
          <a:bodyPr wrap="square" rtlCol="0">
            <a:spAutoFit/>
          </a:bodyPr>
          <a:lstStyle/>
          <a:p>
            <a:pPr algn="just"/>
            <a:r>
              <a:rPr lang="fr-FR" sz="2400" b="1" dirty="0">
                <a:solidFill>
                  <a:schemeClr val="bg1"/>
                </a:solidFill>
                <a:latin typeface="DM sans"/>
                <a:ea typeface="Open sans" panose="020B0606030504020204" pitchFamily="34" charset="0"/>
                <a:cs typeface="Open sans" panose="020B0606030504020204" pitchFamily="34" charset="0"/>
              </a:rPr>
              <a:t>Troisième type de résultats :Evolution cumulative de la performance   des vécus de la résilience chez les femmes alcoolo dépendantes</a:t>
            </a:r>
          </a:p>
        </p:txBody>
      </p:sp>
      <p:sp>
        <p:nvSpPr>
          <p:cNvPr id="8" name="ZoneTexte 7"/>
          <p:cNvSpPr txBox="1"/>
          <p:nvPr/>
        </p:nvSpPr>
        <p:spPr>
          <a:xfrm>
            <a:off x="4846320" y="367647"/>
            <a:ext cx="7109460" cy="6063198"/>
          </a:xfrm>
          <a:prstGeom prst="rect">
            <a:avLst/>
          </a:prstGeom>
          <a:noFill/>
        </p:spPr>
        <p:txBody>
          <a:bodyPr wrap="square" rtlCol="0">
            <a:spAutoFit/>
          </a:bodyPr>
          <a:lstStyle/>
          <a:p>
            <a:r>
              <a:rPr lang="fr-FR" sz="2000" dirty="0"/>
              <a:t>Vécus des ressentis de la résilience en début du processus</a:t>
            </a:r>
            <a:endParaRPr lang="fr-FR" dirty="0"/>
          </a:p>
          <a:p>
            <a:pPr lvl="1"/>
            <a:endParaRPr lang="fr-FR" b="1" dirty="0"/>
          </a:p>
          <a:p>
            <a:pPr lvl="1"/>
            <a:r>
              <a:rPr lang="fr-FR" b="1" dirty="0"/>
              <a:t>Ceux résultants des mécanismes d’acculturations violentes</a:t>
            </a:r>
          </a:p>
          <a:p>
            <a:pPr lvl="1"/>
            <a:r>
              <a:rPr lang="fr-FR" dirty="0"/>
              <a:t>de sortie subie, occasionnant des mécanismes de soupape de sureté dont le degré d’addiction varie en fonction de celui des  degrés des ressentis des accalmies  nés du subjectivisme</a:t>
            </a:r>
          </a:p>
          <a:p>
            <a:pPr lvl="1"/>
            <a:endParaRPr lang="fr-FR" dirty="0"/>
          </a:p>
          <a:p>
            <a:pPr lvl="1"/>
            <a:r>
              <a:rPr lang="fr-FR" sz="2000" dirty="0"/>
              <a:t>Par l’attisement des valeurs  cumulatives d’enjeu, s’inculquant des acculturations planifiées (Roger Bastide, 1971) procurant une nouvelle lisibilité de la réalité sociale</a:t>
            </a:r>
          </a:p>
          <a:p>
            <a:pPr lvl="1"/>
            <a:endParaRPr lang="fr-FR" sz="2000" dirty="0"/>
          </a:p>
          <a:p>
            <a:pPr lvl="2"/>
            <a:r>
              <a:rPr lang="fr-FR" sz="2000" dirty="0"/>
              <a:t>Ressentis des vécus des traumatismes liés à leur statut de femme et conjointement à ceux liés à leur alcoolisme  de la résilience en post phase 1</a:t>
            </a:r>
          </a:p>
          <a:p>
            <a:pPr lvl="3"/>
            <a:endParaRPr lang="fr-FR" sz="2000" dirty="0"/>
          </a:p>
          <a:p>
            <a:pPr lvl="2"/>
            <a:r>
              <a:rPr lang="fr-FR" sz="2000" dirty="0"/>
              <a:t>Mutés en des consentis en post phase 2</a:t>
            </a:r>
          </a:p>
          <a:p>
            <a:pPr lvl="3"/>
            <a:endParaRPr lang="fr-FR" sz="2000" dirty="0"/>
          </a:p>
          <a:p>
            <a:pPr lvl="2"/>
            <a:r>
              <a:rPr lang="fr-FR" sz="2000" dirty="0"/>
              <a:t>Avancés des consentis vers la saturation</a:t>
            </a:r>
          </a:p>
          <a:p>
            <a:pPr lvl="2"/>
            <a:r>
              <a:rPr lang="fr-FR" sz="2000" dirty="0"/>
              <a:t>en post phase 3</a:t>
            </a:r>
          </a:p>
          <a:p>
            <a:pPr lvl="2"/>
            <a:endParaRPr lang="fr-FR" sz="2000" dirty="0"/>
          </a:p>
        </p:txBody>
      </p:sp>
    </p:spTree>
    <p:extLst>
      <p:ext uri="{BB962C8B-B14F-4D97-AF65-F5344CB8AC3E}">
        <p14:creationId xmlns:p14="http://schemas.microsoft.com/office/powerpoint/2010/main" val="219243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1914525"/>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62550" cy="113347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87D3723-301A-E0F8-C849-393769318D9B}"/>
              </a:ext>
            </a:extLst>
          </p:cNvPr>
          <p:cNvSpPr txBox="1"/>
          <p:nvPr/>
        </p:nvSpPr>
        <p:spPr>
          <a:xfrm>
            <a:off x="960600" y="934045"/>
            <a:ext cx="3790950" cy="769441"/>
          </a:xfrm>
          <a:prstGeom prst="rect">
            <a:avLst/>
          </a:prstGeom>
          <a:noFill/>
        </p:spPr>
        <p:txBody>
          <a:bodyPr wrap="square" rtlCol="0">
            <a:spAutoFit/>
          </a:bodyPr>
          <a:lstStyle/>
          <a:p>
            <a:r>
              <a:rPr lang="fr-FR" sz="4400" dirty="0">
                <a:solidFill>
                  <a:schemeClr val="bg1"/>
                </a:solidFill>
                <a:latin typeface="DM sans" pitchFamily="2" charset="0"/>
              </a:rPr>
              <a:t>Plan (IMERED)</a:t>
            </a:r>
          </a:p>
        </p:txBody>
      </p:sp>
      <p:sp>
        <p:nvSpPr>
          <p:cNvPr id="17" name="ZoneTexte 16">
            <a:extLst>
              <a:ext uri="{FF2B5EF4-FFF2-40B4-BE49-F238E27FC236}">
                <a16:creationId xmlns:a16="http://schemas.microsoft.com/office/drawing/2014/main" id="{961A9D9C-9DF9-B7D8-1CC9-B6F42ED8B400}"/>
              </a:ext>
            </a:extLst>
          </p:cNvPr>
          <p:cNvSpPr txBox="1"/>
          <p:nvPr/>
        </p:nvSpPr>
        <p:spPr>
          <a:xfrm>
            <a:off x="1301557" y="3806160"/>
            <a:ext cx="2070710" cy="830997"/>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Objectifs</a:t>
            </a:r>
          </a:p>
          <a:p>
            <a:endParaRPr lang="fr-FR" sz="2400" dirty="0">
              <a:latin typeface="DM sans" pitchFamily="2" charset="0"/>
            </a:endParaRPr>
          </a:p>
        </p:txBody>
      </p:sp>
      <p:sp>
        <p:nvSpPr>
          <p:cNvPr id="18" name="ZoneTexte 17">
            <a:extLst>
              <a:ext uri="{FF2B5EF4-FFF2-40B4-BE49-F238E27FC236}">
                <a16:creationId xmlns:a16="http://schemas.microsoft.com/office/drawing/2014/main" id="{27634EFC-56BE-D218-2C3A-09D82776BCCF}"/>
              </a:ext>
            </a:extLst>
          </p:cNvPr>
          <p:cNvSpPr txBox="1"/>
          <p:nvPr/>
        </p:nvSpPr>
        <p:spPr>
          <a:xfrm>
            <a:off x="1270616" y="3184063"/>
            <a:ext cx="3604734"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Problématique</a:t>
            </a:r>
            <a:endParaRPr lang="fr-FR" sz="2400" dirty="0">
              <a:latin typeface="DM sans" pitchFamily="2" charset="0"/>
            </a:endParaRPr>
          </a:p>
        </p:txBody>
      </p:sp>
      <p:sp>
        <p:nvSpPr>
          <p:cNvPr id="20" name="ZoneTexte 19">
            <a:extLst>
              <a:ext uri="{FF2B5EF4-FFF2-40B4-BE49-F238E27FC236}">
                <a16:creationId xmlns:a16="http://schemas.microsoft.com/office/drawing/2014/main" id="{A66FFD52-D771-053C-A35B-0B9B82AA106D}"/>
              </a:ext>
            </a:extLst>
          </p:cNvPr>
          <p:cNvSpPr txBox="1"/>
          <p:nvPr/>
        </p:nvSpPr>
        <p:spPr>
          <a:xfrm>
            <a:off x="1270615" y="2580157"/>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Introduction</a:t>
            </a:r>
            <a:endParaRPr lang="fr-FR" sz="2400" dirty="0">
              <a:latin typeface="DM sans" pitchFamily="2" charset="0"/>
            </a:endParaRPr>
          </a:p>
        </p:txBody>
      </p:sp>
      <p:sp>
        <p:nvSpPr>
          <p:cNvPr id="22" name="ZoneTexte 21">
            <a:extLst>
              <a:ext uri="{FF2B5EF4-FFF2-40B4-BE49-F238E27FC236}">
                <a16:creationId xmlns:a16="http://schemas.microsoft.com/office/drawing/2014/main" id="{CA978827-81A6-B642-8D1D-87858F359CD6}"/>
              </a:ext>
            </a:extLst>
          </p:cNvPr>
          <p:cNvSpPr txBox="1"/>
          <p:nvPr/>
        </p:nvSpPr>
        <p:spPr>
          <a:xfrm>
            <a:off x="5085407" y="4400689"/>
            <a:ext cx="2070710" cy="461665"/>
          </a:xfrm>
          <a:prstGeom prst="rect">
            <a:avLst/>
          </a:prstGeom>
          <a:noFill/>
        </p:spPr>
        <p:txBody>
          <a:bodyPr wrap="square" rtlCol="0">
            <a:spAutoFit/>
          </a:bodyPr>
          <a:lstStyle/>
          <a:p>
            <a:r>
              <a:rPr lang="fr-FR" sz="2400" dirty="0">
                <a:solidFill>
                  <a:srgbClr val="221913"/>
                </a:solidFill>
                <a:latin typeface="DM sans" pitchFamily="2" charset="0"/>
              </a:rPr>
              <a:t>Conclusion</a:t>
            </a:r>
            <a:endParaRPr lang="fr-FR" sz="2400" dirty="0">
              <a:latin typeface="DM sans" pitchFamily="2" charset="0"/>
            </a:endParaRPr>
          </a:p>
        </p:txBody>
      </p:sp>
      <p:sp>
        <p:nvSpPr>
          <p:cNvPr id="23" name="ZoneTexte 22">
            <a:extLst>
              <a:ext uri="{FF2B5EF4-FFF2-40B4-BE49-F238E27FC236}">
                <a16:creationId xmlns:a16="http://schemas.microsoft.com/office/drawing/2014/main" id="{A3B56F9F-AE90-4056-D53B-18EFAF822482}"/>
              </a:ext>
            </a:extLst>
          </p:cNvPr>
          <p:cNvSpPr txBox="1"/>
          <p:nvPr/>
        </p:nvSpPr>
        <p:spPr>
          <a:xfrm>
            <a:off x="5085407" y="3188173"/>
            <a:ext cx="3604734"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Résultats</a:t>
            </a:r>
            <a:endParaRPr lang="fr-FR" sz="2400" dirty="0">
              <a:latin typeface="DM sans" pitchFamily="2" charset="0"/>
            </a:endParaRPr>
          </a:p>
        </p:txBody>
      </p:sp>
      <p:sp>
        <p:nvSpPr>
          <p:cNvPr id="24" name="ZoneTexte 23">
            <a:extLst>
              <a:ext uri="{FF2B5EF4-FFF2-40B4-BE49-F238E27FC236}">
                <a16:creationId xmlns:a16="http://schemas.microsoft.com/office/drawing/2014/main" id="{EDB212B0-5EA5-1A51-A357-120DDE5A6B35}"/>
              </a:ext>
            </a:extLst>
          </p:cNvPr>
          <p:cNvSpPr txBox="1"/>
          <p:nvPr/>
        </p:nvSpPr>
        <p:spPr>
          <a:xfrm>
            <a:off x="5085407" y="3794431"/>
            <a:ext cx="3604734"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Discussions</a:t>
            </a:r>
            <a:endParaRPr lang="fr-FR" sz="2400" dirty="0">
              <a:latin typeface="DM sans" pitchFamily="2" charset="0"/>
            </a:endParaRPr>
          </a:p>
        </p:txBody>
      </p:sp>
      <p:sp>
        <p:nvSpPr>
          <p:cNvPr id="34" name="ZoneTexte 33">
            <a:extLst>
              <a:ext uri="{FF2B5EF4-FFF2-40B4-BE49-F238E27FC236}">
                <a16:creationId xmlns:a16="http://schemas.microsoft.com/office/drawing/2014/main" id="{293C7ACD-995D-C14C-EB3E-C3740DD2BD1D}"/>
              </a:ext>
            </a:extLst>
          </p:cNvPr>
          <p:cNvSpPr txBox="1"/>
          <p:nvPr/>
        </p:nvSpPr>
        <p:spPr>
          <a:xfrm>
            <a:off x="960601" y="3190255"/>
            <a:ext cx="485774"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2</a:t>
            </a:r>
            <a:endParaRPr lang="fr-FR" sz="2400" b="1" dirty="0">
              <a:solidFill>
                <a:srgbClr val="ED874E"/>
              </a:solidFill>
              <a:latin typeface="DM sans" pitchFamily="2" charset="0"/>
            </a:endParaRPr>
          </a:p>
        </p:txBody>
      </p:sp>
      <p:sp>
        <p:nvSpPr>
          <p:cNvPr id="35" name="ZoneTexte 34">
            <a:extLst>
              <a:ext uri="{FF2B5EF4-FFF2-40B4-BE49-F238E27FC236}">
                <a16:creationId xmlns:a16="http://schemas.microsoft.com/office/drawing/2014/main" id="{BFD84ECA-E37E-8B05-9C9D-19F4F5109E21}"/>
              </a:ext>
            </a:extLst>
          </p:cNvPr>
          <p:cNvSpPr txBox="1"/>
          <p:nvPr/>
        </p:nvSpPr>
        <p:spPr>
          <a:xfrm>
            <a:off x="960601" y="3794161"/>
            <a:ext cx="485774"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3</a:t>
            </a:r>
            <a:endParaRPr lang="fr-FR" sz="2400" b="1" dirty="0">
              <a:solidFill>
                <a:srgbClr val="ED874E"/>
              </a:solidFill>
              <a:latin typeface="DM sans" pitchFamily="2" charset="0"/>
            </a:endParaRPr>
          </a:p>
        </p:txBody>
      </p:sp>
      <p:sp>
        <p:nvSpPr>
          <p:cNvPr id="36" name="ZoneTexte 35">
            <a:extLst>
              <a:ext uri="{FF2B5EF4-FFF2-40B4-BE49-F238E27FC236}">
                <a16:creationId xmlns:a16="http://schemas.microsoft.com/office/drawing/2014/main" id="{FA39E4A9-9C64-50DB-46ED-F4F46A3F76B8}"/>
              </a:ext>
            </a:extLst>
          </p:cNvPr>
          <p:cNvSpPr txBox="1"/>
          <p:nvPr/>
        </p:nvSpPr>
        <p:spPr>
          <a:xfrm>
            <a:off x="960600" y="2586349"/>
            <a:ext cx="485775" cy="461665"/>
          </a:xfrm>
          <a:prstGeom prst="rect">
            <a:avLst/>
          </a:prstGeom>
          <a:noFill/>
        </p:spPr>
        <p:txBody>
          <a:bodyPr wrap="square" rtlCol="0">
            <a:spAutoFit/>
          </a:bodyPr>
          <a:lstStyle/>
          <a:p>
            <a:r>
              <a:rPr lang="fr-FR" sz="2400" b="1" i="0" u="none" strike="noStrike" dirty="0">
                <a:solidFill>
                  <a:srgbClr val="ED874E"/>
                </a:solidFill>
                <a:effectLst/>
                <a:latin typeface="DM sans" pitchFamily="2" charset="0"/>
              </a:rPr>
              <a:t>1</a:t>
            </a:r>
            <a:endParaRPr lang="fr-FR" sz="2400" b="1" dirty="0">
              <a:solidFill>
                <a:srgbClr val="ED874E"/>
              </a:solidFill>
              <a:latin typeface="DM sans" pitchFamily="2" charset="0"/>
            </a:endParaRPr>
          </a:p>
        </p:txBody>
      </p:sp>
      <p:sp>
        <p:nvSpPr>
          <p:cNvPr id="38" name="ZoneTexte 37">
            <a:extLst>
              <a:ext uri="{FF2B5EF4-FFF2-40B4-BE49-F238E27FC236}">
                <a16:creationId xmlns:a16="http://schemas.microsoft.com/office/drawing/2014/main" id="{F7D8D083-E477-9FD1-30CA-A83EB587E0E8}"/>
              </a:ext>
            </a:extLst>
          </p:cNvPr>
          <p:cNvSpPr txBox="1"/>
          <p:nvPr/>
        </p:nvSpPr>
        <p:spPr>
          <a:xfrm>
            <a:off x="4700142" y="4366118"/>
            <a:ext cx="485774" cy="461665"/>
          </a:xfrm>
          <a:prstGeom prst="rect">
            <a:avLst/>
          </a:prstGeom>
          <a:noFill/>
        </p:spPr>
        <p:txBody>
          <a:bodyPr wrap="square" rtlCol="0">
            <a:spAutoFit/>
          </a:bodyPr>
          <a:lstStyle/>
          <a:p>
            <a:r>
              <a:rPr lang="fr-FR" sz="2400" b="1" dirty="0">
                <a:solidFill>
                  <a:srgbClr val="ED874E"/>
                </a:solidFill>
                <a:latin typeface="DM sans" pitchFamily="2" charset="0"/>
              </a:rPr>
              <a:t>9</a:t>
            </a:r>
          </a:p>
        </p:txBody>
      </p:sp>
      <p:sp>
        <p:nvSpPr>
          <p:cNvPr id="39" name="ZoneTexte 38">
            <a:extLst>
              <a:ext uri="{FF2B5EF4-FFF2-40B4-BE49-F238E27FC236}">
                <a16:creationId xmlns:a16="http://schemas.microsoft.com/office/drawing/2014/main" id="{84E570EE-A183-B5AF-11BF-BF9D55F6CA89}"/>
              </a:ext>
            </a:extLst>
          </p:cNvPr>
          <p:cNvSpPr txBox="1"/>
          <p:nvPr/>
        </p:nvSpPr>
        <p:spPr>
          <a:xfrm>
            <a:off x="4700142" y="3153870"/>
            <a:ext cx="485774" cy="461665"/>
          </a:xfrm>
          <a:prstGeom prst="rect">
            <a:avLst/>
          </a:prstGeom>
          <a:noFill/>
        </p:spPr>
        <p:txBody>
          <a:bodyPr wrap="square" rtlCol="0">
            <a:spAutoFit/>
          </a:bodyPr>
          <a:lstStyle/>
          <a:p>
            <a:r>
              <a:rPr lang="fr-FR" sz="2400" b="1" dirty="0">
                <a:solidFill>
                  <a:srgbClr val="ED874E"/>
                </a:solidFill>
                <a:latin typeface="DM sans" pitchFamily="2" charset="0"/>
              </a:rPr>
              <a:t>7</a:t>
            </a:r>
          </a:p>
        </p:txBody>
      </p:sp>
      <p:sp>
        <p:nvSpPr>
          <p:cNvPr id="40" name="ZoneTexte 39">
            <a:extLst>
              <a:ext uri="{FF2B5EF4-FFF2-40B4-BE49-F238E27FC236}">
                <a16:creationId xmlns:a16="http://schemas.microsoft.com/office/drawing/2014/main" id="{EE7A24B9-4537-2D92-103B-502AE61E4387}"/>
              </a:ext>
            </a:extLst>
          </p:cNvPr>
          <p:cNvSpPr txBox="1"/>
          <p:nvPr/>
        </p:nvSpPr>
        <p:spPr>
          <a:xfrm>
            <a:off x="4700142" y="3759994"/>
            <a:ext cx="485774" cy="461665"/>
          </a:xfrm>
          <a:prstGeom prst="rect">
            <a:avLst/>
          </a:prstGeom>
          <a:noFill/>
        </p:spPr>
        <p:txBody>
          <a:bodyPr wrap="square" rtlCol="0">
            <a:spAutoFit/>
          </a:bodyPr>
          <a:lstStyle/>
          <a:p>
            <a:r>
              <a:rPr lang="fr-FR" sz="2400" b="1" dirty="0">
                <a:solidFill>
                  <a:srgbClr val="ED874E"/>
                </a:solidFill>
                <a:latin typeface="DM sans" pitchFamily="2" charset="0"/>
              </a:rPr>
              <a:t>8</a:t>
            </a:r>
          </a:p>
        </p:txBody>
      </p:sp>
      <p:sp>
        <p:nvSpPr>
          <p:cNvPr id="43" name="ZoneTexte 42">
            <a:extLst>
              <a:ext uri="{FF2B5EF4-FFF2-40B4-BE49-F238E27FC236}">
                <a16:creationId xmlns:a16="http://schemas.microsoft.com/office/drawing/2014/main" id="{6CC2F475-D68D-264C-3C2E-92A2ADC2CCE7}"/>
              </a:ext>
            </a:extLst>
          </p:cNvPr>
          <p:cNvSpPr txBox="1"/>
          <p:nvPr/>
        </p:nvSpPr>
        <p:spPr>
          <a:xfrm>
            <a:off x="1321068" y="4510578"/>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 Cadrage conceptuel</a:t>
            </a:r>
            <a:endParaRPr lang="fr-FR" sz="2400" dirty="0">
              <a:latin typeface="DM sans" pitchFamily="2" charset="0"/>
            </a:endParaRPr>
          </a:p>
        </p:txBody>
      </p:sp>
      <p:sp>
        <p:nvSpPr>
          <p:cNvPr id="44" name="ZoneTexte 43">
            <a:extLst>
              <a:ext uri="{FF2B5EF4-FFF2-40B4-BE49-F238E27FC236}">
                <a16:creationId xmlns:a16="http://schemas.microsoft.com/office/drawing/2014/main" id="{E500EBF6-0DBC-E9A4-65DF-401201E2BBA5}"/>
              </a:ext>
            </a:extLst>
          </p:cNvPr>
          <p:cNvSpPr txBox="1"/>
          <p:nvPr/>
        </p:nvSpPr>
        <p:spPr>
          <a:xfrm>
            <a:off x="4700141" y="2547746"/>
            <a:ext cx="485775" cy="461665"/>
          </a:xfrm>
          <a:prstGeom prst="rect">
            <a:avLst/>
          </a:prstGeom>
          <a:noFill/>
        </p:spPr>
        <p:txBody>
          <a:bodyPr wrap="square" rtlCol="0">
            <a:spAutoFit/>
          </a:bodyPr>
          <a:lstStyle/>
          <a:p>
            <a:r>
              <a:rPr lang="fr-FR" sz="2400" b="1" dirty="0">
                <a:solidFill>
                  <a:srgbClr val="ED874E"/>
                </a:solidFill>
                <a:latin typeface="DM sans" pitchFamily="2" charset="0"/>
              </a:rPr>
              <a:t>5</a:t>
            </a:r>
          </a:p>
        </p:txBody>
      </p:sp>
      <p:pic>
        <p:nvPicPr>
          <p:cNvPr id="46" name="Image 45">
            <a:extLst>
              <a:ext uri="{FF2B5EF4-FFF2-40B4-BE49-F238E27FC236}">
                <a16:creationId xmlns:a16="http://schemas.microsoft.com/office/drawing/2014/main" id="{7B3CCFE6-FBE0-8AC5-C650-192C2D0D4B8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90"/>
          <a:stretch/>
        </p:blipFill>
        <p:spPr>
          <a:xfrm>
            <a:off x="8416300" y="1914526"/>
            <a:ext cx="3775699" cy="4162424"/>
          </a:xfrm>
          <a:prstGeom prst="rect">
            <a:avLst/>
          </a:prstGeom>
        </p:spPr>
      </p:pic>
      <p:sp>
        <p:nvSpPr>
          <p:cNvPr id="26" name="ZoneTexte 25">
            <a:extLst>
              <a:ext uri="{FF2B5EF4-FFF2-40B4-BE49-F238E27FC236}">
                <a16:creationId xmlns:a16="http://schemas.microsoft.com/office/drawing/2014/main" id="{BFD84ECA-E37E-8B05-9C9D-19F4F5109E21}"/>
              </a:ext>
            </a:extLst>
          </p:cNvPr>
          <p:cNvSpPr txBox="1"/>
          <p:nvPr/>
        </p:nvSpPr>
        <p:spPr>
          <a:xfrm>
            <a:off x="965344" y="4510576"/>
            <a:ext cx="485774" cy="461665"/>
          </a:xfrm>
          <a:prstGeom prst="rect">
            <a:avLst/>
          </a:prstGeom>
          <a:noFill/>
        </p:spPr>
        <p:txBody>
          <a:bodyPr wrap="square" rtlCol="0">
            <a:spAutoFit/>
          </a:bodyPr>
          <a:lstStyle/>
          <a:p>
            <a:r>
              <a:rPr lang="fr-FR" sz="2400" b="1" dirty="0">
                <a:solidFill>
                  <a:srgbClr val="ED874E"/>
                </a:solidFill>
                <a:latin typeface="DM sans" pitchFamily="2" charset="0"/>
              </a:rPr>
              <a:t>4</a:t>
            </a:r>
          </a:p>
        </p:txBody>
      </p:sp>
      <p:sp>
        <p:nvSpPr>
          <p:cNvPr id="28" name="ZoneTexte 27">
            <a:extLst>
              <a:ext uri="{FF2B5EF4-FFF2-40B4-BE49-F238E27FC236}">
                <a16:creationId xmlns:a16="http://schemas.microsoft.com/office/drawing/2014/main" id="{6CC2F475-D68D-264C-3C2E-92A2ADC2CCE7}"/>
              </a:ext>
            </a:extLst>
          </p:cNvPr>
          <p:cNvSpPr txBox="1"/>
          <p:nvPr/>
        </p:nvSpPr>
        <p:spPr>
          <a:xfrm>
            <a:off x="5085407" y="2580156"/>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 Méthodologie</a:t>
            </a:r>
            <a:endParaRPr lang="fr-FR" sz="2400" dirty="0">
              <a:latin typeface="DM sans" pitchFamily="2" charset="0"/>
            </a:endParaRPr>
          </a:p>
        </p:txBody>
      </p:sp>
    </p:spTree>
    <p:extLst>
      <p:ext uri="{BB962C8B-B14F-4D97-AF65-F5344CB8AC3E}">
        <p14:creationId xmlns:p14="http://schemas.microsoft.com/office/powerpoint/2010/main" val="576348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2000251"/>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4356846" y="1547446"/>
            <a:ext cx="0" cy="4529507"/>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30" name="ZoneTexte 29">
            <a:extLst>
              <a:ext uri="{FF2B5EF4-FFF2-40B4-BE49-F238E27FC236}">
                <a16:creationId xmlns:a16="http://schemas.microsoft.com/office/drawing/2014/main" id="{69480740-7E58-9B8D-5DAF-B074BA2E5A59}"/>
              </a:ext>
            </a:extLst>
          </p:cNvPr>
          <p:cNvSpPr txBox="1"/>
          <p:nvPr/>
        </p:nvSpPr>
        <p:spPr>
          <a:xfrm>
            <a:off x="834286" y="932655"/>
            <a:ext cx="11041484" cy="400110"/>
          </a:xfrm>
          <a:prstGeom prst="rect">
            <a:avLst/>
          </a:prstGeom>
          <a:noFill/>
        </p:spPr>
        <p:txBody>
          <a:bodyPr wrap="square" rtlCol="0">
            <a:spAutoFit/>
          </a:bodyPr>
          <a:lstStyle/>
          <a:p>
            <a:r>
              <a:rPr lang="fr-FR" sz="2000" b="1" i="0" u="none" strike="noStrike" dirty="0">
                <a:solidFill>
                  <a:srgbClr val="414042"/>
                </a:solidFill>
                <a:effectLst/>
                <a:latin typeface="DM sans" pitchFamily="2" charset="0"/>
              </a:rPr>
              <a:t>Consolidation des acquis résultant de la concomitance des enjeux vers la généralisation</a:t>
            </a:r>
          </a:p>
        </p:txBody>
      </p:sp>
      <p:sp>
        <p:nvSpPr>
          <p:cNvPr id="47" name="ZoneTexte 46">
            <a:extLst>
              <a:ext uri="{FF2B5EF4-FFF2-40B4-BE49-F238E27FC236}">
                <a16:creationId xmlns:a16="http://schemas.microsoft.com/office/drawing/2014/main" id="{93808D01-D557-BECC-F9E9-B8E65E992389}"/>
              </a:ext>
            </a:extLst>
          </p:cNvPr>
          <p:cNvSpPr txBox="1"/>
          <p:nvPr/>
        </p:nvSpPr>
        <p:spPr>
          <a:xfrm>
            <a:off x="646719" y="1472634"/>
            <a:ext cx="3092252" cy="523220"/>
          </a:xfrm>
          <a:prstGeom prst="rect">
            <a:avLst/>
          </a:prstGeom>
          <a:noFill/>
        </p:spPr>
        <p:txBody>
          <a:bodyPr wrap="square" rtlCol="0">
            <a:spAutoFit/>
          </a:bodyPr>
          <a:lstStyle/>
          <a:p>
            <a:r>
              <a:rPr lang="fr-FR" sz="2800" dirty="0">
                <a:solidFill>
                  <a:srgbClr val="ED874E"/>
                </a:solidFill>
                <a:latin typeface="DM sans" pitchFamily="2" charset="0"/>
              </a:rPr>
              <a:t>Généralisation </a:t>
            </a:r>
            <a:r>
              <a:rPr lang="fr-FR" sz="2800" i="0" u="none" strike="noStrike" dirty="0">
                <a:solidFill>
                  <a:srgbClr val="ED874E"/>
                </a:solidFill>
                <a:effectLst/>
                <a:latin typeface="DM sans" pitchFamily="2" charset="0"/>
              </a:rPr>
              <a:t>1</a:t>
            </a:r>
            <a:endParaRPr lang="fr-FR" sz="2800" dirty="0">
              <a:solidFill>
                <a:srgbClr val="ED874E"/>
              </a:solidFill>
              <a:latin typeface="DM sans" pitchFamily="2" charset="0"/>
            </a:endParaRPr>
          </a:p>
        </p:txBody>
      </p:sp>
      <p:sp>
        <p:nvSpPr>
          <p:cNvPr id="48" name="ZoneTexte 47">
            <a:extLst>
              <a:ext uri="{FF2B5EF4-FFF2-40B4-BE49-F238E27FC236}">
                <a16:creationId xmlns:a16="http://schemas.microsoft.com/office/drawing/2014/main" id="{D7B5D273-8F01-1049-6E78-1F8C32544DB3}"/>
              </a:ext>
            </a:extLst>
          </p:cNvPr>
          <p:cNvSpPr txBox="1"/>
          <p:nvPr/>
        </p:nvSpPr>
        <p:spPr>
          <a:xfrm>
            <a:off x="0" y="1995855"/>
            <a:ext cx="4173415" cy="4185761"/>
          </a:xfrm>
          <a:prstGeom prst="rect">
            <a:avLst/>
          </a:prstGeom>
          <a:noFill/>
        </p:spPr>
        <p:txBody>
          <a:bodyPr wrap="square" rtlCol="0">
            <a:spAutoFit/>
          </a:bodyPr>
          <a:lstStyle/>
          <a:p>
            <a:pPr algn="just"/>
            <a:r>
              <a:rPr lang="fr-FR" sz="1400" dirty="0">
                <a:latin typeface="DM sans"/>
              </a:rPr>
              <a:t>D’extraction d’une portion de la réalité sociale, « d’inscriptions de données visualisables et discutables » (</a:t>
            </a:r>
            <a:r>
              <a:rPr lang="fr-FR" sz="1400" dirty="0" err="1">
                <a:latin typeface="DM sans"/>
              </a:rPr>
              <a:t>Latour</a:t>
            </a:r>
            <a:r>
              <a:rPr lang="fr-FR" sz="1400" dirty="0">
                <a:latin typeface="DM sans"/>
              </a:rPr>
              <a:t>, 1995 ; </a:t>
            </a:r>
            <a:r>
              <a:rPr lang="fr-FR" sz="1400" dirty="0" err="1">
                <a:latin typeface="DM sans"/>
              </a:rPr>
              <a:t>Callon</a:t>
            </a:r>
            <a:r>
              <a:rPr lang="fr-FR" sz="1400" dirty="0">
                <a:latin typeface="DM sans"/>
              </a:rPr>
              <a:t> </a:t>
            </a:r>
            <a:r>
              <a:rPr lang="fr-FR" sz="1400" i="1" dirty="0">
                <a:latin typeface="DM sans"/>
              </a:rPr>
              <a:t>et al.</a:t>
            </a:r>
            <a:r>
              <a:rPr lang="fr-FR" sz="1400" dirty="0">
                <a:latin typeface="DM sans"/>
              </a:rPr>
              <a:t>, 2001), </a:t>
            </a:r>
            <a:r>
              <a:rPr lang="fr-FR" sz="1400" b="1" dirty="0">
                <a:latin typeface="DM sans"/>
              </a:rPr>
              <a:t>l’heuristique se déployant par son envergure : </a:t>
            </a:r>
            <a:r>
              <a:rPr lang="fr-FR" sz="1400" b="1" dirty="0" err="1">
                <a:latin typeface="DM sans"/>
              </a:rPr>
              <a:t>anthropocentrée</a:t>
            </a:r>
            <a:r>
              <a:rPr lang="fr-FR" sz="1400" b="1" dirty="0">
                <a:latin typeface="DM sans"/>
              </a:rPr>
              <a:t>,</a:t>
            </a:r>
          </a:p>
          <a:p>
            <a:pPr algn="just"/>
            <a:endParaRPr lang="fr-FR" sz="1400" b="1" dirty="0"/>
          </a:p>
          <a:p>
            <a:pPr algn="just"/>
            <a:r>
              <a:rPr lang="fr-FR" sz="1400" b="1" dirty="0"/>
              <a:t> </a:t>
            </a:r>
            <a:r>
              <a:rPr lang="fr-FR" sz="1400" dirty="0">
                <a:latin typeface="DM sans"/>
              </a:rPr>
              <a:t>favorable de l’agissement en co-auteurs : s’inculquant la perspective </a:t>
            </a:r>
          </a:p>
          <a:p>
            <a:pPr algn="just"/>
            <a:r>
              <a:rPr lang="fr-FR" sz="1400" dirty="0">
                <a:latin typeface="DM sans"/>
              </a:rPr>
              <a:t>des acteurs, « </a:t>
            </a:r>
            <a:r>
              <a:rPr lang="fr-FR" sz="1400" b="1" dirty="0">
                <a:latin typeface="DM sans"/>
              </a:rPr>
              <a:t>de voir avec leurs yeux », de s’approcher du point de vue du terrain (Rose, 2001)</a:t>
            </a:r>
          </a:p>
          <a:p>
            <a:pPr algn="just"/>
            <a:endParaRPr lang="fr-FR" sz="1400" dirty="0">
              <a:latin typeface="DM sans"/>
              <a:ea typeface="Open sans" panose="020B0606030504020204" pitchFamily="34" charset="0"/>
              <a:cs typeface="Open sans" panose="020B0606030504020204" pitchFamily="34" charset="0"/>
            </a:endParaRPr>
          </a:p>
          <a:p>
            <a:pPr algn="just"/>
            <a:r>
              <a:rPr lang="fr-FR" sz="1400" dirty="0">
                <a:latin typeface="DM sans"/>
                <a:ea typeface="Open sans" panose="020B0606030504020204" pitchFamily="34" charset="0"/>
                <a:cs typeface="Open sans" panose="020B0606030504020204" pitchFamily="34" charset="0"/>
              </a:rPr>
              <a:t>Meilleure lisibilité de la réalité, fréquentation du bar: lieu d’accumulation  et d’attraction du </a:t>
            </a:r>
            <a:r>
              <a:rPr lang="fr-FR" sz="1400" dirty="0" err="1">
                <a:latin typeface="DM sans"/>
                <a:ea typeface="Open sans" panose="020B0606030504020204" pitchFamily="34" charset="0"/>
                <a:cs typeface="Open sans" panose="020B0606030504020204" pitchFamily="34" charset="0"/>
              </a:rPr>
              <a:t>sanjila</a:t>
            </a:r>
            <a:r>
              <a:rPr lang="fr-FR" sz="1400" dirty="0">
                <a:latin typeface="DM sans"/>
                <a:ea typeface="Open sans" panose="020B0606030504020204" pitchFamily="34" charset="0"/>
                <a:cs typeface="Open sans" panose="020B0606030504020204" pitchFamily="34" charset="0"/>
              </a:rPr>
              <a:t>, lieu d’éducation par le paire (</a:t>
            </a:r>
            <a:r>
              <a:rPr lang="fr-FR" sz="1400" b="1" dirty="0">
                <a:latin typeface="DM sans"/>
                <a:ea typeface="Open sans" panose="020B0606030504020204" pitchFamily="34" charset="0"/>
                <a:cs typeface="Open sans" panose="020B0606030504020204" pitchFamily="34" charset="0"/>
              </a:rPr>
              <a:t>révolutionner des signifiants/signifiés des comportements stéréotypés)</a:t>
            </a:r>
          </a:p>
          <a:p>
            <a:pPr algn="just"/>
            <a:endParaRPr lang="fr-FR" sz="1400" b="1" dirty="0">
              <a:latin typeface="DM sans"/>
              <a:ea typeface="Open sans" panose="020B0606030504020204" pitchFamily="34" charset="0"/>
              <a:cs typeface="Open sans" panose="020B0606030504020204" pitchFamily="34" charset="0"/>
            </a:endParaRPr>
          </a:p>
          <a:p>
            <a:pPr algn="just"/>
            <a:endParaRPr lang="fr-FR" sz="1400" dirty="0">
              <a:latin typeface="DM sans"/>
              <a:ea typeface="Open sans" panose="020B0606030504020204" pitchFamily="34" charset="0"/>
              <a:cs typeface="Open sans" panose="020B0606030504020204" pitchFamily="34" charset="0"/>
            </a:endParaRPr>
          </a:p>
        </p:txBody>
      </p:sp>
      <p:cxnSp>
        <p:nvCxnSpPr>
          <p:cNvPr id="5" name="Connecteur droit 4">
            <a:extLst>
              <a:ext uri="{FF2B5EF4-FFF2-40B4-BE49-F238E27FC236}">
                <a16:creationId xmlns:a16="http://schemas.microsoft.com/office/drawing/2014/main" id="{056AD120-9EB7-790C-60D8-9F13BA2B533A}"/>
              </a:ext>
            </a:extLst>
          </p:cNvPr>
          <p:cNvCxnSpPr>
            <a:cxnSpLocks/>
          </p:cNvCxnSpPr>
          <p:nvPr/>
        </p:nvCxnSpPr>
        <p:spPr>
          <a:xfrm flipV="1">
            <a:off x="8265458" y="2000249"/>
            <a:ext cx="0" cy="407670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6" name="ZoneTexte 5">
            <a:extLst>
              <a:ext uri="{FF2B5EF4-FFF2-40B4-BE49-F238E27FC236}">
                <a16:creationId xmlns:a16="http://schemas.microsoft.com/office/drawing/2014/main" id="{A5E39B71-8D04-1842-9EC4-E194A40A1D30}"/>
              </a:ext>
            </a:extLst>
          </p:cNvPr>
          <p:cNvSpPr txBox="1"/>
          <p:nvPr/>
        </p:nvSpPr>
        <p:spPr>
          <a:xfrm>
            <a:off x="4808902" y="1370944"/>
            <a:ext cx="3092252" cy="523220"/>
          </a:xfrm>
          <a:prstGeom prst="rect">
            <a:avLst/>
          </a:prstGeom>
          <a:noFill/>
        </p:spPr>
        <p:txBody>
          <a:bodyPr wrap="square" rtlCol="0">
            <a:spAutoFit/>
          </a:bodyPr>
          <a:lstStyle/>
          <a:p>
            <a:r>
              <a:rPr lang="fr-FR" sz="2800" dirty="0">
                <a:solidFill>
                  <a:srgbClr val="ED874E"/>
                </a:solidFill>
                <a:latin typeface="DM sans" pitchFamily="2" charset="0"/>
              </a:rPr>
              <a:t> Généralisation 2</a:t>
            </a:r>
          </a:p>
        </p:txBody>
      </p:sp>
      <p:sp>
        <p:nvSpPr>
          <p:cNvPr id="7" name="ZoneTexte 6">
            <a:extLst>
              <a:ext uri="{FF2B5EF4-FFF2-40B4-BE49-F238E27FC236}">
                <a16:creationId xmlns:a16="http://schemas.microsoft.com/office/drawing/2014/main" id="{B298CF22-5C48-8BD0-9009-2CFA913DDDF8}"/>
              </a:ext>
            </a:extLst>
          </p:cNvPr>
          <p:cNvSpPr txBox="1"/>
          <p:nvPr/>
        </p:nvSpPr>
        <p:spPr>
          <a:xfrm>
            <a:off x="4356846" y="2000252"/>
            <a:ext cx="3908612" cy="4739759"/>
          </a:xfrm>
          <a:prstGeom prst="rect">
            <a:avLst/>
          </a:prstGeom>
          <a:noFill/>
        </p:spPr>
        <p:txBody>
          <a:bodyPr wrap="square" rtlCol="0">
            <a:spAutoFit/>
          </a:bodyPr>
          <a:lstStyle/>
          <a:p>
            <a:pPr algn="just"/>
            <a:r>
              <a:rPr lang="fr-FR" sz="1400" b="1" dirty="0">
                <a:latin typeface="DM sans"/>
                <a:ea typeface="Open sans" panose="020B0606030504020204" pitchFamily="34" charset="0"/>
                <a:cs typeface="Open sans" panose="020B0606030504020204" pitchFamily="34" charset="0"/>
              </a:rPr>
              <a:t>L’atteinte de la contingence de la carrière par la réflexivité  </a:t>
            </a:r>
            <a:r>
              <a:rPr lang="fr-FR" sz="1400" dirty="0">
                <a:latin typeface="DM sans"/>
                <a:ea typeface="Open sans" panose="020B0606030504020204" pitchFamily="34" charset="0"/>
                <a:cs typeface="Open sans" panose="020B0606030504020204" pitchFamily="34" charset="0"/>
              </a:rPr>
              <a:t>transformative d’enjeux de par la jonction entre le conjoncturel et le conjecturel par la </a:t>
            </a:r>
            <a:r>
              <a:rPr lang="fr-FR" sz="1400" dirty="0" err="1">
                <a:latin typeface="DM sans"/>
                <a:ea typeface="Open sans" panose="020B0606030504020204" pitchFamily="34" charset="0"/>
                <a:cs typeface="Open sans" panose="020B0606030504020204" pitchFamily="34" charset="0"/>
              </a:rPr>
              <a:t>sérendipité</a:t>
            </a:r>
            <a:endParaRPr lang="fr-FR" sz="1400" dirty="0">
              <a:latin typeface="DM sans"/>
              <a:ea typeface="Open sans" panose="020B0606030504020204" pitchFamily="34" charset="0"/>
              <a:cs typeface="Open sans" panose="020B0606030504020204" pitchFamily="34" charset="0"/>
            </a:endParaRPr>
          </a:p>
          <a:p>
            <a:pPr algn="just"/>
            <a:r>
              <a:rPr lang="fr-FR" sz="1400" dirty="0">
                <a:latin typeface="DM sans"/>
                <a:ea typeface="Open sans" panose="020B0606030504020204" pitchFamily="34" charset="0"/>
                <a:cs typeface="Open sans" panose="020B0606030504020204" pitchFamily="34" charset="0"/>
              </a:rPr>
              <a:t>Dans la concomitance des enjeux du ressenti </a:t>
            </a:r>
            <a:r>
              <a:rPr lang="fr-FR" sz="1400" b="1" dirty="0">
                <a:latin typeface="DM sans"/>
                <a:ea typeface="Open sans" panose="020B0606030504020204" pitchFamily="34" charset="0"/>
                <a:cs typeface="Open sans" panose="020B0606030504020204" pitchFamily="34" charset="0"/>
              </a:rPr>
              <a:t>(des vicissitudes de l’histoire, de la plasticité de l’humain et de l’interstice de liberté et de créativité)</a:t>
            </a:r>
          </a:p>
          <a:p>
            <a:pPr algn="just"/>
            <a:r>
              <a:rPr lang="fr-FR" sz="1400" b="1" dirty="0">
                <a:latin typeface="DM sans"/>
              </a:rPr>
              <a:t>pour rompre la perpétuation de la situation </a:t>
            </a:r>
            <a:r>
              <a:rPr lang="fr-FR" sz="1400" dirty="0">
                <a:latin typeface="DM sans"/>
              </a:rPr>
              <a:t>problématique </a:t>
            </a:r>
          </a:p>
          <a:p>
            <a:pPr algn="just"/>
            <a:endParaRPr lang="fr-FR" sz="1400" b="1" dirty="0">
              <a:latin typeface="DM sans"/>
            </a:endParaRPr>
          </a:p>
          <a:p>
            <a:pPr algn="just"/>
            <a:r>
              <a:rPr lang="fr-FR" sz="1400" b="1" dirty="0">
                <a:latin typeface="DM sans"/>
              </a:rPr>
              <a:t>L’exploration de la résilience  </a:t>
            </a:r>
            <a:r>
              <a:rPr lang="fr-FR" sz="1400" dirty="0">
                <a:latin typeface="DM sans"/>
              </a:rPr>
              <a:t>(La résilience se positionnant en second degré de réflexivité</a:t>
            </a:r>
            <a:r>
              <a:rPr lang="fr-FR" sz="1400" b="1" dirty="0">
                <a:latin typeface="DM sans"/>
              </a:rPr>
              <a:t> , </a:t>
            </a:r>
            <a:r>
              <a:rPr lang="fr-FR" sz="1400" dirty="0">
                <a:latin typeface="DM sans"/>
              </a:rPr>
              <a:t>(</a:t>
            </a:r>
            <a:r>
              <a:rPr lang="fr-FR" sz="1400" dirty="0" err="1">
                <a:latin typeface="DM sans"/>
              </a:rPr>
              <a:t>Tarter</a:t>
            </a:r>
            <a:r>
              <a:rPr lang="fr-FR" sz="1400" dirty="0">
                <a:latin typeface="DM sans"/>
              </a:rPr>
              <a:t> et </a:t>
            </a:r>
            <a:r>
              <a:rPr lang="fr-FR" sz="1400" dirty="0" err="1">
                <a:latin typeface="DM sans"/>
              </a:rPr>
              <a:t>Vanyukov</a:t>
            </a:r>
            <a:r>
              <a:rPr lang="fr-FR" sz="1400" dirty="0">
                <a:latin typeface="DM sans"/>
              </a:rPr>
              <a:t>, 1999);(Rudolf, 2009)</a:t>
            </a:r>
          </a:p>
          <a:p>
            <a:pPr algn="just"/>
            <a:endParaRPr lang="fr-FR" sz="1400" dirty="0">
              <a:latin typeface="DM sans"/>
            </a:endParaRPr>
          </a:p>
          <a:p>
            <a:pPr algn="just"/>
            <a:r>
              <a:rPr lang="fr-FR" sz="1600" b="1" dirty="0"/>
              <a:t>Faisant que l’ingénierie sociale par la réflexivité joue un rôle significatif dans le processus de sortie allant de celle subie à celle autodéterminée</a:t>
            </a:r>
            <a:r>
              <a:rPr lang="fr-FR" sz="1600" dirty="0"/>
              <a:t>.</a:t>
            </a:r>
          </a:p>
          <a:p>
            <a:pPr algn="just"/>
            <a:endParaRPr lang="fr-FR" sz="1400" dirty="0">
              <a:latin typeface="DM sans"/>
            </a:endParaRPr>
          </a:p>
          <a:p>
            <a:pPr algn="just"/>
            <a:endParaRPr lang="fr-FR" sz="1400" dirty="0">
              <a:latin typeface="DM sans"/>
              <a:ea typeface="Open sans" panose="020B0606030504020204" pitchFamily="34" charset="0"/>
              <a:cs typeface="Open sans" panose="020B0606030504020204" pitchFamily="34" charset="0"/>
            </a:endParaRPr>
          </a:p>
        </p:txBody>
      </p:sp>
      <p:sp>
        <p:nvSpPr>
          <p:cNvPr id="29" name="ZoneTexte 28">
            <a:extLst>
              <a:ext uri="{FF2B5EF4-FFF2-40B4-BE49-F238E27FC236}">
                <a16:creationId xmlns:a16="http://schemas.microsoft.com/office/drawing/2014/main" id="{710000E7-5A88-0109-1C8E-C8FD48A2BE3F}"/>
              </a:ext>
            </a:extLst>
          </p:cNvPr>
          <p:cNvSpPr txBox="1"/>
          <p:nvPr/>
        </p:nvSpPr>
        <p:spPr>
          <a:xfrm>
            <a:off x="8583824" y="1377462"/>
            <a:ext cx="3092252" cy="523220"/>
          </a:xfrm>
          <a:prstGeom prst="rect">
            <a:avLst/>
          </a:prstGeom>
          <a:noFill/>
        </p:spPr>
        <p:txBody>
          <a:bodyPr wrap="square" rtlCol="0">
            <a:spAutoFit/>
          </a:bodyPr>
          <a:lstStyle/>
          <a:p>
            <a:r>
              <a:rPr lang="fr-FR" sz="2800" dirty="0">
                <a:solidFill>
                  <a:srgbClr val="ED874E"/>
                </a:solidFill>
                <a:latin typeface="DM sans" pitchFamily="2" charset="0"/>
              </a:rPr>
              <a:t>Généralisation 3</a:t>
            </a:r>
          </a:p>
        </p:txBody>
      </p:sp>
      <p:sp>
        <p:nvSpPr>
          <p:cNvPr id="2" name="ZoneTexte 1"/>
          <p:cNvSpPr txBox="1"/>
          <p:nvPr/>
        </p:nvSpPr>
        <p:spPr>
          <a:xfrm>
            <a:off x="8265459" y="2000252"/>
            <a:ext cx="3926542" cy="4616648"/>
          </a:xfrm>
          <a:prstGeom prst="rect">
            <a:avLst/>
          </a:prstGeom>
          <a:noFill/>
        </p:spPr>
        <p:txBody>
          <a:bodyPr wrap="square" rtlCol="0">
            <a:spAutoFit/>
          </a:bodyPr>
          <a:lstStyle/>
          <a:p>
            <a:pPr algn="just"/>
            <a:r>
              <a:rPr lang="fr-FR" sz="1400" b="1" dirty="0">
                <a:latin typeface="DM sans"/>
                <a:ea typeface="Open sans" panose="020B0606030504020204" pitchFamily="34" charset="0"/>
                <a:cs typeface="Open sans" panose="020B0606030504020204" pitchFamily="34" charset="0"/>
              </a:rPr>
              <a:t>Atteindre la résurgence phase prémices de la résilience</a:t>
            </a:r>
          </a:p>
          <a:p>
            <a:pPr algn="just"/>
            <a:endParaRPr lang="fr-FR" sz="1400" dirty="0">
              <a:latin typeface="DM sans"/>
              <a:ea typeface="Open sans" panose="020B0606030504020204" pitchFamily="34" charset="0"/>
              <a:cs typeface="Open sans" panose="020B0606030504020204" pitchFamily="34" charset="0"/>
            </a:endParaRPr>
          </a:p>
          <a:p>
            <a:pPr algn="just"/>
            <a:r>
              <a:rPr lang="fr-FR" sz="1400" b="1" dirty="0">
                <a:latin typeface="DM sans"/>
                <a:ea typeface="Open sans" panose="020B0606030504020204" pitchFamily="34" charset="0"/>
                <a:cs typeface="Open sans" panose="020B0606030504020204" pitchFamily="34" charset="0"/>
              </a:rPr>
              <a:t>Se déployant comme un nouvel art de vie </a:t>
            </a:r>
            <a:r>
              <a:rPr lang="fr-FR" sz="1400" dirty="0">
                <a:latin typeface="DM sans"/>
                <a:ea typeface="Open sans" panose="020B0606030504020204" pitchFamily="34" charset="0"/>
                <a:cs typeface="Open sans" panose="020B0606030504020204" pitchFamily="34" charset="0"/>
              </a:rPr>
              <a:t>(</a:t>
            </a:r>
            <a:r>
              <a:rPr lang="fr-FR" sz="1400" dirty="0" err="1">
                <a:latin typeface="DM sans"/>
                <a:ea typeface="Open sans" panose="020B0606030504020204" pitchFamily="34" charset="0"/>
                <a:cs typeface="Open sans" panose="020B0606030504020204" pitchFamily="34" charset="0"/>
              </a:rPr>
              <a:t>Cyrulink</a:t>
            </a:r>
            <a:r>
              <a:rPr lang="fr-FR" sz="1400" dirty="0">
                <a:latin typeface="DM sans"/>
                <a:ea typeface="Open sans" panose="020B0606030504020204" pitchFamily="34" charset="0"/>
                <a:cs typeface="Open sans" panose="020B0606030504020204" pitchFamily="34" charset="0"/>
              </a:rPr>
              <a:t>, 1999)</a:t>
            </a:r>
          </a:p>
          <a:p>
            <a:pPr algn="just"/>
            <a:endParaRPr lang="fr-FR" sz="1400" dirty="0">
              <a:latin typeface="DM sans"/>
              <a:ea typeface="Open sans" panose="020B0606030504020204" pitchFamily="34" charset="0"/>
              <a:cs typeface="Open sans" panose="020B0606030504020204" pitchFamily="34" charset="0"/>
            </a:endParaRPr>
          </a:p>
          <a:p>
            <a:pPr algn="just"/>
            <a:endParaRPr lang="fr-FR" sz="1400" dirty="0">
              <a:latin typeface="DM sans"/>
            </a:endParaRPr>
          </a:p>
          <a:p>
            <a:pPr algn="just"/>
            <a:r>
              <a:rPr lang="fr-FR" sz="1400" b="1" dirty="0">
                <a:latin typeface="DM sans"/>
              </a:rPr>
              <a:t>portant la personne vers la réhabilitation, pour mener une vie conventionnelle nouvelle, d’acquérir de motivation nouvelle, susceptible de conduire une existence nouvelle faite des comportements mieux authentiques par rapport à elle-même</a:t>
            </a:r>
            <a:r>
              <a:rPr lang="fr-FR" sz="1400" dirty="0">
                <a:latin typeface="DM sans"/>
              </a:rPr>
              <a:t> (même au niveau des actions semblant d’être anodines de valeurs, accentuation sur la notion de préparation)</a:t>
            </a:r>
          </a:p>
          <a:p>
            <a:pPr algn="just"/>
            <a:r>
              <a:rPr lang="fr-FR" sz="1400" b="1" dirty="0">
                <a:latin typeface="DM sans"/>
                <a:ea typeface="Open sans" panose="020B0606030504020204" pitchFamily="34" charset="0"/>
                <a:cs typeface="Open sans" panose="020B0606030504020204" pitchFamily="34" charset="0"/>
              </a:rPr>
              <a:t>Du sommeil alcoolique se mutant en séance de réflexion et de rumination (déploiement </a:t>
            </a:r>
            <a:r>
              <a:rPr lang="fr-FR" sz="1400" b="1" dirty="0" err="1">
                <a:latin typeface="DM sans"/>
                <a:ea typeface="Open sans" panose="020B0606030504020204" pitchFamily="34" charset="0"/>
                <a:cs typeface="Open sans" panose="020B0606030504020204" pitchFamily="34" charset="0"/>
              </a:rPr>
              <a:t>inductivo</a:t>
            </a:r>
            <a:r>
              <a:rPr lang="fr-FR" sz="1400" b="1" dirty="0">
                <a:latin typeface="DM sans"/>
                <a:ea typeface="Open sans" panose="020B0606030504020204" pitchFamily="34" charset="0"/>
                <a:cs typeface="Open sans" panose="020B0606030504020204" pitchFamily="34" charset="0"/>
              </a:rPr>
              <a:t>-déductif dans le mécanisme d’auto apprentissage des valeurs)</a:t>
            </a:r>
          </a:p>
          <a:p>
            <a:pPr algn="just"/>
            <a:endParaRPr lang="fr-FR" sz="1400" dirty="0">
              <a:latin typeface="DM sans"/>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17773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2546349"/>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2" name="Connecteur droit 1">
            <a:extLst>
              <a:ext uri="{FF2B5EF4-FFF2-40B4-BE49-F238E27FC236}">
                <a16:creationId xmlns:a16="http://schemas.microsoft.com/office/drawing/2014/main" id="{0BC661A1-506F-96D2-C27B-DDD92A2978C9}"/>
              </a:ext>
            </a:extLst>
          </p:cNvPr>
          <p:cNvCxnSpPr>
            <a:cxnSpLocks/>
          </p:cNvCxnSpPr>
          <p:nvPr/>
        </p:nvCxnSpPr>
        <p:spPr>
          <a:xfrm flipV="1">
            <a:off x="0" y="4311649"/>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rot="16200000">
            <a:off x="-1323978" y="2085980"/>
            <a:ext cx="5295903" cy="264794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0" name="ZoneTexte 29">
            <a:extLst>
              <a:ext uri="{FF2B5EF4-FFF2-40B4-BE49-F238E27FC236}">
                <a16:creationId xmlns:a16="http://schemas.microsoft.com/office/drawing/2014/main" id="{69480740-7E58-9B8D-5DAF-B074BA2E5A59}"/>
              </a:ext>
            </a:extLst>
          </p:cNvPr>
          <p:cNvSpPr txBox="1"/>
          <p:nvPr/>
        </p:nvSpPr>
        <p:spPr>
          <a:xfrm rot="16200000">
            <a:off x="-1089946" y="2946349"/>
            <a:ext cx="4692129" cy="1015663"/>
          </a:xfrm>
          <a:prstGeom prst="rect">
            <a:avLst/>
          </a:prstGeom>
          <a:noFill/>
        </p:spPr>
        <p:txBody>
          <a:bodyPr wrap="square" rtlCol="0">
            <a:spAutoFit/>
          </a:bodyPr>
          <a:lstStyle/>
          <a:p>
            <a:r>
              <a:rPr lang="fr-FR" sz="6000" b="1" i="0" u="none" strike="noStrike" dirty="0">
                <a:solidFill>
                  <a:schemeClr val="bg1"/>
                </a:solidFill>
                <a:effectLst/>
                <a:latin typeface="DM sans" pitchFamily="2" charset="0"/>
              </a:rPr>
              <a:t>Discussions</a:t>
            </a:r>
            <a:endParaRPr lang="fr-FR" sz="6000" b="1" dirty="0">
              <a:solidFill>
                <a:schemeClr val="bg1"/>
              </a:solidFill>
              <a:latin typeface="DM sans" pitchFamily="2" charset="0"/>
            </a:endParaRPr>
          </a:p>
        </p:txBody>
      </p:sp>
      <p:grpSp>
        <p:nvGrpSpPr>
          <p:cNvPr id="4" name="Groupe 3">
            <a:extLst>
              <a:ext uri="{FF2B5EF4-FFF2-40B4-BE49-F238E27FC236}">
                <a16:creationId xmlns:a16="http://schemas.microsoft.com/office/drawing/2014/main" id="{ED908389-9F7A-6700-F61A-9B1880EBE7FF}"/>
              </a:ext>
            </a:extLst>
          </p:cNvPr>
          <p:cNvGrpSpPr/>
          <p:nvPr/>
        </p:nvGrpSpPr>
        <p:grpSpPr>
          <a:xfrm>
            <a:off x="3279003" y="1260516"/>
            <a:ext cx="7876140" cy="3896321"/>
            <a:chOff x="6435709" y="1018110"/>
            <a:chExt cx="5003255" cy="3896321"/>
          </a:xfrm>
        </p:grpSpPr>
        <p:sp>
          <p:nvSpPr>
            <p:cNvPr id="11" name="ZoneTexte 10">
              <a:extLst>
                <a:ext uri="{FF2B5EF4-FFF2-40B4-BE49-F238E27FC236}">
                  <a16:creationId xmlns:a16="http://schemas.microsoft.com/office/drawing/2014/main" id="{7C3CF2E8-8901-85AD-0EB5-DB6324C3EB71}"/>
                </a:ext>
              </a:extLst>
            </p:cNvPr>
            <p:cNvSpPr txBox="1"/>
            <p:nvPr/>
          </p:nvSpPr>
          <p:spPr>
            <a:xfrm>
              <a:off x="6606990" y="1018110"/>
              <a:ext cx="4831974" cy="954107"/>
            </a:xfrm>
            <a:prstGeom prst="rect">
              <a:avLst/>
            </a:prstGeom>
            <a:noFill/>
          </p:spPr>
          <p:txBody>
            <a:bodyPr wrap="square" rtlCol="0">
              <a:spAutoFit/>
            </a:bodyPr>
            <a:lstStyle/>
            <a:p>
              <a:r>
                <a:rPr lang="fr-FR" sz="2800" b="1" dirty="0">
                  <a:solidFill>
                    <a:srgbClr val="ED874E"/>
                  </a:solidFill>
                  <a:latin typeface="DM sans" pitchFamily="2" charset="0"/>
                </a:rPr>
                <a:t>L’ingénierie sociale par la réflexivité en tant que support du processus de la résilience</a:t>
              </a:r>
            </a:p>
          </p:txBody>
        </p:sp>
        <p:sp>
          <p:nvSpPr>
            <p:cNvPr id="15" name="ZoneTexte 14">
              <a:extLst>
                <a:ext uri="{FF2B5EF4-FFF2-40B4-BE49-F238E27FC236}">
                  <a16:creationId xmlns:a16="http://schemas.microsoft.com/office/drawing/2014/main" id="{1FC470B5-9B65-D929-F627-DDA5D393A688}"/>
                </a:ext>
              </a:extLst>
            </p:cNvPr>
            <p:cNvSpPr txBox="1"/>
            <p:nvPr/>
          </p:nvSpPr>
          <p:spPr>
            <a:xfrm>
              <a:off x="6435709" y="2452218"/>
              <a:ext cx="4904069" cy="2462213"/>
            </a:xfrm>
            <a:prstGeom prst="rect">
              <a:avLst/>
            </a:prstGeom>
            <a:noFill/>
          </p:spPr>
          <p:txBody>
            <a:bodyPr wrap="square" rtlCol="0">
              <a:spAutoFit/>
            </a:bodyPr>
            <a:lstStyle/>
            <a:p>
              <a:pPr algn="just"/>
              <a:r>
                <a:rPr lang="fr-FR" sz="1400" b="1" dirty="0"/>
                <a:t>La démarche inductive a permis une évolution du regard :  tel est de mettre en regard le questionnement que porte l’observateur sur le terrain : : La découverte d’un objet qui soit à la fois objectivement très lointain et subjectivement très concret </a:t>
              </a:r>
              <a:r>
                <a:rPr lang="fr-FR" sz="1400" dirty="0"/>
                <a:t>(Jean François et </a:t>
              </a:r>
              <a:r>
                <a:rPr lang="fr-FR" sz="1400" dirty="0" err="1"/>
                <a:t>Baré</a:t>
              </a:r>
              <a:r>
                <a:rPr lang="fr-FR" sz="1400" dirty="0"/>
                <a:t>, 1973)</a:t>
              </a:r>
            </a:p>
            <a:p>
              <a:pPr algn="just"/>
              <a:endParaRPr lang="fr-FR" sz="1400" dirty="0"/>
            </a:p>
            <a:p>
              <a:pPr algn="just"/>
              <a:r>
                <a:rPr lang="fr-FR" sz="1400" b="1" dirty="0"/>
                <a:t>A travers le mécanisme d’objectivation du subjectif </a:t>
              </a:r>
              <a:r>
                <a:rPr lang="fr-FR" sz="1400" dirty="0"/>
                <a:t>permet d’atteindre la contingence de la carrière de la réflexivité amenant </a:t>
              </a:r>
              <a:r>
                <a:rPr lang="fr-FR" sz="1400" b="1" dirty="0"/>
                <a:t>au basculement de l’aléa moral vers de balance décisionnelle effective et performante</a:t>
              </a:r>
              <a:r>
                <a:rPr lang="fr-FR" sz="1400" dirty="0"/>
                <a:t> </a:t>
              </a:r>
              <a:r>
                <a:rPr lang="fr-FR" sz="1400" b="1" dirty="0"/>
                <a:t>par la soutenabilité en vertu d’un processus  concomitant d’acculturation d’enjeu à la fois dynamiste </a:t>
              </a:r>
              <a:r>
                <a:rPr lang="fr-FR" sz="1400" dirty="0"/>
                <a:t>(Balandier  Georges</a:t>
              </a:r>
              <a:r>
                <a:rPr lang="fr-FR" sz="1400"/>
                <a:t>, 1967 </a:t>
              </a:r>
              <a:r>
                <a:rPr lang="fr-FR" sz="1400" b="1" dirty="0"/>
                <a:t>)  et planifiée </a:t>
              </a:r>
              <a:r>
                <a:rPr lang="fr-FR" sz="1400" dirty="0"/>
                <a:t>(Roger Bastide</a:t>
              </a:r>
              <a:r>
                <a:rPr lang="fr-FR" sz="1400"/>
                <a:t>, 1971)</a:t>
              </a:r>
              <a:endParaRPr lang="fr-FR" sz="1400" dirty="0"/>
            </a:p>
            <a:p>
              <a:pPr algn="just"/>
              <a:endParaRPr lang="fr-FR" sz="1400" dirty="0"/>
            </a:p>
            <a:p>
              <a:pPr algn="just"/>
              <a:r>
                <a:rPr lang="fr-FR" sz="1400" dirty="0"/>
                <a:t>Promeut une lisibilité plus authentique et mieux authentifiée par l’individu alcoolique dans l’enjeu de démystification et la démythification des valeurs sur la réalité sociale </a:t>
              </a: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10388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8965" y="601083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5361487" y="735104"/>
            <a:ext cx="6104372" cy="1259537"/>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6095998" y="980151"/>
            <a:ext cx="5172637" cy="769441"/>
          </a:xfrm>
          <a:prstGeom prst="rect">
            <a:avLst/>
          </a:prstGeom>
          <a:noFill/>
        </p:spPr>
        <p:txBody>
          <a:bodyPr wrap="square" rtlCol="0">
            <a:spAutoFit/>
          </a:bodyPr>
          <a:lstStyle/>
          <a:p>
            <a:r>
              <a:rPr lang="fr-FR" sz="4400" b="1" i="0" u="none" strike="noStrike" dirty="0">
                <a:solidFill>
                  <a:schemeClr val="bg1"/>
                </a:solidFill>
                <a:effectLst/>
                <a:latin typeface="DM sans" pitchFamily="2" charset="0"/>
              </a:rPr>
              <a:t>Conclusion</a:t>
            </a:r>
            <a:endParaRPr lang="fr-FR" sz="4400" b="1" dirty="0">
              <a:solidFill>
                <a:schemeClr val="bg1"/>
              </a:solidFill>
              <a:latin typeface="DM sans" pitchFamily="2" charset="0"/>
            </a:endParaRPr>
          </a:p>
        </p:txBody>
      </p:sp>
      <p:sp>
        <p:nvSpPr>
          <p:cNvPr id="13" name="ZoneTexte 12">
            <a:extLst>
              <a:ext uri="{FF2B5EF4-FFF2-40B4-BE49-F238E27FC236}">
                <a16:creationId xmlns:a16="http://schemas.microsoft.com/office/drawing/2014/main" id="{7D095710-53EB-8EB9-4F21-DE96679ED79F}"/>
              </a:ext>
            </a:extLst>
          </p:cNvPr>
          <p:cNvSpPr txBox="1"/>
          <p:nvPr/>
        </p:nvSpPr>
        <p:spPr>
          <a:xfrm>
            <a:off x="6095999" y="2649541"/>
            <a:ext cx="4873615" cy="3816429"/>
          </a:xfrm>
          <a:prstGeom prst="rect">
            <a:avLst/>
          </a:prstGeom>
          <a:noFill/>
        </p:spPr>
        <p:txBody>
          <a:bodyPr wrap="square" rtlCol="0">
            <a:spAutoFit/>
          </a:bodyPr>
          <a:lstStyle/>
          <a:p>
            <a:pPr algn="just"/>
            <a:r>
              <a:rPr lang="fr-FR" sz="1600" dirty="0"/>
              <a:t>L’Ingénierie sociale par la réflexivité, se renvoyant du mécanisme prémices de résilience.</a:t>
            </a:r>
          </a:p>
          <a:p>
            <a:pPr algn="just"/>
            <a:r>
              <a:rPr lang="fr-FR" sz="1600" dirty="0"/>
              <a:t>Les femmes alcoolo dépendantes étudiées, dans un état d’une meilleure visibilité d’elles-mêmes,  animées d’une </a:t>
            </a:r>
            <a:r>
              <a:rPr lang="fr-FR" sz="1600" b="1" dirty="0"/>
              <a:t>logique d’INTERNALITE </a:t>
            </a:r>
            <a:r>
              <a:rPr lang="fr-FR" sz="1600" dirty="0"/>
              <a:t>(</a:t>
            </a:r>
            <a:r>
              <a:rPr lang="fr-FR" sz="1600" dirty="0" err="1"/>
              <a:t>Poultier</a:t>
            </a:r>
            <a:r>
              <a:rPr lang="fr-FR" sz="1600" dirty="0"/>
              <a:t>, 1986) « </a:t>
            </a:r>
            <a:r>
              <a:rPr lang="fr-FR" sz="1600" b="1" dirty="0"/>
              <a:t>de s’estimer maître à bord de son existence </a:t>
            </a:r>
            <a:r>
              <a:rPr lang="fr-FR" sz="1600" dirty="0"/>
              <a:t>»,</a:t>
            </a:r>
          </a:p>
          <a:p>
            <a:pPr algn="just"/>
            <a:endParaRPr lang="fr-FR" sz="1600" dirty="0"/>
          </a:p>
          <a:p>
            <a:pPr algn="just"/>
            <a:r>
              <a:rPr lang="fr-FR" sz="1600" dirty="0"/>
              <a:t> Après avoir tout forcené bien regardé, par la réflexivité: tel est </a:t>
            </a:r>
            <a:r>
              <a:rPr lang="fr-FR" sz="1600" b="1" dirty="0"/>
              <a:t>le processus parcouru de l’objectivation du subjectif,  se renvoyant au mécanisme binôme binaire de : « flexibilité, flexibilisation » sous le support d’une ingénierie sociale à la hauteur du défi,  d’amorcer l’atteinte de la résolvance, la phase élaborée de la résilience </a:t>
            </a:r>
          </a:p>
          <a:p>
            <a:pPr algn="just"/>
            <a:r>
              <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 </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 4">
            <a:extLst>
              <a:ext uri="{FF2B5EF4-FFF2-40B4-BE49-F238E27FC236}">
                <a16:creationId xmlns:a16="http://schemas.microsoft.com/office/drawing/2014/main" id="{F89F5183-76EF-8959-6152-E6D2466850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13"/>
          <a:stretch/>
        </p:blipFill>
        <p:spPr>
          <a:xfrm>
            <a:off x="923365" y="745364"/>
            <a:ext cx="4438122" cy="5265468"/>
          </a:xfrm>
          <a:prstGeom prst="rect">
            <a:avLst/>
          </a:prstGeom>
        </p:spPr>
      </p:pic>
    </p:spTree>
    <p:extLst>
      <p:ext uri="{BB962C8B-B14F-4D97-AF65-F5344CB8AC3E}">
        <p14:creationId xmlns:p14="http://schemas.microsoft.com/office/powerpoint/2010/main" val="3717691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874E"/>
        </a:solidFill>
        <a:effectLst/>
      </p:bgPr>
    </p:bg>
    <p:spTree>
      <p:nvGrpSpPr>
        <p:cNvPr id="1" name=""/>
        <p:cNvGrpSpPr/>
        <p:nvPr/>
      </p:nvGrpSpPr>
      <p:grpSpPr>
        <a:xfrm>
          <a:off x="0" y="0"/>
          <a:ext cx="0" cy="0"/>
          <a:chOff x="0" y="0"/>
          <a:chExt cx="0" cy="0"/>
        </a:xfrm>
      </p:grpSpPr>
      <p:sp>
        <p:nvSpPr>
          <p:cNvPr id="19" name="ZoneTexte 18">
            <a:extLst>
              <a:ext uri="{FF2B5EF4-FFF2-40B4-BE49-F238E27FC236}">
                <a16:creationId xmlns:a16="http://schemas.microsoft.com/office/drawing/2014/main" id="{3562238C-7308-EDE5-FA91-3676E0212021}"/>
              </a:ext>
            </a:extLst>
          </p:cNvPr>
          <p:cNvSpPr txBox="1"/>
          <p:nvPr/>
        </p:nvSpPr>
        <p:spPr>
          <a:xfrm>
            <a:off x="3659928" y="2721114"/>
            <a:ext cx="5303097" cy="2308324"/>
          </a:xfrm>
          <a:prstGeom prst="rect">
            <a:avLst/>
          </a:prstGeom>
          <a:noFill/>
        </p:spPr>
        <p:txBody>
          <a:bodyPr wrap="square" rtlCol="0">
            <a:spAutoFit/>
          </a:bodyPr>
          <a:lstStyle/>
          <a:p>
            <a:pPr algn="ctr"/>
            <a:r>
              <a:rPr lang="fr-FR" sz="4800" b="1" spc="300" dirty="0">
                <a:solidFill>
                  <a:schemeClr val="bg1"/>
                </a:solidFill>
                <a:latin typeface="Tahoma" panose="020B0604030504040204" pitchFamily="34" charset="0"/>
                <a:ea typeface="Tahoma" panose="020B0604030504040204" pitchFamily="34" charset="0"/>
                <a:cs typeface="Tahoma" panose="020B0604030504040204" pitchFamily="34" charset="0"/>
              </a:rPr>
              <a:t>Merci </a:t>
            </a:r>
          </a:p>
          <a:p>
            <a:pPr algn="ctr"/>
            <a:r>
              <a:rPr lang="fr-FR" sz="4800" b="1" spc="300" dirty="0">
                <a:solidFill>
                  <a:schemeClr val="bg1"/>
                </a:solidFill>
                <a:latin typeface="Tahoma" panose="020B0604030504040204" pitchFamily="34" charset="0"/>
                <a:ea typeface="Tahoma" panose="020B0604030504040204" pitchFamily="34" charset="0"/>
                <a:cs typeface="Tahoma" panose="020B0604030504040204" pitchFamily="34" charset="0"/>
              </a:rPr>
              <a:t>DE VOTRE ATTENTION</a:t>
            </a:r>
          </a:p>
        </p:txBody>
      </p:sp>
    </p:spTree>
    <p:extLst>
      <p:ext uri="{BB962C8B-B14F-4D97-AF65-F5344CB8AC3E}">
        <p14:creationId xmlns:p14="http://schemas.microsoft.com/office/powerpoint/2010/main" val="3077227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27634EFC-56BE-D218-2C3A-09D82776BCCF}"/>
              </a:ext>
            </a:extLst>
          </p:cNvPr>
          <p:cNvSpPr txBox="1"/>
          <p:nvPr/>
        </p:nvSpPr>
        <p:spPr>
          <a:xfrm>
            <a:off x="998785" y="3220949"/>
            <a:ext cx="3604734" cy="461665"/>
          </a:xfrm>
          <a:prstGeom prst="rect">
            <a:avLst/>
          </a:prstGeom>
          <a:noFill/>
        </p:spPr>
        <p:txBody>
          <a:bodyPr wrap="square" rtlCol="0">
            <a:spAutoFit/>
          </a:bodyPr>
          <a:lstStyle/>
          <a:p>
            <a:r>
              <a:rPr lang="fr-FR" sz="2400" b="1" i="0" u="none" strike="noStrike" dirty="0">
                <a:solidFill>
                  <a:srgbClr val="414042"/>
                </a:solidFill>
                <a:effectLst/>
                <a:latin typeface="DM sans" pitchFamily="2" charset="0"/>
              </a:rPr>
              <a:t>Introduction</a:t>
            </a:r>
            <a:endParaRPr lang="fr-FR" sz="2400" b="1" dirty="0">
              <a:solidFill>
                <a:srgbClr val="414042"/>
              </a:solidFill>
              <a:latin typeface="DM sans" pitchFamily="2" charset="0"/>
            </a:endParaRPr>
          </a:p>
        </p:txBody>
      </p:sp>
      <p:sp>
        <p:nvSpPr>
          <p:cNvPr id="20" name="ZoneTexte 19">
            <a:extLst>
              <a:ext uri="{FF2B5EF4-FFF2-40B4-BE49-F238E27FC236}">
                <a16:creationId xmlns:a16="http://schemas.microsoft.com/office/drawing/2014/main" id="{A66FFD52-D771-053C-A35B-0B9B82AA106D}"/>
              </a:ext>
            </a:extLst>
          </p:cNvPr>
          <p:cNvSpPr txBox="1"/>
          <p:nvPr/>
        </p:nvSpPr>
        <p:spPr>
          <a:xfrm>
            <a:off x="0" y="2144477"/>
            <a:ext cx="5085407" cy="1200329"/>
          </a:xfrm>
          <a:prstGeom prst="rect">
            <a:avLst/>
          </a:prstGeom>
          <a:noFill/>
        </p:spPr>
        <p:txBody>
          <a:bodyPr wrap="square" rtlCol="0">
            <a:spAutoFit/>
          </a:bodyPr>
          <a:lstStyle/>
          <a:p>
            <a:r>
              <a:rPr lang="fr-FR" b="1" dirty="0">
                <a:latin typeface="DM sans" pitchFamily="2" charset="0"/>
                <a:ea typeface="Tahoma" panose="020B0604030504040204" pitchFamily="34" charset="0"/>
                <a:cs typeface="Tahoma" panose="020B0604030504040204" pitchFamily="34" charset="0"/>
              </a:rPr>
              <a:t>Ingénierie sociale par la réflexivité pour accompagner le processus de résilience des femmes malagasy alcoolo dépendantes de la Commune rurale </a:t>
            </a:r>
            <a:r>
              <a:rPr lang="fr-FR" b="1" dirty="0" err="1">
                <a:latin typeface="DM sans" pitchFamily="2" charset="0"/>
                <a:ea typeface="Tahoma" panose="020B0604030504040204" pitchFamily="34" charset="0"/>
                <a:cs typeface="Tahoma" panose="020B0604030504040204" pitchFamily="34" charset="0"/>
              </a:rPr>
              <a:t>Ankadivoribe</a:t>
            </a:r>
            <a:r>
              <a:rPr lang="fr-FR" b="1" dirty="0">
                <a:latin typeface="DM sans" pitchFamily="2" charset="0"/>
                <a:ea typeface="Tahoma" panose="020B0604030504040204" pitchFamily="34" charset="0"/>
                <a:cs typeface="Tahoma" panose="020B0604030504040204" pitchFamily="34" charset="0"/>
              </a:rPr>
              <a:t> </a:t>
            </a:r>
            <a:r>
              <a:rPr lang="fr-FR" b="1" dirty="0" err="1">
                <a:latin typeface="DM sans" pitchFamily="2" charset="0"/>
                <a:ea typeface="Tahoma" panose="020B0604030504040204" pitchFamily="34" charset="0"/>
                <a:cs typeface="Tahoma" panose="020B0604030504040204" pitchFamily="34" charset="0"/>
              </a:rPr>
              <a:t>Soalandy</a:t>
            </a:r>
            <a:r>
              <a:rPr lang="fr-FR" b="1" dirty="0">
                <a:latin typeface="DM sans" pitchFamily="2" charset="0"/>
                <a:ea typeface="Tahoma" panose="020B0604030504040204" pitchFamily="34" charset="0"/>
                <a:cs typeface="Tahoma" panose="020B0604030504040204" pitchFamily="34" charset="0"/>
              </a:rPr>
              <a:t> </a:t>
            </a:r>
            <a:endParaRPr lang="fr-FR" dirty="0">
              <a:latin typeface="DM sans" pitchFamily="2"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93786" y="3682614"/>
            <a:ext cx="10644552" cy="3600986"/>
          </a:xfrm>
          <a:prstGeom prst="rect">
            <a:avLst/>
          </a:prstGeom>
          <a:noFill/>
        </p:spPr>
        <p:txBody>
          <a:bodyPr wrap="square" rtlCol="0">
            <a:spAutoFit/>
          </a:bodyPr>
          <a:lstStyle/>
          <a:p>
            <a:pPr algn="just"/>
            <a:r>
              <a:rPr lang="fr-FR"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Généralités </a:t>
            </a:r>
          </a:p>
          <a:p>
            <a:pPr lvl="1"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L</a:t>
            </a:r>
            <a:r>
              <a:rPr lang="fr-FR" sz="1400"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’alcool éthylique C2H5OH</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a:t>
            </a:r>
            <a:r>
              <a:rPr lang="fr-FR" sz="1400"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boisson alcoolisée), </a:t>
            </a:r>
            <a:r>
              <a:rPr lang="fr-FR" sz="140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son origine demeure incertaine,  l’origine de ses usages remonte à l’ère néolithique </a:t>
            </a:r>
            <a:r>
              <a:rPr lang="fr-FR" sz="1400" dirty="0"/>
              <a:t>(J-C. </a:t>
            </a:r>
            <a:r>
              <a:rPr lang="fr-FR" sz="1400" dirty="0" err="1"/>
              <a:t>Sournia</a:t>
            </a:r>
            <a:r>
              <a:rPr lang="fr-FR" sz="1400" dirty="0"/>
              <a:t>, 1986),</a:t>
            </a:r>
            <a:r>
              <a:rPr lang="fr-FR" sz="1400" dirty="0">
                <a:latin typeface="DM sans"/>
              </a:rPr>
              <a:t> consécutive de la sédentarisation  des groupes humains, de la découverte des techniques de transformations et de conservations, les sagas de la Méditerranée en sont particulièrement réputés. </a:t>
            </a:r>
            <a:r>
              <a:rPr lang="fr-FR" sz="1400" dirty="0">
                <a:solidFill>
                  <a:srgbClr val="221913"/>
                </a:solidFill>
                <a:latin typeface="Open sans" panose="020B0606030504020204" pitchFamily="34" charset="0"/>
              </a:rPr>
              <a:t>L</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’alcoolisme a été connu à Madagascar depuis le 18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ème</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siècle, </a:t>
            </a:r>
            <a:endParaRPr lang="fr-FR" sz="1400" dirty="0">
              <a:latin typeface="DM sans"/>
            </a:endParaRPr>
          </a:p>
          <a:p>
            <a:pPr lvl="1"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Les sciences sociales mobilisent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massivementl’ethnologie</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dans le champ de la discipline de l’alcoologie, lui inculquant en son pivot,  la notion de culture, donnant la visibilité de l’alcool comme un objet anthropologique, faisant apparaître dans tous les domaines de la vie sociale , l’histoire de l’humanité et par allégorie de celle de son développement</a:t>
            </a:r>
          </a:p>
          <a:p>
            <a:pPr lvl="1"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lvl="1"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L’alcoolisme a son genre  (Sami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Richa</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2003). L’on reconnait la prépondérance dans celui de la femme  par rapport à ses rôles à la fois de reproduction à la fois biologique et  sociologique</a:t>
            </a:r>
          </a:p>
          <a:p>
            <a:pPr lvl="1"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lvl="1"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En outre, la nature psychotrope de l’alcool lui renvoie à la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bivocité</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(l’extase du désir poussé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parl’insatiabilité</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 renvoie à la propriété foncièrement d’ambivalence de l’alcool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Obadia</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Lionel, 2003), l’on reconnait l’importance du symbolisme dans l’alcoolisation, ce qui renvoie à un dualité entre l’imaginaire social et l’imaginaire social</a:t>
            </a:r>
          </a:p>
          <a:p>
            <a:pPr lvl="1"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164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flipV="1">
            <a:off x="11474824" y="0"/>
            <a:ext cx="3186" cy="685800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a:off x="0" y="3231772"/>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B5243E3-9D97-4918-8EB7-16410C90F09D}"/>
              </a:ext>
            </a:extLst>
          </p:cNvPr>
          <p:cNvSpPr/>
          <p:nvPr/>
        </p:nvSpPr>
        <p:spPr>
          <a:xfrm>
            <a:off x="0" y="781049"/>
            <a:ext cx="5159364" cy="113347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A66FFD52-D771-053C-A35B-0B9B82AA106D}"/>
              </a:ext>
            </a:extLst>
          </p:cNvPr>
          <p:cNvSpPr txBox="1"/>
          <p:nvPr/>
        </p:nvSpPr>
        <p:spPr>
          <a:xfrm>
            <a:off x="0" y="2144477"/>
            <a:ext cx="5085407" cy="1200329"/>
          </a:xfrm>
          <a:prstGeom prst="rect">
            <a:avLst/>
          </a:prstGeom>
          <a:noFill/>
        </p:spPr>
        <p:txBody>
          <a:bodyPr wrap="square" rtlCol="0">
            <a:spAutoFit/>
          </a:bodyPr>
          <a:lstStyle/>
          <a:p>
            <a:r>
              <a:rPr lang="fr-FR" b="1" dirty="0">
                <a:latin typeface="DM sans" pitchFamily="2" charset="0"/>
                <a:ea typeface="Tahoma" panose="020B0604030504040204" pitchFamily="34" charset="0"/>
                <a:cs typeface="Tahoma" panose="020B0604030504040204" pitchFamily="34" charset="0"/>
              </a:rPr>
              <a:t>Ingénierie sociale par la réflexivité pour accompagner le processus de résilience des femmes malagasy alcoolo dépendantes de la Commune rurale </a:t>
            </a:r>
            <a:r>
              <a:rPr lang="fr-FR" b="1" dirty="0" err="1">
                <a:latin typeface="DM sans" pitchFamily="2" charset="0"/>
                <a:ea typeface="Tahoma" panose="020B0604030504040204" pitchFamily="34" charset="0"/>
                <a:cs typeface="Tahoma" panose="020B0604030504040204" pitchFamily="34" charset="0"/>
              </a:rPr>
              <a:t>Ankadivoribe</a:t>
            </a:r>
            <a:r>
              <a:rPr lang="fr-FR" b="1" dirty="0">
                <a:latin typeface="DM sans" pitchFamily="2" charset="0"/>
                <a:ea typeface="Tahoma" panose="020B0604030504040204" pitchFamily="34" charset="0"/>
                <a:cs typeface="Tahoma" panose="020B0604030504040204" pitchFamily="34" charset="0"/>
              </a:rPr>
              <a:t> </a:t>
            </a:r>
            <a:r>
              <a:rPr lang="fr-FR" b="1" dirty="0" err="1">
                <a:latin typeface="DM sans" pitchFamily="2" charset="0"/>
                <a:ea typeface="Tahoma" panose="020B0604030504040204" pitchFamily="34" charset="0"/>
                <a:cs typeface="Tahoma" panose="020B0604030504040204" pitchFamily="34" charset="0"/>
              </a:rPr>
              <a:t>Soalandy</a:t>
            </a:r>
            <a:r>
              <a:rPr lang="fr-FR" b="1" dirty="0">
                <a:latin typeface="DM sans" pitchFamily="2" charset="0"/>
                <a:ea typeface="Tahoma" panose="020B0604030504040204" pitchFamily="34" charset="0"/>
                <a:cs typeface="Tahoma" panose="020B0604030504040204" pitchFamily="34" charset="0"/>
              </a:rPr>
              <a:t> </a:t>
            </a:r>
            <a:endParaRPr lang="fr-FR" dirty="0">
              <a:latin typeface="DM sans" pitchFamily="2" charset="0"/>
            </a:endParaRPr>
          </a:p>
        </p:txBody>
      </p:sp>
      <p:sp>
        <p:nvSpPr>
          <p:cNvPr id="43" name="ZoneTexte 42">
            <a:extLst>
              <a:ext uri="{FF2B5EF4-FFF2-40B4-BE49-F238E27FC236}">
                <a16:creationId xmlns:a16="http://schemas.microsoft.com/office/drawing/2014/main" id="{6CC2F475-D68D-264C-3C2E-92A2ADC2CCE7}"/>
              </a:ext>
            </a:extLst>
          </p:cNvPr>
          <p:cNvSpPr txBox="1"/>
          <p:nvPr/>
        </p:nvSpPr>
        <p:spPr>
          <a:xfrm>
            <a:off x="5085407" y="2581915"/>
            <a:ext cx="3165469" cy="461665"/>
          </a:xfrm>
          <a:prstGeom prst="rect">
            <a:avLst/>
          </a:prstGeom>
          <a:noFill/>
        </p:spPr>
        <p:txBody>
          <a:bodyPr wrap="square" rtlCol="0">
            <a:spAutoFit/>
          </a:bodyPr>
          <a:lstStyle/>
          <a:p>
            <a:r>
              <a:rPr lang="fr-FR" sz="2400" b="0" i="0" u="none" strike="noStrike" dirty="0">
                <a:solidFill>
                  <a:srgbClr val="221913"/>
                </a:solidFill>
                <a:effectLst/>
                <a:latin typeface="DM sans" pitchFamily="2" charset="0"/>
              </a:rPr>
              <a:t>Méthodologie</a:t>
            </a:r>
            <a:endParaRPr lang="fr-FR" sz="2400" dirty="0">
              <a:latin typeface="DM sans" pitchFamily="2" charset="0"/>
            </a:endParaRPr>
          </a:p>
        </p:txBody>
      </p:sp>
      <p:pic>
        <p:nvPicPr>
          <p:cNvPr id="6" name="Image 5">
            <a:extLst>
              <a:ext uri="{FF2B5EF4-FFF2-40B4-BE49-F238E27FC236}">
                <a16:creationId xmlns:a16="http://schemas.microsoft.com/office/drawing/2014/main" id="{2BCB7432-9F52-B344-2C4A-E1369D88CE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9" t="9120" r="409" b="32339"/>
          <a:stretch/>
        </p:blipFill>
        <p:spPr>
          <a:xfrm>
            <a:off x="5085407" y="781049"/>
            <a:ext cx="6386231" cy="2464807"/>
          </a:xfrm>
          <a:prstGeom prst="rect">
            <a:avLst/>
          </a:prstGeom>
        </p:spPr>
      </p:pic>
      <p:pic>
        <p:nvPicPr>
          <p:cNvPr id="12" name="Image 11">
            <a:extLst>
              <a:ext uri="{FF2B5EF4-FFF2-40B4-BE49-F238E27FC236}">
                <a16:creationId xmlns:a16="http://schemas.microsoft.com/office/drawing/2014/main" id="{DCCAE510-59D9-7FA3-4574-05F54AB09523}"/>
              </a:ext>
            </a:extLst>
          </p:cNvPr>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1092569" y="1047494"/>
            <a:ext cx="2295230" cy="600586"/>
          </a:xfrm>
          <a:prstGeom prst="rect">
            <a:avLst/>
          </a:prstGeom>
        </p:spPr>
      </p:pic>
      <p:sp>
        <p:nvSpPr>
          <p:cNvPr id="13" name="ZoneTexte 12">
            <a:extLst>
              <a:ext uri="{FF2B5EF4-FFF2-40B4-BE49-F238E27FC236}">
                <a16:creationId xmlns:a16="http://schemas.microsoft.com/office/drawing/2014/main" id="{7D095710-53EB-8EB9-4F21-DE96679ED79F}"/>
              </a:ext>
            </a:extLst>
          </p:cNvPr>
          <p:cNvSpPr txBox="1"/>
          <p:nvPr/>
        </p:nvSpPr>
        <p:spPr>
          <a:xfrm>
            <a:off x="187569" y="3540369"/>
            <a:ext cx="9804892" cy="2677656"/>
          </a:xfrm>
          <a:prstGeom prst="rect">
            <a:avLst/>
          </a:prstGeom>
          <a:noFill/>
        </p:spPr>
        <p:txBody>
          <a:bodyPr wrap="square" rtlCol="0">
            <a:spAutoFit/>
          </a:bodyPr>
          <a:lstStyle/>
          <a:p>
            <a:pPr marL="0" lvl="1" algn="just"/>
            <a:r>
              <a:rPr lang="fr-FR" dirty="0">
                <a:solidFill>
                  <a:srgbClr val="221913"/>
                </a:solidFill>
                <a:latin typeface="Open sans" panose="020B0606030504020204" pitchFamily="34" charset="0"/>
                <a:ea typeface="Open sans" panose="020B0606030504020204" pitchFamily="34" charset="0"/>
                <a:cs typeface="Open sans" panose="020B0606030504020204" pitchFamily="34" charset="0"/>
              </a:rPr>
              <a:t>Enjeux du triptyque : ALCOOL (polymorphe), ALCOOLISATION (protéiforme), ALCOOLISME ( phénomène de subissions prédominent au phénomène)</a:t>
            </a:r>
          </a:p>
          <a:p>
            <a:pPr marL="0" lvl="1" algn="just"/>
            <a:endParaRPr lang="fr-FR" sz="1400" b="1" dirty="0">
              <a:solidFill>
                <a:srgbClr val="221913"/>
              </a:solidFill>
              <a:latin typeface="DM sans"/>
              <a:ea typeface="Open sans" panose="020B0606030504020204" pitchFamily="34" charset="0"/>
              <a:cs typeface="Open sans" panose="020B0606030504020204" pitchFamily="34" charset="0"/>
            </a:endParaRPr>
          </a:p>
          <a:p>
            <a:pPr marL="0" lvl="2" algn="just"/>
            <a:r>
              <a:rPr lang="fr-FR" sz="1400" b="1" dirty="0">
                <a:solidFill>
                  <a:srgbClr val="221913"/>
                </a:solidFill>
                <a:latin typeface="DM sans"/>
                <a:ea typeface="Open sans" panose="020B0606030504020204" pitchFamily="34" charset="0"/>
                <a:cs typeface="Open sans" panose="020B0606030504020204" pitchFamily="34" charset="0"/>
              </a:rPr>
              <a:t>L’abstinence à l’alcool (Perspective pathologique de lutte )</a:t>
            </a:r>
            <a:r>
              <a:rPr lang="fr-FR" sz="1400" dirty="0">
                <a:solidFill>
                  <a:srgbClr val="221913"/>
                </a:solidFill>
                <a:latin typeface="DM sans"/>
                <a:ea typeface="Open sans" panose="020B0606030504020204" pitchFamily="34" charset="0"/>
                <a:cs typeface="Open sans" panose="020B0606030504020204" pitchFamily="34" charset="0"/>
              </a:rPr>
              <a:t>ne convient pas d’être une fin prioritairement envisageable, pour un mécanisme soutenable d’auto rémission à l’alcool</a:t>
            </a:r>
          </a:p>
          <a:p>
            <a:pPr marL="0" lvl="2" algn="just"/>
            <a:r>
              <a:rPr lang="fr-FR" sz="1400" dirty="0">
                <a:solidFill>
                  <a:srgbClr val="221913"/>
                </a:solidFill>
                <a:latin typeface="DM sans"/>
                <a:ea typeface="Open sans" panose="020B0606030504020204" pitchFamily="34" charset="0"/>
                <a:cs typeface="Open sans" panose="020B0606030504020204" pitchFamily="34" charset="0"/>
              </a:rPr>
              <a:t>La littérature dit qu’il convient d’envisager dans le domaine psycho-social, </a:t>
            </a:r>
            <a:r>
              <a:rPr lang="fr-FR" sz="1400" b="1" dirty="0">
                <a:solidFill>
                  <a:srgbClr val="221913"/>
                </a:solidFill>
                <a:latin typeface="DM sans"/>
                <a:ea typeface="Open sans" panose="020B0606030504020204" pitchFamily="34" charset="0"/>
                <a:cs typeface="Open sans" panose="020B0606030504020204" pitchFamily="34" charset="0"/>
              </a:rPr>
              <a:t>la</a:t>
            </a:r>
            <a:r>
              <a:rPr lang="fr-FR" sz="1400" dirty="0">
                <a:solidFill>
                  <a:srgbClr val="221913"/>
                </a:solidFill>
                <a:latin typeface="DM sans"/>
                <a:ea typeface="Open sans" panose="020B0606030504020204" pitchFamily="34" charset="0"/>
                <a:cs typeface="Open sans" panose="020B0606030504020204" pitchFamily="34" charset="0"/>
              </a:rPr>
              <a:t> </a:t>
            </a:r>
            <a:r>
              <a:rPr lang="fr-FR" sz="1400" b="1" dirty="0">
                <a:solidFill>
                  <a:srgbClr val="221913"/>
                </a:solidFill>
                <a:latin typeface="DM sans"/>
                <a:ea typeface="Open sans" panose="020B0606030504020204" pitchFamily="34" charset="0"/>
                <a:cs typeface="Open sans" panose="020B0606030504020204" pitchFamily="34" charset="0"/>
              </a:rPr>
              <a:t>résilience proactiv</a:t>
            </a:r>
            <a:r>
              <a:rPr lang="fr-FR" sz="1400" dirty="0">
                <a:solidFill>
                  <a:srgbClr val="221913"/>
                </a:solidFill>
                <a:latin typeface="DM sans"/>
                <a:ea typeface="Open sans" panose="020B0606030504020204" pitchFamily="34" charset="0"/>
                <a:cs typeface="Open sans" panose="020B0606030504020204" pitchFamily="34" charset="0"/>
              </a:rPr>
              <a:t>e </a:t>
            </a:r>
            <a:r>
              <a:rPr lang="fr-FR" sz="1400" dirty="0">
                <a:latin typeface="DM sans"/>
              </a:rPr>
              <a:t>(</a:t>
            </a:r>
            <a:r>
              <a:rPr lang="fr-FR" sz="1400" dirty="0" err="1">
                <a:latin typeface="DM sans"/>
              </a:rPr>
              <a:t>Barroca</a:t>
            </a:r>
            <a:r>
              <a:rPr lang="fr-FR" sz="1400" dirty="0">
                <a:latin typeface="DM sans"/>
              </a:rPr>
              <a:t> Bruno et al, 2013) pour que le processus de changement soit effectif,</a:t>
            </a:r>
          </a:p>
          <a:p>
            <a:pPr marL="0" lvl="2" algn="just"/>
            <a:endParaRPr lang="fr-FR" sz="1400" dirty="0">
              <a:latin typeface="DM sans"/>
            </a:endParaRPr>
          </a:p>
          <a:p>
            <a:pPr algn="just"/>
            <a:r>
              <a:rPr lang="fr-FR" sz="1600" b="1" dirty="0"/>
              <a:t>L’ingénierie sociale, s’identifie comme main de la science </a:t>
            </a:r>
            <a:r>
              <a:rPr lang="fr-FR" sz="1600" dirty="0"/>
              <a:t>(</a:t>
            </a:r>
            <a:r>
              <a:rPr lang="fr-FR" sz="1600" dirty="0" err="1"/>
              <a:t>Débouvry</a:t>
            </a:r>
            <a:r>
              <a:rPr lang="fr-FR" sz="1600" dirty="0"/>
              <a:t> P et al, 1996), s’avère de pertinence d’enjeux,  de par son important </a:t>
            </a:r>
            <a:r>
              <a:rPr lang="fr-FR" sz="1600" b="1" dirty="0"/>
              <a:t>rôle d’interface entre des sciences sociales fondamentales et celles de ses pratiques sociales transformatrices</a:t>
            </a:r>
            <a:r>
              <a:rPr lang="fr-FR" sz="1600" dirty="0"/>
              <a:t> (Guy </a:t>
            </a:r>
            <a:r>
              <a:rPr lang="fr-FR" sz="1600" dirty="0" err="1"/>
              <a:t>Belloncle</a:t>
            </a:r>
            <a:r>
              <a:rPr lang="fr-FR" sz="1600" dirty="0"/>
              <a:t>, 1993), dans un contexte évoluant à grand pas, pars des métamorphoses du social, </a:t>
            </a:r>
            <a:endParaRPr lang="fr-FR"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7058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815786" y="781049"/>
            <a:ext cx="11376214"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5038163"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0"/>
            <a:ext cx="0" cy="607695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a:stCxn id="26" idx="0"/>
          </p:cNvCxnSpPr>
          <p:nvPr/>
        </p:nvCxnSpPr>
        <p:spPr>
          <a:xfrm>
            <a:off x="407894" y="3506994"/>
            <a:ext cx="11784106"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815788" y="902970"/>
            <a:ext cx="4222374" cy="2062103"/>
          </a:xfrm>
          <a:prstGeom prst="rect">
            <a:avLst/>
          </a:prstGeom>
          <a:noFill/>
        </p:spPr>
        <p:txBody>
          <a:bodyPr wrap="square" rtlCol="0">
            <a:spAutoFit/>
          </a:bodyPr>
          <a:lstStyle/>
          <a:p>
            <a:r>
              <a:rPr lang="fr-FR" sz="3200" b="1" i="0" u="none" strike="noStrike" dirty="0">
                <a:solidFill>
                  <a:srgbClr val="414042"/>
                </a:solidFill>
                <a:effectLst/>
                <a:latin typeface="DM sans" pitchFamily="2" charset="0"/>
              </a:rPr>
              <a:t>Revue de littérature préalable (des mécanismes de lutte)</a:t>
            </a:r>
          </a:p>
        </p:txBody>
      </p:sp>
      <p:pic>
        <p:nvPicPr>
          <p:cNvPr id="8" name="Image 7">
            <a:extLst>
              <a:ext uri="{FF2B5EF4-FFF2-40B4-BE49-F238E27FC236}">
                <a16:creationId xmlns:a16="http://schemas.microsoft.com/office/drawing/2014/main" id="{11876474-10A9-AEC9-39C1-3D2158510F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542" r="7044" b="52984"/>
          <a:stretch/>
        </p:blipFill>
        <p:spPr>
          <a:xfrm>
            <a:off x="815786" y="3506994"/>
            <a:ext cx="4222375" cy="2569954"/>
          </a:xfrm>
          <a:prstGeom prst="rect">
            <a:avLst/>
          </a:prstGeom>
        </p:spPr>
      </p:pic>
      <p:grpSp>
        <p:nvGrpSpPr>
          <p:cNvPr id="54" name="Groupe 53">
            <a:extLst>
              <a:ext uri="{FF2B5EF4-FFF2-40B4-BE49-F238E27FC236}">
                <a16:creationId xmlns:a16="http://schemas.microsoft.com/office/drawing/2014/main" id="{CB974411-C224-F45D-93DD-DF0A388B47FD}"/>
              </a:ext>
            </a:extLst>
          </p:cNvPr>
          <p:cNvGrpSpPr/>
          <p:nvPr/>
        </p:nvGrpSpPr>
        <p:grpSpPr>
          <a:xfrm>
            <a:off x="5337810" y="902971"/>
            <a:ext cx="6675120" cy="4896380"/>
            <a:chOff x="5640277" y="1151269"/>
            <a:chExt cx="5870782" cy="3965936"/>
          </a:xfrm>
        </p:grpSpPr>
        <p:sp>
          <p:nvSpPr>
            <p:cNvPr id="32" name="ZoneTexte 31">
              <a:extLst>
                <a:ext uri="{FF2B5EF4-FFF2-40B4-BE49-F238E27FC236}">
                  <a16:creationId xmlns:a16="http://schemas.microsoft.com/office/drawing/2014/main" id="{996BE9E9-24E1-D1F4-C168-630BA247B5FC}"/>
                </a:ext>
              </a:extLst>
            </p:cNvPr>
            <p:cNvSpPr txBox="1"/>
            <p:nvPr/>
          </p:nvSpPr>
          <p:spPr>
            <a:xfrm>
              <a:off x="5640277" y="1751780"/>
              <a:ext cx="5870782" cy="3365425"/>
            </a:xfrm>
            <a:prstGeom prst="rect">
              <a:avLst/>
            </a:prstGeom>
            <a:noFill/>
          </p:spPr>
          <p:txBody>
            <a:bodyPr wrap="square" rtlCol="0">
              <a:spAutoFit/>
            </a:bodyPr>
            <a:lstStyle/>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L’abus de l’alcool une préoccupation permanente de  la santé publique. La baisse ne peut pas être uniforme chez une population</a:t>
              </a:r>
            </a:p>
            <a:p>
              <a:pPr lvl="2" algn="just"/>
              <a:endParaRPr lang="fr-FR" sz="1200" dirty="0">
                <a:latin typeface="DM sans"/>
                <a:ea typeface="Open sans" panose="020B0606030504020204" pitchFamily="34" charset="0"/>
                <a:cs typeface="Open sans" panose="020B0606030504020204" pitchFamily="34" charset="0"/>
              </a:endParaRPr>
            </a:p>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La perspective de lutte ethnologique basée sur l’identification des connotations séduisantes de l’alcool avec la substitution à la fonction équivalente de l’alcool, s’est avéré réductible d’enjeu, bien qu’une telle perspective de lutte s’est fait accompagné des méthodes de sensibilisation saluto-génique et de l’hygiénisme social</a:t>
              </a:r>
            </a:p>
            <a:p>
              <a:pPr lvl="2"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L’implication tardive des sciences sociales dans la discipline de l’alcoologie a fait enregistré une transdisciplinarité qui s’effectue à travers une ethnologie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biologisante</a:t>
              </a:r>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lvl="2"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Dès qu’on atteint le seuil de la dépendance , l’ethnologie trouve sa limite</a:t>
              </a:r>
            </a:p>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a:t>
              </a:r>
            </a:p>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Certaine complexité relève de l’incomplétude des connaissances :  nécessité de des sciences de contextualisation </a:t>
              </a:r>
            </a:p>
            <a:p>
              <a:pPr lvl="2"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a:p>
              <a:pPr lvl="2"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Certains addictologues : l’alcoolo dépendance comme porte d’entrée de résilience au même titre que les stupéfiants</a:t>
              </a:r>
            </a:p>
            <a:p>
              <a:pPr lvl="2" algn="just"/>
              <a:endPar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2" name="Google Shape;10416;p59">
              <a:extLst>
                <a:ext uri="{FF2B5EF4-FFF2-40B4-BE49-F238E27FC236}">
                  <a16:creationId xmlns:a16="http://schemas.microsoft.com/office/drawing/2014/main" id="{1C1288F2-4449-09E7-8ADC-7C08982D1355}"/>
                </a:ext>
              </a:extLst>
            </p:cNvPr>
            <p:cNvGrpSpPr/>
            <p:nvPr/>
          </p:nvGrpSpPr>
          <p:grpSpPr>
            <a:xfrm>
              <a:off x="6134365" y="1151269"/>
              <a:ext cx="470120" cy="382763"/>
              <a:chOff x="7973468" y="3382322"/>
              <a:chExt cx="352590" cy="287072"/>
            </a:xfrm>
            <a:solidFill>
              <a:srgbClr val="ED874E"/>
            </a:solidFill>
          </p:grpSpPr>
          <p:sp>
            <p:nvSpPr>
              <p:cNvPr id="14" name="Google Shape;10417;p59">
                <a:extLst>
                  <a:ext uri="{FF2B5EF4-FFF2-40B4-BE49-F238E27FC236}">
                    <a16:creationId xmlns:a16="http://schemas.microsoft.com/office/drawing/2014/main" id="{A105BEE3-A985-99CC-501A-BAED2DCE3587}"/>
                  </a:ext>
                </a:extLst>
              </p:cNvPr>
              <p:cNvSpPr/>
              <p:nvPr/>
            </p:nvSpPr>
            <p:spPr>
              <a:xfrm>
                <a:off x="7973468" y="3382322"/>
                <a:ext cx="352590" cy="287072"/>
              </a:xfrm>
              <a:custGeom>
                <a:avLst/>
                <a:gdLst/>
                <a:ahLst/>
                <a:cxnLst/>
                <a:rect l="l" t="t" r="r" b="b"/>
                <a:pathLst>
                  <a:path w="11086" h="9026" extrusionOk="0">
                    <a:moveTo>
                      <a:pt x="5370" y="334"/>
                    </a:moveTo>
                    <a:lnTo>
                      <a:pt x="5370" y="7001"/>
                    </a:lnTo>
                    <a:lnTo>
                      <a:pt x="941" y="7001"/>
                    </a:lnTo>
                    <a:lnTo>
                      <a:pt x="941" y="334"/>
                    </a:lnTo>
                    <a:close/>
                    <a:moveTo>
                      <a:pt x="5370" y="7323"/>
                    </a:moveTo>
                    <a:lnTo>
                      <a:pt x="5370" y="7656"/>
                    </a:lnTo>
                    <a:lnTo>
                      <a:pt x="941" y="7656"/>
                    </a:lnTo>
                    <a:lnTo>
                      <a:pt x="941" y="7323"/>
                    </a:lnTo>
                    <a:close/>
                    <a:moveTo>
                      <a:pt x="10133" y="7323"/>
                    </a:moveTo>
                    <a:lnTo>
                      <a:pt x="10133" y="7656"/>
                    </a:lnTo>
                    <a:lnTo>
                      <a:pt x="5704" y="7656"/>
                    </a:lnTo>
                    <a:lnTo>
                      <a:pt x="5704" y="7323"/>
                    </a:lnTo>
                    <a:close/>
                    <a:moveTo>
                      <a:pt x="5835" y="7977"/>
                    </a:moveTo>
                    <a:lnTo>
                      <a:pt x="5835" y="8680"/>
                    </a:lnTo>
                    <a:lnTo>
                      <a:pt x="5240" y="8692"/>
                    </a:lnTo>
                    <a:cubicBezTo>
                      <a:pt x="5240" y="8692"/>
                      <a:pt x="5228" y="8692"/>
                      <a:pt x="5228" y="8680"/>
                    </a:cubicBezTo>
                    <a:lnTo>
                      <a:pt x="5228" y="7977"/>
                    </a:lnTo>
                    <a:close/>
                    <a:moveTo>
                      <a:pt x="775" y="0"/>
                    </a:moveTo>
                    <a:cubicBezTo>
                      <a:pt x="691" y="0"/>
                      <a:pt x="608" y="72"/>
                      <a:pt x="608" y="167"/>
                    </a:cubicBezTo>
                    <a:lnTo>
                      <a:pt x="608" y="536"/>
                    </a:lnTo>
                    <a:lnTo>
                      <a:pt x="465" y="536"/>
                    </a:lnTo>
                    <a:cubicBezTo>
                      <a:pt x="215" y="536"/>
                      <a:pt x="1" y="738"/>
                      <a:pt x="1" y="1000"/>
                    </a:cubicBezTo>
                    <a:lnTo>
                      <a:pt x="1" y="1715"/>
                    </a:lnTo>
                    <a:cubicBezTo>
                      <a:pt x="1" y="1798"/>
                      <a:pt x="72" y="1881"/>
                      <a:pt x="167" y="1881"/>
                    </a:cubicBezTo>
                    <a:cubicBezTo>
                      <a:pt x="251" y="1881"/>
                      <a:pt x="334" y="1798"/>
                      <a:pt x="334" y="1715"/>
                    </a:cubicBezTo>
                    <a:lnTo>
                      <a:pt x="334" y="1000"/>
                    </a:lnTo>
                    <a:cubicBezTo>
                      <a:pt x="334" y="929"/>
                      <a:pt x="394" y="869"/>
                      <a:pt x="465" y="869"/>
                    </a:cubicBezTo>
                    <a:lnTo>
                      <a:pt x="608" y="869"/>
                    </a:lnTo>
                    <a:lnTo>
                      <a:pt x="608" y="7799"/>
                    </a:lnTo>
                    <a:cubicBezTo>
                      <a:pt x="608" y="7894"/>
                      <a:pt x="691" y="7965"/>
                      <a:pt x="775" y="7965"/>
                    </a:cubicBezTo>
                    <a:lnTo>
                      <a:pt x="4918" y="7965"/>
                    </a:lnTo>
                    <a:lnTo>
                      <a:pt x="4918" y="8335"/>
                    </a:lnTo>
                    <a:lnTo>
                      <a:pt x="465" y="8335"/>
                    </a:lnTo>
                    <a:cubicBezTo>
                      <a:pt x="394" y="8335"/>
                      <a:pt x="334" y="8275"/>
                      <a:pt x="334" y="8204"/>
                    </a:cubicBezTo>
                    <a:lnTo>
                      <a:pt x="334" y="2429"/>
                    </a:lnTo>
                    <a:cubicBezTo>
                      <a:pt x="334" y="2334"/>
                      <a:pt x="251" y="2262"/>
                      <a:pt x="167" y="2262"/>
                    </a:cubicBezTo>
                    <a:cubicBezTo>
                      <a:pt x="72" y="2262"/>
                      <a:pt x="1" y="2334"/>
                      <a:pt x="1" y="2429"/>
                    </a:cubicBezTo>
                    <a:lnTo>
                      <a:pt x="1" y="8204"/>
                    </a:lnTo>
                    <a:cubicBezTo>
                      <a:pt x="1" y="8454"/>
                      <a:pt x="215" y="8668"/>
                      <a:pt x="465" y="8668"/>
                    </a:cubicBezTo>
                    <a:lnTo>
                      <a:pt x="4918" y="8668"/>
                    </a:lnTo>
                    <a:lnTo>
                      <a:pt x="4918" y="8680"/>
                    </a:lnTo>
                    <a:cubicBezTo>
                      <a:pt x="4918" y="8858"/>
                      <a:pt x="5061" y="9025"/>
                      <a:pt x="5251" y="9025"/>
                    </a:cubicBezTo>
                    <a:lnTo>
                      <a:pt x="5835" y="9025"/>
                    </a:lnTo>
                    <a:cubicBezTo>
                      <a:pt x="6013" y="9025"/>
                      <a:pt x="6180" y="8870"/>
                      <a:pt x="6180" y="8680"/>
                    </a:cubicBezTo>
                    <a:lnTo>
                      <a:pt x="6180" y="8668"/>
                    </a:lnTo>
                    <a:lnTo>
                      <a:pt x="10633" y="8668"/>
                    </a:lnTo>
                    <a:cubicBezTo>
                      <a:pt x="10883" y="8668"/>
                      <a:pt x="11085" y="8454"/>
                      <a:pt x="11085" y="8204"/>
                    </a:cubicBezTo>
                    <a:lnTo>
                      <a:pt x="11085" y="1012"/>
                    </a:lnTo>
                    <a:cubicBezTo>
                      <a:pt x="11074" y="762"/>
                      <a:pt x="10871" y="548"/>
                      <a:pt x="10609" y="548"/>
                    </a:cubicBezTo>
                    <a:lnTo>
                      <a:pt x="10466" y="548"/>
                    </a:lnTo>
                    <a:lnTo>
                      <a:pt x="10466" y="179"/>
                    </a:lnTo>
                    <a:cubicBezTo>
                      <a:pt x="10466" y="95"/>
                      <a:pt x="10395" y="12"/>
                      <a:pt x="10300" y="12"/>
                    </a:cubicBezTo>
                    <a:lnTo>
                      <a:pt x="9692" y="12"/>
                    </a:lnTo>
                    <a:cubicBezTo>
                      <a:pt x="9597" y="12"/>
                      <a:pt x="9526" y="95"/>
                      <a:pt x="9526" y="179"/>
                    </a:cubicBezTo>
                    <a:cubicBezTo>
                      <a:pt x="9526" y="274"/>
                      <a:pt x="9597" y="345"/>
                      <a:pt x="9692" y="345"/>
                    </a:cubicBezTo>
                    <a:lnTo>
                      <a:pt x="10133" y="345"/>
                    </a:lnTo>
                    <a:lnTo>
                      <a:pt x="10133" y="5894"/>
                    </a:lnTo>
                    <a:cubicBezTo>
                      <a:pt x="10133" y="5989"/>
                      <a:pt x="10216" y="6060"/>
                      <a:pt x="10300" y="6060"/>
                    </a:cubicBezTo>
                    <a:cubicBezTo>
                      <a:pt x="10395" y="6060"/>
                      <a:pt x="10466" y="5989"/>
                      <a:pt x="10466" y="5894"/>
                    </a:cubicBezTo>
                    <a:lnTo>
                      <a:pt x="10466" y="881"/>
                    </a:lnTo>
                    <a:lnTo>
                      <a:pt x="10609" y="881"/>
                    </a:lnTo>
                    <a:cubicBezTo>
                      <a:pt x="10693" y="881"/>
                      <a:pt x="10752" y="941"/>
                      <a:pt x="10752" y="1012"/>
                    </a:cubicBezTo>
                    <a:lnTo>
                      <a:pt x="10752" y="8204"/>
                    </a:lnTo>
                    <a:cubicBezTo>
                      <a:pt x="10752" y="8275"/>
                      <a:pt x="10693" y="8335"/>
                      <a:pt x="10609" y="8335"/>
                    </a:cubicBezTo>
                    <a:lnTo>
                      <a:pt x="6168" y="8335"/>
                    </a:lnTo>
                    <a:lnTo>
                      <a:pt x="6168" y="7965"/>
                    </a:lnTo>
                    <a:lnTo>
                      <a:pt x="10300" y="7965"/>
                    </a:lnTo>
                    <a:cubicBezTo>
                      <a:pt x="10395" y="7965"/>
                      <a:pt x="10466" y="7882"/>
                      <a:pt x="10466" y="7799"/>
                    </a:cubicBezTo>
                    <a:lnTo>
                      <a:pt x="10466" y="6584"/>
                    </a:lnTo>
                    <a:cubicBezTo>
                      <a:pt x="10466" y="6489"/>
                      <a:pt x="10395" y="6418"/>
                      <a:pt x="10300" y="6418"/>
                    </a:cubicBezTo>
                    <a:cubicBezTo>
                      <a:pt x="10216" y="6418"/>
                      <a:pt x="10133" y="6489"/>
                      <a:pt x="10133" y="6584"/>
                    </a:cubicBezTo>
                    <a:lnTo>
                      <a:pt x="10133" y="7001"/>
                    </a:lnTo>
                    <a:lnTo>
                      <a:pt x="5704" y="7001"/>
                    </a:lnTo>
                    <a:lnTo>
                      <a:pt x="5704" y="334"/>
                    </a:lnTo>
                    <a:lnTo>
                      <a:pt x="9002" y="334"/>
                    </a:lnTo>
                    <a:cubicBezTo>
                      <a:pt x="9097" y="334"/>
                      <a:pt x="9169" y="250"/>
                      <a:pt x="9169" y="167"/>
                    </a:cubicBezTo>
                    <a:cubicBezTo>
                      <a:pt x="9169" y="72"/>
                      <a:pt x="9097" y="0"/>
                      <a:pt x="9002" y="0"/>
                    </a:cubicBezTo>
                    <a:close/>
                  </a:path>
                </a:pathLst>
              </a:custGeom>
              <a:grpFill/>
              <a:ln>
                <a:noFill/>
              </a:ln>
            </p:spPr>
            <p:txBody>
              <a:bodyPr spcFirstLastPara="1" wrap="square" lIns="121900" tIns="121900" rIns="121900" bIns="121900" anchor="ctr" anchorCtr="0">
                <a:noAutofit/>
              </a:bodyPr>
              <a:lstStyle/>
              <a:p>
                <a:endParaRPr sz="2400"/>
              </a:p>
            </p:txBody>
          </p:sp>
          <p:sp>
            <p:nvSpPr>
              <p:cNvPr id="15" name="Google Shape;10418;p59">
                <a:extLst>
                  <a:ext uri="{FF2B5EF4-FFF2-40B4-BE49-F238E27FC236}">
                    <a16:creationId xmlns:a16="http://schemas.microsoft.com/office/drawing/2014/main" id="{4C82B1EE-CABB-BA45-CA57-1546C83C888D}"/>
                  </a:ext>
                </a:extLst>
              </p:cNvPr>
              <p:cNvSpPr/>
              <p:nvPr/>
            </p:nvSpPr>
            <p:spPr>
              <a:xfrm>
                <a:off x="8051486" y="3417149"/>
                <a:ext cx="73883" cy="10623"/>
              </a:xfrm>
              <a:custGeom>
                <a:avLst/>
                <a:gdLst/>
                <a:ahLst/>
                <a:cxnLst/>
                <a:rect l="l" t="t" r="r" b="b"/>
                <a:pathLst>
                  <a:path w="2323" h="334" extrusionOk="0">
                    <a:moveTo>
                      <a:pt x="167" y="1"/>
                    </a:moveTo>
                    <a:cubicBezTo>
                      <a:pt x="84" y="1"/>
                      <a:pt x="0" y="84"/>
                      <a:pt x="0" y="167"/>
                    </a:cubicBezTo>
                    <a:cubicBezTo>
                      <a:pt x="0" y="262"/>
                      <a:pt x="84" y="334"/>
                      <a:pt x="167" y="334"/>
                    </a:cubicBezTo>
                    <a:lnTo>
                      <a:pt x="2167" y="334"/>
                    </a:lnTo>
                    <a:cubicBezTo>
                      <a:pt x="2251" y="334"/>
                      <a:pt x="2322" y="262"/>
                      <a:pt x="2322" y="167"/>
                    </a:cubicBezTo>
                    <a:cubicBezTo>
                      <a:pt x="2322" y="84"/>
                      <a:pt x="2251" y="1"/>
                      <a:pt x="2167" y="1"/>
                    </a:cubicBezTo>
                    <a:close/>
                  </a:path>
                </a:pathLst>
              </a:custGeom>
              <a:grpFill/>
              <a:ln>
                <a:noFill/>
              </a:ln>
            </p:spPr>
            <p:txBody>
              <a:bodyPr spcFirstLastPara="1" wrap="square" lIns="121900" tIns="121900" rIns="121900" bIns="121900" anchor="ctr" anchorCtr="0">
                <a:noAutofit/>
              </a:bodyPr>
              <a:lstStyle/>
              <a:p>
                <a:endParaRPr sz="2400"/>
              </a:p>
            </p:txBody>
          </p:sp>
          <p:sp>
            <p:nvSpPr>
              <p:cNvPr id="16" name="Google Shape;10419;p59">
                <a:extLst>
                  <a:ext uri="{FF2B5EF4-FFF2-40B4-BE49-F238E27FC236}">
                    <a16:creationId xmlns:a16="http://schemas.microsoft.com/office/drawing/2014/main" id="{6C3F8227-5987-70F8-2415-5852BA3B8986}"/>
                  </a:ext>
                </a:extLst>
              </p:cNvPr>
              <p:cNvSpPr/>
              <p:nvPr/>
            </p:nvSpPr>
            <p:spPr>
              <a:xfrm>
                <a:off x="8022702" y="3437981"/>
                <a:ext cx="102667" cy="10623"/>
              </a:xfrm>
              <a:custGeom>
                <a:avLst/>
                <a:gdLst/>
                <a:ahLst/>
                <a:cxnLst/>
                <a:rect l="l" t="t" r="r" b="b"/>
                <a:pathLst>
                  <a:path w="3228" h="334" extrusionOk="0">
                    <a:moveTo>
                      <a:pt x="167" y="0"/>
                    </a:moveTo>
                    <a:cubicBezTo>
                      <a:pt x="72" y="0"/>
                      <a:pt x="1" y="84"/>
                      <a:pt x="1" y="167"/>
                    </a:cubicBezTo>
                    <a:cubicBezTo>
                      <a:pt x="12" y="262"/>
                      <a:pt x="72" y="334"/>
                      <a:pt x="167" y="334"/>
                    </a:cubicBezTo>
                    <a:lnTo>
                      <a:pt x="3072" y="334"/>
                    </a:lnTo>
                    <a:cubicBezTo>
                      <a:pt x="3156" y="334"/>
                      <a:pt x="3227" y="262"/>
                      <a:pt x="3227" y="167"/>
                    </a:cubicBezTo>
                    <a:cubicBezTo>
                      <a:pt x="3227" y="84"/>
                      <a:pt x="3156" y="0"/>
                      <a:pt x="3072" y="0"/>
                    </a:cubicBezTo>
                    <a:close/>
                  </a:path>
                </a:pathLst>
              </a:custGeom>
              <a:grpFill/>
              <a:ln>
                <a:noFill/>
              </a:ln>
            </p:spPr>
            <p:txBody>
              <a:bodyPr spcFirstLastPara="1" wrap="square" lIns="121900" tIns="121900" rIns="121900" bIns="121900" anchor="ctr" anchorCtr="0">
                <a:noAutofit/>
              </a:bodyPr>
              <a:lstStyle/>
              <a:p>
                <a:endParaRPr sz="2400"/>
              </a:p>
            </p:txBody>
          </p:sp>
          <p:sp>
            <p:nvSpPr>
              <p:cNvPr id="17" name="Google Shape;10420;p59">
                <a:extLst>
                  <a:ext uri="{FF2B5EF4-FFF2-40B4-BE49-F238E27FC236}">
                    <a16:creationId xmlns:a16="http://schemas.microsoft.com/office/drawing/2014/main" id="{BEEC2A71-EE49-D7EA-C724-5A5DAAB07B81}"/>
                  </a:ext>
                </a:extLst>
              </p:cNvPr>
              <p:cNvSpPr/>
              <p:nvPr/>
            </p:nvSpPr>
            <p:spPr>
              <a:xfrm>
                <a:off x="8022702" y="3458432"/>
                <a:ext cx="102667" cy="10623"/>
              </a:xfrm>
              <a:custGeom>
                <a:avLst/>
                <a:gdLst/>
                <a:ahLst/>
                <a:cxnLst/>
                <a:rect l="l" t="t" r="r" b="b"/>
                <a:pathLst>
                  <a:path w="3228" h="334" extrusionOk="0">
                    <a:moveTo>
                      <a:pt x="167" y="0"/>
                    </a:moveTo>
                    <a:cubicBezTo>
                      <a:pt x="72" y="0"/>
                      <a:pt x="1" y="84"/>
                      <a:pt x="1" y="167"/>
                    </a:cubicBezTo>
                    <a:cubicBezTo>
                      <a:pt x="12" y="274"/>
                      <a:pt x="72" y="334"/>
                      <a:pt x="167" y="334"/>
                    </a:cubicBezTo>
                    <a:lnTo>
                      <a:pt x="3072" y="334"/>
                    </a:lnTo>
                    <a:cubicBezTo>
                      <a:pt x="3156" y="334"/>
                      <a:pt x="3227" y="262"/>
                      <a:pt x="3227" y="167"/>
                    </a:cubicBezTo>
                    <a:cubicBezTo>
                      <a:pt x="3227" y="84"/>
                      <a:pt x="3156" y="0"/>
                      <a:pt x="3072" y="0"/>
                    </a:cubicBezTo>
                    <a:close/>
                  </a:path>
                </a:pathLst>
              </a:custGeom>
              <a:grpFill/>
              <a:ln>
                <a:noFill/>
              </a:ln>
            </p:spPr>
            <p:txBody>
              <a:bodyPr spcFirstLastPara="1" wrap="square" lIns="121900" tIns="121900" rIns="121900" bIns="121900" anchor="ctr" anchorCtr="0">
                <a:noAutofit/>
              </a:bodyPr>
              <a:lstStyle/>
              <a:p>
                <a:endParaRPr sz="2400"/>
              </a:p>
            </p:txBody>
          </p:sp>
          <p:sp>
            <p:nvSpPr>
              <p:cNvPr id="18" name="Google Shape;10421;p59">
                <a:extLst>
                  <a:ext uri="{FF2B5EF4-FFF2-40B4-BE49-F238E27FC236}">
                    <a16:creationId xmlns:a16="http://schemas.microsoft.com/office/drawing/2014/main" id="{4B706F0D-4553-B24D-7A92-6FCC119EF19A}"/>
                  </a:ext>
                </a:extLst>
              </p:cNvPr>
              <p:cNvSpPr/>
              <p:nvPr/>
            </p:nvSpPr>
            <p:spPr>
              <a:xfrm>
                <a:off x="8022702" y="3479264"/>
                <a:ext cx="81071" cy="10623"/>
              </a:xfrm>
              <a:custGeom>
                <a:avLst/>
                <a:gdLst/>
                <a:ahLst/>
                <a:cxnLst/>
                <a:rect l="l" t="t" r="r" b="b"/>
                <a:pathLst>
                  <a:path w="2549" h="334" extrusionOk="0">
                    <a:moveTo>
                      <a:pt x="167" y="0"/>
                    </a:moveTo>
                    <a:cubicBezTo>
                      <a:pt x="72" y="0"/>
                      <a:pt x="1" y="84"/>
                      <a:pt x="1" y="167"/>
                    </a:cubicBezTo>
                    <a:cubicBezTo>
                      <a:pt x="12" y="262"/>
                      <a:pt x="72" y="334"/>
                      <a:pt x="167" y="334"/>
                    </a:cubicBezTo>
                    <a:lnTo>
                      <a:pt x="2382" y="334"/>
                    </a:lnTo>
                    <a:cubicBezTo>
                      <a:pt x="2477" y="334"/>
                      <a:pt x="2549" y="262"/>
                      <a:pt x="2549" y="167"/>
                    </a:cubicBezTo>
                    <a:cubicBezTo>
                      <a:pt x="2549" y="84"/>
                      <a:pt x="2477" y="0"/>
                      <a:pt x="2382" y="0"/>
                    </a:cubicBezTo>
                    <a:close/>
                  </a:path>
                </a:pathLst>
              </a:custGeom>
              <a:grpFill/>
              <a:ln>
                <a:noFill/>
              </a:ln>
            </p:spPr>
            <p:txBody>
              <a:bodyPr spcFirstLastPara="1" wrap="square" lIns="121900" tIns="121900" rIns="121900" bIns="121900" anchor="ctr" anchorCtr="0">
                <a:noAutofit/>
              </a:bodyPr>
              <a:lstStyle/>
              <a:p>
                <a:endParaRPr sz="2400"/>
              </a:p>
            </p:txBody>
          </p:sp>
          <p:sp>
            <p:nvSpPr>
              <p:cNvPr id="19" name="Google Shape;10422;p59">
                <a:extLst>
                  <a:ext uri="{FF2B5EF4-FFF2-40B4-BE49-F238E27FC236}">
                    <a16:creationId xmlns:a16="http://schemas.microsoft.com/office/drawing/2014/main" id="{7F91E64F-FBCA-B147-3BE3-63D95D11E000}"/>
                  </a:ext>
                </a:extLst>
              </p:cNvPr>
              <p:cNvSpPr/>
              <p:nvPr/>
            </p:nvSpPr>
            <p:spPr>
              <a:xfrm>
                <a:off x="8051486" y="3520515"/>
                <a:ext cx="73883" cy="10655"/>
              </a:xfrm>
              <a:custGeom>
                <a:avLst/>
                <a:gdLst/>
                <a:ahLst/>
                <a:cxnLst/>
                <a:rect l="l" t="t" r="r" b="b"/>
                <a:pathLst>
                  <a:path w="2323" h="335" extrusionOk="0">
                    <a:moveTo>
                      <a:pt x="167" y="1"/>
                    </a:moveTo>
                    <a:cubicBezTo>
                      <a:pt x="84" y="1"/>
                      <a:pt x="0" y="72"/>
                      <a:pt x="0" y="168"/>
                    </a:cubicBezTo>
                    <a:cubicBezTo>
                      <a:pt x="0" y="251"/>
                      <a:pt x="84" y="334"/>
                      <a:pt x="167" y="334"/>
                    </a:cubicBezTo>
                    <a:lnTo>
                      <a:pt x="2167" y="334"/>
                    </a:lnTo>
                    <a:cubicBezTo>
                      <a:pt x="2251" y="334"/>
                      <a:pt x="2322" y="251"/>
                      <a:pt x="2322" y="168"/>
                    </a:cubicBezTo>
                    <a:cubicBezTo>
                      <a:pt x="2322" y="72"/>
                      <a:pt x="2251" y="1"/>
                      <a:pt x="2167" y="1"/>
                    </a:cubicBezTo>
                    <a:close/>
                  </a:path>
                </a:pathLst>
              </a:custGeom>
              <a:grpFill/>
              <a:ln>
                <a:noFill/>
              </a:ln>
            </p:spPr>
            <p:txBody>
              <a:bodyPr spcFirstLastPara="1" wrap="square" lIns="121900" tIns="121900" rIns="121900" bIns="121900" anchor="ctr" anchorCtr="0">
                <a:noAutofit/>
              </a:bodyPr>
              <a:lstStyle/>
              <a:p>
                <a:endParaRPr sz="2400"/>
              </a:p>
            </p:txBody>
          </p:sp>
          <p:sp>
            <p:nvSpPr>
              <p:cNvPr id="20" name="Google Shape;10423;p59">
                <a:extLst>
                  <a:ext uri="{FF2B5EF4-FFF2-40B4-BE49-F238E27FC236}">
                    <a16:creationId xmlns:a16="http://schemas.microsoft.com/office/drawing/2014/main" id="{B51043CD-0567-7CA2-911E-F9BBC8ED44BB}"/>
                  </a:ext>
                </a:extLst>
              </p:cNvPr>
              <p:cNvSpPr/>
              <p:nvPr/>
            </p:nvSpPr>
            <p:spPr>
              <a:xfrm>
                <a:off x="8022702" y="3540966"/>
                <a:ext cx="102667" cy="10273"/>
              </a:xfrm>
              <a:custGeom>
                <a:avLst/>
                <a:gdLst/>
                <a:ahLst/>
                <a:cxnLst/>
                <a:rect l="l" t="t" r="r" b="b"/>
                <a:pathLst>
                  <a:path w="3228" h="323" extrusionOk="0">
                    <a:moveTo>
                      <a:pt x="167" y="1"/>
                    </a:moveTo>
                    <a:cubicBezTo>
                      <a:pt x="72" y="1"/>
                      <a:pt x="1" y="72"/>
                      <a:pt x="1" y="168"/>
                    </a:cubicBezTo>
                    <a:cubicBezTo>
                      <a:pt x="12" y="263"/>
                      <a:pt x="72" y="322"/>
                      <a:pt x="167" y="322"/>
                    </a:cubicBezTo>
                    <a:lnTo>
                      <a:pt x="3072" y="322"/>
                    </a:lnTo>
                    <a:cubicBezTo>
                      <a:pt x="3156" y="322"/>
                      <a:pt x="3227" y="251"/>
                      <a:pt x="3227" y="168"/>
                    </a:cubicBezTo>
                    <a:cubicBezTo>
                      <a:pt x="3227" y="72"/>
                      <a:pt x="3156" y="1"/>
                      <a:pt x="3072" y="1"/>
                    </a:cubicBezTo>
                    <a:close/>
                  </a:path>
                </a:pathLst>
              </a:custGeom>
              <a:grpFill/>
              <a:ln>
                <a:noFill/>
              </a:ln>
            </p:spPr>
            <p:txBody>
              <a:bodyPr spcFirstLastPara="1" wrap="square" lIns="121900" tIns="121900" rIns="121900" bIns="121900" anchor="ctr" anchorCtr="0">
                <a:noAutofit/>
              </a:bodyPr>
              <a:lstStyle/>
              <a:p>
                <a:endParaRPr sz="2400"/>
              </a:p>
            </p:txBody>
          </p:sp>
          <p:sp>
            <p:nvSpPr>
              <p:cNvPr id="21" name="Google Shape;10424;p59">
                <a:extLst>
                  <a:ext uri="{FF2B5EF4-FFF2-40B4-BE49-F238E27FC236}">
                    <a16:creationId xmlns:a16="http://schemas.microsoft.com/office/drawing/2014/main" id="{63D726F3-8C22-98F0-B7A9-380EDD8993E1}"/>
                  </a:ext>
                </a:extLst>
              </p:cNvPr>
              <p:cNvSpPr/>
              <p:nvPr/>
            </p:nvSpPr>
            <p:spPr>
              <a:xfrm>
                <a:off x="8022702" y="3561798"/>
                <a:ext cx="49266" cy="10273"/>
              </a:xfrm>
              <a:custGeom>
                <a:avLst/>
                <a:gdLst/>
                <a:ahLst/>
                <a:cxnLst/>
                <a:rect l="l" t="t" r="r" b="b"/>
                <a:pathLst>
                  <a:path w="1549" h="323" extrusionOk="0">
                    <a:moveTo>
                      <a:pt x="167" y="1"/>
                    </a:moveTo>
                    <a:cubicBezTo>
                      <a:pt x="72" y="1"/>
                      <a:pt x="1" y="72"/>
                      <a:pt x="1" y="167"/>
                    </a:cubicBezTo>
                    <a:cubicBezTo>
                      <a:pt x="12" y="251"/>
                      <a:pt x="72" y="322"/>
                      <a:pt x="167" y="322"/>
                    </a:cubicBezTo>
                    <a:lnTo>
                      <a:pt x="1382" y="322"/>
                    </a:lnTo>
                    <a:cubicBezTo>
                      <a:pt x="1477" y="322"/>
                      <a:pt x="1548" y="251"/>
                      <a:pt x="1548" y="167"/>
                    </a:cubicBezTo>
                    <a:cubicBezTo>
                      <a:pt x="1548" y="72"/>
                      <a:pt x="1477" y="1"/>
                      <a:pt x="1382" y="1"/>
                    </a:cubicBezTo>
                    <a:close/>
                  </a:path>
                </a:pathLst>
              </a:custGeom>
              <a:grpFill/>
              <a:ln>
                <a:noFill/>
              </a:ln>
            </p:spPr>
            <p:txBody>
              <a:bodyPr spcFirstLastPara="1" wrap="square" lIns="121900" tIns="121900" rIns="121900" bIns="121900" anchor="ctr" anchorCtr="0">
                <a:noAutofit/>
              </a:bodyPr>
              <a:lstStyle/>
              <a:p>
                <a:endParaRPr sz="2400"/>
              </a:p>
            </p:txBody>
          </p:sp>
          <p:sp>
            <p:nvSpPr>
              <p:cNvPr id="22" name="Google Shape;10425;p59">
                <a:extLst>
                  <a:ext uri="{FF2B5EF4-FFF2-40B4-BE49-F238E27FC236}">
                    <a16:creationId xmlns:a16="http://schemas.microsoft.com/office/drawing/2014/main" id="{BB5F9645-849D-5F43-1582-343E4CEB7E7A}"/>
                  </a:ext>
                </a:extLst>
              </p:cNvPr>
              <p:cNvSpPr/>
              <p:nvPr/>
            </p:nvSpPr>
            <p:spPr>
              <a:xfrm>
                <a:off x="8200683" y="3486452"/>
                <a:ext cx="73883" cy="10623"/>
              </a:xfrm>
              <a:custGeom>
                <a:avLst/>
                <a:gdLst/>
                <a:ahLst/>
                <a:cxnLst/>
                <a:rect l="l" t="t" r="r" b="b"/>
                <a:pathLst>
                  <a:path w="2323" h="334" extrusionOk="0">
                    <a:moveTo>
                      <a:pt x="167" y="0"/>
                    </a:moveTo>
                    <a:cubicBezTo>
                      <a:pt x="72" y="0"/>
                      <a:pt x="1" y="72"/>
                      <a:pt x="1" y="167"/>
                    </a:cubicBezTo>
                    <a:cubicBezTo>
                      <a:pt x="1" y="250"/>
                      <a:pt x="72" y="334"/>
                      <a:pt x="167" y="334"/>
                    </a:cubicBezTo>
                    <a:lnTo>
                      <a:pt x="2156" y="334"/>
                    </a:lnTo>
                    <a:cubicBezTo>
                      <a:pt x="2251" y="334"/>
                      <a:pt x="2322" y="250"/>
                      <a:pt x="2322" y="167"/>
                    </a:cubicBezTo>
                    <a:cubicBezTo>
                      <a:pt x="2322" y="72"/>
                      <a:pt x="2251" y="0"/>
                      <a:pt x="2156" y="0"/>
                    </a:cubicBezTo>
                    <a:close/>
                  </a:path>
                </a:pathLst>
              </a:custGeom>
              <a:grpFill/>
              <a:ln>
                <a:noFill/>
              </a:ln>
            </p:spPr>
            <p:txBody>
              <a:bodyPr spcFirstLastPara="1" wrap="square" lIns="121900" tIns="121900" rIns="121900" bIns="121900" anchor="ctr" anchorCtr="0">
                <a:noAutofit/>
              </a:bodyPr>
              <a:lstStyle/>
              <a:p>
                <a:endParaRPr sz="2400"/>
              </a:p>
            </p:txBody>
          </p:sp>
          <p:sp>
            <p:nvSpPr>
              <p:cNvPr id="23" name="Google Shape;10426;p59">
                <a:extLst>
                  <a:ext uri="{FF2B5EF4-FFF2-40B4-BE49-F238E27FC236}">
                    <a16:creationId xmlns:a16="http://schemas.microsoft.com/office/drawing/2014/main" id="{767D698A-7D1D-BEFA-68CB-431B56F03FB0}"/>
                  </a:ext>
                </a:extLst>
              </p:cNvPr>
              <p:cNvSpPr/>
              <p:nvPr/>
            </p:nvSpPr>
            <p:spPr>
              <a:xfrm>
                <a:off x="8171899" y="3506902"/>
                <a:ext cx="102667" cy="10241"/>
              </a:xfrm>
              <a:custGeom>
                <a:avLst/>
                <a:gdLst/>
                <a:ahLst/>
                <a:cxnLst/>
                <a:rect l="l" t="t" r="r" b="b"/>
                <a:pathLst>
                  <a:path w="3228" h="322" extrusionOk="0">
                    <a:moveTo>
                      <a:pt x="167" y="0"/>
                    </a:moveTo>
                    <a:cubicBezTo>
                      <a:pt x="72" y="0"/>
                      <a:pt x="1" y="72"/>
                      <a:pt x="1" y="167"/>
                    </a:cubicBezTo>
                    <a:cubicBezTo>
                      <a:pt x="1" y="250"/>
                      <a:pt x="72" y="322"/>
                      <a:pt x="167" y="322"/>
                    </a:cubicBezTo>
                    <a:lnTo>
                      <a:pt x="3061" y="322"/>
                    </a:lnTo>
                    <a:cubicBezTo>
                      <a:pt x="3156" y="322"/>
                      <a:pt x="3227" y="250"/>
                      <a:pt x="3227" y="167"/>
                    </a:cubicBezTo>
                    <a:cubicBezTo>
                      <a:pt x="3227" y="72"/>
                      <a:pt x="3156" y="0"/>
                      <a:pt x="3061" y="0"/>
                    </a:cubicBezTo>
                    <a:close/>
                  </a:path>
                </a:pathLst>
              </a:custGeom>
              <a:grpFill/>
              <a:ln>
                <a:noFill/>
              </a:ln>
            </p:spPr>
            <p:txBody>
              <a:bodyPr spcFirstLastPara="1" wrap="square" lIns="121900" tIns="121900" rIns="121900" bIns="121900" anchor="ctr" anchorCtr="0">
                <a:noAutofit/>
              </a:bodyPr>
              <a:lstStyle/>
              <a:p>
                <a:endParaRPr sz="2400"/>
              </a:p>
            </p:txBody>
          </p:sp>
          <p:sp>
            <p:nvSpPr>
              <p:cNvPr id="24" name="Google Shape;10427;p59">
                <a:extLst>
                  <a:ext uri="{FF2B5EF4-FFF2-40B4-BE49-F238E27FC236}">
                    <a16:creationId xmlns:a16="http://schemas.microsoft.com/office/drawing/2014/main" id="{7CA60E83-B46A-D72F-5339-390B426BCDAF}"/>
                  </a:ext>
                </a:extLst>
              </p:cNvPr>
              <p:cNvSpPr/>
              <p:nvPr/>
            </p:nvSpPr>
            <p:spPr>
              <a:xfrm>
                <a:off x="8171899" y="3527735"/>
                <a:ext cx="49266" cy="10241"/>
              </a:xfrm>
              <a:custGeom>
                <a:avLst/>
                <a:gdLst/>
                <a:ahLst/>
                <a:cxnLst/>
                <a:rect l="l" t="t" r="r" b="b"/>
                <a:pathLst>
                  <a:path w="1549" h="322" extrusionOk="0">
                    <a:moveTo>
                      <a:pt x="167" y="0"/>
                    </a:moveTo>
                    <a:cubicBezTo>
                      <a:pt x="72" y="0"/>
                      <a:pt x="1" y="72"/>
                      <a:pt x="1" y="167"/>
                    </a:cubicBezTo>
                    <a:cubicBezTo>
                      <a:pt x="1" y="250"/>
                      <a:pt x="72" y="322"/>
                      <a:pt x="167" y="322"/>
                    </a:cubicBezTo>
                    <a:lnTo>
                      <a:pt x="1382" y="322"/>
                    </a:lnTo>
                    <a:cubicBezTo>
                      <a:pt x="1477" y="322"/>
                      <a:pt x="1548" y="250"/>
                      <a:pt x="1548" y="167"/>
                    </a:cubicBezTo>
                    <a:cubicBezTo>
                      <a:pt x="1548" y="72"/>
                      <a:pt x="1477" y="0"/>
                      <a:pt x="1382" y="0"/>
                    </a:cubicBezTo>
                    <a:close/>
                  </a:path>
                </a:pathLst>
              </a:custGeom>
              <a:grpFill/>
              <a:ln>
                <a:noFill/>
              </a:ln>
            </p:spPr>
            <p:txBody>
              <a:bodyPr spcFirstLastPara="1" wrap="square" lIns="121900" tIns="121900" rIns="121900" bIns="121900" anchor="ctr" anchorCtr="0">
                <a:noAutofit/>
              </a:bodyPr>
              <a:lstStyle/>
              <a:p>
                <a:endParaRPr sz="2400"/>
              </a:p>
            </p:txBody>
          </p:sp>
          <p:sp>
            <p:nvSpPr>
              <p:cNvPr id="25" name="Google Shape;10428;p59">
                <a:extLst>
                  <a:ext uri="{FF2B5EF4-FFF2-40B4-BE49-F238E27FC236}">
                    <a16:creationId xmlns:a16="http://schemas.microsoft.com/office/drawing/2014/main" id="{0BFE6858-D8C6-DD05-94F0-22D0ACBF6D36}"/>
                  </a:ext>
                </a:extLst>
              </p:cNvPr>
              <p:cNvSpPr/>
              <p:nvPr/>
            </p:nvSpPr>
            <p:spPr>
              <a:xfrm>
                <a:off x="8174189" y="3417149"/>
                <a:ext cx="102635" cy="45099"/>
              </a:xfrm>
              <a:custGeom>
                <a:avLst/>
                <a:gdLst/>
                <a:ahLst/>
                <a:cxnLst/>
                <a:rect l="l" t="t" r="r" b="b"/>
                <a:pathLst>
                  <a:path w="3227" h="1418" extrusionOk="0">
                    <a:moveTo>
                      <a:pt x="2905" y="334"/>
                    </a:moveTo>
                    <a:lnTo>
                      <a:pt x="2905" y="1096"/>
                    </a:lnTo>
                    <a:lnTo>
                      <a:pt x="333" y="1096"/>
                    </a:lnTo>
                    <a:lnTo>
                      <a:pt x="333" y="334"/>
                    </a:lnTo>
                    <a:close/>
                    <a:moveTo>
                      <a:pt x="167" y="1"/>
                    </a:moveTo>
                    <a:cubicBezTo>
                      <a:pt x="72" y="12"/>
                      <a:pt x="0" y="84"/>
                      <a:pt x="0" y="167"/>
                    </a:cubicBezTo>
                    <a:lnTo>
                      <a:pt x="0" y="1251"/>
                    </a:lnTo>
                    <a:cubicBezTo>
                      <a:pt x="0" y="1346"/>
                      <a:pt x="72" y="1417"/>
                      <a:pt x="167" y="1417"/>
                    </a:cubicBezTo>
                    <a:lnTo>
                      <a:pt x="3072" y="1417"/>
                    </a:lnTo>
                    <a:cubicBezTo>
                      <a:pt x="3155" y="1417"/>
                      <a:pt x="3227" y="1346"/>
                      <a:pt x="3227" y="1251"/>
                    </a:cubicBezTo>
                    <a:lnTo>
                      <a:pt x="3227" y="167"/>
                    </a:lnTo>
                    <a:cubicBezTo>
                      <a:pt x="3227" y="84"/>
                      <a:pt x="3155" y="1"/>
                      <a:pt x="3072" y="1"/>
                    </a:cubicBezTo>
                    <a:close/>
                  </a:path>
                </a:pathLst>
              </a:custGeom>
              <a:grpFill/>
              <a:ln>
                <a:noFill/>
              </a:ln>
            </p:spPr>
            <p:txBody>
              <a:bodyPr spcFirstLastPara="1" wrap="square" lIns="121900" tIns="121900" rIns="121900" bIns="121900" anchor="ctr" anchorCtr="0">
                <a:noAutofit/>
              </a:bodyPr>
              <a:lstStyle/>
              <a:p>
                <a:endParaRPr sz="2400"/>
              </a:p>
            </p:txBody>
          </p:sp>
        </p:grpSp>
      </p:grpSp>
    </p:spTree>
    <p:extLst>
      <p:ext uri="{BB962C8B-B14F-4D97-AF65-F5344CB8AC3E}">
        <p14:creationId xmlns:p14="http://schemas.microsoft.com/office/powerpoint/2010/main" val="304840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6096000"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1" name="Connecteur droit 10">
            <a:extLst>
              <a:ext uri="{FF2B5EF4-FFF2-40B4-BE49-F238E27FC236}">
                <a16:creationId xmlns:a16="http://schemas.microsoft.com/office/drawing/2014/main" id="{AC9508B6-690A-3E48-45E6-8468B909ADFD}"/>
              </a:ext>
            </a:extLst>
          </p:cNvPr>
          <p:cNvCxnSpPr>
            <a:cxnSpLocks/>
          </p:cNvCxnSpPr>
          <p:nvPr/>
        </p:nvCxnSpPr>
        <p:spPr>
          <a:xfrm flipV="1">
            <a:off x="815787"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a:off x="6930005" y="3506994"/>
            <a:ext cx="4581054"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3506994"/>
            <a:ext cx="815786" cy="2569955"/>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extLst>
              <a:ext uri="{FF2B5EF4-FFF2-40B4-BE49-F238E27FC236}">
                <a16:creationId xmlns:a16="http://schemas.microsoft.com/office/drawing/2014/main" id="{5604B553-6E2E-E862-7250-81EBEE27CC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7062" b="9931"/>
          <a:stretch/>
        </p:blipFill>
        <p:spPr>
          <a:xfrm>
            <a:off x="815786" y="3506993"/>
            <a:ext cx="5280211" cy="2569956"/>
          </a:xfrm>
          <a:prstGeom prst="rect">
            <a:avLst/>
          </a:prstGeom>
        </p:spPr>
      </p:pic>
      <p:sp>
        <p:nvSpPr>
          <p:cNvPr id="30" name="ZoneTexte 29">
            <a:extLst>
              <a:ext uri="{FF2B5EF4-FFF2-40B4-BE49-F238E27FC236}">
                <a16:creationId xmlns:a16="http://schemas.microsoft.com/office/drawing/2014/main" id="{69480740-7E58-9B8D-5DAF-B074BA2E5A59}"/>
              </a:ext>
            </a:extLst>
          </p:cNvPr>
          <p:cNvSpPr txBox="1"/>
          <p:nvPr/>
        </p:nvSpPr>
        <p:spPr>
          <a:xfrm>
            <a:off x="1092568" y="1480256"/>
            <a:ext cx="4492443" cy="769441"/>
          </a:xfrm>
          <a:prstGeom prst="rect">
            <a:avLst/>
          </a:prstGeom>
          <a:noFill/>
        </p:spPr>
        <p:txBody>
          <a:bodyPr wrap="square" rtlCol="0">
            <a:spAutoFit/>
          </a:bodyPr>
          <a:lstStyle/>
          <a:p>
            <a:r>
              <a:rPr lang="fr-FR" sz="4400" b="1" i="0" u="none" strike="noStrike" dirty="0">
                <a:solidFill>
                  <a:srgbClr val="414042"/>
                </a:solidFill>
                <a:effectLst/>
                <a:latin typeface="DM sans" pitchFamily="2" charset="0"/>
              </a:rPr>
              <a:t>Problématique</a:t>
            </a:r>
            <a:endParaRPr lang="fr-FR" sz="4400" b="1" dirty="0">
              <a:solidFill>
                <a:srgbClr val="414042"/>
              </a:solidFill>
              <a:latin typeface="DM sans" pitchFamily="2" charset="0"/>
            </a:endParaRPr>
          </a:p>
        </p:txBody>
      </p:sp>
      <p:grpSp>
        <p:nvGrpSpPr>
          <p:cNvPr id="41" name="Groupe 40">
            <a:extLst>
              <a:ext uri="{FF2B5EF4-FFF2-40B4-BE49-F238E27FC236}">
                <a16:creationId xmlns:a16="http://schemas.microsoft.com/office/drawing/2014/main" id="{C3FF7A6A-7006-EB58-6335-CD1AC0D2F7FB}"/>
              </a:ext>
            </a:extLst>
          </p:cNvPr>
          <p:cNvGrpSpPr/>
          <p:nvPr/>
        </p:nvGrpSpPr>
        <p:grpSpPr>
          <a:xfrm>
            <a:off x="6930005" y="1117648"/>
            <a:ext cx="4581054" cy="1372796"/>
            <a:chOff x="6606990" y="891963"/>
            <a:chExt cx="4904069" cy="1372796"/>
          </a:xfrm>
        </p:grpSpPr>
        <p:sp>
          <p:nvSpPr>
            <p:cNvPr id="31" name="ZoneTexte 30">
              <a:extLst>
                <a:ext uri="{FF2B5EF4-FFF2-40B4-BE49-F238E27FC236}">
                  <a16:creationId xmlns:a16="http://schemas.microsoft.com/office/drawing/2014/main" id="{B59FF47B-CC03-557F-11B4-2584CA1FE078}"/>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Problématique 1</a:t>
              </a:r>
              <a:endParaRPr lang="fr-FR" sz="2800" b="1" dirty="0">
                <a:solidFill>
                  <a:srgbClr val="ED874E"/>
                </a:solidFill>
                <a:latin typeface="DM sans" pitchFamily="2" charset="0"/>
              </a:endParaRPr>
            </a:p>
          </p:txBody>
        </p:sp>
        <p:sp>
          <p:nvSpPr>
            <p:cNvPr id="32" name="ZoneTexte 31">
              <a:extLst>
                <a:ext uri="{FF2B5EF4-FFF2-40B4-BE49-F238E27FC236}">
                  <a16:creationId xmlns:a16="http://schemas.microsoft.com/office/drawing/2014/main" id="{996BE9E9-24E1-D1F4-C168-630BA247B5FC}"/>
                </a:ext>
              </a:extLst>
            </p:cNvPr>
            <p:cNvSpPr txBox="1"/>
            <p:nvPr/>
          </p:nvSpPr>
          <p:spPr>
            <a:xfrm>
              <a:off x="6606990" y="1526095"/>
              <a:ext cx="4904069" cy="738664"/>
            </a:xfrm>
            <a:prstGeom prst="rect">
              <a:avLst/>
            </a:prstGeom>
            <a:noFill/>
          </p:spPr>
          <p:txBody>
            <a:bodyPr wrap="square" rtlCol="0">
              <a:spAutoFit/>
            </a:bodyPr>
            <a:lstStyle/>
            <a:p>
              <a:pPr algn="just"/>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Comment la démarche d’ingénierie sociale par la réflexivité  peut-elle contribuer à la résilience proactive des femmes alcoolo dépendantes dans la Commune rurale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Ankavirobe</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a:t>
              </a:r>
              <a:r>
                <a:rPr lang="fr-FR" sz="1400" dirty="0" err="1">
                  <a:solidFill>
                    <a:srgbClr val="221913"/>
                  </a:solidFill>
                  <a:latin typeface="Open sans" panose="020B0606030504020204" pitchFamily="34" charset="0"/>
                  <a:ea typeface="Open sans" panose="020B0606030504020204" pitchFamily="34" charset="0"/>
                  <a:cs typeface="Open sans" panose="020B0606030504020204" pitchFamily="34" charset="0"/>
                </a:rPr>
                <a:t>Soalandy</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a:t>
              </a: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5" name="Groupe 44">
            <a:extLst>
              <a:ext uri="{FF2B5EF4-FFF2-40B4-BE49-F238E27FC236}">
                <a16:creationId xmlns:a16="http://schemas.microsoft.com/office/drawing/2014/main" id="{B3197BEB-F3F4-2CC7-0A86-C42E0152CBC1}"/>
              </a:ext>
            </a:extLst>
          </p:cNvPr>
          <p:cNvGrpSpPr/>
          <p:nvPr/>
        </p:nvGrpSpPr>
        <p:grpSpPr>
          <a:xfrm>
            <a:off x="6229350" y="3725681"/>
            <a:ext cx="5463539" cy="2235841"/>
            <a:chOff x="5856931" y="891963"/>
            <a:chExt cx="5848779" cy="2235841"/>
          </a:xfrm>
        </p:grpSpPr>
        <p:sp>
          <p:nvSpPr>
            <p:cNvPr id="47" name="ZoneTexte 46">
              <a:extLst>
                <a:ext uri="{FF2B5EF4-FFF2-40B4-BE49-F238E27FC236}">
                  <a16:creationId xmlns:a16="http://schemas.microsoft.com/office/drawing/2014/main" id="{93808D01-D557-BECC-F9E9-B8E65E992389}"/>
                </a:ext>
              </a:extLst>
            </p:cNvPr>
            <p:cNvSpPr txBox="1"/>
            <p:nvPr/>
          </p:nvSpPr>
          <p:spPr>
            <a:xfrm>
              <a:off x="5942583" y="891963"/>
              <a:ext cx="5763127" cy="954107"/>
            </a:xfrm>
            <a:prstGeom prst="rect">
              <a:avLst/>
            </a:prstGeom>
            <a:noFill/>
          </p:spPr>
          <p:txBody>
            <a:bodyPr wrap="square" rtlCol="0">
              <a:spAutoFit/>
            </a:bodyPr>
            <a:lstStyle/>
            <a:p>
              <a:r>
                <a:rPr lang="fr-FR" sz="2800" b="1" dirty="0">
                  <a:solidFill>
                    <a:srgbClr val="ED874E"/>
                  </a:solidFill>
                  <a:latin typeface="DM sans" pitchFamily="2" charset="0"/>
                </a:rPr>
                <a:t>Principales questions découlant de la problématique</a:t>
              </a:r>
            </a:p>
          </p:txBody>
        </p:sp>
        <p:sp>
          <p:nvSpPr>
            <p:cNvPr id="48" name="ZoneTexte 47">
              <a:extLst>
                <a:ext uri="{FF2B5EF4-FFF2-40B4-BE49-F238E27FC236}">
                  <a16:creationId xmlns:a16="http://schemas.microsoft.com/office/drawing/2014/main" id="{D7B5D273-8F01-1049-6E78-1F8C32544DB3}"/>
                </a:ext>
              </a:extLst>
            </p:cNvPr>
            <p:cNvSpPr txBox="1"/>
            <p:nvPr/>
          </p:nvSpPr>
          <p:spPr>
            <a:xfrm>
              <a:off x="5856931" y="1958253"/>
              <a:ext cx="5654129" cy="1169551"/>
            </a:xfrm>
            <a:prstGeom prst="rect">
              <a:avLst/>
            </a:prstGeom>
            <a:noFill/>
          </p:spPr>
          <p:txBody>
            <a:bodyPr wrap="square" rtlCol="0">
              <a:spAutoFit/>
            </a:bodyPr>
            <a:lstStyle/>
            <a:p>
              <a:pPr algn="just"/>
              <a:r>
                <a:rPr lang="fr-FR" sz="1400" dirty="0">
                  <a:latin typeface="Open sans" panose="020B0606030504020204" pitchFamily="34" charset="0"/>
                  <a:ea typeface="Open sans" panose="020B0606030504020204" pitchFamily="34" charset="0"/>
                  <a:cs typeface="Open sans" panose="020B0606030504020204" pitchFamily="34" charset="0"/>
                </a:rPr>
                <a:t>Comment des réflexions autour des modèles de vécus contribuent au processus de résilience chez des femmes alcoolo dépendantes étudiées ?</a:t>
              </a:r>
            </a:p>
            <a:p>
              <a:pPr algn="just"/>
              <a:endParaRPr lang="fr-FR" sz="1400" dirty="0">
                <a:latin typeface="Open sans" panose="020B0606030504020204" pitchFamily="34" charset="0"/>
                <a:ea typeface="Open sans" panose="020B0606030504020204" pitchFamily="34" charset="0"/>
                <a:cs typeface="Open sans" panose="020B0606030504020204" pitchFamily="34" charset="0"/>
              </a:endParaRPr>
            </a:p>
            <a:p>
              <a:pPr algn="just"/>
              <a:r>
                <a:rPr lang="fr-FR" sz="1400" dirty="0">
                  <a:latin typeface="Open sans" panose="020B0606030504020204" pitchFamily="34" charset="0"/>
                  <a:ea typeface="Open sans" panose="020B0606030504020204" pitchFamily="34" charset="0"/>
                  <a:cs typeface="Open sans" panose="020B0606030504020204" pitchFamily="34" charset="0"/>
                </a:rPr>
                <a:t>Comment parvenir au déploiement d’une  balance décisionnelle  effective et performante ?</a:t>
              </a:r>
            </a:p>
          </p:txBody>
        </p:sp>
      </p:grpSp>
    </p:spTree>
    <p:extLst>
      <p:ext uri="{BB962C8B-B14F-4D97-AF65-F5344CB8AC3E}">
        <p14:creationId xmlns:p14="http://schemas.microsoft.com/office/powerpoint/2010/main" val="1464513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3" name="Connecteur droit 2">
            <a:extLst>
              <a:ext uri="{FF2B5EF4-FFF2-40B4-BE49-F238E27FC236}">
                <a16:creationId xmlns:a16="http://schemas.microsoft.com/office/drawing/2014/main" id="{D4FAB3FF-EF81-D374-71EB-71E2BBDF145F}"/>
              </a:ext>
            </a:extLst>
          </p:cNvPr>
          <p:cNvCxnSpPr>
            <a:cxnSpLocks/>
          </p:cNvCxnSpPr>
          <p:nvPr/>
        </p:nvCxnSpPr>
        <p:spPr>
          <a:xfrm flipV="1">
            <a:off x="6096000" y="781049"/>
            <a:ext cx="0" cy="5295902"/>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3" name="Connecteur droit 12">
            <a:extLst>
              <a:ext uri="{FF2B5EF4-FFF2-40B4-BE49-F238E27FC236}">
                <a16:creationId xmlns:a16="http://schemas.microsoft.com/office/drawing/2014/main" id="{534A4239-1003-8F30-E97A-C411AD4F2459}"/>
              </a:ext>
            </a:extLst>
          </p:cNvPr>
          <p:cNvCxnSpPr>
            <a:cxnSpLocks/>
          </p:cNvCxnSpPr>
          <p:nvPr/>
        </p:nvCxnSpPr>
        <p:spPr>
          <a:xfrm flipV="1">
            <a:off x="0" y="3428999"/>
            <a:ext cx="12192000" cy="1"/>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91548E4-D444-4090-964F-A80D685FBB16}"/>
              </a:ext>
            </a:extLst>
          </p:cNvPr>
          <p:cNvSpPr/>
          <p:nvPr/>
        </p:nvSpPr>
        <p:spPr>
          <a:xfrm>
            <a:off x="-1" y="781053"/>
            <a:ext cx="6095999" cy="2647946"/>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a:extLst>
              <a:ext uri="{FF2B5EF4-FFF2-40B4-BE49-F238E27FC236}">
                <a16:creationId xmlns:a16="http://schemas.microsoft.com/office/drawing/2014/main" id="{69480740-7E58-9B8D-5DAF-B074BA2E5A59}"/>
              </a:ext>
            </a:extLst>
          </p:cNvPr>
          <p:cNvSpPr txBox="1"/>
          <p:nvPr/>
        </p:nvSpPr>
        <p:spPr>
          <a:xfrm>
            <a:off x="967061" y="1501104"/>
            <a:ext cx="4492443" cy="1107996"/>
          </a:xfrm>
          <a:prstGeom prst="rect">
            <a:avLst/>
          </a:prstGeom>
          <a:noFill/>
        </p:spPr>
        <p:txBody>
          <a:bodyPr wrap="square" rtlCol="0">
            <a:spAutoFit/>
          </a:bodyPr>
          <a:lstStyle/>
          <a:p>
            <a:r>
              <a:rPr lang="fr-FR" sz="6600" b="1" i="0" u="none" strike="noStrike" dirty="0">
                <a:solidFill>
                  <a:schemeClr val="bg1"/>
                </a:solidFill>
                <a:effectLst/>
                <a:latin typeface="DM sans" pitchFamily="2" charset="0"/>
              </a:rPr>
              <a:t>Objectifs</a:t>
            </a:r>
            <a:endParaRPr lang="fr-FR" sz="6600" b="1" dirty="0">
              <a:solidFill>
                <a:schemeClr val="bg1"/>
              </a:solidFill>
              <a:latin typeface="DM sans" pitchFamily="2" charset="0"/>
            </a:endParaRPr>
          </a:p>
        </p:txBody>
      </p:sp>
      <p:grpSp>
        <p:nvGrpSpPr>
          <p:cNvPr id="41" name="Groupe 40">
            <a:extLst>
              <a:ext uri="{FF2B5EF4-FFF2-40B4-BE49-F238E27FC236}">
                <a16:creationId xmlns:a16="http://schemas.microsoft.com/office/drawing/2014/main" id="{C3FF7A6A-7006-EB58-6335-CD1AC0D2F7FB}"/>
              </a:ext>
            </a:extLst>
          </p:cNvPr>
          <p:cNvGrpSpPr/>
          <p:nvPr/>
        </p:nvGrpSpPr>
        <p:grpSpPr>
          <a:xfrm>
            <a:off x="6248014" y="1117648"/>
            <a:ext cx="5263044" cy="3121640"/>
            <a:chOff x="5876912" y="891963"/>
            <a:chExt cx="5634147" cy="3121640"/>
          </a:xfrm>
        </p:grpSpPr>
        <p:sp>
          <p:nvSpPr>
            <p:cNvPr id="31" name="ZoneTexte 30">
              <a:extLst>
                <a:ext uri="{FF2B5EF4-FFF2-40B4-BE49-F238E27FC236}">
                  <a16:creationId xmlns:a16="http://schemas.microsoft.com/office/drawing/2014/main" id="{B59FF47B-CC03-557F-11B4-2584CA1FE078}"/>
                </a:ext>
              </a:extLst>
            </p:cNvPr>
            <p:cNvSpPr txBox="1"/>
            <p:nvPr/>
          </p:nvSpPr>
          <p:spPr>
            <a:xfrm>
              <a:off x="6162831" y="891963"/>
              <a:ext cx="527613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Objectif 2</a:t>
              </a:r>
              <a:endParaRPr lang="fr-FR" sz="2800" b="1" dirty="0">
                <a:solidFill>
                  <a:srgbClr val="ED874E"/>
                </a:solidFill>
                <a:latin typeface="DM sans" pitchFamily="2" charset="0"/>
              </a:endParaRPr>
            </a:p>
          </p:txBody>
        </p:sp>
        <p:sp>
          <p:nvSpPr>
            <p:cNvPr id="32" name="ZoneTexte 31">
              <a:extLst>
                <a:ext uri="{FF2B5EF4-FFF2-40B4-BE49-F238E27FC236}">
                  <a16:creationId xmlns:a16="http://schemas.microsoft.com/office/drawing/2014/main" id="{996BE9E9-24E1-D1F4-C168-630BA247B5FC}"/>
                </a:ext>
              </a:extLst>
            </p:cNvPr>
            <p:cNvSpPr txBox="1"/>
            <p:nvPr/>
          </p:nvSpPr>
          <p:spPr>
            <a:xfrm>
              <a:off x="6606990" y="1526095"/>
              <a:ext cx="4904069" cy="954107"/>
            </a:xfrm>
            <a:prstGeom prst="rect">
              <a:avLst/>
            </a:prstGeom>
            <a:noFill/>
          </p:spPr>
          <p:txBody>
            <a:bodyPr wrap="square" rtlCol="0">
              <a:spAutoFit/>
            </a:bodyPr>
            <a:lstStyle/>
            <a:p>
              <a:pPr marL="0" lvl="1" algn="just"/>
              <a:r>
                <a:rPr lang="fr-FR" sz="1400"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Accompagner le processus de capacitation réflexive</a:t>
              </a:r>
              <a:r>
                <a:rPr lang="fr-FR" sz="1400" dirty="0">
                  <a:solidFill>
                    <a:srgbClr val="221913"/>
                  </a:solidFill>
                  <a:latin typeface="Open sans" panose="020B0606030504020204" pitchFamily="34" charset="0"/>
                  <a:ea typeface="Open sans" panose="020B0606030504020204" pitchFamily="34" charset="0"/>
                  <a:cs typeface="Open sans" panose="020B0606030504020204" pitchFamily="34" charset="0"/>
                </a:rPr>
                <a:t>, les femmes alcoolo dépendantes, sur le plan à la fois du différentiel et de celui de la différenciation à travers une perspective d’amélioration de leur </a:t>
              </a:r>
              <a:r>
                <a:rPr lang="fr-FR" sz="1400" b="0" i="0" u="none" strike="noStrike" dirty="0">
                  <a:solidFill>
                    <a:srgbClr val="221913"/>
                  </a:solidFill>
                  <a:effectLst/>
                  <a:latin typeface="Open sans" panose="020B0606030504020204" pitchFamily="34" charset="0"/>
                  <a:ea typeface="Open sans" panose="020B0606030504020204" pitchFamily="34" charset="0"/>
                  <a:cs typeface="Open sans" panose="020B0606030504020204" pitchFamily="34" charset="0"/>
                </a:rPr>
                <a:t>lisibilité des modèles  de leurs vécus</a:t>
              </a:r>
            </a:p>
          </p:txBody>
        </p:sp>
        <p:sp>
          <p:nvSpPr>
            <p:cNvPr id="18" name="ZoneTexte 17">
              <a:extLst>
                <a:ext uri="{FF2B5EF4-FFF2-40B4-BE49-F238E27FC236}">
                  <a16:creationId xmlns:a16="http://schemas.microsoft.com/office/drawing/2014/main" id="{B59FF47B-CC03-557F-11B4-2584CA1FE078}"/>
                </a:ext>
              </a:extLst>
            </p:cNvPr>
            <p:cNvSpPr txBox="1"/>
            <p:nvPr/>
          </p:nvSpPr>
          <p:spPr>
            <a:xfrm>
              <a:off x="5876912" y="3490383"/>
              <a:ext cx="483197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Objectif 3</a:t>
              </a:r>
              <a:endParaRPr lang="fr-FR" sz="2800" b="1" dirty="0">
                <a:solidFill>
                  <a:srgbClr val="ED874E"/>
                </a:solidFill>
                <a:latin typeface="DM sans" pitchFamily="2" charset="0"/>
              </a:endParaRPr>
            </a:p>
          </p:txBody>
        </p:sp>
      </p:grpSp>
      <p:grpSp>
        <p:nvGrpSpPr>
          <p:cNvPr id="5" name="Groupe 4">
            <a:extLst>
              <a:ext uri="{FF2B5EF4-FFF2-40B4-BE49-F238E27FC236}">
                <a16:creationId xmlns:a16="http://schemas.microsoft.com/office/drawing/2014/main" id="{7C3ACD47-5CF1-FD35-7620-4E1579D4D918}"/>
              </a:ext>
            </a:extLst>
          </p:cNvPr>
          <p:cNvGrpSpPr/>
          <p:nvPr/>
        </p:nvGrpSpPr>
        <p:grpSpPr>
          <a:xfrm>
            <a:off x="1097944" y="3818899"/>
            <a:ext cx="4581054" cy="1588239"/>
            <a:chOff x="6606990" y="891963"/>
            <a:chExt cx="4904069" cy="1588239"/>
          </a:xfrm>
        </p:grpSpPr>
        <p:sp>
          <p:nvSpPr>
            <p:cNvPr id="6" name="ZoneTexte 5">
              <a:extLst>
                <a:ext uri="{FF2B5EF4-FFF2-40B4-BE49-F238E27FC236}">
                  <a16:creationId xmlns:a16="http://schemas.microsoft.com/office/drawing/2014/main" id="{06843CCC-3685-D534-97E7-5AA3081E5C55}"/>
                </a:ext>
              </a:extLst>
            </p:cNvPr>
            <p:cNvSpPr txBox="1"/>
            <p:nvPr/>
          </p:nvSpPr>
          <p:spPr>
            <a:xfrm>
              <a:off x="6606990" y="891963"/>
              <a:ext cx="4831974" cy="523220"/>
            </a:xfrm>
            <a:prstGeom prst="rect">
              <a:avLst/>
            </a:prstGeom>
            <a:noFill/>
          </p:spPr>
          <p:txBody>
            <a:bodyPr wrap="square" rtlCol="0">
              <a:spAutoFit/>
            </a:bodyPr>
            <a:lstStyle/>
            <a:p>
              <a:r>
                <a:rPr lang="fr-FR" sz="2800" b="1" i="0" u="none" strike="noStrike" dirty="0">
                  <a:solidFill>
                    <a:srgbClr val="ED874E"/>
                  </a:solidFill>
                  <a:effectLst/>
                  <a:latin typeface="DM sans" pitchFamily="2" charset="0"/>
                </a:rPr>
                <a:t>Objectif 1</a:t>
              </a:r>
              <a:endParaRPr lang="fr-FR" sz="2800" b="1" dirty="0">
                <a:solidFill>
                  <a:srgbClr val="ED874E"/>
                </a:solidFill>
                <a:latin typeface="DM sans" pitchFamily="2" charset="0"/>
              </a:endParaRPr>
            </a:p>
          </p:txBody>
        </p:sp>
        <p:sp>
          <p:nvSpPr>
            <p:cNvPr id="7" name="ZoneTexte 6">
              <a:extLst>
                <a:ext uri="{FF2B5EF4-FFF2-40B4-BE49-F238E27FC236}">
                  <a16:creationId xmlns:a16="http://schemas.microsoft.com/office/drawing/2014/main" id="{FD72BF46-CE04-0AC1-0D9A-222BA3EFFA00}"/>
                </a:ext>
              </a:extLst>
            </p:cNvPr>
            <p:cNvSpPr txBox="1"/>
            <p:nvPr/>
          </p:nvSpPr>
          <p:spPr>
            <a:xfrm>
              <a:off x="6606990" y="1526095"/>
              <a:ext cx="4904069" cy="954107"/>
            </a:xfrm>
            <a:prstGeom prst="rect">
              <a:avLst/>
            </a:prstGeom>
            <a:noFill/>
          </p:spPr>
          <p:txBody>
            <a:bodyPr wrap="square" rtlCol="0">
              <a:spAutoFit/>
            </a:bodyPr>
            <a:lstStyle/>
            <a:p>
              <a:pPr algn="just"/>
              <a:r>
                <a:rPr lang="fr-FR" sz="1400" dirty="0">
                  <a:latin typeface="Open sans" panose="020B0606030504020204" pitchFamily="34" charset="0"/>
                  <a:ea typeface="Open sans" panose="020B0606030504020204" pitchFamily="34" charset="0"/>
                  <a:cs typeface="Open sans" panose="020B0606030504020204" pitchFamily="34" charset="0"/>
                </a:rPr>
                <a:t>Creuser le sillon dans l’opérationnalisation des démarches résilience proactive,  à travers des techniques ne se limitant pas à l’interprétative des données mais tout en étant en même temps avec celles prédictive, </a:t>
              </a:r>
              <a:r>
                <a:rPr lang="fr-FR" sz="1400" dirty="0" err="1">
                  <a:latin typeface="Open sans" panose="020B0606030504020204" pitchFamily="34" charset="0"/>
                  <a:ea typeface="Open sans" panose="020B0606030504020204" pitchFamily="34" charset="0"/>
                  <a:cs typeface="Open sans" panose="020B0606030504020204" pitchFamily="34" charset="0"/>
                </a:rPr>
                <a:t>prédilective</a:t>
              </a:r>
              <a:endParaRPr lang="fr-FR" sz="1400"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4" name="ZoneTexte 13">
            <a:extLst>
              <a:ext uri="{FF2B5EF4-FFF2-40B4-BE49-F238E27FC236}">
                <a16:creationId xmlns:a16="http://schemas.microsoft.com/office/drawing/2014/main" id="{33C61241-8831-4FF1-8D13-5F528E202401}"/>
              </a:ext>
            </a:extLst>
          </p:cNvPr>
          <p:cNvSpPr txBox="1"/>
          <p:nvPr/>
        </p:nvSpPr>
        <p:spPr>
          <a:xfrm>
            <a:off x="6930005" y="4453031"/>
            <a:ext cx="4581054" cy="738664"/>
          </a:xfrm>
          <a:prstGeom prst="rect">
            <a:avLst/>
          </a:prstGeom>
          <a:noFill/>
        </p:spPr>
        <p:txBody>
          <a:bodyPr wrap="square" rtlCol="0">
            <a:spAutoFit/>
          </a:bodyPr>
          <a:lstStyle/>
          <a:p>
            <a:pPr algn="just"/>
            <a:r>
              <a:rPr lang="fr-FR" sz="1400" dirty="0">
                <a:latin typeface="Open sans" panose="020B0606030504020204" pitchFamily="34" charset="0"/>
                <a:ea typeface="Open sans" panose="020B0606030504020204" pitchFamily="34" charset="0"/>
                <a:cs typeface="Open sans" panose="020B0606030504020204" pitchFamily="34" charset="0"/>
              </a:rPr>
              <a:t>Promouvoir dans le contexte à  l’évolution du symbolisme implicite lié aux stéréotypes à travers une meilleure lisibilité de la réalité et par allégorie une meilleure visibilité</a:t>
            </a:r>
          </a:p>
        </p:txBody>
      </p:sp>
    </p:spTree>
    <p:extLst>
      <p:ext uri="{BB962C8B-B14F-4D97-AF65-F5344CB8AC3E}">
        <p14:creationId xmlns:p14="http://schemas.microsoft.com/office/powerpoint/2010/main" val="2972084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1446550"/>
          </a:xfrm>
          <a:prstGeom prst="rect">
            <a:avLst/>
          </a:prstGeom>
          <a:noFill/>
        </p:spPr>
        <p:txBody>
          <a:bodyPr wrap="square" rtlCol="0">
            <a:spAutoFit/>
          </a:bodyPr>
          <a:lstStyle/>
          <a:p>
            <a:r>
              <a:rPr lang="fr-FR" sz="4400" dirty="0">
                <a:solidFill>
                  <a:schemeClr val="bg1"/>
                </a:solidFill>
                <a:latin typeface="DM sans" pitchFamily="2" charset="0"/>
              </a:rPr>
              <a:t>Cadrage conceptuel</a:t>
            </a:r>
          </a:p>
        </p:txBody>
      </p:sp>
      <p:sp>
        <p:nvSpPr>
          <p:cNvPr id="13" name="ZoneTexte 12">
            <a:extLst>
              <a:ext uri="{FF2B5EF4-FFF2-40B4-BE49-F238E27FC236}">
                <a16:creationId xmlns:a16="http://schemas.microsoft.com/office/drawing/2014/main" id="{C3051F95-4386-415C-5206-8428D2EC3DA1}"/>
              </a:ext>
            </a:extLst>
          </p:cNvPr>
          <p:cNvSpPr txBox="1"/>
          <p:nvPr/>
        </p:nvSpPr>
        <p:spPr>
          <a:xfrm>
            <a:off x="1054923" y="3185899"/>
            <a:ext cx="3052374" cy="523220"/>
          </a:xfrm>
          <a:prstGeom prst="rect">
            <a:avLst/>
          </a:prstGeom>
          <a:noFill/>
        </p:spPr>
        <p:txBody>
          <a:bodyPr wrap="square" rtlCol="0">
            <a:spAutoFit/>
          </a:bodyPr>
          <a:lstStyle/>
          <a:p>
            <a:r>
              <a:rPr lang="fr-FR" sz="2800" i="0" u="none" strike="noStrike" dirty="0">
                <a:solidFill>
                  <a:schemeClr val="bg1"/>
                </a:solidFill>
                <a:effectLst/>
                <a:latin typeface="DM sans" pitchFamily="2" charset="0"/>
              </a:rPr>
              <a:t> </a:t>
            </a:r>
          </a:p>
        </p:txBody>
      </p:sp>
      <p:sp>
        <p:nvSpPr>
          <p:cNvPr id="14" name="ZoneTexte 13">
            <a:extLst>
              <a:ext uri="{FF2B5EF4-FFF2-40B4-BE49-F238E27FC236}">
                <a16:creationId xmlns:a16="http://schemas.microsoft.com/office/drawing/2014/main" id="{ED550C9B-6237-AB6A-B2B5-53CEA2FCC38F}"/>
              </a:ext>
            </a:extLst>
          </p:cNvPr>
          <p:cNvSpPr txBox="1"/>
          <p:nvPr/>
        </p:nvSpPr>
        <p:spPr>
          <a:xfrm>
            <a:off x="1057833" y="3750555"/>
            <a:ext cx="3049464" cy="954107"/>
          </a:xfrm>
          <a:prstGeom prst="rect">
            <a:avLst/>
          </a:prstGeom>
          <a:noFill/>
        </p:spPr>
        <p:txBody>
          <a:bodyPr wrap="square" rtlCol="0">
            <a:spAutoFit/>
          </a:bodyPr>
          <a:lstStyle/>
          <a:p>
            <a:pPr algn="just"/>
            <a:r>
              <a:rPr lang="fr-FR" sz="2800" b="1" dirty="0">
                <a:solidFill>
                  <a:schemeClr val="bg1"/>
                </a:solidFill>
                <a:latin typeface="DM sans"/>
                <a:ea typeface="Open sans" panose="020B0606030504020204" pitchFamily="34" charset="0"/>
                <a:cs typeface="Open sans" panose="020B0606030504020204" pitchFamily="34" charset="0"/>
              </a:rPr>
              <a:t>Ingénierie sociale</a:t>
            </a:r>
          </a:p>
        </p:txBody>
      </p:sp>
      <p:sp>
        <p:nvSpPr>
          <p:cNvPr id="3" name="ZoneTexte 2"/>
          <p:cNvSpPr txBox="1"/>
          <p:nvPr/>
        </p:nvSpPr>
        <p:spPr>
          <a:xfrm>
            <a:off x="4686300" y="789678"/>
            <a:ext cx="6892290" cy="5909310"/>
          </a:xfrm>
          <a:prstGeom prst="rect">
            <a:avLst/>
          </a:prstGeom>
          <a:noFill/>
        </p:spPr>
        <p:txBody>
          <a:bodyPr wrap="square" rtlCol="0">
            <a:spAutoFit/>
          </a:bodyPr>
          <a:lstStyle/>
          <a:p>
            <a:r>
              <a:rPr lang="fr-FR" b="1" dirty="0"/>
              <a:t>L’ingénierie sociale « social engineering »</a:t>
            </a:r>
          </a:p>
          <a:p>
            <a:endParaRPr lang="fr-FR" b="1" dirty="0"/>
          </a:p>
          <a:p>
            <a:r>
              <a:rPr lang="fr-FR" b="1" dirty="0"/>
              <a:t>Très employé par la banque mondiale, Issue de deux termes en juxtaposition peu consensuelle,</a:t>
            </a:r>
            <a:r>
              <a:rPr lang="fr-FR" dirty="0"/>
              <a:t> </a:t>
            </a:r>
            <a:r>
              <a:rPr lang="fr-FR" b="1" dirty="0"/>
              <a:t>initié en 1985 en France par des sociologues, les décrivant comme du savoir, des méthodes pour réussir les DSQ Développement Social des Quartiers</a:t>
            </a:r>
            <a:r>
              <a:rPr lang="fr-FR" dirty="0"/>
              <a:t>, demeure jusqu’à aujourd’hui peu utilisé </a:t>
            </a:r>
          </a:p>
          <a:p>
            <a:endParaRPr lang="fr-FR" dirty="0"/>
          </a:p>
          <a:p>
            <a:r>
              <a:rPr lang="fr-FR" b="1" dirty="0"/>
              <a:t>Se militant d’être un corps de métier  </a:t>
            </a:r>
            <a:r>
              <a:rPr lang="fr-FR" dirty="0"/>
              <a:t>(au même titre que l’ingénierie technique) pour servir le champ épistémologique des pratiques sociales, celles de la mise en pratique des concepts en sciences sociales</a:t>
            </a:r>
          </a:p>
          <a:p>
            <a:endParaRPr lang="fr-FR" dirty="0"/>
          </a:p>
          <a:p>
            <a:r>
              <a:rPr lang="fr-FR" b="1" dirty="0"/>
              <a:t>Bien que parfois, l’Ingénierie sociale  se positionne  dans l’enjeu d’être piraté </a:t>
            </a:r>
            <a:r>
              <a:rPr lang="fr-FR" dirty="0"/>
              <a:t>(</a:t>
            </a:r>
            <a:r>
              <a:rPr lang="fr-FR" dirty="0" err="1"/>
              <a:t>Constanguay</a:t>
            </a:r>
            <a:r>
              <a:rPr lang="fr-FR" dirty="0"/>
              <a:t> David, 2009), en vertu de certaine manipulation au calibrage de certaines valeurs , s’attribuant du rôle de complice implicite (contenu en l’occurrence, dans les stéréotypes) </a:t>
            </a:r>
          </a:p>
          <a:p>
            <a:endParaRPr lang="fr-FR" dirty="0"/>
          </a:p>
          <a:p>
            <a:r>
              <a:rPr lang="fr-FR" b="1" dirty="0"/>
              <a:t>L’ingénierie sociale « social engineering » dans une perspective d’appui à la résilience</a:t>
            </a:r>
          </a:p>
          <a:p>
            <a:endParaRPr lang="fr-FR" dirty="0"/>
          </a:p>
          <a:p>
            <a:endParaRPr lang="fr-FR" dirty="0"/>
          </a:p>
        </p:txBody>
      </p:sp>
    </p:spTree>
    <p:extLst>
      <p:ext uri="{BB962C8B-B14F-4D97-AF65-F5344CB8AC3E}">
        <p14:creationId xmlns:p14="http://schemas.microsoft.com/office/powerpoint/2010/main" val="2193040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Connecteur droit 8">
            <a:extLst>
              <a:ext uri="{FF2B5EF4-FFF2-40B4-BE49-F238E27FC236}">
                <a16:creationId xmlns:a16="http://schemas.microsoft.com/office/drawing/2014/main" id="{2722DD6D-7440-A618-1143-3ECDBD6197BA}"/>
              </a:ext>
            </a:extLst>
          </p:cNvPr>
          <p:cNvCxnSpPr>
            <a:cxnSpLocks/>
          </p:cNvCxnSpPr>
          <p:nvPr/>
        </p:nvCxnSpPr>
        <p:spPr>
          <a:xfrm>
            <a:off x="0" y="7810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cxnSp>
        <p:nvCxnSpPr>
          <p:cNvPr id="10" name="Connecteur droit 9">
            <a:extLst>
              <a:ext uri="{FF2B5EF4-FFF2-40B4-BE49-F238E27FC236}">
                <a16:creationId xmlns:a16="http://schemas.microsoft.com/office/drawing/2014/main" id="{27D2F162-454D-0F99-22D2-2C170F33849D}"/>
              </a:ext>
            </a:extLst>
          </p:cNvPr>
          <p:cNvCxnSpPr>
            <a:cxnSpLocks/>
          </p:cNvCxnSpPr>
          <p:nvPr/>
        </p:nvCxnSpPr>
        <p:spPr>
          <a:xfrm>
            <a:off x="0" y="6076950"/>
            <a:ext cx="12192000" cy="0"/>
          </a:xfrm>
          <a:prstGeom prst="line">
            <a:avLst/>
          </a:prstGeom>
          <a:ln w="19050">
            <a:solidFill>
              <a:srgbClr val="D9D9D9"/>
            </a:solidFill>
          </a:ln>
        </p:spPr>
        <p:style>
          <a:lnRef idx="1">
            <a:schemeClr val="dk1"/>
          </a:lnRef>
          <a:fillRef idx="0">
            <a:schemeClr val="dk1"/>
          </a:fillRef>
          <a:effectRef idx="0">
            <a:schemeClr val="dk1"/>
          </a:effectRef>
          <a:fontRef idx="minor">
            <a:schemeClr val="tx1"/>
          </a:fontRef>
        </p:style>
      </p:cxnSp>
      <p:sp>
        <p:nvSpPr>
          <p:cNvPr id="7" name="ZoneTexte 6">
            <a:extLst>
              <a:ext uri="{FF2B5EF4-FFF2-40B4-BE49-F238E27FC236}">
                <a16:creationId xmlns:a16="http://schemas.microsoft.com/office/drawing/2014/main" id="{8ABECF34-170F-AE42-0D5D-3867FE39A438}"/>
              </a:ext>
            </a:extLst>
          </p:cNvPr>
          <p:cNvSpPr txBox="1"/>
          <p:nvPr/>
        </p:nvSpPr>
        <p:spPr>
          <a:xfrm>
            <a:off x="960600" y="2103595"/>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quantitative</a:t>
            </a:r>
          </a:p>
        </p:txBody>
      </p:sp>
      <p:sp>
        <p:nvSpPr>
          <p:cNvPr id="11" name="ZoneTexte 10">
            <a:extLst>
              <a:ext uri="{FF2B5EF4-FFF2-40B4-BE49-F238E27FC236}">
                <a16:creationId xmlns:a16="http://schemas.microsoft.com/office/drawing/2014/main" id="{A6DBE520-4174-673A-1514-0223908DA7F0}"/>
              </a:ext>
            </a:extLst>
          </p:cNvPr>
          <p:cNvSpPr txBox="1"/>
          <p:nvPr/>
        </p:nvSpPr>
        <p:spPr>
          <a:xfrm>
            <a:off x="960600" y="3964748"/>
            <a:ext cx="2634247" cy="1077218"/>
          </a:xfrm>
          <a:prstGeom prst="rect">
            <a:avLst/>
          </a:prstGeom>
          <a:noFill/>
        </p:spPr>
        <p:txBody>
          <a:bodyPr wrap="square" rtlCol="0">
            <a:spAutoFit/>
          </a:bodyPr>
          <a:lstStyle/>
          <a:p>
            <a:r>
              <a:rPr lang="fr-FR" sz="3200" i="0" u="none" strike="noStrike" dirty="0">
                <a:solidFill>
                  <a:srgbClr val="ED874E"/>
                </a:solidFill>
                <a:effectLst/>
                <a:latin typeface="DM sans" pitchFamily="2" charset="0"/>
              </a:rPr>
              <a:t>Méthode qualitative</a:t>
            </a:r>
          </a:p>
        </p:txBody>
      </p:sp>
      <p:sp>
        <p:nvSpPr>
          <p:cNvPr id="2" name="Rectangle 1">
            <a:extLst>
              <a:ext uri="{FF2B5EF4-FFF2-40B4-BE49-F238E27FC236}">
                <a16:creationId xmlns:a16="http://schemas.microsoft.com/office/drawing/2014/main" id="{15ABC913-32E7-3DDF-28BA-2A954F7A0B30}"/>
              </a:ext>
            </a:extLst>
          </p:cNvPr>
          <p:cNvSpPr/>
          <p:nvPr/>
        </p:nvSpPr>
        <p:spPr>
          <a:xfrm>
            <a:off x="833722" y="789678"/>
            <a:ext cx="3558984" cy="5305849"/>
          </a:xfrm>
          <a:prstGeom prst="rect">
            <a:avLst/>
          </a:prstGeom>
          <a:solidFill>
            <a:srgbClr val="ED87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 name="Connecteur droit 3">
            <a:extLst>
              <a:ext uri="{FF2B5EF4-FFF2-40B4-BE49-F238E27FC236}">
                <a16:creationId xmlns:a16="http://schemas.microsoft.com/office/drawing/2014/main" id="{F024E92E-7A4F-74FC-20F8-3C18CE14A5DF}"/>
              </a:ext>
            </a:extLst>
          </p:cNvPr>
          <p:cNvCxnSpPr>
            <a:cxnSpLocks/>
          </p:cNvCxnSpPr>
          <p:nvPr/>
        </p:nvCxnSpPr>
        <p:spPr>
          <a:xfrm>
            <a:off x="887510" y="2667000"/>
            <a:ext cx="35589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ZoneTexte 4">
            <a:extLst>
              <a:ext uri="{FF2B5EF4-FFF2-40B4-BE49-F238E27FC236}">
                <a16:creationId xmlns:a16="http://schemas.microsoft.com/office/drawing/2014/main" id="{687D3723-301A-E0F8-C849-393769318D9B}"/>
              </a:ext>
            </a:extLst>
          </p:cNvPr>
          <p:cNvSpPr txBox="1"/>
          <p:nvPr/>
        </p:nvSpPr>
        <p:spPr>
          <a:xfrm>
            <a:off x="1156446" y="1369253"/>
            <a:ext cx="3236259" cy="1446550"/>
          </a:xfrm>
          <a:prstGeom prst="rect">
            <a:avLst/>
          </a:prstGeom>
          <a:noFill/>
        </p:spPr>
        <p:txBody>
          <a:bodyPr wrap="square" rtlCol="0">
            <a:spAutoFit/>
          </a:bodyPr>
          <a:lstStyle/>
          <a:p>
            <a:r>
              <a:rPr lang="fr-FR" sz="4400" dirty="0">
                <a:solidFill>
                  <a:schemeClr val="bg1"/>
                </a:solidFill>
                <a:latin typeface="DM sans" pitchFamily="2" charset="0"/>
              </a:rPr>
              <a:t>Cadrage conceptuel</a:t>
            </a:r>
          </a:p>
        </p:txBody>
      </p:sp>
      <p:sp>
        <p:nvSpPr>
          <p:cNvPr id="13" name="ZoneTexte 12">
            <a:extLst>
              <a:ext uri="{FF2B5EF4-FFF2-40B4-BE49-F238E27FC236}">
                <a16:creationId xmlns:a16="http://schemas.microsoft.com/office/drawing/2014/main" id="{C3051F95-4386-415C-5206-8428D2EC3DA1}"/>
              </a:ext>
            </a:extLst>
          </p:cNvPr>
          <p:cNvSpPr txBox="1"/>
          <p:nvPr/>
        </p:nvSpPr>
        <p:spPr>
          <a:xfrm>
            <a:off x="1054923" y="3185899"/>
            <a:ext cx="3052374" cy="523220"/>
          </a:xfrm>
          <a:prstGeom prst="rect">
            <a:avLst/>
          </a:prstGeom>
          <a:noFill/>
        </p:spPr>
        <p:txBody>
          <a:bodyPr wrap="square" rtlCol="0">
            <a:spAutoFit/>
          </a:bodyPr>
          <a:lstStyle/>
          <a:p>
            <a:r>
              <a:rPr lang="fr-FR" sz="2800" i="0" u="none" strike="noStrike" dirty="0">
                <a:solidFill>
                  <a:schemeClr val="bg1"/>
                </a:solidFill>
                <a:effectLst/>
                <a:latin typeface="DM sans" pitchFamily="2" charset="0"/>
              </a:rPr>
              <a:t> </a:t>
            </a:r>
          </a:p>
        </p:txBody>
      </p:sp>
      <p:sp>
        <p:nvSpPr>
          <p:cNvPr id="14" name="ZoneTexte 13">
            <a:extLst>
              <a:ext uri="{FF2B5EF4-FFF2-40B4-BE49-F238E27FC236}">
                <a16:creationId xmlns:a16="http://schemas.microsoft.com/office/drawing/2014/main" id="{ED550C9B-6237-AB6A-B2B5-53CEA2FCC38F}"/>
              </a:ext>
            </a:extLst>
          </p:cNvPr>
          <p:cNvSpPr txBox="1"/>
          <p:nvPr/>
        </p:nvSpPr>
        <p:spPr>
          <a:xfrm>
            <a:off x="1057833" y="3750555"/>
            <a:ext cx="3049464" cy="523220"/>
          </a:xfrm>
          <a:prstGeom prst="rect">
            <a:avLst/>
          </a:prstGeom>
          <a:noFill/>
        </p:spPr>
        <p:txBody>
          <a:bodyPr wrap="square" rtlCol="0">
            <a:spAutoFit/>
          </a:bodyPr>
          <a:lstStyle/>
          <a:p>
            <a:pPr algn="just"/>
            <a:r>
              <a:rPr lang="fr-FR" sz="2800" b="1" dirty="0">
                <a:solidFill>
                  <a:schemeClr val="bg1"/>
                </a:solidFill>
                <a:latin typeface="DM sans"/>
                <a:ea typeface="Open sans" panose="020B0606030504020204" pitchFamily="34" charset="0"/>
                <a:cs typeface="Open sans" panose="020B0606030504020204" pitchFamily="34" charset="0"/>
              </a:rPr>
              <a:t>Résilience</a:t>
            </a:r>
          </a:p>
        </p:txBody>
      </p:sp>
      <p:sp>
        <p:nvSpPr>
          <p:cNvPr id="3" name="ZoneTexte 2"/>
          <p:cNvSpPr txBox="1"/>
          <p:nvPr/>
        </p:nvSpPr>
        <p:spPr>
          <a:xfrm>
            <a:off x="4446494" y="781050"/>
            <a:ext cx="7063516" cy="5355312"/>
          </a:xfrm>
          <a:prstGeom prst="rect">
            <a:avLst/>
          </a:prstGeom>
          <a:noFill/>
        </p:spPr>
        <p:txBody>
          <a:bodyPr wrap="square" rtlCol="0">
            <a:spAutoFit/>
          </a:bodyPr>
          <a:lstStyle/>
          <a:p>
            <a:r>
              <a:rPr lang="fr-FR" b="1" dirty="0"/>
              <a:t>Concepts de résilience </a:t>
            </a:r>
          </a:p>
          <a:p>
            <a:pPr algn="just"/>
            <a:r>
              <a:rPr lang="fr-FR" dirty="0"/>
              <a:t>Le terme de résilience, apparu dans la langue française à la fin du XXème siècle alors qu’il existe en anglais depuis 1824.  </a:t>
            </a:r>
          </a:p>
          <a:p>
            <a:pPr algn="just"/>
            <a:r>
              <a:rPr lang="fr-FR" dirty="0"/>
              <a:t>Emprunté de l’anglais : « </a:t>
            </a:r>
            <a:r>
              <a:rPr lang="fr-FR" dirty="0" err="1"/>
              <a:t>Resilience</a:t>
            </a:r>
            <a:r>
              <a:rPr lang="fr-FR" dirty="0"/>
              <a:t> ou </a:t>
            </a:r>
            <a:r>
              <a:rPr lang="fr-FR" dirty="0" err="1"/>
              <a:t>resiliency</a:t>
            </a:r>
            <a:r>
              <a:rPr lang="fr-FR" dirty="0"/>
              <a:t> » qui lui donne une double définition : « </a:t>
            </a:r>
            <a:r>
              <a:rPr lang="fr-FR" b="1" dirty="0"/>
              <a:t>la capacité pour un corps de retrouver son état initial après une déformation causée par un stress</a:t>
            </a:r>
            <a:r>
              <a:rPr lang="fr-FR" dirty="0"/>
              <a:t> » et/ou « </a:t>
            </a:r>
            <a:r>
              <a:rPr lang="fr-FR" b="1" dirty="0"/>
              <a:t>la capacité de remonter, de se remettre ou de s’adapter facilement au malheur ou au changement</a:t>
            </a:r>
            <a:r>
              <a:rPr lang="fr-FR" dirty="0"/>
              <a:t> ». La résilience, </a:t>
            </a:r>
            <a:r>
              <a:rPr lang="fr-FR" b="1" dirty="0"/>
              <a:t>dans ses concepts originels signifie la capacité de rebondir</a:t>
            </a:r>
            <a:r>
              <a:rPr lang="fr-FR" dirty="0"/>
              <a:t>, la propriété d’un matériau à revenir à sa forme initiale après l’exposition à une contrainte ou la quantité d’énergie que peut absorber celui-ci avant de se rompre au point d’impact (</a:t>
            </a:r>
            <a:r>
              <a:rPr lang="fr-FR" dirty="0" err="1"/>
              <a:t>Hollnagel</a:t>
            </a:r>
            <a:r>
              <a:rPr lang="fr-FR" dirty="0"/>
              <a:t>, 2014 ;</a:t>
            </a:r>
            <a:r>
              <a:rPr lang="fr-FR" dirty="0" err="1"/>
              <a:t>Ionescu</a:t>
            </a:r>
            <a:r>
              <a:rPr lang="fr-FR" dirty="0"/>
              <a:t>, 2012 ; </a:t>
            </a:r>
            <a:r>
              <a:rPr lang="fr-FR" dirty="0" err="1"/>
              <a:t>McAslan</a:t>
            </a:r>
            <a:r>
              <a:rPr lang="fr-FR" dirty="0"/>
              <a:t>, 2010). </a:t>
            </a:r>
          </a:p>
          <a:p>
            <a:pPr algn="just"/>
            <a:endParaRPr lang="fr-FR" dirty="0"/>
          </a:p>
          <a:p>
            <a:pPr algn="just"/>
            <a:r>
              <a:rPr lang="fr-FR" b="1" dirty="0"/>
              <a:t>Le terme résilience, au même sort que la vulnérabilité est polysémique d’enjeux</a:t>
            </a:r>
            <a:r>
              <a:rPr lang="fr-FR" dirty="0"/>
              <a:t>, concerne aussi bien  les sciences dures que les sciences humaines ou sociales (toutes les disciplines scientifiques tentent de se positionner) </a:t>
            </a:r>
          </a:p>
          <a:p>
            <a:endParaRPr lang="fr-FR" dirty="0"/>
          </a:p>
          <a:p>
            <a:endParaRPr lang="fr-FR" dirty="0"/>
          </a:p>
        </p:txBody>
      </p:sp>
    </p:spTree>
    <p:extLst>
      <p:ext uri="{BB962C8B-B14F-4D97-AF65-F5344CB8AC3E}">
        <p14:creationId xmlns:p14="http://schemas.microsoft.com/office/powerpoint/2010/main" val="243382585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3013</Words>
  <Application>Microsoft Office PowerPoint</Application>
  <PresentationFormat>Grand écran</PresentationFormat>
  <Paragraphs>368</Paragraphs>
  <Slides>23</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Calibri Light</vt:lpstr>
      <vt:lpstr>DM sans</vt:lpstr>
      <vt:lpstr>Open sans</vt:lpstr>
      <vt:lpstr>Tahoma</vt:lpstr>
      <vt:lpstr>Thème Office</vt:lpstr>
      <vt:lpstr>Ingénierie sociale par la réflexivité pour accompagner le processus de résilience des femmes malagasy alcoolo dépendantes de la Commune rurale Ankadivoribe Soalandy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dc:title>
  <dc:creator>lisa dep</dc:creator>
  <cp:lastModifiedBy>Admin_SOC</cp:lastModifiedBy>
  <cp:revision>113</cp:revision>
  <dcterms:created xsi:type="dcterms:W3CDTF">2023-02-08T15:51:58Z</dcterms:created>
  <dcterms:modified xsi:type="dcterms:W3CDTF">2025-06-18T11:42:50Z</dcterms:modified>
</cp:coreProperties>
</file>